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566" y="-86"/>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086213"/>
            <a:ext cx="7415927" cy="1002030"/>
          </a:xfrm>
          <a:prstGeom prst="rect">
            <a:avLst/>
          </a:prstGeom>
          <a:noFill/>
          <a:ln/>
        </p:spPr>
        <p:txBody>
          <a:bodyPr wrap="none" lIns="0" tIns="0" rIns="0" bIns="0" rtlCol="0" anchor="t"/>
          <a:lstStyle/>
          <a:p>
            <a:pPr marL="0" indent="0">
              <a:lnSpc>
                <a:spcPts val="7850"/>
              </a:lnSpc>
              <a:buNone/>
            </a:pPr>
            <a:r>
              <a:rPr lang="en-US" sz="6300" kern="0" spc="-126" dirty="0">
                <a:solidFill>
                  <a:srgbClr val="D73AD7"/>
                </a:solidFill>
                <a:latin typeface="Source Serif Pro Semi Bold" pitchFamily="34" charset="0"/>
                <a:ea typeface="Source Serif Pro Semi Bold" pitchFamily="34" charset="-122"/>
                <a:cs typeface="Source Serif Pro Semi Bold" pitchFamily="34" charset="-120"/>
              </a:rPr>
              <a:t>تخطيط الموارد البشرية</a:t>
            </a:r>
            <a:endParaRPr lang="en-US" sz="6300" dirty="0"/>
          </a:p>
        </p:txBody>
      </p:sp>
      <p:sp>
        <p:nvSpPr>
          <p:cNvPr id="4" name="Text 1"/>
          <p:cNvSpPr/>
          <p:nvPr/>
        </p:nvSpPr>
        <p:spPr>
          <a:xfrm>
            <a:off x="6350437" y="3458528"/>
            <a:ext cx="7415927" cy="1975247"/>
          </a:xfrm>
          <a:prstGeom prst="rect">
            <a:avLst/>
          </a:prstGeom>
          <a:noFill/>
          <a:ln/>
        </p:spPr>
        <p:txBody>
          <a:bodyPr wrap="square" lIns="0" tIns="0" rIns="0" bIns="0" rtlCol="0" anchor="t"/>
          <a:lstStyle/>
          <a:p>
            <a:pPr marL="0" indent="0" algn="r" rtl="1">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يعد تخطيط الموارد البشرية حلقة الوصل بين الاستراتيجية العامة ودور إدارة الموارد البشرية في المؤسسة. فهو يمثل البداية السليمة والمنطقية لأنشطة الموارد البشرية الأخرى، ويلعب دورًا رئيسيًا في نجاح المؤسسة. يهدف هذا التخطيط إلى تقدير احتياجات المؤسسة من الأفراد ذوي المهارات والتخصصات المحددة كمًا ونوعًا في فترة زمنية مستقبلية، واختيار السبل لتوفير تلك الاحتياجات بشكل فعال.</a:t>
            </a:r>
            <a:endParaRPr lang="en-US" sz="1900" dirty="0"/>
          </a:p>
        </p:txBody>
      </p:sp>
      <p:sp>
        <p:nvSpPr>
          <p:cNvPr id="7" name="Text 4"/>
          <p:cNvSpPr/>
          <p:nvPr/>
        </p:nvSpPr>
        <p:spPr>
          <a:xfrm>
            <a:off x="6868716" y="5711428"/>
            <a:ext cx="1897737" cy="431959"/>
          </a:xfrm>
          <a:prstGeom prst="rect">
            <a:avLst/>
          </a:prstGeom>
          <a:noFill/>
          <a:ln/>
        </p:spPr>
        <p:txBody>
          <a:bodyPr wrap="none" lIns="0" tIns="0" rIns="0" bIns="0" rtlCol="0" anchor="t"/>
          <a:lstStyle/>
          <a:p>
            <a:pPr marL="0" indent="0" algn="l">
              <a:lnSpc>
                <a:spcPts val="3400"/>
              </a:lnSpc>
              <a:buNone/>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18886"/>
          </a:xfrm>
          <a:prstGeom prst="rect">
            <a:avLst/>
          </a:prstGeom>
        </p:spPr>
      </p:pic>
      <p:sp>
        <p:nvSpPr>
          <p:cNvPr id="3" name="Text 0"/>
          <p:cNvSpPr/>
          <p:nvPr/>
        </p:nvSpPr>
        <p:spPr>
          <a:xfrm>
            <a:off x="968693" y="3073003"/>
            <a:ext cx="5246965" cy="592574"/>
          </a:xfrm>
          <a:prstGeom prst="rect">
            <a:avLst/>
          </a:prstGeom>
          <a:noFill/>
          <a:ln/>
        </p:spPr>
        <p:txBody>
          <a:bodyPr wrap="none" lIns="0" tIns="0" rIns="0" bIns="0" rtlCol="0" anchor="t"/>
          <a:lstStyle/>
          <a:p>
            <a:pPr marL="0" indent="0" algn="r" rtl="1">
              <a:lnSpc>
                <a:spcPts val="4650"/>
              </a:lnSpc>
              <a:buNone/>
            </a:pPr>
            <a:r>
              <a:rPr lang="en-US" sz="3700" kern="0" spc="-75" dirty="0">
                <a:solidFill>
                  <a:srgbClr val="D73AD7"/>
                </a:solidFill>
                <a:latin typeface="Source Serif Pro Semi Bold" pitchFamily="34" charset="0"/>
                <a:ea typeface="Source Serif Pro Semi Bold" pitchFamily="34" charset="-122"/>
                <a:cs typeface="Source Serif Pro Semi Bold" pitchFamily="34" charset="-120"/>
              </a:rPr>
              <a:t>تعريف تخطيط الموارد البشرية</a:t>
            </a:r>
            <a:endParaRPr lang="en-US" sz="3700" dirty="0"/>
          </a:p>
        </p:txBody>
      </p:sp>
      <p:sp>
        <p:nvSpPr>
          <p:cNvPr id="4" name="Text 1"/>
          <p:cNvSpPr/>
          <p:nvPr/>
        </p:nvSpPr>
        <p:spPr>
          <a:xfrm>
            <a:off x="968693" y="3967758"/>
            <a:ext cx="12692896" cy="966907"/>
          </a:xfrm>
          <a:prstGeom prst="rect">
            <a:avLst/>
          </a:prstGeom>
          <a:noFill/>
          <a:ln/>
        </p:spPr>
        <p:txBody>
          <a:bodyPr wrap="square" lIns="0" tIns="0" rIns="0" bIns="0" rtlCol="0" anchor="t"/>
          <a:lstStyle/>
          <a:p>
            <a:pPr marL="0" indent="0" algn="r" rtl="1">
              <a:lnSpc>
                <a:spcPts val="2500"/>
              </a:lnSpc>
              <a:buNone/>
            </a:pPr>
            <a:r>
              <a:rPr lang="en-US" sz="1550" kern="0" spc="-32" dirty="0">
                <a:solidFill>
                  <a:srgbClr val="272525"/>
                </a:solidFill>
                <a:latin typeface="Source Sans Pro" pitchFamily="34" charset="0"/>
                <a:ea typeface="Source Sans Pro" pitchFamily="34" charset="-122"/>
                <a:cs typeface="Source Sans Pro" pitchFamily="34" charset="-120"/>
              </a:rPr>
              <a:t>يُ</a:t>
            </a:r>
            <a:r>
              <a:rPr lang="en-US" sz="2000" b="1" kern="0" spc="-32" dirty="0">
                <a:solidFill>
                  <a:srgbClr val="272525"/>
                </a:solidFill>
                <a:latin typeface="Source Sans Pro" pitchFamily="34" charset="0"/>
                <a:ea typeface="Source Sans Pro" pitchFamily="34" charset="-122"/>
                <a:cs typeface="Source Sans Pro" pitchFamily="34" charset="-120"/>
              </a:rPr>
              <a:t>عرَّف تخطيط الموارد البشرية بأنه عملية تحديد احتياجات المؤسسة من الموارد البشرية كمًا ونوعًا، ووضع الخطط التي تؤدي إلى توفير العدد اللازم في الوقت المناسب وبالتكلفة الأقل. كما يُعرَّف بأنه مجموعة السياسات والإجراءات المتكاملة المتعلقة بالعمالة، والتي تهدف إلى تحديد وتوفير الأعداد والمستويات المطلوبة من العمالة لأداء أعمال معينة في أوقات محددة وبتكلفة عمل مناسبة</a:t>
            </a:r>
            <a:r>
              <a:rPr lang="en-US" sz="1550" kern="0" spc="-32" dirty="0">
                <a:solidFill>
                  <a:srgbClr val="272525"/>
                </a:solidFill>
                <a:latin typeface="Source Sans Pro" pitchFamily="34" charset="0"/>
                <a:ea typeface="Source Sans Pro" pitchFamily="34" charset="-122"/>
                <a:cs typeface="Source Sans Pro" pitchFamily="34" charset="-120"/>
              </a:rPr>
              <a:t>.</a:t>
            </a:r>
            <a:endParaRPr lang="en-US" sz="1550" dirty="0"/>
          </a:p>
        </p:txBody>
      </p:sp>
      <p:sp>
        <p:nvSpPr>
          <p:cNvPr id="5" name="Shape 2"/>
          <p:cNvSpPr/>
          <p:nvPr/>
        </p:nvSpPr>
        <p:spPr>
          <a:xfrm>
            <a:off x="968693" y="5161359"/>
            <a:ext cx="6245781" cy="1157526"/>
          </a:xfrm>
          <a:prstGeom prst="roundRect">
            <a:avLst>
              <a:gd name="adj" fmla="val 7312"/>
            </a:avLst>
          </a:prstGeom>
          <a:solidFill>
            <a:srgbClr val="F4D4F7"/>
          </a:solidFill>
          <a:ln w="7620">
            <a:solidFill>
              <a:srgbClr val="DABADD"/>
            </a:solidFill>
            <a:prstDash val="solid"/>
          </a:ln>
        </p:spPr>
      </p:sp>
      <p:sp>
        <p:nvSpPr>
          <p:cNvPr id="6" name="Text 3"/>
          <p:cNvSpPr/>
          <p:nvPr/>
        </p:nvSpPr>
        <p:spPr>
          <a:xfrm>
            <a:off x="1177766" y="5370433"/>
            <a:ext cx="2370653" cy="296228"/>
          </a:xfrm>
          <a:prstGeom prst="rect">
            <a:avLst/>
          </a:prstGeom>
          <a:noFill/>
          <a:ln/>
        </p:spPr>
        <p:txBody>
          <a:bodyPr wrap="none" lIns="0" tIns="0" rIns="0" bIns="0" rtlCol="0" anchor="t"/>
          <a:lstStyle/>
          <a:p>
            <a:pPr marL="0" indent="0">
              <a:lnSpc>
                <a:spcPts val="2300"/>
              </a:lnSpc>
              <a:buNone/>
            </a:pPr>
            <a:r>
              <a:rPr lang="en-US" sz="1850" b="1" kern="0" spc="-37" dirty="0">
                <a:solidFill>
                  <a:srgbClr val="272525"/>
                </a:solidFill>
                <a:latin typeface="Source Serif Pro Semi Bold" pitchFamily="34" charset="0"/>
                <a:ea typeface="Source Serif Pro Semi Bold" pitchFamily="34" charset="-122"/>
                <a:cs typeface="Source Serif Pro Semi Bold" pitchFamily="34" charset="-120"/>
              </a:rPr>
              <a:t>تحديد الاحتياجات</a:t>
            </a:r>
            <a:endParaRPr lang="en-US" sz="1850" b="1" dirty="0"/>
          </a:p>
        </p:txBody>
      </p:sp>
      <p:sp>
        <p:nvSpPr>
          <p:cNvPr id="7" name="Text 4"/>
          <p:cNvSpPr/>
          <p:nvPr/>
        </p:nvSpPr>
        <p:spPr>
          <a:xfrm>
            <a:off x="1177766" y="5787509"/>
            <a:ext cx="5827633" cy="322302"/>
          </a:xfrm>
          <a:prstGeom prst="rect">
            <a:avLst/>
          </a:prstGeom>
          <a:noFill/>
          <a:ln/>
        </p:spPr>
        <p:txBody>
          <a:bodyPr wrap="none" lIns="0" tIns="0" rIns="0" bIns="0" rtlCol="0" anchor="t"/>
          <a:lstStyle/>
          <a:p>
            <a:pPr marL="0" indent="0">
              <a:lnSpc>
                <a:spcPts val="2500"/>
              </a:lnSpc>
              <a:buNone/>
            </a:pPr>
            <a:r>
              <a:rPr lang="en-US" sz="1550" kern="0" spc="-32" dirty="0">
                <a:solidFill>
                  <a:srgbClr val="272525"/>
                </a:solidFill>
                <a:latin typeface="Source Sans Pro" pitchFamily="34" charset="0"/>
                <a:ea typeface="Source Sans Pro" pitchFamily="34" charset="-122"/>
                <a:cs typeface="Source Sans Pro" pitchFamily="34" charset="-120"/>
              </a:rPr>
              <a:t>تحديد العدد والنوع المطلوب من الموارد البشرية</a:t>
            </a:r>
            <a:endParaRPr lang="en-US" sz="1550" dirty="0"/>
          </a:p>
        </p:txBody>
      </p:sp>
      <p:sp>
        <p:nvSpPr>
          <p:cNvPr id="8" name="Shape 5"/>
          <p:cNvSpPr/>
          <p:nvPr/>
        </p:nvSpPr>
        <p:spPr>
          <a:xfrm>
            <a:off x="7415927" y="5161359"/>
            <a:ext cx="6245781" cy="1157526"/>
          </a:xfrm>
          <a:prstGeom prst="roundRect">
            <a:avLst>
              <a:gd name="adj" fmla="val 7312"/>
            </a:avLst>
          </a:prstGeom>
          <a:solidFill>
            <a:srgbClr val="F4D4F7"/>
          </a:solidFill>
          <a:ln w="7620">
            <a:solidFill>
              <a:srgbClr val="DABADD"/>
            </a:solidFill>
            <a:prstDash val="solid"/>
          </a:ln>
        </p:spPr>
      </p:sp>
      <p:sp>
        <p:nvSpPr>
          <p:cNvPr id="9" name="Text 6"/>
          <p:cNvSpPr/>
          <p:nvPr/>
        </p:nvSpPr>
        <p:spPr>
          <a:xfrm>
            <a:off x="7625001" y="5370433"/>
            <a:ext cx="2370653" cy="296228"/>
          </a:xfrm>
          <a:prstGeom prst="rect">
            <a:avLst/>
          </a:prstGeom>
          <a:noFill/>
          <a:ln/>
        </p:spPr>
        <p:txBody>
          <a:bodyPr wrap="none" lIns="0" tIns="0" rIns="0" bIns="0" rtlCol="0" anchor="t"/>
          <a:lstStyle/>
          <a:p>
            <a:pPr marL="0" indent="0">
              <a:lnSpc>
                <a:spcPts val="2300"/>
              </a:lnSpc>
              <a:buNone/>
            </a:pPr>
            <a:r>
              <a:rPr lang="en-US" sz="1850" b="1" kern="0" spc="-37" dirty="0">
                <a:solidFill>
                  <a:srgbClr val="272525"/>
                </a:solidFill>
                <a:latin typeface="Source Serif Pro Semi Bold" pitchFamily="34" charset="0"/>
                <a:ea typeface="Source Serif Pro Semi Bold" pitchFamily="34" charset="-122"/>
                <a:cs typeface="Source Serif Pro Semi Bold" pitchFamily="34" charset="-120"/>
              </a:rPr>
              <a:t>وضع الخطط</a:t>
            </a:r>
            <a:endParaRPr lang="en-US" sz="1850" b="1" dirty="0"/>
          </a:p>
        </p:txBody>
      </p:sp>
      <p:sp>
        <p:nvSpPr>
          <p:cNvPr id="10" name="Text 7"/>
          <p:cNvSpPr/>
          <p:nvPr/>
        </p:nvSpPr>
        <p:spPr>
          <a:xfrm>
            <a:off x="7625001" y="5787509"/>
            <a:ext cx="5827633" cy="322302"/>
          </a:xfrm>
          <a:prstGeom prst="rect">
            <a:avLst/>
          </a:prstGeom>
          <a:noFill/>
          <a:ln/>
        </p:spPr>
        <p:txBody>
          <a:bodyPr wrap="none" lIns="0" tIns="0" rIns="0" bIns="0" rtlCol="0" anchor="t"/>
          <a:lstStyle/>
          <a:p>
            <a:pPr marL="0" indent="0">
              <a:lnSpc>
                <a:spcPts val="2500"/>
              </a:lnSpc>
              <a:buNone/>
            </a:pPr>
            <a:r>
              <a:rPr lang="en-US" sz="1550" kern="0" spc="-32" dirty="0">
                <a:solidFill>
                  <a:srgbClr val="272525"/>
                </a:solidFill>
                <a:latin typeface="Source Sans Pro" pitchFamily="34" charset="0"/>
                <a:ea typeface="Source Sans Pro" pitchFamily="34" charset="-122"/>
                <a:cs typeface="Source Sans Pro" pitchFamily="34" charset="-120"/>
              </a:rPr>
              <a:t>تطوير استراتيجيات لتوفير الموارد البشرية اللازمة</a:t>
            </a:r>
            <a:endParaRPr lang="en-US" sz="1550" dirty="0"/>
          </a:p>
        </p:txBody>
      </p:sp>
      <p:sp>
        <p:nvSpPr>
          <p:cNvPr id="11" name="Shape 8"/>
          <p:cNvSpPr/>
          <p:nvPr/>
        </p:nvSpPr>
        <p:spPr>
          <a:xfrm>
            <a:off x="968693" y="6520339"/>
            <a:ext cx="6245781" cy="1157526"/>
          </a:xfrm>
          <a:prstGeom prst="roundRect">
            <a:avLst>
              <a:gd name="adj" fmla="val 7312"/>
            </a:avLst>
          </a:prstGeom>
          <a:solidFill>
            <a:srgbClr val="F4D4F7"/>
          </a:solidFill>
          <a:ln w="7620">
            <a:solidFill>
              <a:srgbClr val="DABADD"/>
            </a:solidFill>
            <a:prstDash val="solid"/>
          </a:ln>
        </p:spPr>
      </p:sp>
      <p:sp>
        <p:nvSpPr>
          <p:cNvPr id="12" name="Text 9"/>
          <p:cNvSpPr/>
          <p:nvPr/>
        </p:nvSpPr>
        <p:spPr>
          <a:xfrm>
            <a:off x="1177766" y="6729412"/>
            <a:ext cx="2370653" cy="296228"/>
          </a:xfrm>
          <a:prstGeom prst="rect">
            <a:avLst/>
          </a:prstGeom>
          <a:noFill/>
          <a:ln/>
        </p:spPr>
        <p:txBody>
          <a:bodyPr wrap="none" lIns="0" tIns="0" rIns="0" bIns="0" rtlCol="0" anchor="t"/>
          <a:lstStyle/>
          <a:p>
            <a:pPr marL="0" indent="0">
              <a:lnSpc>
                <a:spcPts val="2300"/>
              </a:lnSpc>
              <a:buNone/>
            </a:pPr>
            <a:r>
              <a:rPr lang="en-US" sz="1850" b="1" kern="0" spc="-37" dirty="0">
                <a:solidFill>
                  <a:srgbClr val="272525"/>
                </a:solidFill>
                <a:latin typeface="Source Serif Pro Semi Bold" pitchFamily="34" charset="0"/>
                <a:ea typeface="Source Serif Pro Semi Bold" pitchFamily="34" charset="-122"/>
                <a:cs typeface="Source Serif Pro Semi Bold" pitchFamily="34" charset="-120"/>
              </a:rPr>
              <a:t>التوقيت المناسب</a:t>
            </a:r>
            <a:endParaRPr lang="en-US" sz="1850" b="1" dirty="0"/>
          </a:p>
        </p:txBody>
      </p:sp>
      <p:sp>
        <p:nvSpPr>
          <p:cNvPr id="13" name="Text 10"/>
          <p:cNvSpPr/>
          <p:nvPr/>
        </p:nvSpPr>
        <p:spPr>
          <a:xfrm>
            <a:off x="1177766" y="7146488"/>
            <a:ext cx="5827633" cy="322302"/>
          </a:xfrm>
          <a:prstGeom prst="rect">
            <a:avLst/>
          </a:prstGeom>
          <a:noFill/>
          <a:ln/>
        </p:spPr>
        <p:txBody>
          <a:bodyPr wrap="none" lIns="0" tIns="0" rIns="0" bIns="0" rtlCol="0" anchor="t"/>
          <a:lstStyle/>
          <a:p>
            <a:pPr marL="0" indent="0">
              <a:lnSpc>
                <a:spcPts val="2500"/>
              </a:lnSpc>
              <a:buNone/>
            </a:pPr>
            <a:r>
              <a:rPr lang="en-US" sz="1550" kern="0" spc="-32" dirty="0">
                <a:solidFill>
                  <a:srgbClr val="272525"/>
                </a:solidFill>
                <a:latin typeface="Source Sans Pro" pitchFamily="34" charset="0"/>
                <a:ea typeface="Source Sans Pro" pitchFamily="34" charset="-122"/>
                <a:cs typeface="Source Sans Pro" pitchFamily="34" charset="-120"/>
              </a:rPr>
              <a:t>ضمان توفر الموارد البشرية في الوقت المطلوب</a:t>
            </a:r>
            <a:endParaRPr lang="en-US" sz="1550" dirty="0"/>
          </a:p>
        </p:txBody>
      </p:sp>
      <p:sp>
        <p:nvSpPr>
          <p:cNvPr id="14" name="Shape 11"/>
          <p:cNvSpPr/>
          <p:nvPr/>
        </p:nvSpPr>
        <p:spPr>
          <a:xfrm>
            <a:off x="7415927" y="6520339"/>
            <a:ext cx="6245781" cy="1157526"/>
          </a:xfrm>
          <a:prstGeom prst="roundRect">
            <a:avLst>
              <a:gd name="adj" fmla="val 7312"/>
            </a:avLst>
          </a:prstGeom>
          <a:solidFill>
            <a:srgbClr val="F4D4F7"/>
          </a:solidFill>
          <a:ln w="7620">
            <a:solidFill>
              <a:srgbClr val="DABADD"/>
            </a:solidFill>
            <a:prstDash val="solid"/>
          </a:ln>
        </p:spPr>
      </p:sp>
      <p:sp>
        <p:nvSpPr>
          <p:cNvPr id="15" name="Text 12"/>
          <p:cNvSpPr/>
          <p:nvPr/>
        </p:nvSpPr>
        <p:spPr>
          <a:xfrm>
            <a:off x="7625001" y="6729412"/>
            <a:ext cx="2370653" cy="296228"/>
          </a:xfrm>
          <a:prstGeom prst="rect">
            <a:avLst/>
          </a:prstGeom>
          <a:noFill/>
          <a:ln/>
        </p:spPr>
        <p:txBody>
          <a:bodyPr wrap="none" lIns="0" tIns="0" rIns="0" bIns="0" rtlCol="0" anchor="t"/>
          <a:lstStyle/>
          <a:p>
            <a:pPr marL="0" indent="0">
              <a:lnSpc>
                <a:spcPts val="230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ا</a:t>
            </a:r>
            <a:r>
              <a:rPr lang="en-US" sz="1850" b="1" kern="0" spc="-37" dirty="0">
                <a:solidFill>
                  <a:srgbClr val="272525"/>
                </a:solidFill>
                <a:latin typeface="Source Serif Pro Semi Bold" pitchFamily="34" charset="0"/>
                <a:ea typeface="Source Serif Pro Semi Bold" pitchFamily="34" charset="-122"/>
                <a:cs typeface="Source Serif Pro Semi Bold" pitchFamily="34" charset="-120"/>
              </a:rPr>
              <a:t>لتكلفة الفعالة</a:t>
            </a:r>
            <a:endParaRPr lang="en-US" sz="1850" b="1" dirty="0"/>
          </a:p>
        </p:txBody>
      </p:sp>
      <p:sp>
        <p:nvSpPr>
          <p:cNvPr id="16" name="Text 13"/>
          <p:cNvSpPr/>
          <p:nvPr/>
        </p:nvSpPr>
        <p:spPr>
          <a:xfrm>
            <a:off x="7625001" y="7146488"/>
            <a:ext cx="5827633" cy="322302"/>
          </a:xfrm>
          <a:prstGeom prst="rect">
            <a:avLst/>
          </a:prstGeom>
          <a:noFill/>
          <a:ln/>
        </p:spPr>
        <p:txBody>
          <a:bodyPr wrap="none" lIns="0" tIns="0" rIns="0" bIns="0" rtlCol="0" anchor="t"/>
          <a:lstStyle/>
          <a:p>
            <a:pPr marL="0" indent="0">
              <a:lnSpc>
                <a:spcPts val="2500"/>
              </a:lnSpc>
              <a:buNone/>
            </a:pPr>
            <a:r>
              <a:rPr lang="en-US" sz="1550" kern="0" spc="-32" dirty="0">
                <a:solidFill>
                  <a:srgbClr val="272525"/>
                </a:solidFill>
                <a:latin typeface="Source Sans Pro" pitchFamily="34" charset="0"/>
                <a:ea typeface="Source Sans Pro" pitchFamily="34" charset="-122"/>
                <a:cs typeface="Source Sans Pro" pitchFamily="34" charset="-120"/>
              </a:rPr>
              <a:t>تحقيق الأهداف بأقل تكلفة ممكنة</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719"/>
          </a:xfrm>
          <a:prstGeom prst="rect">
            <a:avLst/>
          </a:prstGeom>
        </p:spPr>
      </p:pic>
      <p:sp>
        <p:nvSpPr>
          <p:cNvPr id="3" name="Text 0"/>
          <p:cNvSpPr/>
          <p:nvPr/>
        </p:nvSpPr>
        <p:spPr>
          <a:xfrm>
            <a:off x="6153983" y="524470"/>
            <a:ext cx="4801553" cy="561023"/>
          </a:xfrm>
          <a:prstGeom prst="rect">
            <a:avLst/>
          </a:prstGeom>
          <a:noFill/>
          <a:ln/>
        </p:spPr>
        <p:txBody>
          <a:bodyPr wrap="none" lIns="0" tIns="0" rIns="0" bIns="0" rtlCol="0" anchor="t"/>
          <a:lstStyle/>
          <a:p>
            <a:pPr marL="0" indent="0">
              <a:lnSpc>
                <a:spcPts val="4400"/>
              </a:lnSpc>
              <a:buNone/>
            </a:pPr>
            <a:r>
              <a:rPr lang="en-US" sz="3500" kern="0" spc="-71" dirty="0">
                <a:solidFill>
                  <a:srgbClr val="D73AD7"/>
                </a:solidFill>
                <a:latin typeface="Source Serif Pro Semi Bold" pitchFamily="34" charset="0"/>
                <a:ea typeface="Source Serif Pro Semi Bold" pitchFamily="34" charset="-122"/>
                <a:cs typeface="Source Serif Pro Semi Bold" pitchFamily="34" charset="-120"/>
              </a:rPr>
              <a:t>أهمية تخطيط الموارد البشرية</a:t>
            </a:r>
            <a:endParaRPr lang="en-US" sz="3500" dirty="0"/>
          </a:p>
        </p:txBody>
      </p:sp>
      <p:sp>
        <p:nvSpPr>
          <p:cNvPr id="4" name="Text 1"/>
          <p:cNvSpPr/>
          <p:nvPr/>
        </p:nvSpPr>
        <p:spPr>
          <a:xfrm>
            <a:off x="6153983" y="1371600"/>
            <a:ext cx="7808833" cy="1220629"/>
          </a:xfrm>
          <a:prstGeom prst="rect">
            <a:avLst/>
          </a:prstGeom>
          <a:noFill/>
          <a:ln/>
        </p:spPr>
        <p:txBody>
          <a:bodyPr wrap="square" lIns="0" tIns="0" rIns="0" bIns="0" rtlCol="0" anchor="t"/>
          <a:lstStyle/>
          <a:p>
            <a:pPr marL="0" indent="0" algn="r" rtl="1">
              <a:lnSpc>
                <a:spcPts val="2400"/>
              </a:lnSpc>
              <a:buNone/>
            </a:pPr>
            <a:r>
              <a:rPr lang="en-US" sz="2000" kern="0" spc="-30" dirty="0">
                <a:solidFill>
                  <a:srgbClr val="272525"/>
                </a:solidFill>
                <a:latin typeface="Source Sans Pro" pitchFamily="34" charset="0"/>
                <a:ea typeface="Source Sans Pro" pitchFamily="34" charset="-122"/>
                <a:cs typeface="Source Sans Pro" pitchFamily="34" charset="-120"/>
              </a:rPr>
              <a:t>تكمن أهمية تخطيط الموارد البشرية في عدة جوانب رئيسية. فهو يساعد على تحديد وتخطيط احتياجات المؤسسة المستقبلية من حيث الكم والنوع، ويساهم في زيادة العائد على استثمارات المؤسسة وتخفيض التكلفة عن طريق الاستفادة من الخطط المستقبلية. كما يساعد على تهيئة المؤسسة لمواجهة التغييرات في البيئة الداخلية والخارجية، ويظهر نقاط القوة والضعف في نوعية وأداء العاملين</a:t>
            </a:r>
            <a:r>
              <a:rPr lang="en-US" sz="1500" kern="0" spc="-30" dirty="0">
                <a:solidFill>
                  <a:srgbClr val="272525"/>
                </a:solidFill>
                <a:latin typeface="Source Sans Pro" pitchFamily="34" charset="0"/>
                <a:ea typeface="Source Sans Pro" pitchFamily="34" charset="-122"/>
                <a:cs typeface="Source Sans Pro" pitchFamily="34" charset="-120"/>
              </a:rPr>
              <a:t>.</a:t>
            </a:r>
            <a:endParaRPr lang="en-US" sz="1500" dirty="0"/>
          </a:p>
        </p:txBody>
      </p:sp>
      <p:sp>
        <p:nvSpPr>
          <p:cNvPr id="5" name="Shape 2"/>
          <p:cNvSpPr/>
          <p:nvPr/>
        </p:nvSpPr>
        <p:spPr>
          <a:xfrm>
            <a:off x="6428661" y="2806779"/>
            <a:ext cx="22860" cy="4898469"/>
          </a:xfrm>
          <a:prstGeom prst="roundRect">
            <a:avLst>
              <a:gd name="adj" fmla="val 350475"/>
            </a:avLst>
          </a:prstGeom>
          <a:solidFill>
            <a:srgbClr val="DABADD"/>
          </a:solidFill>
          <a:ln/>
        </p:spPr>
      </p:sp>
      <p:sp>
        <p:nvSpPr>
          <p:cNvPr id="6" name="Shape 3"/>
          <p:cNvSpPr/>
          <p:nvPr/>
        </p:nvSpPr>
        <p:spPr>
          <a:xfrm>
            <a:off x="6631781" y="3224451"/>
            <a:ext cx="667583" cy="22860"/>
          </a:xfrm>
          <a:prstGeom prst="roundRect">
            <a:avLst>
              <a:gd name="adj" fmla="val 350475"/>
            </a:avLst>
          </a:prstGeom>
          <a:solidFill>
            <a:srgbClr val="DABADD"/>
          </a:solidFill>
          <a:ln/>
        </p:spPr>
      </p:sp>
      <p:sp>
        <p:nvSpPr>
          <p:cNvPr id="7" name="Shape 4"/>
          <p:cNvSpPr/>
          <p:nvPr/>
        </p:nvSpPr>
        <p:spPr>
          <a:xfrm>
            <a:off x="6225540" y="3021330"/>
            <a:ext cx="429101" cy="429101"/>
          </a:xfrm>
          <a:prstGeom prst="roundRect">
            <a:avLst>
              <a:gd name="adj" fmla="val 18671"/>
            </a:avLst>
          </a:prstGeom>
          <a:solidFill>
            <a:srgbClr val="F4D4F7"/>
          </a:solidFill>
          <a:ln w="7620">
            <a:solidFill>
              <a:srgbClr val="DABADD"/>
            </a:solidFill>
            <a:prstDash val="solid"/>
          </a:ln>
        </p:spPr>
      </p:sp>
      <p:sp>
        <p:nvSpPr>
          <p:cNvPr id="8" name="Text 5"/>
          <p:cNvSpPr/>
          <p:nvPr/>
        </p:nvSpPr>
        <p:spPr>
          <a:xfrm>
            <a:off x="6372701" y="3101221"/>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100" dirty="0"/>
          </a:p>
        </p:txBody>
      </p:sp>
      <p:sp>
        <p:nvSpPr>
          <p:cNvPr id="9" name="Text 6"/>
          <p:cNvSpPr/>
          <p:nvPr/>
        </p:nvSpPr>
        <p:spPr>
          <a:xfrm>
            <a:off x="7489150" y="2997518"/>
            <a:ext cx="2244209" cy="280511"/>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Source Serif Pro Semi Bold" pitchFamily="34" charset="0"/>
                <a:ea typeface="Source Serif Pro Semi Bold" pitchFamily="34" charset="-122"/>
                <a:cs typeface="Source Serif Pro Semi Bold" pitchFamily="34" charset="-120"/>
              </a:rPr>
              <a:t>تحديد الاحتياجات</a:t>
            </a:r>
            <a:endParaRPr lang="en-US" sz="1750" b="1" dirty="0"/>
          </a:p>
        </p:txBody>
      </p:sp>
      <p:sp>
        <p:nvSpPr>
          <p:cNvPr id="10" name="Text 7"/>
          <p:cNvSpPr/>
          <p:nvPr/>
        </p:nvSpPr>
        <p:spPr>
          <a:xfrm>
            <a:off x="7489150" y="3392448"/>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تخطيط احتياجات المؤسسة المستقبلية من الموارد البشرية</a:t>
            </a:r>
            <a:endParaRPr lang="en-US" sz="1500" dirty="0"/>
          </a:p>
        </p:txBody>
      </p:sp>
      <p:sp>
        <p:nvSpPr>
          <p:cNvPr id="11" name="Shape 8"/>
          <p:cNvSpPr/>
          <p:nvPr/>
        </p:nvSpPr>
        <p:spPr>
          <a:xfrm>
            <a:off x="6631781" y="4496753"/>
            <a:ext cx="667583" cy="22860"/>
          </a:xfrm>
          <a:prstGeom prst="roundRect">
            <a:avLst>
              <a:gd name="adj" fmla="val 350475"/>
            </a:avLst>
          </a:prstGeom>
          <a:solidFill>
            <a:srgbClr val="DABADD"/>
          </a:solidFill>
          <a:ln/>
        </p:spPr>
      </p:sp>
      <p:sp>
        <p:nvSpPr>
          <p:cNvPr id="12" name="Shape 9"/>
          <p:cNvSpPr/>
          <p:nvPr/>
        </p:nvSpPr>
        <p:spPr>
          <a:xfrm>
            <a:off x="6225540" y="4293632"/>
            <a:ext cx="429101" cy="429101"/>
          </a:xfrm>
          <a:prstGeom prst="roundRect">
            <a:avLst>
              <a:gd name="adj" fmla="val 18671"/>
            </a:avLst>
          </a:prstGeom>
          <a:solidFill>
            <a:srgbClr val="F4D4F7"/>
          </a:solidFill>
          <a:ln w="7620">
            <a:solidFill>
              <a:srgbClr val="DABADD"/>
            </a:solidFill>
            <a:prstDash val="solid"/>
          </a:ln>
        </p:spPr>
      </p:sp>
      <p:sp>
        <p:nvSpPr>
          <p:cNvPr id="13" name="Text 10"/>
          <p:cNvSpPr/>
          <p:nvPr/>
        </p:nvSpPr>
        <p:spPr>
          <a:xfrm>
            <a:off x="6372701" y="4373523"/>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100" dirty="0"/>
          </a:p>
        </p:txBody>
      </p:sp>
      <p:sp>
        <p:nvSpPr>
          <p:cNvPr id="14" name="Text 11"/>
          <p:cNvSpPr/>
          <p:nvPr/>
        </p:nvSpPr>
        <p:spPr>
          <a:xfrm>
            <a:off x="7489150" y="4269819"/>
            <a:ext cx="2244209" cy="280511"/>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Source Serif Pro Semi Bold" pitchFamily="34" charset="0"/>
                <a:ea typeface="Source Serif Pro Semi Bold" pitchFamily="34" charset="-122"/>
                <a:cs typeface="Source Serif Pro Semi Bold" pitchFamily="34" charset="-120"/>
              </a:rPr>
              <a:t>زيادة العائد</a:t>
            </a:r>
            <a:endParaRPr lang="en-US" sz="1750" b="1" dirty="0"/>
          </a:p>
        </p:txBody>
      </p:sp>
      <p:sp>
        <p:nvSpPr>
          <p:cNvPr id="15" name="Text 12"/>
          <p:cNvSpPr/>
          <p:nvPr/>
        </p:nvSpPr>
        <p:spPr>
          <a:xfrm>
            <a:off x="7489150" y="4664750"/>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تحسين الاستثمار في الموارد البشرية وتخفيض التكاليف</a:t>
            </a:r>
            <a:endParaRPr lang="en-US" sz="1500" dirty="0"/>
          </a:p>
        </p:txBody>
      </p:sp>
      <p:sp>
        <p:nvSpPr>
          <p:cNvPr id="16" name="Shape 13"/>
          <p:cNvSpPr/>
          <p:nvPr/>
        </p:nvSpPr>
        <p:spPr>
          <a:xfrm>
            <a:off x="6631781" y="5769054"/>
            <a:ext cx="667583" cy="22860"/>
          </a:xfrm>
          <a:prstGeom prst="roundRect">
            <a:avLst>
              <a:gd name="adj" fmla="val 350475"/>
            </a:avLst>
          </a:prstGeom>
          <a:solidFill>
            <a:srgbClr val="DABADD"/>
          </a:solidFill>
          <a:ln/>
        </p:spPr>
      </p:sp>
      <p:sp>
        <p:nvSpPr>
          <p:cNvPr id="17" name="Shape 14"/>
          <p:cNvSpPr/>
          <p:nvPr/>
        </p:nvSpPr>
        <p:spPr>
          <a:xfrm>
            <a:off x="6225540" y="5565934"/>
            <a:ext cx="429101" cy="429101"/>
          </a:xfrm>
          <a:prstGeom prst="roundRect">
            <a:avLst>
              <a:gd name="adj" fmla="val 18671"/>
            </a:avLst>
          </a:prstGeom>
          <a:solidFill>
            <a:srgbClr val="F4D4F7"/>
          </a:solidFill>
          <a:ln w="7620">
            <a:solidFill>
              <a:srgbClr val="DABADD"/>
            </a:solidFill>
            <a:prstDash val="solid"/>
          </a:ln>
        </p:spPr>
      </p:sp>
      <p:sp>
        <p:nvSpPr>
          <p:cNvPr id="18" name="Text 15"/>
          <p:cNvSpPr/>
          <p:nvPr/>
        </p:nvSpPr>
        <p:spPr>
          <a:xfrm>
            <a:off x="6372701" y="5645825"/>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100" dirty="0"/>
          </a:p>
        </p:txBody>
      </p:sp>
      <p:sp>
        <p:nvSpPr>
          <p:cNvPr id="19" name="Text 16"/>
          <p:cNvSpPr/>
          <p:nvPr/>
        </p:nvSpPr>
        <p:spPr>
          <a:xfrm>
            <a:off x="7489150" y="5542121"/>
            <a:ext cx="2244209" cy="280511"/>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Source Serif Pro Semi Bold" pitchFamily="34" charset="0"/>
                <a:ea typeface="Source Serif Pro Semi Bold" pitchFamily="34" charset="-122"/>
                <a:cs typeface="Source Serif Pro Semi Bold" pitchFamily="34" charset="-120"/>
              </a:rPr>
              <a:t>مواجهة التغييرا</a:t>
            </a: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ت</a:t>
            </a:r>
            <a:endParaRPr lang="en-US" sz="1750" dirty="0"/>
          </a:p>
        </p:txBody>
      </p:sp>
      <p:sp>
        <p:nvSpPr>
          <p:cNvPr id="20" name="Text 17"/>
          <p:cNvSpPr/>
          <p:nvPr/>
        </p:nvSpPr>
        <p:spPr>
          <a:xfrm>
            <a:off x="7489150" y="5937052"/>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تهيئة المؤسسة للتكيف مع التغيرات الداخلية والخارجية</a:t>
            </a:r>
            <a:endParaRPr lang="en-US" sz="1500" dirty="0"/>
          </a:p>
        </p:txBody>
      </p:sp>
      <p:sp>
        <p:nvSpPr>
          <p:cNvPr id="21" name="Shape 18"/>
          <p:cNvSpPr/>
          <p:nvPr/>
        </p:nvSpPr>
        <p:spPr>
          <a:xfrm>
            <a:off x="6631781" y="7041356"/>
            <a:ext cx="667583" cy="22860"/>
          </a:xfrm>
          <a:prstGeom prst="roundRect">
            <a:avLst>
              <a:gd name="adj" fmla="val 350475"/>
            </a:avLst>
          </a:prstGeom>
          <a:solidFill>
            <a:srgbClr val="DABADD"/>
          </a:solidFill>
          <a:ln/>
        </p:spPr>
      </p:sp>
      <p:sp>
        <p:nvSpPr>
          <p:cNvPr id="22" name="Shape 19"/>
          <p:cNvSpPr/>
          <p:nvPr/>
        </p:nvSpPr>
        <p:spPr>
          <a:xfrm>
            <a:off x="6225540" y="6838236"/>
            <a:ext cx="429101" cy="429101"/>
          </a:xfrm>
          <a:prstGeom prst="roundRect">
            <a:avLst>
              <a:gd name="adj" fmla="val 18671"/>
            </a:avLst>
          </a:prstGeom>
          <a:solidFill>
            <a:srgbClr val="F4D4F7"/>
          </a:solidFill>
          <a:ln w="7620">
            <a:solidFill>
              <a:srgbClr val="DABADD"/>
            </a:solidFill>
            <a:prstDash val="solid"/>
          </a:ln>
        </p:spPr>
      </p:sp>
      <p:sp>
        <p:nvSpPr>
          <p:cNvPr id="23" name="Text 20"/>
          <p:cNvSpPr/>
          <p:nvPr/>
        </p:nvSpPr>
        <p:spPr>
          <a:xfrm>
            <a:off x="6372701" y="6918127"/>
            <a:ext cx="134660" cy="269319"/>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100" dirty="0"/>
          </a:p>
        </p:txBody>
      </p:sp>
      <p:sp>
        <p:nvSpPr>
          <p:cNvPr id="24" name="Text 21"/>
          <p:cNvSpPr/>
          <p:nvPr/>
        </p:nvSpPr>
        <p:spPr>
          <a:xfrm>
            <a:off x="7489150" y="6814423"/>
            <a:ext cx="2244209" cy="280511"/>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Source Serif Pro Semi Bold" pitchFamily="34" charset="0"/>
                <a:ea typeface="Source Serif Pro Semi Bold" pitchFamily="34" charset="-122"/>
                <a:cs typeface="Source Serif Pro Semi Bold" pitchFamily="34" charset="-120"/>
              </a:rPr>
              <a:t>تحليل الأدا</a:t>
            </a: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ء</a:t>
            </a:r>
            <a:endParaRPr lang="en-US" sz="1750" dirty="0"/>
          </a:p>
        </p:txBody>
      </p:sp>
      <p:sp>
        <p:nvSpPr>
          <p:cNvPr id="25" name="Text 22"/>
          <p:cNvSpPr/>
          <p:nvPr/>
        </p:nvSpPr>
        <p:spPr>
          <a:xfrm>
            <a:off x="7489150" y="7209353"/>
            <a:ext cx="6473666" cy="305157"/>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Source Sans Pro" pitchFamily="34" charset="0"/>
                <a:ea typeface="Source Sans Pro" pitchFamily="34" charset="-122"/>
                <a:cs typeface="Source Sans Pro" pitchFamily="34" charset="-120"/>
              </a:rPr>
              <a:t>كشف نقاط القوة والضعف في أداء العاملين</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8497" y="458748"/>
            <a:ext cx="4481989" cy="489109"/>
          </a:xfrm>
          <a:prstGeom prst="rect">
            <a:avLst/>
          </a:prstGeom>
          <a:noFill/>
          <a:ln/>
        </p:spPr>
        <p:txBody>
          <a:bodyPr wrap="none" lIns="0" tIns="0" rIns="0" bIns="0" rtlCol="0" anchor="t"/>
          <a:lstStyle/>
          <a:p>
            <a:pPr marL="0" indent="0">
              <a:lnSpc>
                <a:spcPts val="3850"/>
              </a:lnSpc>
              <a:buNone/>
            </a:pPr>
            <a:r>
              <a:rPr lang="en-US" sz="3050" kern="0" spc="-62" dirty="0">
                <a:solidFill>
                  <a:srgbClr val="D73AD7"/>
                </a:solidFill>
                <a:latin typeface="Source Serif Pro Semi Bold" pitchFamily="34" charset="0"/>
                <a:ea typeface="Source Serif Pro Semi Bold" pitchFamily="34" charset="-122"/>
                <a:cs typeface="Source Serif Pro Semi Bold" pitchFamily="34" charset="-120"/>
              </a:rPr>
              <a:t>خطوات تخطيط الموارد البشرية</a:t>
            </a:r>
            <a:endParaRPr lang="en-US" sz="3050" dirty="0"/>
          </a:p>
        </p:txBody>
      </p:sp>
      <p:sp>
        <p:nvSpPr>
          <p:cNvPr id="4" name="Text 1"/>
          <p:cNvSpPr/>
          <p:nvPr/>
        </p:nvSpPr>
        <p:spPr>
          <a:xfrm>
            <a:off x="6068497" y="1197292"/>
            <a:ext cx="7979807" cy="1064419"/>
          </a:xfrm>
          <a:prstGeom prst="rect">
            <a:avLst/>
          </a:prstGeom>
          <a:noFill/>
          <a:ln/>
        </p:spPr>
        <p:txBody>
          <a:bodyPr wrap="square" lIns="0" tIns="0" rIns="0" bIns="0" rtlCol="0" anchor="t"/>
          <a:lstStyle/>
          <a:p>
            <a:pPr marL="0" indent="0" algn="r" rtl="1">
              <a:lnSpc>
                <a:spcPts val="2050"/>
              </a:lnSpc>
              <a:buNone/>
            </a:pPr>
            <a:r>
              <a:rPr lang="en-US" sz="2000" kern="0" spc="-26" dirty="0">
                <a:solidFill>
                  <a:srgbClr val="272525"/>
                </a:solidFill>
                <a:latin typeface="Source Sans Pro" pitchFamily="34" charset="0"/>
                <a:ea typeface="Source Sans Pro" pitchFamily="34" charset="-122"/>
                <a:cs typeface="Source Sans Pro" pitchFamily="34" charset="-120"/>
              </a:rPr>
              <a:t>تتبع إدارة الموارد البشرية عدة خطوات عند تخطيط احتياجاتها من الموارد البشرية لفترات مستقبلية. تبدأ هذه الخطوات بتحديد الأهداف التنظيمية للمؤسسة، ثم تحديد الطلب على الموارد البشرية، يليها تحديد العرض من الموارد البشرية سواء داخليًا أو خارجيًا. بعد ذلك، تتم المقارنة بين العرض والطلب على الموارد البشرية لتحديد الفجوات والاحتياجات الفعلية. أخيرًا، يتم تنفيذ الخطة ومتابعتها لضمان تحقيق الأهداف المرجوة.</a:t>
            </a:r>
            <a:endParaRPr lang="en-US" sz="2000" dirty="0"/>
          </a:p>
        </p:txBody>
      </p:sp>
      <p:pic>
        <p:nvPicPr>
          <p:cNvPr id="5" name="Image 1" descr="preencoded.png"/>
          <p:cNvPicPr>
            <a:picLocks noChangeAspect="1"/>
          </p:cNvPicPr>
          <p:nvPr/>
        </p:nvPicPr>
        <p:blipFill>
          <a:blip r:embed="rId4"/>
          <a:stretch>
            <a:fillRect/>
          </a:stretch>
        </p:blipFill>
        <p:spPr>
          <a:xfrm>
            <a:off x="6068497" y="2448758"/>
            <a:ext cx="831533" cy="1330523"/>
          </a:xfrm>
          <a:prstGeom prst="rect">
            <a:avLst/>
          </a:prstGeom>
        </p:spPr>
      </p:pic>
      <p:sp>
        <p:nvSpPr>
          <p:cNvPr id="6" name="Text 2"/>
          <p:cNvSpPr/>
          <p:nvPr/>
        </p:nvSpPr>
        <p:spPr>
          <a:xfrm>
            <a:off x="7149465" y="2614970"/>
            <a:ext cx="1956673" cy="244435"/>
          </a:xfrm>
          <a:prstGeom prst="rect">
            <a:avLst/>
          </a:prstGeom>
          <a:noFill/>
          <a:ln/>
        </p:spPr>
        <p:txBody>
          <a:bodyPr wrap="none" lIns="0" tIns="0" rIns="0" bIns="0" rtlCol="0" anchor="t"/>
          <a:lstStyle/>
          <a:p>
            <a:pPr marL="0" indent="0" algn="l">
              <a:lnSpc>
                <a:spcPts val="1900"/>
              </a:lnSpc>
              <a:buNone/>
            </a:pPr>
            <a:r>
              <a:rPr lang="en-US" sz="1500" b="1" kern="0" spc="-31" dirty="0">
                <a:solidFill>
                  <a:srgbClr val="272525"/>
                </a:solidFill>
                <a:latin typeface="Source Serif Pro Semi Bold" pitchFamily="34" charset="0"/>
                <a:ea typeface="Source Serif Pro Semi Bold" pitchFamily="34" charset="-122"/>
                <a:cs typeface="Source Serif Pro Semi Bold" pitchFamily="34" charset="-120"/>
              </a:rPr>
              <a:t>تحديد الأهداف</a:t>
            </a:r>
            <a:endParaRPr lang="en-US" sz="1500" b="1" dirty="0"/>
          </a:p>
        </p:txBody>
      </p:sp>
      <p:sp>
        <p:nvSpPr>
          <p:cNvPr id="7" name="Text 3"/>
          <p:cNvSpPr/>
          <p:nvPr/>
        </p:nvSpPr>
        <p:spPr>
          <a:xfrm>
            <a:off x="7149465" y="2959179"/>
            <a:ext cx="6898838"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وضع الأهداف التنظيمية للمؤسسة</a:t>
            </a:r>
            <a:endParaRPr lang="en-US" sz="1300" dirty="0"/>
          </a:p>
        </p:txBody>
      </p:sp>
      <p:pic>
        <p:nvPicPr>
          <p:cNvPr id="8" name="Image 2" descr="preencoded.png"/>
          <p:cNvPicPr>
            <a:picLocks noChangeAspect="1"/>
          </p:cNvPicPr>
          <p:nvPr/>
        </p:nvPicPr>
        <p:blipFill>
          <a:blip r:embed="rId5"/>
          <a:stretch>
            <a:fillRect/>
          </a:stretch>
        </p:blipFill>
        <p:spPr>
          <a:xfrm>
            <a:off x="6068497" y="3779282"/>
            <a:ext cx="831533" cy="1330523"/>
          </a:xfrm>
          <a:prstGeom prst="rect">
            <a:avLst/>
          </a:prstGeom>
        </p:spPr>
      </p:pic>
      <p:sp>
        <p:nvSpPr>
          <p:cNvPr id="9" name="Text 4"/>
          <p:cNvSpPr/>
          <p:nvPr/>
        </p:nvSpPr>
        <p:spPr>
          <a:xfrm>
            <a:off x="7149465" y="3945493"/>
            <a:ext cx="1956673" cy="244435"/>
          </a:xfrm>
          <a:prstGeom prst="rect">
            <a:avLst/>
          </a:prstGeom>
          <a:noFill/>
          <a:ln/>
        </p:spPr>
        <p:txBody>
          <a:bodyPr wrap="none" lIns="0" tIns="0" rIns="0" bIns="0" rtlCol="0" anchor="t"/>
          <a:lstStyle/>
          <a:p>
            <a:pPr marL="0" indent="0" algn="l">
              <a:lnSpc>
                <a:spcPts val="1900"/>
              </a:lnSpc>
              <a:buNone/>
            </a:pPr>
            <a:r>
              <a:rPr lang="en-US" sz="1500" b="1" kern="0" spc="-31" dirty="0">
                <a:solidFill>
                  <a:srgbClr val="272525"/>
                </a:solidFill>
                <a:latin typeface="Source Serif Pro Semi Bold" pitchFamily="34" charset="0"/>
                <a:ea typeface="Source Serif Pro Semi Bold" pitchFamily="34" charset="-122"/>
                <a:cs typeface="Source Serif Pro Semi Bold" pitchFamily="34" charset="-120"/>
              </a:rPr>
              <a:t>تحديد الطلب</a:t>
            </a:r>
            <a:endParaRPr lang="en-US" sz="1500" b="1" dirty="0"/>
          </a:p>
        </p:txBody>
      </p:sp>
      <p:sp>
        <p:nvSpPr>
          <p:cNvPr id="10" name="Text 5"/>
          <p:cNvSpPr/>
          <p:nvPr/>
        </p:nvSpPr>
        <p:spPr>
          <a:xfrm>
            <a:off x="7149465" y="4289703"/>
            <a:ext cx="6898838"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تقدير الاحتياجات من الموارد البشرية</a:t>
            </a:r>
            <a:endParaRPr lang="en-US" sz="1300" dirty="0"/>
          </a:p>
        </p:txBody>
      </p:sp>
      <p:pic>
        <p:nvPicPr>
          <p:cNvPr id="11" name="Image 3" descr="preencoded.png"/>
          <p:cNvPicPr>
            <a:picLocks noChangeAspect="1"/>
          </p:cNvPicPr>
          <p:nvPr/>
        </p:nvPicPr>
        <p:blipFill>
          <a:blip r:embed="rId6"/>
          <a:stretch>
            <a:fillRect/>
          </a:stretch>
        </p:blipFill>
        <p:spPr>
          <a:xfrm>
            <a:off x="6068497" y="5109805"/>
            <a:ext cx="831533" cy="1330523"/>
          </a:xfrm>
          <a:prstGeom prst="rect">
            <a:avLst/>
          </a:prstGeom>
        </p:spPr>
      </p:pic>
      <p:sp>
        <p:nvSpPr>
          <p:cNvPr id="12" name="Text 6"/>
          <p:cNvSpPr/>
          <p:nvPr/>
        </p:nvSpPr>
        <p:spPr>
          <a:xfrm>
            <a:off x="7149465" y="5276017"/>
            <a:ext cx="1956673" cy="244435"/>
          </a:xfrm>
          <a:prstGeom prst="rect">
            <a:avLst/>
          </a:prstGeom>
          <a:noFill/>
          <a:ln/>
        </p:spPr>
        <p:txBody>
          <a:bodyPr wrap="none" lIns="0" tIns="0" rIns="0" bIns="0" rtlCol="0" anchor="t"/>
          <a:lstStyle/>
          <a:p>
            <a:pPr marL="0" indent="0" algn="l">
              <a:lnSpc>
                <a:spcPts val="1900"/>
              </a:lnSpc>
              <a:buNone/>
            </a:pPr>
            <a:r>
              <a:rPr lang="en-US" sz="1500" b="1" kern="0" spc="-31" dirty="0">
                <a:solidFill>
                  <a:srgbClr val="272525"/>
                </a:solidFill>
                <a:latin typeface="Source Serif Pro Semi Bold" pitchFamily="34" charset="0"/>
                <a:ea typeface="Source Serif Pro Semi Bold" pitchFamily="34" charset="-122"/>
                <a:cs typeface="Source Serif Pro Semi Bold" pitchFamily="34" charset="-120"/>
              </a:rPr>
              <a:t>تحديد العرض</a:t>
            </a:r>
            <a:endParaRPr lang="en-US" sz="1500" b="1" dirty="0"/>
          </a:p>
        </p:txBody>
      </p:sp>
      <p:sp>
        <p:nvSpPr>
          <p:cNvPr id="13" name="Text 7"/>
          <p:cNvSpPr/>
          <p:nvPr/>
        </p:nvSpPr>
        <p:spPr>
          <a:xfrm>
            <a:off x="7149465" y="5620226"/>
            <a:ext cx="6898838"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تقييم العرض الداخلي والخارجي من الموارد البشرية</a:t>
            </a:r>
            <a:endParaRPr lang="en-US" sz="1300" dirty="0"/>
          </a:p>
        </p:txBody>
      </p:sp>
      <p:pic>
        <p:nvPicPr>
          <p:cNvPr id="14" name="Image 4" descr="preencoded.png"/>
          <p:cNvPicPr>
            <a:picLocks noChangeAspect="1"/>
          </p:cNvPicPr>
          <p:nvPr/>
        </p:nvPicPr>
        <p:blipFill>
          <a:blip r:embed="rId7"/>
          <a:stretch>
            <a:fillRect/>
          </a:stretch>
        </p:blipFill>
        <p:spPr>
          <a:xfrm>
            <a:off x="6068497" y="6440329"/>
            <a:ext cx="831533" cy="1330523"/>
          </a:xfrm>
          <a:prstGeom prst="rect">
            <a:avLst/>
          </a:prstGeom>
        </p:spPr>
      </p:pic>
      <p:sp>
        <p:nvSpPr>
          <p:cNvPr id="15" name="Text 8"/>
          <p:cNvSpPr/>
          <p:nvPr/>
        </p:nvSpPr>
        <p:spPr>
          <a:xfrm>
            <a:off x="7149465" y="6606540"/>
            <a:ext cx="1956673" cy="244435"/>
          </a:xfrm>
          <a:prstGeom prst="rect">
            <a:avLst/>
          </a:prstGeom>
          <a:noFill/>
          <a:ln/>
        </p:spPr>
        <p:txBody>
          <a:bodyPr wrap="none" lIns="0" tIns="0" rIns="0" bIns="0" rtlCol="0" anchor="t"/>
          <a:lstStyle/>
          <a:p>
            <a:pPr marL="0" indent="0" algn="l">
              <a:lnSpc>
                <a:spcPts val="1900"/>
              </a:lnSpc>
              <a:buNone/>
            </a:pPr>
            <a:r>
              <a:rPr lang="en-US" sz="1500" b="1" kern="0" spc="-31" dirty="0">
                <a:solidFill>
                  <a:srgbClr val="272525"/>
                </a:solidFill>
                <a:latin typeface="Source Serif Pro Semi Bold" pitchFamily="34" charset="0"/>
                <a:ea typeface="Source Serif Pro Semi Bold" pitchFamily="34" charset="-122"/>
                <a:cs typeface="Source Serif Pro Semi Bold" pitchFamily="34" charset="-120"/>
              </a:rPr>
              <a:t>المقارنة والتنفيذ</a:t>
            </a:r>
            <a:endParaRPr lang="en-US" sz="1500" b="1" dirty="0"/>
          </a:p>
        </p:txBody>
      </p:sp>
      <p:sp>
        <p:nvSpPr>
          <p:cNvPr id="16" name="Text 9"/>
          <p:cNvSpPr/>
          <p:nvPr/>
        </p:nvSpPr>
        <p:spPr>
          <a:xfrm>
            <a:off x="7149465" y="6950750"/>
            <a:ext cx="6898838" cy="266105"/>
          </a:xfrm>
          <a:prstGeom prst="rect">
            <a:avLst/>
          </a:prstGeom>
          <a:noFill/>
          <a:ln/>
        </p:spPr>
        <p:txBody>
          <a:bodyPr wrap="none" lIns="0" tIns="0" rIns="0" bIns="0" rtlCol="0" anchor="t"/>
          <a:lstStyle/>
          <a:p>
            <a:pPr marL="0" indent="0" algn="l">
              <a:lnSpc>
                <a:spcPts val="2050"/>
              </a:lnSpc>
              <a:buNone/>
            </a:pPr>
            <a:r>
              <a:rPr lang="en-US" sz="1300" kern="0" spc="-26" dirty="0">
                <a:solidFill>
                  <a:srgbClr val="272525"/>
                </a:solidFill>
                <a:latin typeface="Source Sans Pro" pitchFamily="34" charset="0"/>
                <a:ea typeface="Source Sans Pro" pitchFamily="34" charset="-122"/>
                <a:cs typeface="Source Sans Pro" pitchFamily="34" charset="-120"/>
              </a:rPr>
              <a:t>مقارنة العرض والطلب وتنفيذ الخطة</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8693" y="1838920"/>
            <a:ext cx="12663964" cy="726043"/>
          </a:xfrm>
          <a:prstGeom prst="rect">
            <a:avLst/>
          </a:prstGeom>
          <a:noFill/>
          <a:ln/>
        </p:spPr>
        <p:txBody>
          <a:bodyPr wrap="none" lIns="0" tIns="0" rIns="0" bIns="0" rtlCol="0" anchor="t"/>
          <a:lstStyle/>
          <a:p>
            <a:pPr marL="0" indent="0" algn="r" rtl="1">
              <a:lnSpc>
                <a:spcPts val="5700"/>
              </a:lnSpc>
              <a:buNone/>
            </a:pPr>
            <a:r>
              <a:rPr lang="en-US" sz="4550" kern="0" spc="-91" dirty="0">
                <a:solidFill>
                  <a:srgbClr val="D73AD7"/>
                </a:solidFill>
                <a:latin typeface="Source Serif Pro Semi Bold" pitchFamily="34" charset="0"/>
                <a:ea typeface="Source Serif Pro Semi Bold" pitchFamily="34" charset="-122"/>
                <a:cs typeface="Source Serif Pro Semi Bold" pitchFamily="34" charset="-120"/>
              </a:rPr>
              <a:t>العوامل المؤثرة في تخطيط الموارد البشرية: العوامل الداخلية</a:t>
            </a:r>
            <a:endParaRPr lang="en-US" sz="4550" dirty="0"/>
          </a:p>
        </p:txBody>
      </p:sp>
      <p:sp>
        <p:nvSpPr>
          <p:cNvPr id="3" name="Text 1"/>
          <p:cNvSpPr/>
          <p:nvPr/>
        </p:nvSpPr>
        <p:spPr>
          <a:xfrm>
            <a:off x="968693" y="3058716"/>
            <a:ext cx="12692896" cy="1185148"/>
          </a:xfrm>
          <a:prstGeom prst="rect">
            <a:avLst/>
          </a:prstGeom>
          <a:noFill/>
          <a:ln/>
        </p:spPr>
        <p:txBody>
          <a:bodyPr wrap="square" lIns="0" tIns="0" rIns="0" bIns="0" rtlCol="0" anchor="t"/>
          <a:lstStyle/>
          <a:p>
            <a:pPr marL="0" indent="0" algn="r" rtl="1">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تتأثر عملية تخطيط الموارد البشرية بمجموعة من العوامل الداخلية للمؤسسة. من أهم هذه العوامل أهداف المؤسسة، والتي تعتبر القاعدة الأساسية في إعداد الخطة. كما يؤثر المركز التنافسي للمؤسسة وحالة المنافسة في السوق على اختيار الأفراد للعمل بها. بالإضافة إلى ذلك، يلعب مستوى التكنولوجيا المستخدمة في العمليات دورًا مهمًا في تحديد نوعية المهارات المطلوبة.</a:t>
            </a:r>
            <a:endParaRPr lang="en-US" sz="1900" dirty="0"/>
          </a:p>
        </p:txBody>
      </p:sp>
      <p:sp>
        <p:nvSpPr>
          <p:cNvPr id="4" name="Text 2"/>
          <p:cNvSpPr/>
          <p:nvPr/>
        </p:nvSpPr>
        <p:spPr>
          <a:xfrm>
            <a:off x="968693" y="4768334"/>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أهداف المؤسسة</a:t>
            </a:r>
            <a:endParaRPr lang="en-US" sz="2250" dirty="0"/>
          </a:p>
        </p:txBody>
      </p:sp>
      <p:sp>
        <p:nvSpPr>
          <p:cNvPr id="5" name="Text 3"/>
          <p:cNvSpPr/>
          <p:nvPr/>
        </p:nvSpPr>
        <p:spPr>
          <a:xfrm>
            <a:off x="968693" y="5378291"/>
            <a:ext cx="3828931"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تشكل الأساس لتخطيط الموارد البشرية وتحدد اتجاه الخطة</a:t>
            </a:r>
            <a:endParaRPr lang="en-US" sz="1900" dirty="0"/>
          </a:p>
        </p:txBody>
      </p:sp>
      <p:sp>
        <p:nvSpPr>
          <p:cNvPr id="6" name="Text 4"/>
          <p:cNvSpPr/>
          <p:nvPr/>
        </p:nvSpPr>
        <p:spPr>
          <a:xfrm>
            <a:off x="5407462" y="4768334"/>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المركز التنافسي</a:t>
            </a:r>
            <a:endParaRPr lang="en-US" sz="2250" dirty="0"/>
          </a:p>
        </p:txBody>
      </p:sp>
      <p:sp>
        <p:nvSpPr>
          <p:cNvPr id="7" name="Text 5"/>
          <p:cNvSpPr/>
          <p:nvPr/>
        </p:nvSpPr>
        <p:spPr>
          <a:xfrm>
            <a:off x="5407462" y="5378291"/>
            <a:ext cx="3828931"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يؤثر على جاذبية المؤسسة للموارد البشرية المؤهلة</a:t>
            </a:r>
            <a:endParaRPr lang="en-US" sz="1900" dirty="0"/>
          </a:p>
        </p:txBody>
      </p:sp>
      <p:sp>
        <p:nvSpPr>
          <p:cNvPr id="8" name="Text 6"/>
          <p:cNvSpPr/>
          <p:nvPr/>
        </p:nvSpPr>
        <p:spPr>
          <a:xfrm>
            <a:off x="9846231" y="4768334"/>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التكنولوجيا</a:t>
            </a:r>
            <a:endParaRPr lang="en-US" sz="2250" dirty="0"/>
          </a:p>
        </p:txBody>
      </p:sp>
      <p:sp>
        <p:nvSpPr>
          <p:cNvPr id="9" name="Text 7"/>
          <p:cNvSpPr/>
          <p:nvPr/>
        </p:nvSpPr>
        <p:spPr>
          <a:xfrm>
            <a:off x="9846231" y="5378291"/>
            <a:ext cx="3828931"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تحدد نوع المهارات والكفاءات المطلوبة في الموارد البشرية</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496014" y="709732"/>
            <a:ext cx="7344132" cy="416838"/>
          </a:xfrm>
          <a:prstGeom prst="rect">
            <a:avLst/>
          </a:prstGeom>
          <a:noFill/>
          <a:ln/>
        </p:spPr>
        <p:txBody>
          <a:bodyPr wrap="none" lIns="0" tIns="0" rIns="0" bIns="0" rtlCol="0" anchor="t"/>
          <a:lstStyle/>
          <a:p>
            <a:pPr marL="0" indent="0" algn="r" rtl="1">
              <a:lnSpc>
                <a:spcPts val="3250"/>
              </a:lnSpc>
              <a:buNone/>
            </a:pPr>
            <a:r>
              <a:rPr lang="en-US" sz="2600" kern="0" spc="-53" dirty="0">
                <a:solidFill>
                  <a:srgbClr val="D73AD7"/>
                </a:solidFill>
                <a:latin typeface="Source Serif Pro Semi Bold" pitchFamily="34" charset="0"/>
                <a:ea typeface="Source Serif Pro Semi Bold" pitchFamily="34" charset="-122"/>
                <a:cs typeface="Source Serif Pro Semi Bold" pitchFamily="34" charset="-120"/>
              </a:rPr>
              <a:t>العوامل المؤثرة في تخطيط الموارد البشرية: العوامل الخارجية</a:t>
            </a:r>
            <a:endParaRPr lang="en-US" sz="2600" dirty="0"/>
          </a:p>
        </p:txBody>
      </p:sp>
      <p:sp>
        <p:nvSpPr>
          <p:cNvPr id="4" name="Text 1"/>
          <p:cNvSpPr/>
          <p:nvPr/>
        </p:nvSpPr>
        <p:spPr>
          <a:xfrm>
            <a:off x="496014" y="1339096"/>
            <a:ext cx="8151971" cy="680442"/>
          </a:xfrm>
          <a:prstGeom prst="rect">
            <a:avLst/>
          </a:prstGeom>
          <a:noFill/>
          <a:ln/>
        </p:spPr>
        <p:txBody>
          <a:bodyPr wrap="square" lIns="0" tIns="0" rIns="0" bIns="0" rtlCol="0" anchor="t"/>
          <a:lstStyle/>
          <a:p>
            <a:pPr marL="0" indent="0" algn="r" rtl="1">
              <a:lnSpc>
                <a:spcPts val="1750"/>
              </a:lnSpc>
              <a:buNone/>
            </a:pPr>
            <a:r>
              <a:rPr lang="en-US" sz="1600" kern="0" spc="-22" dirty="0">
                <a:solidFill>
                  <a:srgbClr val="272525"/>
                </a:solidFill>
                <a:latin typeface="Source Sans Pro" pitchFamily="34" charset="0"/>
                <a:ea typeface="Source Sans Pro" pitchFamily="34" charset="-122"/>
                <a:cs typeface="Source Sans Pro" pitchFamily="34" charset="-120"/>
              </a:rPr>
              <a:t>تتأثر عملية تخطيط الموارد البشرية أيضًا بعوامل خارجية متعددة. تشمل هذه العوامل التشريعات والأنظمة الحكومية التي تؤثر على سياسات التوظيف والعمل. كما يلعب سوق العمل دورًا مهمًا من حيث العرض والطلب على الموارد البشرية. بالإضافة إلى ذلك، تؤثر العوامل الاقتصادية مثل التضخم ومعدلات البطالة على تخطيط الموارد البشرية. أخيرًا، تلعب العوامل الاجتماعية مثل التغيرات السكانية والقيم الاجتماعية دورًا في تشكيل استراتيجيات تخطيط الموارد البشرية.</a:t>
            </a:r>
            <a:endParaRPr lang="en-US" sz="1600" dirty="0"/>
          </a:p>
        </p:txBody>
      </p:sp>
      <p:pic>
        <p:nvPicPr>
          <p:cNvPr id="5" name="Image 1" descr="preencoded.png"/>
          <p:cNvPicPr>
            <a:picLocks noChangeAspect="1"/>
          </p:cNvPicPr>
          <p:nvPr/>
        </p:nvPicPr>
        <p:blipFill>
          <a:blip r:embed="rId4"/>
          <a:stretch>
            <a:fillRect/>
          </a:stretch>
        </p:blipFill>
        <p:spPr>
          <a:xfrm>
            <a:off x="496014" y="2178963"/>
            <a:ext cx="354330" cy="354330"/>
          </a:xfrm>
          <a:prstGeom prst="rect">
            <a:avLst/>
          </a:prstGeom>
        </p:spPr>
      </p:pic>
      <p:sp>
        <p:nvSpPr>
          <p:cNvPr id="6" name="Text 2"/>
          <p:cNvSpPr/>
          <p:nvPr/>
        </p:nvSpPr>
        <p:spPr>
          <a:xfrm>
            <a:off x="496014" y="2674977"/>
            <a:ext cx="1667589" cy="208478"/>
          </a:xfrm>
          <a:prstGeom prst="rect">
            <a:avLst/>
          </a:prstGeom>
          <a:noFill/>
          <a:ln/>
        </p:spPr>
        <p:txBody>
          <a:bodyPr wrap="none" lIns="0" tIns="0" rIns="0" bIns="0" rtlCol="0" anchor="t"/>
          <a:lstStyle/>
          <a:p>
            <a:pPr marL="0" indent="0" algn="l">
              <a:lnSpc>
                <a:spcPts val="1600"/>
              </a:lnSpc>
              <a:buNone/>
            </a:pPr>
            <a:r>
              <a:rPr lang="en-US" sz="1300" kern="0" spc="-26" dirty="0">
                <a:solidFill>
                  <a:srgbClr val="272525"/>
                </a:solidFill>
                <a:latin typeface="Source Serif Pro Semi Bold" pitchFamily="34" charset="0"/>
                <a:ea typeface="Source Serif Pro Semi Bold" pitchFamily="34" charset="-122"/>
                <a:cs typeface="Source Serif Pro Semi Bold" pitchFamily="34" charset="-120"/>
              </a:rPr>
              <a:t>ال</a:t>
            </a:r>
            <a:r>
              <a:rPr lang="en-US" b="1" kern="0" spc="-26" dirty="0">
                <a:solidFill>
                  <a:srgbClr val="272525"/>
                </a:solidFill>
                <a:latin typeface="Source Serif Pro Semi Bold" pitchFamily="34" charset="0"/>
                <a:ea typeface="Source Serif Pro Semi Bold" pitchFamily="34" charset="-122"/>
                <a:cs typeface="Source Serif Pro Semi Bold" pitchFamily="34" charset="-120"/>
              </a:rPr>
              <a:t>تشريعات</a:t>
            </a:r>
            <a:endParaRPr lang="en-US" b="1" dirty="0"/>
          </a:p>
        </p:txBody>
      </p:sp>
      <p:sp>
        <p:nvSpPr>
          <p:cNvPr id="7" name="Text 3"/>
          <p:cNvSpPr/>
          <p:nvPr/>
        </p:nvSpPr>
        <p:spPr>
          <a:xfrm>
            <a:off x="496014" y="2968466"/>
            <a:ext cx="8151971" cy="226814"/>
          </a:xfrm>
          <a:prstGeom prst="rect">
            <a:avLst/>
          </a:prstGeom>
          <a:noFill/>
          <a:ln/>
        </p:spPr>
        <p:txBody>
          <a:bodyPr wrap="none" lIns="0" tIns="0" rIns="0" bIns="0" rtlCol="0" anchor="t"/>
          <a:lstStyle/>
          <a:p>
            <a:pPr marL="0" indent="0" algn="l">
              <a:lnSpc>
                <a:spcPts val="1750"/>
              </a:lnSpc>
              <a:buNone/>
            </a:pPr>
            <a:r>
              <a:rPr lang="en-US" sz="1100" kern="0" spc="-22" dirty="0">
                <a:solidFill>
                  <a:srgbClr val="272525"/>
                </a:solidFill>
                <a:latin typeface="Source Sans Pro" pitchFamily="34" charset="0"/>
                <a:ea typeface="Source Sans Pro" pitchFamily="34" charset="-122"/>
                <a:cs typeface="Source Sans Pro" pitchFamily="34" charset="-120"/>
              </a:rPr>
              <a:t>القوانين والأنظمة الحكومية المؤثرة على التوظيف</a:t>
            </a:r>
            <a:endParaRPr lang="en-US" sz="1100" dirty="0"/>
          </a:p>
        </p:txBody>
      </p:sp>
      <p:pic>
        <p:nvPicPr>
          <p:cNvPr id="8" name="Image 2" descr="preencoded.png"/>
          <p:cNvPicPr>
            <a:picLocks noChangeAspect="1"/>
          </p:cNvPicPr>
          <p:nvPr/>
        </p:nvPicPr>
        <p:blipFill>
          <a:blip r:embed="rId5"/>
          <a:stretch>
            <a:fillRect/>
          </a:stretch>
        </p:blipFill>
        <p:spPr>
          <a:xfrm>
            <a:off x="496014" y="3620453"/>
            <a:ext cx="354330" cy="354330"/>
          </a:xfrm>
          <a:prstGeom prst="rect">
            <a:avLst/>
          </a:prstGeom>
        </p:spPr>
      </p:pic>
      <p:sp>
        <p:nvSpPr>
          <p:cNvPr id="9" name="Text 4"/>
          <p:cNvSpPr/>
          <p:nvPr/>
        </p:nvSpPr>
        <p:spPr>
          <a:xfrm>
            <a:off x="496014" y="4116467"/>
            <a:ext cx="1667589" cy="208478"/>
          </a:xfrm>
          <a:prstGeom prst="rect">
            <a:avLst/>
          </a:prstGeom>
          <a:noFill/>
          <a:ln/>
        </p:spPr>
        <p:txBody>
          <a:bodyPr wrap="none" lIns="0" tIns="0" rIns="0" bIns="0" rtlCol="0" anchor="t"/>
          <a:lstStyle/>
          <a:p>
            <a:pPr marL="0" indent="0" algn="l">
              <a:lnSpc>
                <a:spcPts val="1600"/>
              </a:lnSpc>
              <a:buNone/>
            </a:pPr>
            <a:r>
              <a:rPr lang="en-US" sz="1600" b="1" kern="0" spc="-26" dirty="0">
                <a:solidFill>
                  <a:srgbClr val="272525"/>
                </a:solidFill>
                <a:latin typeface="Source Serif Pro Semi Bold" pitchFamily="34" charset="0"/>
                <a:ea typeface="Source Serif Pro Semi Bold" pitchFamily="34" charset="-122"/>
                <a:cs typeface="Source Serif Pro Semi Bold" pitchFamily="34" charset="-120"/>
              </a:rPr>
              <a:t>سوق العمل</a:t>
            </a:r>
            <a:endParaRPr lang="en-US" sz="1600" b="1" dirty="0"/>
          </a:p>
        </p:txBody>
      </p:sp>
      <p:sp>
        <p:nvSpPr>
          <p:cNvPr id="10" name="Text 5"/>
          <p:cNvSpPr/>
          <p:nvPr/>
        </p:nvSpPr>
        <p:spPr>
          <a:xfrm>
            <a:off x="496014" y="4409956"/>
            <a:ext cx="8151971" cy="226814"/>
          </a:xfrm>
          <a:prstGeom prst="rect">
            <a:avLst/>
          </a:prstGeom>
          <a:noFill/>
          <a:ln/>
        </p:spPr>
        <p:txBody>
          <a:bodyPr wrap="none" lIns="0" tIns="0" rIns="0" bIns="0" rtlCol="0" anchor="t"/>
          <a:lstStyle/>
          <a:p>
            <a:pPr marL="0" indent="0" algn="l">
              <a:lnSpc>
                <a:spcPts val="1750"/>
              </a:lnSpc>
              <a:buNone/>
            </a:pPr>
            <a:r>
              <a:rPr lang="en-US" sz="1100" kern="0" spc="-22" dirty="0">
                <a:solidFill>
                  <a:srgbClr val="272525"/>
                </a:solidFill>
                <a:latin typeface="Source Sans Pro" pitchFamily="34" charset="0"/>
                <a:ea typeface="Source Sans Pro" pitchFamily="34" charset="-122"/>
                <a:cs typeface="Source Sans Pro" pitchFamily="34" charset="-120"/>
              </a:rPr>
              <a:t>العرض والطلب على الموارد البشرية في السوق</a:t>
            </a:r>
            <a:endParaRPr lang="en-US" sz="1100" dirty="0"/>
          </a:p>
        </p:txBody>
      </p:sp>
      <p:pic>
        <p:nvPicPr>
          <p:cNvPr id="11" name="Image 3" descr="preencoded.png"/>
          <p:cNvPicPr>
            <a:picLocks noChangeAspect="1"/>
          </p:cNvPicPr>
          <p:nvPr/>
        </p:nvPicPr>
        <p:blipFill>
          <a:blip r:embed="rId6"/>
          <a:stretch>
            <a:fillRect/>
          </a:stretch>
        </p:blipFill>
        <p:spPr>
          <a:xfrm>
            <a:off x="496014" y="5061942"/>
            <a:ext cx="354330" cy="354330"/>
          </a:xfrm>
          <a:prstGeom prst="rect">
            <a:avLst/>
          </a:prstGeom>
        </p:spPr>
      </p:pic>
      <p:sp>
        <p:nvSpPr>
          <p:cNvPr id="12" name="Text 6"/>
          <p:cNvSpPr/>
          <p:nvPr/>
        </p:nvSpPr>
        <p:spPr>
          <a:xfrm>
            <a:off x="334649" y="5557957"/>
            <a:ext cx="1667589" cy="208478"/>
          </a:xfrm>
          <a:prstGeom prst="rect">
            <a:avLst/>
          </a:prstGeom>
          <a:noFill/>
          <a:ln/>
        </p:spPr>
        <p:txBody>
          <a:bodyPr wrap="none" lIns="0" tIns="0" rIns="0" bIns="0" rtlCol="0" anchor="t"/>
          <a:lstStyle/>
          <a:p>
            <a:pPr marL="0" indent="0" algn="l">
              <a:lnSpc>
                <a:spcPts val="1600"/>
              </a:lnSpc>
              <a:buNone/>
            </a:pPr>
            <a:r>
              <a:rPr lang="en-US" b="1" kern="0" spc="-26" dirty="0">
                <a:solidFill>
                  <a:srgbClr val="272525"/>
                </a:solidFill>
                <a:latin typeface="Source Serif Pro Semi Bold" pitchFamily="34" charset="0"/>
                <a:ea typeface="Source Serif Pro Semi Bold" pitchFamily="34" charset="-122"/>
                <a:cs typeface="Source Serif Pro Semi Bold" pitchFamily="34" charset="-120"/>
              </a:rPr>
              <a:t>العوامل الاقتصادية</a:t>
            </a:r>
            <a:endParaRPr lang="en-US" b="1" dirty="0"/>
          </a:p>
        </p:txBody>
      </p:sp>
      <p:sp>
        <p:nvSpPr>
          <p:cNvPr id="13" name="Text 7"/>
          <p:cNvSpPr/>
          <p:nvPr/>
        </p:nvSpPr>
        <p:spPr>
          <a:xfrm>
            <a:off x="496014" y="5851446"/>
            <a:ext cx="8151971" cy="226814"/>
          </a:xfrm>
          <a:prstGeom prst="rect">
            <a:avLst/>
          </a:prstGeom>
          <a:noFill/>
          <a:ln/>
        </p:spPr>
        <p:txBody>
          <a:bodyPr wrap="none" lIns="0" tIns="0" rIns="0" bIns="0" rtlCol="0" anchor="t"/>
          <a:lstStyle/>
          <a:p>
            <a:pPr marL="0" indent="0" algn="l">
              <a:lnSpc>
                <a:spcPts val="1750"/>
              </a:lnSpc>
              <a:buNone/>
            </a:pPr>
            <a:r>
              <a:rPr lang="en-US" sz="1100" kern="0" spc="-22" dirty="0">
                <a:solidFill>
                  <a:srgbClr val="272525"/>
                </a:solidFill>
                <a:latin typeface="Source Sans Pro" pitchFamily="34" charset="0"/>
                <a:ea typeface="Source Sans Pro" pitchFamily="34" charset="-122"/>
                <a:cs typeface="Source Sans Pro" pitchFamily="34" charset="-120"/>
              </a:rPr>
              <a:t>التضخم ومعدلات البطالة وغيرها من المؤشرات الاقتصادية</a:t>
            </a:r>
            <a:endParaRPr lang="en-US" sz="1100" dirty="0"/>
          </a:p>
        </p:txBody>
      </p:sp>
      <p:pic>
        <p:nvPicPr>
          <p:cNvPr id="14" name="Image 4" descr="preencoded.png"/>
          <p:cNvPicPr>
            <a:picLocks noChangeAspect="1"/>
          </p:cNvPicPr>
          <p:nvPr/>
        </p:nvPicPr>
        <p:blipFill>
          <a:blip r:embed="rId7"/>
          <a:stretch>
            <a:fillRect/>
          </a:stretch>
        </p:blipFill>
        <p:spPr>
          <a:xfrm>
            <a:off x="496014" y="6503432"/>
            <a:ext cx="354330" cy="354330"/>
          </a:xfrm>
          <a:prstGeom prst="rect">
            <a:avLst/>
          </a:prstGeom>
        </p:spPr>
      </p:pic>
      <p:sp>
        <p:nvSpPr>
          <p:cNvPr id="15" name="Text 8"/>
          <p:cNvSpPr/>
          <p:nvPr/>
        </p:nvSpPr>
        <p:spPr>
          <a:xfrm>
            <a:off x="496014" y="6999446"/>
            <a:ext cx="1667589" cy="208478"/>
          </a:xfrm>
          <a:prstGeom prst="rect">
            <a:avLst/>
          </a:prstGeom>
          <a:noFill/>
          <a:ln/>
        </p:spPr>
        <p:txBody>
          <a:bodyPr wrap="none" lIns="0" tIns="0" rIns="0" bIns="0" rtlCol="0" anchor="t"/>
          <a:lstStyle/>
          <a:p>
            <a:pPr marL="0" indent="0" algn="l">
              <a:lnSpc>
                <a:spcPts val="1600"/>
              </a:lnSpc>
              <a:buNone/>
            </a:pPr>
            <a:r>
              <a:rPr lang="en-US" sz="1600" b="1" kern="0" spc="-26" dirty="0">
                <a:solidFill>
                  <a:srgbClr val="272525"/>
                </a:solidFill>
                <a:latin typeface="Source Serif Pro Semi Bold" pitchFamily="34" charset="0"/>
                <a:ea typeface="Source Serif Pro Semi Bold" pitchFamily="34" charset="-122"/>
                <a:cs typeface="Source Serif Pro Semi Bold" pitchFamily="34" charset="-120"/>
              </a:rPr>
              <a:t>العوامل الاجتماعية</a:t>
            </a:r>
            <a:endParaRPr lang="en-US" sz="1600" b="1" dirty="0"/>
          </a:p>
        </p:txBody>
      </p:sp>
      <p:sp>
        <p:nvSpPr>
          <p:cNvPr id="16" name="Text 9"/>
          <p:cNvSpPr/>
          <p:nvPr/>
        </p:nvSpPr>
        <p:spPr>
          <a:xfrm>
            <a:off x="496014" y="7292935"/>
            <a:ext cx="8151971" cy="226814"/>
          </a:xfrm>
          <a:prstGeom prst="rect">
            <a:avLst/>
          </a:prstGeom>
          <a:noFill/>
          <a:ln/>
        </p:spPr>
        <p:txBody>
          <a:bodyPr wrap="none" lIns="0" tIns="0" rIns="0" bIns="0" rtlCol="0" anchor="t"/>
          <a:lstStyle/>
          <a:p>
            <a:pPr marL="0" indent="0" algn="l">
              <a:lnSpc>
                <a:spcPts val="1750"/>
              </a:lnSpc>
              <a:buNone/>
            </a:pPr>
            <a:r>
              <a:rPr lang="en-US" sz="1100" kern="0" spc="-22" dirty="0">
                <a:solidFill>
                  <a:srgbClr val="272525"/>
                </a:solidFill>
                <a:latin typeface="Source Sans Pro" pitchFamily="34" charset="0"/>
                <a:ea typeface="Source Sans Pro" pitchFamily="34" charset="-122"/>
                <a:cs typeface="Source Sans Pro" pitchFamily="34" charset="-120"/>
              </a:rPr>
              <a:t>التغيرات السكانية والقيم الاجتماعية المؤثرة</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44126" y="674846"/>
            <a:ext cx="7428548" cy="1441371"/>
          </a:xfrm>
          <a:prstGeom prst="rect">
            <a:avLst/>
          </a:prstGeom>
          <a:noFill/>
          <a:ln/>
        </p:spPr>
        <p:txBody>
          <a:bodyPr wrap="square" lIns="0" tIns="0" rIns="0" bIns="0" rtlCol="0" anchor="t"/>
          <a:lstStyle/>
          <a:p>
            <a:pPr marL="0" indent="0" algn="r" rtl="1">
              <a:lnSpc>
                <a:spcPts val="5650"/>
              </a:lnSpc>
              <a:buNone/>
            </a:pPr>
            <a:r>
              <a:rPr lang="en-US" sz="4500" kern="0" spc="-91" dirty="0">
                <a:solidFill>
                  <a:srgbClr val="D73AD7"/>
                </a:solidFill>
                <a:latin typeface="Source Serif Pro Semi Bold" pitchFamily="34" charset="0"/>
                <a:ea typeface="Source Serif Pro Semi Bold" pitchFamily="34" charset="-122"/>
                <a:cs typeface="Source Serif Pro Semi Bold" pitchFamily="34" charset="-120"/>
              </a:rPr>
              <a:t>تأثير التغيرات التنظيمية على تخطيط الموارد البشرية</a:t>
            </a:r>
            <a:endParaRPr lang="en-US" sz="4500" dirty="0"/>
          </a:p>
        </p:txBody>
      </p:sp>
      <p:sp>
        <p:nvSpPr>
          <p:cNvPr id="4" name="Text 1"/>
          <p:cNvSpPr/>
          <p:nvPr/>
        </p:nvSpPr>
        <p:spPr>
          <a:xfrm>
            <a:off x="6344126" y="2483763"/>
            <a:ext cx="7428548" cy="1959769"/>
          </a:xfrm>
          <a:prstGeom prst="rect">
            <a:avLst/>
          </a:prstGeom>
          <a:noFill/>
          <a:ln/>
        </p:spPr>
        <p:txBody>
          <a:bodyPr wrap="square" lIns="0" tIns="0" rIns="0" bIns="0" rtlCol="0" anchor="t"/>
          <a:lstStyle/>
          <a:p>
            <a:pPr marL="0" indent="0" algn="r" rtl="1">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تعتبر التغيرات التنظيمية من العوامل الداخلية المهمة المؤثرة على وضع خطط الموارد البشرية. تشمل هذه التغيرات إعادة توزيع العاملين على الوظائف، أو إحداث تغيير في أساليب العمل والعملية الإنتاجية. كما تتضمن التغييرات في الصلاحيات والمسؤوليات داخل المؤسسة. هذه التغيرات تتطلب إعادة النظر في خطط الموارد البشرية لضمان توافقها مع الهيكل التنظيمي الجديد واحتياجات المؤسسة المتغيرة.</a:t>
            </a:r>
            <a:endParaRPr lang="en-US" sz="1900" dirty="0"/>
          </a:p>
        </p:txBody>
      </p:sp>
      <p:sp>
        <p:nvSpPr>
          <p:cNvPr id="5" name="Shape 2"/>
          <p:cNvSpPr/>
          <p:nvPr/>
        </p:nvSpPr>
        <p:spPr>
          <a:xfrm>
            <a:off x="6344126" y="4719161"/>
            <a:ext cx="7428548" cy="2835593"/>
          </a:xfrm>
          <a:prstGeom prst="roundRect">
            <a:avLst>
              <a:gd name="adj" fmla="val 3630"/>
            </a:avLst>
          </a:prstGeom>
          <a:noFill/>
          <a:ln w="15240">
            <a:solidFill>
              <a:srgbClr val="000000">
                <a:alpha val="8000"/>
              </a:srgbClr>
            </a:solidFill>
            <a:prstDash val="solid"/>
          </a:ln>
        </p:spPr>
      </p:sp>
      <p:sp>
        <p:nvSpPr>
          <p:cNvPr id="6" name="Shape 3"/>
          <p:cNvSpPr/>
          <p:nvPr/>
        </p:nvSpPr>
        <p:spPr>
          <a:xfrm>
            <a:off x="6359366" y="4734401"/>
            <a:ext cx="7398067" cy="701278"/>
          </a:xfrm>
          <a:prstGeom prst="rect">
            <a:avLst/>
          </a:prstGeom>
          <a:solidFill>
            <a:srgbClr val="FFFFFF">
              <a:alpha val="4000"/>
            </a:srgbClr>
          </a:solidFill>
          <a:ln/>
        </p:spPr>
      </p:sp>
      <p:sp>
        <p:nvSpPr>
          <p:cNvPr id="7" name="Text 4"/>
          <p:cNvSpPr/>
          <p:nvPr/>
        </p:nvSpPr>
        <p:spPr>
          <a:xfrm>
            <a:off x="6604397" y="4889063"/>
            <a:ext cx="3205162" cy="391954"/>
          </a:xfrm>
          <a:prstGeom prst="rect">
            <a:avLst/>
          </a:prstGeom>
          <a:noFill/>
          <a:ln/>
        </p:spPr>
        <p:txBody>
          <a:bodyPr wrap="none" lIns="0" tIns="0" rIns="0" bIns="0" rtlCol="0" anchor="t"/>
          <a:lstStyle/>
          <a:p>
            <a:pPr marL="0" indent="0">
              <a:lnSpc>
                <a:spcPts val="3050"/>
              </a:lnSpc>
              <a:buNone/>
            </a:pPr>
            <a:r>
              <a:rPr lang="en-US" sz="1900" b="1" kern="0" spc="-39" dirty="0">
                <a:solidFill>
                  <a:srgbClr val="272525"/>
                </a:solidFill>
                <a:latin typeface="Source Sans Pro" pitchFamily="34" charset="0"/>
                <a:ea typeface="Source Sans Pro" pitchFamily="34" charset="-122"/>
                <a:cs typeface="Source Sans Pro" pitchFamily="34" charset="-120"/>
              </a:rPr>
              <a:t>نوع التغيير التنظيمي</a:t>
            </a:r>
            <a:endParaRPr lang="en-US" sz="1900" b="1" dirty="0"/>
          </a:p>
        </p:txBody>
      </p:sp>
      <p:sp>
        <p:nvSpPr>
          <p:cNvPr id="8" name="Text 5"/>
          <p:cNvSpPr/>
          <p:nvPr/>
        </p:nvSpPr>
        <p:spPr>
          <a:xfrm>
            <a:off x="10307241" y="4889063"/>
            <a:ext cx="3205162" cy="391954"/>
          </a:xfrm>
          <a:prstGeom prst="rect">
            <a:avLst/>
          </a:prstGeom>
          <a:noFill/>
          <a:ln/>
        </p:spPr>
        <p:txBody>
          <a:bodyPr wrap="none" lIns="0" tIns="0" rIns="0" bIns="0" rtlCol="0" anchor="t"/>
          <a:lstStyle/>
          <a:p>
            <a:pPr marL="0" indent="0">
              <a:lnSpc>
                <a:spcPts val="3050"/>
              </a:lnSpc>
              <a:buNone/>
            </a:pPr>
            <a:r>
              <a:rPr lang="en-US" sz="1900" b="1" kern="0" spc="-39" dirty="0">
                <a:solidFill>
                  <a:srgbClr val="272525"/>
                </a:solidFill>
                <a:latin typeface="Source Sans Pro" pitchFamily="34" charset="0"/>
                <a:ea typeface="Source Sans Pro" pitchFamily="34" charset="-122"/>
                <a:cs typeface="Source Sans Pro" pitchFamily="34" charset="-120"/>
              </a:rPr>
              <a:t>تأثيره على تخطيط الموارد البشرية</a:t>
            </a:r>
            <a:endParaRPr lang="en-US" sz="1900" b="1" dirty="0"/>
          </a:p>
        </p:txBody>
      </p:sp>
      <p:sp>
        <p:nvSpPr>
          <p:cNvPr id="9" name="Shape 6"/>
          <p:cNvSpPr/>
          <p:nvPr/>
        </p:nvSpPr>
        <p:spPr>
          <a:xfrm>
            <a:off x="6359366" y="5435679"/>
            <a:ext cx="7398067" cy="701278"/>
          </a:xfrm>
          <a:prstGeom prst="rect">
            <a:avLst/>
          </a:prstGeom>
          <a:solidFill>
            <a:srgbClr val="000000">
              <a:alpha val="4000"/>
            </a:srgbClr>
          </a:solidFill>
          <a:ln/>
        </p:spPr>
      </p:sp>
      <p:sp>
        <p:nvSpPr>
          <p:cNvPr id="10" name="Text 7"/>
          <p:cNvSpPr/>
          <p:nvPr/>
        </p:nvSpPr>
        <p:spPr>
          <a:xfrm>
            <a:off x="6604397" y="5590342"/>
            <a:ext cx="3205162" cy="391954"/>
          </a:xfrm>
          <a:prstGeom prst="rect">
            <a:avLst/>
          </a:prstGeom>
          <a:noFill/>
          <a:ln/>
        </p:spPr>
        <p:txBody>
          <a:bodyPr wrap="non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إعادة توزيع العاملين</a:t>
            </a:r>
            <a:endParaRPr lang="en-US" sz="1900" dirty="0"/>
          </a:p>
        </p:txBody>
      </p:sp>
      <p:sp>
        <p:nvSpPr>
          <p:cNvPr id="11" name="Text 8"/>
          <p:cNvSpPr/>
          <p:nvPr/>
        </p:nvSpPr>
        <p:spPr>
          <a:xfrm>
            <a:off x="10307241" y="5590342"/>
            <a:ext cx="3205162" cy="391954"/>
          </a:xfrm>
          <a:prstGeom prst="rect">
            <a:avLst/>
          </a:prstGeom>
          <a:noFill/>
          <a:ln/>
        </p:spPr>
        <p:txBody>
          <a:bodyPr wrap="non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تعديل خطط التوظيف والتدريب</a:t>
            </a:r>
            <a:endParaRPr lang="en-US" sz="1900" dirty="0"/>
          </a:p>
        </p:txBody>
      </p:sp>
      <p:sp>
        <p:nvSpPr>
          <p:cNvPr id="12" name="Shape 9"/>
          <p:cNvSpPr/>
          <p:nvPr/>
        </p:nvSpPr>
        <p:spPr>
          <a:xfrm>
            <a:off x="6359366" y="6136957"/>
            <a:ext cx="7398067" cy="701278"/>
          </a:xfrm>
          <a:prstGeom prst="rect">
            <a:avLst/>
          </a:prstGeom>
          <a:solidFill>
            <a:srgbClr val="FFFFFF">
              <a:alpha val="4000"/>
            </a:srgbClr>
          </a:solidFill>
          <a:ln/>
        </p:spPr>
      </p:sp>
      <p:sp>
        <p:nvSpPr>
          <p:cNvPr id="13" name="Text 10"/>
          <p:cNvSpPr/>
          <p:nvPr/>
        </p:nvSpPr>
        <p:spPr>
          <a:xfrm>
            <a:off x="6604397" y="6291620"/>
            <a:ext cx="3205162" cy="391954"/>
          </a:xfrm>
          <a:prstGeom prst="rect">
            <a:avLst/>
          </a:prstGeom>
          <a:noFill/>
          <a:ln/>
        </p:spPr>
        <p:txBody>
          <a:bodyPr wrap="non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تغيير أساليب العمل</a:t>
            </a:r>
            <a:endParaRPr lang="en-US" sz="1900" dirty="0"/>
          </a:p>
        </p:txBody>
      </p:sp>
      <p:sp>
        <p:nvSpPr>
          <p:cNvPr id="14" name="Text 11"/>
          <p:cNvSpPr/>
          <p:nvPr/>
        </p:nvSpPr>
        <p:spPr>
          <a:xfrm>
            <a:off x="10307241" y="6291620"/>
            <a:ext cx="3205162" cy="391954"/>
          </a:xfrm>
          <a:prstGeom prst="rect">
            <a:avLst/>
          </a:prstGeom>
          <a:noFill/>
          <a:ln/>
        </p:spPr>
        <p:txBody>
          <a:bodyPr wrap="non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تحديث المهارات المطلوبة</a:t>
            </a:r>
            <a:endParaRPr lang="en-US" sz="1900" dirty="0"/>
          </a:p>
        </p:txBody>
      </p:sp>
      <p:sp>
        <p:nvSpPr>
          <p:cNvPr id="15" name="Shape 12"/>
          <p:cNvSpPr/>
          <p:nvPr/>
        </p:nvSpPr>
        <p:spPr>
          <a:xfrm>
            <a:off x="6359366" y="6838236"/>
            <a:ext cx="7398067" cy="701278"/>
          </a:xfrm>
          <a:prstGeom prst="rect">
            <a:avLst/>
          </a:prstGeom>
          <a:solidFill>
            <a:srgbClr val="000000">
              <a:alpha val="4000"/>
            </a:srgbClr>
          </a:solidFill>
          <a:ln/>
        </p:spPr>
      </p:sp>
      <p:sp>
        <p:nvSpPr>
          <p:cNvPr id="16" name="Text 13"/>
          <p:cNvSpPr/>
          <p:nvPr/>
        </p:nvSpPr>
        <p:spPr>
          <a:xfrm>
            <a:off x="6604397" y="6992898"/>
            <a:ext cx="3205162" cy="391954"/>
          </a:xfrm>
          <a:prstGeom prst="rect">
            <a:avLst/>
          </a:prstGeom>
          <a:noFill/>
          <a:ln/>
        </p:spPr>
        <p:txBody>
          <a:bodyPr wrap="non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تعديل الصلاحيات</a:t>
            </a:r>
            <a:endParaRPr lang="en-US" sz="1900" dirty="0"/>
          </a:p>
        </p:txBody>
      </p:sp>
      <p:sp>
        <p:nvSpPr>
          <p:cNvPr id="17" name="Text 14"/>
          <p:cNvSpPr/>
          <p:nvPr/>
        </p:nvSpPr>
        <p:spPr>
          <a:xfrm>
            <a:off x="10307241" y="6992898"/>
            <a:ext cx="3205162" cy="391954"/>
          </a:xfrm>
          <a:prstGeom prst="rect">
            <a:avLst/>
          </a:prstGeom>
          <a:noFill/>
          <a:ln/>
        </p:spPr>
        <p:txBody>
          <a:bodyPr wrap="none" lIns="0" tIns="0" rIns="0" bIns="0" rtlCol="0" anchor="t"/>
          <a:lstStyle/>
          <a:p>
            <a:pPr marL="0" indent="0">
              <a:lnSpc>
                <a:spcPts val="3050"/>
              </a:lnSpc>
              <a:buNone/>
            </a:pPr>
            <a:r>
              <a:rPr lang="en-US" sz="1900" kern="0" spc="-39" dirty="0">
                <a:solidFill>
                  <a:srgbClr val="272525"/>
                </a:solidFill>
                <a:latin typeface="Source Sans Pro" pitchFamily="34" charset="0"/>
                <a:ea typeface="Source Sans Pro" pitchFamily="34" charset="-122"/>
                <a:cs typeface="Source Sans Pro" pitchFamily="34" charset="-120"/>
              </a:rPr>
              <a:t>إعادة تقييم الاحتياجات القيادية</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4463" y="709851"/>
            <a:ext cx="5185410" cy="586621"/>
          </a:xfrm>
          <a:prstGeom prst="rect">
            <a:avLst/>
          </a:prstGeom>
          <a:noFill/>
          <a:ln/>
        </p:spPr>
        <p:txBody>
          <a:bodyPr wrap="none" lIns="0" tIns="0" rIns="0" bIns="0" rtlCol="0" anchor="t"/>
          <a:lstStyle/>
          <a:p>
            <a:pPr marL="0" indent="0">
              <a:lnSpc>
                <a:spcPts val="4600"/>
              </a:lnSpc>
              <a:buNone/>
            </a:pPr>
            <a:r>
              <a:rPr lang="en-US" sz="3650" kern="0" spc="-74" dirty="0">
                <a:solidFill>
                  <a:srgbClr val="D73AD7"/>
                </a:solidFill>
                <a:latin typeface="Source Serif Pro Semi Bold" pitchFamily="34" charset="0"/>
                <a:ea typeface="Source Serif Pro Semi Bold" pitchFamily="34" charset="-122"/>
                <a:cs typeface="Source Serif Pro Semi Bold" pitchFamily="34" charset="-120"/>
              </a:rPr>
              <a:t>خلاصة تخطيط الموارد البشرية</a:t>
            </a:r>
            <a:endParaRPr lang="en-US" sz="3650" dirty="0"/>
          </a:p>
        </p:txBody>
      </p:sp>
      <p:sp>
        <p:nvSpPr>
          <p:cNvPr id="4" name="Text 1"/>
          <p:cNvSpPr/>
          <p:nvPr/>
        </p:nvSpPr>
        <p:spPr>
          <a:xfrm>
            <a:off x="6184463" y="1595557"/>
            <a:ext cx="7747873" cy="1276350"/>
          </a:xfrm>
          <a:prstGeom prst="rect">
            <a:avLst/>
          </a:prstGeom>
          <a:noFill/>
          <a:ln/>
        </p:spPr>
        <p:txBody>
          <a:bodyPr wrap="square" lIns="0" tIns="0" rIns="0" bIns="0" rtlCol="0" anchor="t"/>
          <a:lstStyle/>
          <a:p>
            <a:pPr marL="0" indent="0" algn="r" rtl="1">
              <a:lnSpc>
                <a:spcPts val="2500"/>
              </a:lnSpc>
              <a:buNone/>
            </a:pPr>
            <a:r>
              <a:rPr lang="en-US" b="1" kern="0" spc="-31" dirty="0">
                <a:solidFill>
                  <a:srgbClr val="272525"/>
                </a:solidFill>
                <a:latin typeface="Source Sans Pro" pitchFamily="34" charset="0"/>
                <a:ea typeface="Source Sans Pro" pitchFamily="34" charset="-122"/>
                <a:cs typeface="Source Sans Pro" pitchFamily="34" charset="-120"/>
              </a:rPr>
              <a:t>إن خطط الموارد البشرية وتهيئة قوة العمل المطلوبة تساهم مساهمة فعالة في تحقيق أهداف المؤسسة. فهي تعد دليلاً لفعالية الأنشطة الأخرى لإدارة الموارد البشرية، وتعبر عن توقع وتصور لحركة العاملين داخل وخارج المؤسسة. من المهم أن ندرك أن تخطيط الموارد البشرية لا يتم بمعزل عن المحيط الذي يعمل فيه، بل يتأثر بمجموعة من العوامل والقوى ذات الأثر المهم في إدارة الموارد البشرية.</a:t>
            </a:r>
            <a:endParaRPr lang="en-US" b="1" dirty="0"/>
          </a:p>
        </p:txBody>
      </p:sp>
      <p:sp>
        <p:nvSpPr>
          <p:cNvPr id="5" name="Shape 2"/>
          <p:cNvSpPr/>
          <p:nvPr/>
        </p:nvSpPr>
        <p:spPr>
          <a:xfrm>
            <a:off x="6184463" y="3320534"/>
            <a:ext cx="448747" cy="448747"/>
          </a:xfrm>
          <a:prstGeom prst="roundRect">
            <a:avLst>
              <a:gd name="adj" fmla="val 18669"/>
            </a:avLst>
          </a:prstGeom>
          <a:solidFill>
            <a:srgbClr val="F4D4F7"/>
          </a:solidFill>
          <a:ln w="7620">
            <a:solidFill>
              <a:srgbClr val="DABADD"/>
            </a:solidFill>
            <a:prstDash val="solid"/>
          </a:ln>
        </p:spPr>
      </p:sp>
      <p:sp>
        <p:nvSpPr>
          <p:cNvPr id="6" name="Text 3"/>
          <p:cNvSpPr/>
          <p:nvPr/>
        </p:nvSpPr>
        <p:spPr>
          <a:xfrm>
            <a:off x="6338411" y="3404116"/>
            <a:ext cx="140732" cy="281583"/>
          </a:xfrm>
          <a:prstGeom prst="rect">
            <a:avLst/>
          </a:prstGeom>
          <a:noFill/>
          <a:ln/>
        </p:spPr>
        <p:txBody>
          <a:bodyPr wrap="none" lIns="0" tIns="0" rIns="0" bIns="0" rtlCol="0" anchor="t"/>
          <a:lstStyle/>
          <a:p>
            <a:pPr marL="0" indent="0" algn="ctr">
              <a:lnSpc>
                <a:spcPts val="220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200" dirty="0"/>
          </a:p>
        </p:txBody>
      </p:sp>
      <p:sp>
        <p:nvSpPr>
          <p:cNvPr id="7" name="Text 4"/>
          <p:cNvSpPr/>
          <p:nvPr/>
        </p:nvSpPr>
        <p:spPr>
          <a:xfrm>
            <a:off x="6832640" y="3320534"/>
            <a:ext cx="2346603" cy="293251"/>
          </a:xfrm>
          <a:prstGeom prst="rect">
            <a:avLst/>
          </a:prstGeom>
          <a:noFill/>
          <a:ln/>
        </p:spPr>
        <p:txBody>
          <a:bodyPr wrap="none" lIns="0" tIns="0" rIns="0" bIns="0" rtlCol="0" anchor="t"/>
          <a:lstStyle/>
          <a:p>
            <a:pPr marL="0" indent="0">
              <a:lnSpc>
                <a:spcPts val="2300"/>
              </a:lnSpc>
              <a:buNone/>
            </a:pPr>
            <a:r>
              <a:rPr lang="en-US" sz="1800" b="1" kern="0" spc="-37" dirty="0">
                <a:solidFill>
                  <a:srgbClr val="272525"/>
                </a:solidFill>
                <a:latin typeface="Source Serif Pro Semi Bold" pitchFamily="34" charset="0"/>
                <a:ea typeface="Source Serif Pro Semi Bold" pitchFamily="34" charset="-122"/>
                <a:cs typeface="Source Serif Pro Semi Bold" pitchFamily="34" charset="-120"/>
              </a:rPr>
              <a:t>تحقيق أهداف المؤسسة</a:t>
            </a:r>
            <a:endParaRPr lang="en-US" sz="1800" b="1" dirty="0"/>
          </a:p>
        </p:txBody>
      </p:sp>
      <p:sp>
        <p:nvSpPr>
          <p:cNvPr id="8" name="Text 5"/>
          <p:cNvSpPr/>
          <p:nvPr/>
        </p:nvSpPr>
        <p:spPr>
          <a:xfrm>
            <a:off x="6832640" y="3733443"/>
            <a:ext cx="7099697" cy="319088"/>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تساهم خطط الموارد البشرية في تحقيق الأهداف العامة للمؤسسة</a:t>
            </a:r>
            <a:endParaRPr lang="en-US" sz="1550" dirty="0"/>
          </a:p>
        </p:txBody>
      </p:sp>
      <p:sp>
        <p:nvSpPr>
          <p:cNvPr id="9" name="Shape 6"/>
          <p:cNvSpPr/>
          <p:nvPr/>
        </p:nvSpPr>
        <p:spPr>
          <a:xfrm>
            <a:off x="6184463" y="4476274"/>
            <a:ext cx="448747" cy="448747"/>
          </a:xfrm>
          <a:prstGeom prst="roundRect">
            <a:avLst>
              <a:gd name="adj" fmla="val 18669"/>
            </a:avLst>
          </a:prstGeom>
          <a:solidFill>
            <a:srgbClr val="F4D4F7"/>
          </a:solidFill>
          <a:ln w="7620">
            <a:solidFill>
              <a:srgbClr val="DABADD"/>
            </a:solidFill>
            <a:prstDash val="solid"/>
          </a:ln>
        </p:spPr>
      </p:sp>
      <p:sp>
        <p:nvSpPr>
          <p:cNvPr id="10" name="Text 7"/>
          <p:cNvSpPr/>
          <p:nvPr/>
        </p:nvSpPr>
        <p:spPr>
          <a:xfrm>
            <a:off x="6338411" y="4559856"/>
            <a:ext cx="140732" cy="281583"/>
          </a:xfrm>
          <a:prstGeom prst="rect">
            <a:avLst/>
          </a:prstGeom>
          <a:noFill/>
          <a:ln/>
        </p:spPr>
        <p:txBody>
          <a:bodyPr wrap="none" lIns="0" tIns="0" rIns="0" bIns="0" rtlCol="0" anchor="t"/>
          <a:lstStyle/>
          <a:p>
            <a:pPr marL="0" indent="0" algn="ctr">
              <a:lnSpc>
                <a:spcPts val="220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200" dirty="0"/>
          </a:p>
        </p:txBody>
      </p:sp>
      <p:sp>
        <p:nvSpPr>
          <p:cNvPr id="11" name="Text 8"/>
          <p:cNvSpPr/>
          <p:nvPr/>
        </p:nvSpPr>
        <p:spPr>
          <a:xfrm>
            <a:off x="6832640" y="4476274"/>
            <a:ext cx="2346603" cy="293251"/>
          </a:xfrm>
          <a:prstGeom prst="rect">
            <a:avLst/>
          </a:prstGeom>
          <a:noFill/>
          <a:ln/>
        </p:spPr>
        <p:txBody>
          <a:bodyPr wrap="none" lIns="0" tIns="0" rIns="0" bIns="0" rtlCol="0" anchor="t"/>
          <a:lstStyle/>
          <a:p>
            <a:pPr marL="0" indent="0">
              <a:lnSpc>
                <a:spcPts val="2300"/>
              </a:lnSpc>
              <a:buNone/>
            </a:pPr>
            <a:r>
              <a:rPr lang="en-US" sz="1800" b="1" kern="0" spc="-37" dirty="0">
                <a:solidFill>
                  <a:srgbClr val="272525"/>
                </a:solidFill>
                <a:latin typeface="Source Serif Pro Semi Bold" pitchFamily="34" charset="0"/>
                <a:ea typeface="Source Serif Pro Semi Bold" pitchFamily="34" charset="-122"/>
                <a:cs typeface="Source Serif Pro Semi Bold" pitchFamily="34" charset="-120"/>
              </a:rPr>
              <a:t>فعالية الأنشطة</a:t>
            </a:r>
            <a:endParaRPr lang="en-US" sz="1800" b="1" dirty="0"/>
          </a:p>
        </p:txBody>
      </p:sp>
      <p:sp>
        <p:nvSpPr>
          <p:cNvPr id="12" name="Text 9"/>
          <p:cNvSpPr/>
          <p:nvPr/>
        </p:nvSpPr>
        <p:spPr>
          <a:xfrm>
            <a:off x="6832640" y="4889182"/>
            <a:ext cx="7099697" cy="319088"/>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تعزز فعالية الأنشطة الأخرى لإدارة الموارد البشرية</a:t>
            </a:r>
            <a:endParaRPr lang="en-US" sz="1550" dirty="0"/>
          </a:p>
        </p:txBody>
      </p:sp>
      <p:sp>
        <p:nvSpPr>
          <p:cNvPr id="13" name="Shape 10"/>
          <p:cNvSpPr/>
          <p:nvPr/>
        </p:nvSpPr>
        <p:spPr>
          <a:xfrm>
            <a:off x="6184463" y="5632013"/>
            <a:ext cx="448747" cy="448747"/>
          </a:xfrm>
          <a:prstGeom prst="roundRect">
            <a:avLst>
              <a:gd name="adj" fmla="val 18669"/>
            </a:avLst>
          </a:prstGeom>
          <a:solidFill>
            <a:srgbClr val="F4D4F7"/>
          </a:solidFill>
          <a:ln w="7620">
            <a:solidFill>
              <a:srgbClr val="DABADD"/>
            </a:solidFill>
            <a:prstDash val="solid"/>
          </a:ln>
        </p:spPr>
      </p:sp>
      <p:sp>
        <p:nvSpPr>
          <p:cNvPr id="14" name="Text 11"/>
          <p:cNvSpPr/>
          <p:nvPr/>
        </p:nvSpPr>
        <p:spPr>
          <a:xfrm>
            <a:off x="6338411" y="5715595"/>
            <a:ext cx="140732" cy="281583"/>
          </a:xfrm>
          <a:prstGeom prst="rect">
            <a:avLst/>
          </a:prstGeom>
          <a:noFill/>
          <a:ln/>
        </p:spPr>
        <p:txBody>
          <a:bodyPr wrap="none" lIns="0" tIns="0" rIns="0" bIns="0" rtlCol="0" anchor="t"/>
          <a:lstStyle/>
          <a:p>
            <a:pPr marL="0" indent="0" algn="ctr">
              <a:lnSpc>
                <a:spcPts val="220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200" dirty="0"/>
          </a:p>
        </p:txBody>
      </p:sp>
      <p:sp>
        <p:nvSpPr>
          <p:cNvPr id="15" name="Text 12"/>
          <p:cNvSpPr/>
          <p:nvPr/>
        </p:nvSpPr>
        <p:spPr>
          <a:xfrm>
            <a:off x="6832640" y="5632013"/>
            <a:ext cx="2346603" cy="293251"/>
          </a:xfrm>
          <a:prstGeom prst="rect">
            <a:avLst/>
          </a:prstGeom>
          <a:noFill/>
          <a:ln/>
        </p:spPr>
        <p:txBody>
          <a:bodyPr wrap="none" lIns="0" tIns="0" rIns="0" bIns="0" rtlCol="0" anchor="t"/>
          <a:lstStyle/>
          <a:p>
            <a:pPr marL="0" indent="0">
              <a:lnSpc>
                <a:spcPts val="2300"/>
              </a:lnSpc>
              <a:buNone/>
            </a:pPr>
            <a:r>
              <a:rPr lang="en-US" sz="1800" b="1" kern="0" spc="-37" dirty="0">
                <a:solidFill>
                  <a:srgbClr val="272525"/>
                </a:solidFill>
                <a:latin typeface="Source Serif Pro Semi Bold" pitchFamily="34" charset="0"/>
                <a:ea typeface="Source Serif Pro Semi Bold" pitchFamily="34" charset="-122"/>
                <a:cs typeface="Source Serif Pro Semi Bold" pitchFamily="34" charset="-120"/>
              </a:rPr>
              <a:t>التكيف مع المحيط</a:t>
            </a:r>
            <a:endParaRPr lang="en-US" sz="1800" b="1" dirty="0"/>
          </a:p>
        </p:txBody>
      </p:sp>
      <p:sp>
        <p:nvSpPr>
          <p:cNvPr id="16" name="Text 13"/>
          <p:cNvSpPr/>
          <p:nvPr/>
        </p:nvSpPr>
        <p:spPr>
          <a:xfrm>
            <a:off x="6832640" y="6044922"/>
            <a:ext cx="7099697" cy="319088"/>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تأخذ بعين الاعتبار العوامل الداخلية والخارجية المؤثرة</a:t>
            </a:r>
            <a:endParaRPr lang="en-US" sz="1550" dirty="0"/>
          </a:p>
        </p:txBody>
      </p:sp>
      <p:sp>
        <p:nvSpPr>
          <p:cNvPr id="17" name="Shape 14"/>
          <p:cNvSpPr/>
          <p:nvPr/>
        </p:nvSpPr>
        <p:spPr>
          <a:xfrm>
            <a:off x="6184463" y="6787753"/>
            <a:ext cx="448747" cy="448747"/>
          </a:xfrm>
          <a:prstGeom prst="roundRect">
            <a:avLst>
              <a:gd name="adj" fmla="val 18669"/>
            </a:avLst>
          </a:prstGeom>
          <a:solidFill>
            <a:srgbClr val="F4D4F7"/>
          </a:solidFill>
          <a:ln w="7620">
            <a:solidFill>
              <a:srgbClr val="DABADD"/>
            </a:solidFill>
            <a:prstDash val="solid"/>
          </a:ln>
        </p:spPr>
      </p:sp>
      <p:sp>
        <p:nvSpPr>
          <p:cNvPr id="18" name="Text 15"/>
          <p:cNvSpPr/>
          <p:nvPr/>
        </p:nvSpPr>
        <p:spPr>
          <a:xfrm>
            <a:off x="6338411" y="6871335"/>
            <a:ext cx="140732" cy="281583"/>
          </a:xfrm>
          <a:prstGeom prst="rect">
            <a:avLst/>
          </a:prstGeom>
          <a:noFill/>
          <a:ln/>
        </p:spPr>
        <p:txBody>
          <a:bodyPr wrap="none" lIns="0" tIns="0" rIns="0" bIns="0" rtlCol="0" anchor="t"/>
          <a:lstStyle/>
          <a:p>
            <a:pPr marL="0" indent="0" algn="ctr">
              <a:lnSpc>
                <a:spcPts val="220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200" dirty="0"/>
          </a:p>
        </p:txBody>
      </p:sp>
      <p:sp>
        <p:nvSpPr>
          <p:cNvPr id="19" name="Text 16"/>
          <p:cNvSpPr/>
          <p:nvPr/>
        </p:nvSpPr>
        <p:spPr>
          <a:xfrm>
            <a:off x="6832640" y="6787753"/>
            <a:ext cx="2346603" cy="293251"/>
          </a:xfrm>
          <a:prstGeom prst="rect">
            <a:avLst/>
          </a:prstGeom>
          <a:noFill/>
          <a:ln/>
        </p:spPr>
        <p:txBody>
          <a:bodyPr wrap="none" lIns="0" tIns="0" rIns="0" bIns="0" rtlCol="0" anchor="t"/>
          <a:lstStyle/>
          <a:p>
            <a:pPr marL="0" indent="0">
              <a:lnSpc>
                <a:spcPts val="2300"/>
              </a:lnSpc>
              <a:buNone/>
            </a:pPr>
            <a:r>
              <a:rPr lang="en-US" sz="1800" b="1" kern="0" spc="-37" dirty="0">
                <a:solidFill>
                  <a:srgbClr val="272525"/>
                </a:solidFill>
                <a:latin typeface="Source Serif Pro Semi Bold" pitchFamily="34" charset="0"/>
                <a:ea typeface="Source Serif Pro Semi Bold" pitchFamily="34" charset="-122"/>
                <a:cs typeface="Source Serif Pro Semi Bold" pitchFamily="34" charset="-120"/>
              </a:rPr>
              <a:t>التوقع والتصور</a:t>
            </a:r>
            <a:endParaRPr lang="en-US" sz="1800" b="1" dirty="0"/>
          </a:p>
        </p:txBody>
      </p:sp>
      <p:sp>
        <p:nvSpPr>
          <p:cNvPr id="20" name="Text 17"/>
          <p:cNvSpPr/>
          <p:nvPr/>
        </p:nvSpPr>
        <p:spPr>
          <a:xfrm>
            <a:off x="6832640" y="7200662"/>
            <a:ext cx="7099697" cy="319088"/>
          </a:xfrm>
          <a:prstGeom prst="rect">
            <a:avLst/>
          </a:prstGeom>
          <a:noFill/>
          <a:ln/>
        </p:spPr>
        <p:txBody>
          <a:bodyPr wrap="non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تقدم رؤية مستقبلية لحركة العاملين في المؤسسة</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790</Words>
  <Application>Microsoft Office PowerPoint</Application>
  <PresentationFormat>Personnalisé</PresentationFormat>
  <Paragraphs>86</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quantum</cp:lastModifiedBy>
  <cp:revision>2</cp:revision>
  <dcterms:created xsi:type="dcterms:W3CDTF">2024-11-03T20:32:56Z</dcterms:created>
  <dcterms:modified xsi:type="dcterms:W3CDTF">2024-11-03T20:41:36Z</dcterms:modified>
</cp:coreProperties>
</file>