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78" r:id="rId3"/>
    <p:sldId id="283" r:id="rId4"/>
    <p:sldId id="257" r:id="rId5"/>
    <p:sldId id="258" r:id="rId6"/>
    <p:sldId id="289" r:id="rId7"/>
    <p:sldId id="290" r:id="rId8"/>
    <p:sldId id="291" r:id="rId9"/>
    <p:sldId id="284" r:id="rId10"/>
    <p:sldId id="292" r:id="rId11"/>
    <p:sldId id="293" r:id="rId12"/>
    <p:sldId id="295"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05/03/2025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05/03/2025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05/03/2025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05/03/2025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05/03/2025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05/03/2025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05/03/2025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استراتيجيات </a:t>
            </a:r>
            <a:r>
              <a:rPr lang="fr-FR" b="1" dirty="0">
                <a:latin typeface="Times New Roman" panose="02020603050405020304" pitchFamily="18" charset="0"/>
                <a:cs typeface="Times New Roman" panose="02020603050405020304" pitchFamily="18" charset="0"/>
              </a:rPr>
              <a:t>SEO</a:t>
            </a:r>
            <a:endParaRPr lang="fr-DZ" b="1" dirty="0"/>
          </a:p>
        </p:txBody>
      </p:sp>
      <p:sp>
        <p:nvSpPr>
          <p:cNvPr id="4" name="ZoneTexte 3">
            <a:extLst>
              <a:ext uri="{FF2B5EF4-FFF2-40B4-BE49-F238E27FC236}">
                <a16:creationId xmlns:a16="http://schemas.microsoft.com/office/drawing/2014/main" id="{E038E952-6438-4E08-AB35-077111EEE3BA}"/>
              </a:ext>
            </a:extLst>
          </p:cNvPr>
          <p:cNvSpPr txBox="1"/>
          <p:nvPr/>
        </p:nvSpPr>
        <p:spPr>
          <a:xfrm>
            <a:off x="582804" y="1095270"/>
            <a:ext cx="11505363" cy="1200329"/>
          </a:xfrm>
          <a:prstGeom prst="rect">
            <a:avLst/>
          </a:prstGeom>
          <a:noFill/>
        </p:spPr>
        <p:txBody>
          <a:bodyPr wrap="square" rtlCol="0">
            <a:spAutoFit/>
          </a:bodyPr>
          <a:lstStyle/>
          <a:p>
            <a:pPr algn="ct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تحسين المحتوى للبحث الصوتي</a:t>
            </a:r>
            <a:r>
              <a:rPr lang="en-US" sz="2400" b="1" dirty="0">
                <a:effectLst/>
                <a:latin typeface="Times New Roman" panose="02020603050405020304" pitchFamily="18" charset="0"/>
                <a:ea typeface="Calibri" panose="020F0502020204030204" pitchFamily="34" charset="0"/>
                <a:cs typeface="Arial" panose="020B0604020202020204" pitchFamily="34" charset="0"/>
              </a:rPr>
              <a:t> (Voice Search Optimization) </a:t>
            </a:r>
            <a:endParaRPr lang="ar-SA"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r" rtl="1">
              <a:buFont typeface="Courier New" panose="02070309020205020404" pitchFamily="49" charset="0"/>
              <a:buChar char="o"/>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صياغة المحتوى بطريقة تجيب على الأسئلة المباشرة</a:t>
            </a:r>
          </a:p>
          <a:p>
            <a:pPr marL="342900" indent="-342900" algn="r" rtl="1">
              <a:buFont typeface="Courier New" panose="02070309020205020404" pitchFamily="49" charset="0"/>
              <a:buChar char="o"/>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استخدام الكلمات المفتاحية الطويلة والمحادثات الطبيعية</a:t>
            </a:r>
            <a:endParaRPr lang="fr-DZ" sz="2400" b="1" dirty="0"/>
          </a:p>
        </p:txBody>
      </p:sp>
      <p:pic>
        <p:nvPicPr>
          <p:cNvPr id="8194" name="Picture 2" descr="How voice search can be useful for your digital marketing goals?">
            <a:extLst>
              <a:ext uri="{FF2B5EF4-FFF2-40B4-BE49-F238E27FC236}">
                <a16:creationId xmlns:a16="http://schemas.microsoft.com/office/drawing/2014/main" id="{5B90FCA7-7394-414D-99D0-6265FF99F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5340"/>
            <a:ext cx="12192000" cy="44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75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استراتيجيات </a:t>
            </a:r>
            <a:r>
              <a:rPr lang="fr-FR" b="1" dirty="0">
                <a:latin typeface="Times New Roman" panose="02020603050405020304" pitchFamily="18" charset="0"/>
                <a:cs typeface="Times New Roman" panose="02020603050405020304" pitchFamily="18" charset="0"/>
              </a:rPr>
              <a:t>SEO</a:t>
            </a:r>
            <a:endParaRPr lang="fr-DZ" b="1" dirty="0"/>
          </a:p>
        </p:txBody>
      </p:sp>
      <p:sp>
        <p:nvSpPr>
          <p:cNvPr id="4" name="ZoneTexte 3">
            <a:extLst>
              <a:ext uri="{FF2B5EF4-FFF2-40B4-BE49-F238E27FC236}">
                <a16:creationId xmlns:a16="http://schemas.microsoft.com/office/drawing/2014/main" id="{E038E952-6438-4E08-AB35-077111EEE3BA}"/>
              </a:ext>
            </a:extLst>
          </p:cNvPr>
          <p:cNvSpPr txBox="1"/>
          <p:nvPr/>
        </p:nvSpPr>
        <p:spPr>
          <a:xfrm>
            <a:off x="582804" y="1095270"/>
            <a:ext cx="11505363" cy="1938992"/>
          </a:xfrm>
          <a:prstGeom prst="rect">
            <a:avLst/>
          </a:prstGeom>
          <a:noFill/>
        </p:spPr>
        <p:txBody>
          <a:bodyPr wrap="square" rtlCol="0">
            <a:spAutoFit/>
          </a:bodyPr>
          <a:lstStyle/>
          <a:p>
            <a:pPr algn="ct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استخدام</a:t>
            </a:r>
            <a:r>
              <a:rPr lang="en-US" sz="2400" b="1" dirty="0">
                <a:effectLst/>
                <a:latin typeface="Times New Roman" panose="02020603050405020304" pitchFamily="18" charset="0"/>
                <a:ea typeface="Calibri" panose="020F0502020204030204" pitchFamily="34" charset="0"/>
                <a:cs typeface="Arial" panose="020B0604020202020204" pitchFamily="34" charset="0"/>
              </a:rPr>
              <a:t> SEO </a:t>
            </a:r>
            <a:r>
              <a:rPr lang="ar-SA" sz="2400" b="1" dirty="0">
                <a:effectLst/>
                <a:latin typeface="Calibri" panose="020F0502020204030204" pitchFamily="34" charset="0"/>
                <a:ea typeface="Calibri" panose="020F0502020204030204" pitchFamily="34" charset="0"/>
                <a:cs typeface="Times New Roman" panose="02020603050405020304" pitchFamily="18" charset="0"/>
              </a:rPr>
              <a:t>المحلي</a:t>
            </a:r>
            <a:r>
              <a:rPr lang="en-US" sz="2400" b="1" dirty="0">
                <a:effectLst/>
                <a:latin typeface="Times New Roman" panose="02020603050405020304" pitchFamily="18" charset="0"/>
                <a:ea typeface="Calibri" panose="020F0502020204030204" pitchFamily="34" charset="0"/>
                <a:cs typeface="Arial" panose="020B0604020202020204" pitchFamily="34" charset="0"/>
              </a:rPr>
              <a:t> (Local SEO) </a:t>
            </a:r>
            <a:endParaRPr lang="ar-SA" sz="2400" b="1" dirty="0">
              <a:effectLst/>
              <a:latin typeface="Times New Roman" panose="02020603050405020304" pitchFamily="18" charset="0"/>
              <a:ea typeface="Calibri" panose="020F0502020204030204" pitchFamily="34" charset="0"/>
              <a:cs typeface="Arial" panose="020B0604020202020204" pitchFamily="34" charset="0"/>
            </a:endParaRPr>
          </a:p>
          <a:p>
            <a:pPr algn="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تحسين ملف</a:t>
            </a:r>
            <a:r>
              <a:rPr lang="en-US" sz="2400" b="1" dirty="0">
                <a:effectLst/>
                <a:latin typeface="Times New Roman" panose="02020603050405020304" pitchFamily="18" charset="0"/>
                <a:ea typeface="Calibri" panose="020F0502020204030204" pitchFamily="34" charset="0"/>
                <a:cs typeface="Arial" panose="020B0604020202020204" pitchFamily="34" charset="0"/>
              </a:rPr>
              <a:t> Google My Business</a:t>
            </a:r>
            <a:endParaRPr lang="ar-SA" sz="2400" b="1" dirty="0">
              <a:effectLst/>
              <a:latin typeface="Times New Roman" panose="02020603050405020304" pitchFamily="18" charset="0"/>
              <a:ea typeface="Calibri" panose="020F0502020204030204" pitchFamily="34" charset="0"/>
              <a:cs typeface="Arial" panose="020B0604020202020204" pitchFamily="34" charset="0"/>
            </a:endParaRPr>
          </a:p>
          <a:p>
            <a:pPr algn="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إضافة العنوان ورقم الهاتف وساعات العمل على الموقع</a:t>
            </a:r>
          </a:p>
          <a:p>
            <a:pPr algn="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تشجيع العملاء على كتابة تقييمات إيجابية</a:t>
            </a:r>
            <a:endParaRPr lang="fr-DZ" sz="2400"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DZ" sz="2400" b="1" dirty="0"/>
          </a:p>
        </p:txBody>
      </p:sp>
      <p:pic>
        <p:nvPicPr>
          <p:cNvPr id="9220" name="Picture 4" descr="Local SEO Guide for Generating More Business - TechenWorld">
            <a:extLst>
              <a:ext uri="{FF2B5EF4-FFF2-40B4-BE49-F238E27FC236}">
                <a16:creationId xmlns:a16="http://schemas.microsoft.com/office/drawing/2014/main" id="{9353AB9F-98CA-48EA-AB38-AD93952D7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3730"/>
            <a:ext cx="12192000" cy="413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2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أدوات </a:t>
            </a:r>
            <a:r>
              <a:rPr lang="fr-FR" b="1" dirty="0">
                <a:latin typeface="Times New Roman" panose="02020603050405020304" pitchFamily="18" charset="0"/>
                <a:cs typeface="Times New Roman" panose="02020603050405020304" pitchFamily="18" charset="0"/>
              </a:rPr>
              <a:t>SEO</a:t>
            </a:r>
            <a:endParaRPr lang="fr-DZ" b="1" dirty="0"/>
          </a:p>
        </p:txBody>
      </p:sp>
      <p:pic>
        <p:nvPicPr>
          <p:cNvPr id="10244" name="Picture 4" descr="Google Search Console : c'est quoi ? | Guide et fonctionnalités">
            <a:extLst>
              <a:ext uri="{FF2B5EF4-FFF2-40B4-BE49-F238E27FC236}">
                <a16:creationId xmlns:a16="http://schemas.microsoft.com/office/drawing/2014/main" id="{18483ED8-B09C-4DCF-9621-A7F1E290A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45"/>
            <a:ext cx="4514850" cy="2028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562331-2E6B-4DD3-B750-F356EA1A41C4}"/>
              </a:ext>
            </a:extLst>
          </p:cNvPr>
          <p:cNvSpPr/>
          <p:nvPr/>
        </p:nvSpPr>
        <p:spPr>
          <a:xfrm>
            <a:off x="4514849" y="563256"/>
            <a:ext cx="3272624" cy="542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800" b="1" dirty="0">
                <a:effectLst/>
                <a:latin typeface="Calibri" panose="020F0502020204030204" pitchFamily="34" charset="0"/>
                <a:ea typeface="Calibri" panose="020F0502020204030204" pitchFamily="34" charset="0"/>
                <a:cs typeface="Times New Roman" panose="02020603050405020304" pitchFamily="18" charset="0"/>
              </a:rPr>
              <a:t>لمراقبة أداء الموقع في نتائج البحث</a:t>
            </a:r>
            <a:endParaRPr lang="fr-DZ" dirty="0"/>
          </a:p>
        </p:txBody>
      </p:sp>
      <p:pic>
        <p:nvPicPr>
          <p:cNvPr id="10246" name="Picture 6" descr="Google Analytics Logo, symbol, meaning, history, Vector, PNG">
            <a:extLst>
              <a:ext uri="{FF2B5EF4-FFF2-40B4-BE49-F238E27FC236}">
                <a16:creationId xmlns:a16="http://schemas.microsoft.com/office/drawing/2014/main" id="{5032B536-1B74-45DB-BADE-A3C79361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2460"/>
            <a:ext cx="4514850" cy="18566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F598D28-6E42-4F3E-B9C1-757C0C9C5173}"/>
              </a:ext>
            </a:extLst>
          </p:cNvPr>
          <p:cNvSpPr/>
          <p:nvPr/>
        </p:nvSpPr>
        <p:spPr>
          <a:xfrm>
            <a:off x="4514849" y="2431890"/>
            <a:ext cx="3272624" cy="542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800" b="1" dirty="0">
                <a:effectLst/>
                <a:latin typeface="Calibri" panose="020F0502020204030204" pitchFamily="34" charset="0"/>
                <a:ea typeface="Calibri" panose="020F0502020204030204" pitchFamily="34" charset="0"/>
                <a:cs typeface="Times New Roman" panose="02020603050405020304" pitchFamily="18" charset="0"/>
              </a:rPr>
              <a:t>لتحليل سلوك الزوار</a:t>
            </a:r>
            <a:endParaRPr lang="fr-DZ" dirty="0"/>
          </a:p>
        </p:txBody>
      </p:sp>
      <p:pic>
        <p:nvPicPr>
          <p:cNvPr id="10248" name="Picture 8" descr="Semrush Vs Ahrefs : Which SEO Tool To Choose In 2024? | Bloggercage.com">
            <a:extLst>
              <a:ext uri="{FF2B5EF4-FFF2-40B4-BE49-F238E27FC236}">
                <a16:creationId xmlns:a16="http://schemas.microsoft.com/office/drawing/2014/main" id="{95E53425-FB7F-4664-9B3F-2C058D6F3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49124"/>
            <a:ext cx="4514850" cy="14358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3825BC5-7FCD-4049-9892-2B6730011AE3}"/>
              </a:ext>
            </a:extLst>
          </p:cNvPr>
          <p:cNvSpPr/>
          <p:nvPr/>
        </p:nvSpPr>
        <p:spPr>
          <a:xfrm>
            <a:off x="4514849" y="4046211"/>
            <a:ext cx="3272624" cy="623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800" b="1" dirty="0">
                <a:effectLst/>
                <a:latin typeface="Calibri" panose="020F0502020204030204" pitchFamily="34" charset="0"/>
                <a:ea typeface="Calibri" panose="020F0502020204030204" pitchFamily="34" charset="0"/>
                <a:cs typeface="Times New Roman" panose="02020603050405020304" pitchFamily="18" charset="0"/>
              </a:rPr>
              <a:t>لتحليل الكلمات المفتاحية وبناء الروابط الخلفية</a:t>
            </a:r>
            <a:endParaRPr lang="fr-DZ" dirty="0"/>
          </a:p>
        </p:txBody>
      </p:sp>
      <p:sp>
        <p:nvSpPr>
          <p:cNvPr id="12" name="Rectangle 11">
            <a:extLst>
              <a:ext uri="{FF2B5EF4-FFF2-40B4-BE49-F238E27FC236}">
                <a16:creationId xmlns:a16="http://schemas.microsoft.com/office/drawing/2014/main" id="{23FF8534-CDF9-4442-9399-D42624975669}"/>
              </a:ext>
            </a:extLst>
          </p:cNvPr>
          <p:cNvSpPr/>
          <p:nvPr/>
        </p:nvSpPr>
        <p:spPr>
          <a:xfrm>
            <a:off x="4514848" y="5752133"/>
            <a:ext cx="3272624" cy="542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800" b="1" dirty="0">
                <a:effectLst/>
                <a:latin typeface="Calibri" panose="020F0502020204030204" pitchFamily="34" charset="0"/>
                <a:ea typeface="Calibri" panose="020F0502020204030204" pitchFamily="34" charset="0"/>
                <a:cs typeface="Times New Roman" panose="02020603050405020304" pitchFamily="18" charset="0"/>
              </a:rPr>
              <a:t>لتحسين</a:t>
            </a:r>
            <a:r>
              <a:rPr lang="en-US" sz="1800" b="1" dirty="0">
                <a:effectLst/>
                <a:latin typeface="Times New Roman" panose="02020603050405020304" pitchFamily="18" charset="0"/>
                <a:ea typeface="Calibri" panose="020F0502020204030204" pitchFamily="34" charset="0"/>
                <a:cs typeface="Arial" panose="020B0604020202020204" pitchFamily="34" charset="0"/>
              </a:rPr>
              <a:t> SEO </a:t>
            </a:r>
            <a:r>
              <a:rPr lang="ar-SA" sz="1800" b="1" dirty="0">
                <a:effectLst/>
                <a:latin typeface="Calibri" panose="020F0502020204030204" pitchFamily="34" charset="0"/>
                <a:ea typeface="Calibri" panose="020F0502020204030204" pitchFamily="34" charset="0"/>
                <a:cs typeface="Times New Roman" panose="02020603050405020304" pitchFamily="18" charset="0"/>
              </a:rPr>
              <a:t>داخل صفحات الموقع</a:t>
            </a:r>
            <a:endParaRPr lang="fr-DZ" dirty="0"/>
          </a:p>
        </p:txBody>
      </p:sp>
      <p:pic>
        <p:nvPicPr>
          <p:cNvPr id="10250" name="Picture 10" descr="Optimize Your SEO Techniques By Using Best WordPress SEO Plugins - H2S ...">
            <a:extLst>
              <a:ext uri="{FF2B5EF4-FFF2-40B4-BE49-F238E27FC236}">
                <a16:creationId xmlns:a16="http://schemas.microsoft.com/office/drawing/2014/main" id="{16132732-3D02-49DD-812A-20DE25EF4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84948"/>
            <a:ext cx="4514848" cy="1673051"/>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Marketing Seo Sticker by seo-nerd for iOS &amp; Android | GIPHY">
            <a:extLst>
              <a:ext uri="{FF2B5EF4-FFF2-40B4-BE49-F238E27FC236}">
                <a16:creationId xmlns:a16="http://schemas.microsoft.com/office/drawing/2014/main" id="{BA908645-B86F-48B7-83B9-DEB78CE90B2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32396" y="877888"/>
            <a:ext cx="5459603" cy="5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3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69475"/>
            <a:ext cx="10386646" cy="1583703"/>
          </a:xfrm>
        </p:spPr>
        <p:txBody>
          <a:bodyPr/>
          <a:lstStyle/>
          <a:p>
            <a:pPr algn="r" rtl="1"/>
            <a:r>
              <a:rPr lang="ar-SA" sz="4400" b="1" dirty="0"/>
              <a:t>المحاضرة الخامسة</a:t>
            </a:r>
            <a:r>
              <a:rPr lang="ar-SA" sz="4400" dirty="0"/>
              <a:t>: </a:t>
            </a:r>
            <a:r>
              <a:rPr lang="ar-SA" sz="4400" b="1" dirty="0">
                <a:solidFill>
                  <a:schemeClr val="tx1"/>
                </a:solidFill>
                <a:ea typeface="Calibri" panose="020F0502020204030204" pitchFamily="34" charset="0"/>
                <a:cs typeface="Times New Roman" panose="02020603050405020304" pitchFamily="18" charset="0"/>
              </a:rPr>
              <a:t>التسويق عبر </a:t>
            </a:r>
            <a:r>
              <a:rPr lang="fr-FR"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SEO</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pic>
        <p:nvPicPr>
          <p:cNvPr id="1026" name="Picture 2" descr="Czym różni się SEO od SEM? - ThinkDigital.pl - agencja marketingu ...">
            <a:extLst>
              <a:ext uri="{FF2B5EF4-FFF2-40B4-BE49-F238E27FC236}">
                <a16:creationId xmlns:a16="http://schemas.microsoft.com/office/drawing/2014/main" id="{F4F95AA2-DD9E-4808-AE9A-27380186EB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37880"/>
            <a:ext cx="12192000" cy="522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3690410" y="115556"/>
            <a:ext cx="6749827" cy="1391697"/>
          </a:xfrm>
        </p:spPr>
        <p:txBody>
          <a:bodyPr/>
          <a:lstStyle/>
          <a:p>
            <a:pPr algn="r" rtl="1"/>
            <a:r>
              <a:rPr lang="ar-SA" b="1" dirty="0"/>
              <a:t>ما هو التسويق عبر </a:t>
            </a:r>
            <a:r>
              <a:rPr lang="fr-FR" b="1" dirty="0">
                <a:latin typeface="Times New Roman" panose="02020603050405020304" pitchFamily="18" charset="0"/>
                <a:cs typeface="Times New Roman" panose="02020603050405020304" pitchFamily="18" charset="0"/>
              </a:rPr>
              <a:t>SEO</a:t>
            </a:r>
            <a:endParaRPr lang="fr-DZ" b="1" dirty="0">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C9AE1334-481E-443A-ACB0-59F094C0B148}"/>
              </a:ext>
            </a:extLst>
          </p:cNvPr>
          <p:cNvSpPr/>
          <p:nvPr/>
        </p:nvSpPr>
        <p:spPr>
          <a:xfrm>
            <a:off x="4598111" y="1105319"/>
            <a:ext cx="6043093" cy="193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b="1" dirty="0">
                <a:solidFill>
                  <a:schemeClr val="tx1"/>
                </a:solidFill>
                <a:effectLst/>
                <a:ea typeface="Calibri" panose="020F0502020204030204" pitchFamily="34" charset="0"/>
                <a:cs typeface="Times New Roman" panose="02020603050405020304" pitchFamily="18" charset="0"/>
              </a:rPr>
              <a:t>مجموعة من التقنيات والاستراتيجيات التي تهدف إلى تحسين ظهور موقع الويب للعلامات التجارية في نتائج البحث العضوية (غير المدفوعة) على محركات البحث مثل</a:t>
            </a:r>
            <a:r>
              <a:rPr lang="en-US" sz="2000" b="1" dirty="0">
                <a:solidFill>
                  <a:schemeClr val="tx1"/>
                </a:solidFill>
                <a:effectLst/>
                <a:latin typeface="Times New Roman" panose="02020603050405020304" pitchFamily="18" charset="0"/>
                <a:ea typeface="Calibri" panose="020F0502020204030204" pitchFamily="34" charset="0"/>
              </a:rPr>
              <a:t> Google </a:t>
            </a:r>
            <a:r>
              <a:rPr lang="ar-SA" sz="2000" b="1" dirty="0">
                <a:solidFill>
                  <a:schemeClr val="tx1"/>
                </a:solidFill>
                <a:effectLst/>
                <a:ea typeface="Calibri" panose="020F0502020204030204" pitchFamily="34" charset="0"/>
                <a:cs typeface="Times New Roman" panose="02020603050405020304" pitchFamily="18" charset="0"/>
              </a:rPr>
              <a:t>و</a:t>
            </a:r>
            <a:r>
              <a:rPr lang="en-US" sz="2000" b="1" dirty="0">
                <a:solidFill>
                  <a:schemeClr val="tx1"/>
                </a:solidFill>
                <a:effectLst/>
                <a:latin typeface="Times New Roman" panose="02020603050405020304" pitchFamily="18" charset="0"/>
                <a:ea typeface="Calibri" panose="020F0502020204030204" pitchFamily="34" charset="0"/>
              </a:rPr>
              <a:t>Bing </a:t>
            </a:r>
            <a:r>
              <a:rPr lang="ar-SA" sz="2000" b="1" dirty="0">
                <a:solidFill>
                  <a:schemeClr val="tx1"/>
                </a:solidFill>
                <a:effectLst/>
                <a:ea typeface="Calibri" panose="020F0502020204030204" pitchFamily="34" charset="0"/>
                <a:cs typeface="Times New Roman" panose="02020603050405020304" pitchFamily="18" charset="0"/>
              </a:rPr>
              <a:t>و</a:t>
            </a:r>
            <a:r>
              <a:rPr lang="en-US" sz="2000" b="1" dirty="0">
                <a:solidFill>
                  <a:schemeClr val="tx1"/>
                </a:solidFill>
                <a:effectLst/>
                <a:latin typeface="Times New Roman" panose="02020603050405020304" pitchFamily="18" charset="0"/>
                <a:ea typeface="Calibri" panose="020F0502020204030204" pitchFamily="34" charset="0"/>
              </a:rPr>
              <a:t>Yahoo </a:t>
            </a:r>
            <a:r>
              <a:rPr lang="ar-SA" sz="2000" b="1" dirty="0">
                <a:solidFill>
                  <a:schemeClr val="tx1"/>
                </a:solidFill>
                <a:effectLst/>
                <a:ea typeface="Calibri" panose="020F0502020204030204" pitchFamily="34" charset="0"/>
                <a:cs typeface="Times New Roman" panose="02020603050405020304" pitchFamily="18" charset="0"/>
              </a:rPr>
              <a:t>يساعد تحسين محركات البحث في زيادة عدد الزوار المستهدفين للموقع، مما يعزز فرص النجاح في التسويق الرقمي</a:t>
            </a:r>
            <a:r>
              <a:rPr lang="en-US" sz="2000" b="1" dirty="0">
                <a:solidFill>
                  <a:schemeClr val="tx1"/>
                </a:solidFill>
                <a:effectLst/>
                <a:latin typeface="Segoe UI Historic" panose="020B0502040204020203" pitchFamily="34" charset="0"/>
                <a:ea typeface="Calibri" panose="020F0502020204030204" pitchFamily="34" charset="0"/>
              </a:rPr>
              <a:t>.</a:t>
            </a:r>
            <a:endParaRPr lang="ar-SA" sz="2400" b="1" i="0" dirty="0">
              <a:solidFill>
                <a:schemeClr val="tx1"/>
              </a:solidFill>
              <a:effectLst/>
              <a:latin typeface="Times New Roman" panose="02020603050405020304" pitchFamily="18"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AD38174E-26B4-451E-B43D-1296E94793F6}"/>
              </a:ext>
            </a:extLst>
          </p:cNvPr>
          <p:cNvSpPr/>
          <p:nvPr/>
        </p:nvSpPr>
        <p:spPr>
          <a:xfrm>
            <a:off x="4598111" y="3315956"/>
            <a:ext cx="6485221" cy="3046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07000"/>
              </a:lnSpc>
              <a:spcAft>
                <a:spcPts val="800"/>
              </a:spcAft>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يعد تحسين محركات البحث أحد الأدوات المهمة التي تساعد على تحسين الرؤية عبر الإنترنت في نتائج محرك البحث تعد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dirty="0">
                <a:effectLst/>
                <a:latin typeface="Times New Roman" panose="02020603050405020304" pitchFamily="18" charset="0"/>
                <a:ea typeface="Calibri" panose="020F0502020204030204" pitchFamily="34" charset="0"/>
                <a:cs typeface="Arial" panose="020B0604020202020204" pitchFamily="34" charset="0"/>
              </a:rPr>
              <a:t>Google</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 و</a:t>
            </a:r>
            <a:r>
              <a:rPr lang="en-US" sz="2000" b="1" dirty="0" err="1">
                <a:effectLst/>
                <a:latin typeface="Times New Roman" panose="02020603050405020304" pitchFamily="18" charset="0"/>
                <a:ea typeface="Calibri" panose="020F0502020204030204" pitchFamily="34" charset="0"/>
                <a:cs typeface="Arial" panose="020B0604020202020204" pitchFamily="34" charset="0"/>
              </a:rPr>
              <a:t>bing</a:t>
            </a: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و</a:t>
            </a:r>
            <a:r>
              <a:rPr lang="en-US" sz="2000" b="1" dirty="0">
                <a:effectLst/>
                <a:latin typeface="Times New Roman" panose="02020603050405020304" pitchFamily="18" charset="0"/>
                <a:ea typeface="Calibri" panose="020F0502020204030204" pitchFamily="34" charset="0"/>
                <a:cs typeface="Arial" panose="020B0604020202020204" pitchFamily="34" charset="0"/>
              </a:rPr>
              <a:t>Yahoo</a:t>
            </a: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محركات بحث شائعة يمكن للمستخدم من خلالها الحصول على نتائج بحث محددة على أساس الكلمات الرئيسية وموقع المستخدم في وقت البحث وكذلك سجل التصفح، للظهور في الصفحة الأولى من نتائج محرك البحث وجذب المزيد من الزيارات إلى موقع الويب من الضروري تحسين المحتوى لكلمات محددة أو الخلط بين الروابط الواردة والصادرة.</a:t>
            </a:r>
            <a:endParaRPr lang="fr-DZ"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2050" name="Picture 2" descr="Expert Advice: How to Find the Right SEO Company for Your Website ...">
            <a:extLst>
              <a:ext uri="{FF2B5EF4-FFF2-40B4-BE49-F238E27FC236}">
                <a16:creationId xmlns:a16="http://schemas.microsoft.com/office/drawing/2014/main" id="{0A27CA3C-FA34-4810-9DA7-646162027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971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834013" y="0"/>
            <a:ext cx="9344968" cy="1356527"/>
          </a:xfrm>
        </p:spPr>
        <p:txBody>
          <a:bodyPr/>
          <a:lstStyle/>
          <a:p>
            <a:pPr algn="r" rtl="1"/>
            <a:r>
              <a:rPr lang="ar-SA" b="1" dirty="0"/>
              <a:t>أهمية التسويق عبر </a:t>
            </a:r>
            <a:r>
              <a:rPr lang="fr-FR" b="1" dirty="0">
                <a:latin typeface="Times New Roman" panose="02020603050405020304" pitchFamily="18" charset="0"/>
                <a:cs typeface="Times New Roman" panose="02020603050405020304" pitchFamily="18" charset="0"/>
              </a:rPr>
              <a:t>SEO</a:t>
            </a:r>
            <a:r>
              <a:rPr lang="ar-SA" b="1" dirty="0"/>
              <a:t> في التسويق الرقمي</a:t>
            </a:r>
            <a:endParaRPr lang="fr-DZ" b="1" dirty="0"/>
          </a:p>
        </p:txBody>
      </p:sp>
      <p:sp>
        <p:nvSpPr>
          <p:cNvPr id="8" name="Bulle narrative : rectangle à coins arrondis 7">
            <a:extLst>
              <a:ext uri="{FF2B5EF4-FFF2-40B4-BE49-F238E27FC236}">
                <a16:creationId xmlns:a16="http://schemas.microsoft.com/office/drawing/2014/main" id="{82BADC98-CF1D-4684-AFC5-F029E9B33DF6}"/>
              </a:ext>
            </a:extLst>
          </p:cNvPr>
          <p:cNvSpPr/>
          <p:nvPr/>
        </p:nvSpPr>
        <p:spPr>
          <a:xfrm>
            <a:off x="3898761" y="946404"/>
            <a:ext cx="6641961" cy="5501473"/>
          </a:xfrm>
          <a:prstGeom prst="wedgeRoundRectCallout">
            <a:avLst>
              <a:gd name="adj1" fmla="val -36504"/>
              <a:gd name="adj2" fmla="val 15489"/>
              <a:gd name="adj3" fmla="val 16667"/>
            </a:avLst>
          </a:prstGeom>
          <a:solidFill>
            <a:srgbClr val="C00000"/>
          </a:solidFill>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285750" indent="-285750" algn="just" rtl="1">
              <a:buFont typeface="Wingdings" panose="05000000000000000000" pitchFamily="2" charset="2"/>
              <a:buChar char="q"/>
            </a:pPr>
            <a:r>
              <a:rPr lang="ar-SA" sz="2400" b="1" dirty="0">
                <a:solidFill>
                  <a:schemeClr val="tx1"/>
                </a:solidFill>
                <a:effectLst/>
                <a:ea typeface="Calibri" panose="020F0502020204030204" pitchFamily="34" charset="0"/>
                <a:cs typeface="Times New Roman" panose="02020603050405020304" pitchFamily="18" charset="0"/>
              </a:rPr>
              <a:t>زيادة الزيارات المجانية</a:t>
            </a:r>
            <a:r>
              <a:rPr lang="en-US" sz="2400" b="1" dirty="0">
                <a:solidFill>
                  <a:schemeClr val="tx1"/>
                </a:solidFill>
                <a:effectLst/>
                <a:latin typeface="Times New Roman" panose="02020603050405020304" pitchFamily="18" charset="0"/>
                <a:ea typeface="Calibri" panose="020F0502020204030204" pitchFamily="34" charset="0"/>
              </a:rPr>
              <a:t> (Organic Traffic): </a:t>
            </a:r>
            <a:r>
              <a:rPr lang="ar-SA" sz="2400" b="1" dirty="0">
                <a:solidFill>
                  <a:schemeClr val="tx1"/>
                </a:solidFill>
                <a:effectLst/>
                <a:ea typeface="Calibri" panose="020F0502020204030204" pitchFamily="34" charset="0"/>
                <a:cs typeface="Times New Roman" panose="02020603050405020304" pitchFamily="18" charset="0"/>
              </a:rPr>
              <a:t>كلما كان موقعك محسنًا لمحركات البحث، زادت فرص ظهوره في نتائج البحث الأولى، مما يجذب المزيد من الزوار دون الحاجة إلى الإعلانات المدفوعة</a:t>
            </a:r>
            <a:endParaRPr lang="fr-FR" sz="2400" b="1" dirty="0">
              <a:solidFill>
                <a:schemeClr val="tx1"/>
              </a:solidFill>
              <a:effectLst/>
              <a:ea typeface="Calibri" panose="020F0502020204030204" pitchFamily="34" charset="0"/>
              <a:cs typeface="Times New Roman" panose="02020603050405020304" pitchFamily="18" charset="0"/>
            </a:endParaRPr>
          </a:p>
          <a:p>
            <a:pPr marL="285750" indent="-285750" algn="just" rtl="1">
              <a:buFont typeface="Wingdings" panose="05000000000000000000" pitchFamily="2" charset="2"/>
              <a:buChar char="q"/>
            </a:pPr>
            <a:r>
              <a:rPr lang="ar-SA" sz="2400" b="1" dirty="0">
                <a:solidFill>
                  <a:schemeClr val="tx1"/>
                </a:solidFill>
                <a:effectLst/>
                <a:ea typeface="Calibri" panose="020F0502020204030204" pitchFamily="34" charset="0"/>
                <a:cs typeface="Times New Roman" panose="02020603050405020304" pitchFamily="18" charset="0"/>
              </a:rPr>
              <a:t>تحسين تجربة المستخدم</a:t>
            </a:r>
            <a:r>
              <a:rPr lang="en-US" sz="2400" b="1" dirty="0">
                <a:solidFill>
                  <a:schemeClr val="tx1"/>
                </a:solidFill>
                <a:effectLst/>
                <a:latin typeface="Times New Roman" panose="02020603050405020304" pitchFamily="18" charset="0"/>
                <a:ea typeface="Calibri" panose="020F0502020204030204" pitchFamily="34" charset="0"/>
              </a:rPr>
              <a:t> (UX): </a:t>
            </a:r>
            <a:r>
              <a:rPr lang="ar-SA" sz="2400" b="1" dirty="0">
                <a:solidFill>
                  <a:schemeClr val="tx1"/>
                </a:solidFill>
                <a:effectLst/>
                <a:ea typeface="Calibri" panose="020F0502020204030204" pitchFamily="34" charset="0"/>
                <a:cs typeface="Times New Roman" panose="02020603050405020304" pitchFamily="18" charset="0"/>
              </a:rPr>
              <a:t>يتطلب</a:t>
            </a:r>
            <a:r>
              <a:rPr lang="en-US" sz="2400" b="1" dirty="0">
                <a:solidFill>
                  <a:schemeClr val="tx1"/>
                </a:solidFill>
                <a:effectLst/>
                <a:latin typeface="Times New Roman" panose="02020603050405020304" pitchFamily="18" charset="0"/>
                <a:ea typeface="Calibri" panose="020F0502020204030204" pitchFamily="34" charset="0"/>
              </a:rPr>
              <a:t> SEO </a:t>
            </a:r>
            <a:r>
              <a:rPr lang="ar-SA" sz="2400" b="1" dirty="0">
                <a:solidFill>
                  <a:schemeClr val="tx1"/>
                </a:solidFill>
                <a:effectLst/>
                <a:ea typeface="Calibri" panose="020F0502020204030204" pitchFamily="34" charset="0"/>
                <a:cs typeface="Times New Roman" panose="02020603050405020304" pitchFamily="18" charset="0"/>
              </a:rPr>
              <a:t>تحسين تصميم الموقع وسرعته وسهولة التنقل فيه، مما يجعل تجربة المستخدم أفضل</a:t>
            </a:r>
            <a:endParaRPr lang="fr-FR" sz="2400" b="1" dirty="0">
              <a:solidFill>
                <a:schemeClr val="tx1"/>
              </a:solidFill>
              <a:effectLst/>
              <a:ea typeface="Calibri" panose="020F0502020204030204" pitchFamily="34" charset="0"/>
              <a:cs typeface="Times New Roman" panose="02020603050405020304" pitchFamily="18" charset="0"/>
            </a:endParaRPr>
          </a:p>
          <a:p>
            <a:pPr marL="285750" indent="-285750" algn="just" rtl="1">
              <a:buFont typeface="Wingdings" panose="05000000000000000000" pitchFamily="2" charset="2"/>
              <a:buChar char="q"/>
            </a:pPr>
            <a:r>
              <a:rPr lang="ar-SA" sz="2400" b="1" dirty="0">
                <a:solidFill>
                  <a:schemeClr val="tx1"/>
                </a:solidFill>
                <a:effectLst/>
                <a:ea typeface="Calibri" panose="020F0502020204030204" pitchFamily="34" charset="0"/>
                <a:cs typeface="Times New Roman" panose="02020603050405020304" pitchFamily="18" charset="0"/>
              </a:rPr>
              <a:t>زيادة الثقة والمصداقية: المواقع التي تظهر في الصفحات الأولى لمحركات البحث تُعتبر أكثر موثوقية لدى المستخدمين</a:t>
            </a:r>
            <a:endParaRPr lang="fr-FR" sz="2400" b="1" dirty="0">
              <a:solidFill>
                <a:schemeClr val="tx1"/>
              </a:solidFill>
              <a:effectLst/>
              <a:ea typeface="Calibri" panose="020F0502020204030204" pitchFamily="34" charset="0"/>
              <a:cs typeface="Times New Roman" panose="02020603050405020304" pitchFamily="18" charset="0"/>
            </a:endParaRPr>
          </a:p>
          <a:p>
            <a:pPr marL="285750" indent="-285750" algn="just" rtl="1">
              <a:buFont typeface="Wingdings" panose="05000000000000000000" pitchFamily="2" charset="2"/>
              <a:buChar char="q"/>
            </a:pPr>
            <a:r>
              <a:rPr lang="ar-SA" sz="2400" b="1" dirty="0">
                <a:solidFill>
                  <a:schemeClr val="tx1"/>
                </a:solidFill>
                <a:effectLst/>
                <a:ea typeface="Calibri" panose="020F0502020204030204" pitchFamily="34" charset="0"/>
                <a:cs typeface="Times New Roman" panose="02020603050405020304" pitchFamily="18" charset="0"/>
              </a:rPr>
              <a:t>تحقيق ميزة تنافسية: يساعدك</a:t>
            </a:r>
            <a:r>
              <a:rPr lang="en-US" sz="2400" b="1" dirty="0">
                <a:solidFill>
                  <a:schemeClr val="tx1"/>
                </a:solidFill>
                <a:effectLst/>
                <a:latin typeface="Times New Roman" panose="02020603050405020304" pitchFamily="18" charset="0"/>
                <a:ea typeface="Calibri" panose="020F0502020204030204" pitchFamily="34" charset="0"/>
              </a:rPr>
              <a:t> SEO </a:t>
            </a:r>
            <a:r>
              <a:rPr lang="ar-SA" sz="2400" b="1" dirty="0">
                <a:solidFill>
                  <a:schemeClr val="tx1"/>
                </a:solidFill>
                <a:effectLst/>
                <a:ea typeface="Calibri" panose="020F0502020204030204" pitchFamily="34" charset="0"/>
                <a:cs typeface="Times New Roman" panose="02020603050405020304" pitchFamily="18" charset="0"/>
              </a:rPr>
              <a:t>في التفوق على المنافسين من خلال الظهور قبلهم في نتائج البحث</a:t>
            </a:r>
            <a:endParaRPr lang="ar-SA" sz="4000" b="1" i="0" dirty="0">
              <a:solidFill>
                <a:schemeClr val="tx1"/>
              </a:solidFill>
              <a:effectLst/>
              <a:highlight>
                <a:srgbClr val="FFFF00"/>
              </a:highlight>
              <a:latin typeface="AmazonEmberArabic"/>
              <a:cs typeface="+mj-cs"/>
            </a:endParaRPr>
          </a:p>
        </p:txBody>
      </p:sp>
      <p:pic>
        <p:nvPicPr>
          <p:cNvPr id="3074" name="Picture 2" descr="التسويق عبر محركات البحث و الفرق بين SEO و SEM | MUS Academy">
            <a:extLst>
              <a:ext uri="{FF2B5EF4-FFF2-40B4-BE49-F238E27FC236}">
                <a16:creationId xmlns:a16="http://schemas.microsoft.com/office/drawing/2014/main" id="{B797B4FF-721B-4829-90ED-D7FF74CE1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928"/>
            <a:ext cx="3898761" cy="581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SEO</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Calibri" panose="020F0502020204030204" pitchFamily="34" charset="0"/>
                <a:cs typeface="Times New Roman" panose="02020603050405020304" pitchFamily="18" charset="0"/>
              </a:rPr>
              <a:t>تحسين محركات البحث الداخلي</a:t>
            </a:r>
            <a:r>
              <a:rPr lang="en-US" sz="2800" b="1" dirty="0">
                <a:solidFill>
                  <a:schemeClr val="tx1"/>
                </a:solidFill>
                <a:effectLst/>
                <a:latin typeface="Times New Roman" panose="02020603050405020304" pitchFamily="18" charset="0"/>
                <a:ea typeface="Calibri" panose="020F0502020204030204" pitchFamily="34" charset="0"/>
              </a:rPr>
              <a:t> (On-Page SEO)</a:t>
            </a:r>
            <a:endParaRPr lang="fr-DZ" b="1" dirty="0">
              <a:solidFill>
                <a:schemeClr val="tx1"/>
              </a:solidFill>
            </a:endParaRPr>
          </a:p>
        </p:txBody>
      </p:sp>
      <p:pic>
        <p:nvPicPr>
          <p:cNvPr id="3076" name="Picture 4" descr="On Page SEO Tactics – SEO Perth Pro">
            <a:extLst>
              <a:ext uri="{FF2B5EF4-FFF2-40B4-BE49-F238E27FC236}">
                <a16:creationId xmlns:a16="http://schemas.microsoft.com/office/drawing/2014/main" id="{97B6B523-0FB2-4F3C-B837-C4BDA8445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7978"/>
            <a:ext cx="4421274" cy="520002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7AFCC20-DBF2-493E-8E26-B7F77ABCDE33}"/>
              </a:ext>
            </a:extLst>
          </p:cNvPr>
          <p:cNvSpPr txBox="1"/>
          <p:nvPr/>
        </p:nvSpPr>
        <p:spPr>
          <a:xfrm>
            <a:off x="4494961" y="1788607"/>
            <a:ext cx="7643448" cy="4493538"/>
          </a:xfrm>
          <a:prstGeom prst="rect">
            <a:avLst/>
          </a:prstGeom>
          <a:noFill/>
        </p:spPr>
        <p:txBody>
          <a:bodyPr wrap="square" rtlCol="0">
            <a:spAutoFit/>
          </a:bodyPr>
          <a:lstStyle/>
          <a:p>
            <a:pPr algn="just" rtl="1"/>
            <a:r>
              <a:rPr lang="ar-SA" sz="2200" dirty="0">
                <a:effectLst/>
                <a:ea typeface="Calibri" panose="020F0502020204030204" pitchFamily="34" charset="0"/>
                <a:cs typeface="Times New Roman" panose="02020603050405020304" pitchFamily="18" charset="0"/>
              </a:rPr>
              <a:t>ويتعلق بتحسين المحتوى والعناصر داخل الموقع نفسه، ويشمل:</a:t>
            </a:r>
          </a:p>
          <a:p>
            <a:pPr marL="342900" indent="-342900" algn="just" rtl="1">
              <a:buFont typeface="Wingdings" panose="05000000000000000000" pitchFamily="2" charset="2"/>
              <a:buChar char="q"/>
            </a:pPr>
            <a:r>
              <a:rPr lang="ar-SA" sz="2200" b="1" dirty="0">
                <a:solidFill>
                  <a:schemeClr val="bg1"/>
                </a:solidFill>
                <a:effectLst/>
                <a:highlight>
                  <a:srgbClr val="FFFF00"/>
                </a:highlight>
                <a:ea typeface="Calibri" panose="020F0502020204030204" pitchFamily="34" charset="0"/>
                <a:cs typeface="Times New Roman" panose="02020603050405020304" pitchFamily="18" charset="0"/>
              </a:rPr>
              <a:t>تحسين المحتوى: </a:t>
            </a:r>
          </a:p>
          <a:p>
            <a:pPr marL="457200" indent="-457200" algn="just" rtl="1">
              <a:buFont typeface="+mj-lt"/>
              <a:buAutoNum type="arabicPeriod"/>
            </a:pPr>
            <a:r>
              <a:rPr lang="ar-SA" sz="2200" b="1" dirty="0">
                <a:effectLst/>
                <a:ea typeface="Calibri" panose="020F0502020204030204" pitchFamily="34" charset="0"/>
                <a:cs typeface="Times New Roman" panose="02020603050405020304" pitchFamily="18" charset="0"/>
              </a:rPr>
              <a:t>استخدام الكلمات المفتاحية</a:t>
            </a:r>
            <a:r>
              <a:rPr lang="en-US" sz="2200" b="1" dirty="0">
                <a:effectLst/>
                <a:latin typeface="Times New Roman" panose="02020603050405020304" pitchFamily="18" charset="0"/>
                <a:ea typeface="Calibri" panose="020F0502020204030204" pitchFamily="34" charset="0"/>
              </a:rPr>
              <a:t> (Keywords): </a:t>
            </a:r>
            <a:r>
              <a:rPr lang="ar-SA" sz="2200" dirty="0">
                <a:effectLst/>
                <a:ea typeface="Calibri" panose="020F0502020204030204" pitchFamily="34" charset="0"/>
                <a:cs typeface="Times New Roman" panose="02020603050405020304" pitchFamily="18" charset="0"/>
              </a:rPr>
              <a:t>يجب استخدام الكلمات المفتاحية المستهدفة بشكل طبيعي داخل العناوين والمحتوى والوصف التعريفي</a:t>
            </a:r>
          </a:p>
          <a:p>
            <a:pPr marL="457200" indent="-457200" algn="just" rtl="1">
              <a:buFont typeface="+mj-lt"/>
              <a:buAutoNum type="arabicPeriod"/>
            </a:pPr>
            <a:r>
              <a:rPr lang="ar-SA" sz="2200" b="1" dirty="0">
                <a:effectLst/>
                <a:ea typeface="Calibri" panose="020F0502020204030204" pitchFamily="34" charset="0"/>
                <a:cs typeface="Times New Roman" panose="02020603050405020304" pitchFamily="18" charset="0"/>
              </a:rPr>
              <a:t>جودة المحتوى: </a:t>
            </a:r>
            <a:r>
              <a:rPr lang="ar-SA" sz="2200" dirty="0">
                <a:effectLst/>
                <a:ea typeface="Calibri" panose="020F0502020204030204" pitchFamily="34" charset="0"/>
                <a:cs typeface="Times New Roman" panose="02020603050405020304" pitchFamily="18" charset="0"/>
              </a:rPr>
              <a:t>يجب أن يكون المحتوى ذا قيمة، فريدًا، وأصليًا ليجذب الزوار ويبقيهم لفترة أطول على الموقع</a:t>
            </a:r>
          </a:p>
          <a:p>
            <a:pPr marL="457200" indent="-457200" algn="just" rtl="1">
              <a:buFont typeface="+mj-lt"/>
              <a:buAutoNum type="arabicPeriod"/>
            </a:pPr>
            <a:r>
              <a:rPr lang="ar-SA" sz="2200" b="1" dirty="0">
                <a:effectLst/>
                <a:ea typeface="Calibri" panose="020F0502020204030204" pitchFamily="34" charset="0"/>
                <a:cs typeface="Times New Roman" panose="02020603050405020304" pitchFamily="18" charset="0"/>
              </a:rPr>
              <a:t>تنسيق المحتوى: </a:t>
            </a:r>
            <a:r>
              <a:rPr lang="ar-SA" sz="2200" dirty="0">
                <a:effectLst/>
                <a:ea typeface="Calibri" panose="020F0502020204030204" pitchFamily="34" charset="0"/>
                <a:cs typeface="Times New Roman" panose="02020603050405020304" pitchFamily="18" charset="0"/>
              </a:rPr>
              <a:t>استخدام العناوين</a:t>
            </a:r>
            <a:r>
              <a:rPr lang="en-US" sz="2200" dirty="0">
                <a:effectLst/>
                <a:latin typeface="Times New Roman" panose="02020603050405020304" pitchFamily="18" charset="0"/>
                <a:ea typeface="Calibri" panose="020F0502020204030204" pitchFamily="34" charset="0"/>
              </a:rPr>
              <a:t> (H1, H2, H3)</a:t>
            </a:r>
            <a:r>
              <a:rPr lang="ar-SA" sz="2200" dirty="0">
                <a:effectLst/>
                <a:ea typeface="Calibri" panose="020F0502020204030204" pitchFamily="34" charset="0"/>
                <a:cs typeface="Times New Roman" panose="02020603050405020304" pitchFamily="18" charset="0"/>
              </a:rPr>
              <a:t>، القوائم، والفقرات القصيرة لسهولة القراءة</a:t>
            </a:r>
            <a:r>
              <a:rPr lang="en-US" sz="2200" dirty="0">
                <a:effectLst/>
                <a:latin typeface="Times New Roman" panose="02020603050405020304" pitchFamily="18" charset="0"/>
                <a:ea typeface="Calibri" panose="020F0502020204030204" pitchFamily="34" charset="0"/>
              </a:rPr>
              <a:t>. </a:t>
            </a:r>
            <a:endParaRPr lang="ar-SA" sz="2200"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200" b="1" dirty="0">
                <a:solidFill>
                  <a:schemeClr val="bg1"/>
                </a:solidFill>
                <a:effectLst/>
                <a:highlight>
                  <a:srgbClr val="FFFF00"/>
                </a:highlight>
                <a:ea typeface="Calibri" panose="020F0502020204030204" pitchFamily="34" charset="0"/>
                <a:cs typeface="Times New Roman" panose="02020603050405020304" pitchFamily="18" charset="0"/>
              </a:rPr>
              <a:t>تحسين العناوين والوصف التعريفي</a:t>
            </a:r>
            <a:r>
              <a:rPr lang="en-US" sz="2200" b="1" dirty="0">
                <a:solidFill>
                  <a:schemeClr val="bg1"/>
                </a:solidFill>
                <a:effectLst/>
                <a:highlight>
                  <a:srgbClr val="FFFF00"/>
                </a:highlight>
                <a:latin typeface="Times New Roman" panose="02020603050405020304" pitchFamily="18" charset="0"/>
                <a:ea typeface="Calibri" panose="020F0502020204030204" pitchFamily="34" charset="0"/>
              </a:rPr>
              <a:t> (Title &amp; Meta Description) </a:t>
            </a:r>
            <a:endParaRPr lang="ar-SA" sz="2200" b="1" dirty="0">
              <a:solidFill>
                <a:schemeClr val="bg1"/>
              </a:solidFill>
              <a:effectLst/>
              <a:highlight>
                <a:srgbClr val="FFFF00"/>
              </a:highlight>
              <a:latin typeface="Times New Roman" panose="02020603050405020304" pitchFamily="18" charset="0"/>
              <a:ea typeface="Calibri" panose="020F0502020204030204" pitchFamily="34" charset="0"/>
            </a:endParaRPr>
          </a:p>
          <a:p>
            <a:pPr marL="457200" indent="-457200" algn="just" rtl="1">
              <a:buFont typeface="+mj-lt"/>
              <a:buAutoNum type="arabicPeriod"/>
            </a:pPr>
            <a:r>
              <a:rPr lang="ar-SA" sz="2200" b="1" dirty="0">
                <a:effectLst/>
                <a:ea typeface="Calibri" panose="020F0502020204030204" pitchFamily="34" charset="0"/>
                <a:cs typeface="Times New Roman" panose="02020603050405020304" pitchFamily="18" charset="0"/>
              </a:rPr>
              <a:t>العنوان</a:t>
            </a:r>
            <a:r>
              <a:rPr lang="en-US" sz="2200" b="1" dirty="0">
                <a:effectLst/>
                <a:latin typeface="Times New Roman" panose="02020603050405020304" pitchFamily="18" charset="0"/>
                <a:ea typeface="Calibri" panose="020F0502020204030204" pitchFamily="34" charset="0"/>
              </a:rPr>
              <a:t> (Title): </a:t>
            </a:r>
            <a:r>
              <a:rPr lang="ar-SA" sz="2200" dirty="0">
                <a:effectLst/>
                <a:ea typeface="Calibri" panose="020F0502020204030204" pitchFamily="34" charset="0"/>
                <a:cs typeface="Times New Roman" panose="02020603050405020304" pitchFamily="18" charset="0"/>
              </a:rPr>
              <a:t>يجب أن يكون جذابًا، قصيرًا (50-60 حرفًا)، ويتضمن الكلمة المفتاحية</a:t>
            </a:r>
            <a:r>
              <a:rPr lang="en-US" sz="2200" dirty="0">
                <a:effectLst/>
                <a:latin typeface="Times New Roman" panose="02020603050405020304" pitchFamily="18" charset="0"/>
                <a:ea typeface="Calibri" panose="020F0502020204030204" pitchFamily="34" charset="0"/>
              </a:rPr>
              <a:t>.</a:t>
            </a:r>
            <a:endParaRPr lang="ar-SA" sz="2200" dirty="0">
              <a:effectLst/>
              <a:latin typeface="Times New Roman" panose="02020603050405020304" pitchFamily="18" charset="0"/>
              <a:ea typeface="Calibri" panose="020F0502020204030204" pitchFamily="34" charset="0"/>
            </a:endParaRPr>
          </a:p>
          <a:p>
            <a:pPr marL="457200" indent="-457200" algn="just" rtl="1">
              <a:buFont typeface="+mj-lt"/>
              <a:buAutoNum type="arabicPeriod"/>
            </a:pPr>
            <a:r>
              <a:rPr lang="ar-SA" sz="2200" b="1" dirty="0">
                <a:effectLst/>
                <a:ea typeface="Calibri" panose="020F0502020204030204" pitchFamily="34" charset="0"/>
                <a:cs typeface="Times New Roman" panose="02020603050405020304" pitchFamily="18" charset="0"/>
              </a:rPr>
              <a:t>الوصف التعريفي</a:t>
            </a:r>
            <a:r>
              <a:rPr lang="en-US" sz="2200" b="1" dirty="0">
                <a:effectLst/>
                <a:latin typeface="Times New Roman" panose="02020603050405020304" pitchFamily="18" charset="0"/>
                <a:ea typeface="Calibri" panose="020F0502020204030204" pitchFamily="34" charset="0"/>
              </a:rPr>
              <a:t> (Meta Description): </a:t>
            </a:r>
            <a:r>
              <a:rPr lang="ar-SA" sz="2200" dirty="0">
                <a:effectLst/>
                <a:ea typeface="Calibri" panose="020F0502020204030204" pitchFamily="34" charset="0"/>
                <a:cs typeface="Times New Roman" panose="02020603050405020304" pitchFamily="18" charset="0"/>
              </a:rPr>
              <a:t>يجب أن يكون واضحًا، مختصرًا (150-160 حرفًا)، ويحمل دعوة لاتخاذ إجراء</a:t>
            </a:r>
            <a:r>
              <a:rPr lang="en-US" sz="2200" dirty="0">
                <a:effectLst/>
                <a:latin typeface="Times New Roman" panose="02020603050405020304" pitchFamily="18" charset="0"/>
                <a:ea typeface="Calibri" panose="020F0502020204030204" pitchFamily="34" charset="0"/>
              </a:rPr>
              <a:t> (CTA)</a:t>
            </a:r>
            <a:endParaRPr lang="fr-DZ" sz="2200" dirty="0"/>
          </a:p>
        </p:txBody>
      </p:sp>
    </p:spTree>
    <p:extLst>
      <p:ext uri="{BB962C8B-B14F-4D97-AF65-F5344CB8AC3E}">
        <p14:creationId xmlns:p14="http://schemas.microsoft.com/office/powerpoint/2010/main" val="327390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SEO</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Calibri" panose="020F0502020204030204" pitchFamily="34" charset="0"/>
                <a:cs typeface="Times New Roman" panose="02020603050405020304" pitchFamily="18" charset="0"/>
              </a:rPr>
              <a:t>تحسين محركات البحث الداخلي</a:t>
            </a:r>
            <a:r>
              <a:rPr lang="en-US" sz="2800" b="1" dirty="0">
                <a:solidFill>
                  <a:schemeClr val="tx1"/>
                </a:solidFill>
                <a:effectLst/>
                <a:latin typeface="Times New Roman" panose="02020603050405020304" pitchFamily="18" charset="0"/>
                <a:ea typeface="Calibri" panose="020F0502020204030204" pitchFamily="34" charset="0"/>
              </a:rPr>
              <a:t> (On-Page SEO)</a:t>
            </a:r>
            <a:endParaRPr lang="fr-DZ" b="1" dirty="0">
              <a:solidFill>
                <a:schemeClr val="tx1"/>
              </a:solidFill>
            </a:endParaRPr>
          </a:p>
        </p:txBody>
      </p:sp>
      <p:pic>
        <p:nvPicPr>
          <p:cNvPr id="3076" name="Picture 4" descr="On Page SEO Tactics – SEO Perth Pro">
            <a:extLst>
              <a:ext uri="{FF2B5EF4-FFF2-40B4-BE49-F238E27FC236}">
                <a16:creationId xmlns:a16="http://schemas.microsoft.com/office/drawing/2014/main" id="{97B6B523-0FB2-4F3C-B837-C4BDA8445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7978"/>
            <a:ext cx="4421274" cy="520002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7AFCC20-DBF2-493E-8E26-B7F77ABCDE33}"/>
              </a:ext>
            </a:extLst>
          </p:cNvPr>
          <p:cNvSpPr txBox="1"/>
          <p:nvPr/>
        </p:nvSpPr>
        <p:spPr>
          <a:xfrm>
            <a:off x="4494961" y="1788607"/>
            <a:ext cx="7643448" cy="4154984"/>
          </a:xfrm>
          <a:prstGeom prst="rect">
            <a:avLst/>
          </a:prstGeom>
          <a:noFill/>
        </p:spPr>
        <p:txBody>
          <a:bodyPr wrap="square" rtlCol="0">
            <a:spAutoFit/>
          </a:bodyPr>
          <a:lstStyle/>
          <a:p>
            <a:pPr marL="457200" indent="-457200" algn="just" rtl="1">
              <a:buFont typeface="+mj-lt"/>
              <a:buAutoNum type="arabicPeriod"/>
            </a:pPr>
            <a:endParaRPr lang="ar-SA" sz="2400"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solidFill>
                  <a:schemeClr val="bg1"/>
                </a:solidFill>
                <a:effectLst/>
                <a:highlight>
                  <a:srgbClr val="FFFF00"/>
                </a:highlight>
                <a:ea typeface="Calibri" panose="020F0502020204030204" pitchFamily="34" charset="0"/>
                <a:cs typeface="Times New Roman" panose="02020603050405020304" pitchFamily="18" charset="0"/>
              </a:rPr>
              <a:t>تحسين الروابط الداخلية</a:t>
            </a:r>
            <a:r>
              <a:rPr lang="en-US" sz="2400" b="1" dirty="0">
                <a:solidFill>
                  <a:schemeClr val="bg1"/>
                </a:solidFill>
                <a:effectLst/>
                <a:highlight>
                  <a:srgbClr val="FFFF00"/>
                </a:highlight>
                <a:latin typeface="Times New Roman" panose="02020603050405020304" pitchFamily="18" charset="0"/>
                <a:ea typeface="Calibri" panose="020F0502020204030204" pitchFamily="34" charset="0"/>
              </a:rPr>
              <a:t> (Internal Linking) </a:t>
            </a:r>
            <a:endParaRPr lang="ar-SA" sz="2400" b="1" dirty="0">
              <a:solidFill>
                <a:schemeClr val="bg1"/>
              </a:solidFill>
              <a:effectLst/>
              <a:highlight>
                <a:srgbClr val="FFFF00"/>
              </a:highlight>
              <a:ea typeface="Calibri" panose="020F0502020204030204" pitchFamily="34" charset="0"/>
              <a:cs typeface="Times New Roman" panose="02020603050405020304" pitchFamily="18" charset="0"/>
            </a:endParaRPr>
          </a:p>
          <a:p>
            <a:pPr algn="just" rtl="1"/>
            <a:r>
              <a:rPr lang="ar-SA" sz="2400" dirty="0">
                <a:effectLst/>
                <a:ea typeface="Calibri" panose="020F0502020204030204" pitchFamily="34" charset="0"/>
                <a:cs typeface="Times New Roman" panose="02020603050405020304" pitchFamily="18" charset="0"/>
              </a:rPr>
              <a:t>استخدام الروابط الداخلية لربط الصفحات ببعضها لزيادة وقت بقاء الزوار على الموقع وتحسين تجربة المستخدم</a:t>
            </a:r>
          </a:p>
          <a:p>
            <a:pPr marL="342900" indent="-342900" algn="just" rtl="1">
              <a:buFont typeface="Wingdings" panose="05000000000000000000" pitchFamily="2" charset="2"/>
              <a:buChar char="q"/>
            </a:pPr>
            <a:r>
              <a:rPr lang="ar-SA" sz="2400" b="1" dirty="0">
                <a:solidFill>
                  <a:schemeClr val="bg1"/>
                </a:solidFill>
                <a:effectLst/>
                <a:highlight>
                  <a:srgbClr val="FFFF00"/>
                </a:highlight>
                <a:ea typeface="Calibri" panose="020F0502020204030204" pitchFamily="34" charset="0"/>
                <a:cs typeface="Times New Roman" panose="02020603050405020304" pitchFamily="18" charset="0"/>
              </a:rPr>
              <a:t>تحسين الصور </a:t>
            </a:r>
          </a:p>
          <a:p>
            <a:pPr marL="457200" indent="-457200" algn="just" rtl="1">
              <a:buFont typeface="+mj-lt"/>
              <a:buAutoNum type="arabicPeriod"/>
            </a:pPr>
            <a:r>
              <a:rPr lang="ar-SA" sz="2400" dirty="0">
                <a:effectLst/>
                <a:ea typeface="Calibri" panose="020F0502020204030204" pitchFamily="34" charset="0"/>
                <a:cs typeface="Times New Roman" panose="02020603050405020304" pitchFamily="18" charset="0"/>
              </a:rPr>
              <a:t>ضغط الصور لتحسين سرعة تحميل الموقع</a:t>
            </a:r>
          </a:p>
          <a:p>
            <a:pPr marL="457200" indent="-457200" algn="just" rtl="1">
              <a:buFont typeface="+mj-lt"/>
              <a:buAutoNum type="arabicPeriod"/>
            </a:pPr>
            <a:r>
              <a:rPr lang="ar-SA" sz="2400" dirty="0">
                <a:effectLst/>
                <a:ea typeface="Calibri" panose="020F0502020204030204" pitchFamily="34" charset="0"/>
                <a:cs typeface="Times New Roman" panose="02020603050405020304" pitchFamily="18" charset="0"/>
              </a:rPr>
              <a:t>استخدام نص بديل</a:t>
            </a:r>
            <a:r>
              <a:rPr lang="en-US" sz="2400" dirty="0">
                <a:effectLst/>
                <a:latin typeface="Times New Roman" panose="02020603050405020304" pitchFamily="18" charset="0"/>
                <a:ea typeface="Calibri" panose="020F0502020204030204" pitchFamily="34" charset="0"/>
              </a:rPr>
              <a:t> (Alt Text) </a:t>
            </a:r>
            <a:r>
              <a:rPr lang="ar-SA" sz="2400" dirty="0">
                <a:effectLst/>
                <a:ea typeface="Calibri" panose="020F0502020204030204" pitchFamily="34" charset="0"/>
                <a:cs typeface="Times New Roman" panose="02020603050405020304" pitchFamily="18" charset="0"/>
              </a:rPr>
              <a:t>لتحسين فرص ظهور الصور في البحث</a:t>
            </a:r>
            <a:r>
              <a:rPr lang="en-US" sz="2400" dirty="0">
                <a:effectLst/>
                <a:latin typeface="Times New Roman" panose="02020603050405020304" pitchFamily="18" charset="0"/>
                <a:ea typeface="Calibri" panose="020F0502020204030204" pitchFamily="34" charset="0"/>
              </a:rPr>
              <a:t>. </a:t>
            </a:r>
            <a:endParaRPr lang="ar-SA" sz="2400"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solidFill>
                  <a:schemeClr val="bg1"/>
                </a:solidFill>
                <a:effectLst/>
                <a:highlight>
                  <a:srgbClr val="FFFF00"/>
                </a:highlight>
                <a:ea typeface="Calibri" panose="020F0502020204030204" pitchFamily="34" charset="0"/>
                <a:cs typeface="Times New Roman" panose="02020603050405020304" pitchFamily="18" charset="0"/>
              </a:rPr>
              <a:t>تحسين سرعة الموقع</a:t>
            </a:r>
          </a:p>
          <a:p>
            <a:pPr marL="457200" indent="-457200" algn="just" rtl="1">
              <a:buFont typeface="+mj-lt"/>
              <a:buAutoNum type="arabicPeriod"/>
            </a:pPr>
            <a:r>
              <a:rPr lang="ar-SA" sz="2400" dirty="0">
                <a:effectLst/>
                <a:ea typeface="Calibri" panose="020F0502020204030204" pitchFamily="34" charset="0"/>
                <a:cs typeface="Times New Roman" panose="02020603050405020304" pitchFamily="18" charset="0"/>
              </a:rPr>
              <a:t>تقليل وقت تحميل الصفحات باستخدام أدوات مثل</a:t>
            </a:r>
            <a:r>
              <a:rPr lang="en-US" sz="2400" dirty="0">
                <a:effectLst/>
                <a:latin typeface="Times New Roman" panose="02020603050405020304" pitchFamily="18" charset="0"/>
                <a:ea typeface="Calibri" panose="020F0502020204030204" pitchFamily="34" charset="0"/>
              </a:rPr>
              <a:t> Google </a:t>
            </a:r>
            <a:r>
              <a:rPr lang="en-US" sz="2400" dirty="0" err="1">
                <a:effectLst/>
                <a:latin typeface="Times New Roman" panose="02020603050405020304" pitchFamily="18" charset="0"/>
                <a:ea typeface="Calibri" panose="020F0502020204030204" pitchFamily="34" charset="0"/>
              </a:rPr>
              <a:t>PageSpeed</a:t>
            </a:r>
            <a:r>
              <a:rPr lang="en-US" sz="2400" dirty="0">
                <a:effectLst/>
                <a:latin typeface="Times New Roman" panose="02020603050405020304" pitchFamily="18" charset="0"/>
                <a:ea typeface="Calibri" panose="020F0502020204030204" pitchFamily="34" charset="0"/>
              </a:rPr>
              <a:t> Insights</a:t>
            </a:r>
            <a:endParaRPr lang="ar-SA" sz="2400" dirty="0">
              <a:effectLst/>
              <a:latin typeface="Times New Roman" panose="02020603050405020304" pitchFamily="18" charset="0"/>
              <a:ea typeface="Calibri" panose="020F0502020204030204" pitchFamily="34" charset="0"/>
            </a:endParaRPr>
          </a:p>
          <a:p>
            <a:pPr marL="457200" indent="-457200" algn="just" rtl="1">
              <a:buFont typeface="+mj-lt"/>
              <a:buAutoNum type="arabicPeriod"/>
            </a:pPr>
            <a:r>
              <a:rPr lang="ar-SA" sz="2400" dirty="0">
                <a:effectLst/>
                <a:ea typeface="Calibri" panose="020F0502020204030204" pitchFamily="34" charset="0"/>
                <a:cs typeface="Times New Roman" panose="02020603050405020304" pitchFamily="18" charset="0"/>
              </a:rPr>
              <a:t>تقليل حجم الصور واستخدام تقنية التخزين المؤقت</a:t>
            </a:r>
            <a:r>
              <a:rPr lang="ar-SA" sz="2200" dirty="0">
                <a:effectLst/>
                <a:ea typeface="Calibri" panose="020F0502020204030204" pitchFamily="34" charset="0"/>
                <a:cs typeface="Times New Roman" panose="02020603050405020304" pitchFamily="18" charset="0"/>
              </a:rPr>
              <a:t> </a:t>
            </a:r>
            <a:r>
              <a:rPr lang="fr-FR" sz="2200" dirty="0">
                <a:effectLst/>
                <a:ea typeface="Calibri" panose="020F0502020204030204" pitchFamily="34" charset="0"/>
                <a:cs typeface="Times New Roman" panose="02020603050405020304" pitchFamily="18" charset="0"/>
              </a:rPr>
              <a:t>(</a:t>
            </a:r>
            <a:r>
              <a:rPr lang="fr-FR" sz="2200" dirty="0" err="1">
                <a:effectLst/>
                <a:ea typeface="Calibri" panose="020F0502020204030204" pitchFamily="34" charset="0"/>
                <a:cs typeface="Times New Roman" panose="02020603050405020304" pitchFamily="18" charset="0"/>
              </a:rPr>
              <a:t>Caching</a:t>
            </a:r>
            <a:r>
              <a:rPr lang="fr-FR" sz="2200" dirty="0">
                <a:effectLst/>
                <a:ea typeface="Calibri" panose="020F0502020204030204" pitchFamily="34" charset="0"/>
                <a:cs typeface="Times New Roman" panose="02020603050405020304" pitchFamily="18" charset="0"/>
              </a:rPr>
              <a:t>)</a:t>
            </a:r>
            <a:endParaRPr lang="fr-DZ" sz="2400" dirty="0"/>
          </a:p>
        </p:txBody>
      </p:sp>
    </p:spTree>
    <p:extLst>
      <p:ext uri="{BB962C8B-B14F-4D97-AF65-F5344CB8AC3E}">
        <p14:creationId xmlns:p14="http://schemas.microsoft.com/office/powerpoint/2010/main" val="45958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SEO</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Calibri" panose="020F0502020204030204" pitchFamily="34" charset="0"/>
                <a:cs typeface="Times New Roman" panose="02020603050405020304" pitchFamily="18" charset="0"/>
              </a:rPr>
              <a:t>تحسين محركات البحث الخارجي</a:t>
            </a:r>
            <a:r>
              <a:rPr lang="en-US" sz="2800" b="1" dirty="0">
                <a:solidFill>
                  <a:schemeClr val="tx1"/>
                </a:solidFill>
                <a:effectLst/>
                <a:latin typeface="Times New Roman" panose="02020603050405020304" pitchFamily="18" charset="0"/>
                <a:ea typeface="Calibri" panose="020F0502020204030204" pitchFamily="34" charset="0"/>
              </a:rPr>
              <a:t> (Off-Page SEO)</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1" y="1788607"/>
            <a:ext cx="7643448" cy="4524315"/>
          </a:xfrm>
          <a:prstGeom prst="rect">
            <a:avLst/>
          </a:prstGeom>
          <a:noFill/>
        </p:spPr>
        <p:txBody>
          <a:bodyPr wrap="square" rtlCol="0">
            <a:spAutoFit/>
          </a:bodyPr>
          <a:lstStyle/>
          <a:p>
            <a:pPr algn="just" rtl="1"/>
            <a:r>
              <a:rPr lang="ar-SA" sz="2400" b="1" dirty="0">
                <a:effectLst/>
                <a:ea typeface="Calibri" panose="020F0502020204030204" pitchFamily="34" charset="0"/>
                <a:cs typeface="Times New Roman" panose="02020603050405020304" pitchFamily="18" charset="0"/>
              </a:rPr>
              <a:t>يركز على العوامل الخارجية التي تؤثر على ترتيب الموقع في نتائج البحث، وأهمها:</a:t>
            </a: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بناء الروابط</a:t>
            </a:r>
            <a:r>
              <a:rPr lang="en-US" sz="2400" b="1" dirty="0">
                <a:effectLst/>
                <a:latin typeface="Times New Roman" panose="02020603050405020304" pitchFamily="18" charset="0"/>
                <a:ea typeface="Calibri" panose="020F0502020204030204" pitchFamily="34" charset="0"/>
              </a:rPr>
              <a:t> (Backlinks) </a:t>
            </a:r>
            <a:endParaRPr lang="ar-SA" sz="2400" b="1" dirty="0">
              <a:effectLst/>
              <a:latin typeface="Times New Roman" panose="02020603050405020304" pitchFamily="18" charset="0"/>
              <a:ea typeface="Calibri" panose="020F0502020204030204" pitchFamily="34" charset="0"/>
            </a:endParaRPr>
          </a:p>
          <a:p>
            <a:pPr marL="457200" indent="-457200" algn="just" rtl="1">
              <a:buFont typeface="+mj-lt"/>
              <a:buAutoNum type="arabicPeriod"/>
            </a:pPr>
            <a:r>
              <a:rPr lang="ar-SA" sz="2400" b="1" dirty="0">
                <a:effectLst/>
                <a:ea typeface="Calibri" panose="020F0502020204030204" pitchFamily="34" charset="0"/>
                <a:cs typeface="Times New Roman" panose="02020603050405020304" pitchFamily="18" charset="0"/>
              </a:rPr>
              <a:t>الحصول على روابط من مواقع موثوقة وذات سمعة جيدة</a:t>
            </a:r>
          </a:p>
          <a:p>
            <a:pPr marL="457200" indent="-457200" algn="just" rtl="1">
              <a:buFont typeface="+mj-lt"/>
              <a:buAutoNum type="arabicPeriod"/>
            </a:pPr>
            <a:r>
              <a:rPr lang="ar-SA" sz="2400" b="1" dirty="0">
                <a:effectLst/>
                <a:ea typeface="Calibri" panose="020F0502020204030204" pitchFamily="34" charset="0"/>
                <a:cs typeface="Times New Roman" panose="02020603050405020304" pitchFamily="18" charset="0"/>
              </a:rPr>
              <a:t>استخدام استراتيجيات مثل التدوين الضيفي</a:t>
            </a:r>
            <a:r>
              <a:rPr lang="en-US" sz="2400" b="1" dirty="0">
                <a:effectLst/>
                <a:latin typeface="Times New Roman" panose="02020603050405020304" pitchFamily="18" charset="0"/>
                <a:ea typeface="Calibri" panose="020F0502020204030204" pitchFamily="34" charset="0"/>
              </a:rPr>
              <a:t> (Guest Blogging) </a:t>
            </a:r>
            <a:r>
              <a:rPr lang="ar-SA" sz="2400" b="1" dirty="0">
                <a:effectLst/>
                <a:ea typeface="Calibri" panose="020F0502020204030204" pitchFamily="34" charset="0"/>
                <a:cs typeface="Times New Roman" panose="02020603050405020304" pitchFamily="18" charset="0"/>
              </a:rPr>
              <a:t>والتسويق عبر المحتوى</a:t>
            </a:r>
            <a:r>
              <a:rPr lang="en-US" sz="2400" b="1" dirty="0">
                <a:effectLst/>
                <a:latin typeface="Times New Roman" panose="02020603050405020304" pitchFamily="18" charset="0"/>
                <a:ea typeface="Calibri" panose="020F0502020204030204" pitchFamily="34" charset="0"/>
              </a:rPr>
              <a:t>. </a:t>
            </a:r>
            <a:endParaRPr lang="ar-SA" sz="2400" b="1"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التسويق عبر وسائل التواصل الاجتماعي</a:t>
            </a:r>
          </a:p>
          <a:p>
            <a:pPr algn="just" rtl="1"/>
            <a:r>
              <a:rPr lang="ar-SA" sz="2400" b="1" dirty="0">
                <a:effectLst/>
                <a:ea typeface="Calibri" panose="020F0502020204030204" pitchFamily="34" charset="0"/>
                <a:cs typeface="Times New Roman" panose="02020603050405020304" pitchFamily="18" charset="0"/>
              </a:rPr>
              <a:t>نشر المحتوى على منصات مثل</a:t>
            </a:r>
            <a:r>
              <a:rPr lang="en-US" sz="2400" b="1" dirty="0">
                <a:effectLst/>
                <a:latin typeface="Times New Roman" panose="02020603050405020304" pitchFamily="18" charset="0"/>
                <a:ea typeface="Calibri" panose="020F0502020204030204" pitchFamily="34" charset="0"/>
              </a:rPr>
              <a:t> Facebook </a:t>
            </a:r>
            <a:r>
              <a:rPr lang="ar-SA" sz="2400" b="1" dirty="0">
                <a:effectLst/>
                <a:ea typeface="Calibri" panose="020F0502020204030204" pitchFamily="34" charset="0"/>
                <a:cs typeface="Times New Roman" panose="02020603050405020304" pitchFamily="18" charset="0"/>
              </a:rPr>
              <a:t>و</a:t>
            </a:r>
            <a:r>
              <a:rPr lang="en-US" sz="2400" b="1" dirty="0">
                <a:effectLst/>
                <a:latin typeface="Times New Roman" panose="02020603050405020304" pitchFamily="18" charset="0"/>
                <a:ea typeface="Calibri" panose="020F0502020204030204" pitchFamily="34" charset="0"/>
              </a:rPr>
              <a:t>Twitter </a:t>
            </a:r>
            <a:r>
              <a:rPr lang="ar-SA" sz="2400" b="1" dirty="0">
                <a:effectLst/>
                <a:ea typeface="Calibri" panose="020F0502020204030204" pitchFamily="34" charset="0"/>
                <a:cs typeface="Times New Roman" panose="02020603050405020304" pitchFamily="18" charset="0"/>
              </a:rPr>
              <a:t>و</a:t>
            </a:r>
            <a:r>
              <a:rPr lang="en-US" sz="2400" b="1" dirty="0">
                <a:effectLst/>
                <a:latin typeface="Times New Roman" panose="02020603050405020304" pitchFamily="18" charset="0"/>
                <a:ea typeface="Calibri" panose="020F0502020204030204" pitchFamily="34" charset="0"/>
              </a:rPr>
              <a:t>LinkedIn </a:t>
            </a:r>
            <a:r>
              <a:rPr lang="ar-SA" sz="2400" b="1" dirty="0">
                <a:effectLst/>
                <a:ea typeface="Calibri" panose="020F0502020204030204" pitchFamily="34" charset="0"/>
                <a:cs typeface="Times New Roman" panose="02020603050405020304" pitchFamily="18" charset="0"/>
              </a:rPr>
              <a:t>لزيادة الوعي بالموقع وجذب الزوار</a:t>
            </a: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تحسين السمعة الرقمية</a:t>
            </a:r>
            <a:r>
              <a:rPr lang="en-US" sz="2400" b="1" dirty="0">
                <a:effectLst/>
                <a:latin typeface="Times New Roman" panose="02020603050405020304" pitchFamily="18" charset="0"/>
                <a:ea typeface="Calibri" panose="020F0502020204030204" pitchFamily="34" charset="0"/>
              </a:rPr>
              <a:t> (Brand Mentions) </a:t>
            </a:r>
            <a:endParaRPr lang="ar-SA" sz="2400" b="1" dirty="0">
              <a:effectLst/>
              <a:latin typeface="Times New Roman" panose="02020603050405020304" pitchFamily="18" charset="0"/>
              <a:ea typeface="Calibri" panose="020F0502020204030204" pitchFamily="34" charset="0"/>
            </a:endParaRPr>
          </a:p>
          <a:p>
            <a:pPr algn="just" rtl="1"/>
            <a:r>
              <a:rPr lang="ar-SA" sz="2400" b="1" dirty="0">
                <a:effectLst/>
                <a:ea typeface="Calibri" panose="020F0502020204030204" pitchFamily="34" charset="0"/>
                <a:cs typeface="Times New Roman" panose="02020603050405020304" pitchFamily="18" charset="0"/>
              </a:rPr>
              <a:t>الإشارة إلى علامتك التجارية على الإنترنت دون الحاجة إلى رابط مباشر</a:t>
            </a:r>
            <a:r>
              <a:rPr lang="en-US" sz="2400" b="1" dirty="0">
                <a:effectLst/>
                <a:latin typeface="Times New Roman" panose="02020603050405020304" pitchFamily="18" charset="0"/>
                <a:ea typeface="Calibri" panose="020F0502020204030204" pitchFamily="34" charset="0"/>
              </a:rPr>
              <a:t> (Unlinked Mentions)</a:t>
            </a:r>
            <a:endParaRPr lang="fr-DZ" sz="2800" b="1" dirty="0"/>
          </a:p>
        </p:txBody>
      </p:sp>
      <p:pic>
        <p:nvPicPr>
          <p:cNvPr id="4102" name="Picture 6" descr="Best Off-page SEO Techniques &amp; Tools in 2023 - VOCSO">
            <a:extLst>
              <a:ext uri="{FF2B5EF4-FFF2-40B4-BE49-F238E27FC236}">
                <a16:creationId xmlns:a16="http://schemas.microsoft.com/office/drawing/2014/main" id="{A8848415-C8A7-4AB9-BA09-7AE536DE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8993"/>
            <a:ext cx="4494961" cy="49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14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SEO</a:t>
            </a:r>
            <a:br>
              <a:rPr lang="fr-FR" b="1" dirty="0">
                <a:latin typeface="Times New Roman" panose="02020603050405020304" pitchFamily="18" charset="0"/>
                <a:cs typeface="Times New Roman" panose="02020603050405020304" pitchFamily="18" charset="0"/>
              </a:rPr>
            </a:br>
            <a:r>
              <a:rPr lang="ar-SA" sz="5400" b="1" dirty="0">
                <a:solidFill>
                  <a:schemeClr val="tx1"/>
                </a:solidFill>
                <a:latin typeface="Times New Roman" panose="02020603050405020304" pitchFamily="18" charset="0"/>
                <a:cs typeface="Times New Roman" panose="02020603050405020304" pitchFamily="18" charset="0"/>
              </a:rPr>
              <a:t>             </a:t>
            </a:r>
            <a:r>
              <a:rPr lang="ar-SA" sz="2800" b="1" dirty="0">
                <a:solidFill>
                  <a:schemeClr val="tx1"/>
                </a:solidFill>
                <a:effectLst/>
                <a:ea typeface="Calibri" panose="020F0502020204030204" pitchFamily="34" charset="0"/>
                <a:cs typeface="Times New Roman" panose="02020603050405020304" pitchFamily="18" charset="0"/>
              </a:rPr>
              <a:t>تحسين محركات البحث التقني</a:t>
            </a:r>
            <a:r>
              <a:rPr lang="en-US" sz="2800" b="1" dirty="0">
                <a:solidFill>
                  <a:schemeClr val="tx1"/>
                </a:solidFill>
                <a:effectLst/>
                <a:latin typeface="Times New Roman" panose="02020603050405020304" pitchFamily="18" charset="0"/>
                <a:ea typeface="Calibri" panose="020F0502020204030204" pitchFamily="34" charset="0"/>
              </a:rPr>
              <a:t> (Technical SEO) </a:t>
            </a:r>
            <a:endParaRPr lang="fr-DZ" b="1" dirty="0">
              <a:solidFill>
                <a:schemeClr val="tx1"/>
              </a:solidFill>
            </a:endParaRPr>
          </a:p>
        </p:txBody>
      </p:sp>
      <p:sp>
        <p:nvSpPr>
          <p:cNvPr id="5" name="ZoneTexte 4">
            <a:extLst>
              <a:ext uri="{FF2B5EF4-FFF2-40B4-BE49-F238E27FC236}">
                <a16:creationId xmlns:a16="http://schemas.microsoft.com/office/drawing/2014/main" id="{67AFCC20-DBF2-493E-8E26-B7F77ABCDE33}"/>
              </a:ext>
            </a:extLst>
          </p:cNvPr>
          <p:cNvSpPr txBox="1"/>
          <p:nvPr/>
        </p:nvSpPr>
        <p:spPr>
          <a:xfrm>
            <a:off x="4494961" y="1748413"/>
            <a:ext cx="7663544" cy="5262979"/>
          </a:xfrm>
          <a:prstGeom prst="rect">
            <a:avLst/>
          </a:prstGeom>
          <a:noFill/>
        </p:spPr>
        <p:txBody>
          <a:bodyPr wrap="square" rtlCol="0">
            <a:spAutoFit/>
          </a:bodyPr>
          <a:lstStyle/>
          <a:p>
            <a:pPr algn="just" rtl="1"/>
            <a:r>
              <a:rPr lang="ar-SA" sz="2400" b="1" dirty="0">
                <a:effectLst/>
                <a:ea typeface="Calibri" panose="020F0502020204030204" pitchFamily="34" charset="0"/>
                <a:cs typeface="Times New Roman" panose="02020603050405020304" pitchFamily="18" charset="0"/>
              </a:rPr>
              <a:t>يتعلق بالجوانب الفنية التي تؤثر على زحف محركات البحث للموقع وفهرسته، ويتضمن:</a:t>
            </a: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تحسين ملفات</a:t>
            </a:r>
            <a:r>
              <a:rPr lang="en-US" sz="2400" b="1" dirty="0">
                <a:effectLst/>
                <a:latin typeface="Times New Roman" panose="02020603050405020304" pitchFamily="18" charset="0"/>
                <a:ea typeface="Calibri" panose="020F0502020204030204" pitchFamily="34" charset="0"/>
              </a:rPr>
              <a:t> Robots.txt </a:t>
            </a:r>
            <a:r>
              <a:rPr lang="ar-SA" sz="2400" b="1" dirty="0">
                <a:effectLst/>
                <a:ea typeface="Calibri" panose="020F0502020204030204" pitchFamily="34" charset="0"/>
                <a:cs typeface="Times New Roman" panose="02020603050405020304" pitchFamily="18" charset="0"/>
              </a:rPr>
              <a:t>و</a:t>
            </a:r>
            <a:r>
              <a:rPr lang="en-US" sz="2400" b="1" dirty="0">
                <a:effectLst/>
                <a:latin typeface="Times New Roman" panose="02020603050405020304" pitchFamily="18" charset="0"/>
                <a:ea typeface="Calibri" panose="020F0502020204030204" pitchFamily="34" charset="0"/>
              </a:rPr>
              <a:t>Sitemap </a:t>
            </a:r>
            <a:endParaRPr lang="ar-SA" sz="2400" b="1" dirty="0">
              <a:effectLst/>
              <a:latin typeface="Times New Roman" panose="02020603050405020304" pitchFamily="18" charset="0"/>
              <a:ea typeface="Calibri" panose="020F0502020204030204" pitchFamily="34" charset="0"/>
            </a:endParaRPr>
          </a:p>
          <a:p>
            <a:pPr marL="457200" indent="-457200" algn="just" rtl="1">
              <a:buFont typeface="+mj-lt"/>
              <a:buAutoNum type="arabicPeriod"/>
            </a:pPr>
            <a:r>
              <a:rPr lang="ar-SA" sz="2000" b="1" dirty="0">
                <a:effectLst/>
                <a:ea typeface="Calibri" panose="020F0502020204030204" pitchFamily="34" charset="0"/>
                <a:cs typeface="Times New Roman" panose="02020603050405020304" pitchFamily="18" charset="0"/>
              </a:rPr>
              <a:t>ضبط ملف</a:t>
            </a:r>
            <a:r>
              <a:rPr lang="en-US" sz="2000" b="1" dirty="0">
                <a:effectLst/>
                <a:latin typeface="Times New Roman" panose="02020603050405020304" pitchFamily="18" charset="0"/>
                <a:ea typeface="Calibri" panose="020F0502020204030204" pitchFamily="34" charset="0"/>
              </a:rPr>
              <a:t> Robots.txt </a:t>
            </a:r>
            <a:r>
              <a:rPr lang="ar-SA" sz="2000" b="1" dirty="0">
                <a:effectLst/>
                <a:ea typeface="Calibri" panose="020F0502020204030204" pitchFamily="34" charset="0"/>
                <a:cs typeface="Times New Roman" panose="02020603050405020304" pitchFamily="18" charset="0"/>
              </a:rPr>
              <a:t>لمنع محركات البحث من فهرسة صفحات غير ضرورية</a:t>
            </a:r>
          </a:p>
          <a:p>
            <a:pPr marL="457200" indent="-457200" algn="just" rtl="1">
              <a:buFont typeface="+mj-lt"/>
              <a:buAutoNum type="arabicPeriod"/>
            </a:pPr>
            <a:r>
              <a:rPr lang="ar-SA" sz="2000" b="1" dirty="0">
                <a:effectLst/>
                <a:ea typeface="Calibri" panose="020F0502020204030204" pitchFamily="34" charset="0"/>
                <a:cs typeface="Times New Roman" panose="02020603050405020304" pitchFamily="18" charset="0"/>
              </a:rPr>
              <a:t>إنشاء وتحديث خريطة الموقع</a:t>
            </a:r>
            <a:r>
              <a:rPr lang="en-US" sz="2000" b="1" dirty="0">
                <a:effectLst/>
                <a:latin typeface="Times New Roman" panose="02020603050405020304" pitchFamily="18" charset="0"/>
                <a:ea typeface="Calibri" panose="020F0502020204030204" pitchFamily="34" charset="0"/>
              </a:rPr>
              <a:t> (XML Sitemap) </a:t>
            </a:r>
            <a:r>
              <a:rPr lang="ar-SA" sz="2000" b="1" dirty="0">
                <a:effectLst/>
                <a:ea typeface="Calibri" panose="020F0502020204030204" pitchFamily="34" charset="0"/>
                <a:cs typeface="Times New Roman" panose="02020603050405020304" pitchFamily="18" charset="0"/>
              </a:rPr>
              <a:t>لمساعدة محركات البحث في الزحف إلى جميع صفحات الموقع بسهولة</a:t>
            </a:r>
            <a:r>
              <a:rPr lang="en-US" sz="2000" b="1" dirty="0">
                <a:effectLst/>
                <a:latin typeface="Times New Roman" panose="02020603050405020304" pitchFamily="18" charset="0"/>
                <a:ea typeface="Calibri" panose="020F0502020204030204" pitchFamily="34" charset="0"/>
              </a:rPr>
              <a:t>. </a:t>
            </a:r>
            <a:endParaRPr lang="ar-SA" sz="2000" b="1"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تحسين سرعة الموقع</a:t>
            </a:r>
          </a:p>
          <a:p>
            <a:pPr marL="457200" indent="-457200" algn="just" rtl="1">
              <a:buFont typeface="+mj-lt"/>
              <a:buAutoNum type="arabicPeriod"/>
            </a:pPr>
            <a:r>
              <a:rPr lang="ar-SA" sz="2000" b="1" dirty="0">
                <a:effectLst/>
                <a:ea typeface="Calibri" panose="020F0502020204030204" pitchFamily="34" charset="0"/>
                <a:cs typeface="Times New Roman" panose="02020603050405020304" pitchFamily="18" charset="0"/>
              </a:rPr>
              <a:t>استخدام تقنية</a:t>
            </a:r>
            <a:r>
              <a:rPr lang="en-US" sz="2000" b="1" dirty="0">
                <a:effectLst/>
                <a:latin typeface="Times New Roman" panose="02020603050405020304" pitchFamily="18" charset="0"/>
                <a:ea typeface="Calibri" panose="020F0502020204030204" pitchFamily="34" charset="0"/>
              </a:rPr>
              <a:t> CDN (Content Delivery Network) </a:t>
            </a:r>
            <a:r>
              <a:rPr lang="ar-SA" sz="2000" b="1" dirty="0">
                <a:effectLst/>
                <a:ea typeface="Calibri" panose="020F0502020204030204" pitchFamily="34" charset="0"/>
                <a:cs typeface="Times New Roman" panose="02020603050405020304" pitchFamily="18" charset="0"/>
              </a:rPr>
              <a:t>لتوزيع المحتوى عبر خوادم متعددة وتقليل زمن التحميل</a:t>
            </a:r>
          </a:p>
          <a:p>
            <a:pPr marL="457200" indent="-457200" algn="just" rtl="1">
              <a:buFont typeface="+mj-lt"/>
              <a:buAutoNum type="arabicPeriod"/>
            </a:pPr>
            <a:r>
              <a:rPr lang="ar-SA" sz="2000" b="1" dirty="0">
                <a:effectLst/>
                <a:ea typeface="Calibri" panose="020F0502020204030204" pitchFamily="34" charset="0"/>
                <a:cs typeface="Times New Roman" panose="02020603050405020304" pitchFamily="18" charset="0"/>
              </a:rPr>
              <a:t>تحسين الكود البرمجي للموقع، مثل تصغير ملفات</a:t>
            </a:r>
            <a:r>
              <a:rPr lang="en-US" sz="2000" b="1" dirty="0">
                <a:effectLst/>
                <a:latin typeface="Times New Roman" panose="02020603050405020304" pitchFamily="18" charset="0"/>
                <a:ea typeface="Calibri" panose="020F0502020204030204" pitchFamily="34" charset="0"/>
              </a:rPr>
              <a:t> CSS </a:t>
            </a:r>
            <a:r>
              <a:rPr lang="ar-SA" sz="2000" b="1" dirty="0">
                <a:effectLst/>
                <a:ea typeface="Calibri" panose="020F0502020204030204" pitchFamily="34" charset="0"/>
                <a:cs typeface="Times New Roman" panose="02020603050405020304" pitchFamily="18" charset="0"/>
              </a:rPr>
              <a:t>و</a:t>
            </a:r>
            <a:r>
              <a:rPr lang="en-US" sz="2000" b="1" dirty="0">
                <a:effectLst/>
                <a:latin typeface="Times New Roman" panose="02020603050405020304" pitchFamily="18" charset="0"/>
                <a:ea typeface="Calibri" panose="020F0502020204030204" pitchFamily="34" charset="0"/>
              </a:rPr>
              <a:t>JavaScript </a:t>
            </a:r>
            <a:endParaRPr lang="ar-SA" sz="2000" b="1"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تحسين توافق الموقع مع الهواتف المحمولة </a:t>
            </a:r>
          </a:p>
          <a:p>
            <a:pPr algn="just" rtl="1"/>
            <a:r>
              <a:rPr lang="ar-SA" sz="2000" b="1" dirty="0">
                <a:effectLst/>
                <a:ea typeface="Calibri" panose="020F0502020204030204" pitchFamily="34" charset="0"/>
                <a:cs typeface="Times New Roman" panose="02020603050405020304" pitchFamily="18" charset="0"/>
              </a:rPr>
              <a:t>استخدام التصميم المتجاوب</a:t>
            </a:r>
            <a:r>
              <a:rPr lang="en-US" sz="2000" b="1" dirty="0">
                <a:effectLst/>
                <a:latin typeface="Times New Roman" panose="02020603050405020304" pitchFamily="18" charset="0"/>
                <a:ea typeface="Calibri" panose="020F0502020204030204" pitchFamily="34" charset="0"/>
              </a:rPr>
              <a:t> (Responsive Design) </a:t>
            </a:r>
            <a:r>
              <a:rPr lang="ar-SA" sz="2000" b="1" dirty="0">
                <a:effectLst/>
                <a:ea typeface="Calibri" panose="020F0502020204030204" pitchFamily="34" charset="0"/>
                <a:cs typeface="Times New Roman" panose="02020603050405020304" pitchFamily="18" charset="0"/>
              </a:rPr>
              <a:t>ليكون الموقع متوافقًا مع جميع الأجهزة</a:t>
            </a:r>
            <a:r>
              <a:rPr lang="en-US" sz="2000" b="1" dirty="0">
                <a:effectLst/>
                <a:latin typeface="Times New Roman" panose="02020603050405020304" pitchFamily="18" charset="0"/>
                <a:ea typeface="Calibri" panose="020F0502020204030204" pitchFamily="34" charset="0"/>
              </a:rPr>
              <a:t>. </a:t>
            </a:r>
            <a:endParaRPr lang="ar-SA" sz="2000" b="1" dirty="0">
              <a:effectLst/>
              <a:latin typeface="Times New Roman" panose="02020603050405020304" pitchFamily="18" charset="0"/>
              <a:ea typeface="Calibri" panose="020F0502020204030204" pitchFamily="34" charset="0"/>
            </a:endParaRPr>
          </a:p>
          <a:p>
            <a:pPr marL="342900" indent="-342900" algn="just" rtl="1">
              <a:buFont typeface="Wingdings" panose="05000000000000000000" pitchFamily="2" charset="2"/>
              <a:buChar char="q"/>
            </a:pPr>
            <a:r>
              <a:rPr lang="ar-SA" sz="2400" b="1" dirty="0">
                <a:effectLst/>
                <a:ea typeface="Calibri" panose="020F0502020204030204" pitchFamily="34" charset="0"/>
                <a:cs typeface="Times New Roman" panose="02020603050405020304" pitchFamily="18" charset="0"/>
              </a:rPr>
              <a:t>تأمين الموقع باستخدام</a:t>
            </a:r>
            <a:r>
              <a:rPr lang="en-US" sz="2400" b="1" dirty="0">
                <a:effectLst/>
                <a:latin typeface="Times New Roman" panose="02020603050405020304" pitchFamily="18" charset="0"/>
                <a:ea typeface="Calibri" panose="020F0502020204030204" pitchFamily="34" charset="0"/>
              </a:rPr>
              <a:t> HTTPS </a:t>
            </a:r>
            <a:endParaRPr lang="ar-SA" sz="2400" b="1" dirty="0">
              <a:effectLst/>
              <a:latin typeface="Times New Roman" panose="02020603050405020304" pitchFamily="18" charset="0"/>
              <a:ea typeface="Calibri" panose="020F0502020204030204" pitchFamily="34" charset="0"/>
            </a:endParaRPr>
          </a:p>
          <a:p>
            <a:pPr algn="just" rtl="1"/>
            <a:r>
              <a:rPr lang="ar-SA" sz="2000" b="1" dirty="0">
                <a:effectLst/>
                <a:ea typeface="Calibri" panose="020F0502020204030204" pitchFamily="34" charset="0"/>
                <a:cs typeface="Times New Roman" panose="02020603050405020304" pitchFamily="18" charset="0"/>
              </a:rPr>
              <a:t>تثبيت شهادة</a:t>
            </a:r>
            <a:r>
              <a:rPr lang="en-US" sz="2000" b="1" dirty="0">
                <a:effectLst/>
                <a:latin typeface="Times New Roman" panose="02020603050405020304" pitchFamily="18" charset="0"/>
                <a:ea typeface="Calibri" panose="020F0502020204030204" pitchFamily="34" charset="0"/>
              </a:rPr>
              <a:t> SSL </a:t>
            </a:r>
            <a:r>
              <a:rPr lang="ar-SA" sz="2000" b="1" dirty="0">
                <a:effectLst/>
                <a:ea typeface="Calibri" panose="020F0502020204030204" pitchFamily="34" charset="0"/>
                <a:cs typeface="Times New Roman" panose="02020603050405020304" pitchFamily="18" charset="0"/>
              </a:rPr>
              <a:t>لضمان تشفير البيانات وحماية الموقع</a:t>
            </a:r>
            <a:endParaRPr lang="fr-DZ" sz="3200" b="1" dirty="0"/>
          </a:p>
        </p:txBody>
      </p:sp>
      <p:pic>
        <p:nvPicPr>
          <p:cNvPr id="4102" name="Picture 6" descr="Best Off-page SEO Techniques &amp; Tools in 2023 - VOCSO">
            <a:extLst>
              <a:ext uri="{FF2B5EF4-FFF2-40B4-BE49-F238E27FC236}">
                <a16:creationId xmlns:a16="http://schemas.microsoft.com/office/drawing/2014/main" id="{A8848415-C8A7-4AB9-BA09-7AE536DE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8993"/>
            <a:ext cx="4494961" cy="49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8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استراتيجيات </a:t>
            </a:r>
            <a:r>
              <a:rPr lang="fr-FR" b="1" dirty="0">
                <a:latin typeface="Times New Roman" panose="02020603050405020304" pitchFamily="18" charset="0"/>
                <a:cs typeface="Times New Roman" panose="02020603050405020304" pitchFamily="18" charset="0"/>
              </a:rPr>
              <a:t>SEO</a:t>
            </a:r>
            <a:endParaRPr lang="fr-DZ" b="1" dirty="0"/>
          </a:p>
        </p:txBody>
      </p:sp>
      <p:sp>
        <p:nvSpPr>
          <p:cNvPr id="4" name="ZoneTexte 3">
            <a:extLst>
              <a:ext uri="{FF2B5EF4-FFF2-40B4-BE49-F238E27FC236}">
                <a16:creationId xmlns:a16="http://schemas.microsoft.com/office/drawing/2014/main" id="{E038E952-6438-4E08-AB35-077111EEE3BA}"/>
              </a:ext>
            </a:extLst>
          </p:cNvPr>
          <p:cNvSpPr txBox="1"/>
          <p:nvPr/>
        </p:nvSpPr>
        <p:spPr>
          <a:xfrm>
            <a:off x="582804" y="1095270"/>
            <a:ext cx="11505363" cy="1569660"/>
          </a:xfrm>
          <a:prstGeom prst="rect">
            <a:avLst/>
          </a:prstGeom>
          <a:noFill/>
        </p:spPr>
        <p:txBody>
          <a:bodyPr wrap="square" rtlCol="0">
            <a:spAutoFit/>
          </a:bodyPr>
          <a:lstStyle/>
          <a:p>
            <a:pPr algn="ctr" rtl="1"/>
            <a:r>
              <a:rPr lang="ar-SA" sz="2400" b="1" dirty="0">
                <a:effectLst/>
                <a:latin typeface="Calibri" panose="020F0502020204030204" pitchFamily="34" charset="0"/>
                <a:ea typeface="Calibri" panose="020F0502020204030204" pitchFamily="34" charset="0"/>
                <a:cs typeface="Times New Roman" panose="02020603050405020304" pitchFamily="18" charset="0"/>
              </a:rPr>
              <a:t>البحث عن الكلمات المفتاحية</a:t>
            </a:r>
            <a:r>
              <a:rPr lang="en-US" sz="2400" b="1" dirty="0">
                <a:effectLst/>
                <a:latin typeface="Times New Roman" panose="02020603050405020304" pitchFamily="18" charset="0"/>
                <a:ea typeface="Calibri" panose="020F0502020204030204" pitchFamily="34" charset="0"/>
                <a:cs typeface="Arial" panose="020B0604020202020204" pitchFamily="34" charset="0"/>
              </a:rPr>
              <a:t> (Keyword Research) </a:t>
            </a:r>
            <a:endParaRPr lang="ar-SA"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r" rtl="1">
              <a:buFont typeface="Courier New" panose="02070309020205020404" pitchFamily="49" charset="0"/>
              <a:buChar char="o"/>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استخدام أدوات مثل</a:t>
            </a:r>
            <a:r>
              <a:rPr lang="en-US" sz="2400" b="1" dirty="0">
                <a:effectLst/>
                <a:latin typeface="Times New Roman" panose="02020603050405020304" pitchFamily="18" charset="0"/>
                <a:ea typeface="Calibri" panose="020F0502020204030204" pitchFamily="34" charset="0"/>
                <a:cs typeface="Arial" panose="020B0604020202020204" pitchFamily="34" charset="0"/>
              </a:rPr>
              <a:t> Google Keyword Planner </a:t>
            </a:r>
            <a:r>
              <a:rPr lang="ar-SA" sz="2400" b="1" dirty="0">
                <a:effectLst/>
                <a:latin typeface="Calibri" panose="020F0502020204030204" pitchFamily="34" charset="0"/>
                <a:ea typeface="Calibri" panose="020F0502020204030204" pitchFamily="34" charset="0"/>
                <a:cs typeface="Times New Roman" panose="02020603050405020304" pitchFamily="18" charset="0"/>
              </a:rPr>
              <a:t>و</a:t>
            </a:r>
            <a:r>
              <a:rPr lang="en-US" sz="2400" b="1" dirty="0" err="1">
                <a:effectLst/>
                <a:latin typeface="Times New Roman" panose="02020603050405020304" pitchFamily="18" charset="0"/>
                <a:ea typeface="Calibri" panose="020F0502020204030204" pitchFamily="34" charset="0"/>
                <a:cs typeface="Arial" panose="020B0604020202020204" pitchFamily="34" charset="0"/>
              </a:rPr>
              <a:t>Ahrefs</a:t>
            </a:r>
            <a:r>
              <a:rPr lang="en-US" sz="2400" b="1" dirty="0">
                <a:effectLst/>
                <a:latin typeface="Times New Roman" panose="02020603050405020304" pitchFamily="18" charset="0"/>
                <a:ea typeface="Calibri" panose="020F0502020204030204" pitchFamily="34" charset="0"/>
                <a:cs typeface="Arial" panose="020B0604020202020204" pitchFamily="34" charset="0"/>
              </a:rPr>
              <a:t> </a:t>
            </a:r>
            <a:r>
              <a:rPr lang="ar-SA" sz="2400" b="1" dirty="0">
                <a:effectLst/>
                <a:latin typeface="Times New Roman" panose="02020603050405020304" pitchFamily="18"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Times New Roman" panose="02020603050405020304" pitchFamily="18" charset="0"/>
              </a:rPr>
              <a:t>و</a:t>
            </a:r>
            <a:r>
              <a:rPr lang="en-US" sz="2400" b="1" dirty="0">
                <a:effectLst/>
                <a:latin typeface="Times New Roman" panose="02020603050405020304" pitchFamily="18" charset="0"/>
                <a:ea typeface="Calibri" panose="020F0502020204030204" pitchFamily="34" charset="0"/>
                <a:cs typeface="Arial" panose="020B0604020202020204" pitchFamily="34" charset="0"/>
              </a:rPr>
              <a:t>SEMrush </a:t>
            </a:r>
            <a:r>
              <a:rPr lang="ar-SA" sz="2400" b="1" dirty="0">
                <a:effectLst/>
                <a:latin typeface="Times New Roman" panose="02020603050405020304" pitchFamily="18"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Times New Roman" panose="02020603050405020304" pitchFamily="18" charset="0"/>
              </a:rPr>
              <a:t>للعثور على الكلمات ذات البحث العالي والمنافسة المنخفضة</a:t>
            </a:r>
            <a:endParaRPr lang="ar-SA"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r" rtl="1">
              <a:buFont typeface="Courier New" panose="02070309020205020404" pitchFamily="49" charset="0"/>
              <a:buChar char="o"/>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التركيز على الكلمات الطويلة</a:t>
            </a:r>
            <a:r>
              <a:rPr lang="en-US" sz="2400" b="1" dirty="0">
                <a:effectLst/>
                <a:latin typeface="Times New Roman" panose="02020603050405020304" pitchFamily="18" charset="0"/>
                <a:ea typeface="Calibri" panose="020F0502020204030204" pitchFamily="34" charset="0"/>
                <a:cs typeface="Arial" panose="020B0604020202020204" pitchFamily="34" charset="0"/>
              </a:rPr>
              <a:t> (Long-Tail Keywords) </a:t>
            </a:r>
            <a:r>
              <a:rPr lang="ar-SA" sz="2400" b="1" dirty="0">
                <a:effectLst/>
                <a:latin typeface="Calibri" panose="020F0502020204030204" pitchFamily="34" charset="0"/>
                <a:ea typeface="Calibri" panose="020F0502020204030204" pitchFamily="34" charset="0"/>
                <a:cs typeface="Times New Roman" panose="02020603050405020304" pitchFamily="18" charset="0"/>
              </a:rPr>
              <a:t>لاستهداف جمهور أكثر تحديدًا</a:t>
            </a:r>
            <a:endParaRPr lang="fr-DZ" sz="2400" b="1" dirty="0"/>
          </a:p>
        </p:txBody>
      </p:sp>
      <p:pic>
        <p:nvPicPr>
          <p:cNvPr id="6146" name="Picture 2" descr="Keyword Research for SEO - The Ultimate Guide For Beginners (2024)">
            <a:extLst>
              <a:ext uri="{FF2B5EF4-FFF2-40B4-BE49-F238E27FC236}">
                <a16:creationId xmlns:a16="http://schemas.microsoft.com/office/drawing/2014/main" id="{0BC8568F-4616-4B6F-94B4-0A902EA4F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3442"/>
            <a:ext cx="12192000" cy="406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84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9865</TotalTime>
  <Words>805</Words>
  <Application>Microsoft Office PowerPoint</Application>
  <PresentationFormat>Grand écran</PresentationFormat>
  <Paragraphs>73</Paragraphs>
  <Slides>13</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vt:i4>
      </vt:variant>
    </vt:vector>
  </HeadingPairs>
  <TitlesOfParts>
    <vt:vector size="25" baseType="lpstr">
      <vt:lpstr>AmazonEmberArabic</vt:lpstr>
      <vt:lpstr>Arial</vt:lpstr>
      <vt:lpstr>Bradley Hand ITC</vt:lpstr>
      <vt:lpstr>Calibri</vt:lpstr>
      <vt:lpstr>Century Gothic</vt:lpstr>
      <vt:lpstr>Courier New</vt:lpstr>
      <vt:lpstr>Segoe UI Historic</vt:lpstr>
      <vt:lpstr>Simplified Arabic</vt:lpstr>
      <vt:lpstr>Times New Roman</vt:lpstr>
      <vt:lpstr>Wingdings</vt:lpstr>
      <vt:lpstr>Wingdings 3</vt:lpstr>
      <vt:lpstr>Ion</vt:lpstr>
      <vt:lpstr>Présentation PowerPoint</vt:lpstr>
      <vt:lpstr>المحاضرة الخامسة: التسويق عبر SEO   </vt:lpstr>
      <vt:lpstr>ما هو التسويق عبر SEO</vt:lpstr>
      <vt:lpstr>أهمية التسويق عبر SEO في التسويق الرقمي</vt:lpstr>
      <vt:lpstr>مكونات التسويق عبر SEO              تحسين محركات البحث الداخلي (On-Page SEO)</vt:lpstr>
      <vt:lpstr>مكونات التسويق عبر SEO              تحسين محركات البحث الداخلي (On-Page SEO)</vt:lpstr>
      <vt:lpstr>مكونات التسويق عبر SEO              تحسين محركات البحث الخارجي (Off-Page SEO)</vt:lpstr>
      <vt:lpstr>مكونات التسويق عبر SEO              تحسين محركات البحث التقني (Technical SEO) </vt:lpstr>
      <vt:lpstr>استراتيجيات SEO</vt:lpstr>
      <vt:lpstr>استراتيجيات SEO</vt:lpstr>
      <vt:lpstr>استراتيجيات SEO</vt:lpstr>
      <vt:lpstr>أدوات SEO</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166</cp:revision>
  <dcterms:created xsi:type="dcterms:W3CDTF">2024-09-27T14:01:48Z</dcterms:created>
  <dcterms:modified xsi:type="dcterms:W3CDTF">2025-03-05T09:17:25Z</dcterms:modified>
</cp:coreProperties>
</file>