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82" r:id="rId2"/>
    <p:sldId id="279" r:id="rId3"/>
    <p:sldId id="257" r:id="rId4"/>
    <p:sldId id="274" r:id="rId5"/>
    <p:sldId id="275" r:id="rId6"/>
    <p:sldId id="276" r:id="rId7"/>
    <p:sldId id="260" r:id="rId8"/>
    <p:sldId id="271" r:id="rId9"/>
    <p:sldId id="277" r:id="rId10"/>
    <p:sldId id="281" r:id="rId11"/>
  </p:sldIdLst>
  <p:sldSz cx="12192000" cy="6858000"/>
  <p:notesSz cx="6858000" cy="9144000"/>
  <p:defaultTextStyle>
    <a:defPPr>
      <a:defRPr lang="fr-D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2" d="100"/>
          <a:sy n="72" d="100"/>
        </p:scale>
        <p:origin x="1075"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DZ"/>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1DBDAEE-4A4D-4EAA-A7EB-3530116FBDAD}" type="datetimeFigureOut">
              <a:rPr lang="fr-DZ" smtClean="0"/>
              <a:t>30/09/2025</a:t>
            </a:fld>
            <a:endParaRPr lang="fr-DZ"/>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DZ"/>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DZ"/>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DZ"/>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AA1687E-4A92-4268-9856-F761D353A624}" type="slidenum">
              <a:rPr lang="fr-DZ" smtClean="0"/>
              <a:t>‹N°›</a:t>
            </a:fld>
            <a:endParaRPr lang="fr-DZ"/>
          </a:p>
        </p:txBody>
      </p:sp>
    </p:spTree>
    <p:extLst>
      <p:ext uri="{BB962C8B-B14F-4D97-AF65-F5344CB8AC3E}">
        <p14:creationId xmlns:p14="http://schemas.microsoft.com/office/powerpoint/2010/main" val="392949022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DZ" dirty="0"/>
          </a:p>
        </p:txBody>
      </p:sp>
      <p:sp>
        <p:nvSpPr>
          <p:cNvPr id="4" name="Espace réservé du numéro de diapositive 3"/>
          <p:cNvSpPr>
            <a:spLocks noGrp="1"/>
          </p:cNvSpPr>
          <p:nvPr>
            <p:ph type="sldNum" sz="quarter" idx="5"/>
          </p:nvPr>
        </p:nvSpPr>
        <p:spPr/>
        <p:txBody>
          <a:bodyPr/>
          <a:lstStyle/>
          <a:p>
            <a:fld id="{AAA1687E-4A92-4268-9856-F761D353A624}" type="slidenum">
              <a:rPr lang="fr-DZ" smtClean="0"/>
              <a:t>4</a:t>
            </a:fld>
            <a:endParaRPr lang="fr-DZ"/>
          </a:p>
        </p:txBody>
      </p:sp>
    </p:spTree>
    <p:extLst>
      <p:ext uri="{BB962C8B-B14F-4D97-AF65-F5344CB8AC3E}">
        <p14:creationId xmlns:p14="http://schemas.microsoft.com/office/powerpoint/2010/main" val="141087074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DZ" dirty="0"/>
          </a:p>
        </p:txBody>
      </p:sp>
      <p:sp>
        <p:nvSpPr>
          <p:cNvPr id="4" name="Espace réservé du numéro de diapositive 3"/>
          <p:cNvSpPr>
            <a:spLocks noGrp="1"/>
          </p:cNvSpPr>
          <p:nvPr>
            <p:ph type="sldNum" sz="quarter" idx="5"/>
          </p:nvPr>
        </p:nvSpPr>
        <p:spPr/>
        <p:txBody>
          <a:bodyPr/>
          <a:lstStyle/>
          <a:p>
            <a:fld id="{AAA1687E-4A92-4268-9856-F761D353A624}" type="slidenum">
              <a:rPr lang="fr-DZ" smtClean="0"/>
              <a:t>5</a:t>
            </a:fld>
            <a:endParaRPr lang="fr-DZ"/>
          </a:p>
        </p:txBody>
      </p:sp>
    </p:spTree>
    <p:extLst>
      <p:ext uri="{BB962C8B-B14F-4D97-AF65-F5344CB8AC3E}">
        <p14:creationId xmlns:p14="http://schemas.microsoft.com/office/powerpoint/2010/main" val="256557488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DZ" dirty="0"/>
          </a:p>
        </p:txBody>
      </p:sp>
      <p:sp>
        <p:nvSpPr>
          <p:cNvPr id="4" name="Espace réservé du numéro de diapositive 3"/>
          <p:cNvSpPr>
            <a:spLocks noGrp="1"/>
          </p:cNvSpPr>
          <p:nvPr>
            <p:ph type="sldNum" sz="quarter" idx="5"/>
          </p:nvPr>
        </p:nvSpPr>
        <p:spPr/>
        <p:txBody>
          <a:bodyPr/>
          <a:lstStyle/>
          <a:p>
            <a:fld id="{AAA1687E-4A92-4268-9856-F761D353A624}" type="slidenum">
              <a:rPr lang="fr-DZ" smtClean="0"/>
              <a:t>6</a:t>
            </a:fld>
            <a:endParaRPr lang="fr-DZ"/>
          </a:p>
        </p:txBody>
      </p:sp>
    </p:spTree>
    <p:extLst>
      <p:ext uri="{BB962C8B-B14F-4D97-AF65-F5344CB8AC3E}">
        <p14:creationId xmlns:p14="http://schemas.microsoft.com/office/powerpoint/2010/main" val="369712619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DZ" dirty="0"/>
          </a:p>
        </p:txBody>
      </p:sp>
      <p:sp>
        <p:nvSpPr>
          <p:cNvPr id="4" name="Espace réservé du numéro de diapositive 3"/>
          <p:cNvSpPr>
            <a:spLocks noGrp="1"/>
          </p:cNvSpPr>
          <p:nvPr>
            <p:ph type="sldNum" sz="quarter" idx="5"/>
          </p:nvPr>
        </p:nvSpPr>
        <p:spPr/>
        <p:txBody>
          <a:bodyPr/>
          <a:lstStyle/>
          <a:p>
            <a:fld id="{AAA1687E-4A92-4268-9856-F761D353A624}" type="slidenum">
              <a:rPr lang="fr-DZ" smtClean="0"/>
              <a:t>8</a:t>
            </a:fld>
            <a:endParaRPr lang="fr-DZ"/>
          </a:p>
        </p:txBody>
      </p:sp>
    </p:spTree>
    <p:extLst>
      <p:ext uri="{BB962C8B-B14F-4D97-AF65-F5344CB8AC3E}">
        <p14:creationId xmlns:p14="http://schemas.microsoft.com/office/powerpoint/2010/main" val="335505221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DZ" dirty="0"/>
          </a:p>
        </p:txBody>
      </p:sp>
      <p:sp>
        <p:nvSpPr>
          <p:cNvPr id="4" name="Espace réservé du numéro de diapositive 3"/>
          <p:cNvSpPr>
            <a:spLocks noGrp="1"/>
          </p:cNvSpPr>
          <p:nvPr>
            <p:ph type="sldNum" sz="quarter" idx="5"/>
          </p:nvPr>
        </p:nvSpPr>
        <p:spPr/>
        <p:txBody>
          <a:bodyPr/>
          <a:lstStyle/>
          <a:p>
            <a:fld id="{AAA1687E-4A92-4268-9856-F761D353A624}" type="slidenum">
              <a:rPr lang="fr-DZ" smtClean="0"/>
              <a:t>9</a:t>
            </a:fld>
            <a:endParaRPr lang="fr-DZ"/>
          </a:p>
        </p:txBody>
      </p:sp>
    </p:spTree>
    <p:extLst>
      <p:ext uri="{BB962C8B-B14F-4D97-AF65-F5344CB8AC3E}">
        <p14:creationId xmlns:p14="http://schemas.microsoft.com/office/powerpoint/2010/main" val="332832356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DZ" dirty="0"/>
          </a:p>
        </p:txBody>
      </p:sp>
      <p:sp>
        <p:nvSpPr>
          <p:cNvPr id="4" name="Espace réservé du numéro de diapositive 3"/>
          <p:cNvSpPr>
            <a:spLocks noGrp="1"/>
          </p:cNvSpPr>
          <p:nvPr>
            <p:ph type="sldNum" sz="quarter" idx="5"/>
          </p:nvPr>
        </p:nvSpPr>
        <p:spPr/>
        <p:txBody>
          <a:bodyPr/>
          <a:lstStyle/>
          <a:p>
            <a:fld id="{AAA1687E-4A92-4268-9856-F761D353A624}" type="slidenum">
              <a:rPr lang="fr-DZ" smtClean="0"/>
              <a:t>10</a:t>
            </a:fld>
            <a:endParaRPr lang="fr-DZ"/>
          </a:p>
        </p:txBody>
      </p:sp>
    </p:spTree>
    <p:extLst>
      <p:ext uri="{BB962C8B-B14F-4D97-AF65-F5344CB8AC3E}">
        <p14:creationId xmlns:p14="http://schemas.microsoft.com/office/powerpoint/2010/main" val="127803979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C0DBF3B-44B3-45CE-964A-A7F7A6F05C1B}"/>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endParaRPr lang="fr-DZ"/>
          </a:p>
        </p:txBody>
      </p:sp>
      <p:sp>
        <p:nvSpPr>
          <p:cNvPr id="3" name="Sous-titre 2">
            <a:extLst>
              <a:ext uri="{FF2B5EF4-FFF2-40B4-BE49-F238E27FC236}">
                <a16:creationId xmlns:a16="http://schemas.microsoft.com/office/drawing/2014/main" id="{7E154224-23AB-4EE3-9748-670CBD41231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endParaRPr lang="fr-DZ"/>
          </a:p>
        </p:txBody>
      </p:sp>
      <p:sp>
        <p:nvSpPr>
          <p:cNvPr id="4" name="Espace réservé de la date 3">
            <a:extLst>
              <a:ext uri="{FF2B5EF4-FFF2-40B4-BE49-F238E27FC236}">
                <a16:creationId xmlns:a16="http://schemas.microsoft.com/office/drawing/2014/main" id="{D18216A2-4C93-4FEC-BC21-4EE544C8250D}"/>
              </a:ext>
            </a:extLst>
          </p:cNvPr>
          <p:cNvSpPr>
            <a:spLocks noGrp="1"/>
          </p:cNvSpPr>
          <p:nvPr>
            <p:ph type="dt" sz="half" idx="10"/>
          </p:nvPr>
        </p:nvSpPr>
        <p:spPr/>
        <p:txBody>
          <a:bodyPr/>
          <a:lstStyle/>
          <a:p>
            <a:fld id="{4F23B60F-39A8-4211-9A90-C51DBFC41893}" type="datetimeFigureOut">
              <a:rPr lang="fr-DZ" smtClean="0"/>
              <a:t>30/09/2025</a:t>
            </a:fld>
            <a:endParaRPr lang="fr-DZ"/>
          </a:p>
        </p:txBody>
      </p:sp>
      <p:sp>
        <p:nvSpPr>
          <p:cNvPr id="5" name="Espace réservé du pied de page 4">
            <a:extLst>
              <a:ext uri="{FF2B5EF4-FFF2-40B4-BE49-F238E27FC236}">
                <a16:creationId xmlns:a16="http://schemas.microsoft.com/office/drawing/2014/main" id="{DC999F00-7516-4987-8F98-58746238711E}"/>
              </a:ext>
            </a:extLst>
          </p:cNvPr>
          <p:cNvSpPr>
            <a:spLocks noGrp="1"/>
          </p:cNvSpPr>
          <p:nvPr>
            <p:ph type="ftr" sz="quarter" idx="11"/>
          </p:nvPr>
        </p:nvSpPr>
        <p:spPr/>
        <p:txBody>
          <a:bodyPr/>
          <a:lstStyle/>
          <a:p>
            <a:endParaRPr lang="fr-DZ"/>
          </a:p>
        </p:txBody>
      </p:sp>
      <p:sp>
        <p:nvSpPr>
          <p:cNvPr id="6" name="Espace réservé du numéro de diapositive 5">
            <a:extLst>
              <a:ext uri="{FF2B5EF4-FFF2-40B4-BE49-F238E27FC236}">
                <a16:creationId xmlns:a16="http://schemas.microsoft.com/office/drawing/2014/main" id="{D60E600E-A9F9-4F99-BEB5-4F17DD322D9A}"/>
              </a:ext>
            </a:extLst>
          </p:cNvPr>
          <p:cNvSpPr>
            <a:spLocks noGrp="1"/>
          </p:cNvSpPr>
          <p:nvPr>
            <p:ph type="sldNum" sz="quarter" idx="12"/>
          </p:nvPr>
        </p:nvSpPr>
        <p:spPr/>
        <p:txBody>
          <a:bodyPr/>
          <a:lstStyle/>
          <a:p>
            <a:fld id="{58AB7CD7-A40A-4C78-A1CE-A9D033069F48}" type="slidenum">
              <a:rPr lang="fr-DZ" smtClean="0"/>
              <a:t>‹N°›</a:t>
            </a:fld>
            <a:endParaRPr lang="fr-DZ"/>
          </a:p>
        </p:txBody>
      </p:sp>
    </p:spTree>
    <p:extLst>
      <p:ext uri="{BB962C8B-B14F-4D97-AF65-F5344CB8AC3E}">
        <p14:creationId xmlns:p14="http://schemas.microsoft.com/office/powerpoint/2010/main" val="34799678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0128A27-16AD-4A75-BFC6-0AE156FB062B}"/>
              </a:ext>
            </a:extLst>
          </p:cNvPr>
          <p:cNvSpPr>
            <a:spLocks noGrp="1"/>
          </p:cNvSpPr>
          <p:nvPr>
            <p:ph type="title"/>
          </p:nvPr>
        </p:nvSpPr>
        <p:spPr/>
        <p:txBody>
          <a:bodyPr/>
          <a:lstStyle/>
          <a:p>
            <a:r>
              <a:rPr lang="fr-FR"/>
              <a:t>Modifiez le style du titre</a:t>
            </a:r>
            <a:endParaRPr lang="fr-DZ"/>
          </a:p>
        </p:txBody>
      </p:sp>
      <p:sp>
        <p:nvSpPr>
          <p:cNvPr id="3" name="Espace réservé du texte vertical 2">
            <a:extLst>
              <a:ext uri="{FF2B5EF4-FFF2-40B4-BE49-F238E27FC236}">
                <a16:creationId xmlns:a16="http://schemas.microsoft.com/office/drawing/2014/main" id="{4DE3A376-A726-48F2-8195-17E701C4FAAF}"/>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DZ"/>
          </a:p>
        </p:txBody>
      </p:sp>
      <p:sp>
        <p:nvSpPr>
          <p:cNvPr id="4" name="Espace réservé de la date 3">
            <a:extLst>
              <a:ext uri="{FF2B5EF4-FFF2-40B4-BE49-F238E27FC236}">
                <a16:creationId xmlns:a16="http://schemas.microsoft.com/office/drawing/2014/main" id="{5CEABCF6-B232-4301-B18C-B02A2FFB5424}"/>
              </a:ext>
            </a:extLst>
          </p:cNvPr>
          <p:cNvSpPr>
            <a:spLocks noGrp="1"/>
          </p:cNvSpPr>
          <p:nvPr>
            <p:ph type="dt" sz="half" idx="10"/>
          </p:nvPr>
        </p:nvSpPr>
        <p:spPr/>
        <p:txBody>
          <a:bodyPr/>
          <a:lstStyle/>
          <a:p>
            <a:fld id="{4F23B60F-39A8-4211-9A90-C51DBFC41893}" type="datetimeFigureOut">
              <a:rPr lang="fr-DZ" smtClean="0"/>
              <a:t>30/09/2025</a:t>
            </a:fld>
            <a:endParaRPr lang="fr-DZ"/>
          </a:p>
        </p:txBody>
      </p:sp>
      <p:sp>
        <p:nvSpPr>
          <p:cNvPr id="5" name="Espace réservé du pied de page 4">
            <a:extLst>
              <a:ext uri="{FF2B5EF4-FFF2-40B4-BE49-F238E27FC236}">
                <a16:creationId xmlns:a16="http://schemas.microsoft.com/office/drawing/2014/main" id="{1D253DA1-320E-4C12-A7C3-EBEBE3186AAC}"/>
              </a:ext>
            </a:extLst>
          </p:cNvPr>
          <p:cNvSpPr>
            <a:spLocks noGrp="1"/>
          </p:cNvSpPr>
          <p:nvPr>
            <p:ph type="ftr" sz="quarter" idx="11"/>
          </p:nvPr>
        </p:nvSpPr>
        <p:spPr/>
        <p:txBody>
          <a:bodyPr/>
          <a:lstStyle/>
          <a:p>
            <a:endParaRPr lang="fr-DZ"/>
          </a:p>
        </p:txBody>
      </p:sp>
      <p:sp>
        <p:nvSpPr>
          <p:cNvPr id="6" name="Espace réservé du numéro de diapositive 5">
            <a:extLst>
              <a:ext uri="{FF2B5EF4-FFF2-40B4-BE49-F238E27FC236}">
                <a16:creationId xmlns:a16="http://schemas.microsoft.com/office/drawing/2014/main" id="{19BEF0D6-ABDB-4E34-9831-31A416788DDB}"/>
              </a:ext>
            </a:extLst>
          </p:cNvPr>
          <p:cNvSpPr>
            <a:spLocks noGrp="1"/>
          </p:cNvSpPr>
          <p:nvPr>
            <p:ph type="sldNum" sz="quarter" idx="12"/>
          </p:nvPr>
        </p:nvSpPr>
        <p:spPr/>
        <p:txBody>
          <a:bodyPr/>
          <a:lstStyle/>
          <a:p>
            <a:fld id="{58AB7CD7-A40A-4C78-A1CE-A9D033069F48}" type="slidenum">
              <a:rPr lang="fr-DZ" smtClean="0"/>
              <a:t>‹N°›</a:t>
            </a:fld>
            <a:endParaRPr lang="fr-DZ"/>
          </a:p>
        </p:txBody>
      </p:sp>
    </p:spTree>
    <p:extLst>
      <p:ext uri="{BB962C8B-B14F-4D97-AF65-F5344CB8AC3E}">
        <p14:creationId xmlns:p14="http://schemas.microsoft.com/office/powerpoint/2010/main" val="3135516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2A76A7C4-B258-4A27-97C5-9DFB2E874955}"/>
              </a:ext>
            </a:extLst>
          </p:cNvPr>
          <p:cNvSpPr>
            <a:spLocks noGrp="1"/>
          </p:cNvSpPr>
          <p:nvPr>
            <p:ph type="title" orient="vert"/>
          </p:nvPr>
        </p:nvSpPr>
        <p:spPr>
          <a:xfrm>
            <a:off x="8724900" y="365125"/>
            <a:ext cx="2628900" cy="5811838"/>
          </a:xfrm>
        </p:spPr>
        <p:txBody>
          <a:bodyPr vert="eaVert"/>
          <a:lstStyle/>
          <a:p>
            <a:r>
              <a:rPr lang="fr-FR"/>
              <a:t>Modifiez le style du titre</a:t>
            </a:r>
            <a:endParaRPr lang="fr-DZ"/>
          </a:p>
        </p:txBody>
      </p:sp>
      <p:sp>
        <p:nvSpPr>
          <p:cNvPr id="3" name="Espace réservé du texte vertical 2">
            <a:extLst>
              <a:ext uri="{FF2B5EF4-FFF2-40B4-BE49-F238E27FC236}">
                <a16:creationId xmlns:a16="http://schemas.microsoft.com/office/drawing/2014/main" id="{3F61B686-8247-4336-9523-4964D2CC89A8}"/>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DZ"/>
          </a:p>
        </p:txBody>
      </p:sp>
      <p:sp>
        <p:nvSpPr>
          <p:cNvPr id="4" name="Espace réservé de la date 3">
            <a:extLst>
              <a:ext uri="{FF2B5EF4-FFF2-40B4-BE49-F238E27FC236}">
                <a16:creationId xmlns:a16="http://schemas.microsoft.com/office/drawing/2014/main" id="{2C380479-CFA8-43B0-B3FE-CC45720A8257}"/>
              </a:ext>
            </a:extLst>
          </p:cNvPr>
          <p:cNvSpPr>
            <a:spLocks noGrp="1"/>
          </p:cNvSpPr>
          <p:nvPr>
            <p:ph type="dt" sz="half" idx="10"/>
          </p:nvPr>
        </p:nvSpPr>
        <p:spPr/>
        <p:txBody>
          <a:bodyPr/>
          <a:lstStyle/>
          <a:p>
            <a:fld id="{4F23B60F-39A8-4211-9A90-C51DBFC41893}" type="datetimeFigureOut">
              <a:rPr lang="fr-DZ" smtClean="0"/>
              <a:t>30/09/2025</a:t>
            </a:fld>
            <a:endParaRPr lang="fr-DZ"/>
          </a:p>
        </p:txBody>
      </p:sp>
      <p:sp>
        <p:nvSpPr>
          <p:cNvPr id="5" name="Espace réservé du pied de page 4">
            <a:extLst>
              <a:ext uri="{FF2B5EF4-FFF2-40B4-BE49-F238E27FC236}">
                <a16:creationId xmlns:a16="http://schemas.microsoft.com/office/drawing/2014/main" id="{45DFA25A-80BC-4D7E-AF2B-8ECAE9BAE76A}"/>
              </a:ext>
            </a:extLst>
          </p:cNvPr>
          <p:cNvSpPr>
            <a:spLocks noGrp="1"/>
          </p:cNvSpPr>
          <p:nvPr>
            <p:ph type="ftr" sz="quarter" idx="11"/>
          </p:nvPr>
        </p:nvSpPr>
        <p:spPr/>
        <p:txBody>
          <a:bodyPr/>
          <a:lstStyle/>
          <a:p>
            <a:endParaRPr lang="fr-DZ"/>
          </a:p>
        </p:txBody>
      </p:sp>
      <p:sp>
        <p:nvSpPr>
          <p:cNvPr id="6" name="Espace réservé du numéro de diapositive 5">
            <a:extLst>
              <a:ext uri="{FF2B5EF4-FFF2-40B4-BE49-F238E27FC236}">
                <a16:creationId xmlns:a16="http://schemas.microsoft.com/office/drawing/2014/main" id="{4BCF624F-FD54-418D-B109-A664C10876C7}"/>
              </a:ext>
            </a:extLst>
          </p:cNvPr>
          <p:cNvSpPr>
            <a:spLocks noGrp="1"/>
          </p:cNvSpPr>
          <p:nvPr>
            <p:ph type="sldNum" sz="quarter" idx="12"/>
          </p:nvPr>
        </p:nvSpPr>
        <p:spPr/>
        <p:txBody>
          <a:bodyPr/>
          <a:lstStyle/>
          <a:p>
            <a:fld id="{58AB7CD7-A40A-4C78-A1CE-A9D033069F48}" type="slidenum">
              <a:rPr lang="fr-DZ" smtClean="0"/>
              <a:t>‹N°›</a:t>
            </a:fld>
            <a:endParaRPr lang="fr-DZ"/>
          </a:p>
        </p:txBody>
      </p:sp>
    </p:spTree>
    <p:extLst>
      <p:ext uri="{BB962C8B-B14F-4D97-AF65-F5344CB8AC3E}">
        <p14:creationId xmlns:p14="http://schemas.microsoft.com/office/powerpoint/2010/main" val="41123046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D92B5CF-B9C6-4AF5-AF9F-DC1310FBD95E}"/>
              </a:ext>
            </a:extLst>
          </p:cNvPr>
          <p:cNvSpPr>
            <a:spLocks noGrp="1"/>
          </p:cNvSpPr>
          <p:nvPr>
            <p:ph type="title"/>
          </p:nvPr>
        </p:nvSpPr>
        <p:spPr/>
        <p:txBody>
          <a:bodyPr/>
          <a:lstStyle/>
          <a:p>
            <a:r>
              <a:rPr lang="fr-FR"/>
              <a:t>Modifiez le style du titre</a:t>
            </a:r>
            <a:endParaRPr lang="fr-DZ"/>
          </a:p>
        </p:txBody>
      </p:sp>
      <p:sp>
        <p:nvSpPr>
          <p:cNvPr id="3" name="Espace réservé du contenu 2">
            <a:extLst>
              <a:ext uri="{FF2B5EF4-FFF2-40B4-BE49-F238E27FC236}">
                <a16:creationId xmlns:a16="http://schemas.microsoft.com/office/drawing/2014/main" id="{CB9450A9-927F-47E4-86DF-2A9FD2283873}"/>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DZ"/>
          </a:p>
        </p:txBody>
      </p:sp>
      <p:sp>
        <p:nvSpPr>
          <p:cNvPr id="4" name="Espace réservé de la date 3">
            <a:extLst>
              <a:ext uri="{FF2B5EF4-FFF2-40B4-BE49-F238E27FC236}">
                <a16:creationId xmlns:a16="http://schemas.microsoft.com/office/drawing/2014/main" id="{371F9EB3-2C36-495B-B091-F4697BD6681D}"/>
              </a:ext>
            </a:extLst>
          </p:cNvPr>
          <p:cNvSpPr>
            <a:spLocks noGrp="1"/>
          </p:cNvSpPr>
          <p:nvPr>
            <p:ph type="dt" sz="half" idx="10"/>
          </p:nvPr>
        </p:nvSpPr>
        <p:spPr/>
        <p:txBody>
          <a:bodyPr/>
          <a:lstStyle/>
          <a:p>
            <a:fld id="{4F23B60F-39A8-4211-9A90-C51DBFC41893}" type="datetimeFigureOut">
              <a:rPr lang="fr-DZ" smtClean="0"/>
              <a:t>30/09/2025</a:t>
            </a:fld>
            <a:endParaRPr lang="fr-DZ"/>
          </a:p>
        </p:txBody>
      </p:sp>
      <p:sp>
        <p:nvSpPr>
          <p:cNvPr id="5" name="Espace réservé du pied de page 4">
            <a:extLst>
              <a:ext uri="{FF2B5EF4-FFF2-40B4-BE49-F238E27FC236}">
                <a16:creationId xmlns:a16="http://schemas.microsoft.com/office/drawing/2014/main" id="{E7774180-27B1-43F0-9972-D902D1E6209E}"/>
              </a:ext>
            </a:extLst>
          </p:cNvPr>
          <p:cNvSpPr>
            <a:spLocks noGrp="1"/>
          </p:cNvSpPr>
          <p:nvPr>
            <p:ph type="ftr" sz="quarter" idx="11"/>
          </p:nvPr>
        </p:nvSpPr>
        <p:spPr/>
        <p:txBody>
          <a:bodyPr/>
          <a:lstStyle/>
          <a:p>
            <a:endParaRPr lang="fr-DZ"/>
          </a:p>
        </p:txBody>
      </p:sp>
      <p:sp>
        <p:nvSpPr>
          <p:cNvPr id="6" name="Espace réservé du numéro de diapositive 5">
            <a:extLst>
              <a:ext uri="{FF2B5EF4-FFF2-40B4-BE49-F238E27FC236}">
                <a16:creationId xmlns:a16="http://schemas.microsoft.com/office/drawing/2014/main" id="{0D3BB161-BDCA-451F-BB35-0C5F0DB1286D}"/>
              </a:ext>
            </a:extLst>
          </p:cNvPr>
          <p:cNvSpPr>
            <a:spLocks noGrp="1"/>
          </p:cNvSpPr>
          <p:nvPr>
            <p:ph type="sldNum" sz="quarter" idx="12"/>
          </p:nvPr>
        </p:nvSpPr>
        <p:spPr/>
        <p:txBody>
          <a:bodyPr/>
          <a:lstStyle/>
          <a:p>
            <a:fld id="{58AB7CD7-A40A-4C78-A1CE-A9D033069F48}" type="slidenum">
              <a:rPr lang="fr-DZ" smtClean="0"/>
              <a:t>‹N°›</a:t>
            </a:fld>
            <a:endParaRPr lang="fr-DZ"/>
          </a:p>
        </p:txBody>
      </p:sp>
    </p:spTree>
    <p:extLst>
      <p:ext uri="{BB962C8B-B14F-4D97-AF65-F5344CB8AC3E}">
        <p14:creationId xmlns:p14="http://schemas.microsoft.com/office/powerpoint/2010/main" val="2884854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5BE02D4-B08F-4A07-96F0-082B833B2E53}"/>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endParaRPr lang="fr-DZ"/>
          </a:p>
        </p:txBody>
      </p:sp>
      <p:sp>
        <p:nvSpPr>
          <p:cNvPr id="3" name="Espace réservé du texte 2">
            <a:extLst>
              <a:ext uri="{FF2B5EF4-FFF2-40B4-BE49-F238E27FC236}">
                <a16:creationId xmlns:a16="http://schemas.microsoft.com/office/drawing/2014/main" id="{BCA805AF-7B1D-4969-A07F-BB0A1C4C703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A27FE785-A0F6-4E80-B2A1-6E55BAFFED82}"/>
              </a:ext>
            </a:extLst>
          </p:cNvPr>
          <p:cNvSpPr>
            <a:spLocks noGrp="1"/>
          </p:cNvSpPr>
          <p:nvPr>
            <p:ph type="dt" sz="half" idx="10"/>
          </p:nvPr>
        </p:nvSpPr>
        <p:spPr/>
        <p:txBody>
          <a:bodyPr/>
          <a:lstStyle/>
          <a:p>
            <a:fld id="{4F23B60F-39A8-4211-9A90-C51DBFC41893}" type="datetimeFigureOut">
              <a:rPr lang="fr-DZ" smtClean="0"/>
              <a:t>30/09/2025</a:t>
            </a:fld>
            <a:endParaRPr lang="fr-DZ"/>
          </a:p>
        </p:txBody>
      </p:sp>
      <p:sp>
        <p:nvSpPr>
          <p:cNvPr id="5" name="Espace réservé du pied de page 4">
            <a:extLst>
              <a:ext uri="{FF2B5EF4-FFF2-40B4-BE49-F238E27FC236}">
                <a16:creationId xmlns:a16="http://schemas.microsoft.com/office/drawing/2014/main" id="{F7350608-096D-4890-88E3-E695DA8E8C9D}"/>
              </a:ext>
            </a:extLst>
          </p:cNvPr>
          <p:cNvSpPr>
            <a:spLocks noGrp="1"/>
          </p:cNvSpPr>
          <p:nvPr>
            <p:ph type="ftr" sz="quarter" idx="11"/>
          </p:nvPr>
        </p:nvSpPr>
        <p:spPr/>
        <p:txBody>
          <a:bodyPr/>
          <a:lstStyle/>
          <a:p>
            <a:endParaRPr lang="fr-DZ"/>
          </a:p>
        </p:txBody>
      </p:sp>
      <p:sp>
        <p:nvSpPr>
          <p:cNvPr id="6" name="Espace réservé du numéro de diapositive 5">
            <a:extLst>
              <a:ext uri="{FF2B5EF4-FFF2-40B4-BE49-F238E27FC236}">
                <a16:creationId xmlns:a16="http://schemas.microsoft.com/office/drawing/2014/main" id="{87C74415-4570-44C4-AD7C-7A6B469FBA43}"/>
              </a:ext>
            </a:extLst>
          </p:cNvPr>
          <p:cNvSpPr>
            <a:spLocks noGrp="1"/>
          </p:cNvSpPr>
          <p:nvPr>
            <p:ph type="sldNum" sz="quarter" idx="12"/>
          </p:nvPr>
        </p:nvSpPr>
        <p:spPr/>
        <p:txBody>
          <a:bodyPr/>
          <a:lstStyle/>
          <a:p>
            <a:fld id="{58AB7CD7-A40A-4C78-A1CE-A9D033069F48}" type="slidenum">
              <a:rPr lang="fr-DZ" smtClean="0"/>
              <a:t>‹N°›</a:t>
            </a:fld>
            <a:endParaRPr lang="fr-DZ"/>
          </a:p>
        </p:txBody>
      </p:sp>
    </p:spTree>
    <p:extLst>
      <p:ext uri="{BB962C8B-B14F-4D97-AF65-F5344CB8AC3E}">
        <p14:creationId xmlns:p14="http://schemas.microsoft.com/office/powerpoint/2010/main" val="40074520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E707C76-146E-4F92-AE11-B53D0D4AD455}"/>
              </a:ext>
            </a:extLst>
          </p:cNvPr>
          <p:cNvSpPr>
            <a:spLocks noGrp="1"/>
          </p:cNvSpPr>
          <p:nvPr>
            <p:ph type="title"/>
          </p:nvPr>
        </p:nvSpPr>
        <p:spPr/>
        <p:txBody>
          <a:bodyPr/>
          <a:lstStyle/>
          <a:p>
            <a:r>
              <a:rPr lang="fr-FR"/>
              <a:t>Modifiez le style du titre</a:t>
            </a:r>
            <a:endParaRPr lang="fr-DZ"/>
          </a:p>
        </p:txBody>
      </p:sp>
      <p:sp>
        <p:nvSpPr>
          <p:cNvPr id="3" name="Espace réservé du contenu 2">
            <a:extLst>
              <a:ext uri="{FF2B5EF4-FFF2-40B4-BE49-F238E27FC236}">
                <a16:creationId xmlns:a16="http://schemas.microsoft.com/office/drawing/2014/main" id="{ED377676-0367-46BD-BB23-D026059D60D1}"/>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DZ"/>
          </a:p>
        </p:txBody>
      </p:sp>
      <p:sp>
        <p:nvSpPr>
          <p:cNvPr id="4" name="Espace réservé du contenu 3">
            <a:extLst>
              <a:ext uri="{FF2B5EF4-FFF2-40B4-BE49-F238E27FC236}">
                <a16:creationId xmlns:a16="http://schemas.microsoft.com/office/drawing/2014/main" id="{7BAAAAAC-3F55-4C83-930E-91376D924373}"/>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DZ"/>
          </a:p>
        </p:txBody>
      </p:sp>
      <p:sp>
        <p:nvSpPr>
          <p:cNvPr id="5" name="Espace réservé de la date 4">
            <a:extLst>
              <a:ext uri="{FF2B5EF4-FFF2-40B4-BE49-F238E27FC236}">
                <a16:creationId xmlns:a16="http://schemas.microsoft.com/office/drawing/2014/main" id="{4BC59755-3062-472E-AC6F-9651610AFF36}"/>
              </a:ext>
            </a:extLst>
          </p:cNvPr>
          <p:cNvSpPr>
            <a:spLocks noGrp="1"/>
          </p:cNvSpPr>
          <p:nvPr>
            <p:ph type="dt" sz="half" idx="10"/>
          </p:nvPr>
        </p:nvSpPr>
        <p:spPr/>
        <p:txBody>
          <a:bodyPr/>
          <a:lstStyle/>
          <a:p>
            <a:fld id="{4F23B60F-39A8-4211-9A90-C51DBFC41893}" type="datetimeFigureOut">
              <a:rPr lang="fr-DZ" smtClean="0"/>
              <a:t>30/09/2025</a:t>
            </a:fld>
            <a:endParaRPr lang="fr-DZ"/>
          </a:p>
        </p:txBody>
      </p:sp>
      <p:sp>
        <p:nvSpPr>
          <p:cNvPr id="6" name="Espace réservé du pied de page 5">
            <a:extLst>
              <a:ext uri="{FF2B5EF4-FFF2-40B4-BE49-F238E27FC236}">
                <a16:creationId xmlns:a16="http://schemas.microsoft.com/office/drawing/2014/main" id="{990E6971-9E01-4D3A-83F2-FB31E704B73F}"/>
              </a:ext>
            </a:extLst>
          </p:cNvPr>
          <p:cNvSpPr>
            <a:spLocks noGrp="1"/>
          </p:cNvSpPr>
          <p:nvPr>
            <p:ph type="ftr" sz="quarter" idx="11"/>
          </p:nvPr>
        </p:nvSpPr>
        <p:spPr/>
        <p:txBody>
          <a:bodyPr/>
          <a:lstStyle/>
          <a:p>
            <a:endParaRPr lang="fr-DZ"/>
          </a:p>
        </p:txBody>
      </p:sp>
      <p:sp>
        <p:nvSpPr>
          <p:cNvPr id="7" name="Espace réservé du numéro de diapositive 6">
            <a:extLst>
              <a:ext uri="{FF2B5EF4-FFF2-40B4-BE49-F238E27FC236}">
                <a16:creationId xmlns:a16="http://schemas.microsoft.com/office/drawing/2014/main" id="{668A8029-BE04-4E4A-9031-6C55E20998E1}"/>
              </a:ext>
            </a:extLst>
          </p:cNvPr>
          <p:cNvSpPr>
            <a:spLocks noGrp="1"/>
          </p:cNvSpPr>
          <p:nvPr>
            <p:ph type="sldNum" sz="quarter" idx="12"/>
          </p:nvPr>
        </p:nvSpPr>
        <p:spPr/>
        <p:txBody>
          <a:bodyPr/>
          <a:lstStyle/>
          <a:p>
            <a:fld id="{58AB7CD7-A40A-4C78-A1CE-A9D033069F48}" type="slidenum">
              <a:rPr lang="fr-DZ" smtClean="0"/>
              <a:t>‹N°›</a:t>
            </a:fld>
            <a:endParaRPr lang="fr-DZ"/>
          </a:p>
        </p:txBody>
      </p:sp>
    </p:spTree>
    <p:extLst>
      <p:ext uri="{BB962C8B-B14F-4D97-AF65-F5344CB8AC3E}">
        <p14:creationId xmlns:p14="http://schemas.microsoft.com/office/powerpoint/2010/main" val="3320766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8D45B55-CF9B-42D8-BE09-632A557408B4}"/>
              </a:ext>
            </a:extLst>
          </p:cNvPr>
          <p:cNvSpPr>
            <a:spLocks noGrp="1"/>
          </p:cNvSpPr>
          <p:nvPr>
            <p:ph type="title"/>
          </p:nvPr>
        </p:nvSpPr>
        <p:spPr>
          <a:xfrm>
            <a:off x="839788" y="365125"/>
            <a:ext cx="10515600" cy="1325563"/>
          </a:xfrm>
        </p:spPr>
        <p:txBody>
          <a:bodyPr/>
          <a:lstStyle/>
          <a:p>
            <a:r>
              <a:rPr lang="fr-FR"/>
              <a:t>Modifiez le style du titre</a:t>
            </a:r>
            <a:endParaRPr lang="fr-DZ"/>
          </a:p>
        </p:txBody>
      </p:sp>
      <p:sp>
        <p:nvSpPr>
          <p:cNvPr id="3" name="Espace réservé du texte 2">
            <a:extLst>
              <a:ext uri="{FF2B5EF4-FFF2-40B4-BE49-F238E27FC236}">
                <a16:creationId xmlns:a16="http://schemas.microsoft.com/office/drawing/2014/main" id="{22463054-543F-4CA9-9E02-1645923151D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8573B55E-E363-457C-BCC7-227EE9E65F92}"/>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DZ"/>
          </a:p>
        </p:txBody>
      </p:sp>
      <p:sp>
        <p:nvSpPr>
          <p:cNvPr id="5" name="Espace réservé du texte 4">
            <a:extLst>
              <a:ext uri="{FF2B5EF4-FFF2-40B4-BE49-F238E27FC236}">
                <a16:creationId xmlns:a16="http://schemas.microsoft.com/office/drawing/2014/main" id="{17340E44-204A-4349-9932-8B60686204F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97F1A008-77FA-41E2-BA78-C80CA8AFD167}"/>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DZ"/>
          </a:p>
        </p:txBody>
      </p:sp>
      <p:sp>
        <p:nvSpPr>
          <p:cNvPr id="7" name="Espace réservé de la date 6">
            <a:extLst>
              <a:ext uri="{FF2B5EF4-FFF2-40B4-BE49-F238E27FC236}">
                <a16:creationId xmlns:a16="http://schemas.microsoft.com/office/drawing/2014/main" id="{780AB462-26D8-47B1-8EC0-F21BCF8771BE}"/>
              </a:ext>
            </a:extLst>
          </p:cNvPr>
          <p:cNvSpPr>
            <a:spLocks noGrp="1"/>
          </p:cNvSpPr>
          <p:nvPr>
            <p:ph type="dt" sz="half" idx="10"/>
          </p:nvPr>
        </p:nvSpPr>
        <p:spPr/>
        <p:txBody>
          <a:bodyPr/>
          <a:lstStyle/>
          <a:p>
            <a:fld id="{4F23B60F-39A8-4211-9A90-C51DBFC41893}" type="datetimeFigureOut">
              <a:rPr lang="fr-DZ" smtClean="0"/>
              <a:t>30/09/2025</a:t>
            </a:fld>
            <a:endParaRPr lang="fr-DZ"/>
          </a:p>
        </p:txBody>
      </p:sp>
      <p:sp>
        <p:nvSpPr>
          <p:cNvPr id="8" name="Espace réservé du pied de page 7">
            <a:extLst>
              <a:ext uri="{FF2B5EF4-FFF2-40B4-BE49-F238E27FC236}">
                <a16:creationId xmlns:a16="http://schemas.microsoft.com/office/drawing/2014/main" id="{CBEBBE12-346F-493F-AC74-73F8A71A3C2B}"/>
              </a:ext>
            </a:extLst>
          </p:cNvPr>
          <p:cNvSpPr>
            <a:spLocks noGrp="1"/>
          </p:cNvSpPr>
          <p:nvPr>
            <p:ph type="ftr" sz="quarter" idx="11"/>
          </p:nvPr>
        </p:nvSpPr>
        <p:spPr/>
        <p:txBody>
          <a:bodyPr/>
          <a:lstStyle/>
          <a:p>
            <a:endParaRPr lang="fr-DZ"/>
          </a:p>
        </p:txBody>
      </p:sp>
      <p:sp>
        <p:nvSpPr>
          <p:cNvPr id="9" name="Espace réservé du numéro de diapositive 8">
            <a:extLst>
              <a:ext uri="{FF2B5EF4-FFF2-40B4-BE49-F238E27FC236}">
                <a16:creationId xmlns:a16="http://schemas.microsoft.com/office/drawing/2014/main" id="{E4F86481-C06B-457D-8CF2-0204A2B327A4}"/>
              </a:ext>
            </a:extLst>
          </p:cNvPr>
          <p:cNvSpPr>
            <a:spLocks noGrp="1"/>
          </p:cNvSpPr>
          <p:nvPr>
            <p:ph type="sldNum" sz="quarter" idx="12"/>
          </p:nvPr>
        </p:nvSpPr>
        <p:spPr/>
        <p:txBody>
          <a:bodyPr/>
          <a:lstStyle/>
          <a:p>
            <a:fld id="{58AB7CD7-A40A-4C78-A1CE-A9D033069F48}" type="slidenum">
              <a:rPr lang="fr-DZ" smtClean="0"/>
              <a:t>‹N°›</a:t>
            </a:fld>
            <a:endParaRPr lang="fr-DZ"/>
          </a:p>
        </p:txBody>
      </p:sp>
    </p:spTree>
    <p:extLst>
      <p:ext uri="{BB962C8B-B14F-4D97-AF65-F5344CB8AC3E}">
        <p14:creationId xmlns:p14="http://schemas.microsoft.com/office/powerpoint/2010/main" val="25638067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38B6350-8B80-46BC-B0BF-13325502E576}"/>
              </a:ext>
            </a:extLst>
          </p:cNvPr>
          <p:cNvSpPr>
            <a:spLocks noGrp="1"/>
          </p:cNvSpPr>
          <p:nvPr>
            <p:ph type="title"/>
          </p:nvPr>
        </p:nvSpPr>
        <p:spPr/>
        <p:txBody>
          <a:bodyPr/>
          <a:lstStyle/>
          <a:p>
            <a:r>
              <a:rPr lang="fr-FR"/>
              <a:t>Modifiez le style du titre</a:t>
            </a:r>
            <a:endParaRPr lang="fr-DZ"/>
          </a:p>
        </p:txBody>
      </p:sp>
      <p:sp>
        <p:nvSpPr>
          <p:cNvPr id="3" name="Espace réservé de la date 2">
            <a:extLst>
              <a:ext uri="{FF2B5EF4-FFF2-40B4-BE49-F238E27FC236}">
                <a16:creationId xmlns:a16="http://schemas.microsoft.com/office/drawing/2014/main" id="{B038CEAE-266C-48A1-99A9-1B88D188398D}"/>
              </a:ext>
            </a:extLst>
          </p:cNvPr>
          <p:cNvSpPr>
            <a:spLocks noGrp="1"/>
          </p:cNvSpPr>
          <p:nvPr>
            <p:ph type="dt" sz="half" idx="10"/>
          </p:nvPr>
        </p:nvSpPr>
        <p:spPr/>
        <p:txBody>
          <a:bodyPr/>
          <a:lstStyle/>
          <a:p>
            <a:fld id="{4F23B60F-39A8-4211-9A90-C51DBFC41893}" type="datetimeFigureOut">
              <a:rPr lang="fr-DZ" smtClean="0"/>
              <a:t>30/09/2025</a:t>
            </a:fld>
            <a:endParaRPr lang="fr-DZ"/>
          </a:p>
        </p:txBody>
      </p:sp>
      <p:sp>
        <p:nvSpPr>
          <p:cNvPr id="4" name="Espace réservé du pied de page 3">
            <a:extLst>
              <a:ext uri="{FF2B5EF4-FFF2-40B4-BE49-F238E27FC236}">
                <a16:creationId xmlns:a16="http://schemas.microsoft.com/office/drawing/2014/main" id="{F94C0F81-7FD5-4377-A892-1CFE33D7DADF}"/>
              </a:ext>
            </a:extLst>
          </p:cNvPr>
          <p:cNvSpPr>
            <a:spLocks noGrp="1"/>
          </p:cNvSpPr>
          <p:nvPr>
            <p:ph type="ftr" sz="quarter" idx="11"/>
          </p:nvPr>
        </p:nvSpPr>
        <p:spPr/>
        <p:txBody>
          <a:bodyPr/>
          <a:lstStyle/>
          <a:p>
            <a:endParaRPr lang="fr-DZ"/>
          </a:p>
        </p:txBody>
      </p:sp>
      <p:sp>
        <p:nvSpPr>
          <p:cNvPr id="5" name="Espace réservé du numéro de diapositive 4">
            <a:extLst>
              <a:ext uri="{FF2B5EF4-FFF2-40B4-BE49-F238E27FC236}">
                <a16:creationId xmlns:a16="http://schemas.microsoft.com/office/drawing/2014/main" id="{3B5594D7-C72E-4258-98C6-020525E89AF3}"/>
              </a:ext>
            </a:extLst>
          </p:cNvPr>
          <p:cNvSpPr>
            <a:spLocks noGrp="1"/>
          </p:cNvSpPr>
          <p:nvPr>
            <p:ph type="sldNum" sz="quarter" idx="12"/>
          </p:nvPr>
        </p:nvSpPr>
        <p:spPr/>
        <p:txBody>
          <a:bodyPr/>
          <a:lstStyle/>
          <a:p>
            <a:fld id="{58AB7CD7-A40A-4C78-A1CE-A9D033069F48}" type="slidenum">
              <a:rPr lang="fr-DZ" smtClean="0"/>
              <a:t>‹N°›</a:t>
            </a:fld>
            <a:endParaRPr lang="fr-DZ"/>
          </a:p>
        </p:txBody>
      </p:sp>
    </p:spTree>
    <p:extLst>
      <p:ext uri="{BB962C8B-B14F-4D97-AF65-F5344CB8AC3E}">
        <p14:creationId xmlns:p14="http://schemas.microsoft.com/office/powerpoint/2010/main" val="21829254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7E8D53DB-C9C7-4939-A358-60BE8A0659D9}"/>
              </a:ext>
            </a:extLst>
          </p:cNvPr>
          <p:cNvSpPr>
            <a:spLocks noGrp="1"/>
          </p:cNvSpPr>
          <p:nvPr>
            <p:ph type="dt" sz="half" idx="10"/>
          </p:nvPr>
        </p:nvSpPr>
        <p:spPr/>
        <p:txBody>
          <a:bodyPr/>
          <a:lstStyle/>
          <a:p>
            <a:fld id="{4F23B60F-39A8-4211-9A90-C51DBFC41893}" type="datetimeFigureOut">
              <a:rPr lang="fr-DZ" smtClean="0"/>
              <a:t>30/09/2025</a:t>
            </a:fld>
            <a:endParaRPr lang="fr-DZ"/>
          </a:p>
        </p:txBody>
      </p:sp>
      <p:sp>
        <p:nvSpPr>
          <p:cNvPr id="3" name="Espace réservé du pied de page 2">
            <a:extLst>
              <a:ext uri="{FF2B5EF4-FFF2-40B4-BE49-F238E27FC236}">
                <a16:creationId xmlns:a16="http://schemas.microsoft.com/office/drawing/2014/main" id="{6D3BD698-BA5C-4BF4-9B8B-564C256DAD5F}"/>
              </a:ext>
            </a:extLst>
          </p:cNvPr>
          <p:cNvSpPr>
            <a:spLocks noGrp="1"/>
          </p:cNvSpPr>
          <p:nvPr>
            <p:ph type="ftr" sz="quarter" idx="11"/>
          </p:nvPr>
        </p:nvSpPr>
        <p:spPr/>
        <p:txBody>
          <a:bodyPr/>
          <a:lstStyle/>
          <a:p>
            <a:endParaRPr lang="fr-DZ"/>
          </a:p>
        </p:txBody>
      </p:sp>
      <p:sp>
        <p:nvSpPr>
          <p:cNvPr id="4" name="Espace réservé du numéro de diapositive 3">
            <a:extLst>
              <a:ext uri="{FF2B5EF4-FFF2-40B4-BE49-F238E27FC236}">
                <a16:creationId xmlns:a16="http://schemas.microsoft.com/office/drawing/2014/main" id="{1FC1895D-FB48-4177-9F63-E1C4EEDADB03}"/>
              </a:ext>
            </a:extLst>
          </p:cNvPr>
          <p:cNvSpPr>
            <a:spLocks noGrp="1"/>
          </p:cNvSpPr>
          <p:nvPr>
            <p:ph type="sldNum" sz="quarter" idx="12"/>
          </p:nvPr>
        </p:nvSpPr>
        <p:spPr/>
        <p:txBody>
          <a:bodyPr/>
          <a:lstStyle/>
          <a:p>
            <a:fld id="{58AB7CD7-A40A-4C78-A1CE-A9D033069F48}" type="slidenum">
              <a:rPr lang="fr-DZ" smtClean="0"/>
              <a:t>‹N°›</a:t>
            </a:fld>
            <a:endParaRPr lang="fr-DZ"/>
          </a:p>
        </p:txBody>
      </p:sp>
    </p:spTree>
    <p:extLst>
      <p:ext uri="{BB962C8B-B14F-4D97-AF65-F5344CB8AC3E}">
        <p14:creationId xmlns:p14="http://schemas.microsoft.com/office/powerpoint/2010/main" val="24544347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E15FC74-0690-4648-94BD-B7BEE4798060}"/>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endParaRPr lang="fr-DZ"/>
          </a:p>
        </p:txBody>
      </p:sp>
      <p:sp>
        <p:nvSpPr>
          <p:cNvPr id="3" name="Espace réservé du contenu 2">
            <a:extLst>
              <a:ext uri="{FF2B5EF4-FFF2-40B4-BE49-F238E27FC236}">
                <a16:creationId xmlns:a16="http://schemas.microsoft.com/office/drawing/2014/main" id="{E1FCFCD1-7967-4E34-85B4-B28C243225C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DZ"/>
          </a:p>
        </p:txBody>
      </p:sp>
      <p:sp>
        <p:nvSpPr>
          <p:cNvPr id="4" name="Espace réservé du texte 3">
            <a:extLst>
              <a:ext uri="{FF2B5EF4-FFF2-40B4-BE49-F238E27FC236}">
                <a16:creationId xmlns:a16="http://schemas.microsoft.com/office/drawing/2014/main" id="{DDB9B1F2-338D-454B-81CA-036CF3ECCF4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2EB07F21-14D4-4AD2-9EAD-F839F0CCCEB1}"/>
              </a:ext>
            </a:extLst>
          </p:cNvPr>
          <p:cNvSpPr>
            <a:spLocks noGrp="1"/>
          </p:cNvSpPr>
          <p:nvPr>
            <p:ph type="dt" sz="half" idx="10"/>
          </p:nvPr>
        </p:nvSpPr>
        <p:spPr/>
        <p:txBody>
          <a:bodyPr/>
          <a:lstStyle/>
          <a:p>
            <a:fld id="{4F23B60F-39A8-4211-9A90-C51DBFC41893}" type="datetimeFigureOut">
              <a:rPr lang="fr-DZ" smtClean="0"/>
              <a:t>30/09/2025</a:t>
            </a:fld>
            <a:endParaRPr lang="fr-DZ"/>
          </a:p>
        </p:txBody>
      </p:sp>
      <p:sp>
        <p:nvSpPr>
          <p:cNvPr id="6" name="Espace réservé du pied de page 5">
            <a:extLst>
              <a:ext uri="{FF2B5EF4-FFF2-40B4-BE49-F238E27FC236}">
                <a16:creationId xmlns:a16="http://schemas.microsoft.com/office/drawing/2014/main" id="{EEA556EA-3F3C-4719-9690-E8918D799FB8}"/>
              </a:ext>
            </a:extLst>
          </p:cNvPr>
          <p:cNvSpPr>
            <a:spLocks noGrp="1"/>
          </p:cNvSpPr>
          <p:nvPr>
            <p:ph type="ftr" sz="quarter" idx="11"/>
          </p:nvPr>
        </p:nvSpPr>
        <p:spPr/>
        <p:txBody>
          <a:bodyPr/>
          <a:lstStyle/>
          <a:p>
            <a:endParaRPr lang="fr-DZ"/>
          </a:p>
        </p:txBody>
      </p:sp>
      <p:sp>
        <p:nvSpPr>
          <p:cNvPr id="7" name="Espace réservé du numéro de diapositive 6">
            <a:extLst>
              <a:ext uri="{FF2B5EF4-FFF2-40B4-BE49-F238E27FC236}">
                <a16:creationId xmlns:a16="http://schemas.microsoft.com/office/drawing/2014/main" id="{DB7C1AC8-22AE-465D-91E8-8854680C1E35}"/>
              </a:ext>
            </a:extLst>
          </p:cNvPr>
          <p:cNvSpPr>
            <a:spLocks noGrp="1"/>
          </p:cNvSpPr>
          <p:nvPr>
            <p:ph type="sldNum" sz="quarter" idx="12"/>
          </p:nvPr>
        </p:nvSpPr>
        <p:spPr/>
        <p:txBody>
          <a:bodyPr/>
          <a:lstStyle/>
          <a:p>
            <a:fld id="{58AB7CD7-A40A-4C78-A1CE-A9D033069F48}" type="slidenum">
              <a:rPr lang="fr-DZ" smtClean="0"/>
              <a:t>‹N°›</a:t>
            </a:fld>
            <a:endParaRPr lang="fr-DZ"/>
          </a:p>
        </p:txBody>
      </p:sp>
    </p:spTree>
    <p:extLst>
      <p:ext uri="{BB962C8B-B14F-4D97-AF65-F5344CB8AC3E}">
        <p14:creationId xmlns:p14="http://schemas.microsoft.com/office/powerpoint/2010/main" val="26991359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8BF4323-B9EB-461D-A0A9-F5322B1B900B}"/>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endParaRPr lang="fr-DZ"/>
          </a:p>
        </p:txBody>
      </p:sp>
      <p:sp>
        <p:nvSpPr>
          <p:cNvPr id="3" name="Espace réservé pour une image  2">
            <a:extLst>
              <a:ext uri="{FF2B5EF4-FFF2-40B4-BE49-F238E27FC236}">
                <a16:creationId xmlns:a16="http://schemas.microsoft.com/office/drawing/2014/main" id="{899543B2-F540-42DE-A48A-3BF41DA773C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DZ"/>
          </a:p>
        </p:txBody>
      </p:sp>
      <p:sp>
        <p:nvSpPr>
          <p:cNvPr id="4" name="Espace réservé du texte 3">
            <a:extLst>
              <a:ext uri="{FF2B5EF4-FFF2-40B4-BE49-F238E27FC236}">
                <a16:creationId xmlns:a16="http://schemas.microsoft.com/office/drawing/2014/main" id="{AF48FA2C-CAEF-40B3-8F3E-58A44D79F38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7A170FF2-EBE0-4E63-A93C-A90424870D07}"/>
              </a:ext>
            </a:extLst>
          </p:cNvPr>
          <p:cNvSpPr>
            <a:spLocks noGrp="1"/>
          </p:cNvSpPr>
          <p:nvPr>
            <p:ph type="dt" sz="half" idx="10"/>
          </p:nvPr>
        </p:nvSpPr>
        <p:spPr/>
        <p:txBody>
          <a:bodyPr/>
          <a:lstStyle/>
          <a:p>
            <a:fld id="{4F23B60F-39A8-4211-9A90-C51DBFC41893}" type="datetimeFigureOut">
              <a:rPr lang="fr-DZ" smtClean="0"/>
              <a:t>30/09/2025</a:t>
            </a:fld>
            <a:endParaRPr lang="fr-DZ"/>
          </a:p>
        </p:txBody>
      </p:sp>
      <p:sp>
        <p:nvSpPr>
          <p:cNvPr id="6" name="Espace réservé du pied de page 5">
            <a:extLst>
              <a:ext uri="{FF2B5EF4-FFF2-40B4-BE49-F238E27FC236}">
                <a16:creationId xmlns:a16="http://schemas.microsoft.com/office/drawing/2014/main" id="{FB13A4ED-EAC1-48A7-AAD8-A04749B7BCDD}"/>
              </a:ext>
            </a:extLst>
          </p:cNvPr>
          <p:cNvSpPr>
            <a:spLocks noGrp="1"/>
          </p:cNvSpPr>
          <p:nvPr>
            <p:ph type="ftr" sz="quarter" idx="11"/>
          </p:nvPr>
        </p:nvSpPr>
        <p:spPr/>
        <p:txBody>
          <a:bodyPr/>
          <a:lstStyle/>
          <a:p>
            <a:endParaRPr lang="fr-DZ"/>
          </a:p>
        </p:txBody>
      </p:sp>
      <p:sp>
        <p:nvSpPr>
          <p:cNvPr id="7" name="Espace réservé du numéro de diapositive 6">
            <a:extLst>
              <a:ext uri="{FF2B5EF4-FFF2-40B4-BE49-F238E27FC236}">
                <a16:creationId xmlns:a16="http://schemas.microsoft.com/office/drawing/2014/main" id="{88D4149C-FBBA-428F-88D1-5885FA623712}"/>
              </a:ext>
            </a:extLst>
          </p:cNvPr>
          <p:cNvSpPr>
            <a:spLocks noGrp="1"/>
          </p:cNvSpPr>
          <p:nvPr>
            <p:ph type="sldNum" sz="quarter" idx="12"/>
          </p:nvPr>
        </p:nvSpPr>
        <p:spPr/>
        <p:txBody>
          <a:bodyPr/>
          <a:lstStyle/>
          <a:p>
            <a:fld id="{58AB7CD7-A40A-4C78-A1CE-A9D033069F48}" type="slidenum">
              <a:rPr lang="fr-DZ" smtClean="0"/>
              <a:t>‹N°›</a:t>
            </a:fld>
            <a:endParaRPr lang="fr-DZ"/>
          </a:p>
        </p:txBody>
      </p:sp>
    </p:spTree>
    <p:extLst>
      <p:ext uri="{BB962C8B-B14F-4D97-AF65-F5344CB8AC3E}">
        <p14:creationId xmlns:p14="http://schemas.microsoft.com/office/powerpoint/2010/main" val="8708674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A96DF3B0-FC04-48D3-8D56-8DBCEB3AC6A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endParaRPr lang="fr-DZ"/>
          </a:p>
        </p:txBody>
      </p:sp>
      <p:sp>
        <p:nvSpPr>
          <p:cNvPr id="3" name="Espace réservé du texte 2">
            <a:extLst>
              <a:ext uri="{FF2B5EF4-FFF2-40B4-BE49-F238E27FC236}">
                <a16:creationId xmlns:a16="http://schemas.microsoft.com/office/drawing/2014/main" id="{C7225451-DDCD-4506-A013-70D91915771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DZ"/>
          </a:p>
        </p:txBody>
      </p:sp>
      <p:sp>
        <p:nvSpPr>
          <p:cNvPr id="4" name="Espace réservé de la date 3">
            <a:extLst>
              <a:ext uri="{FF2B5EF4-FFF2-40B4-BE49-F238E27FC236}">
                <a16:creationId xmlns:a16="http://schemas.microsoft.com/office/drawing/2014/main" id="{D63BDBC4-31A9-402B-918F-CB96654156E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F23B60F-39A8-4211-9A90-C51DBFC41893}" type="datetimeFigureOut">
              <a:rPr lang="fr-DZ" smtClean="0"/>
              <a:t>30/09/2025</a:t>
            </a:fld>
            <a:endParaRPr lang="fr-DZ"/>
          </a:p>
        </p:txBody>
      </p:sp>
      <p:sp>
        <p:nvSpPr>
          <p:cNvPr id="5" name="Espace réservé du pied de page 4">
            <a:extLst>
              <a:ext uri="{FF2B5EF4-FFF2-40B4-BE49-F238E27FC236}">
                <a16:creationId xmlns:a16="http://schemas.microsoft.com/office/drawing/2014/main" id="{B52325D5-7A56-4099-8F81-635E1808F6B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DZ"/>
          </a:p>
        </p:txBody>
      </p:sp>
      <p:sp>
        <p:nvSpPr>
          <p:cNvPr id="6" name="Espace réservé du numéro de diapositive 5">
            <a:extLst>
              <a:ext uri="{FF2B5EF4-FFF2-40B4-BE49-F238E27FC236}">
                <a16:creationId xmlns:a16="http://schemas.microsoft.com/office/drawing/2014/main" id="{3A8BADC3-A076-4F28-A194-B2DD591C74A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8AB7CD7-A40A-4C78-A1CE-A9D033069F48}" type="slidenum">
              <a:rPr lang="fr-DZ" smtClean="0"/>
              <a:t>‹N°›</a:t>
            </a:fld>
            <a:endParaRPr lang="fr-DZ"/>
          </a:p>
        </p:txBody>
      </p:sp>
    </p:spTree>
    <p:extLst>
      <p:ext uri="{BB962C8B-B14F-4D97-AF65-F5344CB8AC3E}">
        <p14:creationId xmlns:p14="http://schemas.microsoft.com/office/powerpoint/2010/main" val="73584087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D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a:extLst>
              <a:ext uri="{FF2B5EF4-FFF2-40B4-BE49-F238E27FC236}">
                <a16:creationId xmlns:a16="http://schemas.microsoft.com/office/drawing/2014/main" id="{FA380340-8A9F-4E45-932C-191E35195B40}"/>
              </a:ext>
            </a:extLst>
          </p:cNvPr>
          <p:cNvSpPr>
            <a:spLocks noGrp="1"/>
          </p:cNvSpPr>
          <p:nvPr>
            <p:ph type="subTitle" idx="1"/>
          </p:nvPr>
        </p:nvSpPr>
        <p:spPr>
          <a:xfrm>
            <a:off x="1" y="934496"/>
            <a:ext cx="12192000" cy="4220307"/>
          </a:xfrm>
        </p:spPr>
        <p:txBody>
          <a:bodyPr>
            <a:normAutofit/>
          </a:bodyPr>
          <a:lstStyle/>
          <a:p>
            <a:endParaRPr lang="ar-SA" sz="5400" b="1" dirty="0">
              <a:solidFill>
                <a:srgbClr val="000000"/>
              </a:solidFill>
              <a:effectLst/>
              <a:ea typeface="Calibri" panose="020F0502020204030204" pitchFamily="34" charset="0"/>
              <a:cs typeface="Times New Roman" panose="02020603050405020304" pitchFamily="18" charset="0"/>
            </a:endParaRPr>
          </a:p>
          <a:p>
            <a:r>
              <a:rPr lang="ar-SA" sz="5400" b="1" dirty="0">
                <a:solidFill>
                  <a:srgbClr val="000000"/>
                </a:solidFill>
                <a:effectLst/>
                <a:ea typeface="Calibri" panose="020F0502020204030204" pitchFamily="34" charset="0"/>
                <a:cs typeface="Times New Roman" panose="02020603050405020304" pitchFamily="18" charset="0"/>
              </a:rPr>
              <a:t>الأساليب الكمية في التسويق 1</a:t>
            </a:r>
            <a:endParaRPr lang="fr-FR" sz="5400" b="1" dirty="0">
              <a:solidFill>
                <a:srgbClr val="000000"/>
              </a:solidFill>
              <a:effectLst/>
              <a:ea typeface="Calibri" panose="020F0502020204030204" pitchFamily="34" charset="0"/>
              <a:cs typeface="Times New Roman" panose="02020603050405020304" pitchFamily="18" charset="0"/>
            </a:endParaRPr>
          </a:p>
          <a:p>
            <a:r>
              <a:rPr lang="fr-FR" sz="5400"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Méthodes Quantitatives en Marketing 1</a:t>
            </a:r>
            <a:endParaRPr lang="ar-SA" sz="5400"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endParaRPr>
          </a:p>
          <a:p>
            <a:endParaRPr lang="ar-SA" sz="5400"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endParaRPr>
          </a:p>
          <a:p>
            <a:r>
              <a:rPr lang="ar-SA" sz="4000"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من إعداد: </a:t>
            </a:r>
            <a:r>
              <a:rPr lang="ar-SA" sz="4000" b="1"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د.بن</a:t>
            </a:r>
            <a:r>
              <a:rPr lang="ar-SA" sz="4000"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عيدة إيمان</a:t>
            </a:r>
            <a:endParaRPr lang="fr-FR" sz="4000"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endParaRPr>
          </a:p>
        </p:txBody>
      </p:sp>
      <p:pic>
        <p:nvPicPr>
          <p:cNvPr id="4" name="Image 3">
            <a:extLst>
              <a:ext uri="{FF2B5EF4-FFF2-40B4-BE49-F238E27FC236}">
                <a16:creationId xmlns:a16="http://schemas.microsoft.com/office/drawing/2014/main" id="{9B9DC314-7EC5-4D92-BFA0-9949C14067E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2880" y="3668233"/>
            <a:ext cx="3248025" cy="3016988"/>
          </a:xfrm>
          <a:prstGeom prst="rect">
            <a:avLst/>
          </a:prstGeom>
        </p:spPr>
      </p:pic>
    </p:spTree>
    <p:extLst>
      <p:ext uri="{BB962C8B-B14F-4D97-AF65-F5344CB8AC3E}">
        <p14:creationId xmlns:p14="http://schemas.microsoft.com/office/powerpoint/2010/main" val="4231995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946ADB1-9A2D-44B6-B8C0-03A840EBF556}"/>
              </a:ext>
            </a:extLst>
          </p:cNvPr>
          <p:cNvSpPr>
            <a:spLocks noGrp="1"/>
          </p:cNvSpPr>
          <p:nvPr>
            <p:ph type="title"/>
          </p:nvPr>
        </p:nvSpPr>
        <p:spPr>
          <a:xfrm>
            <a:off x="838200" y="-84729"/>
            <a:ext cx="10515600" cy="1325563"/>
          </a:xfrm>
        </p:spPr>
        <p:txBody>
          <a:bodyPr/>
          <a:lstStyle/>
          <a:p>
            <a:pPr algn="ctr"/>
            <a:r>
              <a:rPr lang="ar-SA" b="1" dirty="0"/>
              <a:t> الأساليب الكمية الإحصائية:</a:t>
            </a:r>
            <a:endParaRPr lang="fr-DZ" b="1" dirty="0"/>
          </a:p>
        </p:txBody>
      </p:sp>
      <p:cxnSp>
        <p:nvCxnSpPr>
          <p:cNvPr id="12293" name="Connecteur droit avec flèche 12292">
            <a:extLst>
              <a:ext uri="{FF2B5EF4-FFF2-40B4-BE49-F238E27FC236}">
                <a16:creationId xmlns:a16="http://schemas.microsoft.com/office/drawing/2014/main" id="{69B41C4B-1CDC-4C2A-8888-847F45CB0491}"/>
              </a:ext>
            </a:extLst>
          </p:cNvPr>
          <p:cNvCxnSpPr/>
          <p:nvPr/>
        </p:nvCxnSpPr>
        <p:spPr>
          <a:xfrm>
            <a:off x="13759543" y="3668486"/>
            <a:ext cx="0"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grpSp>
        <p:nvGrpSpPr>
          <p:cNvPr id="15" name="Groupe 14">
            <a:extLst>
              <a:ext uri="{FF2B5EF4-FFF2-40B4-BE49-F238E27FC236}">
                <a16:creationId xmlns:a16="http://schemas.microsoft.com/office/drawing/2014/main" id="{9A7FB870-EC70-4A18-A0ED-51860B3A4917}"/>
              </a:ext>
            </a:extLst>
          </p:cNvPr>
          <p:cNvGrpSpPr/>
          <p:nvPr/>
        </p:nvGrpSpPr>
        <p:grpSpPr>
          <a:xfrm>
            <a:off x="5630422" y="894304"/>
            <a:ext cx="6387407" cy="3427340"/>
            <a:chOff x="8678972" y="670560"/>
            <a:chExt cx="3579484" cy="3315947"/>
          </a:xfrm>
        </p:grpSpPr>
        <p:sp>
          <p:nvSpPr>
            <p:cNvPr id="3" name="Rectangle : coins arrondis 2">
              <a:extLst>
                <a:ext uri="{FF2B5EF4-FFF2-40B4-BE49-F238E27FC236}">
                  <a16:creationId xmlns:a16="http://schemas.microsoft.com/office/drawing/2014/main" id="{5991540D-3AEE-4401-AE7C-CD510A84ED27}"/>
                </a:ext>
              </a:extLst>
            </p:cNvPr>
            <p:cNvSpPr/>
            <p:nvPr/>
          </p:nvSpPr>
          <p:spPr>
            <a:xfrm>
              <a:off x="9506045" y="670560"/>
              <a:ext cx="2409058" cy="1668848"/>
            </a:xfrm>
            <a:prstGeom prst="roundRect">
              <a:avLst/>
            </a:prstGeom>
            <a:ln>
              <a:solidFill>
                <a:schemeClr val="accent1"/>
              </a:solidFill>
            </a:ln>
          </p:spPr>
          <p:style>
            <a:lnRef idx="0">
              <a:schemeClr val="accent1"/>
            </a:lnRef>
            <a:fillRef idx="3">
              <a:schemeClr val="accent1"/>
            </a:fillRef>
            <a:effectRef idx="3">
              <a:schemeClr val="accent1"/>
            </a:effectRef>
            <a:fontRef idx="minor">
              <a:schemeClr val="lt1"/>
            </a:fontRef>
          </p:style>
          <p:txBody>
            <a:bodyPr rtlCol="0" anchor="ctr"/>
            <a:lstStyle/>
            <a:p>
              <a:pPr algn="ctr" rtl="1"/>
              <a:r>
                <a:rPr lang="ar-SA" sz="2400" b="1" dirty="0">
                  <a:solidFill>
                    <a:schemeClr val="tx1"/>
                  </a:solidFill>
                  <a:cs typeface="+mj-cs"/>
                </a:rPr>
                <a:t>الارتباط</a:t>
              </a:r>
            </a:p>
            <a:p>
              <a:pPr algn="ctr" rtl="1"/>
              <a:r>
                <a:rPr lang="ar-SA" b="1" dirty="0">
                  <a:solidFill>
                    <a:schemeClr val="bg1"/>
                  </a:solidFill>
                  <a:latin typeface="Simplified Arabic" panose="02020603050405020304" pitchFamily="18" charset="-78"/>
                  <a:cs typeface="+mj-cs"/>
                </a:rPr>
                <a:t>ندرس قوة </a:t>
              </a:r>
              <a:r>
                <a:rPr lang="ar-SA" b="1" dirty="0" err="1">
                  <a:solidFill>
                    <a:schemeClr val="bg1"/>
                  </a:solidFill>
                  <a:latin typeface="Simplified Arabic" panose="02020603050405020304" pitchFamily="18" charset="-78"/>
                  <a:cs typeface="+mj-cs"/>
                </a:rPr>
                <a:t>وإتجاه</a:t>
              </a:r>
              <a:r>
                <a:rPr lang="ar-SA" b="1" dirty="0">
                  <a:solidFill>
                    <a:schemeClr val="bg1"/>
                  </a:solidFill>
                  <a:latin typeface="Simplified Arabic" panose="02020603050405020304" pitchFamily="18" charset="-78"/>
                  <a:cs typeface="+mj-cs"/>
                </a:rPr>
                <a:t> العلاقة</a:t>
              </a:r>
              <a:endParaRPr lang="fr-DZ" b="1" dirty="0">
                <a:solidFill>
                  <a:schemeClr val="bg1"/>
                </a:solidFill>
                <a:cs typeface="+mj-cs"/>
              </a:endParaRPr>
            </a:p>
          </p:txBody>
        </p:sp>
        <p:sp>
          <p:nvSpPr>
            <p:cNvPr id="4" name="Ellipse 3">
              <a:extLst>
                <a:ext uri="{FF2B5EF4-FFF2-40B4-BE49-F238E27FC236}">
                  <a16:creationId xmlns:a16="http://schemas.microsoft.com/office/drawing/2014/main" id="{F388CEC8-63F3-4824-A1DC-3F0E3B7618DF}"/>
                </a:ext>
              </a:extLst>
            </p:cNvPr>
            <p:cNvSpPr/>
            <p:nvPr/>
          </p:nvSpPr>
          <p:spPr>
            <a:xfrm>
              <a:off x="10604310" y="2804390"/>
              <a:ext cx="1654146" cy="1182117"/>
            </a:xfrm>
            <a:prstGeom prst="ellipse">
              <a:avLst/>
            </a:prstGeom>
            <a:ln>
              <a:solidFill>
                <a:schemeClr val="accent1"/>
              </a:solidFill>
            </a:ln>
          </p:spPr>
          <p:style>
            <a:lnRef idx="0">
              <a:schemeClr val="accent1"/>
            </a:lnRef>
            <a:fillRef idx="3">
              <a:schemeClr val="accent1"/>
            </a:fillRef>
            <a:effectRef idx="3">
              <a:schemeClr val="accent1"/>
            </a:effectRef>
            <a:fontRef idx="minor">
              <a:schemeClr val="lt1"/>
            </a:fontRef>
          </p:style>
          <p:txBody>
            <a:bodyPr rtlCol="0" anchor="ctr"/>
            <a:lstStyle/>
            <a:p>
              <a:pPr algn="ctr"/>
              <a:r>
                <a:rPr lang="ar-SA" b="1" dirty="0">
                  <a:solidFill>
                    <a:schemeClr val="tx1"/>
                  </a:solidFill>
                  <a:cs typeface="+mj-cs"/>
                </a:rPr>
                <a:t>معامل ارتباط الخطي بسيط (بيرسون)</a:t>
              </a:r>
              <a:endParaRPr lang="fr-DZ" b="1" dirty="0">
                <a:solidFill>
                  <a:schemeClr val="tx1"/>
                </a:solidFill>
                <a:cs typeface="+mj-cs"/>
              </a:endParaRPr>
            </a:p>
          </p:txBody>
        </p:sp>
        <p:sp>
          <p:nvSpPr>
            <p:cNvPr id="9" name="Ellipse 8">
              <a:extLst>
                <a:ext uri="{FF2B5EF4-FFF2-40B4-BE49-F238E27FC236}">
                  <a16:creationId xmlns:a16="http://schemas.microsoft.com/office/drawing/2014/main" id="{96F5A073-59AE-4535-91ED-1EF0AD36F911}"/>
                </a:ext>
              </a:extLst>
            </p:cNvPr>
            <p:cNvSpPr/>
            <p:nvPr/>
          </p:nvSpPr>
          <p:spPr>
            <a:xfrm>
              <a:off x="8678972" y="2804390"/>
              <a:ext cx="1654146" cy="1182117"/>
            </a:xfrm>
            <a:prstGeom prst="ellipse">
              <a:avLst/>
            </a:prstGeom>
            <a:ln>
              <a:solidFill>
                <a:schemeClr val="accent1"/>
              </a:solidFill>
            </a:ln>
          </p:spPr>
          <p:style>
            <a:lnRef idx="0">
              <a:schemeClr val="accent1"/>
            </a:lnRef>
            <a:fillRef idx="3">
              <a:schemeClr val="accent1"/>
            </a:fillRef>
            <a:effectRef idx="3">
              <a:schemeClr val="accent1"/>
            </a:effectRef>
            <a:fontRef idx="minor">
              <a:schemeClr val="lt1"/>
            </a:fontRef>
          </p:style>
          <p:txBody>
            <a:bodyPr rtlCol="0" anchor="ctr"/>
            <a:lstStyle/>
            <a:p>
              <a:pPr algn="ctr"/>
              <a:r>
                <a:rPr lang="ar-SA" b="1" dirty="0">
                  <a:solidFill>
                    <a:schemeClr val="tx1"/>
                  </a:solidFill>
                  <a:cs typeface="+mj-cs"/>
                </a:rPr>
                <a:t>معامل ارتباط الرتب (</a:t>
              </a:r>
              <a:r>
                <a:rPr lang="ar-SA" b="1" dirty="0" err="1">
                  <a:solidFill>
                    <a:schemeClr val="tx1"/>
                  </a:solidFill>
                  <a:cs typeface="+mj-cs"/>
                </a:rPr>
                <a:t>سبيرمان</a:t>
              </a:r>
              <a:r>
                <a:rPr lang="ar-SA" b="1" dirty="0">
                  <a:solidFill>
                    <a:schemeClr val="tx1"/>
                  </a:solidFill>
                  <a:cs typeface="+mj-cs"/>
                </a:rPr>
                <a:t>)</a:t>
              </a:r>
              <a:endParaRPr lang="fr-DZ" b="1" dirty="0">
                <a:solidFill>
                  <a:schemeClr val="tx1"/>
                </a:solidFill>
                <a:cs typeface="+mj-cs"/>
              </a:endParaRPr>
            </a:p>
          </p:txBody>
        </p:sp>
        <p:cxnSp>
          <p:nvCxnSpPr>
            <p:cNvPr id="17" name="Connecteur droit avec flèche 16">
              <a:extLst>
                <a:ext uri="{FF2B5EF4-FFF2-40B4-BE49-F238E27FC236}">
                  <a16:creationId xmlns:a16="http://schemas.microsoft.com/office/drawing/2014/main" id="{81078A1A-0CCE-4F64-BA58-96066C1878BF}"/>
                </a:ext>
              </a:extLst>
            </p:cNvPr>
            <p:cNvCxnSpPr>
              <a:cxnSpLocks/>
              <a:stCxn id="3" idx="2"/>
              <a:endCxn id="4" idx="0"/>
            </p:cNvCxnSpPr>
            <p:nvPr/>
          </p:nvCxnSpPr>
          <p:spPr>
            <a:xfrm>
              <a:off x="10710574" y="2339408"/>
              <a:ext cx="720809" cy="464982"/>
            </a:xfrm>
            <a:prstGeom prst="straightConnector1">
              <a:avLst/>
            </a:prstGeom>
            <a:ln>
              <a:solidFill>
                <a:schemeClr val="accent1"/>
              </a:solidFill>
              <a:tailEnd type="triangle"/>
            </a:ln>
          </p:spPr>
          <p:style>
            <a:lnRef idx="3">
              <a:schemeClr val="accent6"/>
            </a:lnRef>
            <a:fillRef idx="0">
              <a:schemeClr val="accent6"/>
            </a:fillRef>
            <a:effectRef idx="2">
              <a:schemeClr val="accent6"/>
            </a:effectRef>
            <a:fontRef idx="minor">
              <a:schemeClr val="tx1"/>
            </a:fontRef>
          </p:style>
        </p:cxnSp>
        <p:cxnSp>
          <p:nvCxnSpPr>
            <p:cNvPr id="19" name="Connecteur droit avec flèche 18">
              <a:extLst>
                <a:ext uri="{FF2B5EF4-FFF2-40B4-BE49-F238E27FC236}">
                  <a16:creationId xmlns:a16="http://schemas.microsoft.com/office/drawing/2014/main" id="{0B38AEB4-69DE-4C6A-B09F-76889EBD9130}"/>
                </a:ext>
              </a:extLst>
            </p:cNvPr>
            <p:cNvCxnSpPr>
              <a:cxnSpLocks/>
              <a:stCxn id="3" idx="2"/>
              <a:endCxn id="9" idx="0"/>
            </p:cNvCxnSpPr>
            <p:nvPr/>
          </p:nvCxnSpPr>
          <p:spPr>
            <a:xfrm flipH="1">
              <a:off x="9506045" y="2339408"/>
              <a:ext cx="1204529" cy="464982"/>
            </a:xfrm>
            <a:prstGeom prst="straightConnector1">
              <a:avLst/>
            </a:prstGeom>
            <a:ln>
              <a:solidFill>
                <a:schemeClr val="accent1"/>
              </a:solidFill>
              <a:tailEnd type="triangle"/>
            </a:ln>
          </p:spPr>
          <p:style>
            <a:lnRef idx="3">
              <a:schemeClr val="accent6"/>
            </a:lnRef>
            <a:fillRef idx="0">
              <a:schemeClr val="accent6"/>
            </a:fillRef>
            <a:effectRef idx="2">
              <a:schemeClr val="accent6"/>
            </a:effectRef>
            <a:fontRef idx="minor">
              <a:schemeClr val="tx1"/>
            </a:fontRef>
          </p:style>
        </p:cxnSp>
      </p:grpSp>
      <p:sp>
        <p:nvSpPr>
          <p:cNvPr id="6" name="Rectangle : coins arrondis 5">
            <a:extLst>
              <a:ext uri="{FF2B5EF4-FFF2-40B4-BE49-F238E27FC236}">
                <a16:creationId xmlns:a16="http://schemas.microsoft.com/office/drawing/2014/main" id="{28BC5886-90D0-43AC-AABB-002C377E4168}"/>
              </a:ext>
            </a:extLst>
          </p:cNvPr>
          <p:cNvSpPr/>
          <p:nvPr/>
        </p:nvSpPr>
        <p:spPr>
          <a:xfrm>
            <a:off x="561085" y="1113410"/>
            <a:ext cx="3486640" cy="1453419"/>
          </a:xfrm>
          <a:prstGeom prst="roundRect">
            <a:avLst/>
          </a:prstGeom>
          <a:ln/>
        </p:spPr>
        <p:style>
          <a:lnRef idx="0">
            <a:schemeClr val="accent2"/>
          </a:lnRef>
          <a:fillRef idx="3">
            <a:schemeClr val="accent2"/>
          </a:fillRef>
          <a:effectRef idx="3">
            <a:schemeClr val="accent2"/>
          </a:effectRef>
          <a:fontRef idx="minor">
            <a:schemeClr val="lt1"/>
          </a:fontRef>
        </p:style>
        <p:txBody>
          <a:bodyPr rtlCol="0" anchor="ctr"/>
          <a:lstStyle/>
          <a:p>
            <a:pPr algn="ctr" rtl="1"/>
            <a:r>
              <a:rPr lang="ar-SA" sz="2400" b="1" dirty="0">
                <a:solidFill>
                  <a:schemeClr val="tx1"/>
                </a:solidFill>
                <a:cs typeface="+mj-cs"/>
              </a:rPr>
              <a:t>الانحدار</a:t>
            </a:r>
          </a:p>
          <a:p>
            <a:pPr algn="ctr" rtl="1"/>
            <a:r>
              <a:rPr lang="ar-SA" b="1" i="0" dirty="0">
                <a:solidFill>
                  <a:schemeClr val="tx1"/>
                </a:solidFill>
                <a:effectLst/>
                <a:latin typeface="Simplified Arabic" panose="02020603050405020304" pitchFamily="18" charset="-78"/>
                <a:cs typeface="+mj-cs"/>
              </a:rPr>
              <a:t>معادلة تدرس تأثير المتغير المستقل على المتغير التابع</a:t>
            </a:r>
            <a:endParaRPr lang="fr-DZ" b="1" dirty="0">
              <a:solidFill>
                <a:schemeClr val="tx1"/>
              </a:solidFill>
              <a:cs typeface="+mj-cs"/>
            </a:endParaRPr>
          </a:p>
        </p:txBody>
      </p:sp>
      <mc:AlternateContent xmlns:mc="http://schemas.openxmlformats.org/markup-compatibility/2006" xmlns:a14="http://schemas.microsoft.com/office/drawing/2010/main">
        <mc:Choice Requires="a14">
          <p:sp>
            <p:nvSpPr>
              <p:cNvPr id="5" name="Bulle narrative : rectangle 4">
                <a:extLst>
                  <a:ext uri="{FF2B5EF4-FFF2-40B4-BE49-F238E27FC236}">
                    <a16:creationId xmlns:a16="http://schemas.microsoft.com/office/drawing/2014/main" id="{4995E28C-C038-4EC9-B422-225CCA263D51}"/>
                  </a:ext>
                </a:extLst>
              </p:cNvPr>
              <p:cNvSpPr/>
              <p:nvPr/>
            </p:nvSpPr>
            <p:spPr>
              <a:xfrm>
                <a:off x="7968344" y="4855096"/>
                <a:ext cx="4300694" cy="1269462"/>
              </a:xfrm>
              <a:prstGeom prst="wedgeRectCallout">
                <a:avLst>
                  <a:gd name="adj1" fmla="val 38060"/>
                  <a:gd name="adj2" fmla="val -89871"/>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rtl="1">
                  <a:lnSpc>
                    <a:spcPct val="107000"/>
                  </a:lnSpc>
                  <a:spcAft>
                    <a:spcPts val="800"/>
                  </a:spcAft>
                </a:pPr>
                <a:endParaRPr lang="ar-SA" sz="1800" i="1" dirty="0">
                  <a:solidFill>
                    <a:schemeClr val="tx1"/>
                  </a:solidFill>
                  <a:effectLst/>
                  <a:latin typeface="Cambria Math" panose="02040503050406030204" pitchFamily="18" charset="0"/>
                  <a:ea typeface="Calibri" panose="020F0502020204030204" pitchFamily="34" charset="0"/>
                  <a:cs typeface="Cambria Math" panose="02040503050406030204" pitchFamily="18" charset="0"/>
                </a:endParaRPr>
              </a:p>
              <a:p>
                <a:pPr algn="r" rtl="1">
                  <a:lnSpc>
                    <a:spcPct val="107000"/>
                  </a:lnSpc>
                  <a:spcAft>
                    <a:spcPts val="800"/>
                  </a:spcAft>
                </a:pPr>
                <a14:m>
                  <m:oMathPara xmlns:m="http://schemas.openxmlformats.org/officeDocument/2006/math">
                    <m:oMathParaPr>
                      <m:jc m:val="centerGroup"/>
                    </m:oMathParaPr>
                    <m:oMath xmlns:m="http://schemas.openxmlformats.org/officeDocument/2006/math">
                      <m:r>
                        <a:rPr lang="fr-FR" sz="1800" i="1">
                          <a:solidFill>
                            <a:schemeClr val="tx1"/>
                          </a:solidFill>
                          <a:effectLst/>
                          <a:latin typeface="Cambria Math" panose="02040503050406030204" pitchFamily="18" charset="0"/>
                          <a:ea typeface="Calibri" panose="020F0502020204030204" pitchFamily="34" charset="0"/>
                          <a:cs typeface="Cambria Math" panose="02040503050406030204" pitchFamily="18" charset="0"/>
                        </a:rPr>
                        <m:t>𝑟</m:t>
                      </m:r>
                      <m:r>
                        <a:rPr lang="fr-FR" sz="1800">
                          <a:solidFill>
                            <a:schemeClr val="tx1"/>
                          </a:solidFill>
                          <a:effectLst/>
                          <a:latin typeface="Cambria Math" panose="02040503050406030204" pitchFamily="18" charset="0"/>
                          <a:ea typeface="Calibri" panose="020F0502020204030204" pitchFamily="34" charset="0"/>
                          <a:cs typeface="Cambria Math" panose="02040503050406030204" pitchFamily="18" charset="0"/>
                        </a:rPr>
                        <m:t>=</m:t>
                      </m:r>
                      <m:f>
                        <m:fPr>
                          <m:ctrlPr>
                            <a:rPr lang="fr-DZ" sz="1800" i="1">
                              <a:solidFill>
                                <a:schemeClr val="tx1"/>
                              </a:solidFill>
                              <a:effectLst/>
                              <a:latin typeface="Cambria Math" panose="02040503050406030204" pitchFamily="18" charset="0"/>
                              <a:ea typeface="Calibri" panose="020F0502020204030204" pitchFamily="34" charset="0"/>
                              <a:cs typeface="Times New Roman" panose="02020603050405020304" pitchFamily="18" charset="0"/>
                            </a:rPr>
                          </m:ctrlPr>
                        </m:fPr>
                        <m:num>
                          <m:r>
                            <m:rPr>
                              <m:sty m:val="p"/>
                            </m:rPr>
                            <a:rPr lang="fr-FR" sz="1800">
                              <a:solidFill>
                                <a:schemeClr val="tx1"/>
                              </a:solidFill>
                              <a:effectLst/>
                              <a:latin typeface="Cambria Math" panose="02040503050406030204" pitchFamily="18" charset="0"/>
                              <a:ea typeface="Calibri" panose="020F0502020204030204" pitchFamily="34" charset="0"/>
                              <a:cs typeface="Cambria Math" panose="02040503050406030204" pitchFamily="18" charset="0"/>
                            </a:rPr>
                            <m:t>n</m:t>
                          </m:r>
                          <m:nary>
                            <m:naryPr>
                              <m:chr m:val="∑"/>
                              <m:limLoc m:val="undOvr"/>
                              <m:subHide m:val="on"/>
                              <m:supHide m:val="on"/>
                              <m:ctrlPr>
                                <a:rPr lang="fr-DZ" sz="1800" i="1">
                                  <a:solidFill>
                                    <a:schemeClr val="tx1"/>
                                  </a:solidFill>
                                  <a:effectLst/>
                                  <a:latin typeface="Cambria Math" panose="02040503050406030204" pitchFamily="18" charset="0"/>
                                  <a:ea typeface="Calibri" panose="020F0502020204030204" pitchFamily="34" charset="0"/>
                                  <a:cs typeface="Cambria Math" panose="02040503050406030204" pitchFamily="18" charset="0"/>
                                </a:rPr>
                              </m:ctrlPr>
                            </m:naryPr>
                            <m:sub/>
                            <m:sup/>
                            <m:e>
                              <m:r>
                                <a:rPr lang="fr-FR" sz="1800" i="1">
                                  <a:solidFill>
                                    <a:schemeClr val="tx1"/>
                                  </a:solidFill>
                                  <a:effectLst/>
                                  <a:latin typeface="Cambria Math" panose="02040503050406030204" pitchFamily="18" charset="0"/>
                                  <a:ea typeface="Calibri" panose="020F0502020204030204" pitchFamily="34" charset="0"/>
                                  <a:cs typeface="Cambria Math" panose="02040503050406030204" pitchFamily="18" charset="0"/>
                                </a:rPr>
                                <m:t>𝑥𝑦</m:t>
                              </m:r>
                              <m:r>
                                <a:rPr lang="fr-FR" sz="1800" i="1">
                                  <a:solidFill>
                                    <a:schemeClr val="tx1"/>
                                  </a:solidFill>
                                  <a:effectLst/>
                                  <a:latin typeface="Cambria Math" panose="02040503050406030204" pitchFamily="18" charset="0"/>
                                  <a:ea typeface="Calibri" panose="020F0502020204030204" pitchFamily="34" charset="0"/>
                                  <a:cs typeface="Cambria Math" panose="02040503050406030204" pitchFamily="18" charset="0"/>
                                </a:rPr>
                                <m:t>−</m:t>
                              </m:r>
                            </m:e>
                          </m:nary>
                          <m:nary>
                            <m:naryPr>
                              <m:chr m:val="∑"/>
                              <m:limLoc m:val="undOvr"/>
                              <m:subHide m:val="on"/>
                              <m:supHide m:val="on"/>
                              <m:ctrlPr>
                                <a:rPr lang="fr-DZ" sz="1800" i="1">
                                  <a:solidFill>
                                    <a:schemeClr val="tx1"/>
                                  </a:solidFill>
                                  <a:effectLst/>
                                  <a:latin typeface="Cambria Math" panose="02040503050406030204" pitchFamily="18" charset="0"/>
                                  <a:ea typeface="Calibri" panose="020F0502020204030204" pitchFamily="34" charset="0"/>
                                  <a:cs typeface="Cambria Math" panose="02040503050406030204" pitchFamily="18" charset="0"/>
                                </a:rPr>
                              </m:ctrlPr>
                            </m:naryPr>
                            <m:sub/>
                            <m:sup/>
                            <m:e>
                              <m:r>
                                <a:rPr lang="fr-FR" sz="1800" i="1">
                                  <a:solidFill>
                                    <a:schemeClr val="tx1"/>
                                  </a:solidFill>
                                  <a:effectLst/>
                                  <a:latin typeface="Cambria Math" panose="02040503050406030204" pitchFamily="18" charset="0"/>
                                  <a:ea typeface="Calibri" panose="020F0502020204030204" pitchFamily="34" charset="0"/>
                                  <a:cs typeface="Cambria Math" panose="02040503050406030204" pitchFamily="18" charset="0"/>
                                </a:rPr>
                                <m:t>𝑥</m:t>
                              </m:r>
                            </m:e>
                          </m:nary>
                          <m:nary>
                            <m:naryPr>
                              <m:chr m:val="∑"/>
                              <m:limLoc m:val="undOvr"/>
                              <m:subHide m:val="on"/>
                              <m:supHide m:val="on"/>
                              <m:ctrlPr>
                                <a:rPr lang="fr-DZ" sz="1800" i="1">
                                  <a:solidFill>
                                    <a:schemeClr val="tx1"/>
                                  </a:solidFill>
                                  <a:effectLst/>
                                  <a:latin typeface="Cambria Math" panose="02040503050406030204" pitchFamily="18" charset="0"/>
                                  <a:ea typeface="Calibri" panose="020F0502020204030204" pitchFamily="34" charset="0"/>
                                  <a:cs typeface="Cambria Math" panose="02040503050406030204" pitchFamily="18" charset="0"/>
                                </a:rPr>
                              </m:ctrlPr>
                            </m:naryPr>
                            <m:sub/>
                            <m:sup/>
                            <m:e>
                              <m:r>
                                <a:rPr lang="fr-FR" sz="1800" i="1">
                                  <a:solidFill>
                                    <a:schemeClr val="tx1"/>
                                  </a:solidFill>
                                  <a:effectLst/>
                                  <a:latin typeface="Cambria Math" panose="02040503050406030204" pitchFamily="18" charset="0"/>
                                  <a:ea typeface="Calibri" panose="020F0502020204030204" pitchFamily="34" charset="0"/>
                                  <a:cs typeface="Cambria Math" panose="02040503050406030204" pitchFamily="18" charset="0"/>
                                </a:rPr>
                                <m:t>𝑦</m:t>
                              </m:r>
                            </m:e>
                          </m:nary>
                        </m:num>
                        <m:den>
                          <m:rad>
                            <m:radPr>
                              <m:degHide m:val="on"/>
                              <m:ctrlPr>
                                <a:rPr lang="fr-DZ" sz="1800" i="1">
                                  <a:solidFill>
                                    <a:schemeClr val="tx1"/>
                                  </a:solidFill>
                                  <a:effectLst/>
                                  <a:latin typeface="Cambria Math" panose="02040503050406030204" pitchFamily="18" charset="0"/>
                                  <a:ea typeface="Calibri" panose="020F0502020204030204" pitchFamily="34" charset="0"/>
                                  <a:cs typeface="Times New Roman" panose="02020603050405020304" pitchFamily="18" charset="0"/>
                                </a:rPr>
                              </m:ctrlPr>
                            </m:radPr>
                            <m:deg/>
                            <m:e>
                              <m:sSup>
                                <m:sSupPr>
                                  <m:ctrlPr>
                                    <a:rPr lang="fr-DZ" sz="1800" i="1">
                                      <a:solidFill>
                                        <a:schemeClr val="tx1"/>
                                      </a:solidFill>
                                      <a:effectLst/>
                                      <a:latin typeface="Cambria Math" panose="02040503050406030204" pitchFamily="18" charset="0"/>
                                      <a:ea typeface="Calibri" panose="020F0502020204030204" pitchFamily="34" charset="0"/>
                                      <a:cs typeface="Times New Roman" panose="02020603050405020304" pitchFamily="18" charset="0"/>
                                    </a:rPr>
                                  </m:ctrlPr>
                                </m:sSupPr>
                                <m:e>
                                  <m:r>
                                    <a:rPr lang="fr-FR" sz="1800" i="1">
                                      <a:solidFill>
                                        <a:schemeClr val="tx1"/>
                                      </a:solidFill>
                                      <a:effectLst/>
                                      <a:latin typeface="Cambria Math" panose="02040503050406030204" pitchFamily="18" charset="0"/>
                                      <a:ea typeface="Calibri" panose="020F0502020204030204" pitchFamily="34" charset="0"/>
                                      <a:cs typeface="Cambria Math" panose="02040503050406030204" pitchFamily="18" charset="0"/>
                                    </a:rPr>
                                    <m:t>(</m:t>
                                  </m:r>
                                  <m:r>
                                    <a:rPr lang="fr-FR" sz="1800" i="1">
                                      <a:solidFill>
                                        <a:schemeClr val="tx1"/>
                                      </a:solidFill>
                                      <a:effectLst/>
                                      <a:latin typeface="Cambria Math" panose="02040503050406030204" pitchFamily="18" charset="0"/>
                                      <a:ea typeface="Calibri" panose="020F0502020204030204" pitchFamily="34" charset="0"/>
                                      <a:cs typeface="Cambria Math" panose="02040503050406030204" pitchFamily="18" charset="0"/>
                                    </a:rPr>
                                    <m:t>𝑛</m:t>
                                  </m:r>
                                  <m:nary>
                                    <m:naryPr>
                                      <m:chr m:val="∑"/>
                                      <m:limLoc m:val="undOvr"/>
                                      <m:subHide m:val="on"/>
                                      <m:supHide m:val="on"/>
                                      <m:ctrlPr>
                                        <a:rPr lang="fr-DZ" sz="1800" i="1">
                                          <a:solidFill>
                                            <a:schemeClr val="tx1"/>
                                          </a:solidFill>
                                          <a:effectLst/>
                                          <a:latin typeface="Cambria Math" panose="02040503050406030204" pitchFamily="18" charset="0"/>
                                          <a:ea typeface="Calibri" panose="020F0502020204030204" pitchFamily="34" charset="0"/>
                                          <a:cs typeface="Cambria Math" panose="02040503050406030204" pitchFamily="18" charset="0"/>
                                        </a:rPr>
                                      </m:ctrlPr>
                                    </m:naryPr>
                                    <m:sub/>
                                    <m:sup/>
                                    <m:e>
                                      <m:r>
                                        <a:rPr lang="fr-FR" sz="1800" i="1">
                                          <a:solidFill>
                                            <a:schemeClr val="tx1"/>
                                          </a:solidFill>
                                          <a:effectLst/>
                                          <a:latin typeface="Cambria Math" panose="02040503050406030204" pitchFamily="18" charset="0"/>
                                          <a:ea typeface="Calibri" panose="020F0502020204030204" pitchFamily="34" charset="0"/>
                                          <a:cs typeface="Cambria Math" panose="02040503050406030204" pitchFamily="18" charset="0"/>
                                        </a:rPr>
                                        <m:t>𝑥</m:t>
                                      </m:r>
                                    </m:e>
                                  </m:nary>
                                </m:e>
                                <m:sup>
                                  <m:r>
                                    <a:rPr lang="fr-FR" sz="1800">
                                      <a:solidFill>
                                        <a:schemeClr val="tx1"/>
                                      </a:solidFill>
                                      <a:effectLst/>
                                      <a:latin typeface="Cambria Math" panose="02040503050406030204" pitchFamily="18" charset="0"/>
                                      <a:ea typeface="Calibri" panose="020F0502020204030204" pitchFamily="34" charset="0"/>
                                      <a:cs typeface="Cambria Math" panose="02040503050406030204" pitchFamily="18" charset="0"/>
                                    </a:rPr>
                                    <m:t>2</m:t>
                                  </m:r>
                                </m:sup>
                              </m:sSup>
                              <m:r>
                                <a:rPr lang="fr-FR" sz="1800" i="1">
                                  <a:solidFill>
                                    <a:schemeClr val="tx1"/>
                                  </a:solidFill>
                                  <a:effectLst/>
                                  <a:latin typeface="Cambria Math" panose="02040503050406030204" pitchFamily="18" charset="0"/>
                                  <a:ea typeface="Calibri" panose="020F0502020204030204" pitchFamily="34" charset="0"/>
                                  <a:cs typeface="Cambria Math" panose="02040503050406030204" pitchFamily="18" charset="0"/>
                                </a:rPr>
                                <m:t>−</m:t>
                              </m:r>
                              <m:sSup>
                                <m:sSupPr>
                                  <m:ctrlPr>
                                    <a:rPr lang="fr-DZ" sz="1800" i="1">
                                      <a:solidFill>
                                        <a:schemeClr val="tx1"/>
                                      </a:solidFill>
                                      <a:effectLst/>
                                      <a:latin typeface="Cambria Math" panose="02040503050406030204" pitchFamily="18" charset="0"/>
                                      <a:ea typeface="Calibri" panose="020F0502020204030204" pitchFamily="34" charset="0"/>
                                      <a:cs typeface="Times New Roman" panose="02020603050405020304" pitchFamily="18" charset="0"/>
                                    </a:rPr>
                                  </m:ctrlPr>
                                </m:sSupPr>
                                <m:e>
                                  <m:r>
                                    <a:rPr lang="fr-FR" sz="1800" i="1">
                                      <a:solidFill>
                                        <a:schemeClr val="tx1"/>
                                      </a:solidFill>
                                      <a:effectLst/>
                                      <a:latin typeface="Cambria Math" panose="02040503050406030204" pitchFamily="18" charset="0"/>
                                      <a:ea typeface="Calibri" panose="020F0502020204030204" pitchFamily="34" charset="0"/>
                                      <a:cs typeface="Cambria Math" panose="02040503050406030204" pitchFamily="18" charset="0"/>
                                    </a:rPr>
                                    <m:t>(</m:t>
                                  </m:r>
                                  <m:nary>
                                    <m:naryPr>
                                      <m:chr m:val="∑"/>
                                      <m:limLoc m:val="undOvr"/>
                                      <m:subHide m:val="on"/>
                                      <m:supHide m:val="on"/>
                                      <m:ctrlPr>
                                        <a:rPr lang="fr-DZ" sz="1800" i="1">
                                          <a:solidFill>
                                            <a:schemeClr val="tx1"/>
                                          </a:solidFill>
                                          <a:effectLst/>
                                          <a:latin typeface="Cambria Math" panose="02040503050406030204" pitchFamily="18" charset="0"/>
                                          <a:ea typeface="Calibri" panose="020F0502020204030204" pitchFamily="34" charset="0"/>
                                          <a:cs typeface="Cambria Math" panose="02040503050406030204" pitchFamily="18" charset="0"/>
                                        </a:rPr>
                                      </m:ctrlPr>
                                    </m:naryPr>
                                    <m:sub/>
                                    <m:sup/>
                                    <m:e>
                                      <m:r>
                                        <a:rPr lang="fr-FR" sz="1800" i="1">
                                          <a:solidFill>
                                            <a:schemeClr val="tx1"/>
                                          </a:solidFill>
                                          <a:effectLst/>
                                          <a:latin typeface="Cambria Math" panose="02040503050406030204" pitchFamily="18" charset="0"/>
                                          <a:ea typeface="Calibri" panose="020F0502020204030204" pitchFamily="34" charset="0"/>
                                          <a:cs typeface="Cambria Math" panose="02040503050406030204" pitchFamily="18" charset="0"/>
                                        </a:rPr>
                                        <m:t>𝑥</m:t>
                                      </m:r>
                                      <m:r>
                                        <a:rPr lang="fr-FR" sz="1800" i="1">
                                          <a:solidFill>
                                            <a:schemeClr val="tx1"/>
                                          </a:solidFill>
                                          <a:effectLst/>
                                          <a:latin typeface="Cambria Math" panose="02040503050406030204" pitchFamily="18" charset="0"/>
                                          <a:ea typeface="Calibri" panose="020F0502020204030204" pitchFamily="34" charset="0"/>
                                          <a:cs typeface="Cambria Math" panose="02040503050406030204" pitchFamily="18" charset="0"/>
                                        </a:rPr>
                                        <m:t>)</m:t>
                                      </m:r>
                                    </m:e>
                                  </m:nary>
                                </m:e>
                                <m:sup>
                                  <m:r>
                                    <a:rPr lang="fr-FR" sz="1800">
                                      <a:solidFill>
                                        <a:schemeClr val="tx1"/>
                                      </a:solidFill>
                                      <a:effectLst/>
                                      <a:latin typeface="Cambria Math" panose="02040503050406030204" pitchFamily="18" charset="0"/>
                                      <a:ea typeface="Calibri" panose="020F0502020204030204" pitchFamily="34" charset="0"/>
                                      <a:cs typeface="Cambria Math" panose="02040503050406030204" pitchFamily="18" charset="0"/>
                                    </a:rPr>
                                    <m:t>2</m:t>
                                  </m:r>
                                </m:sup>
                              </m:sSup>
                              <m:r>
                                <a:rPr lang="fr-FR" sz="1800">
                                  <a:solidFill>
                                    <a:schemeClr val="tx1"/>
                                  </a:solidFill>
                                  <a:effectLst/>
                                  <a:latin typeface="Cambria Math" panose="02040503050406030204" pitchFamily="18" charset="0"/>
                                  <a:ea typeface="Calibri" panose="020F0502020204030204" pitchFamily="34" charset="0"/>
                                  <a:cs typeface="Cambria Math" panose="02040503050406030204" pitchFamily="18" charset="0"/>
                                </a:rPr>
                                <m:t>)</m:t>
                              </m:r>
                              <m:sSup>
                                <m:sSupPr>
                                  <m:ctrlPr>
                                    <a:rPr lang="fr-DZ" sz="1800" i="1">
                                      <a:solidFill>
                                        <a:schemeClr val="tx1"/>
                                      </a:solidFill>
                                      <a:effectLst/>
                                      <a:latin typeface="Cambria Math" panose="02040503050406030204" pitchFamily="18" charset="0"/>
                                      <a:ea typeface="Calibri" panose="020F0502020204030204" pitchFamily="34" charset="0"/>
                                      <a:cs typeface="Times New Roman" panose="02020603050405020304" pitchFamily="18" charset="0"/>
                                    </a:rPr>
                                  </m:ctrlPr>
                                </m:sSupPr>
                                <m:e>
                                  <m:r>
                                    <a:rPr lang="fr-FR" sz="1800" i="1">
                                      <a:solidFill>
                                        <a:schemeClr val="tx1"/>
                                      </a:solidFill>
                                      <a:effectLst/>
                                      <a:latin typeface="Cambria Math" panose="02040503050406030204" pitchFamily="18" charset="0"/>
                                      <a:ea typeface="Calibri" panose="020F0502020204030204" pitchFamily="34" charset="0"/>
                                      <a:cs typeface="Cambria Math" panose="02040503050406030204" pitchFamily="18" charset="0"/>
                                    </a:rPr>
                                    <m:t>(</m:t>
                                  </m:r>
                                  <m:r>
                                    <a:rPr lang="fr-FR" sz="1800" i="1">
                                      <a:solidFill>
                                        <a:schemeClr val="tx1"/>
                                      </a:solidFill>
                                      <a:effectLst/>
                                      <a:latin typeface="Cambria Math" panose="02040503050406030204" pitchFamily="18" charset="0"/>
                                      <a:ea typeface="Calibri" panose="020F0502020204030204" pitchFamily="34" charset="0"/>
                                      <a:cs typeface="Cambria Math" panose="02040503050406030204" pitchFamily="18" charset="0"/>
                                    </a:rPr>
                                    <m:t>𝑛</m:t>
                                  </m:r>
                                  <m:nary>
                                    <m:naryPr>
                                      <m:chr m:val="∑"/>
                                      <m:limLoc m:val="undOvr"/>
                                      <m:subHide m:val="on"/>
                                      <m:supHide m:val="on"/>
                                      <m:ctrlPr>
                                        <a:rPr lang="fr-DZ" sz="1800" i="1">
                                          <a:solidFill>
                                            <a:schemeClr val="tx1"/>
                                          </a:solidFill>
                                          <a:effectLst/>
                                          <a:latin typeface="Cambria Math" panose="02040503050406030204" pitchFamily="18" charset="0"/>
                                          <a:ea typeface="Calibri" panose="020F0502020204030204" pitchFamily="34" charset="0"/>
                                          <a:cs typeface="Cambria Math" panose="02040503050406030204" pitchFamily="18" charset="0"/>
                                        </a:rPr>
                                      </m:ctrlPr>
                                    </m:naryPr>
                                    <m:sub/>
                                    <m:sup/>
                                    <m:e>
                                      <m:r>
                                        <a:rPr lang="fr-FR" sz="1800" i="1">
                                          <a:solidFill>
                                            <a:schemeClr val="tx1"/>
                                          </a:solidFill>
                                          <a:effectLst/>
                                          <a:latin typeface="Cambria Math" panose="02040503050406030204" pitchFamily="18" charset="0"/>
                                          <a:ea typeface="Calibri" panose="020F0502020204030204" pitchFamily="34" charset="0"/>
                                          <a:cs typeface="Cambria Math" panose="02040503050406030204" pitchFamily="18" charset="0"/>
                                        </a:rPr>
                                        <m:t>𝑦</m:t>
                                      </m:r>
                                    </m:e>
                                  </m:nary>
                                </m:e>
                                <m:sup>
                                  <m:r>
                                    <a:rPr lang="fr-FR" sz="1800">
                                      <a:solidFill>
                                        <a:schemeClr val="tx1"/>
                                      </a:solidFill>
                                      <a:effectLst/>
                                      <a:latin typeface="Cambria Math" panose="02040503050406030204" pitchFamily="18" charset="0"/>
                                      <a:ea typeface="Calibri" panose="020F0502020204030204" pitchFamily="34" charset="0"/>
                                      <a:cs typeface="Cambria Math" panose="02040503050406030204" pitchFamily="18" charset="0"/>
                                    </a:rPr>
                                    <m:t>2</m:t>
                                  </m:r>
                                </m:sup>
                              </m:sSup>
                              <m:r>
                                <a:rPr lang="fr-FR" sz="1800" i="1">
                                  <a:solidFill>
                                    <a:schemeClr val="tx1"/>
                                  </a:solidFill>
                                  <a:effectLst/>
                                  <a:latin typeface="Cambria Math" panose="02040503050406030204" pitchFamily="18" charset="0"/>
                                  <a:ea typeface="Calibri" panose="020F0502020204030204" pitchFamily="34" charset="0"/>
                                  <a:cs typeface="Cambria Math" panose="02040503050406030204" pitchFamily="18" charset="0"/>
                                </a:rPr>
                                <m:t>−</m:t>
                              </m:r>
                              <m:sSup>
                                <m:sSupPr>
                                  <m:ctrlPr>
                                    <a:rPr lang="fr-DZ" sz="1800" i="1">
                                      <a:solidFill>
                                        <a:schemeClr val="tx1"/>
                                      </a:solidFill>
                                      <a:effectLst/>
                                      <a:latin typeface="Cambria Math" panose="02040503050406030204" pitchFamily="18" charset="0"/>
                                      <a:ea typeface="Calibri" panose="020F0502020204030204" pitchFamily="34" charset="0"/>
                                      <a:cs typeface="Times New Roman" panose="02020603050405020304" pitchFamily="18" charset="0"/>
                                    </a:rPr>
                                  </m:ctrlPr>
                                </m:sSupPr>
                                <m:e>
                                  <m:r>
                                    <a:rPr lang="fr-FR" sz="1800" i="1">
                                      <a:solidFill>
                                        <a:schemeClr val="tx1"/>
                                      </a:solidFill>
                                      <a:effectLst/>
                                      <a:latin typeface="Cambria Math" panose="02040503050406030204" pitchFamily="18" charset="0"/>
                                      <a:ea typeface="Calibri" panose="020F0502020204030204" pitchFamily="34" charset="0"/>
                                      <a:cs typeface="Cambria Math" panose="02040503050406030204" pitchFamily="18" charset="0"/>
                                    </a:rPr>
                                    <m:t>(</m:t>
                                  </m:r>
                                  <m:nary>
                                    <m:naryPr>
                                      <m:chr m:val="∑"/>
                                      <m:limLoc m:val="undOvr"/>
                                      <m:subHide m:val="on"/>
                                      <m:supHide m:val="on"/>
                                      <m:ctrlPr>
                                        <a:rPr lang="fr-DZ" sz="1800" i="1">
                                          <a:solidFill>
                                            <a:schemeClr val="tx1"/>
                                          </a:solidFill>
                                          <a:effectLst/>
                                          <a:latin typeface="Cambria Math" panose="02040503050406030204" pitchFamily="18" charset="0"/>
                                          <a:ea typeface="Calibri" panose="020F0502020204030204" pitchFamily="34" charset="0"/>
                                          <a:cs typeface="Cambria Math" panose="02040503050406030204" pitchFamily="18" charset="0"/>
                                        </a:rPr>
                                      </m:ctrlPr>
                                    </m:naryPr>
                                    <m:sub/>
                                    <m:sup/>
                                    <m:e>
                                      <m:r>
                                        <a:rPr lang="fr-FR" sz="1800" i="1">
                                          <a:solidFill>
                                            <a:schemeClr val="tx1"/>
                                          </a:solidFill>
                                          <a:effectLst/>
                                          <a:latin typeface="Cambria Math" panose="02040503050406030204" pitchFamily="18" charset="0"/>
                                          <a:ea typeface="Calibri" panose="020F0502020204030204" pitchFamily="34" charset="0"/>
                                          <a:cs typeface="Cambria Math" panose="02040503050406030204" pitchFamily="18" charset="0"/>
                                        </a:rPr>
                                        <m:t>𝑦</m:t>
                                      </m:r>
                                      <m:r>
                                        <a:rPr lang="fr-FR" sz="1800" i="1">
                                          <a:solidFill>
                                            <a:schemeClr val="tx1"/>
                                          </a:solidFill>
                                          <a:effectLst/>
                                          <a:latin typeface="Cambria Math" panose="02040503050406030204" pitchFamily="18" charset="0"/>
                                          <a:ea typeface="Calibri" panose="020F0502020204030204" pitchFamily="34" charset="0"/>
                                          <a:cs typeface="Cambria Math" panose="02040503050406030204" pitchFamily="18" charset="0"/>
                                        </a:rPr>
                                        <m:t>)</m:t>
                                      </m:r>
                                    </m:e>
                                  </m:nary>
                                </m:e>
                                <m:sup>
                                  <m:r>
                                    <a:rPr lang="fr-FR" sz="1800">
                                      <a:solidFill>
                                        <a:schemeClr val="tx1"/>
                                      </a:solidFill>
                                      <a:effectLst/>
                                      <a:latin typeface="Cambria Math" panose="02040503050406030204" pitchFamily="18" charset="0"/>
                                      <a:ea typeface="Calibri" panose="020F0502020204030204" pitchFamily="34" charset="0"/>
                                      <a:cs typeface="Cambria Math" panose="02040503050406030204" pitchFamily="18" charset="0"/>
                                    </a:rPr>
                                    <m:t>2</m:t>
                                  </m:r>
                                </m:sup>
                              </m:sSup>
                              <m:r>
                                <a:rPr lang="fr-FR" sz="1800">
                                  <a:solidFill>
                                    <a:schemeClr val="tx1"/>
                                  </a:solidFill>
                                  <a:effectLst/>
                                  <a:latin typeface="Cambria Math" panose="02040503050406030204" pitchFamily="18" charset="0"/>
                                  <a:ea typeface="Calibri" panose="020F0502020204030204" pitchFamily="34" charset="0"/>
                                  <a:cs typeface="Cambria Math" panose="02040503050406030204" pitchFamily="18" charset="0"/>
                                </a:rPr>
                                <m:t>)</m:t>
                              </m:r>
                            </m:e>
                          </m:rad>
                        </m:den>
                      </m:f>
                    </m:oMath>
                  </m:oMathPara>
                </a14:m>
                <a:endParaRPr lang="fr-DZ" sz="18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algn="ctr"/>
                <a:endParaRPr lang="fr-DZ" dirty="0">
                  <a:solidFill>
                    <a:schemeClr val="tx1"/>
                  </a:solidFill>
                </a:endParaRPr>
              </a:p>
            </p:txBody>
          </p:sp>
        </mc:Choice>
        <mc:Fallback xmlns="">
          <p:sp>
            <p:nvSpPr>
              <p:cNvPr id="5" name="Bulle narrative : rectangle 4">
                <a:extLst>
                  <a:ext uri="{FF2B5EF4-FFF2-40B4-BE49-F238E27FC236}">
                    <a16:creationId xmlns:a16="http://schemas.microsoft.com/office/drawing/2014/main" id="{4995E28C-C038-4EC9-B422-225CCA263D51}"/>
                  </a:ext>
                </a:extLst>
              </p:cNvPr>
              <p:cNvSpPr>
                <a:spLocks noRot="1" noChangeAspect="1" noMove="1" noResize="1" noEditPoints="1" noAdjustHandles="1" noChangeArrowheads="1" noChangeShapeType="1" noTextEdit="1"/>
              </p:cNvSpPr>
              <p:nvPr/>
            </p:nvSpPr>
            <p:spPr>
              <a:xfrm>
                <a:off x="7968344" y="4855096"/>
                <a:ext cx="4300694" cy="1269462"/>
              </a:xfrm>
              <a:prstGeom prst="wedgeRectCallout">
                <a:avLst>
                  <a:gd name="adj1" fmla="val 38060"/>
                  <a:gd name="adj2" fmla="val -89871"/>
                </a:avLst>
              </a:prstGeom>
              <a:blipFill>
                <a:blip r:embed="rId3"/>
                <a:stretch>
                  <a:fillRect r="-989"/>
                </a:stretch>
              </a:blipFill>
              <a:ln>
                <a:solidFill>
                  <a:schemeClr val="accent1"/>
                </a:solidFill>
              </a:ln>
            </p:spPr>
            <p:txBody>
              <a:bodyPr/>
              <a:lstStyle/>
              <a:p>
                <a:r>
                  <a:rPr lang="fr-DZ">
                    <a:noFill/>
                  </a:rPr>
                  <a:t> </a:t>
                </a:r>
              </a:p>
            </p:txBody>
          </p:sp>
        </mc:Fallback>
      </mc:AlternateContent>
      <mc:AlternateContent xmlns:mc="http://schemas.openxmlformats.org/markup-compatibility/2006" xmlns:a14="http://schemas.microsoft.com/office/drawing/2010/main">
        <mc:Choice Requires="a14">
          <p:sp>
            <p:nvSpPr>
              <p:cNvPr id="14" name="Bulle narrative : rectangle 13">
                <a:extLst>
                  <a:ext uri="{FF2B5EF4-FFF2-40B4-BE49-F238E27FC236}">
                    <a16:creationId xmlns:a16="http://schemas.microsoft.com/office/drawing/2014/main" id="{7F8BE3E0-2987-40E8-93D5-96F1C33799D8}"/>
                  </a:ext>
                </a:extLst>
              </p:cNvPr>
              <p:cNvSpPr/>
              <p:nvPr/>
            </p:nvSpPr>
            <p:spPr>
              <a:xfrm>
                <a:off x="2823587" y="4855096"/>
                <a:ext cx="4659085" cy="1325530"/>
              </a:xfrm>
              <a:prstGeom prst="wedgeRectCallout">
                <a:avLst>
                  <a:gd name="adj1" fmla="val 38060"/>
                  <a:gd name="adj2" fmla="val -89871"/>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rtl="1">
                  <a:lnSpc>
                    <a:spcPct val="107000"/>
                  </a:lnSpc>
                  <a:spcAft>
                    <a:spcPts val="800"/>
                  </a:spcAft>
                </a:pPr>
                <a:r>
                  <a:rPr lang="ar-SA" sz="1800" b="1"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 </a:t>
                </a:r>
                <a:endParaRPr lang="fr-DZ" sz="18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800"/>
                  </a:spcAft>
                </a:pPr>
                <a14:m>
                  <m:oMathPara xmlns:m="http://schemas.openxmlformats.org/officeDocument/2006/math">
                    <m:oMathParaPr>
                      <m:jc m:val="centerGroup"/>
                    </m:oMathParaPr>
                    <m:oMath xmlns:m="http://schemas.openxmlformats.org/officeDocument/2006/math">
                      <m:r>
                        <a:rPr lang="fr-FR" sz="1800" i="1">
                          <a:solidFill>
                            <a:schemeClr val="tx1"/>
                          </a:solidFill>
                          <a:effectLst/>
                          <a:latin typeface="Cambria Math" panose="02040503050406030204" pitchFamily="18" charset="0"/>
                          <a:ea typeface="Calibri" panose="020F0502020204030204" pitchFamily="34" charset="0"/>
                          <a:cs typeface="Cambria Math" panose="02040503050406030204" pitchFamily="18" charset="0"/>
                        </a:rPr>
                        <m:t>𝑟</m:t>
                      </m:r>
                      <m:r>
                        <a:rPr lang="fr-FR" sz="1800">
                          <a:solidFill>
                            <a:schemeClr val="tx1"/>
                          </a:solidFill>
                          <a:effectLst/>
                          <a:latin typeface="Cambria Math" panose="02040503050406030204" pitchFamily="18" charset="0"/>
                          <a:ea typeface="Calibri" panose="020F0502020204030204" pitchFamily="34" charset="0"/>
                          <a:cs typeface="Cambria Math" panose="02040503050406030204" pitchFamily="18" charset="0"/>
                        </a:rPr>
                        <m:t>=</m:t>
                      </m:r>
                      <m:r>
                        <a:rPr lang="fr-FR" sz="1800">
                          <a:solidFill>
                            <a:schemeClr val="tx1"/>
                          </a:solidFill>
                          <a:effectLst/>
                          <a:latin typeface="Cambria Math" panose="02040503050406030204" pitchFamily="18" charset="0"/>
                          <a:ea typeface="Calibri" panose="020F0502020204030204" pitchFamily="34" charset="0"/>
                          <a:cs typeface="Cambria Math" panose="02040503050406030204" pitchFamily="18" charset="0"/>
                        </a:rPr>
                        <m:t>1</m:t>
                      </m:r>
                      <m:r>
                        <a:rPr lang="fr-FR" sz="1800" i="1">
                          <a:solidFill>
                            <a:schemeClr val="tx1"/>
                          </a:solidFill>
                          <a:effectLst/>
                          <a:latin typeface="Cambria Math" panose="02040503050406030204" pitchFamily="18" charset="0"/>
                          <a:ea typeface="Calibri" panose="020F0502020204030204" pitchFamily="34" charset="0"/>
                          <a:cs typeface="Cambria Math" panose="02040503050406030204" pitchFamily="18" charset="0"/>
                        </a:rPr>
                        <m:t>−</m:t>
                      </m:r>
                      <m:r>
                        <a:rPr lang="fr-FR" sz="1800">
                          <a:solidFill>
                            <a:schemeClr val="tx1"/>
                          </a:solidFill>
                          <a:effectLst/>
                          <a:latin typeface="Cambria Math" panose="02040503050406030204" pitchFamily="18" charset="0"/>
                          <a:ea typeface="Calibri" panose="020F0502020204030204" pitchFamily="34" charset="0"/>
                          <a:cs typeface="Cambria Math" panose="02040503050406030204" pitchFamily="18" charset="0"/>
                        </a:rPr>
                        <m:t> </m:t>
                      </m:r>
                      <m:f>
                        <m:fPr>
                          <m:ctrlPr>
                            <a:rPr lang="fr-DZ" sz="1800" i="1">
                              <a:solidFill>
                                <a:schemeClr val="tx1"/>
                              </a:solidFill>
                              <a:effectLst/>
                              <a:latin typeface="Cambria Math" panose="02040503050406030204" pitchFamily="18" charset="0"/>
                              <a:ea typeface="Calibri" panose="020F0502020204030204" pitchFamily="34" charset="0"/>
                              <a:cs typeface="Times New Roman" panose="02020603050405020304" pitchFamily="18" charset="0"/>
                            </a:rPr>
                          </m:ctrlPr>
                        </m:fPr>
                        <m:num>
                          <m:r>
                            <a:rPr lang="fr-FR" sz="1800">
                              <a:solidFill>
                                <a:schemeClr val="tx1"/>
                              </a:solidFill>
                              <a:effectLst/>
                              <a:latin typeface="Cambria Math" panose="02040503050406030204" pitchFamily="18" charset="0"/>
                              <a:ea typeface="Calibri" panose="020F0502020204030204" pitchFamily="34" charset="0"/>
                              <a:cs typeface="Cambria Math" panose="02040503050406030204" pitchFamily="18" charset="0"/>
                            </a:rPr>
                            <m:t>6</m:t>
                          </m:r>
                          <m:sSup>
                            <m:sSupPr>
                              <m:ctrlPr>
                                <a:rPr lang="fr-DZ" sz="1800" i="1">
                                  <a:solidFill>
                                    <a:schemeClr val="tx1"/>
                                  </a:solidFill>
                                  <a:effectLst/>
                                  <a:latin typeface="Cambria Math" panose="02040503050406030204" pitchFamily="18" charset="0"/>
                                  <a:ea typeface="Calibri" panose="020F0502020204030204" pitchFamily="34" charset="0"/>
                                  <a:cs typeface="Times New Roman" panose="02020603050405020304" pitchFamily="18" charset="0"/>
                                </a:rPr>
                              </m:ctrlPr>
                            </m:sSupPr>
                            <m:e>
                              <m:nary>
                                <m:naryPr>
                                  <m:chr m:val="∑"/>
                                  <m:limLoc m:val="undOvr"/>
                                  <m:subHide m:val="on"/>
                                  <m:supHide m:val="on"/>
                                  <m:ctrlPr>
                                    <a:rPr lang="fr-DZ" sz="1800" i="1">
                                      <a:solidFill>
                                        <a:schemeClr val="tx1"/>
                                      </a:solidFill>
                                      <a:effectLst/>
                                      <a:latin typeface="Cambria Math" panose="02040503050406030204" pitchFamily="18" charset="0"/>
                                      <a:ea typeface="Calibri" panose="020F0502020204030204" pitchFamily="34" charset="0"/>
                                      <a:cs typeface="Cambria Math" panose="02040503050406030204" pitchFamily="18" charset="0"/>
                                    </a:rPr>
                                  </m:ctrlPr>
                                </m:naryPr>
                                <m:sub/>
                                <m:sup/>
                                <m:e>
                                  <m:r>
                                    <a:rPr lang="fr-FR" sz="1800" i="1">
                                      <a:solidFill>
                                        <a:schemeClr val="tx1"/>
                                      </a:solidFill>
                                      <a:effectLst/>
                                      <a:latin typeface="Cambria Math" panose="02040503050406030204" pitchFamily="18" charset="0"/>
                                      <a:ea typeface="Calibri" panose="020F0502020204030204" pitchFamily="34" charset="0"/>
                                      <a:cs typeface="Cambria Math" panose="02040503050406030204" pitchFamily="18" charset="0"/>
                                    </a:rPr>
                                    <m:t>𝑑𝑖</m:t>
                                  </m:r>
                                </m:e>
                              </m:nary>
                            </m:e>
                            <m:sup>
                              <m:r>
                                <a:rPr lang="fr-FR" sz="1800">
                                  <a:solidFill>
                                    <a:schemeClr val="tx1"/>
                                  </a:solidFill>
                                  <a:effectLst/>
                                  <a:latin typeface="Cambria Math" panose="02040503050406030204" pitchFamily="18" charset="0"/>
                                  <a:ea typeface="Calibri" panose="020F0502020204030204" pitchFamily="34" charset="0"/>
                                  <a:cs typeface="Cambria Math" panose="02040503050406030204" pitchFamily="18" charset="0"/>
                                </a:rPr>
                                <m:t>2</m:t>
                              </m:r>
                            </m:sup>
                          </m:sSup>
                        </m:num>
                        <m:den>
                          <m:sSup>
                            <m:sSupPr>
                              <m:ctrlPr>
                                <a:rPr lang="fr-DZ" sz="1800" i="1">
                                  <a:solidFill>
                                    <a:schemeClr val="tx1"/>
                                  </a:solidFill>
                                  <a:effectLst/>
                                  <a:latin typeface="Cambria Math" panose="02040503050406030204" pitchFamily="18" charset="0"/>
                                  <a:ea typeface="Calibri" panose="020F0502020204030204" pitchFamily="34" charset="0"/>
                                  <a:cs typeface="Times New Roman" panose="02020603050405020304" pitchFamily="18" charset="0"/>
                                </a:rPr>
                              </m:ctrlPr>
                            </m:sSupPr>
                            <m:e>
                              <m:r>
                                <a:rPr lang="fr-FR" sz="1800" i="1">
                                  <a:solidFill>
                                    <a:schemeClr val="tx1"/>
                                  </a:solidFill>
                                  <a:effectLst/>
                                  <a:latin typeface="Cambria Math" panose="02040503050406030204" pitchFamily="18" charset="0"/>
                                  <a:ea typeface="Calibri" panose="020F0502020204030204" pitchFamily="34" charset="0"/>
                                  <a:cs typeface="Cambria Math" panose="02040503050406030204" pitchFamily="18" charset="0"/>
                                </a:rPr>
                                <m:t>𝑛</m:t>
                              </m:r>
                              <m:r>
                                <a:rPr lang="fr-FR" sz="1800">
                                  <a:solidFill>
                                    <a:schemeClr val="tx1"/>
                                  </a:solidFill>
                                  <a:effectLst/>
                                  <a:latin typeface="Cambria Math" panose="02040503050406030204" pitchFamily="18" charset="0"/>
                                  <a:ea typeface="Calibri" panose="020F0502020204030204" pitchFamily="34" charset="0"/>
                                  <a:cs typeface="Cambria Math" panose="02040503050406030204" pitchFamily="18" charset="0"/>
                                </a:rPr>
                                <m:t>(</m:t>
                              </m:r>
                              <m:r>
                                <m:rPr>
                                  <m:sty m:val="p"/>
                                </m:rPr>
                                <a:rPr lang="fr-FR" sz="1800">
                                  <a:solidFill>
                                    <a:schemeClr val="tx1"/>
                                  </a:solidFill>
                                  <a:effectLst/>
                                  <a:latin typeface="Cambria Math" panose="02040503050406030204" pitchFamily="18" charset="0"/>
                                  <a:ea typeface="Calibri" panose="020F0502020204030204" pitchFamily="34" charset="0"/>
                                  <a:cs typeface="Cambria Math" panose="02040503050406030204" pitchFamily="18" charset="0"/>
                                </a:rPr>
                                <m:t>n</m:t>
                              </m:r>
                            </m:e>
                            <m:sup>
                              <m:r>
                                <a:rPr lang="fr-FR" sz="1800">
                                  <a:solidFill>
                                    <a:schemeClr val="tx1"/>
                                  </a:solidFill>
                                  <a:effectLst/>
                                  <a:latin typeface="Cambria Math" panose="02040503050406030204" pitchFamily="18" charset="0"/>
                                  <a:ea typeface="Calibri" panose="020F0502020204030204" pitchFamily="34" charset="0"/>
                                  <a:cs typeface="Cambria Math" panose="02040503050406030204" pitchFamily="18" charset="0"/>
                                </a:rPr>
                                <m:t>2</m:t>
                              </m:r>
                            </m:sup>
                          </m:sSup>
                          <m:r>
                            <a:rPr lang="fr-FR" sz="1800" i="1">
                              <a:solidFill>
                                <a:schemeClr val="tx1"/>
                              </a:solidFill>
                              <a:effectLst/>
                              <a:latin typeface="Cambria Math" panose="02040503050406030204" pitchFamily="18" charset="0"/>
                              <a:ea typeface="Calibri" panose="020F0502020204030204" pitchFamily="34" charset="0"/>
                              <a:cs typeface="Times New Roman" panose="02020603050405020304" pitchFamily="18" charset="0"/>
                            </a:rPr>
                            <m:t>−</m:t>
                          </m:r>
                          <m:r>
                            <a:rPr lang="fr-FR" sz="1800" i="1">
                              <a:solidFill>
                                <a:schemeClr val="tx1"/>
                              </a:solidFill>
                              <a:effectLst/>
                              <a:latin typeface="Cambria Math" panose="02040503050406030204" pitchFamily="18" charset="0"/>
                              <a:ea typeface="Calibri" panose="020F0502020204030204" pitchFamily="34" charset="0"/>
                              <a:cs typeface="Times New Roman" panose="02020603050405020304" pitchFamily="18" charset="0"/>
                            </a:rPr>
                            <m:t>1</m:t>
                          </m:r>
                          <m:r>
                            <a:rPr lang="fr-FR" sz="1800" i="1">
                              <a:solidFill>
                                <a:schemeClr val="tx1"/>
                              </a:solidFill>
                              <a:effectLst/>
                              <a:latin typeface="Cambria Math" panose="02040503050406030204" pitchFamily="18" charset="0"/>
                              <a:ea typeface="Calibri" panose="020F0502020204030204" pitchFamily="34" charset="0"/>
                              <a:cs typeface="Times New Roman" panose="02020603050405020304" pitchFamily="18" charset="0"/>
                            </a:rPr>
                            <m:t>)</m:t>
                          </m:r>
                        </m:den>
                      </m:f>
                    </m:oMath>
                  </m:oMathPara>
                </a14:m>
                <a:endParaRPr lang="fr-DZ" sz="18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800"/>
                  </a:spcAft>
                </a:pPr>
                <a:r>
                  <a:rPr lang="fr-FR" sz="1800" dirty="0">
                    <a:solidFill>
                      <a:schemeClr val="tx1"/>
                    </a:solidFill>
                    <a:effectLst/>
                    <a:latin typeface="Times New Roman" panose="02020603050405020304" pitchFamily="18" charset="0"/>
                    <a:ea typeface="Calibri" panose="020F0502020204030204" pitchFamily="34" charset="0"/>
                    <a:cs typeface="Arial" panose="020B0604020202020204" pitchFamily="34" charset="0"/>
                  </a:rPr>
                  <a:t>di = </a:t>
                </a:r>
                <a:r>
                  <a:rPr lang="ar-SA"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رتب</a:t>
                </a:r>
                <a:r>
                  <a:rPr lang="fr-FR" sz="1800" dirty="0">
                    <a:solidFill>
                      <a:schemeClr val="tx1"/>
                    </a:solidFill>
                    <a:effectLst/>
                    <a:latin typeface="Times New Roman" panose="02020603050405020304" pitchFamily="18" charset="0"/>
                    <a:ea typeface="Calibri" panose="020F0502020204030204" pitchFamily="34" charset="0"/>
                    <a:cs typeface="Arial" panose="020B0604020202020204" pitchFamily="34" charset="0"/>
                  </a:rPr>
                  <a:t>X – </a:t>
                </a:r>
                <a:r>
                  <a:rPr lang="ar-SA"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رتب</a:t>
                </a:r>
                <a:r>
                  <a:rPr lang="fr-FR" sz="1800" dirty="0">
                    <a:solidFill>
                      <a:schemeClr val="tx1"/>
                    </a:solidFill>
                    <a:effectLst/>
                    <a:latin typeface="Times New Roman" panose="02020603050405020304" pitchFamily="18" charset="0"/>
                    <a:ea typeface="Calibri" panose="020F0502020204030204" pitchFamily="34" charset="0"/>
                    <a:cs typeface="Arial" panose="020B0604020202020204" pitchFamily="34" charset="0"/>
                  </a:rPr>
                  <a:t>Y</a:t>
                </a:r>
                <a:endParaRPr lang="fr-DZ" sz="18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algn="ctr"/>
                <a:endParaRPr lang="fr-DZ" dirty="0">
                  <a:solidFill>
                    <a:schemeClr val="tx1"/>
                  </a:solidFill>
                </a:endParaRPr>
              </a:p>
            </p:txBody>
          </p:sp>
        </mc:Choice>
        <mc:Fallback xmlns="">
          <p:sp>
            <p:nvSpPr>
              <p:cNvPr id="14" name="Bulle narrative : rectangle 13">
                <a:extLst>
                  <a:ext uri="{FF2B5EF4-FFF2-40B4-BE49-F238E27FC236}">
                    <a16:creationId xmlns:a16="http://schemas.microsoft.com/office/drawing/2014/main" id="{7F8BE3E0-2987-40E8-93D5-96F1C33799D8}"/>
                  </a:ext>
                </a:extLst>
              </p:cNvPr>
              <p:cNvSpPr>
                <a:spLocks noRot="1" noChangeAspect="1" noMove="1" noResize="1" noEditPoints="1" noAdjustHandles="1" noChangeArrowheads="1" noChangeShapeType="1" noTextEdit="1"/>
              </p:cNvSpPr>
              <p:nvPr/>
            </p:nvSpPr>
            <p:spPr>
              <a:xfrm>
                <a:off x="2823587" y="4855096"/>
                <a:ext cx="4659085" cy="1325530"/>
              </a:xfrm>
              <a:prstGeom prst="wedgeRectCallout">
                <a:avLst>
                  <a:gd name="adj1" fmla="val 38060"/>
                  <a:gd name="adj2" fmla="val -89871"/>
                </a:avLst>
              </a:prstGeom>
              <a:blipFill>
                <a:blip r:embed="rId4"/>
                <a:stretch>
                  <a:fillRect l="-914" r="-1044"/>
                </a:stretch>
              </a:blipFill>
            </p:spPr>
            <p:txBody>
              <a:bodyPr/>
              <a:lstStyle/>
              <a:p>
                <a:r>
                  <a:rPr lang="fr-DZ">
                    <a:noFill/>
                  </a:rPr>
                  <a:t> </a:t>
                </a:r>
              </a:p>
            </p:txBody>
          </p:sp>
        </mc:Fallback>
      </mc:AlternateContent>
      <mc:AlternateContent xmlns:mc="http://schemas.openxmlformats.org/markup-compatibility/2006" xmlns:a14="http://schemas.microsoft.com/office/drawing/2010/main">
        <mc:Choice Requires="a14">
          <p:sp>
            <p:nvSpPr>
              <p:cNvPr id="16" name="Bulle narrative : rectangle 15">
                <a:extLst>
                  <a:ext uri="{FF2B5EF4-FFF2-40B4-BE49-F238E27FC236}">
                    <a16:creationId xmlns:a16="http://schemas.microsoft.com/office/drawing/2014/main" id="{1153D4DA-5771-4A8F-81E0-1883F13B8D94}"/>
                  </a:ext>
                </a:extLst>
              </p:cNvPr>
              <p:cNvSpPr/>
              <p:nvPr/>
            </p:nvSpPr>
            <p:spPr>
              <a:xfrm>
                <a:off x="174171" y="2859515"/>
                <a:ext cx="3577213" cy="1875449"/>
              </a:xfrm>
              <a:prstGeom prst="wedgeRectCallout">
                <a:avLst>
                  <a:gd name="adj1" fmla="val 14289"/>
                  <a:gd name="adj2" fmla="val -68217"/>
                </a:avLst>
              </a:prstGeom>
              <a:solidFill>
                <a:schemeClr val="bg1"/>
              </a:solidFill>
            </p:spPr>
            <p:style>
              <a:lnRef idx="1">
                <a:schemeClr val="accent2"/>
              </a:lnRef>
              <a:fillRef idx="3">
                <a:schemeClr val="accent2"/>
              </a:fillRef>
              <a:effectRef idx="2">
                <a:schemeClr val="accent2"/>
              </a:effectRef>
              <a:fontRef idx="minor">
                <a:schemeClr val="lt1"/>
              </a:fontRef>
            </p:style>
            <p:txBody>
              <a:bodyPr rtlCol="0" anchor="ctr"/>
              <a:lstStyle/>
              <a:p>
                <a:pPr lvl="0" algn="r" rtl="1">
                  <a:lnSpc>
                    <a:spcPct val="107000"/>
                  </a:lnSpc>
                  <a:spcAft>
                    <a:spcPts val="800"/>
                  </a:spcAft>
                </a:pPr>
                <a:endParaRPr lang="fr-DZ" sz="18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800"/>
                  </a:spcAft>
                </a:pPr>
                <a:r>
                  <a:rPr lang="fr-FR" sz="1800" dirty="0">
                    <a:solidFill>
                      <a:schemeClr val="tx1"/>
                    </a:solidFill>
                    <a:effectLst/>
                    <a:latin typeface="Times New Roman" panose="02020603050405020304" pitchFamily="18" charset="0"/>
                    <a:ea typeface="Calibri" panose="020F0502020204030204" pitchFamily="34" charset="0"/>
                    <a:cs typeface="Arial" panose="020B0604020202020204" pitchFamily="34" charset="0"/>
                  </a:rPr>
                  <a:t>Y = a X + b</a:t>
                </a:r>
                <a:endParaRPr lang="ar-SA" sz="1800" dirty="0">
                  <a:solidFill>
                    <a:schemeClr val="tx1"/>
                  </a:solidFill>
                  <a:effectLst/>
                  <a:latin typeface="Times New Roman" panose="02020603050405020304" pitchFamily="18" charset="0"/>
                  <a:ea typeface="Calibri" panose="020F0502020204030204" pitchFamily="34" charset="0"/>
                  <a:cs typeface="Arial" panose="020B0604020202020204" pitchFamily="34" charset="0"/>
                </a:endParaRPr>
              </a:p>
              <a:p>
                <a:pPr algn="r" rtl="1">
                  <a:lnSpc>
                    <a:spcPct val="107000"/>
                  </a:lnSpc>
                  <a:spcAft>
                    <a:spcPts val="800"/>
                  </a:spcAft>
                </a:pPr>
                <a14:m>
                  <m:oMathPara xmlns:m="http://schemas.openxmlformats.org/officeDocument/2006/math">
                    <m:oMathParaPr>
                      <m:jc m:val="left"/>
                    </m:oMathParaPr>
                    <m:oMath xmlns:m="http://schemas.openxmlformats.org/officeDocument/2006/math">
                      <m:r>
                        <a:rPr lang="fr-FR" sz="1800" i="1" smtClean="0">
                          <a:solidFill>
                            <a:schemeClr val="tx1"/>
                          </a:solidFill>
                          <a:effectLst/>
                          <a:latin typeface="Cambria Math" panose="02040503050406030204" pitchFamily="18" charset="0"/>
                          <a:ea typeface="Calibri" panose="020F0502020204030204" pitchFamily="34" charset="0"/>
                          <a:cs typeface="Cambria Math" panose="02040503050406030204" pitchFamily="18" charset="0"/>
                        </a:rPr>
                        <m:t>𝑎</m:t>
                      </m:r>
                      <m:r>
                        <a:rPr lang="fr-FR" sz="1800">
                          <a:solidFill>
                            <a:schemeClr val="tx1"/>
                          </a:solidFill>
                          <a:effectLst/>
                          <a:latin typeface="Cambria Math" panose="02040503050406030204" pitchFamily="18" charset="0"/>
                          <a:ea typeface="Calibri" panose="020F0502020204030204" pitchFamily="34" charset="0"/>
                          <a:cs typeface="Cambria Math" panose="02040503050406030204" pitchFamily="18" charset="0"/>
                        </a:rPr>
                        <m:t>=</m:t>
                      </m:r>
                      <m:f>
                        <m:fPr>
                          <m:ctrlPr>
                            <a:rPr lang="fr-DZ" sz="1800" i="1">
                              <a:solidFill>
                                <a:schemeClr val="tx1"/>
                              </a:solidFill>
                              <a:effectLst/>
                              <a:latin typeface="Cambria Math" panose="02040503050406030204" pitchFamily="18" charset="0"/>
                              <a:cs typeface="Times New Roman" panose="02020603050405020304" pitchFamily="18" charset="0"/>
                            </a:rPr>
                          </m:ctrlPr>
                        </m:fPr>
                        <m:num>
                          <m:r>
                            <m:rPr>
                              <m:sty m:val="p"/>
                            </m:rPr>
                            <a:rPr lang="fr-FR" sz="1800">
                              <a:solidFill>
                                <a:schemeClr val="tx1"/>
                              </a:solidFill>
                              <a:effectLst/>
                              <a:latin typeface="Cambria Math" panose="02040503050406030204" pitchFamily="18" charset="0"/>
                              <a:ea typeface="Calibri" panose="020F0502020204030204" pitchFamily="34" charset="0"/>
                              <a:cs typeface="Cambria Math" panose="02040503050406030204" pitchFamily="18" charset="0"/>
                            </a:rPr>
                            <m:t>n</m:t>
                          </m:r>
                          <m:nary>
                            <m:naryPr>
                              <m:chr m:val="∑"/>
                              <m:limLoc m:val="undOvr"/>
                              <m:subHide m:val="on"/>
                              <m:supHide m:val="on"/>
                              <m:ctrlPr>
                                <a:rPr lang="fr-DZ" sz="1800" i="1">
                                  <a:solidFill>
                                    <a:schemeClr val="tx1"/>
                                  </a:solidFill>
                                  <a:effectLst/>
                                  <a:latin typeface="Cambria Math" panose="02040503050406030204" pitchFamily="18" charset="0"/>
                                  <a:cs typeface="Cambria Math" panose="02040503050406030204" pitchFamily="18" charset="0"/>
                                </a:rPr>
                              </m:ctrlPr>
                            </m:naryPr>
                            <m:sub/>
                            <m:sup/>
                            <m:e>
                              <m:r>
                                <a:rPr lang="fr-FR" sz="1800" i="1">
                                  <a:solidFill>
                                    <a:schemeClr val="tx1"/>
                                  </a:solidFill>
                                  <a:effectLst/>
                                  <a:latin typeface="Cambria Math" panose="02040503050406030204" pitchFamily="18" charset="0"/>
                                  <a:ea typeface="Calibri" panose="020F0502020204030204" pitchFamily="34" charset="0"/>
                                  <a:cs typeface="Cambria Math" panose="02040503050406030204" pitchFamily="18" charset="0"/>
                                </a:rPr>
                                <m:t>𝑥𝑦</m:t>
                              </m:r>
                              <m:r>
                                <a:rPr lang="fr-FR" sz="1800" i="1">
                                  <a:solidFill>
                                    <a:schemeClr val="tx1"/>
                                  </a:solidFill>
                                  <a:effectLst/>
                                  <a:latin typeface="Cambria Math" panose="02040503050406030204" pitchFamily="18" charset="0"/>
                                  <a:ea typeface="Calibri" panose="020F0502020204030204" pitchFamily="34" charset="0"/>
                                  <a:cs typeface="Cambria Math" panose="02040503050406030204" pitchFamily="18" charset="0"/>
                                </a:rPr>
                                <m:t>−</m:t>
                              </m:r>
                            </m:e>
                          </m:nary>
                          <m:nary>
                            <m:naryPr>
                              <m:chr m:val="∑"/>
                              <m:limLoc m:val="undOvr"/>
                              <m:subHide m:val="on"/>
                              <m:supHide m:val="on"/>
                              <m:ctrlPr>
                                <a:rPr lang="fr-DZ" sz="1800" i="1">
                                  <a:solidFill>
                                    <a:schemeClr val="tx1"/>
                                  </a:solidFill>
                                  <a:effectLst/>
                                  <a:latin typeface="Cambria Math" panose="02040503050406030204" pitchFamily="18" charset="0"/>
                                  <a:cs typeface="Cambria Math" panose="02040503050406030204" pitchFamily="18" charset="0"/>
                                </a:rPr>
                              </m:ctrlPr>
                            </m:naryPr>
                            <m:sub/>
                            <m:sup/>
                            <m:e>
                              <m:r>
                                <a:rPr lang="fr-FR" sz="1800" i="1">
                                  <a:solidFill>
                                    <a:schemeClr val="tx1"/>
                                  </a:solidFill>
                                  <a:effectLst/>
                                  <a:latin typeface="Cambria Math" panose="02040503050406030204" pitchFamily="18" charset="0"/>
                                  <a:ea typeface="Calibri" panose="020F0502020204030204" pitchFamily="34" charset="0"/>
                                  <a:cs typeface="Cambria Math" panose="02040503050406030204" pitchFamily="18" charset="0"/>
                                </a:rPr>
                                <m:t>𝑥</m:t>
                              </m:r>
                            </m:e>
                          </m:nary>
                          <m:nary>
                            <m:naryPr>
                              <m:chr m:val="∑"/>
                              <m:limLoc m:val="undOvr"/>
                              <m:subHide m:val="on"/>
                              <m:supHide m:val="on"/>
                              <m:ctrlPr>
                                <a:rPr lang="fr-DZ" sz="1800" i="1">
                                  <a:solidFill>
                                    <a:schemeClr val="tx1"/>
                                  </a:solidFill>
                                  <a:effectLst/>
                                  <a:latin typeface="Cambria Math" panose="02040503050406030204" pitchFamily="18" charset="0"/>
                                  <a:cs typeface="Cambria Math" panose="02040503050406030204" pitchFamily="18" charset="0"/>
                                </a:rPr>
                              </m:ctrlPr>
                            </m:naryPr>
                            <m:sub/>
                            <m:sup/>
                            <m:e>
                              <m:r>
                                <a:rPr lang="fr-FR" sz="1800" i="1">
                                  <a:solidFill>
                                    <a:schemeClr val="tx1"/>
                                  </a:solidFill>
                                  <a:effectLst/>
                                  <a:latin typeface="Cambria Math" panose="02040503050406030204" pitchFamily="18" charset="0"/>
                                  <a:ea typeface="Calibri" panose="020F0502020204030204" pitchFamily="34" charset="0"/>
                                  <a:cs typeface="Cambria Math" panose="02040503050406030204" pitchFamily="18" charset="0"/>
                                </a:rPr>
                                <m:t>𝑦</m:t>
                              </m:r>
                            </m:e>
                          </m:nary>
                        </m:num>
                        <m:den>
                          <m:sSup>
                            <m:sSupPr>
                              <m:ctrlPr>
                                <a:rPr lang="fr-DZ" sz="1800" i="1">
                                  <a:solidFill>
                                    <a:schemeClr val="tx1"/>
                                  </a:solidFill>
                                  <a:effectLst/>
                                  <a:latin typeface="Cambria Math" panose="02040503050406030204" pitchFamily="18" charset="0"/>
                                  <a:cs typeface="Times New Roman" panose="02020603050405020304" pitchFamily="18" charset="0"/>
                                </a:rPr>
                              </m:ctrlPr>
                            </m:sSupPr>
                            <m:e>
                              <m:r>
                                <a:rPr lang="fr-FR" sz="1800" i="1">
                                  <a:solidFill>
                                    <a:schemeClr val="tx1"/>
                                  </a:solidFill>
                                  <a:effectLst/>
                                  <a:latin typeface="Cambria Math" panose="02040503050406030204" pitchFamily="18" charset="0"/>
                                  <a:ea typeface="Calibri" panose="020F0502020204030204" pitchFamily="34" charset="0"/>
                                  <a:cs typeface="Cambria Math" panose="02040503050406030204" pitchFamily="18" charset="0"/>
                                </a:rPr>
                                <m:t>𝑛</m:t>
                              </m:r>
                              <m:nary>
                                <m:naryPr>
                                  <m:chr m:val="∑"/>
                                  <m:limLoc m:val="undOvr"/>
                                  <m:subHide m:val="on"/>
                                  <m:supHide m:val="on"/>
                                  <m:ctrlPr>
                                    <a:rPr lang="fr-DZ" sz="1800" i="1">
                                      <a:solidFill>
                                        <a:schemeClr val="tx1"/>
                                      </a:solidFill>
                                      <a:effectLst/>
                                      <a:latin typeface="Cambria Math" panose="02040503050406030204" pitchFamily="18" charset="0"/>
                                      <a:cs typeface="Cambria Math" panose="02040503050406030204" pitchFamily="18" charset="0"/>
                                    </a:rPr>
                                  </m:ctrlPr>
                                </m:naryPr>
                                <m:sub/>
                                <m:sup/>
                                <m:e>
                                  <m:r>
                                    <a:rPr lang="fr-FR" sz="1800" i="1">
                                      <a:solidFill>
                                        <a:schemeClr val="tx1"/>
                                      </a:solidFill>
                                      <a:effectLst/>
                                      <a:latin typeface="Cambria Math" panose="02040503050406030204" pitchFamily="18" charset="0"/>
                                      <a:ea typeface="Calibri" panose="020F0502020204030204" pitchFamily="34" charset="0"/>
                                      <a:cs typeface="Cambria Math" panose="02040503050406030204" pitchFamily="18" charset="0"/>
                                    </a:rPr>
                                    <m:t>𝑥</m:t>
                                  </m:r>
                                </m:e>
                              </m:nary>
                            </m:e>
                            <m:sup>
                              <m:r>
                                <a:rPr lang="fr-FR" sz="1800">
                                  <a:solidFill>
                                    <a:schemeClr val="tx1"/>
                                  </a:solidFill>
                                  <a:effectLst/>
                                  <a:latin typeface="Cambria Math" panose="02040503050406030204" pitchFamily="18" charset="0"/>
                                  <a:ea typeface="Calibri" panose="020F0502020204030204" pitchFamily="34" charset="0"/>
                                  <a:cs typeface="Cambria Math" panose="02040503050406030204" pitchFamily="18" charset="0"/>
                                </a:rPr>
                                <m:t>2</m:t>
                              </m:r>
                            </m:sup>
                          </m:sSup>
                          <m:r>
                            <a:rPr lang="fr-FR" sz="1800" i="1">
                              <a:solidFill>
                                <a:schemeClr val="tx1"/>
                              </a:solidFill>
                              <a:effectLst/>
                              <a:latin typeface="Cambria Math" panose="02040503050406030204" pitchFamily="18" charset="0"/>
                              <a:ea typeface="Calibri" panose="020F0502020204030204" pitchFamily="34" charset="0"/>
                              <a:cs typeface="Cambria Math" panose="02040503050406030204" pitchFamily="18" charset="0"/>
                            </a:rPr>
                            <m:t>−</m:t>
                          </m:r>
                          <m:sSup>
                            <m:sSupPr>
                              <m:ctrlPr>
                                <a:rPr lang="fr-DZ" sz="1800" i="1">
                                  <a:solidFill>
                                    <a:schemeClr val="tx1"/>
                                  </a:solidFill>
                                  <a:effectLst/>
                                  <a:latin typeface="Cambria Math" panose="02040503050406030204" pitchFamily="18" charset="0"/>
                                  <a:cs typeface="Times New Roman" panose="02020603050405020304" pitchFamily="18" charset="0"/>
                                </a:rPr>
                              </m:ctrlPr>
                            </m:sSupPr>
                            <m:e>
                              <m:r>
                                <a:rPr lang="fr-FR" sz="1800" i="1">
                                  <a:solidFill>
                                    <a:schemeClr val="tx1"/>
                                  </a:solidFill>
                                  <a:effectLst/>
                                  <a:latin typeface="Cambria Math" panose="02040503050406030204" pitchFamily="18" charset="0"/>
                                  <a:ea typeface="Calibri" panose="020F0502020204030204" pitchFamily="34" charset="0"/>
                                  <a:cs typeface="Cambria Math" panose="02040503050406030204" pitchFamily="18" charset="0"/>
                                </a:rPr>
                                <m:t>(</m:t>
                              </m:r>
                              <m:nary>
                                <m:naryPr>
                                  <m:chr m:val="∑"/>
                                  <m:limLoc m:val="undOvr"/>
                                  <m:subHide m:val="on"/>
                                  <m:supHide m:val="on"/>
                                  <m:ctrlPr>
                                    <a:rPr lang="fr-DZ" sz="1800" i="1">
                                      <a:solidFill>
                                        <a:schemeClr val="tx1"/>
                                      </a:solidFill>
                                      <a:effectLst/>
                                      <a:latin typeface="Cambria Math" panose="02040503050406030204" pitchFamily="18" charset="0"/>
                                      <a:cs typeface="Cambria Math" panose="02040503050406030204" pitchFamily="18" charset="0"/>
                                    </a:rPr>
                                  </m:ctrlPr>
                                </m:naryPr>
                                <m:sub/>
                                <m:sup/>
                                <m:e>
                                  <m:r>
                                    <a:rPr lang="fr-FR" sz="1800" i="1">
                                      <a:solidFill>
                                        <a:schemeClr val="tx1"/>
                                      </a:solidFill>
                                      <a:effectLst/>
                                      <a:latin typeface="Cambria Math" panose="02040503050406030204" pitchFamily="18" charset="0"/>
                                      <a:ea typeface="Calibri" panose="020F0502020204030204" pitchFamily="34" charset="0"/>
                                      <a:cs typeface="Cambria Math" panose="02040503050406030204" pitchFamily="18" charset="0"/>
                                    </a:rPr>
                                    <m:t>𝑥</m:t>
                                  </m:r>
                                  <m:r>
                                    <a:rPr lang="fr-FR" sz="1800" i="1">
                                      <a:solidFill>
                                        <a:schemeClr val="tx1"/>
                                      </a:solidFill>
                                      <a:effectLst/>
                                      <a:latin typeface="Cambria Math" panose="02040503050406030204" pitchFamily="18" charset="0"/>
                                      <a:ea typeface="Calibri" panose="020F0502020204030204" pitchFamily="34" charset="0"/>
                                      <a:cs typeface="Cambria Math" panose="02040503050406030204" pitchFamily="18" charset="0"/>
                                    </a:rPr>
                                    <m:t>)</m:t>
                                  </m:r>
                                </m:e>
                              </m:nary>
                            </m:e>
                            <m:sup>
                              <m:r>
                                <a:rPr lang="fr-FR" sz="1800">
                                  <a:solidFill>
                                    <a:schemeClr val="tx1"/>
                                  </a:solidFill>
                                  <a:effectLst/>
                                  <a:latin typeface="Cambria Math" panose="02040503050406030204" pitchFamily="18" charset="0"/>
                                  <a:ea typeface="Calibri" panose="020F0502020204030204" pitchFamily="34" charset="0"/>
                                  <a:cs typeface="Cambria Math" panose="02040503050406030204" pitchFamily="18" charset="0"/>
                                </a:rPr>
                                <m:t>2</m:t>
                              </m:r>
                            </m:sup>
                          </m:sSup>
                        </m:den>
                      </m:f>
                    </m:oMath>
                  </m:oMathPara>
                </a14:m>
                <a:endParaRPr lang="ar-SA" sz="18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800"/>
                  </a:spcAft>
                </a:pPr>
                <a:r>
                  <a:rPr lang="fr-FR" sz="1800" dirty="0">
                    <a:solidFill>
                      <a:schemeClr val="tx1"/>
                    </a:solidFill>
                    <a:effectLst/>
                    <a:latin typeface="Times New Roman" panose="02020603050405020304" pitchFamily="18" charset="0"/>
                    <a:ea typeface="Calibri" panose="020F0502020204030204" pitchFamily="34" charset="0"/>
                    <a:cs typeface="Arial" panose="020B0604020202020204" pitchFamily="34" charset="0"/>
                  </a:rPr>
                  <a:t>b = </a:t>
                </a:r>
                <a14:m>
                  <m:oMath xmlns:m="http://schemas.openxmlformats.org/officeDocument/2006/math">
                    <m:acc>
                      <m:accPr>
                        <m:chr m:val="̅"/>
                        <m:ctrlPr>
                          <a:rPr lang="fr-DZ" sz="1800" i="1">
                            <a:solidFill>
                              <a:schemeClr val="tx1"/>
                            </a:solidFill>
                            <a:effectLst/>
                            <a:latin typeface="Cambria Math" panose="02040503050406030204" pitchFamily="18" charset="0"/>
                            <a:ea typeface="Calibri" panose="020F0502020204030204" pitchFamily="34" charset="0"/>
                            <a:cs typeface="Times New Roman" panose="02020603050405020304" pitchFamily="18" charset="0"/>
                          </a:rPr>
                        </m:ctrlPr>
                      </m:accPr>
                      <m:e>
                        <m:r>
                          <a:rPr lang="fr-FR" sz="1800" i="1">
                            <a:solidFill>
                              <a:schemeClr val="tx1"/>
                            </a:solidFill>
                            <a:effectLst/>
                            <a:latin typeface="Cambria Math" panose="02040503050406030204" pitchFamily="18" charset="0"/>
                            <a:ea typeface="Calibri" panose="020F0502020204030204" pitchFamily="34" charset="0"/>
                            <a:cs typeface="Times New Roman" panose="02020603050405020304" pitchFamily="18" charset="0"/>
                          </a:rPr>
                          <m:t>𝑦</m:t>
                        </m:r>
                      </m:e>
                    </m:acc>
                    <m:r>
                      <a:rPr lang="fr-FR" sz="1800" i="1">
                        <a:solidFill>
                          <a:schemeClr val="tx1"/>
                        </a:solidFill>
                        <a:effectLst/>
                        <a:latin typeface="Cambria Math" panose="02040503050406030204" pitchFamily="18" charset="0"/>
                        <a:ea typeface="Calibri" panose="020F0502020204030204" pitchFamily="34" charset="0"/>
                        <a:cs typeface="Times New Roman" panose="02020603050405020304" pitchFamily="18" charset="0"/>
                      </a:rPr>
                      <m:t>−</m:t>
                    </m:r>
                    <m:r>
                      <a:rPr lang="fr-FR" sz="1800" i="1">
                        <a:solidFill>
                          <a:schemeClr val="tx1"/>
                        </a:solidFill>
                        <a:effectLst/>
                        <a:latin typeface="Cambria Math" panose="02040503050406030204" pitchFamily="18" charset="0"/>
                        <a:ea typeface="Calibri" panose="020F0502020204030204" pitchFamily="34" charset="0"/>
                        <a:cs typeface="Times New Roman" panose="02020603050405020304" pitchFamily="18" charset="0"/>
                      </a:rPr>
                      <m:t>𝑎</m:t>
                    </m:r>
                    <m:r>
                      <a:rPr lang="fr-FR" sz="1800" i="1">
                        <a:solidFill>
                          <a:schemeClr val="tx1"/>
                        </a:solidFill>
                        <a:effectLst/>
                        <a:latin typeface="Cambria Math" panose="02040503050406030204" pitchFamily="18" charset="0"/>
                        <a:ea typeface="Calibri" panose="020F0502020204030204" pitchFamily="34" charset="0"/>
                        <a:cs typeface="Times New Roman" panose="02020603050405020304" pitchFamily="18" charset="0"/>
                      </a:rPr>
                      <m:t> </m:t>
                    </m:r>
                    <m:acc>
                      <m:accPr>
                        <m:chr m:val="̅"/>
                        <m:ctrlPr>
                          <a:rPr lang="fr-DZ" sz="1800" i="1">
                            <a:solidFill>
                              <a:schemeClr val="tx1"/>
                            </a:solidFill>
                            <a:effectLst/>
                            <a:latin typeface="Cambria Math" panose="02040503050406030204" pitchFamily="18" charset="0"/>
                            <a:ea typeface="Calibri" panose="020F0502020204030204" pitchFamily="34" charset="0"/>
                            <a:cs typeface="Times New Roman" panose="02020603050405020304" pitchFamily="18" charset="0"/>
                          </a:rPr>
                        </m:ctrlPr>
                      </m:accPr>
                      <m:e>
                        <m:r>
                          <a:rPr lang="fr-FR" sz="1800" i="1">
                            <a:solidFill>
                              <a:schemeClr val="tx1"/>
                            </a:solidFill>
                            <a:effectLst/>
                            <a:latin typeface="Cambria Math" panose="02040503050406030204" pitchFamily="18" charset="0"/>
                            <a:ea typeface="Calibri" panose="020F0502020204030204" pitchFamily="34" charset="0"/>
                            <a:cs typeface="Times New Roman" panose="02020603050405020304" pitchFamily="18" charset="0"/>
                          </a:rPr>
                          <m:t>𝑥</m:t>
                        </m:r>
                      </m:e>
                    </m:acc>
                  </m:oMath>
                </a14:m>
                <a:br>
                  <a:rPr lang="fr-FR" sz="1800" i="1" dirty="0">
                    <a:solidFill>
                      <a:schemeClr val="tx1"/>
                    </a:solidFill>
                    <a:effectLst/>
                    <a:latin typeface="Cambria Math" panose="02040503050406030204" pitchFamily="18" charset="0"/>
                    <a:ea typeface="Calibri" panose="020F0502020204030204" pitchFamily="34" charset="0"/>
                    <a:cs typeface="Cambria Math" panose="02040503050406030204" pitchFamily="18" charset="0"/>
                  </a:rPr>
                </a:br>
                <a:endParaRPr lang="fr-DZ" sz="18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algn="ctr"/>
                <a:endParaRPr lang="fr-DZ" dirty="0">
                  <a:solidFill>
                    <a:schemeClr val="tx1"/>
                  </a:solidFill>
                </a:endParaRPr>
              </a:p>
            </p:txBody>
          </p:sp>
        </mc:Choice>
        <mc:Fallback xmlns="">
          <p:sp>
            <p:nvSpPr>
              <p:cNvPr id="16" name="Bulle narrative : rectangle 15">
                <a:extLst>
                  <a:ext uri="{FF2B5EF4-FFF2-40B4-BE49-F238E27FC236}">
                    <a16:creationId xmlns:a16="http://schemas.microsoft.com/office/drawing/2014/main" id="{1153D4DA-5771-4A8F-81E0-1883F13B8D94}"/>
                  </a:ext>
                </a:extLst>
              </p:cNvPr>
              <p:cNvSpPr>
                <a:spLocks noRot="1" noChangeAspect="1" noMove="1" noResize="1" noEditPoints="1" noAdjustHandles="1" noChangeArrowheads="1" noChangeShapeType="1" noTextEdit="1"/>
              </p:cNvSpPr>
              <p:nvPr/>
            </p:nvSpPr>
            <p:spPr>
              <a:xfrm>
                <a:off x="174171" y="2859515"/>
                <a:ext cx="3577213" cy="1875449"/>
              </a:xfrm>
              <a:prstGeom prst="wedgeRectCallout">
                <a:avLst>
                  <a:gd name="adj1" fmla="val 14289"/>
                  <a:gd name="adj2" fmla="val -68217"/>
                </a:avLst>
              </a:prstGeom>
              <a:blipFill>
                <a:blip r:embed="rId5"/>
                <a:stretch>
                  <a:fillRect r="-7325"/>
                </a:stretch>
              </a:blipFill>
            </p:spPr>
            <p:txBody>
              <a:bodyPr/>
              <a:lstStyle/>
              <a:p>
                <a:r>
                  <a:rPr lang="fr-DZ">
                    <a:noFill/>
                  </a:rPr>
                  <a:t> </a:t>
                </a:r>
              </a:p>
            </p:txBody>
          </p:sp>
        </mc:Fallback>
      </mc:AlternateContent>
    </p:spTree>
    <p:extLst>
      <p:ext uri="{BB962C8B-B14F-4D97-AF65-F5344CB8AC3E}">
        <p14:creationId xmlns:p14="http://schemas.microsoft.com/office/powerpoint/2010/main" val="37894386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109C360-5910-4FC4-ACD2-6C4780A06AC9}"/>
              </a:ext>
            </a:extLst>
          </p:cNvPr>
          <p:cNvSpPr>
            <a:spLocks noGrp="1"/>
          </p:cNvSpPr>
          <p:nvPr>
            <p:ph type="ctrTitle"/>
          </p:nvPr>
        </p:nvSpPr>
        <p:spPr>
          <a:xfrm>
            <a:off x="1614435" y="2298020"/>
            <a:ext cx="9144000" cy="3928608"/>
          </a:xfrm>
        </p:spPr>
        <p:txBody>
          <a:bodyPr>
            <a:normAutofit fontScale="90000"/>
          </a:bodyPr>
          <a:lstStyle/>
          <a:p>
            <a:r>
              <a:rPr lang="ar-SA" b="1" dirty="0"/>
              <a:t>المحاضرة الثانية:</a:t>
            </a:r>
            <a:br>
              <a:rPr lang="ar-SA" b="1" dirty="0"/>
            </a:br>
            <a:r>
              <a:rPr lang="ar-SA" sz="10700" b="1" dirty="0"/>
              <a:t>المنهج الكمي في دراسة المشاكل التسويقية</a:t>
            </a:r>
            <a:endParaRPr lang="fr-DZ" b="1" dirty="0"/>
          </a:p>
        </p:txBody>
      </p:sp>
    </p:spTree>
    <p:extLst>
      <p:ext uri="{BB962C8B-B14F-4D97-AF65-F5344CB8AC3E}">
        <p14:creationId xmlns:p14="http://schemas.microsoft.com/office/powerpoint/2010/main" val="41376764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946ADB1-9A2D-44B6-B8C0-03A840EBF556}"/>
              </a:ext>
            </a:extLst>
          </p:cNvPr>
          <p:cNvSpPr>
            <a:spLocks noGrp="1"/>
          </p:cNvSpPr>
          <p:nvPr>
            <p:ph type="title"/>
          </p:nvPr>
        </p:nvSpPr>
        <p:spPr/>
        <p:txBody>
          <a:bodyPr/>
          <a:lstStyle/>
          <a:p>
            <a:pPr algn="ctr"/>
            <a:r>
              <a:rPr lang="ar-SA" b="1" dirty="0"/>
              <a:t>مفهوم المنهج الكمي:</a:t>
            </a:r>
            <a:endParaRPr lang="fr-DZ" b="1" dirty="0"/>
          </a:p>
        </p:txBody>
      </p:sp>
      <p:sp>
        <p:nvSpPr>
          <p:cNvPr id="4" name="Rectangle : coins arrondis 3">
            <a:extLst>
              <a:ext uri="{FF2B5EF4-FFF2-40B4-BE49-F238E27FC236}">
                <a16:creationId xmlns:a16="http://schemas.microsoft.com/office/drawing/2014/main" id="{4F584F44-4489-4D2C-9B23-C844C37EAB53}"/>
              </a:ext>
            </a:extLst>
          </p:cNvPr>
          <p:cNvSpPr/>
          <p:nvPr/>
        </p:nvSpPr>
        <p:spPr>
          <a:xfrm>
            <a:off x="423705" y="1549085"/>
            <a:ext cx="11344589" cy="4943790"/>
          </a:xfrm>
          <a:prstGeom prst="roundRect">
            <a:avLst/>
          </a:prstGeom>
        </p:spPr>
        <p:style>
          <a:lnRef idx="0">
            <a:schemeClr val="accent3"/>
          </a:lnRef>
          <a:fillRef idx="3">
            <a:schemeClr val="accent3"/>
          </a:fillRef>
          <a:effectRef idx="3">
            <a:schemeClr val="accent3"/>
          </a:effectRef>
          <a:fontRef idx="minor">
            <a:schemeClr val="lt1"/>
          </a:fontRef>
        </p:style>
        <p:txBody>
          <a:bodyPr rtlCol="0" anchor="ctr"/>
          <a:lstStyle/>
          <a:p>
            <a:pPr algn="ctr"/>
            <a:r>
              <a:rPr lang="ar-SA" sz="2800" b="0" i="0" dirty="0">
                <a:solidFill>
                  <a:srgbClr val="333333"/>
                </a:solidFill>
                <a:effectLst/>
                <a:latin typeface="Simplified Arabic" panose="02020603050405020304" pitchFamily="18" charset="-78"/>
                <a:cs typeface="Simplified Arabic" panose="02020603050405020304" pitchFamily="18" charset="-78"/>
              </a:rPr>
              <a:t>لدراسة المشاكل التسويقية بشكل عام هنالك عدة مداخل أو مناهج، منها ما يعرف بالمنهج الوصفي أو السلوكي والمنهج القانوني ومنهج النظم والمنهج الكمي وغير ذلك. حيث بموجب كل واحد من هذه المناهج يتم اعتماد وجهة نظر معينة والتركيز على أساليب معينة في معالجة المشكلات في المؤسسة. بخصوص المنهج الكمي فهو يعني اعتماد الأساليب الكمية والرياضيات والاحصاء في معالجة المشاكل واتخاذ القرارات في المؤسسة من خلال التعبير عنها رياضيا أو كميا، وذلك بعد أن يتم صياغتها في إطار نموذج رياضي يتم فيه استيعاب كافة عناصر ومقومات المشكلة، بحيث أن حل هذا النموذج يؤدي إلى الحصول على المؤشرات الكمية اللازمة لدعم عملية اتخاذ القرار بخصوص حل المشكلة فعلية في الواقع العملي. </a:t>
            </a:r>
            <a:endParaRPr lang="fr-DZ" sz="2800" b="1" dirty="0">
              <a:solidFill>
                <a:schemeClr val="tx1"/>
              </a:solidFill>
              <a:cs typeface="+mj-cs"/>
            </a:endParaRPr>
          </a:p>
        </p:txBody>
      </p:sp>
    </p:spTree>
    <p:extLst>
      <p:ext uri="{BB962C8B-B14F-4D97-AF65-F5344CB8AC3E}">
        <p14:creationId xmlns:p14="http://schemas.microsoft.com/office/powerpoint/2010/main" val="33094216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946ADB1-9A2D-44B6-B8C0-03A840EBF556}"/>
              </a:ext>
            </a:extLst>
          </p:cNvPr>
          <p:cNvSpPr>
            <a:spLocks noGrp="1"/>
          </p:cNvSpPr>
          <p:nvPr>
            <p:ph type="title"/>
          </p:nvPr>
        </p:nvSpPr>
        <p:spPr/>
        <p:txBody>
          <a:bodyPr/>
          <a:lstStyle/>
          <a:p>
            <a:pPr algn="ctr"/>
            <a:r>
              <a:rPr lang="ar-SA" b="1" dirty="0"/>
              <a:t>مقومات المنهج الكمي:</a:t>
            </a:r>
            <a:endParaRPr lang="fr-DZ" b="1" dirty="0"/>
          </a:p>
        </p:txBody>
      </p:sp>
      <p:sp>
        <p:nvSpPr>
          <p:cNvPr id="4" name="Rectangle : coins arrondis 3">
            <a:extLst>
              <a:ext uri="{FF2B5EF4-FFF2-40B4-BE49-F238E27FC236}">
                <a16:creationId xmlns:a16="http://schemas.microsoft.com/office/drawing/2014/main" id="{4F584F44-4489-4D2C-9B23-C844C37EAB53}"/>
              </a:ext>
            </a:extLst>
          </p:cNvPr>
          <p:cNvSpPr/>
          <p:nvPr/>
        </p:nvSpPr>
        <p:spPr>
          <a:xfrm>
            <a:off x="8571244" y="1610302"/>
            <a:ext cx="3046325" cy="1053438"/>
          </a:xfrm>
          <a:prstGeom prst="roundRect">
            <a:avLst/>
          </a:prstGeom>
        </p:spPr>
        <p:style>
          <a:lnRef idx="0">
            <a:schemeClr val="accent3"/>
          </a:lnRef>
          <a:fillRef idx="3">
            <a:schemeClr val="accent3"/>
          </a:fillRef>
          <a:effectRef idx="3">
            <a:schemeClr val="accent3"/>
          </a:effectRef>
          <a:fontRef idx="minor">
            <a:schemeClr val="lt1"/>
          </a:fontRef>
        </p:style>
        <p:txBody>
          <a:bodyPr rtlCol="0" anchor="ctr"/>
          <a:lstStyle/>
          <a:p>
            <a:pPr algn="ctr"/>
            <a:r>
              <a:rPr lang="ar-SA" sz="2800" b="1" i="0" dirty="0">
                <a:solidFill>
                  <a:srgbClr val="333333"/>
                </a:solidFill>
                <a:effectLst/>
                <a:latin typeface="Simplified Arabic" panose="02020603050405020304" pitchFamily="18" charset="-78"/>
                <a:cs typeface="Simplified Arabic" panose="02020603050405020304" pitchFamily="18" charset="-78"/>
              </a:rPr>
              <a:t>استخدام منهج النظم </a:t>
            </a:r>
            <a:endParaRPr lang="fr-DZ" sz="2800" b="1" dirty="0">
              <a:solidFill>
                <a:schemeClr val="tx1"/>
              </a:solidFill>
              <a:cs typeface="+mj-cs"/>
            </a:endParaRPr>
          </a:p>
        </p:txBody>
      </p:sp>
      <p:sp>
        <p:nvSpPr>
          <p:cNvPr id="5" name="Rectangle : coins arrondis 4">
            <a:extLst>
              <a:ext uri="{FF2B5EF4-FFF2-40B4-BE49-F238E27FC236}">
                <a16:creationId xmlns:a16="http://schemas.microsoft.com/office/drawing/2014/main" id="{5F217154-66AC-40B6-8EBA-DE99825CAADB}"/>
              </a:ext>
            </a:extLst>
          </p:cNvPr>
          <p:cNvSpPr/>
          <p:nvPr/>
        </p:nvSpPr>
        <p:spPr>
          <a:xfrm>
            <a:off x="8571244" y="2855479"/>
            <a:ext cx="3046325" cy="1053438"/>
          </a:xfrm>
          <a:prstGeom prst="roundRect">
            <a:avLst/>
          </a:prstGeom>
        </p:spPr>
        <p:style>
          <a:lnRef idx="0">
            <a:schemeClr val="accent2"/>
          </a:lnRef>
          <a:fillRef idx="3">
            <a:schemeClr val="accent2"/>
          </a:fillRef>
          <a:effectRef idx="3">
            <a:schemeClr val="accent2"/>
          </a:effectRef>
          <a:fontRef idx="minor">
            <a:schemeClr val="lt1"/>
          </a:fontRef>
        </p:style>
        <p:txBody>
          <a:bodyPr rtlCol="0" anchor="ctr"/>
          <a:lstStyle/>
          <a:p>
            <a:pPr algn="ctr"/>
            <a:r>
              <a:rPr lang="ar-SA" sz="2800" b="1" i="0" dirty="0">
                <a:solidFill>
                  <a:srgbClr val="333333"/>
                </a:solidFill>
                <a:effectLst/>
                <a:latin typeface="Simplified Arabic" panose="02020603050405020304" pitchFamily="18" charset="-78"/>
                <a:cs typeface="Simplified Arabic" panose="02020603050405020304" pitchFamily="18" charset="-78"/>
              </a:rPr>
              <a:t>وجود فريق عمل من فروع المعرفة المختلفة</a:t>
            </a:r>
            <a:endParaRPr lang="fr-DZ" sz="2800" b="1" dirty="0">
              <a:solidFill>
                <a:schemeClr val="tx1"/>
              </a:solidFill>
              <a:cs typeface="+mj-cs"/>
            </a:endParaRPr>
          </a:p>
        </p:txBody>
      </p:sp>
      <p:sp>
        <p:nvSpPr>
          <p:cNvPr id="6" name="Rectangle : coins arrondis 5">
            <a:extLst>
              <a:ext uri="{FF2B5EF4-FFF2-40B4-BE49-F238E27FC236}">
                <a16:creationId xmlns:a16="http://schemas.microsoft.com/office/drawing/2014/main" id="{9C419457-3DF3-4DC3-AE0B-4CB7BE79D47F}"/>
              </a:ext>
            </a:extLst>
          </p:cNvPr>
          <p:cNvSpPr/>
          <p:nvPr/>
        </p:nvSpPr>
        <p:spPr>
          <a:xfrm>
            <a:off x="8571244" y="4100656"/>
            <a:ext cx="3046325" cy="1053438"/>
          </a:xfrm>
          <a:prstGeom prst="round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r>
              <a:rPr lang="ar-SA" sz="2800" b="1" i="0" dirty="0">
                <a:solidFill>
                  <a:srgbClr val="333333"/>
                </a:solidFill>
                <a:effectLst/>
                <a:latin typeface="Simplified Arabic" panose="02020603050405020304" pitchFamily="18" charset="-78"/>
                <a:cs typeface="Simplified Arabic" panose="02020603050405020304" pitchFamily="18" charset="-78"/>
              </a:rPr>
              <a:t>اتباع الطريقة العلمية</a:t>
            </a:r>
            <a:endParaRPr lang="fr-DZ" sz="2800" b="1" dirty="0">
              <a:solidFill>
                <a:schemeClr val="tx1"/>
              </a:solidFill>
              <a:cs typeface="+mj-cs"/>
            </a:endParaRPr>
          </a:p>
        </p:txBody>
      </p:sp>
      <p:sp>
        <p:nvSpPr>
          <p:cNvPr id="7" name="Rectangle : coins arrondis 6">
            <a:extLst>
              <a:ext uri="{FF2B5EF4-FFF2-40B4-BE49-F238E27FC236}">
                <a16:creationId xmlns:a16="http://schemas.microsoft.com/office/drawing/2014/main" id="{05E441F5-5E67-4825-91A6-8BE49373960D}"/>
              </a:ext>
            </a:extLst>
          </p:cNvPr>
          <p:cNvSpPr/>
          <p:nvPr/>
        </p:nvSpPr>
        <p:spPr>
          <a:xfrm>
            <a:off x="8571243" y="5439437"/>
            <a:ext cx="3046325" cy="1053438"/>
          </a:xfrm>
          <a:prstGeom prst="roundRect">
            <a:avLst/>
          </a:prstGeom>
        </p:spPr>
        <p:style>
          <a:lnRef idx="0">
            <a:schemeClr val="dk1"/>
          </a:lnRef>
          <a:fillRef idx="3">
            <a:schemeClr val="dk1"/>
          </a:fillRef>
          <a:effectRef idx="3">
            <a:schemeClr val="dk1"/>
          </a:effectRef>
          <a:fontRef idx="minor">
            <a:schemeClr val="lt1"/>
          </a:fontRef>
        </p:style>
        <p:txBody>
          <a:bodyPr rtlCol="0" anchor="ctr"/>
          <a:lstStyle/>
          <a:p>
            <a:pPr algn="ctr"/>
            <a:r>
              <a:rPr lang="ar-SA" sz="2800" b="1" i="0" dirty="0">
                <a:solidFill>
                  <a:schemeClr val="bg1"/>
                </a:solidFill>
                <a:effectLst/>
                <a:latin typeface="Simplified Arabic" panose="02020603050405020304" pitchFamily="18" charset="-78"/>
                <a:cs typeface="Simplified Arabic" panose="02020603050405020304" pitchFamily="18" charset="-78"/>
              </a:rPr>
              <a:t>استخدام النماذج</a:t>
            </a:r>
            <a:endParaRPr lang="fr-DZ" sz="2800" b="1" dirty="0">
              <a:solidFill>
                <a:schemeClr val="bg1"/>
              </a:solidFill>
              <a:cs typeface="+mj-cs"/>
            </a:endParaRPr>
          </a:p>
        </p:txBody>
      </p:sp>
      <p:sp>
        <p:nvSpPr>
          <p:cNvPr id="8" name="Rectangle : coins arrondis 7">
            <a:extLst>
              <a:ext uri="{FF2B5EF4-FFF2-40B4-BE49-F238E27FC236}">
                <a16:creationId xmlns:a16="http://schemas.microsoft.com/office/drawing/2014/main" id="{046A25CE-E185-4555-B63C-6D4DAEFECA5F}"/>
              </a:ext>
            </a:extLst>
          </p:cNvPr>
          <p:cNvSpPr/>
          <p:nvPr/>
        </p:nvSpPr>
        <p:spPr>
          <a:xfrm>
            <a:off x="301450" y="1596759"/>
            <a:ext cx="7397261" cy="1053438"/>
          </a:xfrm>
          <a:prstGeom prst="roundRect">
            <a:avLst/>
          </a:prstGeom>
        </p:spPr>
        <p:style>
          <a:lnRef idx="0">
            <a:schemeClr val="accent3"/>
          </a:lnRef>
          <a:fillRef idx="3">
            <a:schemeClr val="accent3"/>
          </a:fillRef>
          <a:effectRef idx="3">
            <a:schemeClr val="accent3"/>
          </a:effectRef>
          <a:fontRef idx="minor">
            <a:schemeClr val="lt1"/>
          </a:fontRef>
        </p:style>
        <p:txBody>
          <a:bodyPr rtlCol="0" anchor="ctr"/>
          <a:lstStyle/>
          <a:p>
            <a:pPr algn="ctr"/>
            <a:r>
              <a:rPr lang="ar-SA" sz="1600" b="0" i="0" dirty="0">
                <a:solidFill>
                  <a:srgbClr val="333333"/>
                </a:solidFill>
                <a:effectLst/>
                <a:latin typeface="Simplified Arabic" panose="02020603050405020304" pitchFamily="18" charset="-78"/>
                <a:cs typeface="+mj-cs"/>
              </a:rPr>
              <a:t>ويقصد بمنهج النظم طريقة التفكير الكلي الشامل في المشكلة وتحليل آثارها على كل نواحي المؤسسة وليس الجزء المعني بالمشكلة فقط بل من جهة نظر النظام ككل، فمنهج النظم يتطلب أن يحاول متخذ القرار بطريقة واعية فهم العلاقات بين الإدارات المختلفة (النظم الفرعية) بالمؤسسة وأثر حل أي مشكلة في أي إدارة أو قطاع على باقي أجزاء النظام، ورد فعل النظام كله للتغيرات في مكوناته.</a:t>
            </a:r>
            <a:endParaRPr lang="fr-DZ" sz="1600" b="1" dirty="0">
              <a:solidFill>
                <a:schemeClr val="tx1"/>
              </a:solidFill>
              <a:cs typeface="+mj-cs"/>
            </a:endParaRPr>
          </a:p>
        </p:txBody>
      </p:sp>
      <p:sp>
        <p:nvSpPr>
          <p:cNvPr id="9" name="Rectangle : coins arrondis 8">
            <a:extLst>
              <a:ext uri="{FF2B5EF4-FFF2-40B4-BE49-F238E27FC236}">
                <a16:creationId xmlns:a16="http://schemas.microsoft.com/office/drawing/2014/main" id="{590D73D6-7677-4004-9CEF-D8DE9DB85DEF}"/>
              </a:ext>
            </a:extLst>
          </p:cNvPr>
          <p:cNvSpPr/>
          <p:nvPr/>
        </p:nvSpPr>
        <p:spPr>
          <a:xfrm>
            <a:off x="301451" y="2855479"/>
            <a:ext cx="7397261" cy="1053438"/>
          </a:xfrm>
          <a:prstGeom prst="roundRect">
            <a:avLst/>
          </a:prstGeom>
        </p:spPr>
        <p:style>
          <a:lnRef idx="0">
            <a:schemeClr val="accent2"/>
          </a:lnRef>
          <a:fillRef idx="3">
            <a:schemeClr val="accent2"/>
          </a:fillRef>
          <a:effectRef idx="3">
            <a:schemeClr val="accent2"/>
          </a:effectRef>
          <a:fontRef idx="minor">
            <a:schemeClr val="lt1"/>
          </a:fontRef>
        </p:style>
        <p:txBody>
          <a:bodyPr rtlCol="0" anchor="ctr"/>
          <a:lstStyle/>
          <a:p>
            <a:pPr algn="ctr"/>
            <a:r>
              <a:rPr lang="ar-SA" sz="1600" b="0" i="0" dirty="0">
                <a:solidFill>
                  <a:srgbClr val="333333"/>
                </a:solidFill>
                <a:effectLst/>
                <a:latin typeface="Simplified Arabic" panose="02020603050405020304" pitchFamily="18" charset="-78"/>
                <a:cs typeface="+mj-cs"/>
              </a:rPr>
              <a:t>أي ضرورة أن تتظافر جهود المختصون (كل في مجاله) في حله المشكلة، بحيث يتم فحص وتحليل كل ناحية من نواحي المشكلة بواسطة الفرد المتخصص في مجال أو في فرع معين من المعرفة والذي تتعلق به هذه الناحية، وبذلك يؤدي هذا التنوع في وجهات النظر إلى تبادل الأفكار والانتفاع بمزايا المعرفة المتراكمة في كل فرع من فروع المعرفة مما يساعد على الوصول إلى حلول واقعية ملائمة للمشكلة.</a:t>
            </a:r>
            <a:endParaRPr lang="fr-DZ" sz="1600" b="1" dirty="0">
              <a:solidFill>
                <a:schemeClr val="tx1"/>
              </a:solidFill>
              <a:cs typeface="+mj-cs"/>
            </a:endParaRPr>
          </a:p>
        </p:txBody>
      </p:sp>
      <p:sp>
        <p:nvSpPr>
          <p:cNvPr id="10" name="Rectangle : coins arrondis 9">
            <a:extLst>
              <a:ext uri="{FF2B5EF4-FFF2-40B4-BE49-F238E27FC236}">
                <a16:creationId xmlns:a16="http://schemas.microsoft.com/office/drawing/2014/main" id="{0442C632-A40A-4941-9861-CD6C8759DF6D}"/>
              </a:ext>
            </a:extLst>
          </p:cNvPr>
          <p:cNvSpPr/>
          <p:nvPr/>
        </p:nvSpPr>
        <p:spPr>
          <a:xfrm>
            <a:off x="301451" y="4100656"/>
            <a:ext cx="7397261" cy="1053438"/>
          </a:xfrm>
          <a:prstGeom prst="round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r>
              <a:rPr lang="ar-SA" sz="2400" b="0" i="0" dirty="0">
                <a:solidFill>
                  <a:srgbClr val="333333"/>
                </a:solidFill>
                <a:effectLst/>
                <a:latin typeface="Simplified Arabic" panose="02020603050405020304" pitchFamily="18" charset="-78"/>
                <a:cs typeface="+mj-cs"/>
              </a:rPr>
              <a:t> وتعتبر من أهم الركائز التي يقوم عليها المنهج الكمي لأنها تساعد على اشتقاق البدائل المختلفة واختبارها وتقييمها لاختيار البديل الملائم للمشكلة.</a:t>
            </a:r>
            <a:endParaRPr lang="fr-DZ" sz="2400" b="1" dirty="0">
              <a:solidFill>
                <a:schemeClr val="tx1"/>
              </a:solidFill>
              <a:cs typeface="+mj-cs"/>
            </a:endParaRPr>
          </a:p>
        </p:txBody>
      </p:sp>
      <p:sp>
        <p:nvSpPr>
          <p:cNvPr id="11" name="Rectangle : coins arrondis 10">
            <a:extLst>
              <a:ext uri="{FF2B5EF4-FFF2-40B4-BE49-F238E27FC236}">
                <a16:creationId xmlns:a16="http://schemas.microsoft.com/office/drawing/2014/main" id="{94E7111A-AC74-4928-902F-B0573D6C3B12}"/>
              </a:ext>
            </a:extLst>
          </p:cNvPr>
          <p:cNvSpPr/>
          <p:nvPr/>
        </p:nvSpPr>
        <p:spPr>
          <a:xfrm>
            <a:off x="348343" y="5439437"/>
            <a:ext cx="7397261" cy="1053438"/>
          </a:xfrm>
          <a:prstGeom prst="roundRect">
            <a:avLst/>
          </a:prstGeom>
        </p:spPr>
        <p:style>
          <a:lnRef idx="0">
            <a:schemeClr val="dk1"/>
          </a:lnRef>
          <a:fillRef idx="3">
            <a:schemeClr val="dk1"/>
          </a:fillRef>
          <a:effectRef idx="3">
            <a:schemeClr val="dk1"/>
          </a:effectRef>
          <a:fontRef idx="minor">
            <a:schemeClr val="lt1"/>
          </a:fontRef>
        </p:style>
        <p:txBody>
          <a:bodyPr rtlCol="0" anchor="ctr"/>
          <a:lstStyle/>
          <a:p>
            <a:pPr algn="ctr"/>
            <a:r>
              <a:rPr lang="ar-SA" sz="2800" b="0" i="0" dirty="0">
                <a:solidFill>
                  <a:srgbClr val="333333"/>
                </a:solidFill>
                <a:effectLst/>
                <a:latin typeface="Simplified Arabic" panose="02020603050405020304" pitchFamily="18" charset="-78"/>
                <a:cs typeface="Simplified Arabic" panose="02020603050405020304" pitchFamily="18" charset="-78"/>
              </a:rPr>
              <a:t> </a:t>
            </a:r>
            <a:r>
              <a:rPr lang="ar-SA" sz="2000" b="0" i="0" dirty="0">
                <a:solidFill>
                  <a:schemeClr val="bg1"/>
                </a:solidFill>
                <a:effectLst/>
                <a:latin typeface="Simplified Arabic" panose="02020603050405020304" pitchFamily="18" charset="-78"/>
                <a:cs typeface="+mj-cs"/>
              </a:rPr>
              <a:t>وهو تمثيل أو تجريد مبسط للواقع العملي في صورة من المعادلات والرموز الرياضية، فهو يبين العلاقات المباشرة وغير المباشرة التي تربط بين العناصر الرئيسية للمشكلة والأفعال وردودها الموجودة في الواقع</a:t>
            </a:r>
            <a:r>
              <a:rPr lang="ar-SA" sz="2000" b="0" i="0" dirty="0">
                <a:solidFill>
                  <a:srgbClr val="333333"/>
                </a:solidFill>
                <a:effectLst/>
                <a:latin typeface="Simplified Arabic" panose="02020603050405020304" pitchFamily="18" charset="-78"/>
                <a:cs typeface="+mj-cs"/>
              </a:rPr>
              <a:t>.</a:t>
            </a:r>
            <a:endParaRPr lang="fr-DZ" sz="2800" b="1" dirty="0">
              <a:solidFill>
                <a:schemeClr val="tx1"/>
              </a:solidFill>
              <a:cs typeface="+mj-cs"/>
            </a:endParaRPr>
          </a:p>
        </p:txBody>
      </p:sp>
    </p:spTree>
    <p:extLst>
      <p:ext uri="{BB962C8B-B14F-4D97-AF65-F5344CB8AC3E}">
        <p14:creationId xmlns:p14="http://schemas.microsoft.com/office/powerpoint/2010/main" val="32860164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946ADB1-9A2D-44B6-B8C0-03A840EBF556}"/>
              </a:ext>
            </a:extLst>
          </p:cNvPr>
          <p:cNvSpPr>
            <a:spLocks noGrp="1"/>
          </p:cNvSpPr>
          <p:nvPr>
            <p:ph type="title"/>
          </p:nvPr>
        </p:nvSpPr>
        <p:spPr>
          <a:xfrm>
            <a:off x="838200" y="1"/>
            <a:ext cx="10515600" cy="2743200"/>
          </a:xfrm>
        </p:spPr>
        <p:txBody>
          <a:bodyPr>
            <a:normAutofit/>
          </a:bodyPr>
          <a:lstStyle/>
          <a:p>
            <a:pPr algn="ctr" rtl="1">
              <a:lnSpc>
                <a:spcPct val="100000"/>
              </a:lnSpc>
            </a:pPr>
            <a:r>
              <a:rPr lang="ar-SA" b="1" dirty="0"/>
              <a:t>مداخل دراسة المشاكل التسويقية:</a:t>
            </a:r>
            <a:br>
              <a:rPr lang="ar-SA" sz="2000" b="1" dirty="0"/>
            </a:br>
            <a:r>
              <a:rPr lang="ar-DZ" sz="2400" b="0" i="0" dirty="0">
                <a:solidFill>
                  <a:srgbClr val="333333"/>
                </a:solidFill>
                <a:effectLst/>
              </a:rPr>
              <a:t>يفهم من مصطلح أساليب المنهج الكمي بأنها مجموعة من الأدوات </a:t>
            </a:r>
            <a:r>
              <a:rPr lang="fr-FR" sz="2400" b="0" i="0" dirty="0">
                <a:solidFill>
                  <a:srgbClr val="333333"/>
                </a:solidFill>
                <a:effectLst/>
                <a:latin typeface="Simplified Arabic" panose="02020603050405020304" pitchFamily="18" charset="-78"/>
              </a:rPr>
              <a:t>Tools</a:t>
            </a:r>
            <a:r>
              <a:rPr lang="fr-FR" sz="2400" b="0" i="0" dirty="0">
                <a:solidFill>
                  <a:srgbClr val="333333"/>
                </a:solidFill>
                <a:effectLst/>
              </a:rPr>
              <a:t>"</a:t>
            </a:r>
            <a:r>
              <a:rPr lang="ar-SA" sz="2400" b="0" i="0" dirty="0">
                <a:solidFill>
                  <a:srgbClr val="333333"/>
                </a:solidFill>
                <a:effectLst/>
              </a:rPr>
              <a:t> </a:t>
            </a:r>
            <a:r>
              <a:rPr lang="fr-FR" sz="2400" b="0" i="0" dirty="0">
                <a:solidFill>
                  <a:srgbClr val="333333"/>
                </a:solidFill>
                <a:effectLst/>
              </a:rPr>
              <a:t> </a:t>
            </a:r>
            <a:r>
              <a:rPr lang="ar-DZ" sz="2400" b="0" i="0" dirty="0">
                <a:solidFill>
                  <a:srgbClr val="333333"/>
                </a:solidFill>
                <a:effectLst/>
              </a:rPr>
              <a:t>أو "الطرق </a:t>
            </a:r>
            <a:r>
              <a:rPr lang="fr-FR" sz="2400" b="0" i="0" dirty="0">
                <a:solidFill>
                  <a:srgbClr val="333333"/>
                </a:solidFill>
                <a:effectLst/>
                <a:latin typeface="Simplified Arabic" panose="02020603050405020304" pitchFamily="18" charset="-78"/>
              </a:rPr>
              <a:t>Methods</a:t>
            </a:r>
            <a:r>
              <a:rPr lang="ar-SA" sz="2400" b="0" i="0" dirty="0">
                <a:solidFill>
                  <a:srgbClr val="333333"/>
                </a:solidFill>
                <a:effectLst/>
                <a:latin typeface="Simplified Arabic" panose="02020603050405020304" pitchFamily="18" charset="-78"/>
              </a:rPr>
              <a:t> </a:t>
            </a:r>
            <a:r>
              <a:rPr lang="fr-FR" sz="2400" b="0" i="0" dirty="0">
                <a:solidFill>
                  <a:srgbClr val="333333"/>
                </a:solidFill>
                <a:effectLst/>
              </a:rPr>
              <a:t> </a:t>
            </a:r>
            <a:r>
              <a:rPr lang="ar-DZ" sz="2400" b="0" i="0" dirty="0">
                <a:solidFill>
                  <a:srgbClr val="333333"/>
                </a:solidFill>
                <a:effectLst/>
              </a:rPr>
              <a:t>التي تستخدم من قبل متخذ القرار لمعالجة مشكلة معينة أو لترشيد القرار المزمع اتخاذه بخصوص حالة معينة، ويفترض في هذه الحالة توفر القدر الكافي من البيانات المتعلقة بالمشكلة، ويتطلب تطبيقها واستخدامها أيضا تحديد الفرضيات والعوامل المؤثرة بشكل مباشر أو غير مباشر</a:t>
            </a:r>
            <a:r>
              <a:rPr lang="ar-SA" sz="2400" b="0" i="0" u="none" strike="noStrike" dirty="0">
                <a:solidFill>
                  <a:srgbClr val="009688"/>
                </a:solidFill>
                <a:effectLst/>
              </a:rPr>
              <a:t>, </a:t>
            </a:r>
            <a:r>
              <a:rPr lang="ar-DZ" sz="2400" b="0" i="0" dirty="0">
                <a:solidFill>
                  <a:srgbClr val="333333"/>
                </a:solidFill>
                <a:effectLst/>
              </a:rPr>
              <a:t>إن اعتماد المنهج الكمي لدراسة المشاكل التسويقية يتطلب تحديد مداخل واضحة في عنصر الأفكار العلمية المتعلقة بهذه المشاكل</a:t>
            </a:r>
            <a:r>
              <a:rPr lang="ar-SA" sz="2400" dirty="0">
                <a:solidFill>
                  <a:srgbClr val="333333"/>
                </a:solidFill>
              </a:rPr>
              <a:t>.</a:t>
            </a:r>
            <a:endParaRPr lang="fr-DZ" sz="2400" b="1" dirty="0"/>
          </a:p>
        </p:txBody>
      </p:sp>
      <p:sp>
        <p:nvSpPr>
          <p:cNvPr id="4" name="Rectangle : coins arrondis 3">
            <a:extLst>
              <a:ext uri="{FF2B5EF4-FFF2-40B4-BE49-F238E27FC236}">
                <a16:creationId xmlns:a16="http://schemas.microsoft.com/office/drawing/2014/main" id="{4F584F44-4489-4D2C-9B23-C844C37EAB53}"/>
              </a:ext>
            </a:extLst>
          </p:cNvPr>
          <p:cNvSpPr/>
          <p:nvPr/>
        </p:nvSpPr>
        <p:spPr>
          <a:xfrm>
            <a:off x="8490857" y="2855479"/>
            <a:ext cx="3046325" cy="1053438"/>
          </a:xfrm>
          <a:prstGeom prst="roundRect">
            <a:avLst/>
          </a:prstGeom>
        </p:spPr>
        <p:style>
          <a:lnRef idx="0">
            <a:schemeClr val="accent6"/>
          </a:lnRef>
          <a:fillRef idx="3">
            <a:schemeClr val="accent6"/>
          </a:fillRef>
          <a:effectRef idx="3">
            <a:schemeClr val="accent6"/>
          </a:effectRef>
          <a:fontRef idx="minor">
            <a:schemeClr val="lt1"/>
          </a:fontRef>
        </p:style>
        <p:txBody>
          <a:bodyPr rtlCol="0" anchor="ctr"/>
          <a:lstStyle/>
          <a:p>
            <a:pPr algn="ctr"/>
            <a:r>
              <a:rPr lang="ar-DZ" b="1" i="0" dirty="0">
                <a:solidFill>
                  <a:srgbClr val="333333"/>
                </a:solidFill>
                <a:effectLst/>
                <a:latin typeface="Open Sans" panose="020B0606030504020204" pitchFamily="34" charset="0"/>
                <a:cs typeface="Simplified Arabic" panose="02020603050405020304" pitchFamily="18" charset="-78"/>
              </a:rPr>
              <a:t>الدخول لدراسة مشاكل المزيج التسويقي</a:t>
            </a:r>
            <a:endParaRPr lang="fr-DZ" sz="2800" b="1" dirty="0">
              <a:solidFill>
                <a:schemeClr val="tx1"/>
              </a:solidFill>
              <a:cs typeface="+mj-cs"/>
            </a:endParaRPr>
          </a:p>
        </p:txBody>
      </p:sp>
      <p:sp>
        <p:nvSpPr>
          <p:cNvPr id="5" name="Rectangle : coins arrondis 4">
            <a:extLst>
              <a:ext uri="{FF2B5EF4-FFF2-40B4-BE49-F238E27FC236}">
                <a16:creationId xmlns:a16="http://schemas.microsoft.com/office/drawing/2014/main" id="{5F217154-66AC-40B6-8EBA-DE99825CAADB}"/>
              </a:ext>
            </a:extLst>
          </p:cNvPr>
          <p:cNvSpPr/>
          <p:nvPr/>
        </p:nvSpPr>
        <p:spPr>
          <a:xfrm>
            <a:off x="8571243" y="4194261"/>
            <a:ext cx="3046325" cy="1053438"/>
          </a:xfrm>
          <a:prstGeom prst="roundRect">
            <a:avLst/>
          </a:prstGeom>
        </p:spPr>
        <p:style>
          <a:lnRef idx="0">
            <a:schemeClr val="accent4"/>
          </a:lnRef>
          <a:fillRef idx="3">
            <a:schemeClr val="accent4"/>
          </a:fillRef>
          <a:effectRef idx="3">
            <a:schemeClr val="accent4"/>
          </a:effectRef>
          <a:fontRef idx="minor">
            <a:schemeClr val="lt1"/>
          </a:fontRef>
        </p:style>
        <p:txBody>
          <a:bodyPr rtlCol="0" anchor="ctr"/>
          <a:lstStyle/>
          <a:p>
            <a:pPr algn="ctr"/>
            <a:r>
              <a:rPr lang="ar-DZ" sz="1800" b="1" i="0" dirty="0">
                <a:solidFill>
                  <a:srgbClr val="333333"/>
                </a:solidFill>
                <a:effectLst/>
                <a:latin typeface="Open Sans" panose="020B0606030504020204" pitchFamily="34" charset="0"/>
                <a:cs typeface="Simplified Arabic" panose="02020603050405020304" pitchFamily="18" charset="-78"/>
              </a:rPr>
              <a:t>الدخول لدراسة المشاكل التسويقية من باب الأساليب الكمية</a:t>
            </a:r>
            <a:endParaRPr lang="fr-DZ" sz="2800" b="1" dirty="0">
              <a:solidFill>
                <a:schemeClr val="tx1"/>
              </a:solidFill>
              <a:cs typeface="+mj-cs"/>
            </a:endParaRPr>
          </a:p>
        </p:txBody>
      </p:sp>
      <p:sp>
        <p:nvSpPr>
          <p:cNvPr id="6" name="Rectangle : coins arrondis 5">
            <a:extLst>
              <a:ext uri="{FF2B5EF4-FFF2-40B4-BE49-F238E27FC236}">
                <a16:creationId xmlns:a16="http://schemas.microsoft.com/office/drawing/2014/main" id="{9C419457-3DF3-4DC3-AE0B-4CB7BE79D47F}"/>
              </a:ext>
            </a:extLst>
          </p:cNvPr>
          <p:cNvSpPr/>
          <p:nvPr/>
        </p:nvSpPr>
        <p:spPr>
          <a:xfrm>
            <a:off x="8571244" y="5567715"/>
            <a:ext cx="3046325" cy="1053438"/>
          </a:xfrm>
          <a:prstGeom prst="roundRect">
            <a:avLst/>
          </a:prstGeom>
        </p:spPr>
        <p:style>
          <a:lnRef idx="0">
            <a:schemeClr val="accent5"/>
          </a:lnRef>
          <a:fillRef idx="3">
            <a:schemeClr val="accent5"/>
          </a:fillRef>
          <a:effectRef idx="3">
            <a:schemeClr val="accent5"/>
          </a:effectRef>
          <a:fontRef idx="minor">
            <a:schemeClr val="lt1"/>
          </a:fontRef>
        </p:style>
        <p:txBody>
          <a:bodyPr rtlCol="0" anchor="ctr"/>
          <a:lstStyle/>
          <a:p>
            <a:pPr algn="ctr"/>
            <a:r>
              <a:rPr lang="ar-DZ" sz="1800" b="1" i="0" dirty="0">
                <a:solidFill>
                  <a:srgbClr val="333333"/>
                </a:solidFill>
                <a:effectLst/>
                <a:latin typeface="Open Sans" panose="020B0606030504020204" pitchFamily="34" charset="0"/>
                <a:cs typeface="Simplified Arabic" panose="02020603050405020304" pitchFamily="18" charset="-78"/>
              </a:rPr>
              <a:t>المزج بين المدخل الأول والثاني</a:t>
            </a:r>
            <a:endParaRPr lang="fr-DZ" sz="2800" b="1" dirty="0">
              <a:solidFill>
                <a:schemeClr val="tx1"/>
              </a:solidFill>
              <a:cs typeface="+mj-cs"/>
            </a:endParaRPr>
          </a:p>
        </p:txBody>
      </p:sp>
      <p:sp>
        <p:nvSpPr>
          <p:cNvPr id="8" name="Rectangle : coins arrondis 7">
            <a:extLst>
              <a:ext uri="{FF2B5EF4-FFF2-40B4-BE49-F238E27FC236}">
                <a16:creationId xmlns:a16="http://schemas.microsoft.com/office/drawing/2014/main" id="{046A25CE-E185-4555-B63C-6D4DAEFECA5F}"/>
              </a:ext>
            </a:extLst>
          </p:cNvPr>
          <p:cNvSpPr/>
          <p:nvPr/>
        </p:nvSpPr>
        <p:spPr>
          <a:xfrm>
            <a:off x="301447" y="2855479"/>
            <a:ext cx="7397261" cy="1053438"/>
          </a:xfrm>
          <a:prstGeom prst="roundRect">
            <a:avLst/>
          </a:prstGeom>
        </p:spPr>
        <p:style>
          <a:lnRef idx="0">
            <a:schemeClr val="accent6"/>
          </a:lnRef>
          <a:fillRef idx="3">
            <a:schemeClr val="accent6"/>
          </a:fillRef>
          <a:effectRef idx="3">
            <a:schemeClr val="accent6"/>
          </a:effectRef>
          <a:fontRef idx="minor">
            <a:schemeClr val="lt1"/>
          </a:fontRef>
        </p:style>
        <p:txBody>
          <a:bodyPr rtlCol="0" anchor="ctr"/>
          <a:lstStyle/>
          <a:p>
            <a:pPr algn="ctr"/>
            <a:r>
              <a:rPr lang="ar-DZ" i="0" dirty="0">
                <a:solidFill>
                  <a:srgbClr val="333333"/>
                </a:solidFill>
                <a:effectLst/>
                <a:latin typeface="Open Sans" panose="020B0606030504020204" pitchFamily="34" charset="0"/>
                <a:cs typeface="Simplified Arabic" panose="02020603050405020304" pitchFamily="18" charset="-78"/>
              </a:rPr>
              <a:t>(المنتج، السعر، الترويج، التوزيع) والبحث عن الأساليب الكمية الازمة لكل نوع من المشاكل التي تواجه متخذ القرار في الواقع العملي</a:t>
            </a:r>
            <a:r>
              <a:rPr lang="ar-SA" i="0" dirty="0">
                <a:solidFill>
                  <a:srgbClr val="333333"/>
                </a:solidFill>
                <a:effectLst/>
                <a:latin typeface="Open Sans" panose="020B0606030504020204" pitchFamily="34" charset="0"/>
                <a:cs typeface="Simplified Arabic" panose="02020603050405020304" pitchFamily="18" charset="-78"/>
              </a:rPr>
              <a:t>، </a:t>
            </a:r>
            <a:r>
              <a:rPr lang="ar-SA" i="0" dirty="0">
                <a:solidFill>
                  <a:srgbClr val="333333"/>
                </a:solidFill>
                <a:effectLst/>
                <a:latin typeface="Simplified Arabic" panose="02020603050405020304" pitchFamily="18" charset="-78"/>
                <a:cs typeface="Simplified Arabic" panose="02020603050405020304" pitchFamily="18" charset="-78"/>
              </a:rPr>
              <a:t>وبالتالي يتم عرض مجموعة من التطبيقات لهذه الأساليب كمعالجة للمشاكل في كل عنصر من عناصر المزيج التسويقي.</a:t>
            </a:r>
            <a:endParaRPr lang="fr-DZ" dirty="0">
              <a:solidFill>
                <a:schemeClr val="tx1"/>
              </a:solidFill>
              <a:cs typeface="+mj-cs"/>
            </a:endParaRPr>
          </a:p>
        </p:txBody>
      </p:sp>
      <p:sp>
        <p:nvSpPr>
          <p:cNvPr id="9" name="Rectangle : coins arrondis 8">
            <a:extLst>
              <a:ext uri="{FF2B5EF4-FFF2-40B4-BE49-F238E27FC236}">
                <a16:creationId xmlns:a16="http://schemas.microsoft.com/office/drawing/2014/main" id="{590D73D6-7677-4004-9CEF-D8DE9DB85DEF}"/>
              </a:ext>
            </a:extLst>
          </p:cNvPr>
          <p:cNvSpPr/>
          <p:nvPr/>
        </p:nvSpPr>
        <p:spPr>
          <a:xfrm>
            <a:off x="301448" y="4194261"/>
            <a:ext cx="7397261" cy="1053438"/>
          </a:xfrm>
          <a:prstGeom prst="roundRect">
            <a:avLst/>
          </a:prstGeom>
        </p:spPr>
        <p:style>
          <a:lnRef idx="0">
            <a:schemeClr val="accent4"/>
          </a:lnRef>
          <a:fillRef idx="3">
            <a:schemeClr val="accent4"/>
          </a:fillRef>
          <a:effectRef idx="3">
            <a:schemeClr val="accent4"/>
          </a:effectRef>
          <a:fontRef idx="minor">
            <a:schemeClr val="lt1"/>
          </a:fontRef>
        </p:style>
        <p:txBody>
          <a:bodyPr rtlCol="0" anchor="ctr"/>
          <a:lstStyle/>
          <a:p>
            <a:pPr algn="ctr"/>
            <a:r>
              <a:rPr lang="ar-SA" sz="1600" b="0" i="0" dirty="0">
                <a:solidFill>
                  <a:srgbClr val="333333"/>
                </a:solidFill>
                <a:effectLst/>
                <a:latin typeface="Simplified Arabic" panose="02020603050405020304" pitchFamily="18" charset="-78"/>
                <a:cs typeface="Simplified Arabic" panose="02020603050405020304" pitchFamily="18" charset="-78"/>
              </a:rPr>
              <a:t>من خلال تقديم عرض رياضي وكمي مفصل لهذه الأساليب وخطوات تطبيق كل أسلوب. وبعبارة أخرى يتم تحديد الأسلوب الرياضي أولا ومن ثم نبحث عن تطبيق مناسب في معالجة أحد المشاكل التسويقية في الواقع العملي التي ترتبط من بعيد أو قريب بأحد عناصر المزيج التسويقي. ومن سمات هذا المدخل أنه يحجم الجانب النظري للمشاكل التسويقية، ويكون أقرب إلى واقع الأطر الأكاديمية لبحوث العمليات.</a:t>
            </a:r>
            <a:endParaRPr lang="fr-DZ" sz="1600" b="1" dirty="0">
              <a:solidFill>
                <a:schemeClr val="tx1"/>
              </a:solidFill>
              <a:cs typeface="+mj-cs"/>
            </a:endParaRPr>
          </a:p>
        </p:txBody>
      </p:sp>
      <p:sp>
        <p:nvSpPr>
          <p:cNvPr id="10" name="Rectangle : coins arrondis 9">
            <a:extLst>
              <a:ext uri="{FF2B5EF4-FFF2-40B4-BE49-F238E27FC236}">
                <a16:creationId xmlns:a16="http://schemas.microsoft.com/office/drawing/2014/main" id="{0442C632-A40A-4941-9861-CD6C8759DF6D}"/>
              </a:ext>
            </a:extLst>
          </p:cNvPr>
          <p:cNvSpPr/>
          <p:nvPr/>
        </p:nvSpPr>
        <p:spPr>
          <a:xfrm>
            <a:off x="301449" y="5567715"/>
            <a:ext cx="7397261" cy="1053438"/>
          </a:xfrm>
          <a:prstGeom prst="roundRect">
            <a:avLst/>
          </a:prstGeom>
        </p:spPr>
        <p:style>
          <a:lnRef idx="0">
            <a:schemeClr val="accent5"/>
          </a:lnRef>
          <a:fillRef idx="3">
            <a:schemeClr val="accent5"/>
          </a:fillRef>
          <a:effectRef idx="3">
            <a:schemeClr val="accent5"/>
          </a:effectRef>
          <a:fontRef idx="minor">
            <a:schemeClr val="lt1"/>
          </a:fontRef>
        </p:style>
        <p:txBody>
          <a:bodyPr rtlCol="0" anchor="ctr"/>
          <a:lstStyle/>
          <a:p>
            <a:pPr algn="ctr"/>
            <a:r>
              <a:rPr lang="ar-SA" sz="1400" b="0" i="0" dirty="0">
                <a:solidFill>
                  <a:srgbClr val="333333"/>
                </a:solidFill>
                <a:effectLst/>
                <a:latin typeface="Simplified Arabic" panose="02020603050405020304" pitchFamily="18" charset="-78"/>
                <a:cs typeface="+mj-cs"/>
              </a:rPr>
              <a:t>بحيث يتم اعتماد عناصر المزيج التسويقي مع بعض تطبيقات الأساليب الكمية لمعالجة مشاكل تسويقية في مجال التوزيع والترويج والتسعير. ومن جهة أخرى نجد أن لبعض الأساليب الكمية انتشار واسع وقابلية كبيرة على التكيف وفق طبيعة كل نوع من المشاكل التسويقية، ولذلك ينبغي عدم اغفال هذه الناحية، وأن من الممكن التوسع في تطبيق أسلوب معين مثل البرمجة الخطية أو خطوط الانتظار أو نظريات اتخاذ القرار كمداخل رئيسية لمعالجة مشاكل تسويقية مختلفة وذلك لما تتمتع به هذه الأساليب من إمكانية في عرض المشكلة بالشكل الذي يساعد متخذ القرار في بلوغ الحل الأمثل للمشكلة خاصة.</a:t>
            </a:r>
            <a:endParaRPr lang="fr-DZ" sz="1400" b="1" dirty="0">
              <a:solidFill>
                <a:schemeClr val="tx1"/>
              </a:solidFill>
              <a:cs typeface="+mj-cs"/>
            </a:endParaRPr>
          </a:p>
        </p:txBody>
      </p:sp>
    </p:spTree>
    <p:extLst>
      <p:ext uri="{BB962C8B-B14F-4D97-AF65-F5344CB8AC3E}">
        <p14:creationId xmlns:p14="http://schemas.microsoft.com/office/powerpoint/2010/main" val="3003210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946ADB1-9A2D-44B6-B8C0-03A840EBF556}"/>
              </a:ext>
            </a:extLst>
          </p:cNvPr>
          <p:cNvSpPr>
            <a:spLocks noGrp="1"/>
          </p:cNvSpPr>
          <p:nvPr>
            <p:ph type="title"/>
          </p:nvPr>
        </p:nvSpPr>
        <p:spPr>
          <a:xfrm>
            <a:off x="838200" y="1"/>
            <a:ext cx="10515600" cy="2743200"/>
          </a:xfrm>
        </p:spPr>
        <p:txBody>
          <a:bodyPr>
            <a:normAutofit fontScale="90000"/>
          </a:bodyPr>
          <a:lstStyle/>
          <a:p>
            <a:pPr algn="ctr" rtl="1">
              <a:lnSpc>
                <a:spcPct val="100000"/>
              </a:lnSpc>
            </a:pPr>
            <a:r>
              <a:rPr lang="ar-SA" b="1" dirty="0"/>
              <a:t>النماذج الكمية وتصنيفاتها:</a:t>
            </a:r>
            <a:br>
              <a:rPr lang="ar-SA" sz="2000" b="1" dirty="0"/>
            </a:br>
            <a:br>
              <a:rPr lang="ar-SA" sz="2400" b="0" i="0" dirty="0">
                <a:solidFill>
                  <a:srgbClr val="208642"/>
                </a:solidFill>
                <a:effectLst/>
                <a:latin typeface="Arial Rounded MT"/>
              </a:rPr>
            </a:br>
            <a:r>
              <a:rPr lang="ar-SA" sz="2400" b="0" i="0" dirty="0">
                <a:solidFill>
                  <a:srgbClr val="333333"/>
                </a:solidFill>
                <a:effectLst/>
                <a:latin typeface="Open Sans" panose="020B0606030504020204" pitchFamily="34" charset="0"/>
              </a:rPr>
              <a:t>تعد النمذجة </a:t>
            </a:r>
            <a:r>
              <a:rPr lang="fr-FR" sz="2400" b="0" i="0" dirty="0">
                <a:solidFill>
                  <a:srgbClr val="333333"/>
                </a:solidFill>
                <a:effectLst/>
                <a:latin typeface="Simplified Arabic" panose="02020603050405020304" pitchFamily="18" charset="-78"/>
              </a:rPr>
              <a:t>Modeling</a:t>
            </a:r>
            <a:r>
              <a:rPr lang="ar-SA" sz="2400" b="0" i="0" dirty="0">
                <a:solidFill>
                  <a:srgbClr val="333333"/>
                </a:solidFill>
                <a:effectLst/>
                <a:latin typeface="Simplified Arabic" panose="02020603050405020304" pitchFamily="18" charset="-78"/>
              </a:rPr>
              <a:t> </a:t>
            </a:r>
            <a:r>
              <a:rPr lang="fr-FR" sz="2400" b="0" i="0" dirty="0">
                <a:solidFill>
                  <a:srgbClr val="333333"/>
                </a:solidFill>
                <a:effectLst/>
                <a:latin typeface="Open Sans" panose="020B0606030504020204" pitchFamily="34" charset="0"/>
              </a:rPr>
              <a:t> </a:t>
            </a:r>
            <a:r>
              <a:rPr lang="ar-SA" sz="2400" b="0" i="0" dirty="0">
                <a:solidFill>
                  <a:srgbClr val="333333"/>
                </a:solidFill>
                <a:effectLst/>
                <a:latin typeface="Open Sans" panose="020B0606030504020204" pitchFamily="34" charset="0"/>
              </a:rPr>
              <a:t>محور اهتمام الأساليب الكمية، حيث توفر إطارا عاما وشاملا لحل المشكلات بطريقة منهجية منظمة، ويعتبر بناء النماذج من الركائز الأساسية للأساليب الكمية بل تعتبر جوهر الأساليب الكمية، لذا كان لا بد من التعرض لها. لقد استخدمت النماذج في حل المشكلات واتخاذ القرارات منذ القدم، إلا أن تطورها وما وصلت إليه يرجع إلى الحرب العالمية الثانية، حيث تم تطوير نماذج وأساليب رياضية استخدمت في الحرب بسبب ندرة الموارد وضرورة توزيعها أفضل توزيع. وبعد انتهاء الحرب انتشرت هذه الأساليب والنماذج ووصلت إلى الحياة المدنية</a:t>
            </a:r>
            <a:r>
              <a:rPr lang="ar-SA" sz="1800" b="0" i="0" dirty="0">
                <a:solidFill>
                  <a:srgbClr val="333333"/>
                </a:solidFill>
                <a:effectLst/>
                <a:latin typeface="Open Sans" panose="020B0606030504020204" pitchFamily="34" charset="0"/>
                <a:cs typeface="Simplified Arabic" panose="02020603050405020304" pitchFamily="18" charset="-78"/>
              </a:rPr>
              <a:t>.</a:t>
            </a:r>
            <a:endParaRPr lang="fr-DZ" sz="2400" b="1" dirty="0"/>
          </a:p>
        </p:txBody>
      </p:sp>
      <p:sp>
        <p:nvSpPr>
          <p:cNvPr id="4" name="Rectangle : coins arrondis 3">
            <a:extLst>
              <a:ext uri="{FF2B5EF4-FFF2-40B4-BE49-F238E27FC236}">
                <a16:creationId xmlns:a16="http://schemas.microsoft.com/office/drawing/2014/main" id="{4F584F44-4489-4D2C-9B23-C844C37EAB53}"/>
              </a:ext>
            </a:extLst>
          </p:cNvPr>
          <p:cNvSpPr/>
          <p:nvPr/>
        </p:nvSpPr>
        <p:spPr>
          <a:xfrm>
            <a:off x="8490857" y="2855478"/>
            <a:ext cx="3046325" cy="3636761"/>
          </a:xfrm>
          <a:prstGeom prst="roundRect">
            <a:avLst/>
          </a:prstGeom>
        </p:spPr>
        <p:style>
          <a:lnRef idx="0">
            <a:schemeClr val="accent6"/>
          </a:lnRef>
          <a:fillRef idx="3">
            <a:schemeClr val="accent6"/>
          </a:fillRef>
          <a:effectRef idx="3">
            <a:schemeClr val="accent6"/>
          </a:effectRef>
          <a:fontRef idx="minor">
            <a:schemeClr val="lt1"/>
          </a:fontRef>
        </p:style>
        <p:txBody>
          <a:bodyPr rtlCol="0" anchor="ctr"/>
          <a:lstStyle/>
          <a:p>
            <a:pPr algn="ctr"/>
            <a:r>
              <a:rPr lang="ar-SA" sz="4400" b="1" i="0" dirty="0">
                <a:solidFill>
                  <a:srgbClr val="333333"/>
                </a:solidFill>
                <a:effectLst/>
                <a:latin typeface="Open Sans" panose="020B0606030504020204" pitchFamily="34" charset="0"/>
                <a:cs typeface="Simplified Arabic" panose="02020603050405020304" pitchFamily="18" charset="-78"/>
              </a:rPr>
              <a:t>تعريف النماذج الكمية</a:t>
            </a:r>
            <a:endParaRPr lang="fr-DZ" sz="6000" b="1" dirty="0">
              <a:solidFill>
                <a:schemeClr val="tx1"/>
              </a:solidFill>
              <a:cs typeface="+mj-cs"/>
            </a:endParaRPr>
          </a:p>
        </p:txBody>
      </p:sp>
      <p:sp>
        <p:nvSpPr>
          <p:cNvPr id="8" name="Rectangle : coins arrondis 7">
            <a:extLst>
              <a:ext uri="{FF2B5EF4-FFF2-40B4-BE49-F238E27FC236}">
                <a16:creationId xmlns:a16="http://schemas.microsoft.com/office/drawing/2014/main" id="{046A25CE-E185-4555-B63C-6D4DAEFECA5F}"/>
              </a:ext>
            </a:extLst>
          </p:cNvPr>
          <p:cNvSpPr/>
          <p:nvPr/>
        </p:nvSpPr>
        <p:spPr>
          <a:xfrm>
            <a:off x="301447" y="2855478"/>
            <a:ext cx="7397261" cy="3636761"/>
          </a:xfrm>
          <a:prstGeom prst="roundRect">
            <a:avLst/>
          </a:prstGeom>
        </p:spPr>
        <p:style>
          <a:lnRef idx="0">
            <a:schemeClr val="accent6"/>
          </a:lnRef>
          <a:fillRef idx="3">
            <a:schemeClr val="accent6"/>
          </a:fillRef>
          <a:effectRef idx="3">
            <a:schemeClr val="accent6"/>
          </a:effectRef>
          <a:fontRef idx="minor">
            <a:schemeClr val="lt1"/>
          </a:fontRef>
        </p:style>
        <p:txBody>
          <a:bodyPr rtlCol="0" anchor="ctr"/>
          <a:lstStyle/>
          <a:p>
            <a:pPr indent="457200" algn="just" rtl="1"/>
            <a:r>
              <a:rPr lang="ar-DZ" sz="2000" b="0" i="0" dirty="0">
                <a:solidFill>
                  <a:srgbClr val="333333"/>
                </a:solidFill>
                <a:effectLst/>
                <a:latin typeface="Open Sans" panose="020B0606030504020204" pitchFamily="34" charset="0"/>
                <a:cs typeface="+mj-cs"/>
              </a:rPr>
              <a:t>هناك تعريف للنموذج على أنه ''محاكاة أو تقريب للواقع من خلال علاقات مفترضة وملحوظة''. وكذلك يعرف النموذج بأنه ''تجريد الحقيقة أو التمثيل التجريدي للحالة الواقعية في شكل معادلات ورموز بيانية، تمهيدا لتحليلها وتفسيرها والتنبؤ بها'' فالنماذج هي تمثيل يضاهي نظام الحياة الحقيقية، وبناء النموذج يسهم في منع التعقد وعدم التأكد لمشاكل اتخاذ القرار في بناء منطقي قابل للتحليل المنظم.</a:t>
            </a:r>
          </a:p>
          <a:p>
            <a:pPr indent="457200" algn="just" rtl="1"/>
            <a:r>
              <a:rPr lang="ar-DZ" sz="2000" b="0" i="0" dirty="0">
                <a:solidFill>
                  <a:srgbClr val="333333"/>
                </a:solidFill>
                <a:effectLst/>
                <a:latin typeface="Open Sans" panose="020B0606030504020204" pitchFamily="34" charset="0"/>
                <a:cs typeface="+mj-cs"/>
              </a:rPr>
              <a:t>إذن فالنموذج يعتبر وسيلة للوصول إلى نظرة بناءة للواقع، والهدف منه هو تقديم وسيلة لتحديد سلوك النظام بغرض تحسين أدائه، أو إذا كان النظام لم يبدأ بعد فيمكن تحديد بناء النموذج في النظام المستقبلي وتحديد العلاقات الوظيفية بين عناصره، ويعتمد على الحلول التي يتم الحصول عليها من النماذج في حالة صحة تمثيل النموذج للواقع. وكلما كان الاختلاف بين مخرجات النموذج والواقع الحقيقي موجودا فهذا دليل على عدم صحة النموذج، وعدم إمكانية استخدامه في تمثيل الواقع.</a:t>
            </a:r>
          </a:p>
        </p:txBody>
      </p:sp>
    </p:spTree>
    <p:extLst>
      <p:ext uri="{BB962C8B-B14F-4D97-AF65-F5344CB8AC3E}">
        <p14:creationId xmlns:p14="http://schemas.microsoft.com/office/powerpoint/2010/main" val="3198140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2" name="Groupe 51">
            <a:extLst>
              <a:ext uri="{FF2B5EF4-FFF2-40B4-BE49-F238E27FC236}">
                <a16:creationId xmlns:a16="http://schemas.microsoft.com/office/drawing/2014/main" id="{D53123C8-49C2-40F8-BFE8-BCB1B20AFC3C}"/>
              </a:ext>
            </a:extLst>
          </p:cNvPr>
          <p:cNvGrpSpPr/>
          <p:nvPr/>
        </p:nvGrpSpPr>
        <p:grpSpPr>
          <a:xfrm>
            <a:off x="120580" y="162560"/>
            <a:ext cx="11806813" cy="7295658"/>
            <a:chOff x="120580" y="622998"/>
            <a:chExt cx="11806813" cy="6753940"/>
          </a:xfrm>
        </p:grpSpPr>
        <p:sp>
          <p:nvSpPr>
            <p:cNvPr id="4" name="Rectangle 3">
              <a:extLst>
                <a:ext uri="{FF2B5EF4-FFF2-40B4-BE49-F238E27FC236}">
                  <a16:creationId xmlns:a16="http://schemas.microsoft.com/office/drawing/2014/main" id="{C577A0BA-3B65-4B2A-B2E3-E5919D2074A1}"/>
                </a:ext>
              </a:extLst>
            </p:cNvPr>
            <p:cNvSpPr/>
            <p:nvPr/>
          </p:nvSpPr>
          <p:spPr>
            <a:xfrm>
              <a:off x="9304774" y="2532184"/>
              <a:ext cx="2622619" cy="562707"/>
            </a:xfrm>
            <a:prstGeom prst="rect">
              <a:avLst/>
            </a:prstGeom>
            <a:ln>
              <a:noFill/>
            </a:ln>
          </p:spPr>
          <p:style>
            <a:lnRef idx="2">
              <a:schemeClr val="dk1"/>
            </a:lnRef>
            <a:fillRef idx="1">
              <a:schemeClr val="lt1"/>
            </a:fillRef>
            <a:effectRef idx="0">
              <a:schemeClr val="dk1"/>
            </a:effectRef>
            <a:fontRef idx="minor">
              <a:schemeClr val="dk1"/>
            </a:fontRef>
          </p:style>
          <p:txBody>
            <a:bodyPr rtlCol="0" anchor="ctr"/>
            <a:lstStyle/>
            <a:p>
              <a:pPr algn="ctr"/>
              <a:r>
                <a:rPr lang="ar-SA" sz="2800" b="1" dirty="0">
                  <a:cs typeface="+mj-cs"/>
                </a:rPr>
                <a:t>تحديد المشكلة</a:t>
              </a:r>
              <a:endParaRPr lang="fr-DZ" sz="2800" b="1" dirty="0">
                <a:cs typeface="+mj-cs"/>
              </a:endParaRPr>
            </a:p>
          </p:txBody>
        </p:sp>
        <p:sp>
          <p:nvSpPr>
            <p:cNvPr id="5" name="Rectangle 4">
              <a:extLst>
                <a:ext uri="{FF2B5EF4-FFF2-40B4-BE49-F238E27FC236}">
                  <a16:creationId xmlns:a16="http://schemas.microsoft.com/office/drawing/2014/main" id="{8FB277C9-0871-4BE5-8D29-31D84A3A7432}"/>
                </a:ext>
              </a:extLst>
            </p:cNvPr>
            <p:cNvSpPr/>
            <p:nvPr/>
          </p:nvSpPr>
          <p:spPr>
            <a:xfrm>
              <a:off x="6240026" y="2542228"/>
              <a:ext cx="2622619" cy="562707"/>
            </a:xfrm>
            <a:prstGeom prst="rect">
              <a:avLst/>
            </a:prstGeom>
            <a:ln>
              <a:noFill/>
            </a:ln>
          </p:spPr>
          <p:style>
            <a:lnRef idx="2">
              <a:schemeClr val="dk1"/>
            </a:lnRef>
            <a:fillRef idx="1">
              <a:schemeClr val="lt1"/>
            </a:fillRef>
            <a:effectRef idx="0">
              <a:schemeClr val="dk1"/>
            </a:effectRef>
            <a:fontRef idx="minor">
              <a:schemeClr val="dk1"/>
            </a:fontRef>
          </p:style>
          <p:txBody>
            <a:bodyPr rtlCol="0" anchor="ctr"/>
            <a:lstStyle/>
            <a:p>
              <a:pPr algn="ctr"/>
              <a:r>
                <a:rPr lang="ar-SA" sz="2800" b="1" dirty="0">
                  <a:cs typeface="+mj-cs"/>
                </a:rPr>
                <a:t>وضع معايير الحل</a:t>
              </a:r>
              <a:endParaRPr lang="fr-DZ" sz="2800" b="1" dirty="0">
                <a:cs typeface="+mj-cs"/>
              </a:endParaRPr>
            </a:p>
          </p:txBody>
        </p:sp>
        <p:sp>
          <p:nvSpPr>
            <p:cNvPr id="6" name="Rectangle 5">
              <a:extLst>
                <a:ext uri="{FF2B5EF4-FFF2-40B4-BE49-F238E27FC236}">
                  <a16:creationId xmlns:a16="http://schemas.microsoft.com/office/drawing/2014/main" id="{DA9A9F25-DD0F-4C63-BBF6-087797B62B05}"/>
                </a:ext>
              </a:extLst>
            </p:cNvPr>
            <p:cNvSpPr/>
            <p:nvPr/>
          </p:nvSpPr>
          <p:spPr>
            <a:xfrm>
              <a:off x="3180303" y="2542228"/>
              <a:ext cx="2622619" cy="562707"/>
            </a:xfrm>
            <a:prstGeom prst="rect">
              <a:avLst/>
            </a:prstGeom>
            <a:ln>
              <a:noFill/>
            </a:ln>
          </p:spPr>
          <p:style>
            <a:lnRef idx="2">
              <a:schemeClr val="dk1"/>
            </a:lnRef>
            <a:fillRef idx="1">
              <a:schemeClr val="lt1"/>
            </a:fillRef>
            <a:effectRef idx="0">
              <a:schemeClr val="dk1"/>
            </a:effectRef>
            <a:fontRef idx="minor">
              <a:schemeClr val="dk1"/>
            </a:fontRef>
          </p:style>
          <p:txBody>
            <a:bodyPr rtlCol="0" anchor="ctr"/>
            <a:lstStyle/>
            <a:p>
              <a:pPr algn="ctr"/>
              <a:r>
                <a:rPr lang="ar-SA" sz="2800" b="1" dirty="0">
                  <a:cs typeface="+mj-cs"/>
                </a:rPr>
                <a:t>البحث عن الحل</a:t>
              </a:r>
              <a:endParaRPr lang="fr-DZ" sz="2800" b="1" dirty="0">
                <a:cs typeface="+mj-cs"/>
              </a:endParaRPr>
            </a:p>
          </p:txBody>
        </p:sp>
        <p:sp>
          <p:nvSpPr>
            <p:cNvPr id="7" name="Rectangle 6">
              <a:extLst>
                <a:ext uri="{FF2B5EF4-FFF2-40B4-BE49-F238E27FC236}">
                  <a16:creationId xmlns:a16="http://schemas.microsoft.com/office/drawing/2014/main" id="{17ACD993-421E-46F1-9F0C-2F9C4EF18C78}"/>
                </a:ext>
              </a:extLst>
            </p:cNvPr>
            <p:cNvSpPr/>
            <p:nvPr/>
          </p:nvSpPr>
          <p:spPr>
            <a:xfrm>
              <a:off x="120580" y="2532182"/>
              <a:ext cx="2622619" cy="562707"/>
            </a:xfrm>
            <a:prstGeom prst="rect">
              <a:avLst/>
            </a:prstGeom>
            <a:ln>
              <a:noFill/>
            </a:ln>
          </p:spPr>
          <p:style>
            <a:lnRef idx="2">
              <a:schemeClr val="dk1"/>
            </a:lnRef>
            <a:fillRef idx="1">
              <a:schemeClr val="lt1"/>
            </a:fillRef>
            <a:effectRef idx="0">
              <a:schemeClr val="dk1"/>
            </a:effectRef>
            <a:fontRef idx="minor">
              <a:schemeClr val="dk1"/>
            </a:fontRef>
          </p:style>
          <p:txBody>
            <a:bodyPr rtlCol="0" anchor="ctr"/>
            <a:lstStyle/>
            <a:p>
              <a:pPr algn="ctr"/>
              <a:r>
                <a:rPr lang="ar-SA" sz="2800" b="1" dirty="0">
                  <a:cs typeface="+mj-cs"/>
                </a:rPr>
                <a:t>الحل المقبول</a:t>
              </a:r>
              <a:endParaRPr lang="fr-DZ" sz="2800" b="1" dirty="0">
                <a:cs typeface="+mj-cs"/>
              </a:endParaRPr>
            </a:p>
          </p:txBody>
        </p:sp>
        <p:sp>
          <p:nvSpPr>
            <p:cNvPr id="8" name="Rectangle 7">
              <a:extLst>
                <a:ext uri="{FF2B5EF4-FFF2-40B4-BE49-F238E27FC236}">
                  <a16:creationId xmlns:a16="http://schemas.microsoft.com/office/drawing/2014/main" id="{F253D194-DD3B-4A11-B2DF-E0705E566B68}"/>
                </a:ext>
              </a:extLst>
            </p:cNvPr>
            <p:cNvSpPr/>
            <p:nvPr/>
          </p:nvSpPr>
          <p:spPr>
            <a:xfrm>
              <a:off x="3366198" y="622998"/>
              <a:ext cx="5084466" cy="592853"/>
            </a:xfrm>
            <a:prstGeom prst="rect">
              <a:avLst/>
            </a:prstGeom>
            <a:ln>
              <a:noFill/>
            </a:ln>
          </p:spPr>
          <p:style>
            <a:lnRef idx="2">
              <a:schemeClr val="dk1"/>
            </a:lnRef>
            <a:fillRef idx="1">
              <a:schemeClr val="lt1"/>
            </a:fillRef>
            <a:effectRef idx="0">
              <a:schemeClr val="dk1"/>
            </a:effectRef>
            <a:fontRef idx="minor">
              <a:schemeClr val="dk1"/>
            </a:fontRef>
          </p:style>
          <p:txBody>
            <a:bodyPr rtlCol="0" anchor="ctr"/>
            <a:lstStyle/>
            <a:p>
              <a:pPr algn="ctr"/>
              <a:r>
                <a:rPr lang="ar-SA" sz="2800" b="1" dirty="0">
                  <a:cs typeface="+mj-cs"/>
                </a:rPr>
                <a:t>مراحل بناء نموذج </a:t>
              </a:r>
              <a:endParaRPr lang="fr-DZ" sz="2800" b="1" dirty="0">
                <a:cs typeface="+mj-cs"/>
              </a:endParaRPr>
            </a:p>
          </p:txBody>
        </p:sp>
        <p:sp>
          <p:nvSpPr>
            <p:cNvPr id="9" name="Rectangle 8">
              <a:extLst>
                <a:ext uri="{FF2B5EF4-FFF2-40B4-BE49-F238E27FC236}">
                  <a16:creationId xmlns:a16="http://schemas.microsoft.com/office/drawing/2014/main" id="{D27D554D-088C-4427-8C2C-FB6490EF7844}"/>
                </a:ext>
              </a:extLst>
            </p:cNvPr>
            <p:cNvSpPr/>
            <p:nvPr/>
          </p:nvSpPr>
          <p:spPr>
            <a:xfrm>
              <a:off x="3366198" y="5206721"/>
              <a:ext cx="5290122" cy="2170217"/>
            </a:xfrm>
            <a:prstGeom prst="rect">
              <a:avLst/>
            </a:prstGeom>
            <a:ln>
              <a:noFill/>
            </a:ln>
          </p:spPr>
          <p:style>
            <a:lnRef idx="2">
              <a:schemeClr val="dk1"/>
            </a:lnRef>
            <a:fillRef idx="1">
              <a:schemeClr val="lt1"/>
            </a:fillRef>
            <a:effectRef idx="0">
              <a:schemeClr val="dk1"/>
            </a:effectRef>
            <a:fontRef idx="minor">
              <a:schemeClr val="dk1"/>
            </a:fontRef>
          </p:style>
          <p:txBody>
            <a:bodyPr rtlCol="0" anchor="ctr"/>
            <a:lstStyle/>
            <a:p>
              <a:pPr algn="ctr"/>
              <a:r>
                <a:rPr lang="ar-SA" sz="2800" b="1" dirty="0">
                  <a:cs typeface="+mj-cs"/>
                </a:rPr>
                <a:t>حلول قليلة نظرا لقلة المعايير</a:t>
              </a:r>
              <a:endParaRPr lang="fr-DZ" sz="2800" b="1" dirty="0">
                <a:cs typeface="+mj-cs"/>
              </a:endParaRPr>
            </a:p>
          </p:txBody>
        </p:sp>
        <p:cxnSp>
          <p:nvCxnSpPr>
            <p:cNvPr id="11" name="Connecteur droit avec flèche 10">
              <a:extLst>
                <a:ext uri="{FF2B5EF4-FFF2-40B4-BE49-F238E27FC236}">
                  <a16:creationId xmlns:a16="http://schemas.microsoft.com/office/drawing/2014/main" id="{56C33D5D-F101-445B-BD7C-1DD2017AB9CC}"/>
                </a:ext>
              </a:extLst>
            </p:cNvPr>
            <p:cNvCxnSpPr>
              <a:cxnSpLocks/>
            </p:cNvCxnSpPr>
            <p:nvPr/>
          </p:nvCxnSpPr>
          <p:spPr>
            <a:xfrm flipH="1">
              <a:off x="8581292" y="2823581"/>
              <a:ext cx="1195754" cy="0"/>
            </a:xfrm>
            <a:prstGeom prst="straightConnector1">
              <a:avLst/>
            </a:prstGeom>
            <a:ln w="38100">
              <a:tailEnd type="triangle"/>
            </a:ln>
          </p:spPr>
          <p:style>
            <a:lnRef idx="1">
              <a:schemeClr val="dk1"/>
            </a:lnRef>
            <a:fillRef idx="0">
              <a:schemeClr val="dk1"/>
            </a:fillRef>
            <a:effectRef idx="0">
              <a:schemeClr val="dk1"/>
            </a:effectRef>
            <a:fontRef idx="minor">
              <a:schemeClr val="tx1"/>
            </a:fontRef>
          </p:style>
        </p:cxnSp>
        <p:cxnSp>
          <p:nvCxnSpPr>
            <p:cNvPr id="13" name="Connecteur droit avec flèche 12">
              <a:extLst>
                <a:ext uri="{FF2B5EF4-FFF2-40B4-BE49-F238E27FC236}">
                  <a16:creationId xmlns:a16="http://schemas.microsoft.com/office/drawing/2014/main" id="{750926C0-7AE7-448A-AFB5-31300E35509F}"/>
                </a:ext>
              </a:extLst>
            </p:cNvPr>
            <p:cNvCxnSpPr>
              <a:cxnSpLocks/>
            </p:cNvCxnSpPr>
            <p:nvPr/>
          </p:nvCxnSpPr>
          <p:spPr>
            <a:xfrm flipH="1">
              <a:off x="2180492" y="2823581"/>
              <a:ext cx="1433565" cy="0"/>
            </a:xfrm>
            <a:prstGeom prst="straightConnector1">
              <a:avLst/>
            </a:prstGeom>
            <a:ln w="38100">
              <a:tailEnd type="triangle"/>
            </a:ln>
          </p:spPr>
          <p:style>
            <a:lnRef idx="1">
              <a:schemeClr val="dk1"/>
            </a:lnRef>
            <a:fillRef idx="0">
              <a:schemeClr val="dk1"/>
            </a:fillRef>
            <a:effectRef idx="0">
              <a:schemeClr val="dk1"/>
            </a:effectRef>
            <a:fontRef idx="minor">
              <a:schemeClr val="tx1"/>
            </a:fontRef>
          </p:style>
        </p:cxnSp>
        <p:grpSp>
          <p:nvGrpSpPr>
            <p:cNvPr id="46" name="Groupe 45">
              <a:extLst>
                <a:ext uri="{FF2B5EF4-FFF2-40B4-BE49-F238E27FC236}">
                  <a16:creationId xmlns:a16="http://schemas.microsoft.com/office/drawing/2014/main" id="{089B1556-EF1F-4B66-AE83-4D7650063675}"/>
                </a:ext>
              </a:extLst>
            </p:cNvPr>
            <p:cNvGrpSpPr/>
            <p:nvPr/>
          </p:nvGrpSpPr>
          <p:grpSpPr>
            <a:xfrm>
              <a:off x="3614059" y="1889089"/>
              <a:ext cx="4967233" cy="934492"/>
              <a:chOff x="3614059" y="1889089"/>
              <a:chExt cx="4967233" cy="934492"/>
            </a:xfrm>
          </p:grpSpPr>
          <p:cxnSp>
            <p:nvCxnSpPr>
              <p:cNvPr id="12" name="Connecteur droit avec flèche 11">
                <a:extLst>
                  <a:ext uri="{FF2B5EF4-FFF2-40B4-BE49-F238E27FC236}">
                    <a16:creationId xmlns:a16="http://schemas.microsoft.com/office/drawing/2014/main" id="{900B2221-3EA6-4CA1-97FC-3B09FB66123B}"/>
                  </a:ext>
                </a:extLst>
              </p:cNvPr>
              <p:cNvCxnSpPr/>
              <p:nvPr/>
            </p:nvCxnSpPr>
            <p:spPr>
              <a:xfrm flipH="1">
                <a:off x="5337349" y="2823581"/>
                <a:ext cx="1195754" cy="0"/>
              </a:xfrm>
              <a:prstGeom prst="straightConnector1">
                <a:avLst/>
              </a:prstGeom>
              <a:ln w="38100">
                <a:tailEnd type="triangle"/>
              </a:ln>
            </p:spPr>
            <p:style>
              <a:lnRef idx="1">
                <a:schemeClr val="dk1"/>
              </a:lnRef>
              <a:fillRef idx="0">
                <a:schemeClr val="dk1"/>
              </a:fillRef>
              <a:effectRef idx="0">
                <a:schemeClr val="dk1"/>
              </a:effectRef>
              <a:fontRef idx="minor">
                <a:schemeClr val="tx1"/>
              </a:fontRef>
            </p:style>
          </p:cxnSp>
          <p:cxnSp>
            <p:nvCxnSpPr>
              <p:cNvPr id="40" name="Connecteur droit 39">
                <a:extLst>
                  <a:ext uri="{FF2B5EF4-FFF2-40B4-BE49-F238E27FC236}">
                    <a16:creationId xmlns:a16="http://schemas.microsoft.com/office/drawing/2014/main" id="{668BE2A1-6C2A-4EFC-8AD6-3D1A1624F66B}"/>
                  </a:ext>
                </a:extLst>
              </p:cNvPr>
              <p:cNvCxnSpPr/>
              <p:nvPr/>
            </p:nvCxnSpPr>
            <p:spPr>
              <a:xfrm flipV="1">
                <a:off x="8581292" y="1889090"/>
                <a:ext cx="0" cy="924445"/>
              </a:xfrm>
              <a:prstGeom prst="line">
                <a:avLst/>
              </a:prstGeom>
              <a:ln w="38100"/>
            </p:spPr>
            <p:style>
              <a:lnRef idx="3">
                <a:schemeClr val="dk1"/>
              </a:lnRef>
              <a:fillRef idx="0">
                <a:schemeClr val="dk1"/>
              </a:fillRef>
              <a:effectRef idx="2">
                <a:schemeClr val="dk1"/>
              </a:effectRef>
              <a:fontRef idx="minor">
                <a:schemeClr val="tx1"/>
              </a:fontRef>
            </p:style>
          </p:cxnSp>
          <p:cxnSp>
            <p:nvCxnSpPr>
              <p:cNvPr id="42" name="Connecteur : en angle 41">
                <a:extLst>
                  <a:ext uri="{FF2B5EF4-FFF2-40B4-BE49-F238E27FC236}">
                    <a16:creationId xmlns:a16="http://schemas.microsoft.com/office/drawing/2014/main" id="{6E2766D8-C156-42E8-9717-87027006846C}"/>
                  </a:ext>
                </a:extLst>
              </p:cNvPr>
              <p:cNvCxnSpPr>
                <a:cxnSpLocks/>
              </p:cNvCxnSpPr>
              <p:nvPr/>
            </p:nvCxnSpPr>
            <p:spPr>
              <a:xfrm rot="10800000" flipV="1">
                <a:off x="3614059" y="1889089"/>
                <a:ext cx="4963886" cy="934491"/>
              </a:xfrm>
              <a:prstGeom prst="bentConnector3">
                <a:avLst>
                  <a:gd name="adj1" fmla="val 100202"/>
                </a:avLst>
              </a:prstGeom>
              <a:ln w="38100">
                <a:tailEnd type="triangle"/>
              </a:ln>
            </p:spPr>
            <p:style>
              <a:lnRef idx="3">
                <a:schemeClr val="dk1"/>
              </a:lnRef>
              <a:fillRef idx="0">
                <a:schemeClr val="dk1"/>
              </a:fillRef>
              <a:effectRef idx="2">
                <a:schemeClr val="dk1"/>
              </a:effectRef>
              <a:fontRef idx="minor">
                <a:schemeClr val="tx1"/>
              </a:fontRef>
            </p:style>
          </p:cxnSp>
        </p:grpSp>
        <p:grpSp>
          <p:nvGrpSpPr>
            <p:cNvPr id="47" name="Groupe 46">
              <a:extLst>
                <a:ext uri="{FF2B5EF4-FFF2-40B4-BE49-F238E27FC236}">
                  <a16:creationId xmlns:a16="http://schemas.microsoft.com/office/drawing/2014/main" id="{F7B59320-5BA9-40B9-9BA0-FAE6578B60B0}"/>
                </a:ext>
              </a:extLst>
            </p:cNvPr>
            <p:cNvGrpSpPr/>
            <p:nvPr/>
          </p:nvGrpSpPr>
          <p:grpSpPr>
            <a:xfrm rot="10800000" flipH="1">
              <a:off x="3614041" y="3056370"/>
              <a:ext cx="4963886" cy="934492"/>
              <a:chOff x="3614059" y="1889089"/>
              <a:chExt cx="4967233" cy="934492"/>
            </a:xfrm>
          </p:grpSpPr>
          <p:cxnSp>
            <p:nvCxnSpPr>
              <p:cNvPr id="48" name="Connecteur droit avec flèche 47">
                <a:extLst>
                  <a:ext uri="{FF2B5EF4-FFF2-40B4-BE49-F238E27FC236}">
                    <a16:creationId xmlns:a16="http://schemas.microsoft.com/office/drawing/2014/main" id="{8E5EA2FE-324A-4D26-8E17-7F56368553B8}"/>
                  </a:ext>
                </a:extLst>
              </p:cNvPr>
              <p:cNvCxnSpPr/>
              <p:nvPr/>
            </p:nvCxnSpPr>
            <p:spPr>
              <a:xfrm flipH="1">
                <a:off x="5337349" y="2823581"/>
                <a:ext cx="1195754" cy="0"/>
              </a:xfrm>
              <a:prstGeom prst="straightConnector1">
                <a:avLst/>
              </a:prstGeom>
              <a:ln w="38100">
                <a:tailEnd type="triangle"/>
              </a:ln>
            </p:spPr>
            <p:style>
              <a:lnRef idx="1">
                <a:schemeClr val="dk1"/>
              </a:lnRef>
              <a:fillRef idx="0">
                <a:schemeClr val="dk1"/>
              </a:fillRef>
              <a:effectRef idx="0">
                <a:schemeClr val="dk1"/>
              </a:effectRef>
              <a:fontRef idx="minor">
                <a:schemeClr val="tx1"/>
              </a:fontRef>
            </p:style>
          </p:cxnSp>
          <p:cxnSp>
            <p:nvCxnSpPr>
              <p:cNvPr id="49" name="Connecteur droit 48">
                <a:extLst>
                  <a:ext uri="{FF2B5EF4-FFF2-40B4-BE49-F238E27FC236}">
                    <a16:creationId xmlns:a16="http://schemas.microsoft.com/office/drawing/2014/main" id="{3665F428-1877-4A3E-A5B1-7F19FD9D8F4C}"/>
                  </a:ext>
                </a:extLst>
              </p:cNvPr>
              <p:cNvCxnSpPr/>
              <p:nvPr/>
            </p:nvCxnSpPr>
            <p:spPr>
              <a:xfrm flipV="1">
                <a:off x="8581292" y="1889090"/>
                <a:ext cx="0" cy="924445"/>
              </a:xfrm>
              <a:prstGeom prst="line">
                <a:avLst/>
              </a:prstGeom>
              <a:ln w="38100"/>
            </p:spPr>
            <p:style>
              <a:lnRef idx="3">
                <a:schemeClr val="dk1"/>
              </a:lnRef>
              <a:fillRef idx="0">
                <a:schemeClr val="dk1"/>
              </a:fillRef>
              <a:effectRef idx="2">
                <a:schemeClr val="dk1"/>
              </a:effectRef>
              <a:fontRef idx="minor">
                <a:schemeClr val="tx1"/>
              </a:fontRef>
            </p:style>
          </p:cxnSp>
          <p:cxnSp>
            <p:nvCxnSpPr>
              <p:cNvPr id="50" name="Connecteur : en angle 49">
                <a:extLst>
                  <a:ext uri="{FF2B5EF4-FFF2-40B4-BE49-F238E27FC236}">
                    <a16:creationId xmlns:a16="http://schemas.microsoft.com/office/drawing/2014/main" id="{1A801081-7326-490D-9E1D-FB761B988743}"/>
                  </a:ext>
                </a:extLst>
              </p:cNvPr>
              <p:cNvCxnSpPr>
                <a:cxnSpLocks/>
              </p:cNvCxnSpPr>
              <p:nvPr/>
            </p:nvCxnSpPr>
            <p:spPr>
              <a:xfrm rot="10800000" flipV="1">
                <a:off x="3614059" y="1889089"/>
                <a:ext cx="4963886" cy="934491"/>
              </a:xfrm>
              <a:prstGeom prst="bentConnector3">
                <a:avLst>
                  <a:gd name="adj1" fmla="val 100202"/>
                </a:avLst>
              </a:prstGeom>
              <a:ln w="38100">
                <a:tailEnd type="triangle"/>
              </a:ln>
            </p:spPr>
            <p:style>
              <a:lnRef idx="3">
                <a:schemeClr val="dk1"/>
              </a:lnRef>
              <a:fillRef idx="0">
                <a:schemeClr val="dk1"/>
              </a:fillRef>
              <a:effectRef idx="2">
                <a:schemeClr val="dk1"/>
              </a:effectRef>
              <a:fontRef idx="minor">
                <a:schemeClr val="tx1"/>
              </a:fontRef>
            </p:style>
          </p:cxnSp>
        </p:grpSp>
        <p:sp>
          <p:nvSpPr>
            <p:cNvPr id="51" name="Rectangle : coins arrondis 50">
              <a:extLst>
                <a:ext uri="{FF2B5EF4-FFF2-40B4-BE49-F238E27FC236}">
                  <a16:creationId xmlns:a16="http://schemas.microsoft.com/office/drawing/2014/main" id="{41F6D060-D269-43F8-B2B2-8CC2CDF39AEC}"/>
                </a:ext>
              </a:extLst>
            </p:cNvPr>
            <p:cNvSpPr/>
            <p:nvPr/>
          </p:nvSpPr>
          <p:spPr>
            <a:xfrm>
              <a:off x="5194997" y="3006129"/>
              <a:ext cx="1477107" cy="232787"/>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DZ"/>
            </a:p>
          </p:txBody>
        </p:sp>
      </p:grpSp>
      <p:sp>
        <p:nvSpPr>
          <p:cNvPr id="53" name="Rectangle 52">
            <a:extLst>
              <a:ext uri="{FF2B5EF4-FFF2-40B4-BE49-F238E27FC236}">
                <a16:creationId xmlns:a16="http://schemas.microsoft.com/office/drawing/2014/main" id="{3867DD83-A256-49D0-9AA9-381233AFEA7C}"/>
              </a:ext>
            </a:extLst>
          </p:cNvPr>
          <p:cNvSpPr/>
          <p:nvPr/>
        </p:nvSpPr>
        <p:spPr>
          <a:xfrm>
            <a:off x="140677" y="0"/>
            <a:ext cx="11887200" cy="6857999"/>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DZ"/>
          </a:p>
        </p:txBody>
      </p:sp>
      <p:grpSp>
        <p:nvGrpSpPr>
          <p:cNvPr id="23" name="Groupe 22">
            <a:extLst>
              <a:ext uri="{FF2B5EF4-FFF2-40B4-BE49-F238E27FC236}">
                <a16:creationId xmlns:a16="http://schemas.microsoft.com/office/drawing/2014/main" id="{E2D2F091-87DB-4BE6-9434-F783C0CD247B}"/>
              </a:ext>
            </a:extLst>
          </p:cNvPr>
          <p:cNvGrpSpPr/>
          <p:nvPr/>
        </p:nvGrpSpPr>
        <p:grpSpPr>
          <a:xfrm>
            <a:off x="398859" y="3990862"/>
            <a:ext cx="11203861" cy="1261749"/>
            <a:chOff x="398859" y="3990862"/>
            <a:chExt cx="11203861" cy="1261749"/>
          </a:xfrm>
        </p:grpSpPr>
        <p:sp>
          <p:nvSpPr>
            <p:cNvPr id="24" name="Ellipse 23">
              <a:extLst>
                <a:ext uri="{FF2B5EF4-FFF2-40B4-BE49-F238E27FC236}">
                  <a16:creationId xmlns:a16="http://schemas.microsoft.com/office/drawing/2014/main" id="{551A3954-DDDB-46F5-AA5B-D299117B7AD3}"/>
                </a:ext>
              </a:extLst>
            </p:cNvPr>
            <p:cNvSpPr/>
            <p:nvPr/>
          </p:nvSpPr>
          <p:spPr>
            <a:xfrm>
              <a:off x="6796581" y="3990862"/>
              <a:ext cx="2073099" cy="1211058"/>
            </a:xfrm>
            <a:prstGeom prst="ellipse">
              <a:avLst/>
            </a:prstGeom>
          </p:spPr>
          <p:style>
            <a:lnRef idx="0">
              <a:schemeClr val="accent2"/>
            </a:lnRef>
            <a:fillRef idx="3">
              <a:schemeClr val="accent2"/>
            </a:fillRef>
            <a:effectRef idx="3">
              <a:schemeClr val="accent2"/>
            </a:effectRef>
            <a:fontRef idx="minor">
              <a:schemeClr val="lt1"/>
            </a:fontRef>
          </p:style>
          <p:txBody>
            <a:bodyPr rtlCol="0" anchor="ctr"/>
            <a:lstStyle/>
            <a:p>
              <a:pPr algn="ctr"/>
              <a:r>
                <a:rPr lang="ar-SA" b="1">
                  <a:latin typeface="Times New Roman" panose="02020603050405020304" pitchFamily="18" charset="0"/>
                  <a:cs typeface="Times New Roman" panose="02020603050405020304" pitchFamily="18" charset="0"/>
                </a:rPr>
                <a:t>صياغة النموذج</a:t>
              </a:r>
            </a:p>
            <a:p>
              <a:pPr algn="ctr"/>
              <a:r>
                <a:rPr lang="fr-FR" sz="1800" b="1" i="0">
                  <a:solidFill>
                    <a:schemeClr val="bg1"/>
                  </a:solidFill>
                  <a:effectLst/>
                  <a:latin typeface="Times New Roman" panose="02020603050405020304" pitchFamily="18" charset="0"/>
                </a:rPr>
                <a:t>Model formulation </a:t>
              </a:r>
              <a:endParaRPr lang="fr-DZ" b="1" dirty="0">
                <a:solidFill>
                  <a:schemeClr val="bg1"/>
                </a:solidFill>
                <a:latin typeface="Times New Roman" panose="02020603050405020304" pitchFamily="18" charset="0"/>
                <a:cs typeface="Times New Roman" panose="02020603050405020304" pitchFamily="18" charset="0"/>
              </a:endParaRPr>
            </a:p>
          </p:txBody>
        </p:sp>
        <p:sp>
          <p:nvSpPr>
            <p:cNvPr id="25" name="Ellipse 24">
              <a:extLst>
                <a:ext uri="{FF2B5EF4-FFF2-40B4-BE49-F238E27FC236}">
                  <a16:creationId xmlns:a16="http://schemas.microsoft.com/office/drawing/2014/main" id="{49F663BF-AF68-4907-945D-7870A954807E}"/>
                </a:ext>
              </a:extLst>
            </p:cNvPr>
            <p:cNvSpPr/>
            <p:nvPr/>
          </p:nvSpPr>
          <p:spPr>
            <a:xfrm>
              <a:off x="3614041" y="4036862"/>
              <a:ext cx="2066059" cy="1210500"/>
            </a:xfrm>
            <a:prstGeom prst="ellipse">
              <a:avLst/>
            </a:prstGeom>
          </p:spPr>
          <p:style>
            <a:lnRef idx="0">
              <a:schemeClr val="accent2"/>
            </a:lnRef>
            <a:fillRef idx="3">
              <a:schemeClr val="accent2"/>
            </a:fillRef>
            <a:effectRef idx="3">
              <a:schemeClr val="accent2"/>
            </a:effectRef>
            <a:fontRef idx="minor">
              <a:schemeClr val="lt1"/>
            </a:fontRef>
          </p:style>
          <p:txBody>
            <a:bodyPr rtlCol="0" anchor="ctr"/>
            <a:lstStyle/>
            <a:p>
              <a:pPr algn="ctr" rtl="1"/>
              <a:r>
                <a:rPr lang="ar-DZ" sz="1800" b="1" i="0" dirty="0">
                  <a:solidFill>
                    <a:schemeClr val="bg1"/>
                  </a:solidFill>
                  <a:effectLst/>
                  <a:latin typeface="Open Sans" panose="020B0606030504020204" pitchFamily="34" charset="0"/>
                  <a:cs typeface="+mj-cs"/>
                </a:rPr>
                <a:t>تحليل وحل النموذج</a:t>
              </a:r>
              <a:endParaRPr lang="ar-SA" sz="1800" b="1" i="0" dirty="0">
                <a:solidFill>
                  <a:schemeClr val="bg1"/>
                </a:solidFill>
                <a:effectLst/>
                <a:latin typeface="Open Sans" panose="020B0606030504020204" pitchFamily="34" charset="0"/>
                <a:cs typeface="+mj-cs"/>
              </a:endParaRPr>
            </a:p>
            <a:p>
              <a:pPr algn="ctr" rtl="1"/>
              <a:r>
                <a:rPr lang="ar-DZ" sz="1800" b="1" i="0" dirty="0">
                  <a:solidFill>
                    <a:schemeClr val="bg1"/>
                  </a:solidFill>
                  <a:effectLst/>
                  <a:latin typeface="Open Sans" panose="020B0606030504020204" pitchFamily="34" charset="0"/>
                  <a:cs typeface="+mj-cs"/>
                </a:rPr>
                <a:t> </a:t>
              </a:r>
              <a:r>
                <a:rPr lang="fr-FR" sz="1800" b="1" i="0" dirty="0">
                  <a:solidFill>
                    <a:schemeClr val="bg1"/>
                  </a:solidFill>
                  <a:effectLst/>
                  <a:latin typeface="Times New Roman" panose="02020603050405020304" pitchFamily="18" charset="0"/>
                  <a:cs typeface="+mj-cs"/>
                </a:rPr>
                <a:t>Model solution</a:t>
              </a:r>
              <a:endParaRPr lang="fr-DZ" b="1" dirty="0">
                <a:solidFill>
                  <a:schemeClr val="bg1"/>
                </a:solidFill>
                <a:latin typeface="Times New Roman" panose="02020603050405020304" pitchFamily="18" charset="0"/>
                <a:cs typeface="+mj-cs"/>
              </a:endParaRPr>
            </a:p>
          </p:txBody>
        </p:sp>
        <p:sp>
          <p:nvSpPr>
            <p:cNvPr id="26" name="Ellipse 25">
              <a:extLst>
                <a:ext uri="{FF2B5EF4-FFF2-40B4-BE49-F238E27FC236}">
                  <a16:creationId xmlns:a16="http://schemas.microsoft.com/office/drawing/2014/main" id="{ED48E9C8-6486-4300-837A-478FAC35C434}"/>
                </a:ext>
              </a:extLst>
            </p:cNvPr>
            <p:cNvSpPr/>
            <p:nvPr/>
          </p:nvSpPr>
          <p:spPr>
            <a:xfrm>
              <a:off x="398859" y="4042111"/>
              <a:ext cx="2066059" cy="1210500"/>
            </a:xfrm>
            <a:prstGeom prst="ellipse">
              <a:avLst/>
            </a:prstGeom>
          </p:spPr>
          <p:style>
            <a:lnRef idx="0">
              <a:schemeClr val="accent2"/>
            </a:lnRef>
            <a:fillRef idx="3">
              <a:schemeClr val="accent2"/>
            </a:fillRef>
            <a:effectRef idx="3">
              <a:schemeClr val="accent2"/>
            </a:effectRef>
            <a:fontRef idx="minor">
              <a:schemeClr val="lt1"/>
            </a:fontRef>
          </p:style>
          <p:txBody>
            <a:bodyPr rtlCol="0" anchor="ctr"/>
            <a:lstStyle/>
            <a:p>
              <a:pPr algn="ctr" rtl="1"/>
              <a:r>
                <a:rPr lang="ar-DZ" sz="1800" b="1" i="0" dirty="0">
                  <a:solidFill>
                    <a:schemeClr val="bg1"/>
                  </a:solidFill>
                  <a:effectLst/>
                  <a:latin typeface="Open Sans" panose="020B0606030504020204" pitchFamily="34" charset="0"/>
                  <a:cs typeface="+mj-cs"/>
                </a:rPr>
                <a:t>تنفيذ الحل</a:t>
              </a:r>
              <a:endParaRPr lang="ar-SA" sz="1800" b="1" i="0" dirty="0">
                <a:solidFill>
                  <a:schemeClr val="bg1"/>
                </a:solidFill>
                <a:effectLst/>
                <a:latin typeface="Open Sans" panose="020B0606030504020204" pitchFamily="34" charset="0"/>
                <a:cs typeface="+mj-cs"/>
              </a:endParaRPr>
            </a:p>
            <a:p>
              <a:pPr algn="ctr" rtl="1"/>
              <a:r>
                <a:rPr lang="fr-FR" sz="1800" b="1" i="0" dirty="0">
                  <a:solidFill>
                    <a:schemeClr val="bg1"/>
                  </a:solidFill>
                  <a:effectLst/>
                  <a:latin typeface="Times New Roman" panose="02020603050405020304" pitchFamily="18" charset="0"/>
                  <a:cs typeface="+mj-cs"/>
                </a:rPr>
                <a:t>Results </a:t>
              </a:r>
              <a:r>
                <a:rPr lang="fr-FR" sz="1800" b="1" i="0" dirty="0" err="1">
                  <a:solidFill>
                    <a:schemeClr val="bg1"/>
                  </a:solidFill>
                  <a:effectLst/>
                  <a:latin typeface="Times New Roman" panose="02020603050405020304" pitchFamily="18" charset="0"/>
                  <a:cs typeface="+mj-cs"/>
                </a:rPr>
                <a:t>Implementation</a:t>
              </a:r>
              <a:endParaRPr lang="fr-DZ" b="1" dirty="0">
                <a:solidFill>
                  <a:schemeClr val="bg1"/>
                </a:solidFill>
                <a:latin typeface="Times New Roman" panose="02020603050405020304" pitchFamily="18" charset="0"/>
                <a:cs typeface="+mj-cs"/>
              </a:endParaRPr>
            </a:p>
          </p:txBody>
        </p:sp>
        <p:sp>
          <p:nvSpPr>
            <p:cNvPr id="27" name="Ellipse 26">
              <a:extLst>
                <a:ext uri="{FF2B5EF4-FFF2-40B4-BE49-F238E27FC236}">
                  <a16:creationId xmlns:a16="http://schemas.microsoft.com/office/drawing/2014/main" id="{9F1E861C-511F-456F-AFCA-6039A2CD12DD}"/>
                </a:ext>
              </a:extLst>
            </p:cNvPr>
            <p:cNvSpPr/>
            <p:nvPr/>
          </p:nvSpPr>
          <p:spPr>
            <a:xfrm>
              <a:off x="9516230" y="3990862"/>
              <a:ext cx="2086490" cy="1180578"/>
            </a:xfrm>
            <a:prstGeom prst="ellipse">
              <a:avLst/>
            </a:prstGeom>
          </p:spPr>
          <p:style>
            <a:lnRef idx="0">
              <a:schemeClr val="accent2"/>
            </a:lnRef>
            <a:fillRef idx="3">
              <a:schemeClr val="accent2"/>
            </a:fillRef>
            <a:effectRef idx="3">
              <a:schemeClr val="accent2"/>
            </a:effectRef>
            <a:fontRef idx="minor">
              <a:schemeClr val="lt1"/>
            </a:fontRef>
          </p:style>
          <p:txBody>
            <a:bodyPr rtlCol="0" anchor="ctr"/>
            <a:lstStyle/>
            <a:p>
              <a:pPr algn="ctr"/>
              <a:r>
                <a:rPr lang="ar-DZ" sz="1800" b="1" i="0" dirty="0">
                  <a:solidFill>
                    <a:schemeClr val="bg1"/>
                  </a:solidFill>
                  <a:effectLst/>
                  <a:latin typeface="Open Sans" panose="020B0606030504020204" pitchFamily="34" charset="0"/>
                  <a:cs typeface="Times New Roman" panose="02020603050405020304" pitchFamily="18" charset="0"/>
                </a:rPr>
                <a:t> </a:t>
              </a:r>
              <a:r>
                <a:rPr lang="ar-DZ" sz="1800" b="1" i="0" dirty="0">
                  <a:solidFill>
                    <a:schemeClr val="bg1"/>
                  </a:solidFill>
                  <a:effectLst/>
                  <a:latin typeface="Open Sans" panose="020B0606030504020204" pitchFamily="34" charset="0"/>
                  <a:cs typeface="Simplified Arabic" panose="02020603050405020304" pitchFamily="18" charset="-78"/>
                </a:rPr>
                <a:t>تحديد المشكلة</a:t>
              </a:r>
              <a:endParaRPr lang="ar-SA" b="1" dirty="0">
                <a:solidFill>
                  <a:schemeClr val="bg1"/>
                </a:solidFill>
                <a:latin typeface="Open Sans" panose="020B0606030504020204" pitchFamily="34" charset="0"/>
                <a:cs typeface="Simplified Arabic" panose="02020603050405020304" pitchFamily="18" charset="-78"/>
              </a:endParaRPr>
            </a:p>
            <a:p>
              <a:pPr algn="ctr"/>
              <a:r>
                <a:rPr lang="fr-FR" sz="1800" b="1" i="0" dirty="0" err="1">
                  <a:solidFill>
                    <a:schemeClr val="bg1"/>
                  </a:solidFill>
                  <a:effectLst/>
                  <a:latin typeface="Times New Roman" panose="02020603050405020304" pitchFamily="18" charset="0"/>
                </a:rPr>
                <a:t>Problem</a:t>
              </a:r>
              <a:r>
                <a:rPr lang="fr-FR" sz="1800" b="1" i="0" dirty="0">
                  <a:solidFill>
                    <a:schemeClr val="bg1"/>
                  </a:solidFill>
                  <a:effectLst/>
                  <a:latin typeface="Times New Roman" panose="02020603050405020304" pitchFamily="18" charset="0"/>
                </a:rPr>
                <a:t> </a:t>
              </a:r>
              <a:r>
                <a:rPr lang="fr-FR" sz="1800" b="1" i="0" dirty="0" err="1">
                  <a:solidFill>
                    <a:schemeClr val="bg1"/>
                  </a:solidFill>
                  <a:effectLst/>
                  <a:latin typeface="Times New Roman" panose="02020603050405020304" pitchFamily="18" charset="0"/>
                </a:rPr>
                <a:t>Definition</a:t>
              </a:r>
              <a:endParaRPr lang="fr-DZ" b="1" dirty="0">
                <a:solidFill>
                  <a:schemeClr val="bg1"/>
                </a:solidFill>
                <a:latin typeface="Times New Roman" panose="02020603050405020304" pitchFamily="18" charset="0"/>
                <a:cs typeface="Times New Roman" panose="02020603050405020304" pitchFamily="18" charset="0"/>
              </a:endParaRPr>
            </a:p>
          </p:txBody>
        </p:sp>
        <p:cxnSp>
          <p:nvCxnSpPr>
            <p:cNvPr id="15" name="Connecteur droit avec flèche 14">
              <a:extLst>
                <a:ext uri="{FF2B5EF4-FFF2-40B4-BE49-F238E27FC236}">
                  <a16:creationId xmlns:a16="http://schemas.microsoft.com/office/drawing/2014/main" id="{F170DC19-B80A-4B14-ABC5-058BD8E61E51}"/>
                </a:ext>
              </a:extLst>
            </p:cNvPr>
            <p:cNvCxnSpPr>
              <a:cxnSpLocks/>
              <a:stCxn id="27" idx="2"/>
              <a:endCxn id="24" idx="6"/>
            </p:cNvCxnSpPr>
            <p:nvPr/>
          </p:nvCxnSpPr>
          <p:spPr>
            <a:xfrm flipH="1">
              <a:off x="8869680" y="4581151"/>
              <a:ext cx="646550" cy="15240"/>
            </a:xfrm>
            <a:prstGeom prst="straightConnector1">
              <a:avLst/>
            </a:prstGeom>
            <a:ln>
              <a:tailEnd type="triangle"/>
            </a:ln>
          </p:spPr>
          <p:style>
            <a:lnRef idx="1">
              <a:schemeClr val="accent2"/>
            </a:lnRef>
            <a:fillRef idx="0">
              <a:schemeClr val="accent2"/>
            </a:fillRef>
            <a:effectRef idx="0">
              <a:schemeClr val="accent2"/>
            </a:effectRef>
            <a:fontRef idx="minor">
              <a:schemeClr val="tx1"/>
            </a:fontRef>
          </p:style>
        </p:cxnSp>
        <p:cxnSp>
          <p:nvCxnSpPr>
            <p:cNvPr id="18" name="Connecteur droit avec flèche 17">
              <a:extLst>
                <a:ext uri="{FF2B5EF4-FFF2-40B4-BE49-F238E27FC236}">
                  <a16:creationId xmlns:a16="http://schemas.microsoft.com/office/drawing/2014/main" id="{456D5D37-4CB9-496F-8EDC-E91A07139409}"/>
                </a:ext>
              </a:extLst>
            </p:cNvPr>
            <p:cNvCxnSpPr>
              <a:cxnSpLocks/>
              <a:endCxn id="25" idx="6"/>
            </p:cNvCxnSpPr>
            <p:nvPr/>
          </p:nvCxnSpPr>
          <p:spPr>
            <a:xfrm flipH="1" flipV="1">
              <a:off x="5680100" y="4642112"/>
              <a:ext cx="1149123" cy="12397"/>
            </a:xfrm>
            <a:prstGeom prst="straightConnector1">
              <a:avLst/>
            </a:prstGeom>
            <a:ln>
              <a:tailEnd type="triangle"/>
            </a:ln>
          </p:spPr>
          <p:style>
            <a:lnRef idx="1">
              <a:schemeClr val="accent2"/>
            </a:lnRef>
            <a:fillRef idx="0">
              <a:schemeClr val="accent2"/>
            </a:fillRef>
            <a:effectRef idx="0">
              <a:schemeClr val="accent2"/>
            </a:effectRef>
            <a:fontRef idx="minor">
              <a:schemeClr val="tx1"/>
            </a:fontRef>
          </p:style>
        </p:cxnSp>
        <p:cxnSp>
          <p:nvCxnSpPr>
            <p:cNvPr id="20" name="Connecteur droit avec flèche 19">
              <a:extLst>
                <a:ext uri="{FF2B5EF4-FFF2-40B4-BE49-F238E27FC236}">
                  <a16:creationId xmlns:a16="http://schemas.microsoft.com/office/drawing/2014/main" id="{139ECB7C-3CEA-46BE-9AA1-8C2DC26B51AD}"/>
                </a:ext>
              </a:extLst>
            </p:cNvPr>
            <p:cNvCxnSpPr>
              <a:stCxn id="25" idx="2"/>
              <a:endCxn id="26" idx="6"/>
            </p:cNvCxnSpPr>
            <p:nvPr/>
          </p:nvCxnSpPr>
          <p:spPr>
            <a:xfrm flipH="1">
              <a:off x="2464918" y="4642112"/>
              <a:ext cx="1149123" cy="5249"/>
            </a:xfrm>
            <a:prstGeom prst="straightConnector1">
              <a:avLst/>
            </a:prstGeom>
            <a:ln>
              <a:tailEnd type="triangle"/>
            </a:ln>
          </p:spPr>
          <p:style>
            <a:lnRef idx="1">
              <a:schemeClr val="accent2"/>
            </a:lnRef>
            <a:fillRef idx="0">
              <a:schemeClr val="accent2"/>
            </a:fillRef>
            <a:effectRef idx="0">
              <a:schemeClr val="accent2"/>
            </a:effectRef>
            <a:fontRef idx="minor">
              <a:schemeClr val="tx1"/>
            </a:fontRef>
          </p:style>
        </p:cxnSp>
      </p:grpSp>
    </p:spTree>
    <p:extLst>
      <p:ext uri="{BB962C8B-B14F-4D97-AF65-F5344CB8AC3E}">
        <p14:creationId xmlns:p14="http://schemas.microsoft.com/office/powerpoint/2010/main" val="21874123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946ADB1-9A2D-44B6-B8C0-03A840EBF556}"/>
              </a:ext>
            </a:extLst>
          </p:cNvPr>
          <p:cNvSpPr>
            <a:spLocks noGrp="1"/>
          </p:cNvSpPr>
          <p:nvPr>
            <p:ph type="title"/>
          </p:nvPr>
        </p:nvSpPr>
        <p:spPr>
          <a:xfrm>
            <a:off x="838200" y="-13609"/>
            <a:ext cx="10515600" cy="1325563"/>
          </a:xfrm>
        </p:spPr>
        <p:txBody>
          <a:bodyPr/>
          <a:lstStyle/>
          <a:p>
            <a:pPr algn="ctr"/>
            <a:r>
              <a:rPr lang="ar-SA" b="1" dirty="0"/>
              <a:t> أنواع النماذج الكمية:</a:t>
            </a:r>
            <a:endParaRPr lang="fr-DZ" b="1" dirty="0"/>
          </a:p>
        </p:txBody>
      </p:sp>
      <p:cxnSp>
        <p:nvCxnSpPr>
          <p:cNvPr id="12293" name="Connecteur droit avec flèche 12292">
            <a:extLst>
              <a:ext uri="{FF2B5EF4-FFF2-40B4-BE49-F238E27FC236}">
                <a16:creationId xmlns:a16="http://schemas.microsoft.com/office/drawing/2014/main" id="{69B41C4B-1CDC-4C2A-8888-847F45CB0491}"/>
              </a:ext>
            </a:extLst>
          </p:cNvPr>
          <p:cNvCxnSpPr/>
          <p:nvPr/>
        </p:nvCxnSpPr>
        <p:spPr>
          <a:xfrm>
            <a:off x="13759543" y="3668486"/>
            <a:ext cx="0"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grpSp>
        <p:nvGrpSpPr>
          <p:cNvPr id="37" name="Groupe 36">
            <a:extLst>
              <a:ext uri="{FF2B5EF4-FFF2-40B4-BE49-F238E27FC236}">
                <a16:creationId xmlns:a16="http://schemas.microsoft.com/office/drawing/2014/main" id="{8D49B640-8CC9-459E-88DB-36448B1A333B}"/>
              </a:ext>
            </a:extLst>
          </p:cNvPr>
          <p:cNvGrpSpPr/>
          <p:nvPr/>
        </p:nvGrpSpPr>
        <p:grpSpPr>
          <a:xfrm>
            <a:off x="8678972" y="1411559"/>
            <a:ext cx="3614057" cy="3895675"/>
            <a:chOff x="8387439" y="1393372"/>
            <a:chExt cx="3614057" cy="3895675"/>
          </a:xfrm>
        </p:grpSpPr>
        <p:sp>
          <p:nvSpPr>
            <p:cNvPr id="3" name="Rectangle : coins arrondis 2">
              <a:extLst>
                <a:ext uri="{FF2B5EF4-FFF2-40B4-BE49-F238E27FC236}">
                  <a16:creationId xmlns:a16="http://schemas.microsoft.com/office/drawing/2014/main" id="{5991540D-3AEE-4401-AE7C-CD510A84ED27}"/>
                </a:ext>
              </a:extLst>
            </p:cNvPr>
            <p:cNvSpPr/>
            <p:nvPr/>
          </p:nvSpPr>
          <p:spPr>
            <a:xfrm>
              <a:off x="9198425" y="1393372"/>
              <a:ext cx="2362200" cy="1012390"/>
            </a:xfrm>
            <a:prstGeom prst="roundRect">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SA" sz="2400" b="1" dirty="0">
                  <a:solidFill>
                    <a:schemeClr val="tx1"/>
                  </a:solidFill>
                  <a:cs typeface="+mj-cs"/>
                </a:rPr>
                <a:t>تصنيف النماذج حسب درجة التجريد</a:t>
              </a:r>
              <a:endParaRPr lang="fr-DZ" sz="2400" b="1" dirty="0">
                <a:solidFill>
                  <a:schemeClr val="tx1"/>
                </a:solidFill>
                <a:cs typeface="+mj-cs"/>
              </a:endParaRPr>
            </a:p>
          </p:txBody>
        </p:sp>
        <p:sp>
          <p:nvSpPr>
            <p:cNvPr id="4" name="Ellipse 3">
              <a:extLst>
                <a:ext uri="{FF2B5EF4-FFF2-40B4-BE49-F238E27FC236}">
                  <a16:creationId xmlns:a16="http://schemas.microsoft.com/office/drawing/2014/main" id="{F388CEC8-63F3-4824-A1DC-3F0E3B7618DF}"/>
                </a:ext>
              </a:extLst>
            </p:cNvPr>
            <p:cNvSpPr/>
            <p:nvPr/>
          </p:nvSpPr>
          <p:spPr>
            <a:xfrm>
              <a:off x="10379525" y="2857499"/>
              <a:ext cx="1621971" cy="1148443"/>
            </a:xfrm>
            <a:prstGeom prst="ellipse">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A" sz="2000" b="1" dirty="0">
                  <a:solidFill>
                    <a:schemeClr val="tx1"/>
                  </a:solidFill>
                  <a:cs typeface="+mj-cs"/>
                </a:rPr>
                <a:t>النماذج الطبيعية أو المادية</a:t>
              </a:r>
              <a:endParaRPr lang="fr-DZ" sz="2000" b="1" dirty="0">
                <a:solidFill>
                  <a:schemeClr val="tx1"/>
                </a:solidFill>
                <a:cs typeface="+mj-cs"/>
              </a:endParaRPr>
            </a:p>
          </p:txBody>
        </p:sp>
        <p:sp>
          <p:nvSpPr>
            <p:cNvPr id="9" name="Ellipse 8">
              <a:extLst>
                <a:ext uri="{FF2B5EF4-FFF2-40B4-BE49-F238E27FC236}">
                  <a16:creationId xmlns:a16="http://schemas.microsoft.com/office/drawing/2014/main" id="{96F5A073-59AE-4535-91ED-1EF0AD36F911}"/>
                </a:ext>
              </a:extLst>
            </p:cNvPr>
            <p:cNvSpPr/>
            <p:nvPr/>
          </p:nvSpPr>
          <p:spPr>
            <a:xfrm>
              <a:off x="8387439" y="2857499"/>
              <a:ext cx="1621971" cy="1148443"/>
            </a:xfrm>
            <a:prstGeom prst="ellipse">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A" sz="2000" b="1" dirty="0">
                  <a:solidFill>
                    <a:schemeClr val="tx1"/>
                  </a:solidFill>
                  <a:cs typeface="+mj-cs"/>
                </a:rPr>
                <a:t>النماذج البيانية والتخطيطية</a:t>
              </a:r>
              <a:endParaRPr lang="fr-DZ" sz="2000" b="1" dirty="0">
                <a:solidFill>
                  <a:schemeClr val="tx1"/>
                </a:solidFill>
                <a:cs typeface="+mj-cs"/>
              </a:endParaRPr>
            </a:p>
          </p:txBody>
        </p:sp>
        <p:cxnSp>
          <p:nvCxnSpPr>
            <p:cNvPr id="17" name="Connecteur droit avec flèche 16">
              <a:extLst>
                <a:ext uri="{FF2B5EF4-FFF2-40B4-BE49-F238E27FC236}">
                  <a16:creationId xmlns:a16="http://schemas.microsoft.com/office/drawing/2014/main" id="{81078A1A-0CCE-4F64-BA58-96066C1878BF}"/>
                </a:ext>
              </a:extLst>
            </p:cNvPr>
            <p:cNvCxnSpPr>
              <a:stCxn id="3" idx="2"/>
              <a:endCxn id="4" idx="0"/>
            </p:cNvCxnSpPr>
            <p:nvPr/>
          </p:nvCxnSpPr>
          <p:spPr>
            <a:xfrm>
              <a:off x="10379525" y="2405762"/>
              <a:ext cx="810986" cy="451737"/>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19" name="Connecteur droit avec flèche 18">
              <a:extLst>
                <a:ext uri="{FF2B5EF4-FFF2-40B4-BE49-F238E27FC236}">
                  <a16:creationId xmlns:a16="http://schemas.microsoft.com/office/drawing/2014/main" id="{0B38AEB4-69DE-4C6A-B09F-76889EBD9130}"/>
                </a:ext>
              </a:extLst>
            </p:cNvPr>
            <p:cNvCxnSpPr>
              <a:stCxn id="3" idx="2"/>
              <a:endCxn id="9" idx="0"/>
            </p:cNvCxnSpPr>
            <p:nvPr/>
          </p:nvCxnSpPr>
          <p:spPr>
            <a:xfrm flipH="1">
              <a:off x="9198425" y="2405762"/>
              <a:ext cx="1181100" cy="451737"/>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sp>
          <p:nvSpPr>
            <p:cNvPr id="28" name="Ellipse 27">
              <a:extLst>
                <a:ext uri="{FF2B5EF4-FFF2-40B4-BE49-F238E27FC236}">
                  <a16:creationId xmlns:a16="http://schemas.microsoft.com/office/drawing/2014/main" id="{36BF0C5D-4FE3-470B-803F-DF75D3645E7B}"/>
                </a:ext>
              </a:extLst>
            </p:cNvPr>
            <p:cNvSpPr/>
            <p:nvPr/>
          </p:nvSpPr>
          <p:spPr>
            <a:xfrm>
              <a:off x="9414325" y="4140604"/>
              <a:ext cx="1621971" cy="1148443"/>
            </a:xfrm>
            <a:prstGeom prst="ellipse">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A" sz="2000" b="1" dirty="0">
                  <a:solidFill>
                    <a:schemeClr val="tx1"/>
                  </a:solidFill>
                  <a:cs typeface="+mj-cs"/>
                </a:rPr>
                <a:t>النماذج الرياضية</a:t>
              </a:r>
              <a:endParaRPr lang="fr-DZ" sz="2000" b="1" dirty="0">
                <a:solidFill>
                  <a:schemeClr val="tx1"/>
                </a:solidFill>
                <a:cs typeface="+mj-cs"/>
              </a:endParaRPr>
            </a:p>
          </p:txBody>
        </p:sp>
        <p:cxnSp>
          <p:nvCxnSpPr>
            <p:cNvPr id="30" name="Connecteur droit avec flèche 29">
              <a:extLst>
                <a:ext uri="{FF2B5EF4-FFF2-40B4-BE49-F238E27FC236}">
                  <a16:creationId xmlns:a16="http://schemas.microsoft.com/office/drawing/2014/main" id="{15F3ED80-EB35-4D1C-BB69-D798A1580D69}"/>
                </a:ext>
              </a:extLst>
            </p:cNvPr>
            <p:cNvCxnSpPr>
              <a:cxnSpLocks/>
              <a:stCxn id="3" idx="2"/>
              <a:endCxn id="28" idx="0"/>
            </p:cNvCxnSpPr>
            <p:nvPr/>
          </p:nvCxnSpPr>
          <p:spPr>
            <a:xfrm flipH="1">
              <a:off x="10225311" y="2405762"/>
              <a:ext cx="154214" cy="1734842"/>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grpSp>
      <p:grpSp>
        <p:nvGrpSpPr>
          <p:cNvPr id="38" name="Groupe 37">
            <a:extLst>
              <a:ext uri="{FF2B5EF4-FFF2-40B4-BE49-F238E27FC236}">
                <a16:creationId xmlns:a16="http://schemas.microsoft.com/office/drawing/2014/main" id="{9DC5C5EE-EA2D-492A-A802-BB23017A4B6A}"/>
              </a:ext>
            </a:extLst>
          </p:cNvPr>
          <p:cNvGrpSpPr/>
          <p:nvPr/>
        </p:nvGrpSpPr>
        <p:grpSpPr>
          <a:xfrm>
            <a:off x="5112094" y="2461235"/>
            <a:ext cx="3614057" cy="4036463"/>
            <a:chOff x="4109353" y="1393372"/>
            <a:chExt cx="3614057" cy="4036463"/>
          </a:xfrm>
        </p:grpSpPr>
        <p:sp>
          <p:nvSpPr>
            <p:cNvPr id="6" name="Rectangle : coins arrondis 5">
              <a:extLst>
                <a:ext uri="{FF2B5EF4-FFF2-40B4-BE49-F238E27FC236}">
                  <a16:creationId xmlns:a16="http://schemas.microsoft.com/office/drawing/2014/main" id="{28BC5886-90D0-43AC-AABB-002C377E4168}"/>
                </a:ext>
              </a:extLst>
            </p:cNvPr>
            <p:cNvSpPr/>
            <p:nvPr/>
          </p:nvSpPr>
          <p:spPr>
            <a:xfrm>
              <a:off x="4708068" y="1393372"/>
              <a:ext cx="2362200" cy="1012390"/>
            </a:xfrm>
            <a:prstGeom prst="roundRect">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SA" sz="2400" b="1" dirty="0">
                  <a:solidFill>
                    <a:schemeClr val="tx1"/>
                  </a:solidFill>
                  <a:cs typeface="+mj-cs"/>
                </a:rPr>
                <a:t>تصنيف النماذج تبعا لغرض النموذج</a:t>
              </a:r>
              <a:endParaRPr lang="fr-DZ" sz="2400" b="1" dirty="0">
                <a:solidFill>
                  <a:schemeClr val="tx1"/>
                </a:solidFill>
                <a:cs typeface="+mj-cs"/>
              </a:endParaRPr>
            </a:p>
          </p:txBody>
        </p:sp>
        <p:sp>
          <p:nvSpPr>
            <p:cNvPr id="10" name="Ellipse 9">
              <a:extLst>
                <a:ext uri="{FF2B5EF4-FFF2-40B4-BE49-F238E27FC236}">
                  <a16:creationId xmlns:a16="http://schemas.microsoft.com/office/drawing/2014/main" id="{FD43C5A0-C1D4-4A31-98B3-6D13738D4555}"/>
                </a:ext>
              </a:extLst>
            </p:cNvPr>
            <p:cNvSpPr/>
            <p:nvPr/>
          </p:nvSpPr>
          <p:spPr>
            <a:xfrm>
              <a:off x="6101439" y="2857499"/>
              <a:ext cx="1621971" cy="1148443"/>
            </a:xfrm>
            <a:prstGeom prst="ellipse">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A" sz="2000" b="1" dirty="0">
                  <a:solidFill>
                    <a:schemeClr val="tx1"/>
                  </a:solidFill>
                  <a:cs typeface="+mj-cs"/>
                </a:rPr>
                <a:t>نماذج وصفية</a:t>
              </a:r>
              <a:endParaRPr lang="fr-DZ" sz="2000" b="1" dirty="0">
                <a:solidFill>
                  <a:schemeClr val="tx1"/>
                </a:solidFill>
                <a:cs typeface="+mj-cs"/>
              </a:endParaRPr>
            </a:p>
          </p:txBody>
        </p:sp>
        <p:sp>
          <p:nvSpPr>
            <p:cNvPr id="11" name="Ellipse 10">
              <a:extLst>
                <a:ext uri="{FF2B5EF4-FFF2-40B4-BE49-F238E27FC236}">
                  <a16:creationId xmlns:a16="http://schemas.microsoft.com/office/drawing/2014/main" id="{3EEA0482-5708-4609-B426-9F220242CB32}"/>
                </a:ext>
              </a:extLst>
            </p:cNvPr>
            <p:cNvSpPr/>
            <p:nvPr/>
          </p:nvSpPr>
          <p:spPr>
            <a:xfrm>
              <a:off x="4109353" y="2854778"/>
              <a:ext cx="1621971" cy="1148443"/>
            </a:xfrm>
            <a:prstGeom prst="ellipse">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A" sz="2000" b="1" dirty="0">
                  <a:solidFill>
                    <a:schemeClr val="tx1"/>
                  </a:solidFill>
                  <a:cs typeface="+mj-cs"/>
                </a:rPr>
                <a:t>نماذج معيارية</a:t>
              </a:r>
              <a:endParaRPr lang="fr-DZ" sz="2000" b="1" dirty="0">
                <a:solidFill>
                  <a:schemeClr val="tx1"/>
                </a:solidFill>
                <a:cs typeface="+mj-cs"/>
              </a:endParaRPr>
            </a:p>
          </p:txBody>
        </p:sp>
        <p:cxnSp>
          <p:nvCxnSpPr>
            <p:cNvPr id="21" name="Connecteur droit avec flèche 20">
              <a:extLst>
                <a:ext uri="{FF2B5EF4-FFF2-40B4-BE49-F238E27FC236}">
                  <a16:creationId xmlns:a16="http://schemas.microsoft.com/office/drawing/2014/main" id="{8879F8D3-624C-4356-AB36-72A8C580EE08}"/>
                </a:ext>
              </a:extLst>
            </p:cNvPr>
            <p:cNvCxnSpPr>
              <a:stCxn id="6" idx="2"/>
              <a:endCxn id="10" idx="0"/>
            </p:cNvCxnSpPr>
            <p:nvPr/>
          </p:nvCxnSpPr>
          <p:spPr>
            <a:xfrm>
              <a:off x="5889168" y="2405762"/>
              <a:ext cx="1023257" cy="451737"/>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23" name="Connecteur droit avec flèche 22">
              <a:extLst>
                <a:ext uri="{FF2B5EF4-FFF2-40B4-BE49-F238E27FC236}">
                  <a16:creationId xmlns:a16="http://schemas.microsoft.com/office/drawing/2014/main" id="{8E378F27-2CFB-4C01-8002-235E4429C246}"/>
                </a:ext>
              </a:extLst>
            </p:cNvPr>
            <p:cNvCxnSpPr>
              <a:stCxn id="6" idx="2"/>
              <a:endCxn id="11" idx="0"/>
            </p:cNvCxnSpPr>
            <p:nvPr/>
          </p:nvCxnSpPr>
          <p:spPr>
            <a:xfrm flipH="1">
              <a:off x="4920339" y="2405762"/>
              <a:ext cx="968829" cy="449016"/>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sp>
          <p:nvSpPr>
            <p:cNvPr id="34" name="Ellipse 33">
              <a:extLst>
                <a:ext uri="{FF2B5EF4-FFF2-40B4-BE49-F238E27FC236}">
                  <a16:creationId xmlns:a16="http://schemas.microsoft.com/office/drawing/2014/main" id="{D2DFA40C-C3A9-443B-9D3E-E76D8F476DAB}"/>
                </a:ext>
              </a:extLst>
            </p:cNvPr>
            <p:cNvSpPr/>
            <p:nvPr/>
          </p:nvSpPr>
          <p:spPr>
            <a:xfrm>
              <a:off x="5087839" y="4281392"/>
              <a:ext cx="1621971" cy="1148443"/>
            </a:xfrm>
            <a:prstGeom prst="ellipse">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A" sz="2000" b="1" dirty="0">
                  <a:solidFill>
                    <a:schemeClr val="tx1"/>
                  </a:solidFill>
                  <a:cs typeface="+mj-cs"/>
                </a:rPr>
                <a:t>نماذج تنبؤية</a:t>
              </a:r>
              <a:endParaRPr lang="fr-DZ" sz="2000" b="1" dirty="0">
                <a:solidFill>
                  <a:schemeClr val="tx1"/>
                </a:solidFill>
                <a:cs typeface="+mj-cs"/>
              </a:endParaRPr>
            </a:p>
          </p:txBody>
        </p:sp>
        <p:cxnSp>
          <p:nvCxnSpPr>
            <p:cNvPr id="35" name="Connecteur droit avec flèche 34">
              <a:extLst>
                <a:ext uri="{FF2B5EF4-FFF2-40B4-BE49-F238E27FC236}">
                  <a16:creationId xmlns:a16="http://schemas.microsoft.com/office/drawing/2014/main" id="{E3DEAE21-9D23-42C3-9D58-590819205898}"/>
                </a:ext>
              </a:extLst>
            </p:cNvPr>
            <p:cNvCxnSpPr>
              <a:cxnSpLocks/>
              <a:endCxn id="34" idx="0"/>
            </p:cNvCxnSpPr>
            <p:nvPr/>
          </p:nvCxnSpPr>
          <p:spPr>
            <a:xfrm flipH="1">
              <a:off x="5898825" y="2405762"/>
              <a:ext cx="11658" cy="1875630"/>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grpSp>
      <p:grpSp>
        <p:nvGrpSpPr>
          <p:cNvPr id="39" name="Groupe 38">
            <a:extLst>
              <a:ext uri="{FF2B5EF4-FFF2-40B4-BE49-F238E27FC236}">
                <a16:creationId xmlns:a16="http://schemas.microsoft.com/office/drawing/2014/main" id="{8AD6542E-D0AC-439A-BFAC-45BC7EA04385}"/>
              </a:ext>
            </a:extLst>
          </p:cNvPr>
          <p:cNvGrpSpPr/>
          <p:nvPr/>
        </p:nvGrpSpPr>
        <p:grpSpPr>
          <a:xfrm>
            <a:off x="1710937" y="1034621"/>
            <a:ext cx="3617969" cy="2609849"/>
            <a:chOff x="-14801" y="1393372"/>
            <a:chExt cx="3617969" cy="2609849"/>
          </a:xfrm>
        </p:grpSpPr>
        <p:sp>
          <p:nvSpPr>
            <p:cNvPr id="8" name="Rectangle : coins arrondis 7">
              <a:extLst>
                <a:ext uri="{FF2B5EF4-FFF2-40B4-BE49-F238E27FC236}">
                  <a16:creationId xmlns:a16="http://schemas.microsoft.com/office/drawing/2014/main" id="{BEEEBB2A-4F4D-48F7-BEC2-2DB111C3DAC5}"/>
                </a:ext>
              </a:extLst>
            </p:cNvPr>
            <p:cNvSpPr/>
            <p:nvPr/>
          </p:nvSpPr>
          <p:spPr>
            <a:xfrm>
              <a:off x="217711" y="1393372"/>
              <a:ext cx="2362200" cy="1012390"/>
            </a:xfrm>
            <a:prstGeom prst="roundRect">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SA" sz="2400" b="1" dirty="0">
                  <a:solidFill>
                    <a:schemeClr val="tx1"/>
                  </a:solidFill>
                  <a:cs typeface="+mj-cs"/>
                </a:rPr>
                <a:t>تصنيف النماذج حسب درجة التأكد</a:t>
              </a:r>
              <a:endParaRPr lang="fr-DZ" sz="2400" b="1" dirty="0">
                <a:solidFill>
                  <a:schemeClr val="tx1"/>
                </a:solidFill>
                <a:cs typeface="+mj-cs"/>
              </a:endParaRPr>
            </a:p>
          </p:txBody>
        </p:sp>
        <p:sp>
          <p:nvSpPr>
            <p:cNvPr id="40" name="Ellipse 39">
              <a:extLst>
                <a:ext uri="{FF2B5EF4-FFF2-40B4-BE49-F238E27FC236}">
                  <a16:creationId xmlns:a16="http://schemas.microsoft.com/office/drawing/2014/main" id="{501DEF53-DA5D-431B-9B3C-E99E3488810F}"/>
                </a:ext>
              </a:extLst>
            </p:cNvPr>
            <p:cNvSpPr/>
            <p:nvPr/>
          </p:nvSpPr>
          <p:spPr>
            <a:xfrm>
              <a:off x="1981197" y="2854777"/>
              <a:ext cx="1621971" cy="1148443"/>
            </a:xfrm>
            <a:prstGeom prst="ellipse">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A" sz="2000" b="1" dirty="0">
                  <a:solidFill>
                    <a:schemeClr val="tx1"/>
                  </a:solidFill>
                  <a:cs typeface="+mj-cs"/>
                </a:rPr>
                <a:t>النماذج المؤكدة (مؤكدة)</a:t>
              </a:r>
              <a:endParaRPr lang="fr-DZ" sz="2000" b="1" dirty="0">
                <a:solidFill>
                  <a:schemeClr val="tx1"/>
                </a:solidFill>
                <a:cs typeface="+mj-cs"/>
              </a:endParaRPr>
            </a:p>
          </p:txBody>
        </p:sp>
        <p:sp>
          <p:nvSpPr>
            <p:cNvPr id="41" name="Ellipse 40">
              <a:extLst>
                <a:ext uri="{FF2B5EF4-FFF2-40B4-BE49-F238E27FC236}">
                  <a16:creationId xmlns:a16="http://schemas.microsoft.com/office/drawing/2014/main" id="{A2F0D6EF-3D67-4D72-8008-0D94C98D3BFF}"/>
                </a:ext>
              </a:extLst>
            </p:cNvPr>
            <p:cNvSpPr/>
            <p:nvPr/>
          </p:nvSpPr>
          <p:spPr>
            <a:xfrm>
              <a:off x="-14801" y="2854778"/>
              <a:ext cx="1621971" cy="1148443"/>
            </a:xfrm>
            <a:prstGeom prst="ellipse">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A" sz="2000" b="1" dirty="0">
                  <a:solidFill>
                    <a:schemeClr val="tx1"/>
                  </a:solidFill>
                  <a:cs typeface="+mj-cs"/>
                </a:rPr>
                <a:t>النماذج الاحتمالية (عشوائية)</a:t>
              </a:r>
              <a:endParaRPr lang="fr-DZ" sz="2000" b="1" dirty="0">
                <a:solidFill>
                  <a:schemeClr val="tx1"/>
                </a:solidFill>
                <a:cs typeface="+mj-cs"/>
              </a:endParaRPr>
            </a:p>
          </p:txBody>
        </p:sp>
        <p:cxnSp>
          <p:nvCxnSpPr>
            <p:cNvPr id="42" name="Connecteur droit avec flèche 41">
              <a:extLst>
                <a:ext uri="{FF2B5EF4-FFF2-40B4-BE49-F238E27FC236}">
                  <a16:creationId xmlns:a16="http://schemas.microsoft.com/office/drawing/2014/main" id="{9287AF60-4741-4066-BF46-DC2A1E810B18}"/>
                </a:ext>
              </a:extLst>
            </p:cNvPr>
            <p:cNvCxnSpPr/>
            <p:nvPr/>
          </p:nvCxnSpPr>
          <p:spPr>
            <a:xfrm>
              <a:off x="1619250" y="2383267"/>
              <a:ext cx="1023257" cy="451737"/>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43" name="Connecteur droit avec flèche 42">
              <a:extLst>
                <a:ext uri="{FF2B5EF4-FFF2-40B4-BE49-F238E27FC236}">
                  <a16:creationId xmlns:a16="http://schemas.microsoft.com/office/drawing/2014/main" id="{655CE2B8-FC6B-4ABA-9146-97DE2BE66761}"/>
                </a:ext>
              </a:extLst>
            </p:cNvPr>
            <p:cNvCxnSpPr/>
            <p:nvPr/>
          </p:nvCxnSpPr>
          <p:spPr>
            <a:xfrm flipH="1">
              <a:off x="631375" y="2394574"/>
              <a:ext cx="968829" cy="449016"/>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grpSp>
      <p:grpSp>
        <p:nvGrpSpPr>
          <p:cNvPr id="47" name="Groupe 46">
            <a:extLst>
              <a:ext uri="{FF2B5EF4-FFF2-40B4-BE49-F238E27FC236}">
                <a16:creationId xmlns:a16="http://schemas.microsoft.com/office/drawing/2014/main" id="{387A85EB-BC71-4381-B648-3F2135AF3421}"/>
              </a:ext>
            </a:extLst>
          </p:cNvPr>
          <p:cNvGrpSpPr/>
          <p:nvPr/>
        </p:nvGrpSpPr>
        <p:grpSpPr>
          <a:xfrm>
            <a:off x="27554" y="4002309"/>
            <a:ext cx="3617969" cy="2609849"/>
            <a:chOff x="-14801" y="1393372"/>
            <a:chExt cx="3617969" cy="2609849"/>
          </a:xfrm>
        </p:grpSpPr>
        <p:sp>
          <p:nvSpPr>
            <p:cNvPr id="48" name="Rectangle : coins arrondis 47">
              <a:extLst>
                <a:ext uri="{FF2B5EF4-FFF2-40B4-BE49-F238E27FC236}">
                  <a16:creationId xmlns:a16="http://schemas.microsoft.com/office/drawing/2014/main" id="{FCC96606-552A-4DA4-A45F-7D853BC602E0}"/>
                </a:ext>
              </a:extLst>
            </p:cNvPr>
            <p:cNvSpPr/>
            <p:nvPr/>
          </p:nvSpPr>
          <p:spPr>
            <a:xfrm>
              <a:off x="217711" y="1393372"/>
              <a:ext cx="2362200" cy="1012390"/>
            </a:xfrm>
            <a:prstGeom prst="roundRect">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SA" sz="2400" b="1" dirty="0">
                  <a:solidFill>
                    <a:schemeClr val="tx1"/>
                  </a:solidFill>
                  <a:cs typeface="+mj-cs"/>
                </a:rPr>
                <a:t>تصنيف النماذج حسب خصائصها</a:t>
              </a:r>
              <a:endParaRPr lang="fr-DZ" sz="2400" b="1" dirty="0">
                <a:solidFill>
                  <a:schemeClr val="tx1"/>
                </a:solidFill>
                <a:cs typeface="+mj-cs"/>
              </a:endParaRPr>
            </a:p>
          </p:txBody>
        </p:sp>
        <p:sp>
          <p:nvSpPr>
            <p:cNvPr id="49" name="Ellipse 48">
              <a:extLst>
                <a:ext uri="{FF2B5EF4-FFF2-40B4-BE49-F238E27FC236}">
                  <a16:creationId xmlns:a16="http://schemas.microsoft.com/office/drawing/2014/main" id="{4C503DF2-796D-43A9-9E1C-C277ECABFEA6}"/>
                </a:ext>
              </a:extLst>
            </p:cNvPr>
            <p:cNvSpPr/>
            <p:nvPr/>
          </p:nvSpPr>
          <p:spPr>
            <a:xfrm>
              <a:off x="1981197" y="2854777"/>
              <a:ext cx="1621971" cy="1148443"/>
            </a:xfrm>
            <a:prstGeom prst="ellipse">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A" sz="2000" b="1" dirty="0">
                  <a:solidFill>
                    <a:schemeClr val="tx1"/>
                  </a:solidFill>
                  <a:cs typeface="+mj-cs"/>
                </a:rPr>
                <a:t>النماذج الساكنة</a:t>
              </a:r>
              <a:endParaRPr lang="fr-DZ" sz="2000" b="1" dirty="0">
                <a:solidFill>
                  <a:schemeClr val="tx1"/>
                </a:solidFill>
                <a:cs typeface="+mj-cs"/>
              </a:endParaRPr>
            </a:p>
          </p:txBody>
        </p:sp>
        <p:sp>
          <p:nvSpPr>
            <p:cNvPr id="50" name="Ellipse 49">
              <a:extLst>
                <a:ext uri="{FF2B5EF4-FFF2-40B4-BE49-F238E27FC236}">
                  <a16:creationId xmlns:a16="http://schemas.microsoft.com/office/drawing/2014/main" id="{0807AFD6-2D0A-4446-8AE3-27607B1A171F}"/>
                </a:ext>
              </a:extLst>
            </p:cNvPr>
            <p:cNvSpPr/>
            <p:nvPr/>
          </p:nvSpPr>
          <p:spPr>
            <a:xfrm>
              <a:off x="-14801" y="2854778"/>
              <a:ext cx="1621971" cy="1148443"/>
            </a:xfrm>
            <a:prstGeom prst="ellipse">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A" sz="2000" b="1" dirty="0">
                  <a:solidFill>
                    <a:schemeClr val="tx1"/>
                  </a:solidFill>
                  <a:cs typeface="+mj-cs"/>
                </a:rPr>
                <a:t>النماذج الديناميكية</a:t>
              </a:r>
              <a:endParaRPr lang="fr-DZ" sz="2000" b="1" dirty="0">
                <a:solidFill>
                  <a:schemeClr val="tx1"/>
                </a:solidFill>
                <a:cs typeface="+mj-cs"/>
              </a:endParaRPr>
            </a:p>
          </p:txBody>
        </p:sp>
        <p:cxnSp>
          <p:nvCxnSpPr>
            <p:cNvPr id="51" name="Connecteur droit avec flèche 50">
              <a:extLst>
                <a:ext uri="{FF2B5EF4-FFF2-40B4-BE49-F238E27FC236}">
                  <a16:creationId xmlns:a16="http://schemas.microsoft.com/office/drawing/2014/main" id="{204CA7AF-A88E-4020-8B79-6147D678729A}"/>
                </a:ext>
              </a:extLst>
            </p:cNvPr>
            <p:cNvCxnSpPr/>
            <p:nvPr/>
          </p:nvCxnSpPr>
          <p:spPr>
            <a:xfrm>
              <a:off x="1619250" y="2383267"/>
              <a:ext cx="1023257" cy="451737"/>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52" name="Connecteur droit avec flèche 51">
              <a:extLst>
                <a:ext uri="{FF2B5EF4-FFF2-40B4-BE49-F238E27FC236}">
                  <a16:creationId xmlns:a16="http://schemas.microsoft.com/office/drawing/2014/main" id="{AC836173-9806-48F9-8FB9-63C64BFC4A99}"/>
                </a:ext>
              </a:extLst>
            </p:cNvPr>
            <p:cNvCxnSpPr/>
            <p:nvPr/>
          </p:nvCxnSpPr>
          <p:spPr>
            <a:xfrm flipH="1">
              <a:off x="631375" y="2394574"/>
              <a:ext cx="968829" cy="449016"/>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3700390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946ADB1-9A2D-44B6-B8C0-03A840EBF556}"/>
              </a:ext>
            </a:extLst>
          </p:cNvPr>
          <p:cNvSpPr>
            <a:spLocks noGrp="1"/>
          </p:cNvSpPr>
          <p:nvPr>
            <p:ph type="title"/>
          </p:nvPr>
        </p:nvSpPr>
        <p:spPr>
          <a:xfrm>
            <a:off x="838200" y="-84729"/>
            <a:ext cx="10515600" cy="1325563"/>
          </a:xfrm>
        </p:spPr>
        <p:txBody>
          <a:bodyPr/>
          <a:lstStyle/>
          <a:p>
            <a:pPr algn="ctr"/>
            <a:r>
              <a:rPr lang="ar-SA" b="1" dirty="0"/>
              <a:t> الأساليب الكمية الإحصائية:</a:t>
            </a:r>
            <a:endParaRPr lang="fr-DZ" b="1" dirty="0"/>
          </a:p>
        </p:txBody>
      </p:sp>
      <p:cxnSp>
        <p:nvCxnSpPr>
          <p:cNvPr id="12293" name="Connecteur droit avec flèche 12292">
            <a:extLst>
              <a:ext uri="{FF2B5EF4-FFF2-40B4-BE49-F238E27FC236}">
                <a16:creationId xmlns:a16="http://schemas.microsoft.com/office/drawing/2014/main" id="{69B41C4B-1CDC-4C2A-8888-847F45CB0491}"/>
              </a:ext>
            </a:extLst>
          </p:cNvPr>
          <p:cNvCxnSpPr/>
          <p:nvPr/>
        </p:nvCxnSpPr>
        <p:spPr>
          <a:xfrm>
            <a:off x="13759543" y="3668486"/>
            <a:ext cx="0"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grpSp>
        <p:nvGrpSpPr>
          <p:cNvPr id="15" name="Groupe 14">
            <a:extLst>
              <a:ext uri="{FF2B5EF4-FFF2-40B4-BE49-F238E27FC236}">
                <a16:creationId xmlns:a16="http://schemas.microsoft.com/office/drawing/2014/main" id="{9A7FB870-EC70-4A18-A0ED-51860B3A4917}"/>
              </a:ext>
            </a:extLst>
          </p:cNvPr>
          <p:cNvGrpSpPr/>
          <p:nvPr/>
        </p:nvGrpSpPr>
        <p:grpSpPr>
          <a:xfrm>
            <a:off x="5630422" y="1005696"/>
            <a:ext cx="6314273" cy="3315947"/>
            <a:chOff x="8678972" y="670560"/>
            <a:chExt cx="3579484" cy="3315947"/>
          </a:xfrm>
        </p:grpSpPr>
        <p:sp>
          <p:nvSpPr>
            <p:cNvPr id="3" name="Rectangle : coins arrondis 2">
              <a:extLst>
                <a:ext uri="{FF2B5EF4-FFF2-40B4-BE49-F238E27FC236}">
                  <a16:creationId xmlns:a16="http://schemas.microsoft.com/office/drawing/2014/main" id="{5991540D-3AEE-4401-AE7C-CD510A84ED27}"/>
                </a:ext>
              </a:extLst>
            </p:cNvPr>
            <p:cNvSpPr/>
            <p:nvPr/>
          </p:nvSpPr>
          <p:spPr>
            <a:xfrm>
              <a:off x="9506045" y="670560"/>
              <a:ext cx="2409058" cy="1668848"/>
            </a:xfrm>
            <a:prstGeom prst="roundRect">
              <a:avLst/>
            </a:prstGeom>
            <a:ln/>
          </p:spPr>
          <p:style>
            <a:lnRef idx="0">
              <a:schemeClr val="accent6"/>
            </a:lnRef>
            <a:fillRef idx="3">
              <a:schemeClr val="accent6"/>
            </a:fillRef>
            <a:effectRef idx="3">
              <a:schemeClr val="accent6"/>
            </a:effectRef>
            <a:fontRef idx="minor">
              <a:schemeClr val="lt1"/>
            </a:fontRef>
          </p:style>
          <p:txBody>
            <a:bodyPr rtlCol="0" anchor="ctr"/>
            <a:lstStyle/>
            <a:p>
              <a:pPr algn="ctr" rtl="1"/>
              <a:r>
                <a:rPr lang="ar-SA" sz="2400" b="1" dirty="0">
                  <a:solidFill>
                    <a:schemeClr val="tx1"/>
                  </a:solidFill>
                  <a:cs typeface="+mj-cs"/>
                </a:rPr>
                <a:t>الارتباط</a:t>
              </a:r>
            </a:p>
            <a:p>
              <a:pPr algn="ctr" rtl="1"/>
              <a:r>
                <a:rPr lang="ar-SA" b="1" i="0" dirty="0">
                  <a:solidFill>
                    <a:schemeClr val="bg1"/>
                  </a:solidFill>
                  <a:effectLst/>
                  <a:latin typeface="Simplified Arabic" panose="02020603050405020304" pitchFamily="18" charset="-78"/>
                  <a:cs typeface="+mj-cs"/>
                </a:rPr>
                <a:t>هو عبارة عن معامل يتم حسابه عن طريق بسط ومقام، يتم تحليله من خلال النتيجة التي تتراوح ما بين -1 و1+ (ارتباط عكسي أو طردي). وهو يبين لنا وجود علاقة بين المتغيرين ومدى قوة تلك العلاقة.</a:t>
              </a:r>
              <a:endParaRPr lang="fr-DZ" b="1" dirty="0">
                <a:solidFill>
                  <a:schemeClr val="bg1"/>
                </a:solidFill>
                <a:cs typeface="+mj-cs"/>
              </a:endParaRPr>
            </a:p>
          </p:txBody>
        </p:sp>
        <p:sp>
          <p:nvSpPr>
            <p:cNvPr id="4" name="Ellipse 3">
              <a:extLst>
                <a:ext uri="{FF2B5EF4-FFF2-40B4-BE49-F238E27FC236}">
                  <a16:creationId xmlns:a16="http://schemas.microsoft.com/office/drawing/2014/main" id="{F388CEC8-63F3-4824-A1DC-3F0E3B7618DF}"/>
                </a:ext>
              </a:extLst>
            </p:cNvPr>
            <p:cNvSpPr/>
            <p:nvPr/>
          </p:nvSpPr>
          <p:spPr>
            <a:xfrm>
              <a:off x="10604310" y="2804390"/>
              <a:ext cx="1654146" cy="1182117"/>
            </a:xfrm>
            <a:prstGeom prst="ellipse">
              <a:avLst/>
            </a:prstGeom>
            <a:ln/>
          </p:spPr>
          <p:style>
            <a:lnRef idx="0">
              <a:schemeClr val="accent6"/>
            </a:lnRef>
            <a:fillRef idx="3">
              <a:schemeClr val="accent6"/>
            </a:fillRef>
            <a:effectRef idx="3">
              <a:schemeClr val="accent6"/>
            </a:effectRef>
            <a:fontRef idx="minor">
              <a:schemeClr val="lt1"/>
            </a:fontRef>
          </p:style>
          <p:txBody>
            <a:bodyPr rtlCol="0" anchor="ctr"/>
            <a:lstStyle/>
            <a:p>
              <a:pPr algn="ctr"/>
              <a:r>
                <a:rPr lang="ar-SA" b="1" dirty="0">
                  <a:solidFill>
                    <a:schemeClr val="tx1"/>
                  </a:solidFill>
                  <a:cs typeface="+mj-cs"/>
                </a:rPr>
                <a:t>معامل ارتباط الخطي بسيط (بيرسون)</a:t>
              </a:r>
              <a:endParaRPr lang="fr-DZ" b="1" dirty="0">
                <a:solidFill>
                  <a:schemeClr val="tx1"/>
                </a:solidFill>
                <a:cs typeface="+mj-cs"/>
              </a:endParaRPr>
            </a:p>
          </p:txBody>
        </p:sp>
        <p:sp>
          <p:nvSpPr>
            <p:cNvPr id="9" name="Ellipse 8">
              <a:extLst>
                <a:ext uri="{FF2B5EF4-FFF2-40B4-BE49-F238E27FC236}">
                  <a16:creationId xmlns:a16="http://schemas.microsoft.com/office/drawing/2014/main" id="{96F5A073-59AE-4535-91ED-1EF0AD36F911}"/>
                </a:ext>
              </a:extLst>
            </p:cNvPr>
            <p:cNvSpPr/>
            <p:nvPr/>
          </p:nvSpPr>
          <p:spPr>
            <a:xfrm>
              <a:off x="8678972" y="2804390"/>
              <a:ext cx="1654146" cy="1182117"/>
            </a:xfrm>
            <a:prstGeom prst="ellipse">
              <a:avLst/>
            </a:prstGeom>
            <a:ln/>
          </p:spPr>
          <p:style>
            <a:lnRef idx="0">
              <a:schemeClr val="accent6"/>
            </a:lnRef>
            <a:fillRef idx="3">
              <a:schemeClr val="accent6"/>
            </a:fillRef>
            <a:effectRef idx="3">
              <a:schemeClr val="accent6"/>
            </a:effectRef>
            <a:fontRef idx="minor">
              <a:schemeClr val="lt1"/>
            </a:fontRef>
          </p:style>
          <p:txBody>
            <a:bodyPr rtlCol="0" anchor="ctr"/>
            <a:lstStyle/>
            <a:p>
              <a:pPr algn="ctr"/>
              <a:r>
                <a:rPr lang="ar-SA" b="1" dirty="0">
                  <a:solidFill>
                    <a:schemeClr val="tx1"/>
                  </a:solidFill>
                  <a:cs typeface="+mj-cs"/>
                </a:rPr>
                <a:t>معامل ارتباط الرتب (</a:t>
              </a:r>
              <a:r>
                <a:rPr lang="ar-SA" b="1" dirty="0" err="1">
                  <a:solidFill>
                    <a:schemeClr val="tx1"/>
                  </a:solidFill>
                  <a:cs typeface="+mj-cs"/>
                </a:rPr>
                <a:t>سبيرمان</a:t>
              </a:r>
              <a:r>
                <a:rPr lang="ar-SA" b="1" dirty="0">
                  <a:solidFill>
                    <a:schemeClr val="tx1"/>
                  </a:solidFill>
                  <a:cs typeface="+mj-cs"/>
                </a:rPr>
                <a:t>)</a:t>
              </a:r>
              <a:endParaRPr lang="fr-DZ" b="1" dirty="0">
                <a:solidFill>
                  <a:schemeClr val="tx1"/>
                </a:solidFill>
                <a:cs typeface="+mj-cs"/>
              </a:endParaRPr>
            </a:p>
          </p:txBody>
        </p:sp>
        <p:cxnSp>
          <p:nvCxnSpPr>
            <p:cNvPr id="17" name="Connecteur droit avec flèche 16">
              <a:extLst>
                <a:ext uri="{FF2B5EF4-FFF2-40B4-BE49-F238E27FC236}">
                  <a16:creationId xmlns:a16="http://schemas.microsoft.com/office/drawing/2014/main" id="{81078A1A-0CCE-4F64-BA58-96066C1878BF}"/>
                </a:ext>
              </a:extLst>
            </p:cNvPr>
            <p:cNvCxnSpPr>
              <a:cxnSpLocks/>
              <a:stCxn id="3" idx="2"/>
              <a:endCxn id="4" idx="0"/>
            </p:cNvCxnSpPr>
            <p:nvPr/>
          </p:nvCxnSpPr>
          <p:spPr>
            <a:xfrm>
              <a:off x="10710574" y="2339408"/>
              <a:ext cx="720809" cy="464982"/>
            </a:xfrm>
            <a:prstGeom prst="straightConnector1">
              <a:avLst/>
            </a:prstGeom>
            <a:ln>
              <a:tailEnd type="triangle"/>
            </a:ln>
          </p:spPr>
          <p:style>
            <a:lnRef idx="3">
              <a:schemeClr val="accent6"/>
            </a:lnRef>
            <a:fillRef idx="0">
              <a:schemeClr val="accent6"/>
            </a:fillRef>
            <a:effectRef idx="2">
              <a:schemeClr val="accent6"/>
            </a:effectRef>
            <a:fontRef idx="minor">
              <a:schemeClr val="tx1"/>
            </a:fontRef>
          </p:style>
        </p:cxnSp>
        <p:cxnSp>
          <p:nvCxnSpPr>
            <p:cNvPr id="19" name="Connecteur droit avec flèche 18">
              <a:extLst>
                <a:ext uri="{FF2B5EF4-FFF2-40B4-BE49-F238E27FC236}">
                  <a16:creationId xmlns:a16="http://schemas.microsoft.com/office/drawing/2014/main" id="{0B38AEB4-69DE-4C6A-B09F-76889EBD9130}"/>
                </a:ext>
              </a:extLst>
            </p:cNvPr>
            <p:cNvCxnSpPr>
              <a:cxnSpLocks/>
              <a:stCxn id="3" idx="2"/>
              <a:endCxn id="9" idx="0"/>
            </p:cNvCxnSpPr>
            <p:nvPr/>
          </p:nvCxnSpPr>
          <p:spPr>
            <a:xfrm flipH="1">
              <a:off x="9506045" y="2339408"/>
              <a:ext cx="1204529" cy="464982"/>
            </a:xfrm>
            <a:prstGeom prst="straightConnector1">
              <a:avLst/>
            </a:prstGeom>
            <a:ln>
              <a:tailEnd type="triangle"/>
            </a:ln>
          </p:spPr>
          <p:style>
            <a:lnRef idx="3">
              <a:schemeClr val="accent6"/>
            </a:lnRef>
            <a:fillRef idx="0">
              <a:schemeClr val="accent6"/>
            </a:fillRef>
            <a:effectRef idx="2">
              <a:schemeClr val="accent6"/>
            </a:effectRef>
            <a:fontRef idx="minor">
              <a:schemeClr val="tx1"/>
            </a:fontRef>
          </p:style>
        </p:cxnSp>
      </p:grpSp>
      <p:sp>
        <p:nvSpPr>
          <p:cNvPr id="6" name="Rectangle : coins arrondis 5">
            <a:extLst>
              <a:ext uri="{FF2B5EF4-FFF2-40B4-BE49-F238E27FC236}">
                <a16:creationId xmlns:a16="http://schemas.microsoft.com/office/drawing/2014/main" id="{28BC5886-90D0-43AC-AABB-002C377E4168}"/>
              </a:ext>
            </a:extLst>
          </p:cNvPr>
          <p:cNvSpPr/>
          <p:nvPr/>
        </p:nvSpPr>
        <p:spPr>
          <a:xfrm>
            <a:off x="7363819" y="4571801"/>
            <a:ext cx="3486640" cy="1453419"/>
          </a:xfrm>
          <a:prstGeom prst="roundRect">
            <a:avLst/>
          </a:prstGeom>
          <a:ln/>
        </p:spPr>
        <p:style>
          <a:lnRef idx="0">
            <a:schemeClr val="accent4"/>
          </a:lnRef>
          <a:fillRef idx="3">
            <a:schemeClr val="accent4"/>
          </a:fillRef>
          <a:effectRef idx="3">
            <a:schemeClr val="accent4"/>
          </a:effectRef>
          <a:fontRef idx="minor">
            <a:schemeClr val="lt1"/>
          </a:fontRef>
        </p:style>
        <p:txBody>
          <a:bodyPr rtlCol="0" anchor="ctr"/>
          <a:lstStyle/>
          <a:p>
            <a:pPr algn="ctr" rtl="1"/>
            <a:r>
              <a:rPr lang="ar-SA" sz="2400" b="1" dirty="0">
                <a:solidFill>
                  <a:schemeClr val="tx1"/>
                </a:solidFill>
                <a:cs typeface="+mj-cs"/>
              </a:rPr>
              <a:t>الانحدار</a:t>
            </a:r>
          </a:p>
          <a:p>
            <a:pPr algn="ctr" rtl="1"/>
            <a:r>
              <a:rPr lang="ar-SA" b="1" i="0" dirty="0">
                <a:solidFill>
                  <a:schemeClr val="tx1"/>
                </a:solidFill>
                <a:effectLst/>
                <a:latin typeface="Simplified Arabic" panose="02020603050405020304" pitchFamily="18" charset="-78"/>
                <a:cs typeface="+mj-cs"/>
              </a:rPr>
              <a:t>يعبر عنه بمعادلة من الدرجة الأولى، وهو يعكس الأثر لمتغير تسبب فيه متغير آخر أي أثر تبادلي.</a:t>
            </a:r>
            <a:endParaRPr lang="fr-DZ" b="1" dirty="0">
              <a:solidFill>
                <a:schemeClr val="tx1"/>
              </a:solidFill>
              <a:cs typeface="+mj-cs"/>
            </a:endParaRPr>
          </a:p>
        </p:txBody>
      </p:sp>
      <p:sp>
        <p:nvSpPr>
          <p:cNvPr id="8" name="Rectangle : coins arrondis 7">
            <a:extLst>
              <a:ext uri="{FF2B5EF4-FFF2-40B4-BE49-F238E27FC236}">
                <a16:creationId xmlns:a16="http://schemas.microsoft.com/office/drawing/2014/main" id="{BEEEBB2A-4F4D-48F7-BEC2-2DB111C3DAC5}"/>
              </a:ext>
            </a:extLst>
          </p:cNvPr>
          <p:cNvSpPr/>
          <p:nvPr/>
        </p:nvSpPr>
        <p:spPr>
          <a:xfrm>
            <a:off x="838200" y="1005696"/>
            <a:ext cx="3208769" cy="1542621"/>
          </a:xfrm>
          <a:prstGeom prst="roundRect">
            <a:avLst/>
          </a:prstGeom>
          <a:ln/>
        </p:spPr>
        <p:style>
          <a:lnRef idx="0">
            <a:schemeClr val="accent5"/>
          </a:lnRef>
          <a:fillRef idx="3">
            <a:schemeClr val="accent5"/>
          </a:fillRef>
          <a:effectRef idx="3">
            <a:schemeClr val="accent5"/>
          </a:effectRef>
          <a:fontRef idx="minor">
            <a:schemeClr val="lt1"/>
          </a:fontRef>
        </p:style>
        <p:txBody>
          <a:bodyPr rtlCol="0" anchor="ctr"/>
          <a:lstStyle/>
          <a:p>
            <a:pPr algn="ctr" rtl="1"/>
            <a:r>
              <a:rPr lang="ar-SA" sz="3600" b="1" dirty="0">
                <a:solidFill>
                  <a:schemeClr val="tx1"/>
                </a:solidFill>
                <a:cs typeface="+mj-cs"/>
              </a:rPr>
              <a:t>السلاسل الزمنية</a:t>
            </a:r>
          </a:p>
          <a:p>
            <a:pPr algn="ctr" rtl="1"/>
            <a:r>
              <a:rPr lang="ar-DZ" sz="2000" b="1" i="0" dirty="0">
                <a:solidFill>
                  <a:schemeClr val="tx1"/>
                </a:solidFill>
                <a:effectLst/>
                <a:cs typeface="+mj-cs"/>
              </a:rPr>
              <a:t>هي امتداد للانحدار والفرق بينهما هو أن المتغير المستقل هو الزمن. </a:t>
            </a:r>
            <a:r>
              <a:rPr lang="fr-FR" sz="2000" b="1" i="0" dirty="0">
                <a:solidFill>
                  <a:schemeClr val="tx1"/>
                </a:solidFill>
                <a:effectLst/>
                <a:latin typeface="Simplified Arabic" panose="02020603050405020304" pitchFamily="18" charset="-78"/>
                <a:cs typeface="+mj-cs"/>
              </a:rPr>
              <a:t>Y=f(t)</a:t>
            </a:r>
            <a:endParaRPr lang="fr-DZ" sz="2800" b="1" dirty="0">
              <a:solidFill>
                <a:schemeClr val="tx1"/>
              </a:solidFill>
              <a:cs typeface="+mj-cs"/>
            </a:endParaRPr>
          </a:p>
        </p:txBody>
      </p:sp>
      <p:sp>
        <p:nvSpPr>
          <p:cNvPr id="48" name="Rectangle : coins arrondis 47">
            <a:extLst>
              <a:ext uri="{FF2B5EF4-FFF2-40B4-BE49-F238E27FC236}">
                <a16:creationId xmlns:a16="http://schemas.microsoft.com/office/drawing/2014/main" id="{FCC96606-552A-4DA4-A45F-7D853BC602E0}"/>
              </a:ext>
            </a:extLst>
          </p:cNvPr>
          <p:cNvSpPr/>
          <p:nvPr/>
        </p:nvSpPr>
        <p:spPr>
          <a:xfrm>
            <a:off x="690014" y="3779983"/>
            <a:ext cx="3208769" cy="1937529"/>
          </a:xfrm>
          <a:prstGeom prst="roundRect">
            <a:avLst/>
          </a:prstGeom>
          <a:ln/>
        </p:spPr>
        <p:style>
          <a:lnRef idx="0">
            <a:schemeClr val="accent2"/>
          </a:lnRef>
          <a:fillRef idx="3">
            <a:schemeClr val="accent2"/>
          </a:fillRef>
          <a:effectRef idx="3">
            <a:schemeClr val="accent2"/>
          </a:effectRef>
          <a:fontRef idx="minor">
            <a:schemeClr val="lt1"/>
          </a:fontRef>
        </p:style>
        <p:txBody>
          <a:bodyPr rtlCol="0" anchor="ctr"/>
          <a:lstStyle/>
          <a:p>
            <a:pPr algn="ctr" rtl="1"/>
            <a:r>
              <a:rPr lang="ar-SA" sz="3600" b="1" dirty="0">
                <a:solidFill>
                  <a:schemeClr val="tx1"/>
                </a:solidFill>
                <a:cs typeface="+mj-cs"/>
              </a:rPr>
              <a:t>الأرقام القياسية</a:t>
            </a:r>
          </a:p>
          <a:p>
            <a:pPr algn="ctr" rtl="1"/>
            <a:r>
              <a:rPr lang="ar-SA" sz="2000" b="1" i="0" dirty="0">
                <a:solidFill>
                  <a:schemeClr val="tx1"/>
                </a:solidFill>
                <a:effectLst/>
                <a:latin typeface="Simplified Arabic" panose="02020603050405020304" pitchFamily="18" charset="-78"/>
                <a:cs typeface="+mj-cs"/>
              </a:rPr>
              <a:t>هي تركيبة رياضية يوجد منها البسيطة وأخرى منسوبة، والغاية من اعتمادها هو التنبؤ بسيرورة الظاهرة</a:t>
            </a:r>
            <a:endParaRPr lang="fr-DZ" sz="2000" b="1" dirty="0">
              <a:solidFill>
                <a:schemeClr val="tx1"/>
              </a:solidFill>
              <a:cs typeface="+mj-cs"/>
            </a:endParaRPr>
          </a:p>
        </p:txBody>
      </p:sp>
    </p:spTree>
    <p:extLst>
      <p:ext uri="{BB962C8B-B14F-4D97-AF65-F5344CB8AC3E}">
        <p14:creationId xmlns:p14="http://schemas.microsoft.com/office/powerpoint/2010/main" val="3113699575"/>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16519</TotalTime>
  <Words>1198</Words>
  <Application>Microsoft Office PowerPoint</Application>
  <PresentationFormat>Grand écran</PresentationFormat>
  <Paragraphs>90</Paragraphs>
  <Slides>10</Slides>
  <Notes>6</Notes>
  <HiddenSlides>0</HiddenSlides>
  <MMClips>0</MMClips>
  <ScaleCrop>false</ScaleCrop>
  <HeadingPairs>
    <vt:vector size="6" baseType="variant">
      <vt:variant>
        <vt:lpstr>Polices utilisées</vt:lpstr>
      </vt:variant>
      <vt:variant>
        <vt:i4>8</vt:i4>
      </vt:variant>
      <vt:variant>
        <vt:lpstr>Thème</vt:lpstr>
      </vt:variant>
      <vt:variant>
        <vt:i4>1</vt:i4>
      </vt:variant>
      <vt:variant>
        <vt:lpstr>Titres des diapositives</vt:lpstr>
      </vt:variant>
      <vt:variant>
        <vt:i4>10</vt:i4>
      </vt:variant>
    </vt:vector>
  </HeadingPairs>
  <TitlesOfParts>
    <vt:vector size="19" baseType="lpstr">
      <vt:lpstr>Arial</vt:lpstr>
      <vt:lpstr>Arial Rounded MT</vt:lpstr>
      <vt:lpstr>Calibri</vt:lpstr>
      <vt:lpstr>Calibri Light</vt:lpstr>
      <vt:lpstr>Cambria Math</vt:lpstr>
      <vt:lpstr>Open Sans</vt:lpstr>
      <vt:lpstr>Simplified Arabic</vt:lpstr>
      <vt:lpstr>Times New Roman</vt:lpstr>
      <vt:lpstr>Thème Office</vt:lpstr>
      <vt:lpstr>Présentation PowerPoint</vt:lpstr>
      <vt:lpstr>المحاضرة الثانية: المنهج الكمي في دراسة المشاكل التسويقية</vt:lpstr>
      <vt:lpstr>مفهوم المنهج الكمي:</vt:lpstr>
      <vt:lpstr>مقومات المنهج الكمي:</vt:lpstr>
      <vt:lpstr>مداخل دراسة المشاكل التسويقية: يفهم من مصطلح أساليب المنهج الكمي بأنها مجموعة من الأدوات Tools"  أو "الطرق Methods  التي تستخدم من قبل متخذ القرار لمعالجة مشكلة معينة أو لترشيد القرار المزمع اتخاذه بخصوص حالة معينة، ويفترض في هذه الحالة توفر القدر الكافي من البيانات المتعلقة بالمشكلة، ويتطلب تطبيقها واستخدامها أيضا تحديد الفرضيات والعوامل المؤثرة بشكل مباشر أو غير مباشر, إن اعتماد المنهج الكمي لدراسة المشاكل التسويقية يتطلب تحديد مداخل واضحة في عنصر الأفكار العلمية المتعلقة بهذه المشاكل.</vt:lpstr>
      <vt:lpstr>النماذج الكمية وتصنيفاتها:  تعد النمذجة Modeling  محور اهتمام الأساليب الكمية، حيث توفر إطارا عاما وشاملا لحل المشكلات بطريقة منهجية منظمة، ويعتبر بناء النماذج من الركائز الأساسية للأساليب الكمية بل تعتبر جوهر الأساليب الكمية، لذا كان لا بد من التعرض لها. لقد استخدمت النماذج في حل المشكلات واتخاذ القرارات منذ القدم، إلا أن تطورها وما وصلت إليه يرجع إلى الحرب العالمية الثانية، حيث تم تطوير نماذج وأساليب رياضية استخدمت في الحرب بسبب ندرة الموارد وضرورة توزيعها أفضل توزيع. وبعد انتهاء الحرب انتشرت هذه الأساليب والنماذج ووصلت إلى الحياة المدنية.</vt:lpstr>
      <vt:lpstr>Présentation PowerPoint</vt:lpstr>
      <vt:lpstr> أنواع النماذج الكمية:</vt:lpstr>
      <vt:lpstr> الأساليب الكمية الإحصائية:</vt:lpstr>
      <vt:lpstr> الأساليب الكمية الإحصائية:</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المحاضرة الثانية: مفاهيم نظرية للأساليب الكمية في التسويق</dc:title>
  <dc:creator>mehdi mendjel</dc:creator>
  <cp:lastModifiedBy>imene.benaida@outlook.fr</cp:lastModifiedBy>
  <cp:revision>57</cp:revision>
  <dcterms:created xsi:type="dcterms:W3CDTF">2023-10-14T19:44:52Z</dcterms:created>
  <dcterms:modified xsi:type="dcterms:W3CDTF">2025-09-30T20:33:38Z</dcterms:modified>
</cp:coreProperties>
</file>