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8288000" cy="10287000"/>
  <p:notesSz cx="6858000" cy="9144000"/>
  <p:embeddedFontLst>
    <p:embeddedFont>
      <p:font typeface="Garet Bold" panose="020B0604020202020204" charset="0"/>
      <p:regular r:id="rId24"/>
    </p:embeddedFont>
    <p:embeddedFont>
      <p:font typeface="Inter Bold" panose="020B0604020202020204" charset="0"/>
      <p:regular r:id="rId25"/>
    </p:embeddedFont>
    <p:embeddedFont>
      <p:font typeface="Forte" panose="03060902040502070203" pitchFamily="66" charset="0"/>
      <p:regular r:id="rId26"/>
    </p:embeddedFont>
    <p:embeddedFont>
      <p:font typeface="Montserrat Medium" panose="020B0604020202020204" charset="0"/>
      <p:regular r:id="rId27"/>
    </p:embeddedFont>
    <p:embeddedFont>
      <p:font typeface="Open Sans 2" panose="020B0604020202020204" charset="0"/>
      <p:regular r:id="rId28"/>
    </p:embeddedFont>
    <p:embeddedFont>
      <p:font typeface="Tahoma" panose="020B0604030504040204" pitchFamily="34" charset="0"/>
      <p:regular r:id="rId29"/>
      <p:bold r:id="rId30"/>
    </p:embeddedFont>
    <p:embeddedFont>
      <p:font typeface="Montserrat Bold" panose="020B0604020202020204" charset="0"/>
      <p:regular r:id="rId31"/>
    </p:embeddedFont>
    <p:embeddedFont>
      <p:font typeface="Open Sans 2 Bold" panose="020B0604020202020204" charset="0"/>
      <p:regular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Montserrat" panose="020B0604020202020204" charset="0"/>
      <p:regular r:id="rId37"/>
    </p:embeddedFont>
    <p:embeddedFont>
      <p:font typeface="Garet" panose="020B0604020202020204" charset="0"/>
      <p:regular r:id="rId38"/>
    </p:embeddedFont>
    <p:embeddedFont>
      <p:font typeface="Open Sans 1 Bold" panose="020B0604020202020204" charset="0"/>
      <p:regular r:id="rId39"/>
    </p:embeddedFont>
    <p:embeddedFont>
      <p:font typeface="Montserrat Semi-Bold" panose="020B0604020202020204" charset="0"/>
      <p:regular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9" d="100"/>
          <a:sy n="49" d="100"/>
        </p:scale>
        <p:origin x="448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elearning-facsceg.univ-annaba.dz/course/view.php?id=68#section-10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842469" y="0"/>
            <a:ext cx="6445531" cy="12022429"/>
            <a:chOff x="0" y="0"/>
            <a:chExt cx="3401674" cy="634492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01674" cy="6344920"/>
            </a:xfrm>
            <a:custGeom>
              <a:avLst/>
              <a:gdLst/>
              <a:ahLst/>
              <a:cxnLst/>
              <a:rect l="l" t="t" r="r" b="b"/>
              <a:pathLst>
                <a:path w="3401674" h="6344920">
                  <a:moveTo>
                    <a:pt x="2174593" y="6344920"/>
                  </a:moveTo>
                  <a:lnTo>
                    <a:pt x="0" y="6344920"/>
                  </a:lnTo>
                  <a:lnTo>
                    <a:pt x="0" y="1031240"/>
                  </a:lnTo>
                  <a:cubicBezTo>
                    <a:pt x="0" y="461010"/>
                    <a:pt x="548560" y="0"/>
                    <a:pt x="1227081" y="0"/>
                  </a:cubicBezTo>
                  <a:lnTo>
                    <a:pt x="3401673" y="0"/>
                  </a:lnTo>
                  <a:lnTo>
                    <a:pt x="3401673" y="5313680"/>
                  </a:lnTo>
                  <a:cubicBezTo>
                    <a:pt x="3401674" y="5883910"/>
                    <a:pt x="2853114" y="6344920"/>
                    <a:pt x="2174593" y="6344920"/>
                  </a:cubicBezTo>
                  <a:close/>
                </a:path>
              </a:pathLst>
            </a:custGeom>
            <a:blipFill>
              <a:blip r:embed="rId2"/>
              <a:stretch>
                <a:fillRect l="-162696" r="-46852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0" y="7109187"/>
            <a:ext cx="11842469" cy="3177813"/>
            <a:chOff x="0" y="0"/>
            <a:chExt cx="9357013" cy="251086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9357013" cy="2510865"/>
            </a:xfrm>
            <a:custGeom>
              <a:avLst/>
              <a:gdLst/>
              <a:ahLst/>
              <a:cxnLst/>
              <a:rect l="l" t="t" r="r" b="b"/>
              <a:pathLst>
                <a:path w="9357013" h="2510865">
                  <a:moveTo>
                    <a:pt x="0" y="0"/>
                  </a:moveTo>
                  <a:lnTo>
                    <a:pt x="9357013" y="0"/>
                  </a:lnTo>
                  <a:lnTo>
                    <a:pt x="9357013" y="2510865"/>
                  </a:lnTo>
                  <a:lnTo>
                    <a:pt x="0" y="2510865"/>
                  </a:lnTo>
                  <a:close/>
                </a:path>
              </a:pathLst>
            </a:custGeom>
            <a:solidFill>
              <a:srgbClr val="F6F6F6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9357013" cy="25489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-62755" y="-59669"/>
            <a:ext cx="11905224" cy="2020848"/>
            <a:chOff x="0" y="0"/>
            <a:chExt cx="446365" cy="270933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46365" cy="2709333"/>
            </a:xfrm>
            <a:custGeom>
              <a:avLst/>
              <a:gdLst/>
              <a:ahLst/>
              <a:cxnLst/>
              <a:rect l="l" t="t" r="r" b="b"/>
              <a:pathLst>
                <a:path w="446365" h="2709333">
                  <a:moveTo>
                    <a:pt x="223183" y="0"/>
                  </a:moveTo>
                  <a:lnTo>
                    <a:pt x="223183" y="0"/>
                  </a:lnTo>
                  <a:cubicBezTo>
                    <a:pt x="282374" y="0"/>
                    <a:pt x="339142" y="23514"/>
                    <a:pt x="380996" y="65369"/>
                  </a:cubicBezTo>
                  <a:cubicBezTo>
                    <a:pt x="422851" y="107224"/>
                    <a:pt x="446365" y="163991"/>
                    <a:pt x="446365" y="223183"/>
                  </a:cubicBezTo>
                  <a:lnTo>
                    <a:pt x="446365" y="2486151"/>
                  </a:lnTo>
                  <a:cubicBezTo>
                    <a:pt x="446365" y="2609411"/>
                    <a:pt x="346443" y="2709333"/>
                    <a:pt x="223183" y="2709333"/>
                  </a:cubicBezTo>
                  <a:lnTo>
                    <a:pt x="223183" y="2709333"/>
                  </a:lnTo>
                  <a:cubicBezTo>
                    <a:pt x="99922" y="2709333"/>
                    <a:pt x="0" y="2609411"/>
                    <a:pt x="0" y="2486151"/>
                  </a:cubicBezTo>
                  <a:lnTo>
                    <a:pt x="0" y="223183"/>
                  </a:lnTo>
                  <a:cubicBezTo>
                    <a:pt x="0" y="99922"/>
                    <a:pt x="99922" y="0"/>
                    <a:pt x="223183" y="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446365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668642" y="9586962"/>
            <a:ext cx="4176257" cy="700038"/>
            <a:chOff x="0" y="0"/>
            <a:chExt cx="1099919" cy="18437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099919" cy="184372"/>
            </a:xfrm>
            <a:custGeom>
              <a:avLst/>
              <a:gdLst/>
              <a:ahLst/>
              <a:cxnLst/>
              <a:rect l="l" t="t" r="r" b="b"/>
              <a:pathLst>
                <a:path w="1099919" h="184372">
                  <a:moveTo>
                    <a:pt x="92186" y="0"/>
                  </a:moveTo>
                  <a:lnTo>
                    <a:pt x="1007733" y="0"/>
                  </a:lnTo>
                  <a:cubicBezTo>
                    <a:pt x="1058646" y="0"/>
                    <a:pt x="1099919" y="41273"/>
                    <a:pt x="1099919" y="92186"/>
                  </a:cubicBezTo>
                  <a:lnTo>
                    <a:pt x="1099919" y="92186"/>
                  </a:lnTo>
                  <a:cubicBezTo>
                    <a:pt x="1099919" y="143099"/>
                    <a:pt x="1058646" y="184372"/>
                    <a:pt x="1007733" y="184372"/>
                  </a:cubicBezTo>
                  <a:lnTo>
                    <a:pt x="92186" y="184372"/>
                  </a:lnTo>
                  <a:cubicBezTo>
                    <a:pt x="41273" y="184372"/>
                    <a:pt x="0" y="143099"/>
                    <a:pt x="0" y="92186"/>
                  </a:cubicBezTo>
                  <a:lnTo>
                    <a:pt x="0" y="92186"/>
                  </a:lnTo>
                  <a:cubicBezTo>
                    <a:pt x="0" y="41273"/>
                    <a:pt x="41273" y="0"/>
                    <a:pt x="92186" y="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57150"/>
              <a:ext cx="1099919" cy="2415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1">
                <a:lnSpc>
                  <a:spcPts val="3639"/>
                </a:lnSpc>
              </a:pPr>
              <a:r>
                <a:rPr lang="ar-DZ" sz="2599" b="1" dirty="0" smtClean="0">
                  <a:solidFill>
                    <a:srgbClr val="FFFFFF"/>
                  </a:solidFill>
                  <a:latin typeface="Garet Bold"/>
                  <a:ea typeface="Garet"/>
                  <a:cs typeface="+mj-cs"/>
                  <a:sym typeface="Garet Bold"/>
                  <a:rtl/>
                </a:rPr>
                <a:t>أكتوبر</a:t>
              </a:r>
              <a:r>
                <a:rPr lang="ar-EG" sz="2599" dirty="0" smtClean="0">
                  <a:solidFill>
                    <a:srgbClr val="FFFFFF"/>
                  </a:solidFill>
                  <a:latin typeface="Garet"/>
                  <a:ea typeface="Garet"/>
                  <a:cs typeface="+mj-cs"/>
                  <a:sym typeface="Garet"/>
                  <a:rtl/>
                </a:rPr>
                <a:t> </a:t>
              </a:r>
              <a:r>
                <a:rPr lang="en-US" sz="2599" dirty="0">
                  <a:solidFill>
                    <a:srgbClr val="FFFFFF"/>
                  </a:solidFill>
                  <a:latin typeface="Garet"/>
                  <a:ea typeface="Garet"/>
                  <a:cs typeface="+mj-cs"/>
                  <a:sym typeface="Garet"/>
                </a:rPr>
                <a:t>2025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1030381" y="6011214"/>
            <a:ext cx="1977164" cy="1977164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99699" y="0"/>
                  </a:moveTo>
                  <a:lnTo>
                    <a:pt x="613101" y="0"/>
                  </a:lnTo>
                  <a:cubicBezTo>
                    <a:pt x="666064" y="0"/>
                    <a:pt x="716859" y="21040"/>
                    <a:pt x="754309" y="58491"/>
                  </a:cubicBezTo>
                  <a:cubicBezTo>
                    <a:pt x="791760" y="95941"/>
                    <a:pt x="812800" y="146736"/>
                    <a:pt x="812800" y="199699"/>
                  </a:cubicBezTo>
                  <a:lnTo>
                    <a:pt x="812800" y="613101"/>
                  </a:lnTo>
                  <a:cubicBezTo>
                    <a:pt x="812800" y="666064"/>
                    <a:pt x="791760" y="716859"/>
                    <a:pt x="754309" y="754309"/>
                  </a:cubicBezTo>
                  <a:cubicBezTo>
                    <a:pt x="716859" y="791760"/>
                    <a:pt x="666064" y="812800"/>
                    <a:pt x="613101" y="812800"/>
                  </a:cubicBezTo>
                  <a:lnTo>
                    <a:pt x="199699" y="812800"/>
                  </a:lnTo>
                  <a:cubicBezTo>
                    <a:pt x="146736" y="812800"/>
                    <a:pt x="95941" y="791760"/>
                    <a:pt x="58491" y="754309"/>
                  </a:cubicBezTo>
                  <a:cubicBezTo>
                    <a:pt x="21040" y="716859"/>
                    <a:pt x="0" y="666064"/>
                    <a:pt x="0" y="613101"/>
                  </a:cubicBezTo>
                  <a:lnTo>
                    <a:pt x="0" y="199699"/>
                  </a:lnTo>
                  <a:cubicBezTo>
                    <a:pt x="0" y="146736"/>
                    <a:pt x="21040" y="95941"/>
                    <a:pt x="58491" y="58491"/>
                  </a:cubicBezTo>
                  <a:cubicBezTo>
                    <a:pt x="95941" y="21040"/>
                    <a:pt x="146736" y="0"/>
                    <a:pt x="199699" y="0"/>
                  </a:cubicBezTo>
                  <a:close/>
                </a:path>
              </a:pathLst>
            </a:custGeom>
            <a:solidFill>
              <a:srgbClr val="004AAD">
                <a:alpha val="29804"/>
              </a:srgbClr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8451287" y="9493618"/>
            <a:ext cx="2545888" cy="2545888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0" cap="sq">
              <a:solidFill>
                <a:srgbClr val="004AAD">
                  <a:alpha val="9804"/>
                </a:srgbClr>
              </a:solidFill>
              <a:prstDash val="solid"/>
              <a:miter/>
            </a:ln>
          </p:spPr>
        </p:sp>
        <p:sp>
          <p:nvSpPr>
            <p:cNvPr id="18" name="TextBox 1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Freeform 19"/>
          <p:cNvSpPr/>
          <p:nvPr/>
        </p:nvSpPr>
        <p:spPr>
          <a:xfrm>
            <a:off x="9516155" y="50652"/>
            <a:ext cx="1987156" cy="2007330"/>
          </a:xfrm>
          <a:custGeom>
            <a:avLst/>
            <a:gdLst/>
            <a:ahLst/>
            <a:cxnLst/>
            <a:rect l="l" t="t" r="r" b="b"/>
            <a:pathLst>
              <a:path w="1987156" h="2007330">
                <a:moveTo>
                  <a:pt x="0" y="0"/>
                </a:moveTo>
                <a:lnTo>
                  <a:pt x="1987156" y="0"/>
                </a:lnTo>
                <a:lnTo>
                  <a:pt x="1987156" y="2007330"/>
                </a:lnTo>
                <a:lnTo>
                  <a:pt x="0" y="200733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228600" y="-34956"/>
            <a:ext cx="1987156" cy="2007330"/>
          </a:xfrm>
          <a:custGeom>
            <a:avLst/>
            <a:gdLst/>
            <a:ahLst/>
            <a:cxnLst/>
            <a:rect l="l" t="t" r="r" b="b"/>
            <a:pathLst>
              <a:path w="1987156" h="2007330">
                <a:moveTo>
                  <a:pt x="0" y="0"/>
                </a:moveTo>
                <a:lnTo>
                  <a:pt x="1987156" y="0"/>
                </a:lnTo>
                <a:lnTo>
                  <a:pt x="1987156" y="2007330"/>
                </a:lnTo>
                <a:lnTo>
                  <a:pt x="0" y="200733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21" name="TextBox 21"/>
          <p:cNvSpPr txBox="1"/>
          <p:nvPr/>
        </p:nvSpPr>
        <p:spPr>
          <a:xfrm>
            <a:off x="2971800" y="406024"/>
            <a:ext cx="6302324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3220"/>
              </a:lnSpc>
            </a:pPr>
            <a:r>
              <a:rPr lang="ar-EG" sz="2800" b="1" dirty="0">
                <a:solidFill>
                  <a:schemeClr val="bg1"/>
                </a:solidFill>
                <a:latin typeface="Garet Bold"/>
                <a:ea typeface="Garet Bold"/>
                <a:cs typeface="+mj-cs"/>
                <a:sym typeface="Garet Bold"/>
                <a:rtl/>
              </a:rPr>
              <a:t>جامعة باجي مختار - عنابة –</a:t>
            </a:r>
          </a:p>
          <a:p>
            <a:pPr algn="ctr">
              <a:lnSpc>
                <a:spcPts val="3220"/>
              </a:lnSpc>
            </a:pPr>
            <a:r>
              <a:rPr lang="en-US" sz="2800" b="1" dirty="0">
                <a:solidFill>
                  <a:schemeClr val="bg1"/>
                </a:solidFill>
                <a:latin typeface="Garet Bold"/>
                <a:ea typeface="Garet Bold"/>
                <a:cs typeface="+mj-cs"/>
                <a:sym typeface="Garet Bold"/>
              </a:rPr>
              <a:t> </a:t>
            </a:r>
            <a:r>
              <a:rPr lang="ar-EG" sz="2800" b="1" dirty="0">
                <a:solidFill>
                  <a:schemeClr val="bg1"/>
                </a:solidFill>
                <a:latin typeface="Garet Bold"/>
                <a:ea typeface="Garet Bold"/>
                <a:cs typeface="+mj-cs"/>
                <a:sym typeface="Garet Bold"/>
                <a:rtl/>
              </a:rPr>
              <a:t>كلية العلوم الاقتصادية والتجارية وعلوم التسيير</a:t>
            </a:r>
          </a:p>
          <a:p>
            <a:pPr algn="ctr">
              <a:lnSpc>
                <a:spcPts val="3220"/>
              </a:lnSpc>
            </a:pPr>
            <a:r>
              <a:rPr lang="en-US" sz="2800" b="1" dirty="0">
                <a:solidFill>
                  <a:srgbClr val="000000"/>
                </a:solidFill>
                <a:latin typeface="Garet Bold"/>
                <a:ea typeface="Garet Bold"/>
                <a:cs typeface="+mj-cs"/>
                <a:sym typeface="Garet Bold"/>
              </a:rPr>
              <a:t> </a:t>
            </a:r>
            <a:r>
              <a:rPr lang="ar-EG" sz="2800" b="1" dirty="0">
                <a:solidFill>
                  <a:schemeClr val="bg1"/>
                </a:solidFill>
                <a:latin typeface="Garet Bold"/>
                <a:ea typeface="Garet Bold"/>
                <a:cs typeface="+mj-cs"/>
                <a:sym typeface="Garet Bold"/>
                <a:rtl/>
              </a:rPr>
              <a:t>قسم العلوم  الاقتصادية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5648475" y="8216763"/>
            <a:ext cx="5102540" cy="500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3919"/>
              </a:lnSpc>
            </a:pPr>
            <a:r>
              <a:rPr lang="ar-EG" sz="2799" b="1" dirty="0">
                <a:solidFill>
                  <a:srgbClr val="000000"/>
                </a:solidFill>
                <a:latin typeface="Garet Bold"/>
                <a:ea typeface="Garet Bold"/>
                <a:cs typeface="+mj-cs"/>
                <a:sym typeface="Garet Bold"/>
                <a:rtl/>
              </a:rPr>
              <a:t>من اعداد الأستاذة: سيهام مخلوف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377004" y="3234123"/>
            <a:ext cx="9715901" cy="32438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9430"/>
              </a:lnSpc>
            </a:pPr>
            <a:r>
              <a:rPr lang="ar-EG" sz="8200" b="1" dirty="0">
                <a:solidFill>
                  <a:srgbClr val="004AAD"/>
                </a:solidFill>
                <a:latin typeface="Forte" panose="03060902040502070203" pitchFamily="66" charset="0"/>
                <a:ea typeface="Garet Bold"/>
                <a:cs typeface="+mj-cs"/>
                <a:sym typeface="Garet Bold"/>
                <a:rtl/>
              </a:rPr>
              <a:t> التشريعات</a:t>
            </a:r>
          </a:p>
          <a:p>
            <a:pPr algn="ctr" rtl="1">
              <a:lnSpc>
                <a:spcPts val="7935"/>
              </a:lnSpc>
            </a:pPr>
            <a:r>
              <a:rPr lang="ar-EG" sz="6900" b="1" dirty="0">
                <a:solidFill>
                  <a:srgbClr val="004AAD"/>
                </a:solidFill>
                <a:latin typeface="Forte" panose="03060902040502070203" pitchFamily="66" charset="0"/>
                <a:ea typeface="Garet Bold"/>
                <a:cs typeface="+mj-cs"/>
                <a:sym typeface="Garet Bold"/>
                <a:rtl/>
              </a:rPr>
              <a:t> الماليــــة والبنكيـــة</a:t>
            </a:r>
          </a:p>
          <a:p>
            <a:pPr algn="ctr" rtl="1">
              <a:lnSpc>
                <a:spcPts val="7935"/>
              </a:lnSpc>
            </a:pPr>
            <a:r>
              <a:rPr lang="ar-EG" sz="6900" b="1" dirty="0">
                <a:solidFill>
                  <a:srgbClr val="004AAD"/>
                </a:solidFill>
                <a:latin typeface="Forte" panose="03060902040502070203" pitchFamily="66" charset="0"/>
                <a:ea typeface="Garet Bold"/>
                <a:cs typeface="+mj-cs"/>
                <a:sym typeface="Garet Bold"/>
                <a:rtl/>
              </a:rPr>
              <a:t> في الجزائــر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081239" y="0"/>
            <a:ext cx="9206761" cy="10287000"/>
            <a:chOff x="0" y="0"/>
            <a:chExt cx="4609553" cy="8128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09553" cy="8128000"/>
            </a:xfrm>
            <a:custGeom>
              <a:avLst/>
              <a:gdLst/>
              <a:ahLst/>
              <a:cxnLst/>
              <a:rect l="l" t="t" r="r" b="b"/>
              <a:pathLst>
                <a:path w="4609553" h="8128000">
                  <a:moveTo>
                    <a:pt x="0" y="0"/>
                  </a:moveTo>
                  <a:lnTo>
                    <a:pt x="4609553" y="0"/>
                  </a:lnTo>
                  <a:lnTo>
                    <a:pt x="4609553" y="8128000"/>
                  </a:lnTo>
                  <a:lnTo>
                    <a:pt x="0" y="8128000"/>
                  </a:lnTo>
                  <a:close/>
                </a:path>
              </a:pathLst>
            </a:custGeom>
            <a:solidFill>
              <a:srgbClr val="F6F6F6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609553" cy="81661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 flipV="1">
            <a:off x="551064" y="5997897"/>
            <a:ext cx="17185873" cy="47625"/>
          </a:xfrm>
          <a:prstGeom prst="line">
            <a:avLst/>
          </a:prstGeom>
          <a:ln w="47625" cap="flat">
            <a:solidFill>
              <a:srgbClr val="000000">
                <a:alpha val="29804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 flipH="1">
            <a:off x="9144000" y="2400860"/>
            <a:ext cx="0" cy="7222650"/>
          </a:xfrm>
          <a:prstGeom prst="line">
            <a:avLst/>
          </a:prstGeom>
          <a:ln w="47625" cap="flat">
            <a:solidFill>
              <a:srgbClr val="000000">
                <a:alpha val="29804"/>
              </a:srgbClr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7" name="Group 7"/>
          <p:cNvGrpSpPr/>
          <p:nvPr/>
        </p:nvGrpSpPr>
        <p:grpSpPr>
          <a:xfrm>
            <a:off x="1432799" y="2400860"/>
            <a:ext cx="4316989" cy="669452"/>
            <a:chOff x="0" y="0"/>
            <a:chExt cx="2746403" cy="42589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746403" cy="425895"/>
            </a:xfrm>
            <a:custGeom>
              <a:avLst/>
              <a:gdLst/>
              <a:ahLst/>
              <a:cxnLst/>
              <a:rect l="l" t="t" r="r" b="b"/>
              <a:pathLst>
                <a:path w="2746403" h="425895">
                  <a:moveTo>
                    <a:pt x="2543203" y="0"/>
                  </a:moveTo>
                  <a:cubicBezTo>
                    <a:pt x="2655427" y="0"/>
                    <a:pt x="2746403" y="95340"/>
                    <a:pt x="2746403" y="212948"/>
                  </a:cubicBezTo>
                  <a:cubicBezTo>
                    <a:pt x="2746403" y="330556"/>
                    <a:pt x="2655427" y="425895"/>
                    <a:pt x="2543203" y="425895"/>
                  </a:cubicBezTo>
                  <a:lnTo>
                    <a:pt x="203200" y="425895"/>
                  </a:lnTo>
                  <a:cubicBezTo>
                    <a:pt x="90976" y="425895"/>
                    <a:pt x="0" y="330556"/>
                    <a:pt x="0" y="212948"/>
                  </a:cubicBezTo>
                  <a:cubicBezTo>
                    <a:pt x="0" y="95340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2746403" cy="4735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1">
                <a:lnSpc>
                  <a:spcPts val="3499"/>
                </a:lnSpc>
              </a:pPr>
              <a:r>
                <a:rPr lang="ar-EG" sz="3200" b="1" dirty="0">
                  <a:solidFill>
                    <a:srgbClr val="FFFFFF"/>
                  </a:solidFill>
                  <a:latin typeface="Garet Bold"/>
                  <a:ea typeface="Garet Bold"/>
                  <a:cs typeface="+mj-cs"/>
                  <a:sym typeface="Garet Bold"/>
                  <a:rtl/>
                </a:rPr>
                <a:t>الهدف الثاني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432799" y="6643833"/>
            <a:ext cx="4316989" cy="669452"/>
            <a:chOff x="0" y="0"/>
            <a:chExt cx="2746403" cy="42589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746403" cy="425895"/>
            </a:xfrm>
            <a:custGeom>
              <a:avLst/>
              <a:gdLst/>
              <a:ahLst/>
              <a:cxnLst/>
              <a:rect l="l" t="t" r="r" b="b"/>
              <a:pathLst>
                <a:path w="2746403" h="425895">
                  <a:moveTo>
                    <a:pt x="2543203" y="0"/>
                  </a:moveTo>
                  <a:cubicBezTo>
                    <a:pt x="2655427" y="0"/>
                    <a:pt x="2746403" y="95340"/>
                    <a:pt x="2746403" y="212948"/>
                  </a:cubicBezTo>
                  <a:cubicBezTo>
                    <a:pt x="2746403" y="330556"/>
                    <a:pt x="2655427" y="425895"/>
                    <a:pt x="2543203" y="425895"/>
                  </a:cubicBezTo>
                  <a:lnTo>
                    <a:pt x="203200" y="425895"/>
                  </a:lnTo>
                  <a:cubicBezTo>
                    <a:pt x="90976" y="425895"/>
                    <a:pt x="0" y="330556"/>
                    <a:pt x="0" y="212948"/>
                  </a:cubicBezTo>
                  <a:cubicBezTo>
                    <a:pt x="0" y="95340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2074D4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47625"/>
              <a:ext cx="2746403" cy="4735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1">
                <a:lnSpc>
                  <a:spcPts val="3499"/>
                </a:lnSpc>
              </a:pPr>
              <a:r>
                <a:rPr lang="ar-EG" sz="3200" b="1" dirty="0" smtClean="0">
                  <a:solidFill>
                    <a:srgbClr val="FFFFFF"/>
                  </a:solidFill>
                  <a:latin typeface="Garet Bold"/>
                  <a:ea typeface="Garet Bold"/>
                  <a:cs typeface="+mj-cs"/>
                  <a:sym typeface="Garet Bold"/>
                  <a:rtl/>
                </a:rPr>
                <a:t>الهدف الرابع</a:t>
              </a:r>
              <a:endParaRPr lang="ar-EG" sz="3200" b="1" dirty="0">
                <a:solidFill>
                  <a:srgbClr val="FFFFFF"/>
                </a:solidFill>
                <a:latin typeface="Garet Bold"/>
                <a:ea typeface="Garet Bold"/>
                <a:cs typeface="+mj-cs"/>
                <a:sym typeface="Garet Bold"/>
                <a:rtl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0563822" y="2400860"/>
            <a:ext cx="4316989" cy="669452"/>
            <a:chOff x="0" y="0"/>
            <a:chExt cx="2746403" cy="425895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746403" cy="425895"/>
            </a:xfrm>
            <a:custGeom>
              <a:avLst/>
              <a:gdLst/>
              <a:ahLst/>
              <a:cxnLst/>
              <a:rect l="l" t="t" r="r" b="b"/>
              <a:pathLst>
                <a:path w="2746403" h="425895">
                  <a:moveTo>
                    <a:pt x="2543203" y="0"/>
                  </a:moveTo>
                  <a:cubicBezTo>
                    <a:pt x="2655427" y="0"/>
                    <a:pt x="2746403" y="95340"/>
                    <a:pt x="2746403" y="212948"/>
                  </a:cubicBezTo>
                  <a:cubicBezTo>
                    <a:pt x="2746403" y="330556"/>
                    <a:pt x="2655427" y="425895"/>
                    <a:pt x="2543203" y="425895"/>
                  </a:cubicBezTo>
                  <a:lnTo>
                    <a:pt x="203200" y="425895"/>
                  </a:lnTo>
                  <a:cubicBezTo>
                    <a:pt x="90976" y="425895"/>
                    <a:pt x="0" y="330556"/>
                    <a:pt x="0" y="212948"/>
                  </a:cubicBezTo>
                  <a:cubicBezTo>
                    <a:pt x="0" y="95340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2074D4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47625"/>
              <a:ext cx="2746403" cy="4735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1">
                <a:lnSpc>
                  <a:spcPts val="3499"/>
                </a:lnSpc>
              </a:pPr>
              <a:r>
                <a:rPr lang="ar-EG" sz="3200" b="1" dirty="0">
                  <a:solidFill>
                    <a:srgbClr val="FFFFFF"/>
                  </a:solidFill>
                  <a:latin typeface="Garet Bold"/>
                  <a:ea typeface="Garet Bold"/>
                  <a:cs typeface="+mj-cs"/>
                  <a:sym typeface="Garet Bold"/>
                  <a:rtl/>
                </a:rPr>
                <a:t>الهدف الأول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0563822" y="6643833"/>
            <a:ext cx="4316989" cy="669452"/>
            <a:chOff x="0" y="0"/>
            <a:chExt cx="2746403" cy="425895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746403" cy="425895"/>
            </a:xfrm>
            <a:custGeom>
              <a:avLst/>
              <a:gdLst/>
              <a:ahLst/>
              <a:cxnLst/>
              <a:rect l="l" t="t" r="r" b="b"/>
              <a:pathLst>
                <a:path w="2746403" h="425895">
                  <a:moveTo>
                    <a:pt x="2543203" y="0"/>
                  </a:moveTo>
                  <a:cubicBezTo>
                    <a:pt x="2655427" y="0"/>
                    <a:pt x="2746403" y="95340"/>
                    <a:pt x="2746403" y="212948"/>
                  </a:cubicBezTo>
                  <a:cubicBezTo>
                    <a:pt x="2746403" y="330556"/>
                    <a:pt x="2655427" y="425895"/>
                    <a:pt x="2543203" y="425895"/>
                  </a:cubicBezTo>
                  <a:lnTo>
                    <a:pt x="203200" y="425895"/>
                  </a:lnTo>
                  <a:cubicBezTo>
                    <a:pt x="90976" y="425895"/>
                    <a:pt x="0" y="330556"/>
                    <a:pt x="0" y="212948"/>
                  </a:cubicBezTo>
                  <a:cubicBezTo>
                    <a:pt x="0" y="95340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47625"/>
              <a:ext cx="2746403" cy="4735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1">
                <a:lnSpc>
                  <a:spcPts val="3499"/>
                </a:lnSpc>
              </a:pPr>
              <a:r>
                <a:rPr lang="ar-EG" sz="3200" b="1" dirty="0">
                  <a:solidFill>
                    <a:srgbClr val="FFFFFF"/>
                  </a:solidFill>
                  <a:latin typeface="Garet Bold"/>
                  <a:ea typeface="Garet Bold"/>
                  <a:cs typeface="+mj-cs"/>
                  <a:sym typeface="Garet Bold"/>
                  <a:rtl/>
                </a:rPr>
                <a:t>الهدف الثالث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5897880" y="2400860"/>
            <a:ext cx="669452" cy="669452"/>
            <a:chOff x="0" y="0"/>
            <a:chExt cx="812800" cy="8128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074D4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5036291" y="2400860"/>
            <a:ext cx="669452" cy="669452"/>
            <a:chOff x="0" y="0"/>
            <a:chExt cx="812800" cy="8128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5897880" y="6643833"/>
            <a:ext cx="669452" cy="669452"/>
            <a:chOff x="0" y="0"/>
            <a:chExt cx="812800" cy="8128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15033211" y="6643833"/>
            <a:ext cx="669452" cy="669452"/>
            <a:chOff x="0" y="0"/>
            <a:chExt cx="812800" cy="8128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074D4"/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3" name="TextBox 33"/>
          <p:cNvSpPr txBox="1"/>
          <p:nvPr/>
        </p:nvSpPr>
        <p:spPr>
          <a:xfrm>
            <a:off x="9894370" y="3956690"/>
            <a:ext cx="7629377" cy="1017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4199"/>
              </a:lnSpc>
            </a:pPr>
            <a:r>
              <a:rPr lang="ar-EG" sz="2799" b="1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  <a:rtl/>
              </a:rPr>
              <a:t>التعرف على أهم المفاهيم المتعلقة بالخزينة العمومية </a:t>
            </a:r>
          </a:p>
        </p:txBody>
      </p:sp>
      <p:grpSp>
        <p:nvGrpSpPr>
          <p:cNvPr id="34" name="Group 34"/>
          <p:cNvGrpSpPr/>
          <p:nvPr/>
        </p:nvGrpSpPr>
        <p:grpSpPr>
          <a:xfrm>
            <a:off x="-1523404" y="-1629505"/>
            <a:ext cx="3744615" cy="3744615"/>
            <a:chOff x="0" y="0"/>
            <a:chExt cx="812800" cy="812800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0" cap="sq">
              <a:solidFill>
                <a:srgbClr val="004AAD">
                  <a:alpha val="19608"/>
                </a:srgbClr>
              </a:solidFill>
              <a:prstDash val="solid"/>
              <a:miter/>
            </a:ln>
          </p:spPr>
        </p:sp>
        <p:sp>
          <p:nvSpPr>
            <p:cNvPr id="36" name="TextBox 3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7" name="TextBox 37"/>
          <p:cNvSpPr txBox="1"/>
          <p:nvPr/>
        </p:nvSpPr>
        <p:spPr>
          <a:xfrm>
            <a:off x="1870154" y="1302063"/>
            <a:ext cx="14819953" cy="518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4349"/>
              </a:lnSpc>
            </a:pPr>
            <a:r>
              <a:rPr lang="ar-EG" sz="2899" b="1" dirty="0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  <a:rtl/>
              </a:rPr>
              <a:t>عند الانتهاء من مضمون هذا المحور، يجب أن  يتمكن  الطالب من بلوغ الأهداف التالية: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551064" y="3956690"/>
            <a:ext cx="7629377" cy="1017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4199"/>
              </a:lnSpc>
            </a:pPr>
            <a:r>
              <a:rPr lang="ar-EG" sz="2799" b="1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  <a:rtl/>
              </a:rPr>
              <a:t>التطرق إلى أهم المراحل التي مرت بها الخزينة العمومية 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9849323" y="8199110"/>
            <a:ext cx="7629377" cy="1017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4199"/>
              </a:lnSpc>
            </a:pPr>
            <a:r>
              <a:rPr lang="ar-EG" sz="2799" b="1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  <a:rtl/>
              </a:rPr>
              <a:t>تبيان أبرز تشريعات إدارة الخزينة العمومية الجزائرية 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551064" y="8199110"/>
            <a:ext cx="7629377" cy="1017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4199"/>
              </a:lnSpc>
            </a:pPr>
            <a:r>
              <a:rPr lang="ar-EG" sz="2799" b="1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  <a:rtl/>
              </a:rPr>
              <a:t>التعرف على أهم مراحل تطور الخزينة العمومية في الجزائر </a:t>
            </a:r>
          </a:p>
        </p:txBody>
      </p:sp>
      <p:sp>
        <p:nvSpPr>
          <p:cNvPr id="41" name="TextBox 19"/>
          <p:cNvSpPr txBox="1"/>
          <p:nvPr/>
        </p:nvSpPr>
        <p:spPr>
          <a:xfrm>
            <a:off x="3540947" y="172412"/>
            <a:ext cx="10769833" cy="897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6999"/>
              </a:lnSpc>
            </a:pPr>
            <a:r>
              <a:rPr lang="ar-EG" sz="4999" b="1" spc="99" dirty="0">
                <a:solidFill>
                  <a:srgbClr val="004AAD"/>
                </a:solidFill>
                <a:latin typeface="Garet Bold"/>
                <a:ea typeface="Garet Bold"/>
                <a:sym typeface="Garet Bold"/>
                <a:rtl/>
              </a:rPr>
              <a:t>أهداف التعلم</a:t>
            </a:r>
            <a:r>
              <a:rPr lang="fr-FR" sz="4999" b="1" spc="99" dirty="0">
                <a:solidFill>
                  <a:srgbClr val="004AAD"/>
                </a:solidFill>
                <a:latin typeface="Garet Bold"/>
                <a:ea typeface="Garet Bold"/>
                <a:sym typeface="Garet Bold"/>
                <a:rtl/>
              </a:rPr>
              <a:t>  </a:t>
            </a:r>
            <a:r>
              <a:rPr lang="ar-DZ" sz="4999" b="1" spc="99" dirty="0">
                <a:solidFill>
                  <a:srgbClr val="004AAD"/>
                </a:solidFill>
                <a:latin typeface="Garet Bold"/>
                <a:ea typeface="Garet Bold"/>
                <a:sym typeface="Garet Bold"/>
                <a:rtl/>
              </a:rPr>
              <a:t>الخاصة بالمحور </a:t>
            </a:r>
            <a:r>
              <a:rPr lang="ar-DZ" sz="4999" b="1" spc="99" dirty="0" smtClean="0">
                <a:solidFill>
                  <a:srgbClr val="004AAD"/>
                </a:solidFill>
                <a:latin typeface="Garet Bold"/>
                <a:ea typeface="Garet Bold"/>
                <a:sym typeface="Garet Bold"/>
                <a:rtl/>
              </a:rPr>
              <a:t>الثالث</a:t>
            </a:r>
            <a:endParaRPr lang="ar-EG" sz="4999" b="1" spc="99" dirty="0">
              <a:solidFill>
                <a:srgbClr val="004AAD"/>
              </a:solidFill>
              <a:latin typeface="Garet Bold"/>
              <a:ea typeface="Garet Bold"/>
              <a:cs typeface="+mj-cs"/>
              <a:sym typeface="Garet Bold"/>
              <a:rtl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0052"/>
            <a:ext cx="4235092" cy="10287000"/>
            <a:chOff x="0" y="0"/>
            <a:chExt cx="3346246" cy="8128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346246" cy="8128000"/>
            </a:xfrm>
            <a:custGeom>
              <a:avLst/>
              <a:gdLst/>
              <a:ahLst/>
              <a:cxnLst/>
              <a:rect l="l" t="t" r="r" b="b"/>
              <a:pathLst>
                <a:path w="3346246" h="8128000">
                  <a:moveTo>
                    <a:pt x="0" y="0"/>
                  </a:moveTo>
                  <a:lnTo>
                    <a:pt x="3346246" y="0"/>
                  </a:lnTo>
                  <a:lnTo>
                    <a:pt x="3346246" y="8128000"/>
                  </a:lnTo>
                  <a:lnTo>
                    <a:pt x="0" y="8128000"/>
                  </a:lnTo>
                  <a:close/>
                </a:path>
              </a:pathLst>
            </a:custGeom>
            <a:solidFill>
              <a:srgbClr val="F6F6F6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346246" cy="81661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15952" y="2596688"/>
            <a:ext cx="5881542" cy="3026622"/>
            <a:chOff x="0" y="0"/>
            <a:chExt cx="812800" cy="41826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418264"/>
            </a:xfrm>
            <a:custGeom>
              <a:avLst/>
              <a:gdLst/>
              <a:ahLst/>
              <a:cxnLst/>
              <a:rect l="l" t="t" r="r" b="b"/>
              <a:pathLst>
                <a:path w="812800" h="418264">
                  <a:moveTo>
                    <a:pt x="0" y="0"/>
                  </a:moveTo>
                  <a:lnTo>
                    <a:pt x="812800" y="0"/>
                  </a:lnTo>
                  <a:lnTo>
                    <a:pt x="812800" y="418264"/>
                  </a:lnTo>
                  <a:lnTo>
                    <a:pt x="0" y="418264"/>
                  </a:lnTo>
                  <a:close/>
                </a:path>
              </a:pathLst>
            </a:custGeom>
            <a:solidFill>
              <a:srgbClr val="2074D4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4563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01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576992" y="2596688"/>
            <a:ext cx="5881542" cy="3026622"/>
            <a:chOff x="0" y="0"/>
            <a:chExt cx="812800" cy="41826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418264"/>
            </a:xfrm>
            <a:custGeom>
              <a:avLst/>
              <a:gdLst/>
              <a:ahLst/>
              <a:cxnLst/>
              <a:rect l="l" t="t" r="r" b="b"/>
              <a:pathLst>
                <a:path w="812800" h="418264">
                  <a:moveTo>
                    <a:pt x="0" y="0"/>
                  </a:moveTo>
                  <a:lnTo>
                    <a:pt x="812800" y="0"/>
                  </a:lnTo>
                  <a:lnTo>
                    <a:pt x="812800" y="418264"/>
                  </a:lnTo>
                  <a:lnTo>
                    <a:pt x="0" y="418264"/>
                  </a:lnTo>
                  <a:close/>
                </a:path>
              </a:pathLst>
            </a:custGeom>
            <a:solidFill>
              <a:srgbClr val="2074D4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4563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01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4216565" y="6389388"/>
            <a:ext cx="5881542" cy="3026622"/>
            <a:chOff x="0" y="0"/>
            <a:chExt cx="812800" cy="41826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418264"/>
            </a:xfrm>
            <a:custGeom>
              <a:avLst/>
              <a:gdLst/>
              <a:ahLst/>
              <a:cxnLst/>
              <a:rect l="l" t="t" r="r" b="b"/>
              <a:pathLst>
                <a:path w="812800" h="418264">
                  <a:moveTo>
                    <a:pt x="0" y="0"/>
                  </a:moveTo>
                  <a:lnTo>
                    <a:pt x="812800" y="0"/>
                  </a:lnTo>
                  <a:lnTo>
                    <a:pt x="812800" y="418264"/>
                  </a:lnTo>
                  <a:lnTo>
                    <a:pt x="0" y="418264"/>
                  </a:lnTo>
                  <a:close/>
                </a:path>
              </a:pathLst>
            </a:custGeom>
            <a:solidFill>
              <a:srgbClr val="2074D4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812800" cy="4563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01"/>
                </a:lnSpc>
              </a:pPr>
              <a:endParaRPr/>
            </a:p>
          </p:txBody>
        </p:sp>
      </p:grpSp>
      <p:sp>
        <p:nvSpPr>
          <p:cNvPr id="30" name="TextBox 30"/>
          <p:cNvSpPr txBox="1"/>
          <p:nvPr/>
        </p:nvSpPr>
        <p:spPr>
          <a:xfrm>
            <a:off x="1374096" y="3578570"/>
            <a:ext cx="5165254" cy="494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4200"/>
              </a:lnSpc>
              <a:spcBef>
                <a:spcPct val="0"/>
              </a:spcBef>
            </a:pPr>
            <a:r>
              <a:rPr lang="ar-EG" sz="3000" b="1" dirty="0">
                <a:solidFill>
                  <a:srgbClr val="FFFFFF"/>
                </a:solidFill>
                <a:latin typeface="Montserrat Semi-Bold"/>
                <a:ea typeface="Montserrat Semi-Bold"/>
                <a:cs typeface="+mj-cs"/>
                <a:sym typeface="Montserrat Semi-Bold"/>
                <a:rtl/>
              </a:rPr>
              <a:t>مراحل تطور الخزينة العمومية في الجزائر 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8108731" y="3584854"/>
            <a:ext cx="4818062" cy="481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4060"/>
              </a:lnSpc>
              <a:spcBef>
                <a:spcPct val="0"/>
              </a:spcBef>
            </a:pPr>
            <a:r>
              <a:rPr lang="ar-EG" sz="2900" b="1" dirty="0">
                <a:solidFill>
                  <a:srgbClr val="FFFFFF"/>
                </a:solidFill>
                <a:latin typeface="Montserrat Semi-Bold"/>
                <a:ea typeface="Montserrat Semi-Bold"/>
                <a:cs typeface="+mj-cs"/>
                <a:sym typeface="Montserrat Semi-Bold"/>
                <a:rtl/>
              </a:rPr>
              <a:t>مفاهيم عامة حول الخزينة العمومية </a:t>
            </a:r>
          </a:p>
        </p:txBody>
      </p:sp>
      <p:grpSp>
        <p:nvGrpSpPr>
          <p:cNvPr id="32" name="Group 32"/>
          <p:cNvGrpSpPr/>
          <p:nvPr/>
        </p:nvGrpSpPr>
        <p:grpSpPr>
          <a:xfrm>
            <a:off x="13887344" y="1028700"/>
            <a:ext cx="3987330" cy="3987330"/>
            <a:chOff x="0" y="0"/>
            <a:chExt cx="812800" cy="8128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>
              <a:solidFill>
                <a:srgbClr val="F6F6F6"/>
              </a:solidFill>
              <a:prstDash val="solid"/>
              <a:miter/>
            </a:ln>
          </p:spPr>
        </p:sp>
        <p:sp>
          <p:nvSpPr>
            <p:cNvPr id="34" name="TextBox 3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15881009" y="10052"/>
            <a:ext cx="3063266" cy="10287000"/>
            <a:chOff x="0" y="0"/>
            <a:chExt cx="806786" cy="2709333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806786" cy="2709333"/>
            </a:xfrm>
            <a:custGeom>
              <a:avLst/>
              <a:gdLst/>
              <a:ahLst/>
              <a:cxnLst/>
              <a:rect l="l" t="t" r="r" b="b"/>
              <a:pathLst>
                <a:path w="806786" h="2709333">
                  <a:moveTo>
                    <a:pt x="128894" y="0"/>
                  </a:moveTo>
                  <a:lnTo>
                    <a:pt x="677892" y="0"/>
                  </a:lnTo>
                  <a:cubicBezTo>
                    <a:pt x="749078" y="0"/>
                    <a:pt x="806786" y="57708"/>
                    <a:pt x="806786" y="128894"/>
                  </a:cubicBezTo>
                  <a:lnTo>
                    <a:pt x="806786" y="2580439"/>
                  </a:lnTo>
                  <a:cubicBezTo>
                    <a:pt x="806786" y="2614624"/>
                    <a:pt x="793206" y="2647409"/>
                    <a:pt x="769034" y="2671581"/>
                  </a:cubicBezTo>
                  <a:cubicBezTo>
                    <a:pt x="744861" y="2695753"/>
                    <a:pt x="712077" y="2709333"/>
                    <a:pt x="677892" y="2709333"/>
                  </a:cubicBezTo>
                  <a:lnTo>
                    <a:pt x="128894" y="2709333"/>
                  </a:lnTo>
                  <a:cubicBezTo>
                    <a:pt x="57708" y="2709333"/>
                    <a:pt x="0" y="2651625"/>
                    <a:pt x="0" y="2580439"/>
                  </a:cubicBezTo>
                  <a:lnTo>
                    <a:pt x="0" y="128894"/>
                  </a:lnTo>
                  <a:cubicBezTo>
                    <a:pt x="0" y="57708"/>
                    <a:pt x="57708" y="0"/>
                    <a:pt x="128894" y="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37" name="TextBox 37"/>
            <p:cNvSpPr txBox="1"/>
            <p:nvPr/>
          </p:nvSpPr>
          <p:spPr>
            <a:xfrm>
              <a:off x="0" y="-38100"/>
              <a:ext cx="806786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8" name="TextBox 38"/>
          <p:cNvSpPr txBox="1"/>
          <p:nvPr/>
        </p:nvSpPr>
        <p:spPr>
          <a:xfrm>
            <a:off x="1054596" y="1237788"/>
            <a:ext cx="13044791" cy="628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900"/>
              </a:lnSpc>
            </a:pPr>
            <a:r>
              <a:rPr lang="ar-DZ" sz="3500" b="1" spc="70" dirty="0" smtClean="0">
                <a:solidFill>
                  <a:srgbClr val="000000"/>
                </a:solidFill>
                <a:latin typeface="Garet Bold"/>
                <a:ea typeface="Garet Bold"/>
                <a:cs typeface="+mj-cs"/>
                <a:sym typeface="Garet Bold"/>
                <a:rtl/>
              </a:rPr>
              <a:t>محتوى</a:t>
            </a:r>
            <a:r>
              <a:rPr lang="ar-EG" sz="3500" b="1" spc="70" dirty="0" smtClean="0">
                <a:solidFill>
                  <a:srgbClr val="000000"/>
                </a:solidFill>
                <a:latin typeface="Garet Bold"/>
                <a:ea typeface="Garet Bold"/>
                <a:cs typeface="+mj-cs"/>
                <a:sym typeface="Garet Bold"/>
                <a:rtl/>
              </a:rPr>
              <a:t> </a:t>
            </a:r>
            <a:r>
              <a:rPr lang="ar-EG" sz="3500" b="1" spc="70" dirty="0">
                <a:solidFill>
                  <a:srgbClr val="000000"/>
                </a:solidFill>
                <a:latin typeface="Garet Bold"/>
                <a:ea typeface="Garet Bold"/>
                <a:cs typeface="+mj-cs"/>
                <a:sym typeface="Garet Bold"/>
                <a:rtl/>
              </a:rPr>
              <a:t>المحور الثالث: تشريعات إدارة عمليات الخزينة العمومية في الجزائر</a:t>
            </a:r>
          </a:p>
        </p:txBody>
      </p:sp>
      <p:grpSp>
        <p:nvGrpSpPr>
          <p:cNvPr id="40" name="Group 40"/>
          <p:cNvGrpSpPr/>
          <p:nvPr/>
        </p:nvGrpSpPr>
        <p:grpSpPr>
          <a:xfrm>
            <a:off x="-1615919" y="6389388"/>
            <a:ext cx="3277467" cy="3277467"/>
            <a:chOff x="0" y="0"/>
            <a:chExt cx="812800" cy="812800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0" cap="sq">
              <a:solidFill>
                <a:srgbClr val="004AAD">
                  <a:alpha val="19608"/>
                </a:srgbClr>
              </a:solidFill>
              <a:prstDash val="solid"/>
              <a:miter/>
            </a:ln>
          </p:spPr>
        </p:sp>
        <p:sp>
          <p:nvSpPr>
            <p:cNvPr id="42" name="TextBox 4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43" name="TextBox 43"/>
          <p:cNvSpPr txBox="1"/>
          <p:nvPr/>
        </p:nvSpPr>
        <p:spPr>
          <a:xfrm>
            <a:off x="4574709" y="7475671"/>
            <a:ext cx="5165254" cy="104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4200"/>
              </a:lnSpc>
              <a:spcBef>
                <a:spcPct val="0"/>
              </a:spcBef>
            </a:pPr>
            <a:r>
              <a:rPr lang="ar-EG" sz="3000" b="1" dirty="0">
                <a:solidFill>
                  <a:srgbClr val="FFFFFF"/>
                </a:solidFill>
                <a:latin typeface="Montserrat Semi-Bold"/>
                <a:ea typeface="Montserrat Semi-Bold"/>
                <a:cs typeface="+mj-cs"/>
                <a:sym typeface="Montserrat Semi-Bold"/>
                <a:rtl/>
              </a:rPr>
              <a:t>تشريعات إدارة الخزينة العمومية في الجزائر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144000" y="0"/>
            <a:ext cx="9144000" cy="10287000"/>
            <a:chOff x="0" y="0"/>
            <a:chExt cx="4609553" cy="8128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09553" cy="8128000"/>
            </a:xfrm>
            <a:custGeom>
              <a:avLst/>
              <a:gdLst/>
              <a:ahLst/>
              <a:cxnLst/>
              <a:rect l="l" t="t" r="r" b="b"/>
              <a:pathLst>
                <a:path w="4609553" h="8128000">
                  <a:moveTo>
                    <a:pt x="0" y="0"/>
                  </a:moveTo>
                  <a:lnTo>
                    <a:pt x="4609553" y="0"/>
                  </a:lnTo>
                  <a:lnTo>
                    <a:pt x="4609553" y="8128000"/>
                  </a:lnTo>
                  <a:lnTo>
                    <a:pt x="0" y="8128000"/>
                  </a:lnTo>
                  <a:close/>
                </a:path>
              </a:pathLst>
            </a:custGeom>
            <a:solidFill>
              <a:srgbClr val="F6F6F6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609553" cy="81661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 flipV="1">
            <a:off x="551064" y="5997897"/>
            <a:ext cx="17185873" cy="47625"/>
          </a:xfrm>
          <a:prstGeom prst="line">
            <a:avLst/>
          </a:prstGeom>
          <a:ln w="47625" cap="flat">
            <a:solidFill>
              <a:srgbClr val="000000">
                <a:alpha val="29804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 flipH="1">
            <a:off x="9144000" y="2400860"/>
            <a:ext cx="0" cy="7222650"/>
          </a:xfrm>
          <a:prstGeom prst="line">
            <a:avLst/>
          </a:prstGeom>
          <a:ln w="47625" cap="flat">
            <a:solidFill>
              <a:srgbClr val="000000">
                <a:alpha val="29804"/>
              </a:srgbClr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7" name="Group 7"/>
          <p:cNvGrpSpPr/>
          <p:nvPr/>
        </p:nvGrpSpPr>
        <p:grpSpPr>
          <a:xfrm>
            <a:off x="1432799" y="2400860"/>
            <a:ext cx="4316989" cy="669452"/>
            <a:chOff x="0" y="0"/>
            <a:chExt cx="2746403" cy="42589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746403" cy="425895"/>
            </a:xfrm>
            <a:custGeom>
              <a:avLst/>
              <a:gdLst/>
              <a:ahLst/>
              <a:cxnLst/>
              <a:rect l="l" t="t" r="r" b="b"/>
              <a:pathLst>
                <a:path w="2746403" h="425895">
                  <a:moveTo>
                    <a:pt x="2543203" y="0"/>
                  </a:moveTo>
                  <a:cubicBezTo>
                    <a:pt x="2655427" y="0"/>
                    <a:pt x="2746403" y="95340"/>
                    <a:pt x="2746403" y="212948"/>
                  </a:cubicBezTo>
                  <a:cubicBezTo>
                    <a:pt x="2746403" y="330556"/>
                    <a:pt x="2655427" y="425895"/>
                    <a:pt x="2543203" y="425895"/>
                  </a:cubicBezTo>
                  <a:lnTo>
                    <a:pt x="203200" y="425895"/>
                  </a:lnTo>
                  <a:cubicBezTo>
                    <a:pt x="90976" y="425895"/>
                    <a:pt x="0" y="330556"/>
                    <a:pt x="0" y="212948"/>
                  </a:cubicBezTo>
                  <a:cubicBezTo>
                    <a:pt x="0" y="95340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2746403" cy="4735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1">
                <a:lnSpc>
                  <a:spcPts val="3499"/>
                </a:lnSpc>
              </a:pPr>
              <a:r>
                <a:rPr lang="ar-EG" sz="3200" b="1" dirty="0">
                  <a:solidFill>
                    <a:srgbClr val="FFFFFF"/>
                  </a:solidFill>
                  <a:latin typeface="Garet Bold"/>
                  <a:ea typeface="Garet Bold"/>
                  <a:cs typeface="+mj-cs"/>
                  <a:sym typeface="Garet Bold"/>
                  <a:rtl/>
                </a:rPr>
                <a:t>الهدف الثاني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0563822" y="2400860"/>
            <a:ext cx="4316989" cy="669452"/>
            <a:chOff x="0" y="0"/>
            <a:chExt cx="2746403" cy="42589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746403" cy="425895"/>
            </a:xfrm>
            <a:custGeom>
              <a:avLst/>
              <a:gdLst/>
              <a:ahLst/>
              <a:cxnLst/>
              <a:rect l="l" t="t" r="r" b="b"/>
              <a:pathLst>
                <a:path w="2746403" h="425895">
                  <a:moveTo>
                    <a:pt x="2543203" y="0"/>
                  </a:moveTo>
                  <a:cubicBezTo>
                    <a:pt x="2655427" y="0"/>
                    <a:pt x="2746403" y="95340"/>
                    <a:pt x="2746403" y="212948"/>
                  </a:cubicBezTo>
                  <a:cubicBezTo>
                    <a:pt x="2746403" y="330556"/>
                    <a:pt x="2655427" y="425895"/>
                    <a:pt x="2543203" y="425895"/>
                  </a:cubicBezTo>
                  <a:lnTo>
                    <a:pt x="203200" y="425895"/>
                  </a:lnTo>
                  <a:cubicBezTo>
                    <a:pt x="90976" y="425895"/>
                    <a:pt x="0" y="330556"/>
                    <a:pt x="0" y="212948"/>
                  </a:cubicBezTo>
                  <a:cubicBezTo>
                    <a:pt x="0" y="95340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2074D4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47625"/>
              <a:ext cx="2746403" cy="4735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1">
                <a:lnSpc>
                  <a:spcPts val="3499"/>
                </a:lnSpc>
              </a:pPr>
              <a:r>
                <a:rPr lang="ar-EG" sz="3200" b="1" dirty="0">
                  <a:solidFill>
                    <a:srgbClr val="FFFFFF"/>
                  </a:solidFill>
                  <a:latin typeface="Garet Bold"/>
                  <a:ea typeface="Garet Bold"/>
                  <a:cs typeface="+mj-cs"/>
                  <a:sym typeface="Garet Bold"/>
                  <a:rtl/>
                </a:rPr>
                <a:t>الهدف الأول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0563822" y="6643833"/>
            <a:ext cx="4316989" cy="669452"/>
            <a:chOff x="0" y="0"/>
            <a:chExt cx="2746403" cy="425895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746403" cy="425895"/>
            </a:xfrm>
            <a:custGeom>
              <a:avLst/>
              <a:gdLst/>
              <a:ahLst/>
              <a:cxnLst/>
              <a:rect l="l" t="t" r="r" b="b"/>
              <a:pathLst>
                <a:path w="2746403" h="425895">
                  <a:moveTo>
                    <a:pt x="2543203" y="0"/>
                  </a:moveTo>
                  <a:cubicBezTo>
                    <a:pt x="2655427" y="0"/>
                    <a:pt x="2746403" y="95340"/>
                    <a:pt x="2746403" y="212948"/>
                  </a:cubicBezTo>
                  <a:cubicBezTo>
                    <a:pt x="2746403" y="330556"/>
                    <a:pt x="2655427" y="425895"/>
                    <a:pt x="2543203" y="425895"/>
                  </a:cubicBezTo>
                  <a:lnTo>
                    <a:pt x="203200" y="425895"/>
                  </a:lnTo>
                  <a:cubicBezTo>
                    <a:pt x="90976" y="425895"/>
                    <a:pt x="0" y="330556"/>
                    <a:pt x="0" y="212948"/>
                  </a:cubicBezTo>
                  <a:cubicBezTo>
                    <a:pt x="0" y="95340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47625"/>
              <a:ext cx="2746403" cy="4735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1">
                <a:lnSpc>
                  <a:spcPts val="3499"/>
                </a:lnSpc>
              </a:pPr>
              <a:r>
                <a:rPr lang="ar-EG" sz="3200" b="1" dirty="0">
                  <a:solidFill>
                    <a:srgbClr val="FFFFFF"/>
                  </a:solidFill>
                  <a:latin typeface="Garet Bold"/>
                  <a:ea typeface="Garet Bold"/>
                  <a:cs typeface="+mj-cs"/>
                  <a:sym typeface="Garet Bold"/>
                  <a:rtl/>
                </a:rPr>
                <a:t>الهدف الثالث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5897880" y="2400860"/>
            <a:ext cx="669452" cy="669452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074D4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5036291" y="2400860"/>
            <a:ext cx="669452" cy="669452"/>
            <a:chOff x="0" y="0"/>
            <a:chExt cx="812800" cy="8128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5033211" y="6643833"/>
            <a:ext cx="669452" cy="669452"/>
            <a:chOff x="0" y="0"/>
            <a:chExt cx="812800" cy="8128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074D4"/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9894370" y="3956690"/>
            <a:ext cx="7629377" cy="1017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4199"/>
              </a:lnSpc>
            </a:pPr>
            <a:r>
              <a:rPr lang="ar-EG" sz="2799" b="1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  <a:rtl/>
              </a:rPr>
              <a:t>التعرف على أهم المفاهيم المتعلقة بأنواع الضرائب المطبقة في الجزائر </a:t>
            </a:r>
          </a:p>
        </p:txBody>
      </p:sp>
      <p:grpSp>
        <p:nvGrpSpPr>
          <p:cNvPr id="28" name="Group 28"/>
          <p:cNvGrpSpPr/>
          <p:nvPr/>
        </p:nvGrpSpPr>
        <p:grpSpPr>
          <a:xfrm>
            <a:off x="-1523404" y="-1629505"/>
            <a:ext cx="3744615" cy="3744615"/>
            <a:chOff x="0" y="0"/>
            <a:chExt cx="812800" cy="8128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0" cap="sq">
              <a:solidFill>
                <a:srgbClr val="004AAD">
                  <a:alpha val="19608"/>
                </a:srgbClr>
              </a:solidFill>
              <a:prstDash val="solid"/>
              <a:miter/>
            </a:ln>
          </p:spPr>
        </p:sp>
        <p:sp>
          <p:nvSpPr>
            <p:cNvPr id="30" name="TextBox 3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1" name="TextBox 31"/>
          <p:cNvSpPr txBox="1"/>
          <p:nvPr/>
        </p:nvSpPr>
        <p:spPr>
          <a:xfrm>
            <a:off x="1515886" y="1290726"/>
            <a:ext cx="14819953" cy="518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4349"/>
              </a:lnSpc>
            </a:pPr>
            <a:r>
              <a:rPr lang="ar-EG" sz="2899" b="1" dirty="0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  <a:rtl/>
              </a:rPr>
              <a:t>عند الانتهاء من مضمون هذا المحور، يجب أن  يتمكن  الطالب من بلوغ الأهداف التالية: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551064" y="3956690"/>
            <a:ext cx="7629377" cy="4933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4199"/>
              </a:lnSpc>
            </a:pPr>
            <a:r>
              <a:rPr lang="ar-EG" sz="2799" b="1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  <a:rtl/>
              </a:rPr>
              <a:t>التطرق إلى خصائص الضرائب المطبقة في الجزائر 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9849323" y="8199110"/>
            <a:ext cx="7629377" cy="1017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4199"/>
              </a:lnSpc>
            </a:pPr>
            <a:r>
              <a:rPr lang="ar-EG" sz="2799" b="1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  <a:rtl/>
              </a:rPr>
              <a:t>التعرف على التشريعات الضريبية والتعديلات التي طرأت عليها في الجزائر </a:t>
            </a:r>
          </a:p>
        </p:txBody>
      </p:sp>
      <p:sp>
        <p:nvSpPr>
          <p:cNvPr id="34" name="TextBox 19"/>
          <p:cNvSpPr txBox="1"/>
          <p:nvPr/>
        </p:nvSpPr>
        <p:spPr>
          <a:xfrm>
            <a:off x="3540947" y="172412"/>
            <a:ext cx="10769833" cy="897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6999"/>
              </a:lnSpc>
            </a:pPr>
            <a:r>
              <a:rPr lang="ar-EG" sz="4999" b="1" spc="99" dirty="0">
                <a:solidFill>
                  <a:srgbClr val="004AAD"/>
                </a:solidFill>
                <a:latin typeface="Garet Bold"/>
                <a:ea typeface="Garet Bold"/>
                <a:sym typeface="Garet Bold"/>
                <a:rtl/>
              </a:rPr>
              <a:t>أهداف التعلم</a:t>
            </a:r>
            <a:r>
              <a:rPr lang="fr-FR" sz="4999" b="1" spc="99" dirty="0">
                <a:solidFill>
                  <a:srgbClr val="004AAD"/>
                </a:solidFill>
                <a:latin typeface="Garet Bold"/>
                <a:ea typeface="Garet Bold"/>
                <a:sym typeface="Garet Bold"/>
                <a:rtl/>
              </a:rPr>
              <a:t>  </a:t>
            </a:r>
            <a:r>
              <a:rPr lang="ar-DZ" sz="4999" b="1" spc="99" dirty="0">
                <a:solidFill>
                  <a:srgbClr val="004AAD"/>
                </a:solidFill>
                <a:latin typeface="Garet Bold"/>
                <a:ea typeface="Garet Bold"/>
                <a:sym typeface="Garet Bold"/>
                <a:rtl/>
              </a:rPr>
              <a:t>الخاصة بالمحور </a:t>
            </a:r>
            <a:r>
              <a:rPr lang="ar-DZ" sz="4999" b="1" spc="99" dirty="0" smtClean="0">
                <a:solidFill>
                  <a:srgbClr val="004AAD"/>
                </a:solidFill>
                <a:latin typeface="Garet Bold"/>
                <a:ea typeface="Garet Bold"/>
                <a:sym typeface="Garet Bold"/>
                <a:rtl/>
              </a:rPr>
              <a:t>الرابع</a:t>
            </a:r>
            <a:endParaRPr lang="ar-EG" sz="4999" b="1" spc="99" dirty="0">
              <a:solidFill>
                <a:srgbClr val="004AAD"/>
              </a:solidFill>
              <a:latin typeface="Garet Bold"/>
              <a:ea typeface="Garet Bold"/>
              <a:cs typeface="+mj-cs"/>
              <a:sym typeface="Garet Bold"/>
              <a:rtl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0052"/>
            <a:ext cx="4235092" cy="10287000"/>
            <a:chOff x="0" y="0"/>
            <a:chExt cx="3346246" cy="8128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346246" cy="8128000"/>
            </a:xfrm>
            <a:custGeom>
              <a:avLst/>
              <a:gdLst/>
              <a:ahLst/>
              <a:cxnLst/>
              <a:rect l="l" t="t" r="r" b="b"/>
              <a:pathLst>
                <a:path w="3346246" h="8128000">
                  <a:moveTo>
                    <a:pt x="0" y="0"/>
                  </a:moveTo>
                  <a:lnTo>
                    <a:pt x="3346246" y="0"/>
                  </a:lnTo>
                  <a:lnTo>
                    <a:pt x="3346246" y="8128000"/>
                  </a:lnTo>
                  <a:lnTo>
                    <a:pt x="0" y="8128000"/>
                  </a:lnTo>
                  <a:close/>
                </a:path>
              </a:pathLst>
            </a:custGeom>
            <a:solidFill>
              <a:srgbClr val="F6F6F6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346246" cy="81661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15952" y="2575206"/>
            <a:ext cx="5881542" cy="3026622"/>
            <a:chOff x="0" y="0"/>
            <a:chExt cx="812800" cy="41826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418264"/>
            </a:xfrm>
            <a:custGeom>
              <a:avLst/>
              <a:gdLst/>
              <a:ahLst/>
              <a:cxnLst/>
              <a:rect l="l" t="t" r="r" b="b"/>
              <a:pathLst>
                <a:path w="812800" h="418264">
                  <a:moveTo>
                    <a:pt x="0" y="0"/>
                  </a:moveTo>
                  <a:lnTo>
                    <a:pt x="812800" y="0"/>
                  </a:lnTo>
                  <a:lnTo>
                    <a:pt x="812800" y="418264"/>
                  </a:lnTo>
                  <a:lnTo>
                    <a:pt x="0" y="418264"/>
                  </a:lnTo>
                  <a:close/>
                </a:path>
              </a:pathLst>
            </a:custGeom>
            <a:solidFill>
              <a:srgbClr val="2074D4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4563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01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576992" y="2596688"/>
            <a:ext cx="5881542" cy="3026622"/>
            <a:chOff x="0" y="0"/>
            <a:chExt cx="812800" cy="41826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418264"/>
            </a:xfrm>
            <a:custGeom>
              <a:avLst/>
              <a:gdLst/>
              <a:ahLst/>
              <a:cxnLst/>
              <a:rect l="l" t="t" r="r" b="b"/>
              <a:pathLst>
                <a:path w="812800" h="418264">
                  <a:moveTo>
                    <a:pt x="0" y="0"/>
                  </a:moveTo>
                  <a:lnTo>
                    <a:pt x="812800" y="0"/>
                  </a:lnTo>
                  <a:lnTo>
                    <a:pt x="812800" y="418264"/>
                  </a:lnTo>
                  <a:lnTo>
                    <a:pt x="0" y="418264"/>
                  </a:lnTo>
                  <a:close/>
                </a:path>
              </a:pathLst>
            </a:custGeom>
            <a:solidFill>
              <a:srgbClr val="2074D4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4563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01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3680963" y="6389388"/>
            <a:ext cx="6417144" cy="3026622"/>
            <a:chOff x="0" y="0"/>
            <a:chExt cx="886818" cy="41826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86818" cy="418264"/>
            </a:xfrm>
            <a:custGeom>
              <a:avLst/>
              <a:gdLst/>
              <a:ahLst/>
              <a:cxnLst/>
              <a:rect l="l" t="t" r="r" b="b"/>
              <a:pathLst>
                <a:path w="886818" h="418264">
                  <a:moveTo>
                    <a:pt x="0" y="0"/>
                  </a:moveTo>
                  <a:lnTo>
                    <a:pt x="886818" y="0"/>
                  </a:lnTo>
                  <a:lnTo>
                    <a:pt x="886818" y="418264"/>
                  </a:lnTo>
                  <a:lnTo>
                    <a:pt x="0" y="418264"/>
                  </a:lnTo>
                  <a:close/>
                </a:path>
              </a:pathLst>
            </a:custGeom>
            <a:solidFill>
              <a:srgbClr val="2074D4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886818" cy="4563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01"/>
                </a:lnSpc>
              </a:pPr>
              <a:endParaRPr/>
            </a:p>
          </p:txBody>
        </p:sp>
      </p:grpSp>
      <p:sp>
        <p:nvSpPr>
          <p:cNvPr id="30" name="TextBox 30"/>
          <p:cNvSpPr txBox="1"/>
          <p:nvPr/>
        </p:nvSpPr>
        <p:spPr>
          <a:xfrm>
            <a:off x="1375903" y="3399479"/>
            <a:ext cx="5165254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200"/>
              </a:lnSpc>
            </a:pPr>
            <a:r>
              <a:rPr lang="ar-EG" sz="3000" b="1" dirty="0">
                <a:solidFill>
                  <a:srgbClr val="FFFFFF"/>
                </a:solidFill>
                <a:latin typeface="Montserrat Semi-Bold"/>
                <a:ea typeface="Montserrat Semi-Bold"/>
                <a:cs typeface="+mj-cs"/>
                <a:sym typeface="Montserrat Semi-Bold"/>
                <a:rtl/>
              </a:rPr>
              <a:t>خصائص الضرائب المطبقة </a:t>
            </a:r>
          </a:p>
          <a:p>
            <a:pPr marL="0" lvl="0" indent="0" algn="ctr" rtl="1">
              <a:lnSpc>
                <a:spcPts val="4200"/>
              </a:lnSpc>
              <a:spcBef>
                <a:spcPct val="0"/>
              </a:spcBef>
            </a:pPr>
            <a:r>
              <a:rPr lang="ar-EG" sz="3000" b="1" dirty="0">
                <a:solidFill>
                  <a:srgbClr val="FFFFFF"/>
                </a:solidFill>
                <a:latin typeface="Montserrat Semi-Bold"/>
                <a:ea typeface="Montserrat Semi-Bold"/>
                <a:cs typeface="+mj-cs"/>
                <a:sym typeface="Montserrat Semi-Bold"/>
                <a:rtl/>
              </a:rPr>
              <a:t>في الجزائر 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8108731" y="3584854"/>
            <a:ext cx="4818062" cy="10073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4060"/>
              </a:lnSpc>
              <a:spcBef>
                <a:spcPct val="0"/>
              </a:spcBef>
            </a:pPr>
            <a:r>
              <a:rPr lang="ar-EG" sz="2900" b="1" dirty="0">
                <a:solidFill>
                  <a:srgbClr val="FFFFFF"/>
                </a:solidFill>
                <a:latin typeface="Montserrat Semi-Bold"/>
                <a:ea typeface="Montserrat Semi-Bold"/>
                <a:cs typeface="+mj-cs"/>
                <a:sym typeface="Montserrat Semi-Bold"/>
                <a:rtl/>
              </a:rPr>
              <a:t>مفاهيم عامة حول الضرائب المطبقة </a:t>
            </a:r>
            <a:endParaRPr lang="fr-FR" sz="2900" b="1" dirty="0" smtClean="0">
              <a:solidFill>
                <a:srgbClr val="FFFFFF"/>
              </a:solidFill>
              <a:latin typeface="Montserrat Semi-Bold"/>
              <a:ea typeface="Montserrat Semi-Bold"/>
              <a:cs typeface="+mj-cs"/>
              <a:sym typeface="Montserrat Semi-Bold"/>
              <a:rtl/>
            </a:endParaRPr>
          </a:p>
          <a:p>
            <a:pPr marL="0" lvl="0" indent="0" algn="ctr" rtl="1">
              <a:lnSpc>
                <a:spcPts val="4060"/>
              </a:lnSpc>
              <a:spcBef>
                <a:spcPct val="0"/>
              </a:spcBef>
            </a:pPr>
            <a:r>
              <a:rPr lang="ar-EG" sz="2900" b="1" dirty="0" smtClean="0">
                <a:solidFill>
                  <a:srgbClr val="FFFFFF"/>
                </a:solidFill>
                <a:latin typeface="Montserrat Semi-Bold"/>
                <a:ea typeface="Montserrat Semi-Bold"/>
                <a:cs typeface="+mj-cs"/>
                <a:sym typeface="Montserrat Semi-Bold"/>
                <a:rtl/>
              </a:rPr>
              <a:t>في </a:t>
            </a:r>
            <a:r>
              <a:rPr lang="ar-EG" sz="2900" b="1" dirty="0">
                <a:solidFill>
                  <a:srgbClr val="FFFFFF"/>
                </a:solidFill>
                <a:latin typeface="Montserrat Semi-Bold"/>
                <a:ea typeface="Montserrat Semi-Bold"/>
                <a:cs typeface="+mj-cs"/>
                <a:sym typeface="Montserrat Semi-Bold"/>
                <a:rtl/>
              </a:rPr>
              <a:t>الجزائر </a:t>
            </a:r>
          </a:p>
        </p:txBody>
      </p:sp>
      <p:grpSp>
        <p:nvGrpSpPr>
          <p:cNvPr id="32" name="Group 32"/>
          <p:cNvGrpSpPr/>
          <p:nvPr/>
        </p:nvGrpSpPr>
        <p:grpSpPr>
          <a:xfrm>
            <a:off x="13887344" y="1028700"/>
            <a:ext cx="3987330" cy="3987330"/>
            <a:chOff x="0" y="0"/>
            <a:chExt cx="812800" cy="8128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>
              <a:solidFill>
                <a:srgbClr val="F6F6F6"/>
              </a:solidFill>
              <a:prstDash val="solid"/>
              <a:miter/>
            </a:ln>
          </p:spPr>
        </p:sp>
        <p:sp>
          <p:nvSpPr>
            <p:cNvPr id="34" name="TextBox 3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15881009" y="10052"/>
            <a:ext cx="3063266" cy="10287000"/>
            <a:chOff x="0" y="0"/>
            <a:chExt cx="806786" cy="2709333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806786" cy="2709333"/>
            </a:xfrm>
            <a:custGeom>
              <a:avLst/>
              <a:gdLst/>
              <a:ahLst/>
              <a:cxnLst/>
              <a:rect l="l" t="t" r="r" b="b"/>
              <a:pathLst>
                <a:path w="806786" h="2709333">
                  <a:moveTo>
                    <a:pt x="128894" y="0"/>
                  </a:moveTo>
                  <a:lnTo>
                    <a:pt x="677892" y="0"/>
                  </a:lnTo>
                  <a:cubicBezTo>
                    <a:pt x="749078" y="0"/>
                    <a:pt x="806786" y="57708"/>
                    <a:pt x="806786" y="128894"/>
                  </a:cubicBezTo>
                  <a:lnTo>
                    <a:pt x="806786" y="2580439"/>
                  </a:lnTo>
                  <a:cubicBezTo>
                    <a:pt x="806786" y="2614624"/>
                    <a:pt x="793206" y="2647409"/>
                    <a:pt x="769034" y="2671581"/>
                  </a:cubicBezTo>
                  <a:cubicBezTo>
                    <a:pt x="744861" y="2695753"/>
                    <a:pt x="712077" y="2709333"/>
                    <a:pt x="677892" y="2709333"/>
                  </a:cubicBezTo>
                  <a:lnTo>
                    <a:pt x="128894" y="2709333"/>
                  </a:lnTo>
                  <a:cubicBezTo>
                    <a:pt x="57708" y="2709333"/>
                    <a:pt x="0" y="2651625"/>
                    <a:pt x="0" y="2580439"/>
                  </a:cubicBezTo>
                  <a:lnTo>
                    <a:pt x="0" y="128894"/>
                  </a:lnTo>
                  <a:cubicBezTo>
                    <a:pt x="0" y="57708"/>
                    <a:pt x="57708" y="0"/>
                    <a:pt x="128894" y="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37" name="TextBox 37"/>
            <p:cNvSpPr txBox="1"/>
            <p:nvPr/>
          </p:nvSpPr>
          <p:spPr>
            <a:xfrm>
              <a:off x="0" y="-38100"/>
              <a:ext cx="806786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8" name="TextBox 38"/>
          <p:cNvSpPr txBox="1"/>
          <p:nvPr/>
        </p:nvSpPr>
        <p:spPr>
          <a:xfrm>
            <a:off x="1054596" y="1237788"/>
            <a:ext cx="13044791" cy="628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900"/>
              </a:lnSpc>
            </a:pPr>
            <a:r>
              <a:rPr lang="ar-DZ" sz="3500" b="1" spc="70" dirty="0" smtClean="0">
                <a:solidFill>
                  <a:srgbClr val="000000"/>
                </a:solidFill>
                <a:latin typeface="Garet Bold"/>
                <a:ea typeface="Garet Bold"/>
                <a:cs typeface="+mj-cs"/>
                <a:sym typeface="Garet Bold"/>
                <a:rtl/>
              </a:rPr>
              <a:t>محتوى</a:t>
            </a:r>
            <a:r>
              <a:rPr lang="ar-EG" sz="3500" b="1" spc="70" dirty="0" smtClean="0">
                <a:solidFill>
                  <a:srgbClr val="000000"/>
                </a:solidFill>
                <a:latin typeface="Garet Bold"/>
                <a:ea typeface="Garet Bold"/>
                <a:cs typeface="+mj-cs"/>
                <a:sym typeface="Garet Bold"/>
                <a:rtl/>
              </a:rPr>
              <a:t> </a:t>
            </a:r>
            <a:r>
              <a:rPr lang="ar-EG" sz="3500" b="1" spc="70" dirty="0">
                <a:solidFill>
                  <a:srgbClr val="000000"/>
                </a:solidFill>
                <a:latin typeface="Garet Bold"/>
                <a:ea typeface="Garet Bold"/>
                <a:cs typeface="+mj-cs"/>
                <a:sym typeface="Garet Bold"/>
                <a:rtl/>
              </a:rPr>
              <a:t>المحور الرابع: التشريعات الضريبية في الجزائر</a:t>
            </a:r>
          </a:p>
        </p:txBody>
      </p:sp>
      <p:grpSp>
        <p:nvGrpSpPr>
          <p:cNvPr id="40" name="Group 40"/>
          <p:cNvGrpSpPr/>
          <p:nvPr/>
        </p:nvGrpSpPr>
        <p:grpSpPr>
          <a:xfrm>
            <a:off x="-1615919" y="6389388"/>
            <a:ext cx="3277467" cy="3277467"/>
            <a:chOff x="0" y="0"/>
            <a:chExt cx="812800" cy="812800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0" cap="sq">
              <a:solidFill>
                <a:srgbClr val="004AAD">
                  <a:alpha val="19608"/>
                </a:srgbClr>
              </a:solidFill>
              <a:prstDash val="solid"/>
              <a:miter/>
            </a:ln>
          </p:spPr>
        </p:sp>
        <p:sp>
          <p:nvSpPr>
            <p:cNvPr id="42" name="TextBox 4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43" name="TextBox 43"/>
          <p:cNvSpPr txBox="1"/>
          <p:nvPr/>
        </p:nvSpPr>
        <p:spPr>
          <a:xfrm>
            <a:off x="3918008" y="7350249"/>
            <a:ext cx="5943054" cy="10327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4200"/>
              </a:lnSpc>
              <a:spcBef>
                <a:spcPct val="0"/>
              </a:spcBef>
            </a:pPr>
            <a:r>
              <a:rPr lang="ar-EG" sz="3000" b="1" dirty="0">
                <a:solidFill>
                  <a:srgbClr val="FFFFFF"/>
                </a:solidFill>
                <a:latin typeface="Montserrat Semi-Bold"/>
                <a:ea typeface="Montserrat Semi-Bold"/>
                <a:cs typeface="+mj-cs"/>
                <a:sym typeface="Montserrat Semi-Bold"/>
                <a:rtl/>
              </a:rPr>
              <a:t>أهم التشريعات الضريبية في الجزائر </a:t>
            </a:r>
            <a:endParaRPr lang="fr-FR" sz="3000" b="1" dirty="0" smtClean="0">
              <a:solidFill>
                <a:srgbClr val="FFFFFF"/>
              </a:solidFill>
              <a:latin typeface="Montserrat Semi-Bold"/>
              <a:ea typeface="Montserrat Semi-Bold"/>
              <a:cs typeface="+mj-cs"/>
              <a:sym typeface="Montserrat Semi-Bold"/>
              <a:rtl/>
            </a:endParaRPr>
          </a:p>
          <a:p>
            <a:pPr marL="0" lvl="0" indent="0" algn="ctr" rtl="1">
              <a:lnSpc>
                <a:spcPts val="4200"/>
              </a:lnSpc>
              <a:spcBef>
                <a:spcPct val="0"/>
              </a:spcBef>
            </a:pPr>
            <a:r>
              <a:rPr lang="ar-EG" sz="3000" b="1" dirty="0" smtClean="0">
                <a:solidFill>
                  <a:srgbClr val="FFFFFF"/>
                </a:solidFill>
                <a:latin typeface="Montserrat Semi-Bold"/>
                <a:ea typeface="Montserrat Semi-Bold"/>
                <a:cs typeface="+mj-cs"/>
                <a:sym typeface="Montserrat Semi-Bold"/>
                <a:rtl/>
              </a:rPr>
              <a:t>والتعديلات </a:t>
            </a:r>
            <a:r>
              <a:rPr lang="ar-EG" sz="3000" b="1" dirty="0">
                <a:solidFill>
                  <a:srgbClr val="FFFFFF"/>
                </a:solidFill>
                <a:latin typeface="Montserrat Semi-Bold"/>
                <a:ea typeface="Montserrat Semi-Bold"/>
                <a:cs typeface="+mj-cs"/>
                <a:sym typeface="Montserrat Semi-Bold"/>
                <a:rtl/>
              </a:rPr>
              <a:t>التي طرأت عليها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115023" y="0"/>
            <a:ext cx="9206761" cy="10287000"/>
            <a:chOff x="0" y="0"/>
            <a:chExt cx="4609553" cy="8128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09553" cy="8128000"/>
            </a:xfrm>
            <a:custGeom>
              <a:avLst/>
              <a:gdLst/>
              <a:ahLst/>
              <a:cxnLst/>
              <a:rect l="l" t="t" r="r" b="b"/>
              <a:pathLst>
                <a:path w="4609553" h="8128000">
                  <a:moveTo>
                    <a:pt x="0" y="0"/>
                  </a:moveTo>
                  <a:lnTo>
                    <a:pt x="4609553" y="0"/>
                  </a:lnTo>
                  <a:lnTo>
                    <a:pt x="4609553" y="8128000"/>
                  </a:lnTo>
                  <a:lnTo>
                    <a:pt x="0" y="8128000"/>
                  </a:lnTo>
                  <a:close/>
                </a:path>
              </a:pathLst>
            </a:custGeom>
            <a:solidFill>
              <a:srgbClr val="F6F6F6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609553" cy="81661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 flipV="1">
            <a:off x="551064" y="5997897"/>
            <a:ext cx="17185873" cy="47625"/>
          </a:xfrm>
          <a:prstGeom prst="line">
            <a:avLst/>
          </a:prstGeom>
          <a:ln w="47625" cap="flat">
            <a:solidFill>
              <a:srgbClr val="000000">
                <a:alpha val="29804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 flipH="1">
            <a:off x="9144000" y="2400860"/>
            <a:ext cx="0" cy="7222650"/>
          </a:xfrm>
          <a:prstGeom prst="line">
            <a:avLst/>
          </a:prstGeom>
          <a:ln w="47625" cap="flat">
            <a:solidFill>
              <a:srgbClr val="000000">
                <a:alpha val="29804"/>
              </a:srgbClr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7" name="Group 7"/>
          <p:cNvGrpSpPr/>
          <p:nvPr/>
        </p:nvGrpSpPr>
        <p:grpSpPr>
          <a:xfrm>
            <a:off x="1432799" y="2400860"/>
            <a:ext cx="4316989" cy="669452"/>
            <a:chOff x="0" y="0"/>
            <a:chExt cx="2746403" cy="42589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746403" cy="425895"/>
            </a:xfrm>
            <a:custGeom>
              <a:avLst/>
              <a:gdLst/>
              <a:ahLst/>
              <a:cxnLst/>
              <a:rect l="l" t="t" r="r" b="b"/>
              <a:pathLst>
                <a:path w="2746403" h="425895">
                  <a:moveTo>
                    <a:pt x="2543203" y="0"/>
                  </a:moveTo>
                  <a:cubicBezTo>
                    <a:pt x="2655427" y="0"/>
                    <a:pt x="2746403" y="95340"/>
                    <a:pt x="2746403" y="212948"/>
                  </a:cubicBezTo>
                  <a:cubicBezTo>
                    <a:pt x="2746403" y="330556"/>
                    <a:pt x="2655427" y="425895"/>
                    <a:pt x="2543203" y="425895"/>
                  </a:cubicBezTo>
                  <a:lnTo>
                    <a:pt x="203200" y="425895"/>
                  </a:lnTo>
                  <a:cubicBezTo>
                    <a:pt x="90976" y="425895"/>
                    <a:pt x="0" y="330556"/>
                    <a:pt x="0" y="212948"/>
                  </a:cubicBezTo>
                  <a:cubicBezTo>
                    <a:pt x="0" y="95340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2746403" cy="4735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1">
                <a:lnSpc>
                  <a:spcPts val="3499"/>
                </a:lnSpc>
              </a:pPr>
              <a:r>
                <a:rPr lang="ar-EG" sz="3200" b="1" dirty="0">
                  <a:solidFill>
                    <a:srgbClr val="FFFFFF"/>
                  </a:solidFill>
                  <a:latin typeface="Garet Bold"/>
                  <a:ea typeface="Garet Bold"/>
                  <a:cs typeface="+mj-cs"/>
                  <a:sym typeface="Garet Bold"/>
                  <a:rtl/>
                </a:rPr>
                <a:t>الهدف الثاني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432799" y="6643833"/>
            <a:ext cx="4316989" cy="669452"/>
            <a:chOff x="0" y="0"/>
            <a:chExt cx="2746403" cy="42589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746403" cy="425895"/>
            </a:xfrm>
            <a:custGeom>
              <a:avLst/>
              <a:gdLst/>
              <a:ahLst/>
              <a:cxnLst/>
              <a:rect l="l" t="t" r="r" b="b"/>
              <a:pathLst>
                <a:path w="2746403" h="425895">
                  <a:moveTo>
                    <a:pt x="2543203" y="0"/>
                  </a:moveTo>
                  <a:cubicBezTo>
                    <a:pt x="2655427" y="0"/>
                    <a:pt x="2746403" y="95340"/>
                    <a:pt x="2746403" y="212948"/>
                  </a:cubicBezTo>
                  <a:cubicBezTo>
                    <a:pt x="2746403" y="330556"/>
                    <a:pt x="2655427" y="425895"/>
                    <a:pt x="2543203" y="425895"/>
                  </a:cubicBezTo>
                  <a:lnTo>
                    <a:pt x="203200" y="425895"/>
                  </a:lnTo>
                  <a:cubicBezTo>
                    <a:pt x="90976" y="425895"/>
                    <a:pt x="0" y="330556"/>
                    <a:pt x="0" y="212948"/>
                  </a:cubicBezTo>
                  <a:cubicBezTo>
                    <a:pt x="0" y="95340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2074D4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47625"/>
              <a:ext cx="2746403" cy="4735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1">
                <a:lnSpc>
                  <a:spcPts val="3499"/>
                </a:lnSpc>
              </a:pPr>
              <a:r>
                <a:rPr lang="ar-EG" sz="3200" b="1" dirty="0">
                  <a:solidFill>
                    <a:srgbClr val="FFFFFF"/>
                  </a:solidFill>
                  <a:latin typeface="Garet Bold"/>
                  <a:ea typeface="Garet Bold"/>
                  <a:cs typeface="+mj-cs"/>
                  <a:sym typeface="Garet Bold"/>
                  <a:rtl/>
                </a:rPr>
                <a:t>الهدف الرابع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0563822" y="2400860"/>
            <a:ext cx="4316989" cy="669452"/>
            <a:chOff x="0" y="0"/>
            <a:chExt cx="2746403" cy="425895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746403" cy="425895"/>
            </a:xfrm>
            <a:custGeom>
              <a:avLst/>
              <a:gdLst/>
              <a:ahLst/>
              <a:cxnLst/>
              <a:rect l="l" t="t" r="r" b="b"/>
              <a:pathLst>
                <a:path w="2746403" h="425895">
                  <a:moveTo>
                    <a:pt x="2543203" y="0"/>
                  </a:moveTo>
                  <a:cubicBezTo>
                    <a:pt x="2655427" y="0"/>
                    <a:pt x="2746403" y="95340"/>
                    <a:pt x="2746403" y="212948"/>
                  </a:cubicBezTo>
                  <a:cubicBezTo>
                    <a:pt x="2746403" y="330556"/>
                    <a:pt x="2655427" y="425895"/>
                    <a:pt x="2543203" y="425895"/>
                  </a:cubicBezTo>
                  <a:lnTo>
                    <a:pt x="203200" y="425895"/>
                  </a:lnTo>
                  <a:cubicBezTo>
                    <a:pt x="90976" y="425895"/>
                    <a:pt x="0" y="330556"/>
                    <a:pt x="0" y="212948"/>
                  </a:cubicBezTo>
                  <a:cubicBezTo>
                    <a:pt x="0" y="95340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2074D4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47625"/>
              <a:ext cx="2746403" cy="4735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1">
                <a:lnSpc>
                  <a:spcPts val="3499"/>
                </a:lnSpc>
              </a:pPr>
              <a:r>
                <a:rPr lang="ar-EG" sz="3200" b="1" dirty="0">
                  <a:solidFill>
                    <a:srgbClr val="FFFFFF"/>
                  </a:solidFill>
                  <a:latin typeface="Garet Bold"/>
                  <a:ea typeface="Garet Bold"/>
                  <a:cs typeface="+mj-cs"/>
                  <a:sym typeface="Garet Bold"/>
                  <a:rtl/>
                </a:rPr>
                <a:t>الهدف الأول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0563822" y="6643833"/>
            <a:ext cx="4316989" cy="669452"/>
            <a:chOff x="0" y="0"/>
            <a:chExt cx="2746403" cy="425895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746403" cy="425895"/>
            </a:xfrm>
            <a:custGeom>
              <a:avLst/>
              <a:gdLst/>
              <a:ahLst/>
              <a:cxnLst/>
              <a:rect l="l" t="t" r="r" b="b"/>
              <a:pathLst>
                <a:path w="2746403" h="425895">
                  <a:moveTo>
                    <a:pt x="2543203" y="0"/>
                  </a:moveTo>
                  <a:cubicBezTo>
                    <a:pt x="2655427" y="0"/>
                    <a:pt x="2746403" y="95340"/>
                    <a:pt x="2746403" y="212948"/>
                  </a:cubicBezTo>
                  <a:cubicBezTo>
                    <a:pt x="2746403" y="330556"/>
                    <a:pt x="2655427" y="425895"/>
                    <a:pt x="2543203" y="425895"/>
                  </a:cubicBezTo>
                  <a:lnTo>
                    <a:pt x="203200" y="425895"/>
                  </a:lnTo>
                  <a:cubicBezTo>
                    <a:pt x="90976" y="425895"/>
                    <a:pt x="0" y="330556"/>
                    <a:pt x="0" y="212948"/>
                  </a:cubicBezTo>
                  <a:cubicBezTo>
                    <a:pt x="0" y="95340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47625"/>
              <a:ext cx="2746403" cy="4735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1">
                <a:lnSpc>
                  <a:spcPts val="3499"/>
                </a:lnSpc>
              </a:pPr>
              <a:r>
                <a:rPr lang="ar-EG" sz="3200" b="1" dirty="0">
                  <a:solidFill>
                    <a:srgbClr val="FFFFFF"/>
                  </a:solidFill>
                  <a:latin typeface="Garet Bold"/>
                  <a:ea typeface="Garet Bold"/>
                  <a:cs typeface="+mj-cs"/>
                  <a:sym typeface="Garet Bold"/>
                  <a:rtl/>
                </a:rPr>
                <a:t>الهدف الثالث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5897880" y="2400860"/>
            <a:ext cx="669452" cy="669452"/>
            <a:chOff x="0" y="0"/>
            <a:chExt cx="812800" cy="8128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074D4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5036291" y="2400860"/>
            <a:ext cx="669452" cy="669452"/>
            <a:chOff x="0" y="0"/>
            <a:chExt cx="812800" cy="8128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5897880" y="6643833"/>
            <a:ext cx="669452" cy="669452"/>
            <a:chOff x="0" y="0"/>
            <a:chExt cx="812800" cy="8128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15033211" y="6643833"/>
            <a:ext cx="669452" cy="669452"/>
            <a:chOff x="0" y="0"/>
            <a:chExt cx="812800" cy="8128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074D4"/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3" name="TextBox 33"/>
          <p:cNvSpPr txBox="1"/>
          <p:nvPr/>
        </p:nvSpPr>
        <p:spPr>
          <a:xfrm>
            <a:off x="9894370" y="3956690"/>
            <a:ext cx="7629377" cy="4933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4199"/>
              </a:lnSpc>
            </a:pPr>
            <a:r>
              <a:rPr lang="ar-EG" sz="2799" b="1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  <a:rtl/>
              </a:rPr>
              <a:t>التعرف على الاطار العام للتأمينات في الجزائر </a:t>
            </a:r>
          </a:p>
        </p:txBody>
      </p:sp>
      <p:grpSp>
        <p:nvGrpSpPr>
          <p:cNvPr id="34" name="Group 34"/>
          <p:cNvGrpSpPr/>
          <p:nvPr/>
        </p:nvGrpSpPr>
        <p:grpSpPr>
          <a:xfrm>
            <a:off x="-1523404" y="-1629505"/>
            <a:ext cx="3744615" cy="3744615"/>
            <a:chOff x="0" y="0"/>
            <a:chExt cx="812800" cy="812800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0" cap="sq">
              <a:solidFill>
                <a:srgbClr val="004AAD">
                  <a:alpha val="19608"/>
                </a:srgbClr>
              </a:solidFill>
              <a:prstDash val="solid"/>
              <a:miter/>
            </a:ln>
          </p:spPr>
        </p:sp>
        <p:sp>
          <p:nvSpPr>
            <p:cNvPr id="36" name="TextBox 3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7" name="TextBox 37"/>
          <p:cNvSpPr txBox="1"/>
          <p:nvPr/>
        </p:nvSpPr>
        <p:spPr>
          <a:xfrm>
            <a:off x="1705046" y="1279305"/>
            <a:ext cx="14819953" cy="518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4349"/>
              </a:lnSpc>
            </a:pPr>
            <a:r>
              <a:rPr lang="ar-EG" sz="2899" b="1" dirty="0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  <a:rtl/>
              </a:rPr>
              <a:t>عند الانتهاء من مضمون هذا المحور، يجب أن  يتمكن  الطالب من بلوغ الأهداف التالية: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551064" y="3956690"/>
            <a:ext cx="7629377" cy="1017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4199"/>
              </a:lnSpc>
            </a:pPr>
            <a:r>
              <a:rPr lang="ar-EG" sz="2799" b="1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  <a:rtl/>
              </a:rPr>
              <a:t>فهم نشاط التأمين والمؤسسات المنوط بهذا ممارسة هذا النشاط في الجزائر 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9849323" y="8199110"/>
            <a:ext cx="7629377" cy="1017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4199"/>
              </a:lnSpc>
            </a:pPr>
            <a:r>
              <a:rPr lang="ar-EG" sz="2799" b="1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  <a:rtl/>
              </a:rPr>
              <a:t>التطرق للتشريعات الأساسية المنظمة لقطاع التأمين في الجزائر 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551064" y="8199110"/>
            <a:ext cx="7629377" cy="4933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4199"/>
              </a:lnSpc>
            </a:pPr>
            <a:r>
              <a:rPr lang="ar-EG" sz="2799" b="1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  <a:rtl/>
              </a:rPr>
              <a:t>التعرف على تنظيم عمل شركات التأمين </a:t>
            </a:r>
          </a:p>
        </p:txBody>
      </p:sp>
      <p:sp>
        <p:nvSpPr>
          <p:cNvPr id="41" name="TextBox 19"/>
          <p:cNvSpPr txBox="1"/>
          <p:nvPr/>
        </p:nvSpPr>
        <p:spPr>
          <a:xfrm>
            <a:off x="3540947" y="172412"/>
            <a:ext cx="10769833" cy="17953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6999"/>
              </a:lnSpc>
            </a:pPr>
            <a:r>
              <a:rPr lang="ar-EG" sz="4999" b="1" spc="99" dirty="0">
                <a:solidFill>
                  <a:srgbClr val="004AAD"/>
                </a:solidFill>
                <a:latin typeface="Garet Bold"/>
                <a:ea typeface="Garet Bold"/>
                <a:sym typeface="Garet Bold"/>
                <a:rtl/>
              </a:rPr>
              <a:t>أهداف التعلم</a:t>
            </a:r>
            <a:r>
              <a:rPr lang="fr-FR" sz="4999" b="1" spc="99" dirty="0">
                <a:solidFill>
                  <a:srgbClr val="004AAD"/>
                </a:solidFill>
                <a:latin typeface="Garet Bold"/>
                <a:ea typeface="Garet Bold"/>
                <a:sym typeface="Garet Bold"/>
                <a:rtl/>
              </a:rPr>
              <a:t>  </a:t>
            </a:r>
            <a:r>
              <a:rPr lang="ar-DZ" sz="4999" b="1" spc="99" dirty="0">
                <a:solidFill>
                  <a:srgbClr val="004AAD"/>
                </a:solidFill>
                <a:latin typeface="Garet Bold"/>
                <a:ea typeface="Garet Bold"/>
                <a:sym typeface="Garet Bold"/>
                <a:rtl/>
              </a:rPr>
              <a:t>الخاصة بالمحور </a:t>
            </a:r>
            <a:r>
              <a:rPr lang="ar-DZ" sz="4999" b="1" spc="99" dirty="0" smtClean="0">
                <a:solidFill>
                  <a:srgbClr val="004AAD"/>
                </a:solidFill>
                <a:latin typeface="Garet Bold"/>
                <a:ea typeface="Garet Bold"/>
                <a:sym typeface="Garet Bold"/>
                <a:rtl/>
              </a:rPr>
              <a:t>الخامس</a:t>
            </a:r>
            <a:endParaRPr lang="ar-EG" sz="4999" b="1" spc="99" dirty="0">
              <a:solidFill>
                <a:srgbClr val="004AAD"/>
              </a:solidFill>
              <a:latin typeface="Garet Bold"/>
              <a:ea typeface="Garet Bold"/>
              <a:sym typeface="Garet Bold"/>
              <a:rtl/>
            </a:endParaRPr>
          </a:p>
          <a:p>
            <a:pPr algn="ctr" rtl="1">
              <a:lnSpc>
                <a:spcPts val="6999"/>
              </a:lnSpc>
            </a:pPr>
            <a:endParaRPr lang="ar-EG" sz="4999" b="1" spc="99" dirty="0">
              <a:solidFill>
                <a:srgbClr val="004AAD"/>
              </a:solidFill>
              <a:latin typeface="Garet Bold"/>
              <a:ea typeface="Garet Bold"/>
              <a:cs typeface="+mj-cs"/>
              <a:sym typeface="Garet Bold"/>
              <a:rtl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0052"/>
            <a:ext cx="4235092" cy="10287000"/>
            <a:chOff x="0" y="0"/>
            <a:chExt cx="3346246" cy="8128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346246" cy="8128000"/>
            </a:xfrm>
            <a:custGeom>
              <a:avLst/>
              <a:gdLst/>
              <a:ahLst/>
              <a:cxnLst/>
              <a:rect l="l" t="t" r="r" b="b"/>
              <a:pathLst>
                <a:path w="3346246" h="8128000">
                  <a:moveTo>
                    <a:pt x="0" y="0"/>
                  </a:moveTo>
                  <a:lnTo>
                    <a:pt x="3346246" y="0"/>
                  </a:lnTo>
                  <a:lnTo>
                    <a:pt x="3346246" y="8128000"/>
                  </a:lnTo>
                  <a:lnTo>
                    <a:pt x="0" y="8128000"/>
                  </a:lnTo>
                  <a:close/>
                </a:path>
              </a:pathLst>
            </a:custGeom>
            <a:solidFill>
              <a:srgbClr val="F6F6F6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346246" cy="81661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2596688"/>
            <a:ext cx="5881542" cy="3026622"/>
            <a:chOff x="0" y="0"/>
            <a:chExt cx="812800" cy="41826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418264"/>
            </a:xfrm>
            <a:custGeom>
              <a:avLst/>
              <a:gdLst/>
              <a:ahLst/>
              <a:cxnLst/>
              <a:rect l="l" t="t" r="r" b="b"/>
              <a:pathLst>
                <a:path w="812800" h="418264">
                  <a:moveTo>
                    <a:pt x="0" y="0"/>
                  </a:moveTo>
                  <a:lnTo>
                    <a:pt x="812800" y="0"/>
                  </a:lnTo>
                  <a:lnTo>
                    <a:pt x="812800" y="418264"/>
                  </a:lnTo>
                  <a:lnTo>
                    <a:pt x="0" y="418264"/>
                  </a:lnTo>
                  <a:close/>
                </a:path>
              </a:pathLst>
            </a:custGeom>
            <a:solidFill>
              <a:srgbClr val="2074D4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4563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01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576992" y="2596688"/>
            <a:ext cx="5881542" cy="3026622"/>
            <a:chOff x="0" y="0"/>
            <a:chExt cx="812800" cy="41826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418264"/>
            </a:xfrm>
            <a:custGeom>
              <a:avLst/>
              <a:gdLst/>
              <a:ahLst/>
              <a:cxnLst/>
              <a:rect l="l" t="t" r="r" b="b"/>
              <a:pathLst>
                <a:path w="812800" h="418264">
                  <a:moveTo>
                    <a:pt x="0" y="0"/>
                  </a:moveTo>
                  <a:lnTo>
                    <a:pt x="812800" y="0"/>
                  </a:lnTo>
                  <a:lnTo>
                    <a:pt x="812800" y="418264"/>
                  </a:lnTo>
                  <a:lnTo>
                    <a:pt x="0" y="418264"/>
                  </a:lnTo>
                  <a:close/>
                </a:path>
              </a:pathLst>
            </a:custGeom>
            <a:solidFill>
              <a:srgbClr val="2074D4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4563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01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3680963" y="6389388"/>
            <a:ext cx="6417144" cy="3026622"/>
            <a:chOff x="0" y="0"/>
            <a:chExt cx="886818" cy="41826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86818" cy="418264"/>
            </a:xfrm>
            <a:custGeom>
              <a:avLst/>
              <a:gdLst/>
              <a:ahLst/>
              <a:cxnLst/>
              <a:rect l="l" t="t" r="r" b="b"/>
              <a:pathLst>
                <a:path w="886818" h="418264">
                  <a:moveTo>
                    <a:pt x="0" y="0"/>
                  </a:moveTo>
                  <a:lnTo>
                    <a:pt x="886818" y="0"/>
                  </a:lnTo>
                  <a:lnTo>
                    <a:pt x="886818" y="418264"/>
                  </a:lnTo>
                  <a:lnTo>
                    <a:pt x="0" y="418264"/>
                  </a:lnTo>
                  <a:close/>
                </a:path>
              </a:pathLst>
            </a:custGeom>
            <a:solidFill>
              <a:srgbClr val="2074D4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886818" cy="4563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01"/>
                </a:lnSpc>
              </a:pPr>
              <a:endParaRPr/>
            </a:p>
          </p:txBody>
        </p:sp>
      </p:grpSp>
      <p:sp>
        <p:nvSpPr>
          <p:cNvPr id="30" name="TextBox 30"/>
          <p:cNvSpPr txBox="1"/>
          <p:nvPr/>
        </p:nvSpPr>
        <p:spPr>
          <a:xfrm>
            <a:off x="1098335" y="3595649"/>
            <a:ext cx="5165254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4200"/>
              </a:lnSpc>
              <a:spcBef>
                <a:spcPct val="0"/>
              </a:spcBef>
            </a:pPr>
            <a:r>
              <a:rPr lang="ar-EG" sz="3000" b="1" dirty="0">
                <a:solidFill>
                  <a:srgbClr val="FFFFFF"/>
                </a:solidFill>
                <a:latin typeface="Montserrat Semi-Bold"/>
                <a:ea typeface="Montserrat Semi-Bold"/>
                <a:cs typeface="+mj-cs"/>
                <a:sym typeface="Montserrat Semi-Bold"/>
                <a:rtl/>
              </a:rPr>
              <a:t>تنظيم عمل شركات التأمين 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8108731" y="3584854"/>
            <a:ext cx="4818062" cy="525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4060"/>
              </a:lnSpc>
              <a:spcBef>
                <a:spcPct val="0"/>
              </a:spcBef>
            </a:pPr>
            <a:r>
              <a:rPr lang="ar-EG" sz="2900" b="1" dirty="0">
                <a:solidFill>
                  <a:srgbClr val="FFFFFF"/>
                </a:solidFill>
                <a:latin typeface="Montserrat Semi-Bold"/>
                <a:ea typeface="Montserrat Semi-Bold"/>
                <a:cs typeface="+mj-cs"/>
                <a:sym typeface="Montserrat Semi-Bold"/>
                <a:rtl/>
              </a:rPr>
              <a:t>الاطار العام للتأمينات في الجزائر </a:t>
            </a:r>
          </a:p>
        </p:txBody>
      </p:sp>
      <p:grpSp>
        <p:nvGrpSpPr>
          <p:cNvPr id="32" name="Group 32"/>
          <p:cNvGrpSpPr/>
          <p:nvPr/>
        </p:nvGrpSpPr>
        <p:grpSpPr>
          <a:xfrm>
            <a:off x="13887344" y="1028700"/>
            <a:ext cx="3987330" cy="3987330"/>
            <a:chOff x="0" y="0"/>
            <a:chExt cx="812800" cy="8128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>
              <a:solidFill>
                <a:srgbClr val="F6F6F6"/>
              </a:solidFill>
              <a:prstDash val="solid"/>
              <a:miter/>
            </a:ln>
          </p:spPr>
        </p:sp>
        <p:sp>
          <p:nvSpPr>
            <p:cNvPr id="34" name="TextBox 3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15881009" y="10052"/>
            <a:ext cx="3063266" cy="10287000"/>
            <a:chOff x="0" y="0"/>
            <a:chExt cx="806786" cy="2709333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806786" cy="2709333"/>
            </a:xfrm>
            <a:custGeom>
              <a:avLst/>
              <a:gdLst/>
              <a:ahLst/>
              <a:cxnLst/>
              <a:rect l="l" t="t" r="r" b="b"/>
              <a:pathLst>
                <a:path w="806786" h="2709333">
                  <a:moveTo>
                    <a:pt x="128894" y="0"/>
                  </a:moveTo>
                  <a:lnTo>
                    <a:pt x="677892" y="0"/>
                  </a:lnTo>
                  <a:cubicBezTo>
                    <a:pt x="749078" y="0"/>
                    <a:pt x="806786" y="57708"/>
                    <a:pt x="806786" y="128894"/>
                  </a:cubicBezTo>
                  <a:lnTo>
                    <a:pt x="806786" y="2580439"/>
                  </a:lnTo>
                  <a:cubicBezTo>
                    <a:pt x="806786" y="2614624"/>
                    <a:pt x="793206" y="2647409"/>
                    <a:pt x="769034" y="2671581"/>
                  </a:cubicBezTo>
                  <a:cubicBezTo>
                    <a:pt x="744861" y="2695753"/>
                    <a:pt x="712077" y="2709333"/>
                    <a:pt x="677892" y="2709333"/>
                  </a:cubicBezTo>
                  <a:lnTo>
                    <a:pt x="128894" y="2709333"/>
                  </a:lnTo>
                  <a:cubicBezTo>
                    <a:pt x="57708" y="2709333"/>
                    <a:pt x="0" y="2651625"/>
                    <a:pt x="0" y="2580439"/>
                  </a:cubicBezTo>
                  <a:lnTo>
                    <a:pt x="0" y="128894"/>
                  </a:lnTo>
                  <a:cubicBezTo>
                    <a:pt x="0" y="57708"/>
                    <a:pt x="57708" y="0"/>
                    <a:pt x="128894" y="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37" name="TextBox 37"/>
            <p:cNvSpPr txBox="1"/>
            <p:nvPr/>
          </p:nvSpPr>
          <p:spPr>
            <a:xfrm>
              <a:off x="0" y="-38100"/>
              <a:ext cx="806786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8" name="TextBox 38"/>
          <p:cNvSpPr txBox="1"/>
          <p:nvPr/>
        </p:nvSpPr>
        <p:spPr>
          <a:xfrm>
            <a:off x="1054596" y="1237788"/>
            <a:ext cx="13044791" cy="628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900"/>
              </a:lnSpc>
            </a:pPr>
            <a:r>
              <a:rPr lang="ar-DZ" sz="3500" b="1" spc="70" dirty="0" smtClean="0">
                <a:solidFill>
                  <a:srgbClr val="000000"/>
                </a:solidFill>
                <a:latin typeface="Garet Bold"/>
                <a:ea typeface="Garet Bold"/>
                <a:cs typeface="+mj-cs"/>
                <a:sym typeface="Garet Bold"/>
                <a:rtl/>
              </a:rPr>
              <a:t>محتوى</a:t>
            </a:r>
            <a:r>
              <a:rPr lang="ar-EG" sz="3500" b="1" spc="70" dirty="0" smtClean="0">
                <a:solidFill>
                  <a:srgbClr val="000000"/>
                </a:solidFill>
                <a:latin typeface="Garet Bold"/>
                <a:ea typeface="Garet Bold"/>
                <a:cs typeface="+mj-cs"/>
                <a:sym typeface="Garet Bold"/>
                <a:rtl/>
              </a:rPr>
              <a:t> </a:t>
            </a:r>
            <a:r>
              <a:rPr lang="ar-EG" sz="3500" b="1" spc="70" dirty="0">
                <a:solidFill>
                  <a:srgbClr val="000000"/>
                </a:solidFill>
                <a:latin typeface="Garet Bold"/>
                <a:ea typeface="Garet Bold"/>
                <a:cs typeface="+mj-cs"/>
                <a:sym typeface="Garet Bold"/>
                <a:rtl/>
              </a:rPr>
              <a:t>المحور الخامس:  التشريعات في مجال التأمينات في الجزائر</a:t>
            </a:r>
          </a:p>
        </p:txBody>
      </p:sp>
      <p:grpSp>
        <p:nvGrpSpPr>
          <p:cNvPr id="40" name="Group 40"/>
          <p:cNvGrpSpPr/>
          <p:nvPr/>
        </p:nvGrpSpPr>
        <p:grpSpPr>
          <a:xfrm>
            <a:off x="-1615919" y="6389388"/>
            <a:ext cx="3277467" cy="3277467"/>
            <a:chOff x="0" y="0"/>
            <a:chExt cx="812800" cy="812800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0" cap="sq">
              <a:solidFill>
                <a:srgbClr val="004AAD">
                  <a:alpha val="19608"/>
                </a:srgbClr>
              </a:solidFill>
              <a:prstDash val="solid"/>
              <a:miter/>
            </a:ln>
          </p:spPr>
        </p:sp>
        <p:sp>
          <p:nvSpPr>
            <p:cNvPr id="42" name="TextBox 4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43" name="TextBox 43"/>
          <p:cNvSpPr txBox="1"/>
          <p:nvPr/>
        </p:nvSpPr>
        <p:spPr>
          <a:xfrm>
            <a:off x="3918008" y="7350249"/>
            <a:ext cx="5943054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4200"/>
              </a:lnSpc>
              <a:spcBef>
                <a:spcPct val="0"/>
              </a:spcBef>
            </a:pPr>
            <a:r>
              <a:rPr lang="ar-EG" sz="3000" b="1" dirty="0">
                <a:solidFill>
                  <a:srgbClr val="FFFFFF"/>
                </a:solidFill>
                <a:latin typeface="Montserrat Semi-Bold"/>
                <a:ea typeface="Montserrat Semi-Bold"/>
                <a:cs typeface="+mj-cs"/>
                <a:sym typeface="Montserrat Semi-Bold"/>
                <a:rtl/>
              </a:rPr>
              <a:t>الاطار القانوني للتأمينات في الجزائر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144000" y="0"/>
            <a:ext cx="9144000" cy="10287000"/>
            <a:chOff x="0" y="0"/>
            <a:chExt cx="4609553" cy="8128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09553" cy="8128000"/>
            </a:xfrm>
            <a:custGeom>
              <a:avLst/>
              <a:gdLst/>
              <a:ahLst/>
              <a:cxnLst/>
              <a:rect l="l" t="t" r="r" b="b"/>
              <a:pathLst>
                <a:path w="4609553" h="8128000">
                  <a:moveTo>
                    <a:pt x="0" y="0"/>
                  </a:moveTo>
                  <a:lnTo>
                    <a:pt x="4609553" y="0"/>
                  </a:lnTo>
                  <a:lnTo>
                    <a:pt x="4609553" y="8128000"/>
                  </a:lnTo>
                  <a:lnTo>
                    <a:pt x="0" y="8128000"/>
                  </a:lnTo>
                  <a:close/>
                </a:path>
              </a:pathLst>
            </a:custGeom>
            <a:solidFill>
              <a:srgbClr val="F6F6F6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609553" cy="81661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 flipV="1">
            <a:off x="551064" y="5997897"/>
            <a:ext cx="17185873" cy="47625"/>
          </a:xfrm>
          <a:prstGeom prst="line">
            <a:avLst/>
          </a:prstGeom>
          <a:ln w="47625" cap="flat">
            <a:solidFill>
              <a:srgbClr val="000000">
                <a:alpha val="29804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 flipH="1">
            <a:off x="9144000" y="2400860"/>
            <a:ext cx="0" cy="7222650"/>
          </a:xfrm>
          <a:prstGeom prst="line">
            <a:avLst/>
          </a:prstGeom>
          <a:ln w="47625" cap="flat">
            <a:solidFill>
              <a:srgbClr val="000000">
                <a:alpha val="29804"/>
              </a:srgbClr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7" name="Group 7"/>
          <p:cNvGrpSpPr/>
          <p:nvPr/>
        </p:nvGrpSpPr>
        <p:grpSpPr>
          <a:xfrm>
            <a:off x="1432799" y="2400860"/>
            <a:ext cx="4316989" cy="669452"/>
            <a:chOff x="0" y="0"/>
            <a:chExt cx="2746403" cy="42589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746403" cy="425895"/>
            </a:xfrm>
            <a:custGeom>
              <a:avLst/>
              <a:gdLst/>
              <a:ahLst/>
              <a:cxnLst/>
              <a:rect l="l" t="t" r="r" b="b"/>
              <a:pathLst>
                <a:path w="2746403" h="425895">
                  <a:moveTo>
                    <a:pt x="2543203" y="0"/>
                  </a:moveTo>
                  <a:cubicBezTo>
                    <a:pt x="2655427" y="0"/>
                    <a:pt x="2746403" y="95340"/>
                    <a:pt x="2746403" y="212948"/>
                  </a:cubicBezTo>
                  <a:cubicBezTo>
                    <a:pt x="2746403" y="330556"/>
                    <a:pt x="2655427" y="425895"/>
                    <a:pt x="2543203" y="425895"/>
                  </a:cubicBezTo>
                  <a:lnTo>
                    <a:pt x="203200" y="425895"/>
                  </a:lnTo>
                  <a:cubicBezTo>
                    <a:pt x="90976" y="425895"/>
                    <a:pt x="0" y="330556"/>
                    <a:pt x="0" y="212948"/>
                  </a:cubicBezTo>
                  <a:cubicBezTo>
                    <a:pt x="0" y="95340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2746403" cy="4735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1">
                <a:lnSpc>
                  <a:spcPts val="3499"/>
                </a:lnSpc>
              </a:pPr>
              <a:r>
                <a:rPr lang="ar-EG" sz="3200" b="1" dirty="0">
                  <a:solidFill>
                    <a:srgbClr val="FFFFFF"/>
                  </a:solidFill>
                  <a:latin typeface="Garet Bold"/>
                  <a:ea typeface="Garet Bold"/>
                  <a:cs typeface="+mj-cs"/>
                  <a:sym typeface="Garet Bold"/>
                  <a:rtl/>
                </a:rPr>
                <a:t>الهدف الثاني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432799" y="6643833"/>
            <a:ext cx="4316989" cy="669452"/>
            <a:chOff x="0" y="0"/>
            <a:chExt cx="2746403" cy="42589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746403" cy="425895"/>
            </a:xfrm>
            <a:custGeom>
              <a:avLst/>
              <a:gdLst/>
              <a:ahLst/>
              <a:cxnLst/>
              <a:rect l="l" t="t" r="r" b="b"/>
              <a:pathLst>
                <a:path w="2746403" h="425895">
                  <a:moveTo>
                    <a:pt x="2543203" y="0"/>
                  </a:moveTo>
                  <a:cubicBezTo>
                    <a:pt x="2655427" y="0"/>
                    <a:pt x="2746403" y="95340"/>
                    <a:pt x="2746403" y="212948"/>
                  </a:cubicBezTo>
                  <a:cubicBezTo>
                    <a:pt x="2746403" y="330556"/>
                    <a:pt x="2655427" y="425895"/>
                    <a:pt x="2543203" y="425895"/>
                  </a:cubicBezTo>
                  <a:lnTo>
                    <a:pt x="203200" y="425895"/>
                  </a:lnTo>
                  <a:cubicBezTo>
                    <a:pt x="90976" y="425895"/>
                    <a:pt x="0" y="330556"/>
                    <a:pt x="0" y="212948"/>
                  </a:cubicBezTo>
                  <a:cubicBezTo>
                    <a:pt x="0" y="95340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2074D4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47625"/>
              <a:ext cx="2746403" cy="4735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1">
                <a:lnSpc>
                  <a:spcPts val="3499"/>
                </a:lnSpc>
              </a:pPr>
              <a:r>
                <a:rPr lang="ar-EG" sz="3200" b="1" dirty="0">
                  <a:solidFill>
                    <a:srgbClr val="FFFFFF"/>
                  </a:solidFill>
                  <a:latin typeface="Garet Bold"/>
                  <a:ea typeface="Garet Bold"/>
                  <a:cs typeface="+mj-cs"/>
                  <a:sym typeface="Garet Bold"/>
                  <a:rtl/>
                </a:rPr>
                <a:t>الهدف الرابع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0563822" y="2400860"/>
            <a:ext cx="4316989" cy="669452"/>
            <a:chOff x="0" y="0"/>
            <a:chExt cx="2746403" cy="425895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746403" cy="425895"/>
            </a:xfrm>
            <a:custGeom>
              <a:avLst/>
              <a:gdLst/>
              <a:ahLst/>
              <a:cxnLst/>
              <a:rect l="l" t="t" r="r" b="b"/>
              <a:pathLst>
                <a:path w="2746403" h="425895">
                  <a:moveTo>
                    <a:pt x="2543203" y="0"/>
                  </a:moveTo>
                  <a:cubicBezTo>
                    <a:pt x="2655427" y="0"/>
                    <a:pt x="2746403" y="95340"/>
                    <a:pt x="2746403" y="212948"/>
                  </a:cubicBezTo>
                  <a:cubicBezTo>
                    <a:pt x="2746403" y="330556"/>
                    <a:pt x="2655427" y="425895"/>
                    <a:pt x="2543203" y="425895"/>
                  </a:cubicBezTo>
                  <a:lnTo>
                    <a:pt x="203200" y="425895"/>
                  </a:lnTo>
                  <a:cubicBezTo>
                    <a:pt x="90976" y="425895"/>
                    <a:pt x="0" y="330556"/>
                    <a:pt x="0" y="212948"/>
                  </a:cubicBezTo>
                  <a:cubicBezTo>
                    <a:pt x="0" y="95340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2074D4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47625"/>
              <a:ext cx="2746403" cy="4735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1">
                <a:lnSpc>
                  <a:spcPts val="3499"/>
                </a:lnSpc>
              </a:pPr>
              <a:r>
                <a:rPr lang="ar-EG" sz="3200" b="1" dirty="0" smtClean="0">
                  <a:solidFill>
                    <a:srgbClr val="FFFFFF"/>
                  </a:solidFill>
                  <a:latin typeface="Garet Bold"/>
                  <a:ea typeface="Garet Bold"/>
                  <a:cs typeface="+mj-cs"/>
                  <a:sym typeface="Garet Bold"/>
                  <a:rtl/>
                </a:rPr>
                <a:t>الهدف</a:t>
              </a:r>
              <a:r>
                <a:rPr lang="fr-FR" sz="3200" b="1" dirty="0" smtClean="0">
                  <a:solidFill>
                    <a:srgbClr val="FFFFFF"/>
                  </a:solidFill>
                  <a:latin typeface="Garet Bold"/>
                  <a:ea typeface="Garet Bold"/>
                  <a:cs typeface="+mj-cs"/>
                  <a:sym typeface="Garet Bold"/>
                  <a:rtl/>
                </a:rPr>
                <a:t> </a:t>
              </a:r>
              <a:r>
                <a:rPr lang="ar-DZ" sz="3200" b="1" dirty="0" smtClean="0">
                  <a:solidFill>
                    <a:srgbClr val="FFFFFF"/>
                  </a:solidFill>
                  <a:latin typeface="Garet Bold"/>
                  <a:ea typeface="Garet Bold"/>
                  <a:cs typeface="+mj-cs"/>
                  <a:sym typeface="Garet Bold"/>
                  <a:rtl/>
                </a:rPr>
                <a:t>ا</a:t>
              </a:r>
              <a:r>
                <a:rPr lang="ar-EG" sz="3200" b="1" dirty="0" smtClean="0">
                  <a:solidFill>
                    <a:srgbClr val="FFFFFF"/>
                  </a:solidFill>
                  <a:latin typeface="Garet Bold"/>
                  <a:ea typeface="Garet Bold"/>
                  <a:cs typeface="Garet Bold"/>
                  <a:sym typeface="Garet Bold"/>
                  <a:rtl/>
                </a:rPr>
                <a:t> </a:t>
              </a:r>
              <a:r>
                <a:rPr lang="ar-EG" sz="3200" b="1" dirty="0">
                  <a:solidFill>
                    <a:srgbClr val="FFFFFF"/>
                  </a:solidFill>
                  <a:latin typeface="Garet Bold"/>
                  <a:ea typeface="Garet Bold"/>
                  <a:cs typeface="Garet Bold"/>
                  <a:sym typeface="Garet Bold"/>
                  <a:rtl/>
                </a:rPr>
                <a:t>الأول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0563822" y="6643833"/>
            <a:ext cx="4316989" cy="669452"/>
            <a:chOff x="0" y="0"/>
            <a:chExt cx="2746403" cy="425895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746403" cy="425895"/>
            </a:xfrm>
            <a:custGeom>
              <a:avLst/>
              <a:gdLst/>
              <a:ahLst/>
              <a:cxnLst/>
              <a:rect l="l" t="t" r="r" b="b"/>
              <a:pathLst>
                <a:path w="2746403" h="425895">
                  <a:moveTo>
                    <a:pt x="2543203" y="0"/>
                  </a:moveTo>
                  <a:cubicBezTo>
                    <a:pt x="2655427" y="0"/>
                    <a:pt x="2746403" y="95340"/>
                    <a:pt x="2746403" y="212948"/>
                  </a:cubicBezTo>
                  <a:cubicBezTo>
                    <a:pt x="2746403" y="330556"/>
                    <a:pt x="2655427" y="425895"/>
                    <a:pt x="2543203" y="425895"/>
                  </a:cubicBezTo>
                  <a:lnTo>
                    <a:pt x="203200" y="425895"/>
                  </a:lnTo>
                  <a:cubicBezTo>
                    <a:pt x="90976" y="425895"/>
                    <a:pt x="0" y="330556"/>
                    <a:pt x="0" y="212948"/>
                  </a:cubicBezTo>
                  <a:cubicBezTo>
                    <a:pt x="0" y="95340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47625"/>
              <a:ext cx="2746403" cy="4735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1">
                <a:lnSpc>
                  <a:spcPts val="3499"/>
                </a:lnSpc>
              </a:pPr>
              <a:r>
                <a:rPr lang="ar-EG" sz="3200" b="1" dirty="0" smtClean="0">
                  <a:solidFill>
                    <a:srgbClr val="FFFFFF"/>
                  </a:solidFill>
                  <a:latin typeface="Garet Bold"/>
                  <a:ea typeface="Garet Bold"/>
                  <a:cs typeface="+mj-cs"/>
                  <a:sym typeface="Garet Bold"/>
                  <a:rtl/>
                </a:rPr>
                <a:t>الهدف</a:t>
              </a:r>
              <a:r>
                <a:rPr lang="fr-FR" sz="3200" b="1" dirty="0" smtClean="0">
                  <a:solidFill>
                    <a:srgbClr val="FFFFFF"/>
                  </a:solidFill>
                  <a:latin typeface="Garet Bold"/>
                  <a:ea typeface="Garet Bold"/>
                  <a:cs typeface="+mj-cs"/>
                  <a:sym typeface="Garet Bold"/>
                  <a:rtl/>
                </a:rPr>
                <a:t> </a:t>
              </a:r>
              <a:r>
                <a:rPr lang="ar-EG" sz="3200" b="1" dirty="0" smtClean="0">
                  <a:solidFill>
                    <a:srgbClr val="FFFFFF"/>
                  </a:solidFill>
                  <a:latin typeface="Garet Bold"/>
                  <a:ea typeface="Garet Bold"/>
                  <a:cs typeface="+mj-cs"/>
                  <a:sym typeface="Garet Bold"/>
                  <a:rtl/>
                </a:rPr>
                <a:t> </a:t>
              </a:r>
              <a:r>
                <a:rPr lang="ar-EG" sz="3200" b="1" dirty="0">
                  <a:solidFill>
                    <a:srgbClr val="FFFFFF"/>
                  </a:solidFill>
                  <a:latin typeface="Garet Bold"/>
                  <a:ea typeface="Garet Bold"/>
                  <a:cs typeface="+mj-cs"/>
                  <a:sym typeface="Garet Bold"/>
                  <a:rtl/>
                </a:rPr>
                <a:t>الثالث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5897880" y="2400860"/>
            <a:ext cx="669452" cy="669452"/>
            <a:chOff x="0" y="0"/>
            <a:chExt cx="812800" cy="8128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074D4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5036291" y="2400860"/>
            <a:ext cx="669452" cy="669452"/>
            <a:chOff x="0" y="0"/>
            <a:chExt cx="812800" cy="8128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5897880" y="6643833"/>
            <a:ext cx="669452" cy="669452"/>
            <a:chOff x="0" y="0"/>
            <a:chExt cx="812800" cy="8128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15033211" y="6643833"/>
            <a:ext cx="669452" cy="669452"/>
            <a:chOff x="0" y="0"/>
            <a:chExt cx="812800" cy="8128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074D4"/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3" name="TextBox 33"/>
          <p:cNvSpPr txBox="1"/>
          <p:nvPr/>
        </p:nvSpPr>
        <p:spPr>
          <a:xfrm>
            <a:off x="9894370" y="3956690"/>
            <a:ext cx="7629377" cy="1017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4199"/>
              </a:lnSpc>
            </a:pPr>
            <a:r>
              <a:rPr lang="ar-EG" sz="2799" b="1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  <a:rtl/>
              </a:rPr>
              <a:t>التعرف على الاطار العام لتشريعات البنوك الإسلامية والتأمين التكافلي</a:t>
            </a:r>
          </a:p>
        </p:txBody>
      </p:sp>
      <p:grpSp>
        <p:nvGrpSpPr>
          <p:cNvPr id="34" name="Group 34"/>
          <p:cNvGrpSpPr/>
          <p:nvPr/>
        </p:nvGrpSpPr>
        <p:grpSpPr>
          <a:xfrm>
            <a:off x="-1523404" y="-1629505"/>
            <a:ext cx="3744615" cy="3744615"/>
            <a:chOff x="0" y="0"/>
            <a:chExt cx="812800" cy="812800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0" cap="sq">
              <a:solidFill>
                <a:srgbClr val="004AAD">
                  <a:alpha val="19608"/>
                </a:srgbClr>
              </a:solidFill>
              <a:prstDash val="solid"/>
              <a:miter/>
            </a:ln>
          </p:spPr>
        </p:sp>
        <p:sp>
          <p:nvSpPr>
            <p:cNvPr id="36" name="TextBox 3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7" name="TextBox 37"/>
          <p:cNvSpPr txBox="1"/>
          <p:nvPr/>
        </p:nvSpPr>
        <p:spPr>
          <a:xfrm>
            <a:off x="-842645" y="1277274"/>
            <a:ext cx="14819953" cy="518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 rtl="1">
              <a:lnSpc>
                <a:spcPts val="4349"/>
              </a:lnSpc>
            </a:pPr>
            <a:r>
              <a:rPr lang="ar-EG" sz="2899" b="1" dirty="0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  <a:rtl/>
              </a:rPr>
              <a:t>عند الانتهاء من مضمون هذا المحور، يجب أن  يتمكن  الطالب من بلوغ الأهداف التالية: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551064" y="3956690"/>
            <a:ext cx="7629377" cy="1541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199"/>
              </a:lnSpc>
            </a:pPr>
            <a:r>
              <a:rPr lang="ar-EG" sz="2799" b="1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  <a:rtl/>
              </a:rPr>
              <a:t>التعرف على أبرز التحديات التي تواجه البنوك الإسلامية والتأمين التكافلي </a:t>
            </a:r>
          </a:p>
          <a:p>
            <a:pPr marL="0" lvl="0" indent="0" algn="ctr" rtl="1">
              <a:lnSpc>
                <a:spcPts val="4199"/>
              </a:lnSpc>
            </a:pPr>
            <a:endParaRPr lang="ar-EG" sz="2799" b="1">
              <a:solidFill>
                <a:srgbClr val="000000"/>
              </a:solidFill>
              <a:latin typeface="Open Sans 2 Bold"/>
              <a:ea typeface="Open Sans 2 Bold"/>
              <a:cs typeface="Open Sans 2 Bold"/>
              <a:sym typeface="Open Sans 2 Bold"/>
              <a:rtl/>
            </a:endParaRPr>
          </a:p>
        </p:txBody>
      </p:sp>
      <p:sp>
        <p:nvSpPr>
          <p:cNvPr id="39" name="TextBox 39"/>
          <p:cNvSpPr txBox="1"/>
          <p:nvPr/>
        </p:nvSpPr>
        <p:spPr>
          <a:xfrm>
            <a:off x="9849323" y="8199110"/>
            <a:ext cx="7629377" cy="1017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4199"/>
              </a:lnSpc>
            </a:pPr>
            <a:r>
              <a:rPr lang="ar-EG" sz="2799" b="1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  <a:rtl/>
              </a:rPr>
              <a:t>التطرق للتشريعات الأساسية المنظمة للبنوك الإسلامية والتأمين التكافلي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551064" y="8199110"/>
            <a:ext cx="7629377" cy="4933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4199"/>
              </a:lnSpc>
            </a:pPr>
            <a:r>
              <a:rPr lang="ar-EG" sz="2799" b="1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  <a:rtl/>
              </a:rPr>
              <a:t>عرض مختلف الإصلاحات المقترحة</a:t>
            </a:r>
          </a:p>
        </p:txBody>
      </p:sp>
      <p:sp>
        <p:nvSpPr>
          <p:cNvPr id="41" name="TextBox 19"/>
          <p:cNvSpPr txBox="1"/>
          <p:nvPr/>
        </p:nvSpPr>
        <p:spPr>
          <a:xfrm>
            <a:off x="3540947" y="172412"/>
            <a:ext cx="10769833" cy="17953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6999"/>
              </a:lnSpc>
            </a:pPr>
            <a:r>
              <a:rPr lang="ar-EG" sz="4999" b="1" spc="99" dirty="0">
                <a:solidFill>
                  <a:srgbClr val="004AAD"/>
                </a:solidFill>
                <a:latin typeface="Garet Bold"/>
                <a:ea typeface="Garet Bold"/>
                <a:sym typeface="Garet Bold"/>
                <a:rtl/>
              </a:rPr>
              <a:t>أهداف التعلم</a:t>
            </a:r>
            <a:r>
              <a:rPr lang="fr-FR" sz="4999" b="1" spc="99" dirty="0">
                <a:solidFill>
                  <a:srgbClr val="004AAD"/>
                </a:solidFill>
                <a:latin typeface="Garet Bold"/>
                <a:ea typeface="Garet Bold"/>
                <a:sym typeface="Garet Bold"/>
                <a:rtl/>
              </a:rPr>
              <a:t>  </a:t>
            </a:r>
            <a:r>
              <a:rPr lang="ar-DZ" sz="4999" b="1" spc="99" dirty="0">
                <a:solidFill>
                  <a:srgbClr val="004AAD"/>
                </a:solidFill>
                <a:latin typeface="Garet Bold"/>
                <a:ea typeface="Garet Bold"/>
                <a:sym typeface="Garet Bold"/>
                <a:rtl/>
              </a:rPr>
              <a:t>الخاصة بالمحور </a:t>
            </a:r>
            <a:r>
              <a:rPr lang="ar-DZ" sz="4999" b="1" spc="99" dirty="0" smtClean="0">
                <a:solidFill>
                  <a:srgbClr val="004AAD"/>
                </a:solidFill>
                <a:latin typeface="Garet Bold"/>
                <a:ea typeface="Garet Bold"/>
                <a:sym typeface="Garet Bold"/>
                <a:rtl/>
              </a:rPr>
              <a:t>السادس</a:t>
            </a:r>
            <a:endParaRPr lang="ar-EG" sz="4999" b="1" spc="99" dirty="0">
              <a:solidFill>
                <a:srgbClr val="004AAD"/>
              </a:solidFill>
              <a:latin typeface="Garet Bold"/>
              <a:ea typeface="Garet Bold"/>
              <a:sym typeface="Garet Bold"/>
              <a:rtl/>
            </a:endParaRPr>
          </a:p>
          <a:p>
            <a:pPr algn="ctr" rtl="1">
              <a:lnSpc>
                <a:spcPts val="6999"/>
              </a:lnSpc>
            </a:pPr>
            <a:endParaRPr lang="ar-EG" sz="4999" b="1" spc="99" dirty="0">
              <a:solidFill>
                <a:srgbClr val="004AAD"/>
              </a:solidFill>
              <a:latin typeface="Garet Bold"/>
              <a:ea typeface="Garet Bold"/>
              <a:cs typeface="+mj-cs"/>
              <a:sym typeface="Garet Bold"/>
              <a:rtl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0052"/>
            <a:ext cx="4235092" cy="10287000"/>
            <a:chOff x="0" y="0"/>
            <a:chExt cx="3346246" cy="8128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346246" cy="8128000"/>
            </a:xfrm>
            <a:custGeom>
              <a:avLst/>
              <a:gdLst/>
              <a:ahLst/>
              <a:cxnLst/>
              <a:rect l="l" t="t" r="r" b="b"/>
              <a:pathLst>
                <a:path w="3346246" h="8128000">
                  <a:moveTo>
                    <a:pt x="0" y="0"/>
                  </a:moveTo>
                  <a:lnTo>
                    <a:pt x="3346246" y="0"/>
                  </a:lnTo>
                  <a:lnTo>
                    <a:pt x="3346246" y="8128000"/>
                  </a:lnTo>
                  <a:lnTo>
                    <a:pt x="0" y="8128000"/>
                  </a:lnTo>
                  <a:close/>
                </a:path>
              </a:pathLst>
            </a:custGeom>
            <a:solidFill>
              <a:srgbClr val="F6F6F6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346246" cy="81661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2596688"/>
            <a:ext cx="5881542" cy="3026622"/>
            <a:chOff x="0" y="0"/>
            <a:chExt cx="812800" cy="41826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418264"/>
            </a:xfrm>
            <a:custGeom>
              <a:avLst/>
              <a:gdLst/>
              <a:ahLst/>
              <a:cxnLst/>
              <a:rect l="l" t="t" r="r" b="b"/>
              <a:pathLst>
                <a:path w="812800" h="418264">
                  <a:moveTo>
                    <a:pt x="0" y="0"/>
                  </a:moveTo>
                  <a:lnTo>
                    <a:pt x="812800" y="0"/>
                  </a:lnTo>
                  <a:lnTo>
                    <a:pt x="812800" y="418264"/>
                  </a:lnTo>
                  <a:lnTo>
                    <a:pt x="0" y="418264"/>
                  </a:lnTo>
                  <a:close/>
                </a:path>
              </a:pathLst>
            </a:custGeom>
            <a:solidFill>
              <a:srgbClr val="2074D4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4563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01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576992" y="2596688"/>
            <a:ext cx="5881542" cy="3026622"/>
            <a:chOff x="0" y="0"/>
            <a:chExt cx="812800" cy="41826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418264"/>
            </a:xfrm>
            <a:custGeom>
              <a:avLst/>
              <a:gdLst/>
              <a:ahLst/>
              <a:cxnLst/>
              <a:rect l="l" t="t" r="r" b="b"/>
              <a:pathLst>
                <a:path w="812800" h="418264">
                  <a:moveTo>
                    <a:pt x="0" y="0"/>
                  </a:moveTo>
                  <a:lnTo>
                    <a:pt x="812800" y="0"/>
                  </a:lnTo>
                  <a:lnTo>
                    <a:pt x="812800" y="418264"/>
                  </a:lnTo>
                  <a:lnTo>
                    <a:pt x="0" y="418264"/>
                  </a:lnTo>
                  <a:close/>
                </a:path>
              </a:pathLst>
            </a:custGeom>
            <a:solidFill>
              <a:srgbClr val="2074D4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4563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01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3680963" y="6389388"/>
            <a:ext cx="6417144" cy="3026622"/>
            <a:chOff x="0" y="0"/>
            <a:chExt cx="886818" cy="41826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86818" cy="418264"/>
            </a:xfrm>
            <a:custGeom>
              <a:avLst/>
              <a:gdLst/>
              <a:ahLst/>
              <a:cxnLst/>
              <a:rect l="l" t="t" r="r" b="b"/>
              <a:pathLst>
                <a:path w="886818" h="418264">
                  <a:moveTo>
                    <a:pt x="0" y="0"/>
                  </a:moveTo>
                  <a:lnTo>
                    <a:pt x="886818" y="0"/>
                  </a:lnTo>
                  <a:lnTo>
                    <a:pt x="886818" y="418264"/>
                  </a:lnTo>
                  <a:lnTo>
                    <a:pt x="0" y="418264"/>
                  </a:lnTo>
                  <a:close/>
                </a:path>
              </a:pathLst>
            </a:custGeom>
            <a:solidFill>
              <a:srgbClr val="2074D4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886818" cy="4563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01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098335" y="3595649"/>
            <a:ext cx="5165254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4200"/>
              </a:lnSpc>
              <a:spcBef>
                <a:spcPct val="0"/>
              </a:spcBef>
            </a:pPr>
            <a:r>
              <a:rPr lang="ar-EG" sz="3000" b="1" dirty="0">
                <a:solidFill>
                  <a:srgbClr val="FFFFFF"/>
                </a:solidFill>
                <a:latin typeface="Montserrat Semi-Bold"/>
                <a:ea typeface="Montserrat Semi-Bold"/>
                <a:cs typeface="+mj-cs"/>
                <a:sym typeface="Montserrat Semi-Bold"/>
                <a:rtl/>
              </a:rPr>
              <a:t>التشريعات المنظمة للبنوك الإسلامية والتأمين التكافلي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108731" y="3584854"/>
            <a:ext cx="4818062" cy="1051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4060"/>
              </a:lnSpc>
              <a:spcBef>
                <a:spcPct val="0"/>
              </a:spcBef>
            </a:pPr>
            <a:r>
              <a:rPr lang="ar-EG" sz="2900" b="1" dirty="0">
                <a:solidFill>
                  <a:srgbClr val="FFFFFF"/>
                </a:solidFill>
                <a:latin typeface="Montserrat Semi-Bold"/>
                <a:ea typeface="Montserrat Semi-Bold"/>
                <a:cs typeface="+mj-cs"/>
                <a:sym typeface="Montserrat Semi-Bold"/>
                <a:rtl/>
              </a:rPr>
              <a:t>الإطار العام لتشريعات البنوك الإسلامية والتأمين التكافلي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13887344" y="1028700"/>
            <a:ext cx="3987330" cy="3987330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>
              <a:solidFill>
                <a:srgbClr val="F6F6F6"/>
              </a:solidFill>
              <a:prstDash val="solid"/>
              <a:miter/>
            </a:ln>
          </p:spPr>
        </p:sp>
        <p:sp>
          <p:nvSpPr>
            <p:cNvPr id="18" name="TextBox 1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5881009" y="10052"/>
            <a:ext cx="3063266" cy="10287000"/>
            <a:chOff x="0" y="0"/>
            <a:chExt cx="806786" cy="2709333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06786" cy="2709333"/>
            </a:xfrm>
            <a:custGeom>
              <a:avLst/>
              <a:gdLst/>
              <a:ahLst/>
              <a:cxnLst/>
              <a:rect l="l" t="t" r="r" b="b"/>
              <a:pathLst>
                <a:path w="806786" h="2709333">
                  <a:moveTo>
                    <a:pt x="128894" y="0"/>
                  </a:moveTo>
                  <a:lnTo>
                    <a:pt x="677892" y="0"/>
                  </a:lnTo>
                  <a:cubicBezTo>
                    <a:pt x="749078" y="0"/>
                    <a:pt x="806786" y="57708"/>
                    <a:pt x="806786" y="128894"/>
                  </a:cubicBezTo>
                  <a:lnTo>
                    <a:pt x="806786" y="2580439"/>
                  </a:lnTo>
                  <a:cubicBezTo>
                    <a:pt x="806786" y="2614624"/>
                    <a:pt x="793206" y="2647409"/>
                    <a:pt x="769034" y="2671581"/>
                  </a:cubicBezTo>
                  <a:cubicBezTo>
                    <a:pt x="744861" y="2695753"/>
                    <a:pt x="712077" y="2709333"/>
                    <a:pt x="677892" y="2709333"/>
                  </a:cubicBezTo>
                  <a:lnTo>
                    <a:pt x="128894" y="2709333"/>
                  </a:lnTo>
                  <a:cubicBezTo>
                    <a:pt x="57708" y="2709333"/>
                    <a:pt x="0" y="2651625"/>
                    <a:pt x="0" y="2580439"/>
                  </a:cubicBezTo>
                  <a:lnTo>
                    <a:pt x="0" y="128894"/>
                  </a:lnTo>
                  <a:cubicBezTo>
                    <a:pt x="0" y="57708"/>
                    <a:pt x="57708" y="0"/>
                    <a:pt x="128894" y="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06786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842553" y="962025"/>
            <a:ext cx="13044791" cy="18851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900"/>
              </a:lnSpc>
            </a:pPr>
            <a:r>
              <a:rPr lang="ar-DZ" sz="3500" b="1" spc="70" dirty="0" smtClean="0">
                <a:latin typeface="Garet Bold"/>
                <a:ea typeface="Garet Bold"/>
                <a:cs typeface="+mj-cs"/>
                <a:sym typeface="Garet Bold"/>
                <a:rtl/>
              </a:rPr>
              <a:t>محتوى</a:t>
            </a:r>
            <a:r>
              <a:rPr lang="ar-EG" sz="3500" b="1" spc="70" dirty="0" smtClean="0">
                <a:latin typeface="Garet Bold"/>
                <a:ea typeface="Garet Bold"/>
                <a:cs typeface="+mj-cs"/>
                <a:sym typeface="Garet Bold"/>
                <a:rtl/>
              </a:rPr>
              <a:t> </a:t>
            </a:r>
            <a:r>
              <a:rPr lang="ar-EG" sz="3500" b="1" spc="70" dirty="0">
                <a:latin typeface="Garet Bold"/>
                <a:ea typeface="Garet Bold"/>
                <a:cs typeface="+mj-cs"/>
                <a:sym typeface="Garet Bold"/>
                <a:rtl/>
              </a:rPr>
              <a:t>المحور السادس</a:t>
            </a:r>
            <a:r>
              <a:rPr lang="ar-EG" sz="3500" b="1" spc="70" dirty="0" smtClean="0">
                <a:latin typeface="Garet Bold"/>
                <a:ea typeface="Garet Bold"/>
                <a:cs typeface="+mj-cs"/>
                <a:sym typeface="Garet Bold"/>
                <a:rtl/>
              </a:rPr>
              <a:t>:</a:t>
            </a:r>
            <a:r>
              <a:rPr lang="fr-FR" sz="3500" b="1" spc="70" dirty="0" smtClean="0">
                <a:latin typeface="Garet Bold"/>
                <a:ea typeface="Garet Bold"/>
                <a:cs typeface="+mj-cs"/>
                <a:sym typeface="Garet Bold"/>
                <a:rtl/>
              </a:rPr>
              <a:t> </a:t>
            </a:r>
            <a:r>
              <a:rPr lang="ar-DZ" sz="3500" b="1" spc="70" dirty="0" smtClean="0">
                <a:latin typeface="Garet Bold"/>
                <a:ea typeface="Garet Bold"/>
                <a:cs typeface="+mj-cs"/>
                <a:sym typeface="Garet Bold"/>
                <a:rtl/>
              </a:rPr>
              <a:t>التشريعات في مجال الصيرفة الإسلامية </a:t>
            </a:r>
          </a:p>
          <a:p>
            <a:pPr algn="ctr" rtl="1">
              <a:lnSpc>
                <a:spcPts val="4900"/>
              </a:lnSpc>
            </a:pPr>
            <a:r>
              <a:rPr lang="ar-DZ" sz="3500" b="1" spc="70" dirty="0">
                <a:latin typeface="Garet Bold"/>
                <a:ea typeface="Garet Bold"/>
                <a:cs typeface="+mj-cs"/>
                <a:sym typeface="Garet Bold"/>
                <a:rtl/>
              </a:rPr>
              <a:t> </a:t>
            </a:r>
            <a:r>
              <a:rPr lang="ar-DZ" sz="3500" b="1" spc="70" dirty="0" smtClean="0">
                <a:latin typeface="Garet Bold"/>
                <a:ea typeface="Garet Bold"/>
                <a:cs typeface="+mj-cs"/>
                <a:sym typeface="Garet Bold"/>
                <a:rtl/>
              </a:rPr>
              <a:t>                            والتأمين التكافلي في الجزائر</a:t>
            </a:r>
          </a:p>
          <a:p>
            <a:pPr algn="ctr" rtl="1">
              <a:lnSpc>
                <a:spcPts val="4900"/>
              </a:lnSpc>
            </a:pPr>
            <a:endParaRPr lang="ar-EG" sz="3500" b="1" spc="70" dirty="0">
              <a:solidFill>
                <a:srgbClr val="000000"/>
              </a:solidFill>
              <a:latin typeface="Garet Bold"/>
              <a:ea typeface="Garet Bold"/>
              <a:cs typeface="Garet Bold"/>
              <a:sym typeface="Garet Bold"/>
              <a:hlinkClick r:id="rId2" tooltip="https://elearning-facsceg.univ-annaba.dz/course/view.php?id=68#section-10"/>
              <a:rtl/>
            </a:endParaRPr>
          </a:p>
        </p:txBody>
      </p:sp>
      <p:grpSp>
        <p:nvGrpSpPr>
          <p:cNvPr id="24" name="Group 24"/>
          <p:cNvGrpSpPr/>
          <p:nvPr/>
        </p:nvGrpSpPr>
        <p:grpSpPr>
          <a:xfrm>
            <a:off x="-1615919" y="6389388"/>
            <a:ext cx="3277467" cy="3277467"/>
            <a:chOff x="0" y="0"/>
            <a:chExt cx="812800" cy="8128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0" cap="sq">
              <a:solidFill>
                <a:srgbClr val="004AAD">
                  <a:alpha val="19608"/>
                </a:srgbClr>
              </a:solidFill>
              <a:prstDash val="solid"/>
              <a:miter/>
            </a:ln>
          </p:spPr>
        </p:sp>
        <p:sp>
          <p:nvSpPr>
            <p:cNvPr id="26" name="TextBox 2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4327614" y="7083549"/>
            <a:ext cx="5165254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4200"/>
              </a:lnSpc>
              <a:spcBef>
                <a:spcPct val="0"/>
              </a:spcBef>
            </a:pPr>
            <a:r>
              <a:rPr lang="ar-EG" sz="3000" b="1" dirty="0">
                <a:solidFill>
                  <a:srgbClr val="FFFFFF"/>
                </a:solidFill>
                <a:latin typeface="Montserrat Semi-Bold"/>
                <a:ea typeface="Montserrat Semi-Bold"/>
                <a:cs typeface="+mj-cs"/>
                <a:sym typeface="Montserrat Semi-Bold"/>
                <a:rtl/>
              </a:rPr>
              <a:t>التحديات التي تواجه البنوك الإسلامية والتأمين التكافلي والإصلاحات المقترحة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282041" y="0"/>
            <a:ext cx="9005959" cy="10287000"/>
            <a:chOff x="0" y="0"/>
            <a:chExt cx="4609553" cy="8128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09553" cy="8128000"/>
            </a:xfrm>
            <a:custGeom>
              <a:avLst/>
              <a:gdLst/>
              <a:ahLst/>
              <a:cxnLst/>
              <a:rect l="l" t="t" r="r" b="b"/>
              <a:pathLst>
                <a:path w="4609553" h="8128000">
                  <a:moveTo>
                    <a:pt x="0" y="0"/>
                  </a:moveTo>
                  <a:lnTo>
                    <a:pt x="4609553" y="0"/>
                  </a:lnTo>
                  <a:lnTo>
                    <a:pt x="4609553" y="8128000"/>
                  </a:lnTo>
                  <a:lnTo>
                    <a:pt x="0" y="8128000"/>
                  </a:lnTo>
                  <a:close/>
                </a:path>
              </a:pathLst>
            </a:custGeom>
            <a:solidFill>
              <a:srgbClr val="F6F6F6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609553" cy="81661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 flipV="1">
            <a:off x="551064" y="5997897"/>
            <a:ext cx="17185873" cy="47625"/>
          </a:xfrm>
          <a:prstGeom prst="line">
            <a:avLst/>
          </a:prstGeom>
          <a:ln w="47625" cap="flat">
            <a:solidFill>
              <a:srgbClr val="000000">
                <a:alpha val="29804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 flipH="1">
            <a:off x="9144000" y="2400860"/>
            <a:ext cx="0" cy="7222650"/>
          </a:xfrm>
          <a:prstGeom prst="line">
            <a:avLst/>
          </a:prstGeom>
          <a:ln w="47625" cap="flat">
            <a:solidFill>
              <a:srgbClr val="000000">
                <a:alpha val="29804"/>
              </a:srgbClr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7" name="Group 7"/>
          <p:cNvGrpSpPr/>
          <p:nvPr/>
        </p:nvGrpSpPr>
        <p:grpSpPr>
          <a:xfrm>
            <a:off x="1432799" y="2400860"/>
            <a:ext cx="4316989" cy="669452"/>
            <a:chOff x="0" y="0"/>
            <a:chExt cx="2746403" cy="42589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746403" cy="425895"/>
            </a:xfrm>
            <a:custGeom>
              <a:avLst/>
              <a:gdLst/>
              <a:ahLst/>
              <a:cxnLst/>
              <a:rect l="l" t="t" r="r" b="b"/>
              <a:pathLst>
                <a:path w="2746403" h="425895">
                  <a:moveTo>
                    <a:pt x="2543203" y="0"/>
                  </a:moveTo>
                  <a:cubicBezTo>
                    <a:pt x="2655427" y="0"/>
                    <a:pt x="2746403" y="95340"/>
                    <a:pt x="2746403" y="212948"/>
                  </a:cubicBezTo>
                  <a:cubicBezTo>
                    <a:pt x="2746403" y="330556"/>
                    <a:pt x="2655427" y="425895"/>
                    <a:pt x="2543203" y="425895"/>
                  </a:cubicBezTo>
                  <a:lnTo>
                    <a:pt x="203200" y="425895"/>
                  </a:lnTo>
                  <a:cubicBezTo>
                    <a:pt x="90976" y="425895"/>
                    <a:pt x="0" y="330556"/>
                    <a:pt x="0" y="212948"/>
                  </a:cubicBezTo>
                  <a:cubicBezTo>
                    <a:pt x="0" y="95340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2746403" cy="4735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1">
                <a:lnSpc>
                  <a:spcPts val="3499"/>
                </a:lnSpc>
              </a:pPr>
              <a:r>
                <a:rPr lang="ar-EG" sz="3200" b="1" dirty="0">
                  <a:solidFill>
                    <a:srgbClr val="FFFFFF"/>
                  </a:solidFill>
                  <a:latin typeface="Garet Bold"/>
                  <a:ea typeface="Garet Bold"/>
                  <a:cs typeface="+mj-cs"/>
                  <a:sym typeface="Garet Bold"/>
                  <a:rtl/>
                </a:rPr>
                <a:t>الهدف الثاني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432799" y="6568973"/>
            <a:ext cx="4316989" cy="744312"/>
            <a:chOff x="0" y="-47625"/>
            <a:chExt cx="2746403" cy="47352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746403" cy="425895"/>
            </a:xfrm>
            <a:custGeom>
              <a:avLst/>
              <a:gdLst/>
              <a:ahLst/>
              <a:cxnLst/>
              <a:rect l="l" t="t" r="r" b="b"/>
              <a:pathLst>
                <a:path w="2746403" h="425895">
                  <a:moveTo>
                    <a:pt x="2543203" y="0"/>
                  </a:moveTo>
                  <a:cubicBezTo>
                    <a:pt x="2655427" y="0"/>
                    <a:pt x="2746403" y="95340"/>
                    <a:pt x="2746403" y="212948"/>
                  </a:cubicBezTo>
                  <a:cubicBezTo>
                    <a:pt x="2746403" y="330556"/>
                    <a:pt x="2655427" y="425895"/>
                    <a:pt x="2543203" y="425895"/>
                  </a:cubicBezTo>
                  <a:lnTo>
                    <a:pt x="203200" y="425895"/>
                  </a:lnTo>
                  <a:cubicBezTo>
                    <a:pt x="90976" y="425895"/>
                    <a:pt x="0" y="330556"/>
                    <a:pt x="0" y="212948"/>
                  </a:cubicBezTo>
                  <a:cubicBezTo>
                    <a:pt x="0" y="95340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2074D4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47625"/>
              <a:ext cx="2746403" cy="4735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1">
                <a:lnSpc>
                  <a:spcPts val="3499"/>
                </a:lnSpc>
              </a:pPr>
              <a:r>
                <a:rPr lang="ar-EG" sz="3200" b="1" dirty="0">
                  <a:solidFill>
                    <a:srgbClr val="FFFFFF"/>
                  </a:solidFill>
                  <a:latin typeface="Garet Bold"/>
                  <a:ea typeface="Garet Bold"/>
                  <a:cs typeface="+mj-cs"/>
                  <a:sym typeface="Garet Bold"/>
                  <a:rtl/>
                </a:rPr>
                <a:t>الهدف الرابع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0563822" y="2400860"/>
            <a:ext cx="4316989" cy="669452"/>
            <a:chOff x="0" y="0"/>
            <a:chExt cx="2746403" cy="425895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746403" cy="425895"/>
            </a:xfrm>
            <a:custGeom>
              <a:avLst/>
              <a:gdLst/>
              <a:ahLst/>
              <a:cxnLst/>
              <a:rect l="l" t="t" r="r" b="b"/>
              <a:pathLst>
                <a:path w="2746403" h="425895">
                  <a:moveTo>
                    <a:pt x="2543203" y="0"/>
                  </a:moveTo>
                  <a:cubicBezTo>
                    <a:pt x="2655427" y="0"/>
                    <a:pt x="2746403" y="95340"/>
                    <a:pt x="2746403" y="212948"/>
                  </a:cubicBezTo>
                  <a:cubicBezTo>
                    <a:pt x="2746403" y="330556"/>
                    <a:pt x="2655427" y="425895"/>
                    <a:pt x="2543203" y="425895"/>
                  </a:cubicBezTo>
                  <a:lnTo>
                    <a:pt x="203200" y="425895"/>
                  </a:lnTo>
                  <a:cubicBezTo>
                    <a:pt x="90976" y="425895"/>
                    <a:pt x="0" y="330556"/>
                    <a:pt x="0" y="212948"/>
                  </a:cubicBezTo>
                  <a:cubicBezTo>
                    <a:pt x="0" y="95340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2074D4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47625"/>
              <a:ext cx="2746403" cy="4735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1">
                <a:lnSpc>
                  <a:spcPts val="3499"/>
                </a:lnSpc>
              </a:pPr>
              <a:r>
                <a:rPr lang="ar-EG" sz="3200" b="1" dirty="0">
                  <a:solidFill>
                    <a:srgbClr val="FFFFFF"/>
                  </a:solidFill>
                  <a:latin typeface="Garet Bold"/>
                  <a:ea typeface="Garet Bold"/>
                  <a:cs typeface="+mj-cs"/>
                  <a:sym typeface="Garet Bold"/>
                  <a:rtl/>
                </a:rPr>
                <a:t>الهدف الأول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0563822" y="6643833"/>
            <a:ext cx="4316989" cy="669452"/>
            <a:chOff x="0" y="0"/>
            <a:chExt cx="2746403" cy="425895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746403" cy="425895"/>
            </a:xfrm>
            <a:custGeom>
              <a:avLst/>
              <a:gdLst/>
              <a:ahLst/>
              <a:cxnLst/>
              <a:rect l="l" t="t" r="r" b="b"/>
              <a:pathLst>
                <a:path w="2746403" h="425895">
                  <a:moveTo>
                    <a:pt x="2543203" y="0"/>
                  </a:moveTo>
                  <a:cubicBezTo>
                    <a:pt x="2655427" y="0"/>
                    <a:pt x="2746403" y="95340"/>
                    <a:pt x="2746403" y="212948"/>
                  </a:cubicBezTo>
                  <a:cubicBezTo>
                    <a:pt x="2746403" y="330556"/>
                    <a:pt x="2655427" y="425895"/>
                    <a:pt x="2543203" y="425895"/>
                  </a:cubicBezTo>
                  <a:lnTo>
                    <a:pt x="203200" y="425895"/>
                  </a:lnTo>
                  <a:cubicBezTo>
                    <a:pt x="90976" y="425895"/>
                    <a:pt x="0" y="330556"/>
                    <a:pt x="0" y="212948"/>
                  </a:cubicBezTo>
                  <a:cubicBezTo>
                    <a:pt x="0" y="95340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47625"/>
              <a:ext cx="2746403" cy="4735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1">
                <a:lnSpc>
                  <a:spcPts val="3499"/>
                </a:lnSpc>
              </a:pPr>
              <a:r>
                <a:rPr lang="ar-EG" sz="3200" b="1" dirty="0">
                  <a:solidFill>
                    <a:srgbClr val="FFFFFF"/>
                  </a:solidFill>
                  <a:latin typeface="Garet Bold"/>
                  <a:ea typeface="Garet Bold"/>
                  <a:cs typeface="+mj-cs"/>
                  <a:sym typeface="Garet Bold"/>
                  <a:rtl/>
                </a:rPr>
                <a:t>الهدف الثالث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5897880" y="2400860"/>
            <a:ext cx="669452" cy="669452"/>
            <a:chOff x="0" y="0"/>
            <a:chExt cx="812800" cy="8128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074D4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5036291" y="2400860"/>
            <a:ext cx="669452" cy="669452"/>
            <a:chOff x="0" y="0"/>
            <a:chExt cx="812800" cy="8128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5897880" y="6643833"/>
            <a:ext cx="669452" cy="669452"/>
            <a:chOff x="0" y="0"/>
            <a:chExt cx="812800" cy="8128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15033211" y="6643833"/>
            <a:ext cx="669452" cy="669452"/>
            <a:chOff x="0" y="0"/>
            <a:chExt cx="812800" cy="8128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074D4"/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3" name="TextBox 33"/>
          <p:cNvSpPr txBox="1"/>
          <p:nvPr/>
        </p:nvSpPr>
        <p:spPr>
          <a:xfrm>
            <a:off x="9415147" y="3956690"/>
            <a:ext cx="7629377" cy="4933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4199"/>
              </a:lnSpc>
            </a:pPr>
            <a:r>
              <a:rPr lang="ar-EG" sz="2799" b="1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  <a:rtl/>
              </a:rPr>
              <a:t>الالمام بالمفاهيم الأساسية للبورصة في الجزائر </a:t>
            </a:r>
          </a:p>
        </p:txBody>
      </p:sp>
      <p:grpSp>
        <p:nvGrpSpPr>
          <p:cNvPr id="34" name="Group 34"/>
          <p:cNvGrpSpPr/>
          <p:nvPr/>
        </p:nvGrpSpPr>
        <p:grpSpPr>
          <a:xfrm>
            <a:off x="-1523404" y="-1629505"/>
            <a:ext cx="3744615" cy="3744615"/>
            <a:chOff x="0" y="0"/>
            <a:chExt cx="812800" cy="812800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0" cap="sq">
              <a:solidFill>
                <a:srgbClr val="004AAD">
                  <a:alpha val="19608"/>
                </a:srgbClr>
              </a:solidFill>
              <a:prstDash val="solid"/>
              <a:miter/>
            </a:ln>
          </p:spPr>
        </p:sp>
        <p:sp>
          <p:nvSpPr>
            <p:cNvPr id="36" name="TextBox 3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7" name="TextBox 37"/>
          <p:cNvSpPr txBox="1"/>
          <p:nvPr/>
        </p:nvSpPr>
        <p:spPr>
          <a:xfrm>
            <a:off x="1219200" y="1277274"/>
            <a:ext cx="14819953" cy="518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4349"/>
              </a:lnSpc>
            </a:pPr>
            <a:r>
              <a:rPr lang="ar-EG" sz="2899" b="1" dirty="0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  <a:rtl/>
              </a:rPr>
              <a:t>عند الانتهاء من مضمون هذا المحور، يجب أن  يتمكن  الطالب من بلوغ الأهداف التالية: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551064" y="3956690"/>
            <a:ext cx="7629377" cy="4933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4199"/>
              </a:lnSpc>
            </a:pPr>
            <a:r>
              <a:rPr lang="ar-EG" sz="2799" b="1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  <a:rtl/>
              </a:rPr>
              <a:t>فهم الاطار القانوني والتنظيمي لبورصة الجزائر 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9849323" y="8199110"/>
            <a:ext cx="7629377" cy="1017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4199"/>
              </a:lnSpc>
            </a:pPr>
            <a:r>
              <a:rPr lang="ar-EG" sz="2799" b="1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  <a:rtl/>
              </a:rPr>
              <a:t>إدارك أهمية البورصة كأداة لتطوير المشاريع وجذب الاستثمارات 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551064" y="8199110"/>
            <a:ext cx="7629377" cy="4933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4199"/>
              </a:lnSpc>
            </a:pPr>
            <a:r>
              <a:rPr lang="ar-EG" sz="2799" b="1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  <a:rtl/>
              </a:rPr>
              <a:t>التعرف على أهداف قانون تنظيم عمليات البورصة</a:t>
            </a:r>
          </a:p>
        </p:txBody>
      </p:sp>
      <p:sp>
        <p:nvSpPr>
          <p:cNvPr id="41" name="TextBox 19"/>
          <p:cNvSpPr txBox="1"/>
          <p:nvPr/>
        </p:nvSpPr>
        <p:spPr>
          <a:xfrm>
            <a:off x="3540947" y="172412"/>
            <a:ext cx="10769833" cy="17953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6999"/>
              </a:lnSpc>
            </a:pPr>
            <a:r>
              <a:rPr lang="ar-EG" sz="4999" b="1" spc="99" dirty="0">
                <a:solidFill>
                  <a:srgbClr val="004AAD"/>
                </a:solidFill>
                <a:latin typeface="Garet Bold"/>
                <a:ea typeface="Garet Bold"/>
                <a:sym typeface="Garet Bold"/>
                <a:rtl/>
              </a:rPr>
              <a:t>أهداف التعلم</a:t>
            </a:r>
            <a:r>
              <a:rPr lang="fr-FR" sz="4999" b="1" spc="99" dirty="0">
                <a:solidFill>
                  <a:srgbClr val="004AAD"/>
                </a:solidFill>
                <a:latin typeface="Garet Bold"/>
                <a:ea typeface="Garet Bold"/>
                <a:sym typeface="Garet Bold"/>
                <a:rtl/>
              </a:rPr>
              <a:t>  </a:t>
            </a:r>
            <a:r>
              <a:rPr lang="ar-DZ" sz="4999" b="1" spc="99" dirty="0">
                <a:solidFill>
                  <a:srgbClr val="004AAD"/>
                </a:solidFill>
                <a:latin typeface="Garet Bold"/>
                <a:ea typeface="Garet Bold"/>
                <a:sym typeface="Garet Bold"/>
                <a:rtl/>
              </a:rPr>
              <a:t>الخاصة بالمحور </a:t>
            </a:r>
            <a:r>
              <a:rPr lang="ar-DZ" sz="4999" b="1" spc="99" dirty="0" smtClean="0">
                <a:solidFill>
                  <a:srgbClr val="004AAD"/>
                </a:solidFill>
                <a:latin typeface="Garet Bold"/>
                <a:ea typeface="Garet Bold"/>
                <a:sym typeface="Garet Bold"/>
                <a:rtl/>
              </a:rPr>
              <a:t>السابع</a:t>
            </a:r>
            <a:endParaRPr lang="ar-EG" sz="4999" b="1" spc="99" dirty="0">
              <a:solidFill>
                <a:srgbClr val="004AAD"/>
              </a:solidFill>
              <a:latin typeface="Garet Bold"/>
              <a:ea typeface="Garet Bold"/>
              <a:sym typeface="Garet Bold"/>
              <a:rtl/>
            </a:endParaRPr>
          </a:p>
          <a:p>
            <a:pPr algn="ctr" rtl="1">
              <a:lnSpc>
                <a:spcPts val="6999"/>
              </a:lnSpc>
            </a:pPr>
            <a:endParaRPr lang="ar-EG" sz="4999" b="1" spc="99" dirty="0">
              <a:solidFill>
                <a:srgbClr val="004AAD"/>
              </a:solidFill>
              <a:latin typeface="Garet Bold"/>
              <a:ea typeface="Garet Bold"/>
              <a:cs typeface="+mj-cs"/>
              <a:sym typeface="Garet Bold"/>
              <a:rtl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0052"/>
            <a:ext cx="4235092" cy="10287000"/>
            <a:chOff x="0" y="0"/>
            <a:chExt cx="3346246" cy="8128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346246" cy="8128000"/>
            </a:xfrm>
            <a:custGeom>
              <a:avLst/>
              <a:gdLst/>
              <a:ahLst/>
              <a:cxnLst/>
              <a:rect l="l" t="t" r="r" b="b"/>
              <a:pathLst>
                <a:path w="3346246" h="8128000">
                  <a:moveTo>
                    <a:pt x="0" y="0"/>
                  </a:moveTo>
                  <a:lnTo>
                    <a:pt x="3346246" y="0"/>
                  </a:lnTo>
                  <a:lnTo>
                    <a:pt x="3346246" y="8128000"/>
                  </a:lnTo>
                  <a:lnTo>
                    <a:pt x="0" y="8128000"/>
                  </a:lnTo>
                  <a:close/>
                </a:path>
              </a:pathLst>
            </a:custGeom>
            <a:solidFill>
              <a:srgbClr val="F6F6F6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346246" cy="81661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2596688"/>
            <a:ext cx="5881542" cy="3026622"/>
            <a:chOff x="0" y="0"/>
            <a:chExt cx="812800" cy="41826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418264"/>
            </a:xfrm>
            <a:custGeom>
              <a:avLst/>
              <a:gdLst/>
              <a:ahLst/>
              <a:cxnLst/>
              <a:rect l="l" t="t" r="r" b="b"/>
              <a:pathLst>
                <a:path w="812800" h="418264">
                  <a:moveTo>
                    <a:pt x="0" y="0"/>
                  </a:moveTo>
                  <a:lnTo>
                    <a:pt x="812800" y="0"/>
                  </a:lnTo>
                  <a:lnTo>
                    <a:pt x="812800" y="418264"/>
                  </a:lnTo>
                  <a:lnTo>
                    <a:pt x="0" y="418264"/>
                  </a:lnTo>
                  <a:close/>
                </a:path>
              </a:pathLst>
            </a:custGeom>
            <a:solidFill>
              <a:srgbClr val="2074D4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4563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01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576992" y="2596688"/>
            <a:ext cx="5881542" cy="3026622"/>
            <a:chOff x="0" y="0"/>
            <a:chExt cx="812800" cy="41826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418264"/>
            </a:xfrm>
            <a:custGeom>
              <a:avLst/>
              <a:gdLst/>
              <a:ahLst/>
              <a:cxnLst/>
              <a:rect l="l" t="t" r="r" b="b"/>
              <a:pathLst>
                <a:path w="812800" h="418264">
                  <a:moveTo>
                    <a:pt x="0" y="0"/>
                  </a:moveTo>
                  <a:lnTo>
                    <a:pt x="812800" y="0"/>
                  </a:lnTo>
                  <a:lnTo>
                    <a:pt x="812800" y="418264"/>
                  </a:lnTo>
                  <a:lnTo>
                    <a:pt x="0" y="418264"/>
                  </a:lnTo>
                  <a:close/>
                </a:path>
              </a:pathLst>
            </a:custGeom>
            <a:solidFill>
              <a:srgbClr val="2074D4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4563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01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3680963" y="6389388"/>
            <a:ext cx="6417144" cy="3026622"/>
            <a:chOff x="0" y="0"/>
            <a:chExt cx="886818" cy="41826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86818" cy="418264"/>
            </a:xfrm>
            <a:custGeom>
              <a:avLst/>
              <a:gdLst/>
              <a:ahLst/>
              <a:cxnLst/>
              <a:rect l="l" t="t" r="r" b="b"/>
              <a:pathLst>
                <a:path w="886818" h="418264">
                  <a:moveTo>
                    <a:pt x="0" y="0"/>
                  </a:moveTo>
                  <a:lnTo>
                    <a:pt x="886818" y="0"/>
                  </a:lnTo>
                  <a:lnTo>
                    <a:pt x="886818" y="418264"/>
                  </a:lnTo>
                  <a:lnTo>
                    <a:pt x="0" y="418264"/>
                  </a:lnTo>
                  <a:close/>
                </a:path>
              </a:pathLst>
            </a:custGeom>
            <a:solidFill>
              <a:srgbClr val="2074D4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886818" cy="4563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01"/>
                </a:lnSpc>
              </a:pPr>
              <a:endParaRPr/>
            </a:p>
          </p:txBody>
        </p:sp>
      </p:grpSp>
      <p:sp>
        <p:nvSpPr>
          <p:cNvPr id="30" name="TextBox 30"/>
          <p:cNvSpPr txBox="1"/>
          <p:nvPr/>
        </p:nvSpPr>
        <p:spPr>
          <a:xfrm>
            <a:off x="1335381" y="3557549"/>
            <a:ext cx="5165254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4200"/>
              </a:lnSpc>
              <a:spcBef>
                <a:spcPct val="0"/>
              </a:spcBef>
            </a:pPr>
            <a:r>
              <a:rPr lang="ar-EG" sz="3000" b="1" dirty="0">
                <a:solidFill>
                  <a:srgbClr val="FFFFFF"/>
                </a:solidFill>
                <a:latin typeface="Montserrat Semi-Bold"/>
                <a:ea typeface="Montserrat Semi-Bold"/>
                <a:cs typeface="+mj-cs"/>
                <a:sym typeface="Montserrat Semi-Bold"/>
                <a:rtl/>
              </a:rPr>
              <a:t>الاطار القانوني المنظم لعمليات البورصة في الجزائر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8108731" y="3584854"/>
            <a:ext cx="4818062" cy="525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4060"/>
              </a:lnSpc>
              <a:spcBef>
                <a:spcPct val="0"/>
              </a:spcBef>
            </a:pPr>
            <a:r>
              <a:rPr lang="ar-EG" sz="2900" b="1" dirty="0">
                <a:solidFill>
                  <a:srgbClr val="FFFFFF"/>
                </a:solidFill>
                <a:latin typeface="Montserrat Semi-Bold"/>
                <a:ea typeface="Montserrat Semi-Bold"/>
                <a:cs typeface="+mj-cs"/>
                <a:sym typeface="Montserrat Semi-Bold"/>
                <a:rtl/>
              </a:rPr>
              <a:t>مفهوم عمليات البورصة</a:t>
            </a:r>
          </a:p>
        </p:txBody>
      </p:sp>
      <p:grpSp>
        <p:nvGrpSpPr>
          <p:cNvPr id="32" name="Group 32"/>
          <p:cNvGrpSpPr/>
          <p:nvPr/>
        </p:nvGrpSpPr>
        <p:grpSpPr>
          <a:xfrm>
            <a:off x="13887344" y="1028700"/>
            <a:ext cx="3987330" cy="3987330"/>
            <a:chOff x="0" y="0"/>
            <a:chExt cx="812800" cy="8128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>
              <a:solidFill>
                <a:srgbClr val="F6F6F6"/>
              </a:solidFill>
              <a:prstDash val="solid"/>
              <a:miter/>
            </a:ln>
          </p:spPr>
        </p:sp>
        <p:sp>
          <p:nvSpPr>
            <p:cNvPr id="34" name="TextBox 3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15881009" y="10052"/>
            <a:ext cx="3063266" cy="10287000"/>
            <a:chOff x="0" y="0"/>
            <a:chExt cx="806786" cy="2709333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806786" cy="2709333"/>
            </a:xfrm>
            <a:custGeom>
              <a:avLst/>
              <a:gdLst/>
              <a:ahLst/>
              <a:cxnLst/>
              <a:rect l="l" t="t" r="r" b="b"/>
              <a:pathLst>
                <a:path w="806786" h="2709333">
                  <a:moveTo>
                    <a:pt x="128894" y="0"/>
                  </a:moveTo>
                  <a:lnTo>
                    <a:pt x="677892" y="0"/>
                  </a:lnTo>
                  <a:cubicBezTo>
                    <a:pt x="749078" y="0"/>
                    <a:pt x="806786" y="57708"/>
                    <a:pt x="806786" y="128894"/>
                  </a:cubicBezTo>
                  <a:lnTo>
                    <a:pt x="806786" y="2580439"/>
                  </a:lnTo>
                  <a:cubicBezTo>
                    <a:pt x="806786" y="2614624"/>
                    <a:pt x="793206" y="2647409"/>
                    <a:pt x="769034" y="2671581"/>
                  </a:cubicBezTo>
                  <a:cubicBezTo>
                    <a:pt x="744861" y="2695753"/>
                    <a:pt x="712077" y="2709333"/>
                    <a:pt x="677892" y="2709333"/>
                  </a:cubicBezTo>
                  <a:lnTo>
                    <a:pt x="128894" y="2709333"/>
                  </a:lnTo>
                  <a:cubicBezTo>
                    <a:pt x="57708" y="2709333"/>
                    <a:pt x="0" y="2651625"/>
                    <a:pt x="0" y="2580439"/>
                  </a:cubicBezTo>
                  <a:lnTo>
                    <a:pt x="0" y="128894"/>
                  </a:lnTo>
                  <a:cubicBezTo>
                    <a:pt x="0" y="57708"/>
                    <a:pt x="57708" y="0"/>
                    <a:pt x="128894" y="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37" name="TextBox 37"/>
            <p:cNvSpPr txBox="1"/>
            <p:nvPr/>
          </p:nvSpPr>
          <p:spPr>
            <a:xfrm>
              <a:off x="0" y="-38100"/>
              <a:ext cx="806786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8" name="TextBox 38"/>
          <p:cNvSpPr txBox="1"/>
          <p:nvPr/>
        </p:nvSpPr>
        <p:spPr>
          <a:xfrm>
            <a:off x="1054596" y="1237788"/>
            <a:ext cx="13044791" cy="628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900"/>
              </a:lnSpc>
            </a:pPr>
            <a:r>
              <a:rPr lang="ar-DZ" sz="3500" b="1" spc="70" dirty="0" smtClean="0">
                <a:solidFill>
                  <a:srgbClr val="000000"/>
                </a:solidFill>
                <a:latin typeface="Garet Bold"/>
                <a:ea typeface="Garet Bold"/>
                <a:cs typeface="+mj-cs"/>
                <a:sym typeface="Garet Bold"/>
                <a:rtl/>
              </a:rPr>
              <a:t>محتوى</a:t>
            </a:r>
            <a:r>
              <a:rPr lang="ar-EG" sz="3500" b="1" spc="70" dirty="0" smtClean="0">
                <a:solidFill>
                  <a:srgbClr val="000000"/>
                </a:solidFill>
                <a:latin typeface="Garet Bold"/>
                <a:ea typeface="Garet Bold"/>
                <a:cs typeface="+mj-cs"/>
                <a:sym typeface="Garet Bold"/>
                <a:rtl/>
              </a:rPr>
              <a:t> </a:t>
            </a:r>
            <a:r>
              <a:rPr lang="ar-EG" sz="3500" b="1" spc="70" dirty="0">
                <a:solidFill>
                  <a:srgbClr val="000000"/>
                </a:solidFill>
                <a:latin typeface="Garet Bold"/>
                <a:ea typeface="Garet Bold"/>
                <a:cs typeface="+mj-cs"/>
                <a:sym typeface="Garet Bold"/>
                <a:rtl/>
              </a:rPr>
              <a:t>المحور السابع:  قانون تنظيم عمليات البورصة في الجزائر</a:t>
            </a:r>
          </a:p>
        </p:txBody>
      </p:sp>
      <p:grpSp>
        <p:nvGrpSpPr>
          <p:cNvPr id="40" name="Group 40"/>
          <p:cNvGrpSpPr/>
          <p:nvPr/>
        </p:nvGrpSpPr>
        <p:grpSpPr>
          <a:xfrm>
            <a:off x="-1615919" y="6389388"/>
            <a:ext cx="3277467" cy="3277467"/>
            <a:chOff x="0" y="0"/>
            <a:chExt cx="812800" cy="812800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0" cap="sq">
              <a:solidFill>
                <a:srgbClr val="004AAD">
                  <a:alpha val="19608"/>
                </a:srgbClr>
              </a:solidFill>
              <a:prstDash val="solid"/>
              <a:miter/>
            </a:ln>
          </p:spPr>
        </p:sp>
        <p:sp>
          <p:nvSpPr>
            <p:cNvPr id="42" name="TextBox 4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43" name="TextBox 43"/>
          <p:cNvSpPr txBox="1"/>
          <p:nvPr/>
        </p:nvSpPr>
        <p:spPr>
          <a:xfrm>
            <a:off x="3918008" y="7350249"/>
            <a:ext cx="5943054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4200"/>
              </a:lnSpc>
              <a:spcBef>
                <a:spcPct val="0"/>
              </a:spcBef>
            </a:pPr>
            <a:r>
              <a:rPr lang="ar-EG" sz="3000" b="1" dirty="0">
                <a:solidFill>
                  <a:srgbClr val="FFFFFF"/>
                </a:solidFill>
                <a:latin typeface="Montserrat Semi-Bold"/>
                <a:ea typeface="Montserrat Semi-Bold"/>
                <a:cs typeface="+mj-cs"/>
                <a:sym typeface="Montserrat Semi-Bold"/>
                <a:rtl/>
              </a:rPr>
              <a:t>أهداف قانون تنظيم عمليات البورصة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457766" y="7109187"/>
            <a:ext cx="11830234" cy="3177813"/>
            <a:chOff x="0" y="0"/>
            <a:chExt cx="9347345" cy="251086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347345" cy="2510865"/>
            </a:xfrm>
            <a:custGeom>
              <a:avLst/>
              <a:gdLst/>
              <a:ahLst/>
              <a:cxnLst/>
              <a:rect l="l" t="t" r="r" b="b"/>
              <a:pathLst>
                <a:path w="9347345" h="2510865">
                  <a:moveTo>
                    <a:pt x="0" y="0"/>
                  </a:moveTo>
                  <a:lnTo>
                    <a:pt x="9347345" y="0"/>
                  </a:lnTo>
                  <a:lnTo>
                    <a:pt x="9347345" y="2510865"/>
                  </a:lnTo>
                  <a:lnTo>
                    <a:pt x="0" y="2510865"/>
                  </a:lnTo>
                  <a:close/>
                </a:path>
              </a:pathLst>
            </a:custGeom>
            <a:solidFill>
              <a:srgbClr val="F6F6F6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9347345" cy="25489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0"/>
            <a:ext cx="5429066" cy="10287000"/>
            <a:chOff x="0" y="0"/>
            <a:chExt cx="7238755" cy="13716000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/>
            <a:srcRect l="17004" r="49284"/>
            <a:stretch>
              <a:fillRect/>
            </a:stretch>
          </p:blipFill>
          <p:spPr>
            <a:xfrm>
              <a:off x="0" y="0"/>
              <a:ext cx="7238755" cy="13716000"/>
            </a:xfrm>
            <a:prstGeom prst="rect">
              <a:avLst/>
            </a:prstGeom>
          </p:spPr>
        </p:pic>
      </p:grpSp>
      <p:grpSp>
        <p:nvGrpSpPr>
          <p:cNvPr id="7" name="Group 7"/>
          <p:cNvGrpSpPr/>
          <p:nvPr/>
        </p:nvGrpSpPr>
        <p:grpSpPr>
          <a:xfrm>
            <a:off x="17259300" y="0"/>
            <a:ext cx="1694792" cy="10287000"/>
            <a:chOff x="0" y="0"/>
            <a:chExt cx="446365" cy="270933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46365" cy="2709333"/>
            </a:xfrm>
            <a:custGeom>
              <a:avLst/>
              <a:gdLst/>
              <a:ahLst/>
              <a:cxnLst/>
              <a:rect l="l" t="t" r="r" b="b"/>
              <a:pathLst>
                <a:path w="446365" h="2709333">
                  <a:moveTo>
                    <a:pt x="223183" y="0"/>
                  </a:moveTo>
                  <a:lnTo>
                    <a:pt x="223183" y="0"/>
                  </a:lnTo>
                  <a:cubicBezTo>
                    <a:pt x="282374" y="0"/>
                    <a:pt x="339142" y="23514"/>
                    <a:pt x="380996" y="65369"/>
                  </a:cubicBezTo>
                  <a:cubicBezTo>
                    <a:pt x="422851" y="107224"/>
                    <a:pt x="446365" y="163991"/>
                    <a:pt x="446365" y="223183"/>
                  </a:cubicBezTo>
                  <a:lnTo>
                    <a:pt x="446365" y="2486151"/>
                  </a:lnTo>
                  <a:cubicBezTo>
                    <a:pt x="446365" y="2609411"/>
                    <a:pt x="346443" y="2709333"/>
                    <a:pt x="223183" y="2709333"/>
                  </a:cubicBezTo>
                  <a:lnTo>
                    <a:pt x="223183" y="2709333"/>
                  </a:lnTo>
                  <a:cubicBezTo>
                    <a:pt x="99922" y="2709333"/>
                    <a:pt x="0" y="2609411"/>
                    <a:pt x="0" y="2486151"/>
                  </a:cubicBezTo>
                  <a:lnTo>
                    <a:pt x="0" y="223183"/>
                  </a:lnTo>
                  <a:cubicBezTo>
                    <a:pt x="0" y="99922"/>
                    <a:pt x="99922" y="0"/>
                    <a:pt x="223183" y="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446365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0" y="7109187"/>
            <a:ext cx="1028700" cy="3177813"/>
            <a:chOff x="0" y="0"/>
            <a:chExt cx="812800" cy="251086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2510865"/>
            </a:xfrm>
            <a:custGeom>
              <a:avLst/>
              <a:gdLst/>
              <a:ahLst/>
              <a:cxnLst/>
              <a:rect l="l" t="t" r="r" b="b"/>
              <a:pathLst>
                <a:path w="812800" h="2510865">
                  <a:moveTo>
                    <a:pt x="0" y="0"/>
                  </a:moveTo>
                  <a:lnTo>
                    <a:pt x="812800" y="0"/>
                  </a:lnTo>
                  <a:lnTo>
                    <a:pt x="812800" y="2510865"/>
                  </a:lnTo>
                  <a:lnTo>
                    <a:pt x="0" y="2510865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812800" cy="25489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0" y="0"/>
            <a:ext cx="1028700" cy="1028700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9144000" y="667764"/>
            <a:ext cx="7494647" cy="872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27"/>
              </a:lnSpc>
            </a:pPr>
            <a:r>
              <a:rPr lang="ar-EG" sz="5000" b="1" dirty="0">
                <a:solidFill>
                  <a:srgbClr val="004AAD"/>
                </a:solidFill>
                <a:latin typeface="Garet Bold" panose="020B0604020202020204" charset="0"/>
                <a:ea typeface="Garet Bold"/>
                <a:cs typeface="+mj-cs"/>
                <a:sym typeface="Garet Bold"/>
                <a:rtl/>
              </a:rPr>
              <a:t>معلومات حول أستاذة المادة</a:t>
            </a:r>
            <a:r>
              <a:rPr lang="en-US" sz="5000" b="1" dirty="0">
                <a:solidFill>
                  <a:srgbClr val="004AAD"/>
                </a:solidFill>
                <a:latin typeface="Garet Bold" panose="020B0604020202020204" charset="0"/>
                <a:ea typeface="Garet Bold"/>
                <a:cs typeface="+mj-cs"/>
                <a:sym typeface="Garet Bold"/>
              </a:rPr>
              <a:t> 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15352947" y="2787310"/>
            <a:ext cx="969409" cy="969409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652780" y="0"/>
                  </a:moveTo>
                  <a:lnTo>
                    <a:pt x="160020" y="0"/>
                  </a:lnTo>
                  <a:lnTo>
                    <a:pt x="0" y="160020"/>
                  </a:lnTo>
                  <a:lnTo>
                    <a:pt x="0" y="652780"/>
                  </a:lnTo>
                  <a:lnTo>
                    <a:pt x="160020" y="812800"/>
                  </a:lnTo>
                  <a:lnTo>
                    <a:pt x="652780" y="812800"/>
                  </a:lnTo>
                  <a:lnTo>
                    <a:pt x="812800" y="652780"/>
                  </a:lnTo>
                  <a:lnTo>
                    <a:pt x="812800" y="160020"/>
                  </a:lnTo>
                  <a:lnTo>
                    <a:pt x="652780" y="0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63500" y="-3175"/>
              <a:ext cx="685800" cy="752475"/>
            </a:xfrm>
            <a:prstGeom prst="rect">
              <a:avLst/>
            </a:prstGeom>
          </p:spPr>
          <p:txBody>
            <a:bodyPr lIns="44470" tIns="44470" rIns="44470" bIns="44470" rtlCol="0" anchor="ctr"/>
            <a:lstStyle/>
            <a:p>
              <a:pPr algn="ctr">
                <a:lnSpc>
                  <a:spcPts val="4759"/>
                </a:lnSpc>
              </a:pPr>
              <a:r>
                <a:rPr lang="en-US" sz="3399" b="1">
                  <a:solidFill>
                    <a:srgbClr val="FFFFFF"/>
                  </a:solidFill>
                  <a:latin typeface="Garet Bold"/>
                  <a:ea typeface="Garet Bold"/>
                  <a:cs typeface="Garet Bold"/>
                  <a:sym typeface="Garet Bold"/>
                </a:rPr>
                <a:t>01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5352947" y="3862487"/>
            <a:ext cx="969409" cy="969409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652780" y="0"/>
                  </a:moveTo>
                  <a:lnTo>
                    <a:pt x="160020" y="0"/>
                  </a:lnTo>
                  <a:lnTo>
                    <a:pt x="0" y="160020"/>
                  </a:lnTo>
                  <a:lnTo>
                    <a:pt x="0" y="652780"/>
                  </a:lnTo>
                  <a:lnTo>
                    <a:pt x="160020" y="812800"/>
                  </a:lnTo>
                  <a:lnTo>
                    <a:pt x="652780" y="812800"/>
                  </a:lnTo>
                  <a:lnTo>
                    <a:pt x="812800" y="652780"/>
                  </a:lnTo>
                  <a:lnTo>
                    <a:pt x="812800" y="160020"/>
                  </a:lnTo>
                  <a:lnTo>
                    <a:pt x="652780" y="0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63500" y="-3175"/>
              <a:ext cx="685800" cy="752475"/>
            </a:xfrm>
            <a:prstGeom prst="rect">
              <a:avLst/>
            </a:prstGeom>
          </p:spPr>
          <p:txBody>
            <a:bodyPr lIns="44470" tIns="44470" rIns="44470" bIns="44470" rtlCol="0" anchor="ctr"/>
            <a:lstStyle/>
            <a:p>
              <a:pPr algn="ctr">
                <a:lnSpc>
                  <a:spcPts val="4759"/>
                </a:lnSpc>
              </a:pPr>
              <a:r>
                <a:rPr lang="en-US" sz="3399" b="1">
                  <a:solidFill>
                    <a:srgbClr val="FFFFFF"/>
                  </a:solidFill>
                  <a:latin typeface="Garet Bold"/>
                  <a:ea typeface="Garet Bold"/>
                  <a:cs typeface="Garet Bold"/>
                  <a:sym typeface="Garet Bold"/>
                </a:rPr>
                <a:t>02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5352947" y="4957591"/>
            <a:ext cx="969409" cy="969409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652780" y="0"/>
                  </a:moveTo>
                  <a:lnTo>
                    <a:pt x="160020" y="0"/>
                  </a:lnTo>
                  <a:lnTo>
                    <a:pt x="0" y="160020"/>
                  </a:lnTo>
                  <a:lnTo>
                    <a:pt x="0" y="652780"/>
                  </a:lnTo>
                  <a:lnTo>
                    <a:pt x="160020" y="812800"/>
                  </a:lnTo>
                  <a:lnTo>
                    <a:pt x="652780" y="812800"/>
                  </a:lnTo>
                  <a:lnTo>
                    <a:pt x="812800" y="652780"/>
                  </a:lnTo>
                  <a:lnTo>
                    <a:pt x="812800" y="160020"/>
                  </a:lnTo>
                  <a:lnTo>
                    <a:pt x="652780" y="0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63500" y="-3175"/>
              <a:ext cx="685800" cy="752475"/>
            </a:xfrm>
            <a:prstGeom prst="rect">
              <a:avLst/>
            </a:prstGeom>
          </p:spPr>
          <p:txBody>
            <a:bodyPr lIns="44470" tIns="44470" rIns="44470" bIns="44470" rtlCol="0" anchor="ctr"/>
            <a:lstStyle/>
            <a:p>
              <a:pPr algn="ctr">
                <a:lnSpc>
                  <a:spcPts val="4759"/>
                </a:lnSpc>
              </a:pPr>
              <a:r>
                <a:rPr lang="en-US" sz="3399" b="1">
                  <a:solidFill>
                    <a:srgbClr val="FFFFFF"/>
                  </a:solidFill>
                  <a:latin typeface="Garet Bold"/>
                  <a:ea typeface="Garet Bold"/>
                  <a:cs typeface="Garet Bold"/>
                  <a:sym typeface="Garet Bold"/>
                </a:rPr>
                <a:t>03</a:t>
              </a: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5352947" y="6114325"/>
            <a:ext cx="969409" cy="969409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652780" y="0"/>
                  </a:moveTo>
                  <a:lnTo>
                    <a:pt x="160020" y="0"/>
                  </a:lnTo>
                  <a:lnTo>
                    <a:pt x="0" y="160020"/>
                  </a:lnTo>
                  <a:lnTo>
                    <a:pt x="0" y="652780"/>
                  </a:lnTo>
                  <a:lnTo>
                    <a:pt x="160020" y="812800"/>
                  </a:lnTo>
                  <a:lnTo>
                    <a:pt x="652780" y="812800"/>
                  </a:lnTo>
                  <a:lnTo>
                    <a:pt x="812800" y="652780"/>
                  </a:lnTo>
                  <a:lnTo>
                    <a:pt x="812800" y="160020"/>
                  </a:lnTo>
                  <a:lnTo>
                    <a:pt x="652780" y="0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63500" y="-3175"/>
              <a:ext cx="685800" cy="752475"/>
            </a:xfrm>
            <a:prstGeom prst="rect">
              <a:avLst/>
            </a:prstGeom>
          </p:spPr>
          <p:txBody>
            <a:bodyPr lIns="44470" tIns="44470" rIns="44470" bIns="44470" rtlCol="0" anchor="ctr"/>
            <a:lstStyle/>
            <a:p>
              <a:pPr algn="ctr">
                <a:lnSpc>
                  <a:spcPts val="4759"/>
                </a:lnSpc>
              </a:pPr>
              <a:r>
                <a:rPr lang="en-US" sz="3399" b="1">
                  <a:solidFill>
                    <a:srgbClr val="FFFFFF"/>
                  </a:solidFill>
                  <a:latin typeface="Garet Bold"/>
                  <a:ea typeface="Garet Bold"/>
                  <a:cs typeface="Garet Bold"/>
                  <a:sym typeface="Garet Bold"/>
                </a:rPr>
                <a:t>04</a:t>
              </a: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5352947" y="7188508"/>
            <a:ext cx="969409" cy="969409"/>
            <a:chOff x="0" y="0"/>
            <a:chExt cx="812800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652780" y="0"/>
                  </a:moveTo>
                  <a:lnTo>
                    <a:pt x="160020" y="0"/>
                  </a:lnTo>
                  <a:lnTo>
                    <a:pt x="0" y="160020"/>
                  </a:lnTo>
                  <a:lnTo>
                    <a:pt x="0" y="652780"/>
                  </a:lnTo>
                  <a:lnTo>
                    <a:pt x="160020" y="812800"/>
                  </a:lnTo>
                  <a:lnTo>
                    <a:pt x="652780" y="812800"/>
                  </a:lnTo>
                  <a:lnTo>
                    <a:pt x="812800" y="652780"/>
                  </a:lnTo>
                  <a:lnTo>
                    <a:pt x="812800" y="160020"/>
                  </a:lnTo>
                  <a:lnTo>
                    <a:pt x="652780" y="0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63500" y="-3175"/>
              <a:ext cx="685800" cy="752475"/>
            </a:xfrm>
            <a:prstGeom prst="rect">
              <a:avLst/>
            </a:prstGeom>
          </p:spPr>
          <p:txBody>
            <a:bodyPr lIns="44470" tIns="44470" rIns="44470" bIns="44470" rtlCol="0" anchor="ctr"/>
            <a:lstStyle/>
            <a:p>
              <a:pPr algn="ctr">
                <a:lnSpc>
                  <a:spcPts val="4759"/>
                </a:lnSpc>
              </a:pPr>
              <a:r>
                <a:rPr lang="en-US" sz="3399" b="1">
                  <a:solidFill>
                    <a:srgbClr val="FFFFFF"/>
                  </a:solidFill>
                  <a:latin typeface="Garet Bold"/>
                  <a:ea typeface="Garet Bold"/>
                  <a:cs typeface="Garet Bold"/>
                  <a:sym typeface="Garet Bold"/>
                </a:rPr>
                <a:t>05</a:t>
              </a:r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15352947" y="8262692"/>
            <a:ext cx="969409" cy="969409"/>
            <a:chOff x="0" y="0"/>
            <a:chExt cx="812800" cy="8128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652780" y="0"/>
                  </a:moveTo>
                  <a:lnTo>
                    <a:pt x="160020" y="0"/>
                  </a:lnTo>
                  <a:lnTo>
                    <a:pt x="0" y="160020"/>
                  </a:lnTo>
                  <a:lnTo>
                    <a:pt x="0" y="652780"/>
                  </a:lnTo>
                  <a:lnTo>
                    <a:pt x="160020" y="812800"/>
                  </a:lnTo>
                  <a:lnTo>
                    <a:pt x="652780" y="812800"/>
                  </a:lnTo>
                  <a:lnTo>
                    <a:pt x="812800" y="652780"/>
                  </a:lnTo>
                  <a:lnTo>
                    <a:pt x="812800" y="160020"/>
                  </a:lnTo>
                  <a:lnTo>
                    <a:pt x="652780" y="0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63500" y="-3175"/>
              <a:ext cx="685800" cy="752475"/>
            </a:xfrm>
            <a:prstGeom prst="rect">
              <a:avLst/>
            </a:prstGeom>
          </p:spPr>
          <p:txBody>
            <a:bodyPr lIns="44470" tIns="44470" rIns="44470" bIns="44470" rtlCol="0" anchor="ctr"/>
            <a:lstStyle/>
            <a:p>
              <a:pPr algn="ctr">
                <a:lnSpc>
                  <a:spcPts val="4759"/>
                </a:lnSpc>
              </a:pPr>
              <a:r>
                <a:rPr lang="en-US" sz="3399" b="1">
                  <a:solidFill>
                    <a:srgbClr val="FFFFFF"/>
                  </a:solidFill>
                  <a:latin typeface="Garet Bold"/>
                  <a:ea typeface="Garet Bold"/>
                  <a:cs typeface="Garet Bold"/>
                  <a:sym typeface="Garet Bold"/>
                </a:rPr>
                <a:t>06</a:t>
              </a:r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7297118" y="679502"/>
            <a:ext cx="1652841" cy="1652841"/>
            <a:chOff x="0" y="0"/>
            <a:chExt cx="812800" cy="81280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238884" y="0"/>
                  </a:moveTo>
                  <a:lnTo>
                    <a:pt x="573916" y="0"/>
                  </a:lnTo>
                  <a:cubicBezTo>
                    <a:pt x="705848" y="0"/>
                    <a:pt x="812800" y="106952"/>
                    <a:pt x="812800" y="238884"/>
                  </a:cubicBezTo>
                  <a:lnTo>
                    <a:pt x="812800" y="573916"/>
                  </a:lnTo>
                  <a:cubicBezTo>
                    <a:pt x="812800" y="705848"/>
                    <a:pt x="705848" y="812800"/>
                    <a:pt x="573916" y="812800"/>
                  </a:cubicBezTo>
                  <a:lnTo>
                    <a:pt x="238884" y="812800"/>
                  </a:lnTo>
                  <a:cubicBezTo>
                    <a:pt x="106952" y="812800"/>
                    <a:pt x="0" y="705848"/>
                    <a:pt x="0" y="573916"/>
                  </a:cubicBezTo>
                  <a:lnTo>
                    <a:pt x="0" y="238884"/>
                  </a:lnTo>
                  <a:cubicBezTo>
                    <a:pt x="0" y="106952"/>
                    <a:pt x="106952" y="0"/>
                    <a:pt x="238884" y="0"/>
                  </a:cubicBezTo>
                  <a:close/>
                </a:path>
              </a:pathLst>
            </a:custGeom>
            <a:solidFill>
              <a:srgbClr val="004AAD">
                <a:alpha val="29804"/>
              </a:srgbClr>
            </a:solidFill>
          </p:spPr>
        </p:sp>
        <p:sp>
          <p:nvSpPr>
            <p:cNvPr id="37" name="TextBox 3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7010099" y="1560620"/>
            <a:ext cx="771724" cy="771724"/>
            <a:chOff x="0" y="0"/>
            <a:chExt cx="812800" cy="812800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004AAD">
                  <a:alpha val="40000"/>
                </a:srgbClr>
              </a:solidFill>
              <a:prstDash val="solid"/>
              <a:miter/>
            </a:ln>
          </p:spPr>
        </p:sp>
        <p:sp>
          <p:nvSpPr>
            <p:cNvPr id="40" name="TextBox 4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12919457" y="8414693"/>
            <a:ext cx="3744615" cy="3744615"/>
            <a:chOff x="0" y="0"/>
            <a:chExt cx="812800" cy="812800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0" cap="sq">
              <a:solidFill>
                <a:srgbClr val="004AAD">
                  <a:alpha val="19608"/>
                </a:srgbClr>
              </a:solidFill>
              <a:prstDash val="solid"/>
              <a:miter/>
            </a:ln>
          </p:spPr>
        </p:sp>
        <p:sp>
          <p:nvSpPr>
            <p:cNvPr id="43" name="TextBox 4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44" name="TextBox 44"/>
          <p:cNvSpPr txBox="1"/>
          <p:nvPr/>
        </p:nvSpPr>
        <p:spPr>
          <a:xfrm>
            <a:off x="7781823" y="2933283"/>
            <a:ext cx="7351823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rtl="1">
              <a:lnSpc>
                <a:spcPts val="4199"/>
              </a:lnSpc>
            </a:pPr>
            <a:r>
              <a:rPr lang="ar-EG" sz="2999" b="1" dirty="0">
                <a:solidFill>
                  <a:srgbClr val="000000"/>
                </a:solidFill>
                <a:latin typeface="Garet Bold"/>
                <a:ea typeface="Garet Bold"/>
                <a:cs typeface="+mj-cs"/>
                <a:sym typeface="Garet Bold"/>
                <a:rtl/>
              </a:rPr>
              <a:t>الدكتورة:</a:t>
            </a:r>
            <a:r>
              <a:rPr lang="ar-EG" sz="2999" dirty="0">
                <a:solidFill>
                  <a:srgbClr val="000000"/>
                </a:solidFill>
                <a:latin typeface="Garet"/>
                <a:ea typeface="Garet"/>
                <a:cs typeface="+mj-cs"/>
                <a:sym typeface="Garet"/>
                <a:rtl/>
              </a:rPr>
              <a:t> سيهام مخلوف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7781823" y="4106808"/>
            <a:ext cx="7351823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4199"/>
              </a:lnSpc>
            </a:pPr>
            <a:r>
              <a:rPr lang="ar-EG" sz="2999" b="1" dirty="0">
                <a:solidFill>
                  <a:srgbClr val="000000"/>
                </a:solidFill>
                <a:latin typeface="Garet Bold"/>
                <a:ea typeface="Garet Bold"/>
                <a:cs typeface="+mj-cs"/>
                <a:sym typeface="Garet Bold"/>
                <a:rtl/>
              </a:rPr>
              <a:t>الرتبة</a:t>
            </a:r>
            <a:r>
              <a:rPr lang="ar-EG" sz="2999" dirty="0">
                <a:solidFill>
                  <a:srgbClr val="000000"/>
                </a:solidFill>
                <a:latin typeface="Garet"/>
                <a:ea typeface="Garet"/>
                <a:cs typeface="+mj-cs"/>
                <a:sym typeface="Garet"/>
                <a:rtl/>
              </a:rPr>
              <a:t>: أستاذ محاضر -ب-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7781823" y="5129158"/>
            <a:ext cx="7351823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4199"/>
              </a:lnSpc>
            </a:pPr>
            <a:r>
              <a:rPr lang="ar-EG" sz="2999" b="1" dirty="0">
                <a:solidFill>
                  <a:srgbClr val="000000"/>
                </a:solidFill>
                <a:latin typeface="Garet Bold"/>
                <a:ea typeface="Garet Bold"/>
                <a:cs typeface="+mj-cs"/>
                <a:sym typeface="Garet Bold"/>
                <a:rtl/>
              </a:rPr>
              <a:t>القسم</a:t>
            </a:r>
            <a:r>
              <a:rPr lang="ar-EG" sz="2999" dirty="0">
                <a:solidFill>
                  <a:srgbClr val="000000"/>
                </a:solidFill>
                <a:latin typeface="Garet"/>
                <a:ea typeface="Garet"/>
                <a:cs typeface="+mj-cs"/>
                <a:sym typeface="Garet"/>
                <a:rtl/>
              </a:rPr>
              <a:t>: العلوم الاقتصادية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7781823" y="6300733"/>
            <a:ext cx="7351823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4199"/>
              </a:lnSpc>
            </a:pPr>
            <a:r>
              <a:rPr lang="ar-EG" sz="2999" dirty="0">
                <a:solidFill>
                  <a:srgbClr val="000000"/>
                </a:solidFill>
                <a:latin typeface="Garet"/>
                <a:ea typeface="Garet"/>
                <a:cs typeface="+mj-cs"/>
                <a:sym typeface="Garet"/>
                <a:rtl/>
              </a:rPr>
              <a:t>ا</a:t>
            </a:r>
            <a:r>
              <a:rPr lang="ar-EG" sz="2999" b="1" dirty="0">
                <a:solidFill>
                  <a:srgbClr val="000000"/>
                </a:solidFill>
                <a:latin typeface="Garet Bold"/>
                <a:ea typeface="Garet Bold"/>
                <a:cs typeface="+mj-cs"/>
                <a:sym typeface="Garet Bold"/>
                <a:rtl/>
              </a:rPr>
              <a:t>لتخصص</a:t>
            </a:r>
            <a:r>
              <a:rPr lang="ar-EG" sz="2999" dirty="0">
                <a:solidFill>
                  <a:srgbClr val="000000"/>
                </a:solidFill>
                <a:latin typeface="Garet"/>
                <a:ea typeface="Garet"/>
                <a:cs typeface="+mj-cs"/>
                <a:sym typeface="Garet"/>
                <a:rtl/>
              </a:rPr>
              <a:t>: اقتصاد النقل والامداد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7781823" y="7401750"/>
            <a:ext cx="7351823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4199"/>
              </a:lnSpc>
            </a:pPr>
            <a:r>
              <a:rPr lang="ar-EG" sz="2999" dirty="0">
                <a:solidFill>
                  <a:srgbClr val="000000"/>
                </a:solidFill>
                <a:latin typeface="Garet"/>
                <a:ea typeface="Garet"/>
                <a:cs typeface="+mj-cs"/>
                <a:sym typeface="Garet"/>
                <a:rtl/>
              </a:rPr>
              <a:t>ا</a:t>
            </a:r>
            <a:r>
              <a:rPr lang="ar-EG" sz="2999" b="1" dirty="0">
                <a:solidFill>
                  <a:srgbClr val="000000"/>
                </a:solidFill>
                <a:latin typeface="Garet Bold"/>
                <a:ea typeface="Garet Bold"/>
                <a:cs typeface="+mj-cs"/>
                <a:sym typeface="Garet Bold"/>
                <a:rtl/>
              </a:rPr>
              <a:t>لكلية</a:t>
            </a:r>
            <a:r>
              <a:rPr lang="ar-EG" sz="2999" dirty="0">
                <a:solidFill>
                  <a:srgbClr val="000000"/>
                </a:solidFill>
                <a:latin typeface="Garet"/>
                <a:ea typeface="Garet"/>
                <a:cs typeface="+mj-cs"/>
                <a:sym typeface="Garet"/>
                <a:rtl/>
              </a:rPr>
              <a:t>: العلوم الاقتصادية والتجارية وعلوم التسيير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7781823" y="8497125"/>
            <a:ext cx="7351823" cy="494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4199"/>
              </a:lnSpc>
            </a:pPr>
            <a:r>
              <a:rPr lang="ar-EG" sz="2999" b="1" dirty="0">
                <a:solidFill>
                  <a:srgbClr val="000000"/>
                </a:solidFill>
                <a:latin typeface="Garet"/>
                <a:ea typeface="Garet"/>
                <a:cs typeface="+mj-cs"/>
                <a:sym typeface="Garet"/>
                <a:rtl/>
              </a:rPr>
              <a:t>ال</a:t>
            </a:r>
            <a:r>
              <a:rPr lang="ar-EG" sz="2999" b="1" dirty="0">
                <a:solidFill>
                  <a:srgbClr val="000000"/>
                </a:solidFill>
                <a:latin typeface="Garet Bold"/>
                <a:ea typeface="Garet Bold"/>
                <a:cs typeface="+mj-cs"/>
                <a:sym typeface="Garet Bold"/>
                <a:rtl/>
              </a:rPr>
              <a:t>جامعة</a:t>
            </a:r>
            <a:r>
              <a:rPr lang="ar-EG" sz="2999" dirty="0">
                <a:solidFill>
                  <a:srgbClr val="000000"/>
                </a:solidFill>
                <a:latin typeface="Garet"/>
                <a:ea typeface="Garet"/>
                <a:cs typeface="+mj-cs"/>
                <a:sym typeface="Garet"/>
                <a:rtl/>
              </a:rPr>
              <a:t>: باجي مختار -عنابة-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081238" y="0"/>
            <a:ext cx="9206761" cy="10287000"/>
            <a:chOff x="0" y="0"/>
            <a:chExt cx="4609553" cy="8128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09553" cy="8128000"/>
            </a:xfrm>
            <a:custGeom>
              <a:avLst/>
              <a:gdLst/>
              <a:ahLst/>
              <a:cxnLst/>
              <a:rect l="l" t="t" r="r" b="b"/>
              <a:pathLst>
                <a:path w="4609553" h="8128000">
                  <a:moveTo>
                    <a:pt x="0" y="0"/>
                  </a:moveTo>
                  <a:lnTo>
                    <a:pt x="4609553" y="0"/>
                  </a:lnTo>
                  <a:lnTo>
                    <a:pt x="4609553" y="8128000"/>
                  </a:lnTo>
                  <a:lnTo>
                    <a:pt x="0" y="8128000"/>
                  </a:lnTo>
                  <a:close/>
                </a:path>
              </a:pathLst>
            </a:custGeom>
            <a:solidFill>
              <a:srgbClr val="F6F6F6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609553" cy="81661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 flipV="1">
            <a:off x="551064" y="5997897"/>
            <a:ext cx="17185873" cy="47625"/>
          </a:xfrm>
          <a:prstGeom prst="line">
            <a:avLst/>
          </a:prstGeom>
          <a:ln w="47625" cap="flat">
            <a:solidFill>
              <a:srgbClr val="000000">
                <a:alpha val="29804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 flipH="1">
            <a:off x="9144000" y="2400860"/>
            <a:ext cx="0" cy="7222650"/>
          </a:xfrm>
          <a:prstGeom prst="line">
            <a:avLst/>
          </a:prstGeom>
          <a:ln w="47625" cap="flat">
            <a:solidFill>
              <a:srgbClr val="000000">
                <a:alpha val="29804"/>
              </a:srgbClr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7" name="Group 7"/>
          <p:cNvGrpSpPr/>
          <p:nvPr/>
        </p:nvGrpSpPr>
        <p:grpSpPr>
          <a:xfrm>
            <a:off x="1432799" y="2400860"/>
            <a:ext cx="4316989" cy="669452"/>
            <a:chOff x="0" y="0"/>
            <a:chExt cx="2746403" cy="42589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746403" cy="425895"/>
            </a:xfrm>
            <a:custGeom>
              <a:avLst/>
              <a:gdLst/>
              <a:ahLst/>
              <a:cxnLst/>
              <a:rect l="l" t="t" r="r" b="b"/>
              <a:pathLst>
                <a:path w="2746403" h="425895">
                  <a:moveTo>
                    <a:pt x="2543203" y="0"/>
                  </a:moveTo>
                  <a:cubicBezTo>
                    <a:pt x="2655427" y="0"/>
                    <a:pt x="2746403" y="95340"/>
                    <a:pt x="2746403" y="212948"/>
                  </a:cubicBezTo>
                  <a:cubicBezTo>
                    <a:pt x="2746403" y="330556"/>
                    <a:pt x="2655427" y="425895"/>
                    <a:pt x="2543203" y="425895"/>
                  </a:cubicBezTo>
                  <a:lnTo>
                    <a:pt x="203200" y="425895"/>
                  </a:lnTo>
                  <a:cubicBezTo>
                    <a:pt x="90976" y="425895"/>
                    <a:pt x="0" y="330556"/>
                    <a:pt x="0" y="212948"/>
                  </a:cubicBezTo>
                  <a:cubicBezTo>
                    <a:pt x="0" y="95340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2746403" cy="4735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1">
                <a:lnSpc>
                  <a:spcPts val="3499"/>
                </a:lnSpc>
              </a:pPr>
              <a:r>
                <a:rPr lang="ar-EG" sz="3200" b="1" dirty="0">
                  <a:solidFill>
                    <a:srgbClr val="FFFFFF"/>
                  </a:solidFill>
                  <a:latin typeface="Garet Bold"/>
                  <a:ea typeface="Garet Bold"/>
                  <a:cs typeface="+mj-cs"/>
                  <a:sym typeface="Garet Bold"/>
                  <a:rtl/>
                </a:rPr>
                <a:t>الهدف الثاني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432799" y="6643833"/>
            <a:ext cx="4316989" cy="669452"/>
            <a:chOff x="0" y="0"/>
            <a:chExt cx="2746403" cy="42589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746403" cy="425895"/>
            </a:xfrm>
            <a:custGeom>
              <a:avLst/>
              <a:gdLst/>
              <a:ahLst/>
              <a:cxnLst/>
              <a:rect l="l" t="t" r="r" b="b"/>
              <a:pathLst>
                <a:path w="2746403" h="425895">
                  <a:moveTo>
                    <a:pt x="2543203" y="0"/>
                  </a:moveTo>
                  <a:cubicBezTo>
                    <a:pt x="2655427" y="0"/>
                    <a:pt x="2746403" y="95340"/>
                    <a:pt x="2746403" y="212948"/>
                  </a:cubicBezTo>
                  <a:cubicBezTo>
                    <a:pt x="2746403" y="330556"/>
                    <a:pt x="2655427" y="425895"/>
                    <a:pt x="2543203" y="425895"/>
                  </a:cubicBezTo>
                  <a:lnTo>
                    <a:pt x="203200" y="425895"/>
                  </a:lnTo>
                  <a:cubicBezTo>
                    <a:pt x="90976" y="425895"/>
                    <a:pt x="0" y="330556"/>
                    <a:pt x="0" y="212948"/>
                  </a:cubicBezTo>
                  <a:cubicBezTo>
                    <a:pt x="0" y="95340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2074D4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47625"/>
              <a:ext cx="2746403" cy="4735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1">
                <a:lnSpc>
                  <a:spcPts val="3499"/>
                </a:lnSpc>
              </a:pPr>
              <a:r>
                <a:rPr lang="ar-EG" sz="3200" b="1" dirty="0">
                  <a:solidFill>
                    <a:srgbClr val="FFFFFF"/>
                  </a:solidFill>
                  <a:latin typeface="Garet Bold"/>
                  <a:ea typeface="Garet Bold"/>
                  <a:cs typeface="+mj-cs"/>
                  <a:sym typeface="Garet Bold"/>
                  <a:rtl/>
                </a:rPr>
                <a:t>الهدف الرابع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0563822" y="2400860"/>
            <a:ext cx="4316989" cy="669452"/>
            <a:chOff x="0" y="0"/>
            <a:chExt cx="2746403" cy="425895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746403" cy="425895"/>
            </a:xfrm>
            <a:custGeom>
              <a:avLst/>
              <a:gdLst/>
              <a:ahLst/>
              <a:cxnLst/>
              <a:rect l="l" t="t" r="r" b="b"/>
              <a:pathLst>
                <a:path w="2746403" h="425895">
                  <a:moveTo>
                    <a:pt x="2543203" y="0"/>
                  </a:moveTo>
                  <a:cubicBezTo>
                    <a:pt x="2655427" y="0"/>
                    <a:pt x="2746403" y="95340"/>
                    <a:pt x="2746403" y="212948"/>
                  </a:cubicBezTo>
                  <a:cubicBezTo>
                    <a:pt x="2746403" y="330556"/>
                    <a:pt x="2655427" y="425895"/>
                    <a:pt x="2543203" y="425895"/>
                  </a:cubicBezTo>
                  <a:lnTo>
                    <a:pt x="203200" y="425895"/>
                  </a:lnTo>
                  <a:cubicBezTo>
                    <a:pt x="90976" y="425895"/>
                    <a:pt x="0" y="330556"/>
                    <a:pt x="0" y="212948"/>
                  </a:cubicBezTo>
                  <a:cubicBezTo>
                    <a:pt x="0" y="95340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2074D4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47625"/>
              <a:ext cx="2746403" cy="4735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1">
                <a:lnSpc>
                  <a:spcPts val="3499"/>
                </a:lnSpc>
              </a:pPr>
              <a:r>
                <a:rPr lang="ar-EG" sz="3200" b="1" dirty="0">
                  <a:solidFill>
                    <a:srgbClr val="FFFFFF"/>
                  </a:solidFill>
                  <a:latin typeface="Garet Bold"/>
                  <a:ea typeface="Garet Bold"/>
                  <a:cs typeface="+mj-cs"/>
                  <a:sym typeface="Garet Bold"/>
                  <a:rtl/>
                </a:rPr>
                <a:t>الهدف الأول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0563822" y="6643833"/>
            <a:ext cx="4316989" cy="669452"/>
            <a:chOff x="0" y="0"/>
            <a:chExt cx="2746403" cy="425895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746403" cy="425895"/>
            </a:xfrm>
            <a:custGeom>
              <a:avLst/>
              <a:gdLst/>
              <a:ahLst/>
              <a:cxnLst/>
              <a:rect l="l" t="t" r="r" b="b"/>
              <a:pathLst>
                <a:path w="2746403" h="425895">
                  <a:moveTo>
                    <a:pt x="2543203" y="0"/>
                  </a:moveTo>
                  <a:cubicBezTo>
                    <a:pt x="2655427" y="0"/>
                    <a:pt x="2746403" y="95340"/>
                    <a:pt x="2746403" y="212948"/>
                  </a:cubicBezTo>
                  <a:cubicBezTo>
                    <a:pt x="2746403" y="330556"/>
                    <a:pt x="2655427" y="425895"/>
                    <a:pt x="2543203" y="425895"/>
                  </a:cubicBezTo>
                  <a:lnTo>
                    <a:pt x="203200" y="425895"/>
                  </a:lnTo>
                  <a:cubicBezTo>
                    <a:pt x="90976" y="425895"/>
                    <a:pt x="0" y="330556"/>
                    <a:pt x="0" y="212948"/>
                  </a:cubicBezTo>
                  <a:cubicBezTo>
                    <a:pt x="0" y="95340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47625"/>
              <a:ext cx="2746403" cy="4735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1">
                <a:lnSpc>
                  <a:spcPts val="3499"/>
                </a:lnSpc>
              </a:pPr>
              <a:r>
                <a:rPr lang="ar-EG" sz="3200" b="1" dirty="0">
                  <a:solidFill>
                    <a:srgbClr val="FFFFFF"/>
                  </a:solidFill>
                  <a:latin typeface="Garet Bold"/>
                  <a:ea typeface="Garet Bold"/>
                  <a:cs typeface="+mj-cs"/>
                  <a:sym typeface="Garet Bold"/>
                  <a:rtl/>
                </a:rPr>
                <a:t>الهدف الثالث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5897880" y="2400860"/>
            <a:ext cx="669452" cy="669452"/>
            <a:chOff x="0" y="0"/>
            <a:chExt cx="812800" cy="8128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074D4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5036291" y="2400860"/>
            <a:ext cx="669452" cy="669452"/>
            <a:chOff x="0" y="0"/>
            <a:chExt cx="812800" cy="8128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5897880" y="6643833"/>
            <a:ext cx="669452" cy="669452"/>
            <a:chOff x="0" y="0"/>
            <a:chExt cx="812800" cy="8128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15033211" y="6643833"/>
            <a:ext cx="669452" cy="669452"/>
            <a:chOff x="0" y="0"/>
            <a:chExt cx="812800" cy="8128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074D4"/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3" name="TextBox 33"/>
          <p:cNvSpPr txBox="1"/>
          <p:nvPr/>
        </p:nvSpPr>
        <p:spPr>
          <a:xfrm>
            <a:off x="9415147" y="3956690"/>
            <a:ext cx="7629377" cy="1017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4199"/>
              </a:lnSpc>
            </a:pPr>
            <a:r>
              <a:rPr lang="ar-EG" sz="2799" b="1" dirty="0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  <a:rtl/>
              </a:rPr>
              <a:t>القدرة على تقييم التشريعات المالية والبنكية وفق استبيانات </a:t>
            </a:r>
          </a:p>
        </p:txBody>
      </p:sp>
      <p:grpSp>
        <p:nvGrpSpPr>
          <p:cNvPr id="34" name="Group 34"/>
          <p:cNvGrpSpPr/>
          <p:nvPr/>
        </p:nvGrpSpPr>
        <p:grpSpPr>
          <a:xfrm>
            <a:off x="-1523404" y="-1629505"/>
            <a:ext cx="3744615" cy="3744615"/>
            <a:chOff x="0" y="0"/>
            <a:chExt cx="812800" cy="812800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0" cap="sq">
              <a:solidFill>
                <a:srgbClr val="004AAD">
                  <a:alpha val="19608"/>
                </a:srgbClr>
              </a:solidFill>
              <a:prstDash val="solid"/>
              <a:miter/>
            </a:ln>
          </p:spPr>
        </p:sp>
        <p:sp>
          <p:nvSpPr>
            <p:cNvPr id="36" name="TextBox 3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7" name="TextBox 37"/>
          <p:cNvSpPr txBox="1"/>
          <p:nvPr/>
        </p:nvSpPr>
        <p:spPr>
          <a:xfrm>
            <a:off x="1066800" y="1255402"/>
            <a:ext cx="14819953" cy="518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4349"/>
              </a:lnSpc>
            </a:pPr>
            <a:r>
              <a:rPr lang="ar-EG" sz="2899" b="1" dirty="0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  <a:rtl/>
              </a:rPr>
              <a:t>عند الانتهاء من مضمون هذا المحور، يجب أن  يتمكن  الطالب من بلوغ الأهداف التالية: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551064" y="3956690"/>
            <a:ext cx="7629377" cy="1017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4199"/>
              </a:lnSpc>
            </a:pPr>
            <a:r>
              <a:rPr lang="ar-EG" sz="2799" b="1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  <a:rtl/>
              </a:rPr>
              <a:t>تقييم مدى وضوح النصوص القانونية وسهولة تطبيقها ومدى تكاملها 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9849323" y="8199110"/>
            <a:ext cx="7629377" cy="1017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4199"/>
              </a:lnSpc>
            </a:pPr>
            <a:r>
              <a:rPr lang="ar-EG" sz="2799" b="1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  <a:rtl/>
              </a:rPr>
              <a:t>فهم مختلف التحديات التي تواجه المؤسسات البنكية والمالية في الامتثال للتشريعات 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551064" y="8199110"/>
            <a:ext cx="7629377" cy="1017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4199"/>
              </a:lnSpc>
            </a:pPr>
            <a:r>
              <a:rPr lang="ar-EG" sz="2799" b="1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  <a:rtl/>
              </a:rPr>
              <a:t>الالمام بدور التشريعات البنكية في دعم الاقتصاد الوطني</a:t>
            </a:r>
          </a:p>
        </p:txBody>
      </p:sp>
      <p:sp>
        <p:nvSpPr>
          <p:cNvPr id="41" name="TextBox 19"/>
          <p:cNvSpPr txBox="1"/>
          <p:nvPr/>
        </p:nvSpPr>
        <p:spPr>
          <a:xfrm>
            <a:off x="3540947" y="172412"/>
            <a:ext cx="10769833" cy="17953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6999"/>
              </a:lnSpc>
            </a:pPr>
            <a:r>
              <a:rPr lang="ar-EG" sz="4999" b="1" spc="99" dirty="0">
                <a:solidFill>
                  <a:srgbClr val="004AAD"/>
                </a:solidFill>
                <a:latin typeface="Garet Bold"/>
                <a:ea typeface="Garet Bold"/>
                <a:sym typeface="Garet Bold"/>
                <a:rtl/>
              </a:rPr>
              <a:t>أهداف التعلم</a:t>
            </a:r>
            <a:r>
              <a:rPr lang="fr-FR" sz="4999" b="1" spc="99" dirty="0">
                <a:solidFill>
                  <a:srgbClr val="004AAD"/>
                </a:solidFill>
                <a:latin typeface="Garet Bold"/>
                <a:ea typeface="Garet Bold"/>
                <a:sym typeface="Garet Bold"/>
                <a:rtl/>
              </a:rPr>
              <a:t>  </a:t>
            </a:r>
            <a:r>
              <a:rPr lang="ar-DZ" sz="4999" b="1" spc="99" dirty="0">
                <a:solidFill>
                  <a:srgbClr val="004AAD"/>
                </a:solidFill>
                <a:latin typeface="Garet Bold"/>
                <a:ea typeface="Garet Bold"/>
                <a:sym typeface="Garet Bold"/>
                <a:rtl/>
              </a:rPr>
              <a:t>الخاصة بالمحور </a:t>
            </a:r>
            <a:r>
              <a:rPr lang="ar-DZ" sz="4999" b="1" spc="99" dirty="0" smtClean="0">
                <a:solidFill>
                  <a:srgbClr val="004AAD"/>
                </a:solidFill>
                <a:latin typeface="Garet Bold"/>
                <a:ea typeface="Garet Bold"/>
                <a:sym typeface="Garet Bold"/>
                <a:rtl/>
              </a:rPr>
              <a:t>الثامن</a:t>
            </a:r>
            <a:endParaRPr lang="ar-EG" sz="4999" b="1" spc="99" dirty="0">
              <a:solidFill>
                <a:srgbClr val="004AAD"/>
              </a:solidFill>
              <a:latin typeface="Garet Bold"/>
              <a:ea typeface="Garet Bold"/>
              <a:sym typeface="Garet Bold"/>
              <a:rtl/>
            </a:endParaRPr>
          </a:p>
          <a:p>
            <a:pPr algn="ctr" rtl="1">
              <a:lnSpc>
                <a:spcPts val="6999"/>
              </a:lnSpc>
            </a:pPr>
            <a:endParaRPr lang="ar-EG" sz="4999" b="1" spc="99" dirty="0">
              <a:solidFill>
                <a:srgbClr val="004AAD"/>
              </a:solidFill>
              <a:latin typeface="Garet Bold"/>
              <a:ea typeface="Garet Bold"/>
              <a:cs typeface="+mj-cs"/>
              <a:sym typeface="Garet Bold"/>
              <a:rtl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0052"/>
            <a:ext cx="4235092" cy="10287000"/>
            <a:chOff x="0" y="0"/>
            <a:chExt cx="3346246" cy="8128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346246" cy="8128000"/>
            </a:xfrm>
            <a:custGeom>
              <a:avLst/>
              <a:gdLst/>
              <a:ahLst/>
              <a:cxnLst/>
              <a:rect l="l" t="t" r="r" b="b"/>
              <a:pathLst>
                <a:path w="3346246" h="8128000">
                  <a:moveTo>
                    <a:pt x="0" y="0"/>
                  </a:moveTo>
                  <a:lnTo>
                    <a:pt x="3346246" y="0"/>
                  </a:lnTo>
                  <a:lnTo>
                    <a:pt x="3346246" y="8128000"/>
                  </a:lnTo>
                  <a:lnTo>
                    <a:pt x="0" y="8128000"/>
                  </a:lnTo>
                  <a:close/>
                </a:path>
              </a:pathLst>
            </a:custGeom>
            <a:solidFill>
              <a:srgbClr val="F6F6F6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346246" cy="81661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2596688"/>
            <a:ext cx="5881542" cy="2911658"/>
            <a:chOff x="0" y="0"/>
            <a:chExt cx="812800" cy="41826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418264"/>
            </a:xfrm>
            <a:custGeom>
              <a:avLst/>
              <a:gdLst/>
              <a:ahLst/>
              <a:cxnLst/>
              <a:rect l="l" t="t" r="r" b="b"/>
              <a:pathLst>
                <a:path w="812800" h="418264">
                  <a:moveTo>
                    <a:pt x="0" y="0"/>
                  </a:moveTo>
                  <a:lnTo>
                    <a:pt x="812800" y="0"/>
                  </a:lnTo>
                  <a:lnTo>
                    <a:pt x="812800" y="418264"/>
                  </a:lnTo>
                  <a:lnTo>
                    <a:pt x="0" y="418264"/>
                  </a:lnTo>
                  <a:close/>
                </a:path>
              </a:pathLst>
            </a:custGeom>
            <a:solidFill>
              <a:srgbClr val="2074D4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4563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01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576992" y="2596688"/>
            <a:ext cx="5881542" cy="3026622"/>
            <a:chOff x="0" y="0"/>
            <a:chExt cx="812800" cy="41826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418264"/>
            </a:xfrm>
            <a:custGeom>
              <a:avLst/>
              <a:gdLst/>
              <a:ahLst/>
              <a:cxnLst/>
              <a:rect l="l" t="t" r="r" b="b"/>
              <a:pathLst>
                <a:path w="812800" h="418264">
                  <a:moveTo>
                    <a:pt x="0" y="0"/>
                  </a:moveTo>
                  <a:lnTo>
                    <a:pt x="812800" y="0"/>
                  </a:lnTo>
                  <a:lnTo>
                    <a:pt x="812800" y="418264"/>
                  </a:lnTo>
                  <a:lnTo>
                    <a:pt x="0" y="418264"/>
                  </a:lnTo>
                  <a:close/>
                </a:path>
              </a:pathLst>
            </a:custGeom>
            <a:solidFill>
              <a:srgbClr val="2074D4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4563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01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3680963" y="6389388"/>
            <a:ext cx="6417144" cy="3026622"/>
            <a:chOff x="0" y="0"/>
            <a:chExt cx="886818" cy="41826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86818" cy="418264"/>
            </a:xfrm>
            <a:custGeom>
              <a:avLst/>
              <a:gdLst/>
              <a:ahLst/>
              <a:cxnLst/>
              <a:rect l="l" t="t" r="r" b="b"/>
              <a:pathLst>
                <a:path w="886818" h="418264">
                  <a:moveTo>
                    <a:pt x="0" y="0"/>
                  </a:moveTo>
                  <a:lnTo>
                    <a:pt x="886818" y="0"/>
                  </a:lnTo>
                  <a:lnTo>
                    <a:pt x="886818" y="418264"/>
                  </a:lnTo>
                  <a:lnTo>
                    <a:pt x="0" y="418264"/>
                  </a:lnTo>
                  <a:close/>
                </a:path>
              </a:pathLst>
            </a:custGeom>
            <a:solidFill>
              <a:srgbClr val="2074D4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886818" cy="4563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01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386844" y="3290849"/>
            <a:ext cx="5165254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4200"/>
              </a:lnSpc>
              <a:spcBef>
                <a:spcPct val="0"/>
              </a:spcBef>
            </a:pPr>
            <a:r>
              <a:rPr lang="ar-EG" sz="3000" b="1" dirty="0">
                <a:solidFill>
                  <a:srgbClr val="FFFFFF"/>
                </a:solidFill>
                <a:latin typeface="Montserrat Semi-Bold"/>
                <a:ea typeface="Montserrat Semi-Bold"/>
                <a:cs typeface="+mj-cs"/>
                <a:sym typeface="Montserrat Semi-Bold"/>
                <a:rtl/>
              </a:rPr>
              <a:t>مدى ملائمة التشريعات المالية والبنكية مع المتغيرات الاقتصادية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108731" y="3567074"/>
            <a:ext cx="4818062" cy="525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4060"/>
              </a:lnSpc>
              <a:spcBef>
                <a:spcPct val="0"/>
              </a:spcBef>
            </a:pPr>
            <a:r>
              <a:rPr lang="ar-EG" sz="2900" b="1" dirty="0">
                <a:solidFill>
                  <a:srgbClr val="FFFFFF"/>
                </a:solidFill>
                <a:latin typeface="Montserrat Semi-Bold"/>
                <a:ea typeface="Montserrat Semi-Bold"/>
                <a:cs typeface="+mj-cs"/>
                <a:sym typeface="Montserrat Semi-Bold"/>
                <a:rtl/>
              </a:rPr>
              <a:t>دور التشريعات في دعم الاقتصاد الوطني 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13887344" y="1028700"/>
            <a:ext cx="3987330" cy="3987330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>
              <a:solidFill>
                <a:srgbClr val="F6F6F6"/>
              </a:solidFill>
              <a:prstDash val="solid"/>
              <a:miter/>
            </a:ln>
          </p:spPr>
        </p:sp>
        <p:sp>
          <p:nvSpPr>
            <p:cNvPr id="18" name="TextBox 1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5881009" y="10052"/>
            <a:ext cx="3063266" cy="10287000"/>
            <a:chOff x="0" y="0"/>
            <a:chExt cx="806786" cy="2709333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06786" cy="2709333"/>
            </a:xfrm>
            <a:custGeom>
              <a:avLst/>
              <a:gdLst/>
              <a:ahLst/>
              <a:cxnLst/>
              <a:rect l="l" t="t" r="r" b="b"/>
              <a:pathLst>
                <a:path w="806786" h="2709333">
                  <a:moveTo>
                    <a:pt x="128894" y="0"/>
                  </a:moveTo>
                  <a:lnTo>
                    <a:pt x="677892" y="0"/>
                  </a:lnTo>
                  <a:cubicBezTo>
                    <a:pt x="749078" y="0"/>
                    <a:pt x="806786" y="57708"/>
                    <a:pt x="806786" y="128894"/>
                  </a:cubicBezTo>
                  <a:lnTo>
                    <a:pt x="806786" y="2580439"/>
                  </a:lnTo>
                  <a:cubicBezTo>
                    <a:pt x="806786" y="2614624"/>
                    <a:pt x="793206" y="2647409"/>
                    <a:pt x="769034" y="2671581"/>
                  </a:cubicBezTo>
                  <a:cubicBezTo>
                    <a:pt x="744861" y="2695753"/>
                    <a:pt x="712077" y="2709333"/>
                    <a:pt x="677892" y="2709333"/>
                  </a:cubicBezTo>
                  <a:lnTo>
                    <a:pt x="128894" y="2709333"/>
                  </a:lnTo>
                  <a:cubicBezTo>
                    <a:pt x="57708" y="2709333"/>
                    <a:pt x="0" y="2651625"/>
                    <a:pt x="0" y="2580439"/>
                  </a:cubicBezTo>
                  <a:lnTo>
                    <a:pt x="0" y="128894"/>
                  </a:lnTo>
                  <a:cubicBezTo>
                    <a:pt x="0" y="57708"/>
                    <a:pt x="57708" y="0"/>
                    <a:pt x="128894" y="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06786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1054596" y="1237788"/>
            <a:ext cx="13044791" cy="628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900"/>
              </a:lnSpc>
            </a:pPr>
            <a:r>
              <a:rPr lang="ar-DZ" sz="3500" b="1" spc="70" dirty="0" smtClean="0">
                <a:solidFill>
                  <a:srgbClr val="000000"/>
                </a:solidFill>
                <a:latin typeface="Garet Bold"/>
                <a:ea typeface="Garet Bold"/>
                <a:cs typeface="+mj-cs"/>
                <a:sym typeface="Garet Bold"/>
                <a:rtl/>
              </a:rPr>
              <a:t>محتوى</a:t>
            </a:r>
            <a:r>
              <a:rPr lang="ar-EG" sz="3500" b="1" spc="70" dirty="0" smtClean="0">
                <a:solidFill>
                  <a:srgbClr val="000000"/>
                </a:solidFill>
                <a:latin typeface="Garet Bold"/>
                <a:ea typeface="Garet Bold"/>
                <a:cs typeface="+mj-cs"/>
                <a:sym typeface="Garet Bold"/>
                <a:rtl/>
              </a:rPr>
              <a:t> </a:t>
            </a:r>
            <a:r>
              <a:rPr lang="ar-EG" sz="3500" b="1" spc="70" dirty="0">
                <a:solidFill>
                  <a:srgbClr val="000000"/>
                </a:solidFill>
                <a:latin typeface="Garet Bold"/>
                <a:ea typeface="Garet Bold"/>
                <a:cs typeface="+mj-cs"/>
                <a:sym typeface="Garet Bold"/>
                <a:rtl/>
              </a:rPr>
              <a:t>المحور الثامن:  تقييم الممارسة العملية للتشريعات المالية والبنكية في الجزائر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-1615919" y="6389388"/>
            <a:ext cx="3277467" cy="3277467"/>
            <a:chOff x="0" y="0"/>
            <a:chExt cx="812800" cy="8128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0" cap="sq">
              <a:solidFill>
                <a:srgbClr val="004AAD">
                  <a:alpha val="19608"/>
                </a:srgbClr>
              </a:solidFill>
              <a:prstDash val="solid"/>
              <a:miter/>
            </a:ln>
          </p:spPr>
        </p:sp>
        <p:sp>
          <p:nvSpPr>
            <p:cNvPr id="26" name="TextBox 2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3918008" y="7350249"/>
            <a:ext cx="5943054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4200"/>
              </a:lnSpc>
              <a:spcBef>
                <a:spcPct val="0"/>
              </a:spcBef>
            </a:pPr>
            <a:r>
              <a:rPr lang="ar-EG" sz="3000" b="1" dirty="0">
                <a:solidFill>
                  <a:srgbClr val="FFFFFF"/>
                </a:solidFill>
                <a:latin typeface="Montserrat Semi-Bold"/>
                <a:ea typeface="Montserrat Semi-Bold"/>
                <a:cs typeface="+mj-cs"/>
                <a:sym typeface="Montserrat Semi-Bold"/>
                <a:rtl/>
              </a:rPr>
              <a:t>كفاءة الاطار الرقابي والامتثال للقوانين الدولية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259300" y="7109187"/>
            <a:ext cx="1028700" cy="3177813"/>
            <a:chOff x="0" y="0"/>
            <a:chExt cx="812800" cy="251086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2510865"/>
            </a:xfrm>
            <a:custGeom>
              <a:avLst/>
              <a:gdLst/>
              <a:ahLst/>
              <a:cxnLst/>
              <a:rect l="l" t="t" r="r" b="b"/>
              <a:pathLst>
                <a:path w="812800" h="2510865">
                  <a:moveTo>
                    <a:pt x="0" y="0"/>
                  </a:moveTo>
                  <a:lnTo>
                    <a:pt x="812800" y="0"/>
                  </a:lnTo>
                  <a:lnTo>
                    <a:pt x="812800" y="2510865"/>
                  </a:lnTo>
                  <a:lnTo>
                    <a:pt x="0" y="2510865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25489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5141309"/>
            <a:ext cx="16139793" cy="5145691"/>
            <a:chOff x="0" y="0"/>
            <a:chExt cx="12752429" cy="406573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752429" cy="4065731"/>
            </a:xfrm>
            <a:custGeom>
              <a:avLst/>
              <a:gdLst/>
              <a:ahLst/>
              <a:cxnLst/>
              <a:rect l="l" t="t" r="r" b="b"/>
              <a:pathLst>
                <a:path w="12752429" h="4065731">
                  <a:moveTo>
                    <a:pt x="0" y="0"/>
                  </a:moveTo>
                  <a:lnTo>
                    <a:pt x="12752429" y="0"/>
                  </a:lnTo>
                  <a:lnTo>
                    <a:pt x="12752429" y="4065731"/>
                  </a:lnTo>
                  <a:lnTo>
                    <a:pt x="0" y="4065731"/>
                  </a:lnTo>
                  <a:close/>
                </a:path>
              </a:pathLst>
            </a:custGeom>
            <a:solidFill>
              <a:srgbClr val="F6F6F6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2752429" cy="41038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7259300" y="0"/>
            <a:ext cx="1028700" cy="102870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609914" y="5141309"/>
            <a:ext cx="1694792" cy="5145691"/>
            <a:chOff x="0" y="0"/>
            <a:chExt cx="446365" cy="135524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46365" cy="1355244"/>
            </a:xfrm>
            <a:custGeom>
              <a:avLst/>
              <a:gdLst/>
              <a:ahLst/>
              <a:cxnLst/>
              <a:rect l="l" t="t" r="r" b="b"/>
              <a:pathLst>
                <a:path w="446365" h="1355244">
                  <a:moveTo>
                    <a:pt x="223183" y="0"/>
                  </a:moveTo>
                  <a:lnTo>
                    <a:pt x="223183" y="0"/>
                  </a:lnTo>
                  <a:cubicBezTo>
                    <a:pt x="282374" y="0"/>
                    <a:pt x="339142" y="23514"/>
                    <a:pt x="380996" y="65369"/>
                  </a:cubicBezTo>
                  <a:cubicBezTo>
                    <a:pt x="422851" y="107224"/>
                    <a:pt x="446365" y="163991"/>
                    <a:pt x="446365" y="223183"/>
                  </a:cubicBezTo>
                  <a:lnTo>
                    <a:pt x="446365" y="1132061"/>
                  </a:lnTo>
                  <a:cubicBezTo>
                    <a:pt x="446365" y="1255321"/>
                    <a:pt x="346443" y="1355244"/>
                    <a:pt x="223183" y="1355244"/>
                  </a:cubicBezTo>
                  <a:lnTo>
                    <a:pt x="223183" y="1355244"/>
                  </a:lnTo>
                  <a:cubicBezTo>
                    <a:pt x="99922" y="1355244"/>
                    <a:pt x="0" y="1255321"/>
                    <a:pt x="0" y="1132061"/>
                  </a:cubicBezTo>
                  <a:lnTo>
                    <a:pt x="0" y="223183"/>
                  </a:lnTo>
                  <a:cubicBezTo>
                    <a:pt x="0" y="99922"/>
                    <a:pt x="99922" y="0"/>
                    <a:pt x="223183" y="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446365" cy="13933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2696557" y="9258300"/>
            <a:ext cx="4176257" cy="611534"/>
            <a:chOff x="0" y="0"/>
            <a:chExt cx="1099919" cy="16106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099919" cy="161063"/>
            </a:xfrm>
            <a:custGeom>
              <a:avLst/>
              <a:gdLst/>
              <a:ahLst/>
              <a:cxnLst/>
              <a:rect l="l" t="t" r="r" b="b"/>
              <a:pathLst>
                <a:path w="1099919" h="161063">
                  <a:moveTo>
                    <a:pt x="80531" y="0"/>
                  </a:moveTo>
                  <a:lnTo>
                    <a:pt x="1019388" y="0"/>
                  </a:lnTo>
                  <a:cubicBezTo>
                    <a:pt x="1063864" y="0"/>
                    <a:pt x="1099919" y="36055"/>
                    <a:pt x="1099919" y="80531"/>
                  </a:cubicBezTo>
                  <a:lnTo>
                    <a:pt x="1099919" y="80531"/>
                  </a:lnTo>
                  <a:cubicBezTo>
                    <a:pt x="1099919" y="125007"/>
                    <a:pt x="1063864" y="161063"/>
                    <a:pt x="1019388" y="161063"/>
                  </a:cubicBezTo>
                  <a:lnTo>
                    <a:pt x="80531" y="161063"/>
                  </a:lnTo>
                  <a:cubicBezTo>
                    <a:pt x="36055" y="161063"/>
                    <a:pt x="0" y="125007"/>
                    <a:pt x="0" y="80531"/>
                  </a:cubicBezTo>
                  <a:lnTo>
                    <a:pt x="0" y="80531"/>
                  </a:lnTo>
                  <a:cubicBezTo>
                    <a:pt x="0" y="36055"/>
                    <a:pt x="36055" y="0"/>
                    <a:pt x="80531" y="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1099919" cy="2086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1">
                <a:lnSpc>
                  <a:spcPts val="3219"/>
                </a:lnSpc>
              </a:pPr>
              <a:r>
                <a:rPr lang="ar-EG" sz="2299" dirty="0">
                  <a:solidFill>
                    <a:srgbClr val="FFFFFF"/>
                  </a:solidFill>
                  <a:latin typeface="Garet"/>
                  <a:ea typeface="Garet"/>
                  <a:cs typeface="+mj-cs"/>
                  <a:sym typeface="Garet"/>
                  <a:rtl/>
                </a:rPr>
                <a:t>أكتوبر </a:t>
              </a:r>
              <a:r>
                <a:rPr lang="en-US" sz="2299" dirty="0">
                  <a:solidFill>
                    <a:srgbClr val="FFFFFF"/>
                  </a:solidFill>
                  <a:latin typeface="Garet"/>
                  <a:ea typeface="Garet"/>
                  <a:cs typeface="+mj-cs"/>
                  <a:sym typeface="Garet"/>
                </a:rPr>
                <a:t>2025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6139793" y="188721"/>
            <a:ext cx="1977164" cy="1977164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99699" y="0"/>
                  </a:moveTo>
                  <a:lnTo>
                    <a:pt x="613101" y="0"/>
                  </a:lnTo>
                  <a:cubicBezTo>
                    <a:pt x="666064" y="0"/>
                    <a:pt x="716859" y="21040"/>
                    <a:pt x="754309" y="58491"/>
                  </a:cubicBezTo>
                  <a:cubicBezTo>
                    <a:pt x="791760" y="95941"/>
                    <a:pt x="812800" y="146736"/>
                    <a:pt x="812800" y="199699"/>
                  </a:cubicBezTo>
                  <a:lnTo>
                    <a:pt x="812800" y="613101"/>
                  </a:lnTo>
                  <a:cubicBezTo>
                    <a:pt x="812800" y="666064"/>
                    <a:pt x="791760" y="716859"/>
                    <a:pt x="754309" y="754309"/>
                  </a:cubicBezTo>
                  <a:cubicBezTo>
                    <a:pt x="716859" y="791760"/>
                    <a:pt x="666064" y="812800"/>
                    <a:pt x="613101" y="812800"/>
                  </a:cubicBezTo>
                  <a:lnTo>
                    <a:pt x="199699" y="812800"/>
                  </a:lnTo>
                  <a:cubicBezTo>
                    <a:pt x="146736" y="812800"/>
                    <a:pt x="95941" y="791760"/>
                    <a:pt x="58491" y="754309"/>
                  </a:cubicBezTo>
                  <a:cubicBezTo>
                    <a:pt x="21040" y="716859"/>
                    <a:pt x="0" y="666064"/>
                    <a:pt x="0" y="613101"/>
                  </a:cubicBezTo>
                  <a:lnTo>
                    <a:pt x="0" y="199699"/>
                  </a:lnTo>
                  <a:cubicBezTo>
                    <a:pt x="0" y="146736"/>
                    <a:pt x="21040" y="95941"/>
                    <a:pt x="58491" y="58491"/>
                  </a:cubicBezTo>
                  <a:cubicBezTo>
                    <a:pt x="95941" y="21040"/>
                    <a:pt x="146736" y="0"/>
                    <a:pt x="199699" y="0"/>
                  </a:cubicBezTo>
                  <a:close/>
                </a:path>
              </a:pathLst>
            </a:custGeom>
            <a:solidFill>
              <a:srgbClr val="004AAD">
                <a:alpha val="29804"/>
              </a:srgbClr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8484493" y="9014056"/>
            <a:ext cx="2545888" cy="2545888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0" cap="sq">
              <a:solidFill>
                <a:srgbClr val="004AAD">
                  <a:alpha val="9804"/>
                </a:srgbClr>
              </a:solidFill>
              <a:prstDash val="solid"/>
              <a:miter/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3" name="Freeform 23"/>
          <p:cNvSpPr/>
          <p:nvPr/>
        </p:nvSpPr>
        <p:spPr>
          <a:xfrm>
            <a:off x="237482" y="188721"/>
            <a:ext cx="9768219" cy="3173432"/>
          </a:xfrm>
          <a:custGeom>
            <a:avLst/>
            <a:gdLst/>
            <a:ahLst/>
            <a:cxnLst/>
            <a:rect l="l" t="t" r="r" b="b"/>
            <a:pathLst>
              <a:path w="9768219" h="3173432">
                <a:moveTo>
                  <a:pt x="0" y="0"/>
                </a:moveTo>
                <a:lnTo>
                  <a:pt x="9768219" y="0"/>
                </a:lnTo>
                <a:lnTo>
                  <a:pt x="9768219" y="3173431"/>
                </a:lnTo>
                <a:lnTo>
                  <a:pt x="0" y="317343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24" name="TextBox 24"/>
          <p:cNvSpPr txBox="1"/>
          <p:nvPr/>
        </p:nvSpPr>
        <p:spPr>
          <a:xfrm>
            <a:off x="1319704" y="7444083"/>
            <a:ext cx="11106220" cy="11669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9099"/>
              </a:lnSpc>
            </a:pPr>
            <a:r>
              <a:rPr lang="ar-EG" sz="6499" spc="649" dirty="0">
                <a:solidFill>
                  <a:srgbClr val="000000"/>
                </a:solidFill>
                <a:latin typeface="Garet"/>
                <a:ea typeface="Garet"/>
                <a:cs typeface="+mj-cs"/>
                <a:sym typeface="Garet"/>
                <a:rtl/>
              </a:rPr>
              <a:t>على حسن الاصغاء والمتابعة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6160488" y="5585822"/>
            <a:ext cx="7022112" cy="1538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rtl="1">
              <a:lnSpc>
                <a:spcPts val="11960"/>
              </a:lnSpc>
            </a:pPr>
            <a:r>
              <a:rPr lang="ar-EG" sz="10400" b="1" dirty="0">
                <a:solidFill>
                  <a:srgbClr val="000000"/>
                </a:solidFill>
                <a:latin typeface="Garet Bold"/>
                <a:ea typeface="Garet Bold"/>
                <a:cs typeface="+mj-cs"/>
                <a:sym typeface="Garet Bold"/>
                <a:rtl/>
              </a:rPr>
              <a:t>شكرا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896058" y="15719"/>
            <a:ext cx="13363163" cy="10271281"/>
            <a:chOff x="0" y="0"/>
            <a:chExt cx="938374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38374" cy="812800"/>
            </a:xfrm>
            <a:custGeom>
              <a:avLst/>
              <a:gdLst/>
              <a:ahLst/>
              <a:cxnLst/>
              <a:rect l="l" t="t" r="r" b="b"/>
              <a:pathLst>
                <a:path w="938374" h="812800">
                  <a:moveTo>
                    <a:pt x="469187" y="0"/>
                  </a:moveTo>
                  <a:cubicBezTo>
                    <a:pt x="210062" y="0"/>
                    <a:pt x="0" y="181951"/>
                    <a:pt x="0" y="406400"/>
                  </a:cubicBezTo>
                  <a:cubicBezTo>
                    <a:pt x="0" y="630849"/>
                    <a:pt x="210062" y="812800"/>
                    <a:pt x="469187" y="812800"/>
                  </a:cubicBezTo>
                  <a:cubicBezTo>
                    <a:pt x="728311" y="812800"/>
                    <a:pt x="938374" y="630849"/>
                    <a:pt x="938374" y="406400"/>
                  </a:cubicBezTo>
                  <a:cubicBezTo>
                    <a:pt x="938374" y="181951"/>
                    <a:pt x="728311" y="0"/>
                    <a:pt x="46918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sq">
              <a:gradFill>
                <a:gsLst>
                  <a:gs pos="0">
                    <a:srgbClr val="1119C2">
                      <a:alpha val="100000"/>
                    </a:srgbClr>
                  </a:gs>
                  <a:gs pos="100000">
                    <a:srgbClr val="2932FF">
                      <a:alpha val="100000"/>
                    </a:srgbClr>
                  </a:gs>
                </a:gsLst>
                <a:lin ang="0"/>
              </a:gra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87973" y="38100"/>
              <a:ext cx="762429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245307" y="497185"/>
            <a:ext cx="12706584" cy="9433626"/>
            <a:chOff x="0" y="0"/>
            <a:chExt cx="953357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953357" cy="812800"/>
            </a:xfrm>
            <a:custGeom>
              <a:avLst/>
              <a:gdLst/>
              <a:ahLst/>
              <a:cxnLst/>
              <a:rect l="l" t="t" r="r" b="b"/>
              <a:pathLst>
                <a:path w="953357" h="812800">
                  <a:moveTo>
                    <a:pt x="476678" y="0"/>
                  </a:moveTo>
                  <a:cubicBezTo>
                    <a:pt x="213416" y="0"/>
                    <a:pt x="0" y="181951"/>
                    <a:pt x="0" y="406400"/>
                  </a:cubicBezTo>
                  <a:cubicBezTo>
                    <a:pt x="0" y="630849"/>
                    <a:pt x="213416" y="812800"/>
                    <a:pt x="476678" y="812800"/>
                  </a:cubicBezTo>
                  <a:cubicBezTo>
                    <a:pt x="739940" y="812800"/>
                    <a:pt x="953357" y="630849"/>
                    <a:pt x="953357" y="406400"/>
                  </a:cubicBezTo>
                  <a:cubicBezTo>
                    <a:pt x="953357" y="181951"/>
                    <a:pt x="739940" y="0"/>
                    <a:pt x="476678" y="0"/>
                  </a:cubicBezTo>
                  <a:close/>
                </a:path>
              </a:pathLst>
            </a:custGeom>
            <a:solidFill>
              <a:srgbClr val="F6F6F6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89377" y="38100"/>
              <a:ext cx="774602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69566" y="15718"/>
            <a:ext cx="8129050" cy="10271281"/>
            <a:chOff x="0" y="0"/>
            <a:chExt cx="1621762" cy="99337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621762" cy="993374"/>
            </a:xfrm>
            <a:custGeom>
              <a:avLst/>
              <a:gdLst/>
              <a:ahLst/>
              <a:cxnLst/>
              <a:rect l="l" t="t" r="r" b="b"/>
              <a:pathLst>
                <a:path w="1621762" h="993374">
                  <a:moveTo>
                    <a:pt x="810881" y="0"/>
                  </a:moveTo>
                  <a:cubicBezTo>
                    <a:pt x="363044" y="0"/>
                    <a:pt x="0" y="222374"/>
                    <a:pt x="0" y="496687"/>
                  </a:cubicBezTo>
                  <a:cubicBezTo>
                    <a:pt x="0" y="771000"/>
                    <a:pt x="363044" y="993374"/>
                    <a:pt x="810881" y="993374"/>
                  </a:cubicBezTo>
                  <a:cubicBezTo>
                    <a:pt x="1258718" y="993374"/>
                    <a:pt x="1621762" y="771000"/>
                    <a:pt x="1621762" y="496687"/>
                  </a:cubicBezTo>
                  <a:cubicBezTo>
                    <a:pt x="1621762" y="222374"/>
                    <a:pt x="1258718" y="0"/>
                    <a:pt x="810881" y="0"/>
                  </a:cubicBezTo>
                  <a:close/>
                </a:path>
              </a:pathLst>
            </a:custGeom>
            <a:blipFill>
              <a:blip r:embed="rId2"/>
              <a:stretch>
                <a:fillRect t="-3633" b="-3633"/>
              </a:stretch>
            </a:blipFill>
          </p:spPr>
        </p:sp>
      </p:grpSp>
      <p:grpSp>
        <p:nvGrpSpPr>
          <p:cNvPr id="10" name="Group 10"/>
          <p:cNvGrpSpPr/>
          <p:nvPr/>
        </p:nvGrpSpPr>
        <p:grpSpPr>
          <a:xfrm>
            <a:off x="15692220" y="2703394"/>
            <a:ext cx="1087790" cy="1218930"/>
            <a:chOff x="0" y="0"/>
            <a:chExt cx="360499" cy="26889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60499" cy="268890"/>
            </a:xfrm>
            <a:custGeom>
              <a:avLst/>
              <a:gdLst/>
              <a:ahLst/>
              <a:cxnLst/>
              <a:rect l="l" t="t" r="r" b="b"/>
              <a:pathLst>
                <a:path w="360499" h="268890">
                  <a:moveTo>
                    <a:pt x="0" y="0"/>
                  </a:moveTo>
                  <a:lnTo>
                    <a:pt x="360499" y="0"/>
                  </a:lnTo>
                  <a:lnTo>
                    <a:pt x="360499" y="268890"/>
                  </a:lnTo>
                  <a:lnTo>
                    <a:pt x="0" y="268890"/>
                  </a:lnTo>
                  <a:close/>
                </a:path>
              </a:pathLst>
            </a:custGeom>
            <a:solidFill>
              <a:srgbClr val="2074D4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76200"/>
              <a:ext cx="360499" cy="345090"/>
            </a:xfrm>
            <a:prstGeom prst="rect">
              <a:avLst/>
            </a:prstGeom>
          </p:spPr>
          <p:txBody>
            <a:bodyPr lIns="69581" tIns="69581" rIns="69581" bIns="69581" rtlCol="0" anchor="ctr"/>
            <a:lstStyle/>
            <a:p>
              <a:pPr algn="ctr">
                <a:lnSpc>
                  <a:spcPts val="5599"/>
                </a:lnSpc>
              </a:pPr>
              <a:r>
                <a:rPr lang="en-US" sz="3999" b="1">
                  <a:solidFill>
                    <a:srgbClr val="FFFFFF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01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5692220" y="5177725"/>
            <a:ext cx="1040430" cy="1218930"/>
            <a:chOff x="0" y="0"/>
            <a:chExt cx="360499" cy="26889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60499" cy="268890"/>
            </a:xfrm>
            <a:custGeom>
              <a:avLst/>
              <a:gdLst/>
              <a:ahLst/>
              <a:cxnLst/>
              <a:rect l="l" t="t" r="r" b="b"/>
              <a:pathLst>
                <a:path w="360499" h="268890">
                  <a:moveTo>
                    <a:pt x="0" y="0"/>
                  </a:moveTo>
                  <a:lnTo>
                    <a:pt x="360499" y="0"/>
                  </a:lnTo>
                  <a:lnTo>
                    <a:pt x="360499" y="268890"/>
                  </a:lnTo>
                  <a:lnTo>
                    <a:pt x="0" y="268890"/>
                  </a:lnTo>
                  <a:close/>
                </a:path>
              </a:pathLst>
            </a:custGeom>
            <a:solidFill>
              <a:srgbClr val="2074D4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76200"/>
              <a:ext cx="360499" cy="345090"/>
            </a:xfrm>
            <a:prstGeom prst="rect">
              <a:avLst/>
            </a:prstGeom>
          </p:spPr>
          <p:txBody>
            <a:bodyPr lIns="69581" tIns="69581" rIns="69581" bIns="69581" rtlCol="0" anchor="ctr"/>
            <a:lstStyle/>
            <a:p>
              <a:pPr algn="ctr">
                <a:lnSpc>
                  <a:spcPts val="5599"/>
                </a:lnSpc>
              </a:pPr>
              <a:r>
                <a:rPr lang="en-US" sz="3999" b="1">
                  <a:solidFill>
                    <a:srgbClr val="FFFFFF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02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5692220" y="7259064"/>
            <a:ext cx="1087789" cy="1218930"/>
            <a:chOff x="0" y="0"/>
            <a:chExt cx="360499" cy="26889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360499" cy="268890"/>
            </a:xfrm>
            <a:custGeom>
              <a:avLst/>
              <a:gdLst/>
              <a:ahLst/>
              <a:cxnLst/>
              <a:rect l="l" t="t" r="r" b="b"/>
              <a:pathLst>
                <a:path w="360499" h="268890">
                  <a:moveTo>
                    <a:pt x="0" y="0"/>
                  </a:moveTo>
                  <a:lnTo>
                    <a:pt x="360499" y="0"/>
                  </a:lnTo>
                  <a:lnTo>
                    <a:pt x="360499" y="268890"/>
                  </a:lnTo>
                  <a:lnTo>
                    <a:pt x="0" y="268890"/>
                  </a:lnTo>
                  <a:close/>
                </a:path>
              </a:pathLst>
            </a:custGeom>
            <a:solidFill>
              <a:srgbClr val="2074D4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76200"/>
              <a:ext cx="360499" cy="345090"/>
            </a:xfrm>
            <a:prstGeom prst="rect">
              <a:avLst/>
            </a:prstGeom>
          </p:spPr>
          <p:txBody>
            <a:bodyPr lIns="69581" tIns="69581" rIns="69581" bIns="69581" rtlCol="0" anchor="ctr"/>
            <a:lstStyle/>
            <a:p>
              <a:pPr algn="ctr">
                <a:lnSpc>
                  <a:spcPts val="5599"/>
                </a:lnSpc>
              </a:pPr>
              <a:r>
                <a:rPr lang="en-US" sz="3999" b="1">
                  <a:solidFill>
                    <a:srgbClr val="FFFFFF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03</a:t>
              </a:r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6489072" y="2980765"/>
            <a:ext cx="8846095" cy="541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rtl="1">
              <a:lnSpc>
                <a:spcPts val="4628"/>
              </a:lnSpc>
            </a:pPr>
            <a:r>
              <a:rPr lang="ar-EG" sz="3305" b="1" dirty="0">
                <a:solidFill>
                  <a:srgbClr val="000000"/>
                </a:solidFill>
                <a:latin typeface="Montserrat Medium"/>
                <a:ea typeface="Montserrat Medium"/>
                <a:cs typeface="+mj-cs"/>
                <a:sym typeface="Montserrat Medium"/>
                <a:rtl/>
              </a:rPr>
              <a:t>ا</a:t>
            </a:r>
            <a:r>
              <a:rPr lang="ar-EG" sz="3305" b="1" dirty="0">
                <a:solidFill>
                  <a:srgbClr val="000000"/>
                </a:solidFill>
                <a:latin typeface="Montserrat Bold"/>
                <a:ea typeface="Montserrat Bold"/>
                <a:cs typeface="+mj-cs"/>
                <a:sym typeface="Montserrat Bold"/>
                <a:rtl/>
              </a:rPr>
              <a:t>لبريد </a:t>
            </a:r>
            <a:r>
              <a:rPr lang="ar-EG" sz="2800" b="1" dirty="0">
                <a:solidFill>
                  <a:srgbClr val="000000"/>
                </a:solidFill>
                <a:latin typeface="Montserrat Bold"/>
                <a:ea typeface="Montserrat Bold"/>
                <a:cs typeface="+mj-cs"/>
                <a:sym typeface="Montserrat Bold"/>
                <a:rtl/>
              </a:rPr>
              <a:t>الالكتروني</a:t>
            </a:r>
            <a:r>
              <a:rPr lang="ar-EG" sz="3305" b="1" dirty="0">
                <a:solidFill>
                  <a:srgbClr val="000000"/>
                </a:solidFill>
                <a:latin typeface="Montserrat Bold"/>
                <a:ea typeface="Montserrat Bold"/>
                <a:cs typeface="+mj-cs"/>
                <a:sym typeface="Montserrat Bold"/>
                <a:rtl/>
              </a:rPr>
              <a:t>: </a:t>
            </a:r>
            <a:r>
              <a:rPr lang="en-US" sz="2400" dirty="0">
                <a:solidFill>
                  <a:srgbClr val="000000"/>
                </a:solidFill>
                <a:latin typeface="Montserrat Medium"/>
                <a:ea typeface="Montserrat Medium"/>
                <a:cs typeface="+mj-cs"/>
                <a:sym typeface="Montserrat Medium"/>
              </a:rPr>
              <a:t>makhlouf1515@gmail.com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8855670" y="1556573"/>
            <a:ext cx="7924341" cy="5562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320"/>
              </a:lnSpc>
            </a:pPr>
            <a:r>
              <a:rPr lang="ar-EG" sz="4000" b="1" dirty="0" smtClean="0">
                <a:solidFill>
                  <a:srgbClr val="004AAD"/>
                </a:solidFill>
                <a:latin typeface="Montserrat Bold"/>
                <a:ea typeface="Montserrat Bold"/>
                <a:cs typeface="+mj-cs"/>
                <a:sym typeface="Montserrat Bold"/>
                <a:rtl/>
              </a:rPr>
              <a:t>كيفية التواصل مع أستاذة المادة </a:t>
            </a:r>
            <a:endParaRPr lang="ar-EG" sz="4000" b="1" dirty="0">
              <a:solidFill>
                <a:srgbClr val="004AAD"/>
              </a:solidFill>
              <a:latin typeface="Montserrat Bold"/>
              <a:ea typeface="Montserrat Bold"/>
              <a:cs typeface="+mj-cs"/>
              <a:sym typeface="Montserrat Bold"/>
              <a:rtl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3505199" y="7580630"/>
            <a:ext cx="11829967" cy="577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rtl="1">
              <a:lnSpc>
                <a:spcPts val="4488"/>
              </a:lnSpc>
            </a:pPr>
            <a:r>
              <a:rPr lang="ar-EG" sz="2800" b="1" dirty="0">
                <a:solidFill>
                  <a:srgbClr val="000000"/>
                </a:solidFill>
                <a:latin typeface="Montserrat Bold"/>
                <a:ea typeface="Montserrat Bold"/>
                <a:cs typeface="+mj-cs"/>
                <a:sym typeface="Montserrat Bold"/>
                <a:rtl/>
              </a:rPr>
              <a:t> المنتدى وموقع الدردشة</a:t>
            </a:r>
            <a:r>
              <a:rPr lang="ar-EG" sz="2800" dirty="0">
                <a:solidFill>
                  <a:srgbClr val="000000"/>
                </a:solidFill>
                <a:latin typeface="Montserrat"/>
                <a:ea typeface="Montserrat"/>
                <a:cs typeface="+mj-cs"/>
                <a:sym typeface="Montserrat"/>
                <a:rtl/>
              </a:rPr>
              <a:t>:</a:t>
            </a:r>
            <a:r>
              <a:rPr lang="ar-EG" sz="2800" b="1" dirty="0">
                <a:solidFill>
                  <a:srgbClr val="000000"/>
                </a:solidFill>
                <a:latin typeface="Montserrat Medium"/>
                <a:ea typeface="Montserrat Medium"/>
                <a:cs typeface="+mj-cs"/>
                <a:sym typeface="Montserrat Medium"/>
                <a:rtl/>
              </a:rPr>
              <a:t>  </a:t>
            </a:r>
            <a:r>
              <a:rPr lang="ar-EG" sz="2800" dirty="0">
                <a:solidFill>
                  <a:srgbClr val="000000"/>
                </a:solidFill>
                <a:latin typeface="Montserrat Medium"/>
                <a:ea typeface="Montserrat Medium"/>
                <a:cs typeface="+mj-cs"/>
                <a:sym typeface="Montserrat Medium"/>
                <a:rtl/>
              </a:rPr>
              <a:t>بالمنصة </a:t>
            </a:r>
            <a:r>
              <a:rPr lang="ar-EG" sz="2800" dirty="0" smtClean="0">
                <a:solidFill>
                  <a:srgbClr val="000000"/>
                </a:solidFill>
                <a:latin typeface="Montserrat Medium"/>
                <a:ea typeface="Montserrat Medium"/>
                <a:cs typeface="+mj-cs"/>
                <a:sym typeface="Montserrat Medium"/>
                <a:rtl/>
              </a:rPr>
              <a:t>التعليمية</a:t>
            </a:r>
            <a:r>
              <a:rPr lang="fr-FR" sz="2800" dirty="0" smtClean="0">
                <a:solidFill>
                  <a:srgbClr val="000000"/>
                </a:solidFill>
                <a:latin typeface="Montserrat Medium"/>
                <a:ea typeface="Montserrat Medium"/>
                <a:cs typeface="+mj-cs"/>
                <a:sym typeface="Montserrat Medium"/>
                <a:rtl/>
              </a:rPr>
              <a:t>        </a:t>
            </a:r>
            <a:r>
              <a:rPr lang="en-US" sz="28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 Medium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 Medium"/>
              </a:rPr>
              <a:t>E-Learning </a:t>
            </a:r>
            <a:r>
              <a:rPr lang="en-US" sz="24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 Medium"/>
              </a:rPr>
              <a:t>Annaba  </a:t>
            </a:r>
            <a:endParaRPr lang="ar-EG" sz="2400" b="1" dirty="0">
              <a:solidFill>
                <a:srgbClr val="000000"/>
              </a:solidFill>
              <a:latin typeface="Montserrat Medium"/>
              <a:ea typeface="Montserrat Medium"/>
              <a:cs typeface="+mj-cs"/>
              <a:sym typeface="Montserrat Medium"/>
              <a:rtl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6610539" y="4942994"/>
            <a:ext cx="8724628" cy="17697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rtl="1">
              <a:lnSpc>
                <a:spcPts val="4628"/>
              </a:lnSpc>
            </a:pPr>
            <a:r>
              <a:rPr lang="ar-EG" sz="2800" b="1" dirty="0">
                <a:solidFill>
                  <a:srgbClr val="000000"/>
                </a:solidFill>
                <a:latin typeface="Montserrat Medium"/>
                <a:ea typeface="Montserrat Medium"/>
                <a:cs typeface="+mj-cs"/>
                <a:sym typeface="Montserrat Medium"/>
                <a:rtl/>
              </a:rPr>
              <a:t>ال</a:t>
            </a:r>
            <a:r>
              <a:rPr lang="ar-EG" sz="2800" b="1" dirty="0">
                <a:solidFill>
                  <a:srgbClr val="000000"/>
                </a:solidFill>
                <a:latin typeface="Montserrat Bold"/>
                <a:ea typeface="Montserrat Bold"/>
                <a:cs typeface="+mj-cs"/>
                <a:sym typeface="Montserrat Bold"/>
                <a:rtl/>
              </a:rPr>
              <a:t>تواصل أثناء الحصص:</a:t>
            </a:r>
            <a:r>
              <a:rPr lang="ar-EG" sz="2800" b="1" dirty="0">
                <a:solidFill>
                  <a:srgbClr val="000000"/>
                </a:solidFill>
                <a:latin typeface="Montserrat Medium"/>
                <a:ea typeface="Montserrat Medium"/>
                <a:cs typeface="+mj-cs"/>
                <a:sym typeface="Montserrat Medium"/>
                <a:rtl/>
              </a:rPr>
              <a:t> يوم الأحد </a:t>
            </a:r>
          </a:p>
          <a:p>
            <a:pPr algn="r" rtl="1">
              <a:lnSpc>
                <a:spcPts val="4628"/>
              </a:lnSpc>
            </a:pPr>
            <a:r>
              <a:rPr lang="ar-EG" sz="2800" dirty="0">
                <a:solidFill>
                  <a:srgbClr val="000000"/>
                </a:solidFill>
                <a:latin typeface="Montserrat Medium"/>
                <a:ea typeface="Montserrat Medium"/>
                <a:cs typeface="+mj-cs"/>
                <a:sym typeface="Montserrat Medium"/>
                <a:rtl/>
              </a:rPr>
              <a:t>من  </a:t>
            </a:r>
            <a:r>
              <a:rPr lang="en-US" sz="2800" dirty="0">
                <a:solidFill>
                  <a:srgbClr val="000000"/>
                </a:solidFill>
                <a:latin typeface="Montserrat Medium"/>
                <a:ea typeface="Montserrat Medium"/>
                <a:cs typeface="+mj-cs"/>
                <a:sym typeface="Montserrat Medium"/>
              </a:rPr>
              <a:t>13:30</a:t>
            </a:r>
            <a:r>
              <a:rPr lang="ar-EG" sz="2800" dirty="0">
                <a:solidFill>
                  <a:srgbClr val="000000"/>
                </a:solidFill>
                <a:latin typeface="Montserrat Medium"/>
                <a:ea typeface="Montserrat Medium"/>
                <a:cs typeface="+mj-cs"/>
                <a:sym typeface="Montserrat Medium"/>
                <a:rtl/>
              </a:rPr>
              <a:t> </a:t>
            </a:r>
            <a:r>
              <a:rPr lang="ar-EG" sz="2800" dirty="0" err="1">
                <a:solidFill>
                  <a:srgbClr val="000000"/>
                </a:solidFill>
                <a:latin typeface="Montserrat Medium"/>
                <a:ea typeface="Montserrat Medium"/>
                <a:cs typeface="+mj-cs"/>
                <a:sym typeface="Montserrat Medium"/>
                <a:rtl/>
              </a:rPr>
              <a:t>سا</a:t>
            </a:r>
            <a:r>
              <a:rPr lang="ar-EG" sz="2800" dirty="0">
                <a:solidFill>
                  <a:srgbClr val="000000"/>
                </a:solidFill>
                <a:latin typeface="Montserrat Medium"/>
                <a:ea typeface="Montserrat Medium"/>
                <a:cs typeface="+mj-cs"/>
                <a:sym typeface="Montserrat Medium"/>
                <a:rtl/>
              </a:rPr>
              <a:t> إلى </a:t>
            </a:r>
            <a:r>
              <a:rPr lang="en-US" sz="2800" dirty="0">
                <a:solidFill>
                  <a:srgbClr val="000000"/>
                </a:solidFill>
                <a:latin typeface="Montserrat Medium"/>
                <a:ea typeface="Montserrat Medium"/>
                <a:cs typeface="+mj-cs"/>
                <a:sym typeface="Montserrat Medium"/>
              </a:rPr>
              <a:t>15:00</a:t>
            </a:r>
            <a:r>
              <a:rPr lang="ar-EG" sz="2800" dirty="0">
                <a:solidFill>
                  <a:srgbClr val="000000"/>
                </a:solidFill>
                <a:latin typeface="Montserrat Medium"/>
                <a:ea typeface="Montserrat Medium"/>
                <a:cs typeface="+mj-cs"/>
                <a:sym typeface="Montserrat Medium"/>
                <a:rtl/>
              </a:rPr>
              <a:t>(تطبيق عن بعد )</a:t>
            </a:r>
          </a:p>
          <a:p>
            <a:pPr algn="just" rtl="1">
              <a:lnSpc>
                <a:spcPts val="4628"/>
              </a:lnSpc>
            </a:pPr>
            <a:r>
              <a:rPr lang="ar-EG" sz="2800" dirty="0">
                <a:solidFill>
                  <a:srgbClr val="000000"/>
                </a:solidFill>
                <a:latin typeface="Montserrat Medium"/>
                <a:ea typeface="Montserrat Medium"/>
                <a:cs typeface="+mj-cs"/>
                <a:sym typeface="Montserrat Medium"/>
                <a:rtl/>
              </a:rPr>
              <a:t>ومن </a:t>
            </a:r>
            <a:r>
              <a:rPr lang="en-US" sz="2800" dirty="0">
                <a:solidFill>
                  <a:srgbClr val="000000"/>
                </a:solidFill>
                <a:latin typeface="Montserrat Medium"/>
                <a:ea typeface="Montserrat Medium"/>
                <a:cs typeface="+mj-cs"/>
                <a:sym typeface="Montserrat Medium"/>
              </a:rPr>
              <a:t>15:00</a:t>
            </a:r>
            <a:r>
              <a:rPr lang="ar-EG" sz="2800" dirty="0" err="1">
                <a:solidFill>
                  <a:srgbClr val="000000"/>
                </a:solidFill>
                <a:latin typeface="Montserrat Medium"/>
                <a:ea typeface="Montserrat Medium"/>
                <a:cs typeface="+mj-cs"/>
                <a:sym typeface="Montserrat Medium"/>
                <a:rtl/>
              </a:rPr>
              <a:t>سا</a:t>
            </a:r>
            <a:r>
              <a:rPr lang="ar-EG" sz="2800" dirty="0">
                <a:solidFill>
                  <a:srgbClr val="000000"/>
                </a:solidFill>
                <a:latin typeface="Montserrat Medium"/>
                <a:ea typeface="Montserrat Medium"/>
                <a:cs typeface="+mj-cs"/>
                <a:sym typeface="Montserrat Medium"/>
                <a:rtl/>
              </a:rPr>
              <a:t> إلى </a:t>
            </a:r>
            <a:r>
              <a:rPr lang="en-US" sz="2800" dirty="0">
                <a:solidFill>
                  <a:srgbClr val="000000"/>
                </a:solidFill>
                <a:latin typeface="Montserrat Medium"/>
                <a:ea typeface="Montserrat Medium"/>
                <a:cs typeface="+mj-cs"/>
                <a:sym typeface="Montserrat Medium"/>
              </a:rPr>
              <a:t>16:30</a:t>
            </a:r>
            <a:r>
              <a:rPr lang="ar-EG" sz="2800" dirty="0">
                <a:solidFill>
                  <a:srgbClr val="000000"/>
                </a:solidFill>
                <a:latin typeface="Montserrat Medium"/>
                <a:ea typeface="Montserrat Medium"/>
                <a:cs typeface="+mj-cs"/>
                <a:sym typeface="Montserrat Medium"/>
                <a:rtl/>
              </a:rPr>
              <a:t> </a:t>
            </a:r>
            <a:r>
              <a:rPr lang="ar-EG" sz="2800" dirty="0" err="1">
                <a:solidFill>
                  <a:srgbClr val="000000"/>
                </a:solidFill>
                <a:latin typeface="Montserrat Medium"/>
                <a:ea typeface="Montserrat Medium"/>
                <a:cs typeface="+mj-cs"/>
                <a:sym typeface="Montserrat Medium"/>
                <a:rtl/>
              </a:rPr>
              <a:t>سا</a:t>
            </a:r>
            <a:r>
              <a:rPr lang="ar-EG" sz="2800" dirty="0">
                <a:solidFill>
                  <a:srgbClr val="000000"/>
                </a:solidFill>
                <a:latin typeface="Montserrat Medium"/>
                <a:ea typeface="Montserrat Medium"/>
                <a:cs typeface="+mj-cs"/>
                <a:sym typeface="Montserrat Medium"/>
                <a:rtl/>
              </a:rPr>
              <a:t> (محاضرة عن بعد)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53951" y="6954065"/>
            <a:ext cx="5421286" cy="2799389"/>
            <a:chOff x="0" y="0"/>
            <a:chExt cx="1427828" cy="73728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27828" cy="737288"/>
            </a:xfrm>
            <a:custGeom>
              <a:avLst/>
              <a:gdLst/>
              <a:ahLst/>
              <a:cxnLst/>
              <a:rect l="l" t="t" r="r" b="b"/>
              <a:pathLst>
                <a:path w="1427828" h="737288">
                  <a:moveTo>
                    <a:pt x="72831" y="0"/>
                  </a:moveTo>
                  <a:lnTo>
                    <a:pt x="1354997" y="0"/>
                  </a:lnTo>
                  <a:cubicBezTo>
                    <a:pt x="1374313" y="0"/>
                    <a:pt x="1392838" y="7673"/>
                    <a:pt x="1406497" y="21332"/>
                  </a:cubicBezTo>
                  <a:cubicBezTo>
                    <a:pt x="1420155" y="34990"/>
                    <a:pt x="1427828" y="53515"/>
                    <a:pt x="1427828" y="72831"/>
                  </a:cubicBezTo>
                  <a:lnTo>
                    <a:pt x="1427828" y="664457"/>
                  </a:lnTo>
                  <a:cubicBezTo>
                    <a:pt x="1427828" y="704680"/>
                    <a:pt x="1395221" y="737288"/>
                    <a:pt x="1354997" y="737288"/>
                  </a:cubicBezTo>
                  <a:lnTo>
                    <a:pt x="72831" y="737288"/>
                  </a:lnTo>
                  <a:cubicBezTo>
                    <a:pt x="32608" y="737288"/>
                    <a:pt x="0" y="704680"/>
                    <a:pt x="0" y="664457"/>
                  </a:cubicBezTo>
                  <a:lnTo>
                    <a:pt x="0" y="72831"/>
                  </a:lnTo>
                  <a:cubicBezTo>
                    <a:pt x="0" y="32608"/>
                    <a:pt x="32608" y="0"/>
                    <a:pt x="72831" y="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427828" cy="7753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19853" y="3187935"/>
            <a:ext cx="5089482" cy="6417970"/>
            <a:chOff x="0" y="0"/>
            <a:chExt cx="1340440" cy="169032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340440" cy="1690329"/>
            </a:xfrm>
            <a:custGeom>
              <a:avLst/>
              <a:gdLst/>
              <a:ahLst/>
              <a:cxnLst/>
              <a:rect l="l" t="t" r="r" b="b"/>
              <a:pathLst>
                <a:path w="1340440" h="1690329">
                  <a:moveTo>
                    <a:pt x="77579" y="0"/>
                  </a:moveTo>
                  <a:lnTo>
                    <a:pt x="1262861" y="0"/>
                  </a:lnTo>
                  <a:cubicBezTo>
                    <a:pt x="1305707" y="0"/>
                    <a:pt x="1340440" y="34733"/>
                    <a:pt x="1340440" y="77579"/>
                  </a:cubicBezTo>
                  <a:lnTo>
                    <a:pt x="1340440" y="1612750"/>
                  </a:lnTo>
                  <a:cubicBezTo>
                    <a:pt x="1340440" y="1633325"/>
                    <a:pt x="1332266" y="1653058"/>
                    <a:pt x="1317717" y="1667607"/>
                  </a:cubicBezTo>
                  <a:cubicBezTo>
                    <a:pt x="1303169" y="1682156"/>
                    <a:pt x="1283436" y="1690329"/>
                    <a:pt x="1262861" y="1690329"/>
                  </a:cubicBezTo>
                  <a:lnTo>
                    <a:pt x="77579" y="1690329"/>
                  </a:lnTo>
                  <a:cubicBezTo>
                    <a:pt x="34733" y="1690329"/>
                    <a:pt x="0" y="1655596"/>
                    <a:pt x="0" y="1612750"/>
                  </a:cubicBezTo>
                  <a:lnTo>
                    <a:pt x="0" y="77579"/>
                  </a:lnTo>
                  <a:cubicBezTo>
                    <a:pt x="0" y="57004"/>
                    <a:pt x="8173" y="37271"/>
                    <a:pt x="22722" y="22722"/>
                  </a:cubicBezTo>
                  <a:cubicBezTo>
                    <a:pt x="37271" y="8173"/>
                    <a:pt x="57004" y="0"/>
                    <a:pt x="77579" y="0"/>
                  </a:cubicBezTo>
                  <a:close/>
                </a:path>
              </a:pathLst>
            </a:custGeom>
            <a:solidFill>
              <a:srgbClr val="E8ECEC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340440" cy="17284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358848" y="2082188"/>
            <a:ext cx="2211493" cy="2211493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1">
                <a:lnSpc>
                  <a:spcPts val="4199"/>
                </a:lnSpc>
              </a:pPr>
              <a:r>
                <a:rPr lang="ar-EG" sz="2999" b="1" dirty="0">
                  <a:solidFill>
                    <a:srgbClr val="FFFFFF"/>
                  </a:solidFill>
                  <a:latin typeface="Inter Bold"/>
                  <a:ea typeface="Inter Bold"/>
                  <a:cs typeface="+mj-cs"/>
                  <a:sym typeface="Inter Bold"/>
                  <a:rtl/>
                </a:rPr>
                <a:t>الحجم الساعي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6434302" y="6954065"/>
            <a:ext cx="5421286" cy="2799389"/>
            <a:chOff x="0" y="0"/>
            <a:chExt cx="1427828" cy="73728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427828" cy="737288"/>
            </a:xfrm>
            <a:custGeom>
              <a:avLst/>
              <a:gdLst/>
              <a:ahLst/>
              <a:cxnLst/>
              <a:rect l="l" t="t" r="r" b="b"/>
              <a:pathLst>
                <a:path w="1427828" h="737288">
                  <a:moveTo>
                    <a:pt x="72831" y="0"/>
                  </a:moveTo>
                  <a:lnTo>
                    <a:pt x="1354997" y="0"/>
                  </a:lnTo>
                  <a:cubicBezTo>
                    <a:pt x="1374313" y="0"/>
                    <a:pt x="1392838" y="7673"/>
                    <a:pt x="1406497" y="21332"/>
                  </a:cubicBezTo>
                  <a:cubicBezTo>
                    <a:pt x="1420155" y="34990"/>
                    <a:pt x="1427828" y="53515"/>
                    <a:pt x="1427828" y="72831"/>
                  </a:cubicBezTo>
                  <a:lnTo>
                    <a:pt x="1427828" y="664457"/>
                  </a:lnTo>
                  <a:cubicBezTo>
                    <a:pt x="1427828" y="704680"/>
                    <a:pt x="1395221" y="737288"/>
                    <a:pt x="1354997" y="737288"/>
                  </a:cubicBezTo>
                  <a:lnTo>
                    <a:pt x="72831" y="737288"/>
                  </a:lnTo>
                  <a:cubicBezTo>
                    <a:pt x="32608" y="737288"/>
                    <a:pt x="0" y="704680"/>
                    <a:pt x="0" y="664457"/>
                  </a:cubicBezTo>
                  <a:lnTo>
                    <a:pt x="0" y="72831"/>
                  </a:lnTo>
                  <a:cubicBezTo>
                    <a:pt x="0" y="32608"/>
                    <a:pt x="32608" y="0"/>
                    <a:pt x="72831" y="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1427828" cy="7753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6600203" y="3187935"/>
            <a:ext cx="5089482" cy="6417970"/>
            <a:chOff x="0" y="0"/>
            <a:chExt cx="1340440" cy="1690329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340440" cy="1690329"/>
            </a:xfrm>
            <a:custGeom>
              <a:avLst/>
              <a:gdLst/>
              <a:ahLst/>
              <a:cxnLst/>
              <a:rect l="l" t="t" r="r" b="b"/>
              <a:pathLst>
                <a:path w="1340440" h="1690329">
                  <a:moveTo>
                    <a:pt x="77579" y="0"/>
                  </a:moveTo>
                  <a:lnTo>
                    <a:pt x="1262861" y="0"/>
                  </a:lnTo>
                  <a:cubicBezTo>
                    <a:pt x="1305707" y="0"/>
                    <a:pt x="1340440" y="34733"/>
                    <a:pt x="1340440" y="77579"/>
                  </a:cubicBezTo>
                  <a:lnTo>
                    <a:pt x="1340440" y="1612750"/>
                  </a:lnTo>
                  <a:cubicBezTo>
                    <a:pt x="1340440" y="1633325"/>
                    <a:pt x="1332266" y="1653058"/>
                    <a:pt x="1317717" y="1667607"/>
                  </a:cubicBezTo>
                  <a:cubicBezTo>
                    <a:pt x="1303169" y="1682156"/>
                    <a:pt x="1283436" y="1690329"/>
                    <a:pt x="1262861" y="1690329"/>
                  </a:cubicBezTo>
                  <a:lnTo>
                    <a:pt x="77579" y="1690329"/>
                  </a:lnTo>
                  <a:cubicBezTo>
                    <a:pt x="34733" y="1690329"/>
                    <a:pt x="0" y="1655596"/>
                    <a:pt x="0" y="1612750"/>
                  </a:cubicBezTo>
                  <a:lnTo>
                    <a:pt x="0" y="77579"/>
                  </a:lnTo>
                  <a:cubicBezTo>
                    <a:pt x="0" y="57004"/>
                    <a:pt x="8173" y="37271"/>
                    <a:pt x="22722" y="22722"/>
                  </a:cubicBezTo>
                  <a:cubicBezTo>
                    <a:pt x="37271" y="8173"/>
                    <a:pt x="57004" y="0"/>
                    <a:pt x="77579" y="0"/>
                  </a:cubicBezTo>
                  <a:close/>
                </a:path>
              </a:pathLst>
            </a:custGeom>
            <a:solidFill>
              <a:srgbClr val="E8ECEC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1340440" cy="17284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8039198" y="2082188"/>
            <a:ext cx="2211493" cy="2211493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1">
                <a:lnSpc>
                  <a:spcPts val="4199"/>
                </a:lnSpc>
              </a:pPr>
              <a:r>
                <a:rPr lang="ar-EG" sz="2999" b="1" dirty="0">
                  <a:solidFill>
                    <a:srgbClr val="FFFFFF"/>
                  </a:solidFill>
                  <a:latin typeface="Inter Bold"/>
                  <a:ea typeface="Inter Bold"/>
                  <a:cs typeface="+mj-cs"/>
                  <a:sym typeface="Inter Bold"/>
                  <a:rtl/>
                </a:rPr>
                <a:t>المعامل والرصيد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2112763" y="6954065"/>
            <a:ext cx="5421286" cy="2799389"/>
            <a:chOff x="0" y="0"/>
            <a:chExt cx="1427828" cy="737288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427828" cy="737288"/>
            </a:xfrm>
            <a:custGeom>
              <a:avLst/>
              <a:gdLst/>
              <a:ahLst/>
              <a:cxnLst/>
              <a:rect l="l" t="t" r="r" b="b"/>
              <a:pathLst>
                <a:path w="1427828" h="737288">
                  <a:moveTo>
                    <a:pt x="72831" y="0"/>
                  </a:moveTo>
                  <a:lnTo>
                    <a:pt x="1354997" y="0"/>
                  </a:lnTo>
                  <a:cubicBezTo>
                    <a:pt x="1374313" y="0"/>
                    <a:pt x="1392838" y="7673"/>
                    <a:pt x="1406497" y="21332"/>
                  </a:cubicBezTo>
                  <a:cubicBezTo>
                    <a:pt x="1420155" y="34990"/>
                    <a:pt x="1427828" y="53515"/>
                    <a:pt x="1427828" y="72831"/>
                  </a:cubicBezTo>
                  <a:lnTo>
                    <a:pt x="1427828" y="664457"/>
                  </a:lnTo>
                  <a:cubicBezTo>
                    <a:pt x="1427828" y="704680"/>
                    <a:pt x="1395221" y="737288"/>
                    <a:pt x="1354997" y="737288"/>
                  </a:cubicBezTo>
                  <a:lnTo>
                    <a:pt x="72831" y="737288"/>
                  </a:lnTo>
                  <a:cubicBezTo>
                    <a:pt x="32608" y="737288"/>
                    <a:pt x="0" y="704680"/>
                    <a:pt x="0" y="664457"/>
                  </a:cubicBezTo>
                  <a:lnTo>
                    <a:pt x="0" y="72831"/>
                  </a:lnTo>
                  <a:cubicBezTo>
                    <a:pt x="0" y="32608"/>
                    <a:pt x="32608" y="0"/>
                    <a:pt x="72831" y="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1427828" cy="7753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2278664" y="3187935"/>
            <a:ext cx="5089482" cy="6417970"/>
            <a:chOff x="0" y="0"/>
            <a:chExt cx="1340440" cy="1690329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340440" cy="1690329"/>
            </a:xfrm>
            <a:custGeom>
              <a:avLst/>
              <a:gdLst/>
              <a:ahLst/>
              <a:cxnLst/>
              <a:rect l="l" t="t" r="r" b="b"/>
              <a:pathLst>
                <a:path w="1340440" h="1690329">
                  <a:moveTo>
                    <a:pt x="77579" y="0"/>
                  </a:moveTo>
                  <a:lnTo>
                    <a:pt x="1262861" y="0"/>
                  </a:lnTo>
                  <a:cubicBezTo>
                    <a:pt x="1305707" y="0"/>
                    <a:pt x="1340440" y="34733"/>
                    <a:pt x="1340440" y="77579"/>
                  </a:cubicBezTo>
                  <a:lnTo>
                    <a:pt x="1340440" y="1612750"/>
                  </a:lnTo>
                  <a:cubicBezTo>
                    <a:pt x="1340440" y="1633325"/>
                    <a:pt x="1332266" y="1653058"/>
                    <a:pt x="1317717" y="1667607"/>
                  </a:cubicBezTo>
                  <a:cubicBezTo>
                    <a:pt x="1303169" y="1682156"/>
                    <a:pt x="1283436" y="1690329"/>
                    <a:pt x="1262861" y="1690329"/>
                  </a:cubicBezTo>
                  <a:lnTo>
                    <a:pt x="77579" y="1690329"/>
                  </a:lnTo>
                  <a:cubicBezTo>
                    <a:pt x="34733" y="1690329"/>
                    <a:pt x="0" y="1655596"/>
                    <a:pt x="0" y="1612750"/>
                  </a:cubicBezTo>
                  <a:lnTo>
                    <a:pt x="0" y="77579"/>
                  </a:lnTo>
                  <a:cubicBezTo>
                    <a:pt x="0" y="57004"/>
                    <a:pt x="8173" y="37271"/>
                    <a:pt x="22722" y="22722"/>
                  </a:cubicBezTo>
                  <a:cubicBezTo>
                    <a:pt x="37271" y="8173"/>
                    <a:pt x="57004" y="0"/>
                    <a:pt x="77579" y="0"/>
                  </a:cubicBezTo>
                  <a:close/>
                </a:path>
              </a:pathLst>
            </a:custGeom>
            <a:solidFill>
              <a:srgbClr val="E8ECEC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1340440" cy="17284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3717659" y="2082188"/>
            <a:ext cx="2211493" cy="2211493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1">
                <a:lnSpc>
                  <a:spcPts val="3919"/>
                </a:lnSpc>
              </a:pPr>
              <a:r>
                <a:rPr lang="ar-EG" sz="2799" b="1" dirty="0">
                  <a:solidFill>
                    <a:srgbClr val="FFFFFF"/>
                  </a:solidFill>
                  <a:latin typeface="Inter Bold"/>
                  <a:ea typeface="Inter Bold"/>
                  <a:cs typeface="+mj-cs"/>
                  <a:sym typeface="Inter Bold"/>
                  <a:rtl/>
                </a:rPr>
                <a:t>الفئة المستهدفة</a:t>
              </a: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0" y="0"/>
            <a:ext cx="17368147" cy="1543194"/>
            <a:chOff x="0" y="0"/>
            <a:chExt cx="4574327" cy="406438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4574327" cy="406438"/>
            </a:xfrm>
            <a:custGeom>
              <a:avLst/>
              <a:gdLst/>
              <a:ahLst/>
              <a:cxnLst/>
              <a:rect l="l" t="t" r="r" b="b"/>
              <a:pathLst>
                <a:path w="4574327" h="406438">
                  <a:moveTo>
                    <a:pt x="0" y="0"/>
                  </a:moveTo>
                  <a:lnTo>
                    <a:pt x="4574327" y="0"/>
                  </a:lnTo>
                  <a:lnTo>
                    <a:pt x="4574327" y="406438"/>
                  </a:lnTo>
                  <a:lnTo>
                    <a:pt x="0" y="406438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0" y="-38100"/>
              <a:ext cx="4574327" cy="4445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2" name="TextBox 32"/>
          <p:cNvSpPr txBox="1"/>
          <p:nvPr/>
        </p:nvSpPr>
        <p:spPr>
          <a:xfrm>
            <a:off x="3155153" y="319912"/>
            <a:ext cx="10769833" cy="897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ar-DZ" sz="4999" b="1" spc="99" dirty="0" smtClean="0">
                <a:solidFill>
                  <a:srgbClr val="FFFFFF"/>
                </a:solidFill>
                <a:latin typeface="Garet Bold"/>
                <a:ea typeface="Garet Bold"/>
                <a:cs typeface="+mj-cs"/>
                <a:sym typeface="Garet Bold"/>
              </a:rPr>
              <a:t>التعرف على المادة التعليمية</a:t>
            </a:r>
            <a:endParaRPr lang="en-US" sz="4999" b="1" spc="99" dirty="0">
              <a:solidFill>
                <a:srgbClr val="FFFFFF"/>
              </a:solidFill>
              <a:latin typeface="Garet Bold"/>
              <a:ea typeface="Garet Bold"/>
              <a:cs typeface="+mj-cs"/>
              <a:sym typeface="Garet Bold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1408378" y="4463302"/>
            <a:ext cx="4112433" cy="448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 b="1" dirty="0" smtClean="0">
                <a:solidFill>
                  <a:srgbClr val="000000"/>
                </a:solidFill>
                <a:latin typeface="Garet Bold"/>
                <a:ea typeface="Garet Bold"/>
                <a:cs typeface="+mj-cs"/>
                <a:sym typeface="Garet Bold"/>
              </a:rPr>
              <a:t> 13</a:t>
            </a:r>
            <a:r>
              <a:rPr lang="ar-EG" sz="2499" b="1" dirty="0" smtClean="0">
                <a:solidFill>
                  <a:srgbClr val="000000"/>
                </a:solidFill>
                <a:latin typeface="Garet Bold"/>
                <a:ea typeface="Garet Bold"/>
                <a:cs typeface="+mj-cs"/>
                <a:sym typeface="Garet Bold"/>
                <a:rtl/>
              </a:rPr>
              <a:t> </a:t>
            </a:r>
            <a:r>
              <a:rPr lang="ar-EG" sz="2499" b="1" dirty="0">
                <a:solidFill>
                  <a:srgbClr val="000000"/>
                </a:solidFill>
                <a:latin typeface="Garet Bold"/>
                <a:ea typeface="Garet Bold"/>
                <a:cs typeface="+mj-cs"/>
                <a:sym typeface="Garet Bold"/>
                <a:rtl/>
              </a:rPr>
              <a:t>أسبوعا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7087784" y="5276102"/>
            <a:ext cx="4112433" cy="1615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199"/>
              </a:lnSpc>
            </a:pPr>
            <a:r>
              <a:rPr lang="ar-EG" sz="2999" b="1" dirty="0">
                <a:solidFill>
                  <a:srgbClr val="000000"/>
                </a:solidFill>
                <a:latin typeface="Garet Bold"/>
                <a:ea typeface="Garet Bold"/>
                <a:cs typeface="+mj-cs"/>
                <a:sym typeface="Garet Bold"/>
                <a:rtl/>
              </a:rPr>
              <a:t>المعامل :</a:t>
            </a:r>
            <a:r>
              <a:rPr lang="en-US" sz="2999" b="1" dirty="0">
                <a:solidFill>
                  <a:srgbClr val="000000"/>
                </a:solidFill>
                <a:latin typeface="Garet Bold"/>
                <a:ea typeface="Garet Bold"/>
                <a:cs typeface="+mj-cs"/>
                <a:sym typeface="Garet Bold"/>
              </a:rPr>
              <a:t>2</a:t>
            </a:r>
          </a:p>
          <a:p>
            <a:pPr algn="ctr" rtl="1">
              <a:lnSpc>
                <a:spcPts val="4199"/>
              </a:lnSpc>
            </a:pPr>
            <a:endParaRPr lang="en-US" sz="2999" b="1" dirty="0">
              <a:solidFill>
                <a:srgbClr val="000000"/>
              </a:solidFill>
              <a:latin typeface="Garet Bold"/>
              <a:ea typeface="Garet Bold"/>
              <a:cs typeface="Garet Bold"/>
              <a:sym typeface="Garet Bold"/>
            </a:endParaRPr>
          </a:p>
          <a:p>
            <a:pPr algn="ctr" rtl="1">
              <a:lnSpc>
                <a:spcPts val="4199"/>
              </a:lnSpc>
            </a:pPr>
            <a:r>
              <a:rPr lang="ar-EG" sz="2999" b="1" dirty="0">
                <a:solidFill>
                  <a:srgbClr val="000000"/>
                </a:solidFill>
                <a:latin typeface="Garet Bold"/>
                <a:ea typeface="Garet Bold"/>
                <a:cs typeface="+mj-cs"/>
                <a:sym typeface="Garet Bold"/>
                <a:rtl/>
              </a:rPr>
              <a:t>الرصيد: </a:t>
            </a:r>
            <a:r>
              <a:rPr lang="en-US" sz="2999" b="1" dirty="0">
                <a:solidFill>
                  <a:srgbClr val="000000"/>
                </a:solidFill>
                <a:latin typeface="Garet Bold"/>
                <a:ea typeface="Garet Bold"/>
                <a:cs typeface="+mj-cs"/>
                <a:sym typeface="Garet Bold"/>
              </a:rPr>
              <a:t>2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2440565" y="5398582"/>
            <a:ext cx="4765681" cy="1615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199"/>
              </a:lnSpc>
            </a:pPr>
            <a:r>
              <a:rPr lang="ar-EG" sz="2999" b="1" dirty="0">
                <a:solidFill>
                  <a:srgbClr val="000000"/>
                </a:solidFill>
                <a:latin typeface="Garet Bold"/>
                <a:ea typeface="Garet Bold"/>
                <a:cs typeface="+mj-cs"/>
                <a:sym typeface="Garet Bold"/>
                <a:rtl/>
              </a:rPr>
              <a:t>طلبة السنة ثانية ماستر</a:t>
            </a:r>
          </a:p>
          <a:p>
            <a:pPr algn="ctr" rtl="1">
              <a:lnSpc>
                <a:spcPts val="4199"/>
              </a:lnSpc>
            </a:pPr>
            <a:endParaRPr lang="ar-EG" sz="2999" b="1" dirty="0">
              <a:solidFill>
                <a:srgbClr val="000000"/>
              </a:solidFill>
              <a:latin typeface="Garet Bold"/>
              <a:ea typeface="Garet Bold"/>
              <a:cs typeface="Garet Bold"/>
              <a:sym typeface="Garet Bold"/>
              <a:rtl/>
            </a:endParaRPr>
          </a:p>
          <a:p>
            <a:pPr algn="ctr" rtl="1">
              <a:lnSpc>
                <a:spcPts val="4199"/>
              </a:lnSpc>
            </a:pPr>
            <a:r>
              <a:rPr lang="ar-EG" sz="2999" b="1" dirty="0">
                <a:solidFill>
                  <a:srgbClr val="000000"/>
                </a:solidFill>
                <a:latin typeface="Garet Bold"/>
                <a:ea typeface="Garet Bold"/>
                <a:cs typeface="+mj-cs"/>
                <a:sym typeface="Garet Bold"/>
                <a:rtl/>
              </a:rPr>
              <a:t>تخصص: اقتصاد نقدي ومالي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201801" y="5247527"/>
            <a:ext cx="4651475" cy="41549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rtl="1">
              <a:lnSpc>
                <a:spcPts val="3568"/>
              </a:lnSpc>
            </a:pPr>
            <a:r>
              <a:rPr lang="ar-EG" sz="2800" b="1" dirty="0">
                <a:solidFill>
                  <a:srgbClr val="000000"/>
                </a:solidFill>
                <a:latin typeface="Open Sans 2 Bold"/>
                <a:ea typeface="Open Sans 2 Bold"/>
                <a:cs typeface="+mj-cs"/>
                <a:sym typeface="Open Sans 2 Bold"/>
                <a:rtl/>
              </a:rPr>
              <a:t>المحاضرات</a:t>
            </a:r>
            <a:r>
              <a:rPr lang="ar-EG" sz="2800" dirty="0">
                <a:solidFill>
                  <a:srgbClr val="000000"/>
                </a:solidFill>
                <a:latin typeface="Open Sans 2"/>
                <a:ea typeface="Open Sans 2"/>
                <a:cs typeface="+mj-cs"/>
                <a:sym typeface="Open Sans 2"/>
                <a:rtl/>
              </a:rPr>
              <a:t>: ساعة ونصف أسبوعيا  </a:t>
            </a:r>
            <a:r>
              <a:rPr lang="ar-EG" sz="2800" b="1" dirty="0">
                <a:solidFill>
                  <a:srgbClr val="000000"/>
                </a:solidFill>
                <a:latin typeface="Open Sans 2 Bold"/>
                <a:ea typeface="Open Sans 2 Bold"/>
                <a:cs typeface="+mj-cs"/>
                <a:sym typeface="Open Sans 2 Bold"/>
                <a:rtl/>
              </a:rPr>
              <a:t>التوقيت</a:t>
            </a:r>
            <a:r>
              <a:rPr lang="ar-EG" sz="2800" dirty="0">
                <a:solidFill>
                  <a:srgbClr val="000000"/>
                </a:solidFill>
                <a:latin typeface="Open Sans 2"/>
                <a:ea typeface="Open Sans 2"/>
                <a:cs typeface="+mj-cs"/>
                <a:sym typeface="Open Sans 2"/>
                <a:rtl/>
              </a:rPr>
              <a:t>: الأحد من </a:t>
            </a:r>
            <a:r>
              <a:rPr lang="en-US" sz="2800" dirty="0">
                <a:solidFill>
                  <a:srgbClr val="000000"/>
                </a:solidFill>
                <a:latin typeface="Open Sans 2"/>
                <a:ea typeface="Open Sans 2"/>
                <a:cs typeface="+mj-cs"/>
                <a:sym typeface="Open Sans 2"/>
              </a:rPr>
              <a:t>15:00</a:t>
            </a:r>
            <a:r>
              <a:rPr lang="ar-EG" sz="2800" dirty="0">
                <a:solidFill>
                  <a:srgbClr val="000000"/>
                </a:solidFill>
                <a:latin typeface="Open Sans 2"/>
                <a:ea typeface="Open Sans 2"/>
                <a:cs typeface="+mj-cs"/>
                <a:sym typeface="Open Sans 2"/>
                <a:rtl/>
              </a:rPr>
              <a:t> </a:t>
            </a:r>
            <a:r>
              <a:rPr lang="ar-EG" sz="2800" dirty="0" err="1">
                <a:solidFill>
                  <a:srgbClr val="000000"/>
                </a:solidFill>
                <a:latin typeface="Open Sans 2"/>
                <a:ea typeface="Open Sans 2"/>
                <a:cs typeface="+mj-cs"/>
                <a:sym typeface="Open Sans 2"/>
                <a:rtl/>
              </a:rPr>
              <a:t>سا</a:t>
            </a:r>
            <a:r>
              <a:rPr lang="ar-EG" sz="2800" dirty="0">
                <a:solidFill>
                  <a:srgbClr val="000000"/>
                </a:solidFill>
                <a:latin typeface="Open Sans 2"/>
                <a:ea typeface="Open Sans 2"/>
                <a:cs typeface="+mj-cs"/>
                <a:sym typeface="Open Sans 2"/>
                <a:rtl/>
              </a:rPr>
              <a:t> إلى </a:t>
            </a:r>
            <a:r>
              <a:rPr lang="en-US" sz="2800" dirty="0">
                <a:solidFill>
                  <a:srgbClr val="000000"/>
                </a:solidFill>
                <a:latin typeface="Open Sans 2"/>
                <a:ea typeface="Open Sans 2"/>
                <a:cs typeface="+mj-cs"/>
                <a:sym typeface="Open Sans 2"/>
              </a:rPr>
              <a:t>16:30</a:t>
            </a:r>
            <a:r>
              <a:rPr lang="ar-EG" sz="2800" dirty="0" err="1">
                <a:solidFill>
                  <a:srgbClr val="000000"/>
                </a:solidFill>
                <a:latin typeface="Open Sans 2"/>
                <a:ea typeface="Open Sans 2"/>
                <a:cs typeface="+mj-cs"/>
                <a:sym typeface="Open Sans 2"/>
                <a:rtl/>
              </a:rPr>
              <a:t>سا</a:t>
            </a:r>
            <a:r>
              <a:rPr lang="ar-EG" sz="2800" dirty="0">
                <a:solidFill>
                  <a:srgbClr val="000000"/>
                </a:solidFill>
                <a:latin typeface="Open Sans 2"/>
                <a:ea typeface="Open Sans 2"/>
                <a:cs typeface="+mj-cs"/>
                <a:sym typeface="Open Sans 2"/>
                <a:rtl/>
              </a:rPr>
              <a:t> </a:t>
            </a:r>
          </a:p>
          <a:p>
            <a:pPr algn="just" rtl="1">
              <a:lnSpc>
                <a:spcPts val="3568"/>
              </a:lnSpc>
            </a:pPr>
            <a:r>
              <a:rPr lang="ar-EG" sz="2800" dirty="0">
                <a:solidFill>
                  <a:srgbClr val="000000"/>
                </a:solidFill>
                <a:latin typeface="Open Sans 2"/>
                <a:ea typeface="Open Sans 2"/>
                <a:cs typeface="+mj-cs"/>
                <a:sym typeface="Open Sans 2"/>
                <a:rtl/>
              </a:rPr>
              <a:t>ا</a:t>
            </a:r>
            <a:r>
              <a:rPr lang="ar-EG" sz="2800" b="1" dirty="0">
                <a:solidFill>
                  <a:srgbClr val="000000"/>
                </a:solidFill>
                <a:latin typeface="Open Sans 2 Bold"/>
                <a:ea typeface="Open Sans 2 Bold"/>
                <a:cs typeface="+mj-cs"/>
                <a:sym typeface="Open Sans 2 Bold"/>
                <a:rtl/>
              </a:rPr>
              <a:t>لتطبيقات:</a:t>
            </a:r>
            <a:r>
              <a:rPr lang="ar-EG" sz="2800" dirty="0">
                <a:solidFill>
                  <a:srgbClr val="000000"/>
                </a:solidFill>
                <a:latin typeface="Open Sans 2"/>
                <a:ea typeface="Open Sans 2"/>
                <a:cs typeface="+mj-cs"/>
                <a:sym typeface="Open Sans 2"/>
                <a:rtl/>
              </a:rPr>
              <a:t> ساعة ونصف أسبوعيا </a:t>
            </a:r>
            <a:r>
              <a:rPr lang="ar-EG" sz="2800" b="1" dirty="0">
                <a:solidFill>
                  <a:srgbClr val="000000"/>
                </a:solidFill>
                <a:latin typeface="Open Sans 2 Bold"/>
                <a:ea typeface="Open Sans 2 Bold"/>
                <a:cs typeface="+mj-cs"/>
                <a:sym typeface="Open Sans 2 Bold"/>
                <a:rtl/>
              </a:rPr>
              <a:t>التوقيت:</a:t>
            </a:r>
            <a:r>
              <a:rPr lang="ar-EG" sz="2800" dirty="0">
                <a:solidFill>
                  <a:srgbClr val="000000"/>
                </a:solidFill>
                <a:latin typeface="Open Sans 2"/>
                <a:ea typeface="Open Sans 2"/>
                <a:cs typeface="+mj-cs"/>
                <a:sym typeface="Open Sans 2"/>
                <a:rtl/>
              </a:rPr>
              <a:t> الأحد من </a:t>
            </a:r>
            <a:r>
              <a:rPr lang="en-US" sz="2800" dirty="0">
                <a:solidFill>
                  <a:srgbClr val="000000"/>
                </a:solidFill>
                <a:latin typeface="Open Sans 2"/>
                <a:ea typeface="Open Sans 2"/>
                <a:cs typeface="+mj-cs"/>
                <a:sym typeface="Open Sans 2"/>
              </a:rPr>
              <a:t>13:30</a:t>
            </a:r>
            <a:r>
              <a:rPr lang="ar-EG" sz="2800" dirty="0">
                <a:solidFill>
                  <a:srgbClr val="000000"/>
                </a:solidFill>
                <a:latin typeface="Open Sans 2"/>
                <a:ea typeface="Open Sans 2"/>
                <a:cs typeface="+mj-cs"/>
                <a:sym typeface="Open Sans 2"/>
                <a:rtl/>
              </a:rPr>
              <a:t> </a:t>
            </a:r>
            <a:r>
              <a:rPr lang="ar-EG" sz="2800" dirty="0" err="1">
                <a:solidFill>
                  <a:srgbClr val="000000"/>
                </a:solidFill>
                <a:latin typeface="Open Sans 2"/>
                <a:ea typeface="Open Sans 2"/>
                <a:cs typeface="+mj-cs"/>
                <a:sym typeface="Open Sans 2"/>
                <a:rtl/>
              </a:rPr>
              <a:t>سا</a:t>
            </a:r>
            <a:r>
              <a:rPr lang="ar-EG" sz="2800" dirty="0">
                <a:solidFill>
                  <a:srgbClr val="000000"/>
                </a:solidFill>
                <a:latin typeface="Open Sans 2"/>
                <a:ea typeface="Open Sans 2"/>
                <a:cs typeface="+mj-cs"/>
                <a:sym typeface="Open Sans 2"/>
                <a:rtl/>
              </a:rPr>
              <a:t> إلى </a:t>
            </a:r>
            <a:r>
              <a:rPr lang="en-US" sz="2800" dirty="0">
                <a:solidFill>
                  <a:srgbClr val="000000"/>
                </a:solidFill>
                <a:latin typeface="Open Sans 2"/>
                <a:ea typeface="Open Sans 2"/>
                <a:cs typeface="+mj-cs"/>
                <a:sym typeface="Open Sans 2"/>
              </a:rPr>
              <a:t>15:00</a:t>
            </a:r>
            <a:r>
              <a:rPr lang="ar-EG" sz="2800" dirty="0" err="1">
                <a:solidFill>
                  <a:srgbClr val="000000"/>
                </a:solidFill>
                <a:latin typeface="Open Sans 2"/>
                <a:ea typeface="Open Sans 2"/>
                <a:cs typeface="+mj-cs"/>
                <a:sym typeface="Open Sans 2"/>
                <a:rtl/>
              </a:rPr>
              <a:t>سا</a:t>
            </a:r>
            <a:r>
              <a:rPr lang="ar-EG" sz="2800" dirty="0">
                <a:solidFill>
                  <a:srgbClr val="000000"/>
                </a:solidFill>
                <a:latin typeface="Open Sans 2"/>
                <a:ea typeface="Open Sans 2"/>
                <a:cs typeface="+mj-cs"/>
                <a:sym typeface="Open Sans 2"/>
                <a:rtl/>
              </a:rPr>
              <a:t> </a:t>
            </a:r>
          </a:p>
          <a:p>
            <a:pPr algn="just" rtl="1">
              <a:lnSpc>
                <a:spcPts val="3568"/>
              </a:lnSpc>
            </a:pPr>
            <a:r>
              <a:rPr lang="ar-EG" sz="2800" b="1" dirty="0">
                <a:solidFill>
                  <a:srgbClr val="000000"/>
                </a:solidFill>
                <a:latin typeface="Open Sans 2 Bold"/>
                <a:ea typeface="Open Sans 2 Bold"/>
                <a:cs typeface="+mj-cs"/>
                <a:sym typeface="Open Sans 2 Bold"/>
                <a:rtl/>
              </a:rPr>
              <a:t>المـــكـــان</a:t>
            </a:r>
            <a:r>
              <a:rPr lang="ar-EG" sz="2800" dirty="0">
                <a:solidFill>
                  <a:srgbClr val="000000"/>
                </a:solidFill>
                <a:latin typeface="Open Sans 2"/>
                <a:ea typeface="Open Sans 2"/>
                <a:cs typeface="+mj-cs"/>
                <a:sym typeface="Open Sans 2"/>
                <a:rtl/>
              </a:rPr>
              <a:t>: المنصــــة التعــليــميــة </a:t>
            </a:r>
          </a:p>
          <a:p>
            <a:pPr algn="just" rtl="1">
              <a:lnSpc>
                <a:spcPts val="3568"/>
              </a:lnSpc>
            </a:pPr>
            <a:r>
              <a:rPr lang="en-US" sz="2800" dirty="0">
                <a:solidFill>
                  <a:srgbClr val="000000"/>
                </a:solidFill>
                <a:latin typeface="Open Sans 2"/>
                <a:ea typeface="Open Sans 2"/>
                <a:cs typeface="+mj-cs"/>
                <a:sym typeface="Open Sans 2"/>
              </a:rPr>
              <a:t>E-Learning Annaba</a:t>
            </a:r>
            <a:r>
              <a:rPr lang="ar-EG" sz="2800" dirty="0">
                <a:solidFill>
                  <a:srgbClr val="000000"/>
                </a:solidFill>
                <a:latin typeface="Open Sans 2"/>
                <a:ea typeface="Open Sans 2"/>
                <a:cs typeface="+mj-cs"/>
                <a:sym typeface="Open Sans 2"/>
                <a:rtl/>
              </a:rPr>
              <a:t> </a:t>
            </a:r>
          </a:p>
          <a:p>
            <a:pPr marL="0" lvl="0" indent="0" algn="just" rtl="1">
              <a:lnSpc>
                <a:spcPts val="3568"/>
              </a:lnSpc>
            </a:pPr>
            <a:endParaRPr lang="ar-EG" sz="2302" dirty="0">
              <a:solidFill>
                <a:srgbClr val="000000"/>
              </a:solidFill>
              <a:latin typeface="Open Sans 2"/>
              <a:ea typeface="Open Sans 2"/>
              <a:cs typeface="Open Sans 2"/>
              <a:sym typeface="Open Sans 2"/>
              <a:rtl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952810" cy="10287000"/>
            <a:chOff x="0" y="0"/>
            <a:chExt cx="514320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14320" cy="2709333"/>
            </a:xfrm>
            <a:custGeom>
              <a:avLst/>
              <a:gdLst/>
              <a:ahLst/>
              <a:cxnLst/>
              <a:rect l="l" t="t" r="r" b="b"/>
              <a:pathLst>
                <a:path w="514320" h="2709333">
                  <a:moveTo>
                    <a:pt x="0" y="0"/>
                  </a:moveTo>
                  <a:lnTo>
                    <a:pt x="514320" y="0"/>
                  </a:lnTo>
                  <a:lnTo>
                    <a:pt x="51432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14320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8458200" y="574758"/>
            <a:ext cx="4340796" cy="705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5459"/>
              </a:lnSpc>
            </a:pPr>
            <a:r>
              <a:rPr lang="ar-EG" sz="5000" b="1" dirty="0">
                <a:solidFill>
                  <a:srgbClr val="004AAD"/>
                </a:solidFill>
                <a:latin typeface="Garet Bold"/>
                <a:ea typeface="Garet Bold"/>
                <a:cs typeface="+mj-cs"/>
                <a:sym typeface="Garet Bold"/>
                <a:rtl/>
              </a:rPr>
              <a:t>طريقة التقييم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16504522" y="1855627"/>
            <a:ext cx="732337" cy="732337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4AAD"/>
            </a:solidFill>
            <a:ln cap="sq">
              <a:noFill/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r>
                <a:rPr lang="en-US" sz="1899" b="1">
                  <a:solidFill>
                    <a:srgbClr val="FFFFFF"/>
                  </a:solidFill>
                  <a:latin typeface="Garet Bold"/>
                  <a:ea typeface="Garet Bold"/>
                  <a:cs typeface="Garet Bold"/>
                  <a:sym typeface="Garet Bold"/>
                </a:rPr>
                <a:t>01</a:t>
              </a: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2679678" y="2740364"/>
            <a:ext cx="14358435" cy="1538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 rtl="1">
              <a:lnSpc>
                <a:spcPts val="4029"/>
              </a:lnSpc>
            </a:pPr>
            <a:r>
              <a:rPr lang="ar-EG" sz="3200" dirty="0">
                <a:solidFill>
                  <a:srgbClr val="000000"/>
                </a:solidFill>
                <a:latin typeface="Open Sans 2"/>
                <a:ea typeface="Open Sans 2"/>
                <a:cs typeface="+mj-cs"/>
                <a:sym typeface="Open Sans 2"/>
                <a:rtl/>
              </a:rPr>
              <a:t>الامتحان النهائي يكون في نهاية السداسي الثاني من خلال </a:t>
            </a:r>
            <a:r>
              <a:rPr lang="ar-EG" sz="3200" dirty="0" smtClean="0">
                <a:solidFill>
                  <a:srgbClr val="000000"/>
                </a:solidFill>
                <a:latin typeface="Open Sans 2"/>
                <a:ea typeface="Open Sans 2"/>
                <a:cs typeface="+mj-cs"/>
                <a:sym typeface="Open Sans 2"/>
                <a:rtl/>
              </a:rPr>
              <a:t>امتحان </a:t>
            </a:r>
            <a:r>
              <a:rPr lang="ar-EG" sz="3200" dirty="0">
                <a:solidFill>
                  <a:srgbClr val="000000"/>
                </a:solidFill>
                <a:latin typeface="Open Sans 2"/>
                <a:ea typeface="Open Sans 2"/>
                <a:cs typeface="+mj-cs"/>
                <a:sym typeface="Open Sans 2"/>
                <a:rtl/>
              </a:rPr>
              <a:t>كتابي على ضوء جميع المحاضرات التي تطرق إليها الطالب أثناء السداسي، بحيث يكون الامتحان متعدد الأسئلة، كما يتم تنويع الأسئلة من حيث الطريقة </a:t>
            </a:r>
            <a:r>
              <a:rPr lang="ar-EG" sz="3200" dirty="0" smtClean="0">
                <a:solidFill>
                  <a:srgbClr val="000000"/>
                </a:solidFill>
                <a:latin typeface="Open Sans 2"/>
                <a:ea typeface="Open Sans 2"/>
                <a:cs typeface="+mj-cs"/>
                <a:sym typeface="Open Sans 2"/>
                <a:rtl/>
              </a:rPr>
              <a:t>كاستعمال </a:t>
            </a:r>
            <a:r>
              <a:rPr lang="ar-DZ" sz="3200" dirty="0" smtClean="0">
                <a:solidFill>
                  <a:srgbClr val="000000"/>
                </a:solidFill>
                <a:latin typeface="Open Sans 2"/>
                <a:ea typeface="Open Sans 2"/>
                <a:cs typeface="+mj-cs"/>
                <a:sym typeface="Open Sans 2"/>
                <a:rtl/>
              </a:rPr>
              <a:t>ال</a:t>
            </a:r>
            <a:r>
              <a:rPr lang="ar-EG" sz="3200" dirty="0" smtClean="0">
                <a:solidFill>
                  <a:srgbClr val="000000"/>
                </a:solidFill>
                <a:latin typeface="Open Sans 2"/>
                <a:ea typeface="Open Sans 2"/>
                <a:cs typeface="+mj-cs"/>
                <a:sym typeface="Open Sans 2"/>
                <a:rtl/>
              </a:rPr>
              <a:t>إجابات </a:t>
            </a:r>
            <a:r>
              <a:rPr lang="ar-DZ" sz="3200" dirty="0" smtClean="0">
                <a:solidFill>
                  <a:srgbClr val="000000"/>
                </a:solidFill>
                <a:latin typeface="Open Sans 2"/>
                <a:ea typeface="Open Sans 2"/>
                <a:cs typeface="+mj-cs"/>
                <a:sym typeface="Open Sans 2"/>
                <a:rtl/>
              </a:rPr>
              <a:t>ال</a:t>
            </a:r>
            <a:r>
              <a:rPr lang="ar-EG" sz="3200" dirty="0" smtClean="0">
                <a:solidFill>
                  <a:srgbClr val="000000"/>
                </a:solidFill>
                <a:latin typeface="Open Sans 2"/>
                <a:ea typeface="Open Sans 2"/>
                <a:cs typeface="+mj-cs"/>
                <a:sym typeface="Open Sans 2"/>
                <a:rtl/>
              </a:rPr>
              <a:t>قصيرة </a:t>
            </a:r>
            <a:r>
              <a:rPr lang="ar-EG" sz="3200" dirty="0">
                <a:solidFill>
                  <a:srgbClr val="000000"/>
                </a:solidFill>
                <a:latin typeface="Open Sans 2"/>
                <a:ea typeface="Open Sans 2"/>
                <a:cs typeface="+mj-cs"/>
                <a:sym typeface="Open Sans 2"/>
                <a:rtl/>
              </a:rPr>
              <a:t>أو </a:t>
            </a:r>
            <a:r>
              <a:rPr lang="ar-DZ" sz="3200" dirty="0" smtClean="0">
                <a:solidFill>
                  <a:srgbClr val="000000"/>
                </a:solidFill>
                <a:latin typeface="Open Sans 2"/>
                <a:ea typeface="Open Sans 2"/>
                <a:cs typeface="+mj-cs"/>
                <a:sym typeface="Open Sans 2"/>
                <a:rtl/>
              </a:rPr>
              <a:t>ال</a:t>
            </a:r>
            <a:r>
              <a:rPr lang="ar-EG" sz="3200" dirty="0" smtClean="0">
                <a:solidFill>
                  <a:srgbClr val="000000"/>
                </a:solidFill>
                <a:latin typeface="Open Sans 2"/>
                <a:ea typeface="Open Sans 2"/>
                <a:cs typeface="+mj-cs"/>
                <a:sym typeface="Open Sans 2"/>
                <a:rtl/>
              </a:rPr>
              <a:t>اختيارية. </a:t>
            </a:r>
            <a:r>
              <a:rPr lang="ar-EG" sz="3200" dirty="0">
                <a:solidFill>
                  <a:srgbClr val="000000"/>
                </a:solidFill>
                <a:latin typeface="Open Sans 2"/>
                <a:ea typeface="Open Sans 2"/>
                <a:cs typeface="+mj-cs"/>
                <a:sym typeface="Open Sans 2"/>
                <a:rtl/>
              </a:rPr>
              <a:t>ويدخل هذا التقييم في المعدل النهائي للمقياس ويمثل %</a:t>
            </a:r>
            <a:r>
              <a:rPr lang="en-US" sz="3200" dirty="0">
                <a:solidFill>
                  <a:srgbClr val="000000"/>
                </a:solidFill>
                <a:latin typeface="Open Sans 2"/>
                <a:ea typeface="Open Sans 2"/>
                <a:cs typeface="+mj-cs"/>
                <a:sym typeface="Open Sans 2"/>
              </a:rPr>
              <a:t>60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818640" y="1933823"/>
            <a:ext cx="5503645" cy="577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4479"/>
              </a:lnSpc>
            </a:pPr>
            <a:r>
              <a:rPr lang="ar-EG" sz="3600" b="1" dirty="0">
                <a:solidFill>
                  <a:srgbClr val="000000"/>
                </a:solidFill>
                <a:latin typeface="Garet Bold"/>
                <a:ea typeface="Garet Bold"/>
                <a:cs typeface="+mj-cs"/>
                <a:sym typeface="Garet Bold"/>
                <a:rtl/>
              </a:rPr>
              <a:t>الامتحان النهائي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16504522" y="4791675"/>
            <a:ext cx="732337" cy="732337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4AAD"/>
            </a:solidFill>
            <a:ln cap="sq">
              <a:noFill/>
              <a:prstDash val="solid"/>
              <a:miter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r>
                <a:rPr lang="en-US" sz="1899" b="1">
                  <a:solidFill>
                    <a:srgbClr val="FFFFFF"/>
                  </a:solidFill>
                  <a:latin typeface="Garet Bold"/>
                  <a:ea typeface="Garet Bold"/>
                  <a:cs typeface="Garet Bold"/>
                  <a:sym typeface="Garet Bold"/>
                </a:rPr>
                <a:t>02</a:t>
              </a:r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2580305" y="5638312"/>
            <a:ext cx="14557181" cy="41036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rtl="1">
              <a:lnSpc>
                <a:spcPts val="4029"/>
              </a:lnSpc>
            </a:pPr>
            <a:r>
              <a:rPr lang="ar-EG" sz="3200" dirty="0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  <a:rtl/>
              </a:rPr>
              <a:t>التقييم المستمر يتم عن طريق الأعمال الموجهة التي تقدم للطالب على مدار السداسي، حيث تقسم علامة التقييم المستمر المقدرة بـ </a:t>
            </a:r>
            <a:r>
              <a:rPr lang="en-US" sz="3200" b="1" dirty="0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20</a:t>
            </a:r>
            <a:r>
              <a:rPr lang="ar-EG" sz="3200" b="1" dirty="0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  <a:rtl/>
              </a:rPr>
              <a:t> نقطة</a:t>
            </a:r>
            <a:r>
              <a:rPr lang="ar-EG" sz="3200" dirty="0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  <a:rtl/>
              </a:rPr>
              <a:t> كما يلي: </a:t>
            </a:r>
          </a:p>
          <a:p>
            <a:pPr algn="just" rtl="1">
              <a:lnSpc>
                <a:spcPts val="4029"/>
              </a:lnSpc>
            </a:pPr>
            <a:r>
              <a:rPr lang="en-US" sz="3200" b="1" dirty="0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10</a:t>
            </a:r>
            <a:r>
              <a:rPr lang="ar-EG" sz="3200" b="1" dirty="0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  <a:rtl/>
              </a:rPr>
              <a:t> نقاط للعمل الجماعي (البحث)</a:t>
            </a:r>
            <a:r>
              <a:rPr lang="ar-EG" sz="3200" dirty="0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  <a:rtl/>
              </a:rPr>
              <a:t> </a:t>
            </a:r>
            <a:r>
              <a:rPr lang="ar-EG" sz="3200" b="1" dirty="0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  <a:rtl/>
              </a:rPr>
              <a:t>مقسمة إلى ثلاثة</a:t>
            </a:r>
            <a:r>
              <a:rPr lang="ar-EG" sz="3200" dirty="0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  <a:rtl/>
              </a:rPr>
              <a:t>: العرض أو التقديم (</a:t>
            </a:r>
            <a:r>
              <a:rPr lang="en-US" sz="3200" dirty="0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4</a:t>
            </a:r>
            <a:r>
              <a:rPr lang="ar-EG" sz="3200" dirty="0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  <a:rtl/>
              </a:rPr>
              <a:t> نقاط)، المحتوى (</a:t>
            </a:r>
            <a:r>
              <a:rPr lang="en-US" sz="3200" dirty="0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03</a:t>
            </a:r>
            <a:r>
              <a:rPr lang="ar-EG" sz="3200" dirty="0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  <a:rtl/>
              </a:rPr>
              <a:t> نقاط) و المناقشة (</a:t>
            </a:r>
            <a:r>
              <a:rPr lang="en-US" sz="3200" dirty="0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03</a:t>
            </a:r>
            <a:r>
              <a:rPr lang="ar-EG" sz="3200" dirty="0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  <a:rtl/>
              </a:rPr>
              <a:t> نقاط)؛ </a:t>
            </a:r>
          </a:p>
          <a:p>
            <a:pPr algn="just" rtl="1">
              <a:lnSpc>
                <a:spcPts val="4029"/>
              </a:lnSpc>
            </a:pPr>
            <a:r>
              <a:rPr lang="en-US" sz="3200" b="1" dirty="0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05</a:t>
            </a:r>
            <a:r>
              <a:rPr lang="ar-EG" sz="3200" b="1" dirty="0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  <a:rtl/>
              </a:rPr>
              <a:t> نقاط الاستجواب الكتابي:</a:t>
            </a:r>
            <a:r>
              <a:rPr lang="ar-EG" sz="3200" dirty="0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  <a:rtl/>
              </a:rPr>
              <a:t> الذي يجرى مباشرة بعد آخر بحث في البرنامج على ضوء جميع البحوث التي تم التطرق إليها؛</a:t>
            </a:r>
          </a:p>
          <a:p>
            <a:pPr algn="just" rtl="1">
              <a:lnSpc>
                <a:spcPts val="4029"/>
              </a:lnSpc>
            </a:pPr>
            <a:r>
              <a:rPr lang="ar-EG" sz="3200" dirty="0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  <a:rtl/>
              </a:rPr>
              <a:t> </a:t>
            </a:r>
            <a:r>
              <a:rPr lang="en-US" sz="3200" b="1" dirty="0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02</a:t>
            </a:r>
            <a:r>
              <a:rPr lang="ar-EG" sz="3200" b="1" dirty="0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  <a:rtl/>
              </a:rPr>
              <a:t> نقطة على المشاركة أثناء الحصة التطبيقية</a:t>
            </a:r>
            <a:r>
              <a:rPr lang="ar-EG" sz="3200" dirty="0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  <a:rtl/>
              </a:rPr>
              <a:t>:</a:t>
            </a:r>
          </a:p>
          <a:p>
            <a:pPr marL="0" lvl="0" indent="0" algn="just" rtl="1">
              <a:lnSpc>
                <a:spcPts val="4029"/>
              </a:lnSpc>
            </a:pPr>
            <a:r>
              <a:rPr lang="ar-EG" sz="3200" dirty="0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  <a:rtl/>
              </a:rPr>
              <a:t> </a:t>
            </a:r>
            <a:r>
              <a:rPr lang="en-US" sz="3200" b="1" dirty="0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03</a:t>
            </a:r>
            <a:r>
              <a:rPr lang="ar-EG" sz="3200" dirty="0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  <a:rtl/>
              </a:rPr>
              <a:t> </a:t>
            </a:r>
            <a:r>
              <a:rPr lang="ar-EG" sz="3200" b="1" dirty="0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  <a:rtl/>
              </a:rPr>
              <a:t>نقاط على الحضور:</a:t>
            </a:r>
            <a:r>
              <a:rPr lang="ar-EG" sz="3200" dirty="0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  <a:rtl/>
              </a:rPr>
              <a:t> ويدخل هذا التقييم المستمر في المعدل النهائي للمقياس ويمثل %</a:t>
            </a:r>
            <a:r>
              <a:rPr lang="en-US" sz="3200" dirty="0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40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818640" y="4869871"/>
            <a:ext cx="5503645" cy="577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4479"/>
              </a:lnSpc>
            </a:pPr>
            <a:r>
              <a:rPr lang="ar-EG" sz="3600" b="1" dirty="0">
                <a:solidFill>
                  <a:srgbClr val="000000"/>
                </a:solidFill>
                <a:latin typeface="Garet Bold"/>
                <a:ea typeface="Garet Bold"/>
                <a:cs typeface="+mj-cs"/>
                <a:sym typeface="Garet Bold"/>
                <a:rtl/>
              </a:rPr>
              <a:t>التقييم المستمر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-3124200" y="5690678"/>
            <a:ext cx="4596322" cy="4596322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62000" cap="sq">
              <a:solidFill>
                <a:srgbClr val="F6F6F6"/>
              </a:solidFill>
              <a:prstDash val="solid"/>
              <a:miter/>
            </a:ln>
          </p:spPr>
        </p:sp>
        <p:sp>
          <p:nvSpPr>
            <p:cNvPr id="18" name="TextBox 1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 rot="5400000">
            <a:off x="4143353" y="289036"/>
            <a:ext cx="1479329" cy="1479329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266903" y="0"/>
                  </a:moveTo>
                  <a:lnTo>
                    <a:pt x="545897" y="0"/>
                  </a:lnTo>
                  <a:cubicBezTo>
                    <a:pt x="693303" y="0"/>
                    <a:pt x="812800" y="119497"/>
                    <a:pt x="812800" y="266903"/>
                  </a:cubicBezTo>
                  <a:lnTo>
                    <a:pt x="812800" y="545897"/>
                  </a:lnTo>
                  <a:cubicBezTo>
                    <a:pt x="812800" y="693303"/>
                    <a:pt x="693303" y="812800"/>
                    <a:pt x="545897" y="812800"/>
                  </a:cubicBezTo>
                  <a:lnTo>
                    <a:pt x="266903" y="812800"/>
                  </a:lnTo>
                  <a:cubicBezTo>
                    <a:pt x="119497" y="812800"/>
                    <a:pt x="0" y="693303"/>
                    <a:pt x="0" y="545897"/>
                  </a:cubicBezTo>
                  <a:lnTo>
                    <a:pt x="0" y="266903"/>
                  </a:lnTo>
                  <a:cubicBezTo>
                    <a:pt x="0" y="119497"/>
                    <a:pt x="119497" y="0"/>
                    <a:pt x="266903" y="0"/>
                  </a:cubicBezTo>
                  <a:close/>
                </a:path>
              </a:pathLst>
            </a:custGeom>
            <a:solidFill>
              <a:srgbClr val="004AAD">
                <a:alpha val="29804"/>
              </a:srgbClr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 rot="5400000">
            <a:off x="5236820" y="833496"/>
            <a:ext cx="771724" cy="771724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004AAD">
                  <a:alpha val="40000"/>
                </a:srgbClr>
              </a:solidFill>
              <a:prstDash val="solid"/>
              <a:miter/>
            </a:ln>
          </p:spPr>
        </p:sp>
        <p:sp>
          <p:nvSpPr>
            <p:cNvPr id="24" name="TextBox 2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 rot="5400000">
            <a:off x="5324660" y="9048119"/>
            <a:ext cx="596043" cy="596043"/>
            <a:chOff x="0" y="0"/>
            <a:chExt cx="812800" cy="8128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27" name="TextBox 2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144000" y="0"/>
            <a:ext cx="9144000" cy="10287000"/>
            <a:chOff x="0" y="0"/>
            <a:chExt cx="4609553" cy="8128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09553" cy="8128000"/>
            </a:xfrm>
            <a:custGeom>
              <a:avLst/>
              <a:gdLst/>
              <a:ahLst/>
              <a:cxnLst/>
              <a:rect l="l" t="t" r="r" b="b"/>
              <a:pathLst>
                <a:path w="4609553" h="8128000">
                  <a:moveTo>
                    <a:pt x="0" y="0"/>
                  </a:moveTo>
                  <a:lnTo>
                    <a:pt x="4609553" y="0"/>
                  </a:lnTo>
                  <a:lnTo>
                    <a:pt x="4609553" y="8128000"/>
                  </a:lnTo>
                  <a:lnTo>
                    <a:pt x="0" y="8128000"/>
                  </a:lnTo>
                  <a:close/>
                </a:path>
              </a:pathLst>
            </a:custGeom>
            <a:solidFill>
              <a:srgbClr val="F6F6F6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609553" cy="81661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 flipV="1">
            <a:off x="551064" y="5997897"/>
            <a:ext cx="17185873" cy="47625"/>
          </a:xfrm>
          <a:prstGeom prst="line">
            <a:avLst/>
          </a:prstGeom>
          <a:ln w="47625" cap="flat">
            <a:solidFill>
              <a:srgbClr val="000000">
                <a:alpha val="29804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 flipH="1">
            <a:off x="9144000" y="2400860"/>
            <a:ext cx="0" cy="7222650"/>
          </a:xfrm>
          <a:prstGeom prst="line">
            <a:avLst/>
          </a:prstGeom>
          <a:ln w="47625" cap="flat">
            <a:solidFill>
              <a:srgbClr val="000000">
                <a:alpha val="29804"/>
              </a:srgbClr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7" name="Group 7"/>
          <p:cNvGrpSpPr/>
          <p:nvPr/>
        </p:nvGrpSpPr>
        <p:grpSpPr>
          <a:xfrm>
            <a:off x="1432799" y="2400860"/>
            <a:ext cx="4316989" cy="669452"/>
            <a:chOff x="0" y="0"/>
            <a:chExt cx="2746403" cy="42589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746403" cy="425895"/>
            </a:xfrm>
            <a:custGeom>
              <a:avLst/>
              <a:gdLst/>
              <a:ahLst/>
              <a:cxnLst/>
              <a:rect l="l" t="t" r="r" b="b"/>
              <a:pathLst>
                <a:path w="2746403" h="425895">
                  <a:moveTo>
                    <a:pt x="2543203" y="0"/>
                  </a:moveTo>
                  <a:cubicBezTo>
                    <a:pt x="2655427" y="0"/>
                    <a:pt x="2746403" y="95340"/>
                    <a:pt x="2746403" y="212948"/>
                  </a:cubicBezTo>
                  <a:cubicBezTo>
                    <a:pt x="2746403" y="330556"/>
                    <a:pt x="2655427" y="425895"/>
                    <a:pt x="2543203" y="425895"/>
                  </a:cubicBezTo>
                  <a:lnTo>
                    <a:pt x="203200" y="425895"/>
                  </a:lnTo>
                  <a:cubicBezTo>
                    <a:pt x="90976" y="425895"/>
                    <a:pt x="0" y="330556"/>
                    <a:pt x="0" y="212948"/>
                  </a:cubicBezTo>
                  <a:cubicBezTo>
                    <a:pt x="0" y="95340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2746403" cy="4735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1">
                <a:lnSpc>
                  <a:spcPts val="3499"/>
                </a:lnSpc>
              </a:pPr>
              <a:r>
                <a:rPr lang="ar-EG" sz="3200" b="1" dirty="0">
                  <a:solidFill>
                    <a:srgbClr val="FFFFFF"/>
                  </a:solidFill>
                  <a:latin typeface="Garet Bold"/>
                  <a:ea typeface="Garet Bold"/>
                  <a:cs typeface="+mj-cs"/>
                  <a:sym typeface="Garet Bold"/>
                  <a:rtl/>
                </a:rPr>
                <a:t>الهدف الثاني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432799" y="6643833"/>
            <a:ext cx="4316989" cy="669452"/>
            <a:chOff x="0" y="0"/>
            <a:chExt cx="2746403" cy="42589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746403" cy="425895"/>
            </a:xfrm>
            <a:custGeom>
              <a:avLst/>
              <a:gdLst/>
              <a:ahLst/>
              <a:cxnLst/>
              <a:rect l="l" t="t" r="r" b="b"/>
              <a:pathLst>
                <a:path w="2746403" h="425895">
                  <a:moveTo>
                    <a:pt x="2543203" y="0"/>
                  </a:moveTo>
                  <a:cubicBezTo>
                    <a:pt x="2655427" y="0"/>
                    <a:pt x="2746403" y="95340"/>
                    <a:pt x="2746403" y="212948"/>
                  </a:cubicBezTo>
                  <a:cubicBezTo>
                    <a:pt x="2746403" y="330556"/>
                    <a:pt x="2655427" y="425895"/>
                    <a:pt x="2543203" y="425895"/>
                  </a:cubicBezTo>
                  <a:lnTo>
                    <a:pt x="203200" y="425895"/>
                  </a:lnTo>
                  <a:cubicBezTo>
                    <a:pt x="90976" y="425895"/>
                    <a:pt x="0" y="330556"/>
                    <a:pt x="0" y="212948"/>
                  </a:cubicBezTo>
                  <a:cubicBezTo>
                    <a:pt x="0" y="95340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2074D4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47625"/>
              <a:ext cx="2746403" cy="4735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1">
                <a:lnSpc>
                  <a:spcPts val="3499"/>
                </a:lnSpc>
              </a:pPr>
              <a:r>
                <a:rPr lang="ar-EG" sz="3200" b="1" dirty="0">
                  <a:solidFill>
                    <a:srgbClr val="FFFFFF"/>
                  </a:solidFill>
                  <a:latin typeface="Garet Bold"/>
                  <a:ea typeface="Garet Bold"/>
                  <a:cs typeface="+mj-cs"/>
                  <a:sym typeface="Garet Bold"/>
                  <a:rtl/>
                </a:rPr>
                <a:t>الهدف الرابع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0563822" y="2400860"/>
            <a:ext cx="4316989" cy="669452"/>
            <a:chOff x="0" y="0"/>
            <a:chExt cx="2746403" cy="425895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746403" cy="425895"/>
            </a:xfrm>
            <a:custGeom>
              <a:avLst/>
              <a:gdLst/>
              <a:ahLst/>
              <a:cxnLst/>
              <a:rect l="l" t="t" r="r" b="b"/>
              <a:pathLst>
                <a:path w="2746403" h="425895">
                  <a:moveTo>
                    <a:pt x="2543203" y="0"/>
                  </a:moveTo>
                  <a:cubicBezTo>
                    <a:pt x="2655427" y="0"/>
                    <a:pt x="2746403" y="95340"/>
                    <a:pt x="2746403" y="212948"/>
                  </a:cubicBezTo>
                  <a:cubicBezTo>
                    <a:pt x="2746403" y="330556"/>
                    <a:pt x="2655427" y="425895"/>
                    <a:pt x="2543203" y="425895"/>
                  </a:cubicBezTo>
                  <a:lnTo>
                    <a:pt x="203200" y="425895"/>
                  </a:lnTo>
                  <a:cubicBezTo>
                    <a:pt x="90976" y="425895"/>
                    <a:pt x="0" y="330556"/>
                    <a:pt x="0" y="212948"/>
                  </a:cubicBezTo>
                  <a:cubicBezTo>
                    <a:pt x="0" y="95340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2074D4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47625"/>
              <a:ext cx="2746403" cy="4735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1">
                <a:lnSpc>
                  <a:spcPts val="3499"/>
                </a:lnSpc>
              </a:pPr>
              <a:r>
                <a:rPr lang="ar-EG" sz="3200" b="1" dirty="0">
                  <a:solidFill>
                    <a:srgbClr val="FFFFFF"/>
                  </a:solidFill>
                  <a:latin typeface="Garet Bold"/>
                  <a:ea typeface="Garet Bold"/>
                  <a:cs typeface="+mj-cs"/>
                  <a:sym typeface="Garet Bold"/>
                  <a:rtl/>
                </a:rPr>
                <a:t>الهدف الأول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0563822" y="6643833"/>
            <a:ext cx="4316989" cy="669452"/>
            <a:chOff x="0" y="0"/>
            <a:chExt cx="2746403" cy="425895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746403" cy="425895"/>
            </a:xfrm>
            <a:custGeom>
              <a:avLst/>
              <a:gdLst/>
              <a:ahLst/>
              <a:cxnLst/>
              <a:rect l="l" t="t" r="r" b="b"/>
              <a:pathLst>
                <a:path w="2746403" h="425895">
                  <a:moveTo>
                    <a:pt x="2543203" y="0"/>
                  </a:moveTo>
                  <a:cubicBezTo>
                    <a:pt x="2655427" y="0"/>
                    <a:pt x="2746403" y="95340"/>
                    <a:pt x="2746403" y="212948"/>
                  </a:cubicBezTo>
                  <a:cubicBezTo>
                    <a:pt x="2746403" y="330556"/>
                    <a:pt x="2655427" y="425895"/>
                    <a:pt x="2543203" y="425895"/>
                  </a:cubicBezTo>
                  <a:lnTo>
                    <a:pt x="203200" y="425895"/>
                  </a:lnTo>
                  <a:cubicBezTo>
                    <a:pt x="90976" y="425895"/>
                    <a:pt x="0" y="330556"/>
                    <a:pt x="0" y="212948"/>
                  </a:cubicBezTo>
                  <a:cubicBezTo>
                    <a:pt x="0" y="95340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47625"/>
              <a:ext cx="2746403" cy="4735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1">
                <a:lnSpc>
                  <a:spcPts val="3499"/>
                </a:lnSpc>
              </a:pPr>
              <a:r>
                <a:rPr lang="ar-EG" sz="3200" b="1" dirty="0">
                  <a:solidFill>
                    <a:srgbClr val="FFFFFF"/>
                  </a:solidFill>
                  <a:latin typeface="Garet Bold"/>
                  <a:ea typeface="Garet Bold"/>
                  <a:cs typeface="+mj-cs"/>
                  <a:sym typeface="Garet Bold"/>
                  <a:rtl/>
                </a:rPr>
                <a:t>الهدف الثالث</a:t>
              </a:r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3540947" y="172412"/>
            <a:ext cx="10769833" cy="1721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6999"/>
              </a:lnSpc>
            </a:pPr>
            <a:r>
              <a:rPr lang="ar-EG" sz="4999" b="1" spc="99" dirty="0">
                <a:solidFill>
                  <a:srgbClr val="004AAD"/>
                </a:solidFill>
                <a:latin typeface="Garet Bold"/>
                <a:ea typeface="Garet Bold"/>
                <a:sym typeface="Garet Bold"/>
                <a:rtl/>
              </a:rPr>
              <a:t>أهداف التعلم</a:t>
            </a:r>
            <a:r>
              <a:rPr lang="fr-FR" sz="4999" b="1" spc="99" dirty="0">
                <a:solidFill>
                  <a:srgbClr val="004AAD"/>
                </a:solidFill>
                <a:latin typeface="Garet Bold"/>
                <a:ea typeface="Garet Bold"/>
                <a:sym typeface="Garet Bold"/>
                <a:rtl/>
              </a:rPr>
              <a:t>  </a:t>
            </a:r>
            <a:r>
              <a:rPr lang="ar-DZ" sz="4999" b="1" spc="99" dirty="0">
                <a:solidFill>
                  <a:srgbClr val="004AAD"/>
                </a:solidFill>
                <a:latin typeface="Garet Bold"/>
                <a:ea typeface="Garet Bold"/>
                <a:sym typeface="Garet Bold"/>
                <a:rtl/>
              </a:rPr>
              <a:t>الخاصة بالمحور الأول</a:t>
            </a:r>
            <a:endParaRPr lang="ar-EG" sz="4999" b="1" spc="99" dirty="0">
              <a:solidFill>
                <a:srgbClr val="004AAD"/>
              </a:solidFill>
              <a:latin typeface="Garet Bold"/>
              <a:ea typeface="Garet Bold"/>
              <a:sym typeface="Garet Bold"/>
              <a:rtl/>
            </a:endParaRPr>
          </a:p>
          <a:p>
            <a:pPr algn="ctr" rtl="1">
              <a:lnSpc>
                <a:spcPts val="6999"/>
              </a:lnSpc>
            </a:pPr>
            <a:endParaRPr lang="ar-EG" sz="4999" b="1" spc="99" dirty="0">
              <a:solidFill>
                <a:srgbClr val="004AAD"/>
              </a:solidFill>
              <a:latin typeface="Garet Bold"/>
              <a:ea typeface="Garet Bold"/>
              <a:cs typeface="+mj-cs"/>
              <a:sym typeface="Garet Bold"/>
              <a:rtl/>
            </a:endParaRPr>
          </a:p>
        </p:txBody>
      </p:sp>
      <p:grpSp>
        <p:nvGrpSpPr>
          <p:cNvPr id="21" name="Group 21"/>
          <p:cNvGrpSpPr/>
          <p:nvPr/>
        </p:nvGrpSpPr>
        <p:grpSpPr>
          <a:xfrm>
            <a:off x="5897880" y="2400860"/>
            <a:ext cx="669452" cy="669452"/>
            <a:chOff x="0" y="0"/>
            <a:chExt cx="812800" cy="8128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074D4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5036291" y="2400860"/>
            <a:ext cx="669452" cy="669452"/>
            <a:chOff x="0" y="0"/>
            <a:chExt cx="812800" cy="8128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5897880" y="6643833"/>
            <a:ext cx="669452" cy="669452"/>
            <a:chOff x="0" y="0"/>
            <a:chExt cx="812800" cy="8128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15033211" y="6643833"/>
            <a:ext cx="669452" cy="669452"/>
            <a:chOff x="0" y="0"/>
            <a:chExt cx="812800" cy="8128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074D4"/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3" name="TextBox 33"/>
          <p:cNvSpPr txBox="1"/>
          <p:nvPr/>
        </p:nvSpPr>
        <p:spPr>
          <a:xfrm>
            <a:off x="9894370" y="3956690"/>
            <a:ext cx="7629377" cy="4933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4199"/>
              </a:lnSpc>
            </a:pPr>
            <a:r>
              <a:rPr lang="ar-EG" sz="2799" b="1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  <a:rtl/>
              </a:rPr>
              <a:t>التعرف على أهم المفاهيم المتعلقة بالقانون البنكي </a:t>
            </a:r>
          </a:p>
        </p:txBody>
      </p:sp>
      <p:grpSp>
        <p:nvGrpSpPr>
          <p:cNvPr id="34" name="Group 34"/>
          <p:cNvGrpSpPr/>
          <p:nvPr/>
        </p:nvGrpSpPr>
        <p:grpSpPr>
          <a:xfrm>
            <a:off x="-1523404" y="-1629505"/>
            <a:ext cx="3744615" cy="3744615"/>
            <a:chOff x="0" y="0"/>
            <a:chExt cx="812800" cy="812800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0" cap="sq">
              <a:solidFill>
                <a:srgbClr val="004AAD">
                  <a:alpha val="19608"/>
                </a:srgbClr>
              </a:solidFill>
              <a:prstDash val="solid"/>
              <a:miter/>
            </a:ln>
          </p:spPr>
        </p:sp>
        <p:sp>
          <p:nvSpPr>
            <p:cNvPr id="36" name="TextBox 3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7" name="TextBox 37"/>
          <p:cNvSpPr txBox="1"/>
          <p:nvPr/>
        </p:nvSpPr>
        <p:spPr>
          <a:xfrm>
            <a:off x="1515886" y="1421422"/>
            <a:ext cx="14819953" cy="518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4349"/>
              </a:lnSpc>
            </a:pPr>
            <a:r>
              <a:rPr lang="ar-EG" sz="2899" b="1" dirty="0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  <a:rtl/>
              </a:rPr>
              <a:t>عند الانتهاء من مضمون هذا المحور، يجب أن  يتمكن  الطالب من بلوغ الأهداف التالية: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551064" y="3956690"/>
            <a:ext cx="7629377" cy="4933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4199"/>
              </a:lnSpc>
            </a:pPr>
            <a:r>
              <a:rPr lang="ar-EG" sz="2799" b="1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  <a:rtl/>
              </a:rPr>
              <a:t>التعرف على مفهوم التشريع المالي والبنكي 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0121239" y="8199110"/>
            <a:ext cx="7629377" cy="1017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4199"/>
              </a:lnSpc>
            </a:pPr>
            <a:r>
              <a:rPr lang="ar-EG" sz="2799" b="1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  <a:rtl/>
              </a:rPr>
              <a:t>التطرق إلى خصائص القانون البنكي وأهم المصادر التي يستمد منها وجوده 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551064" y="8199110"/>
            <a:ext cx="7629377" cy="1017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199"/>
              </a:lnSpc>
            </a:pPr>
            <a:r>
              <a:rPr lang="ar-EG" sz="2799" b="1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  <a:rtl/>
              </a:rPr>
              <a:t>تبيان مصادر وهيئات التشريع المالي والبنكي</a:t>
            </a:r>
          </a:p>
          <a:p>
            <a:pPr marL="0" lvl="0" indent="0" algn="ctr" rtl="1">
              <a:lnSpc>
                <a:spcPts val="4199"/>
              </a:lnSpc>
            </a:pPr>
            <a:r>
              <a:rPr lang="ar-EG" sz="2799" b="1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  <a:rtl/>
              </a:rPr>
              <a:t> في الجزائر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0052"/>
            <a:ext cx="4235092" cy="10287000"/>
            <a:chOff x="0" y="0"/>
            <a:chExt cx="3346246" cy="8128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346246" cy="8128000"/>
            </a:xfrm>
            <a:custGeom>
              <a:avLst/>
              <a:gdLst/>
              <a:ahLst/>
              <a:cxnLst/>
              <a:rect l="l" t="t" r="r" b="b"/>
              <a:pathLst>
                <a:path w="3346246" h="8128000">
                  <a:moveTo>
                    <a:pt x="0" y="0"/>
                  </a:moveTo>
                  <a:lnTo>
                    <a:pt x="3346246" y="0"/>
                  </a:lnTo>
                  <a:lnTo>
                    <a:pt x="3346246" y="8128000"/>
                  </a:lnTo>
                  <a:lnTo>
                    <a:pt x="0" y="8128000"/>
                  </a:lnTo>
                  <a:close/>
                </a:path>
              </a:pathLst>
            </a:custGeom>
            <a:solidFill>
              <a:srgbClr val="F6F6F6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346246" cy="81661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2596688"/>
            <a:ext cx="5881542" cy="3026622"/>
            <a:chOff x="0" y="0"/>
            <a:chExt cx="812800" cy="41826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418264"/>
            </a:xfrm>
            <a:custGeom>
              <a:avLst/>
              <a:gdLst/>
              <a:ahLst/>
              <a:cxnLst/>
              <a:rect l="l" t="t" r="r" b="b"/>
              <a:pathLst>
                <a:path w="812800" h="418264">
                  <a:moveTo>
                    <a:pt x="0" y="0"/>
                  </a:moveTo>
                  <a:lnTo>
                    <a:pt x="812800" y="0"/>
                  </a:lnTo>
                  <a:lnTo>
                    <a:pt x="812800" y="418264"/>
                  </a:lnTo>
                  <a:lnTo>
                    <a:pt x="0" y="418264"/>
                  </a:lnTo>
                  <a:close/>
                </a:path>
              </a:pathLst>
            </a:custGeom>
            <a:solidFill>
              <a:srgbClr val="2074D4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4563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01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576992" y="2596688"/>
            <a:ext cx="5881542" cy="3026622"/>
            <a:chOff x="0" y="0"/>
            <a:chExt cx="812800" cy="41826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418264"/>
            </a:xfrm>
            <a:custGeom>
              <a:avLst/>
              <a:gdLst/>
              <a:ahLst/>
              <a:cxnLst/>
              <a:rect l="l" t="t" r="r" b="b"/>
              <a:pathLst>
                <a:path w="812800" h="418264">
                  <a:moveTo>
                    <a:pt x="0" y="0"/>
                  </a:moveTo>
                  <a:lnTo>
                    <a:pt x="812800" y="0"/>
                  </a:lnTo>
                  <a:lnTo>
                    <a:pt x="812800" y="418264"/>
                  </a:lnTo>
                  <a:lnTo>
                    <a:pt x="0" y="418264"/>
                  </a:lnTo>
                  <a:close/>
                </a:path>
              </a:pathLst>
            </a:custGeom>
            <a:solidFill>
              <a:srgbClr val="2074D4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4563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01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4216565" y="6389388"/>
            <a:ext cx="5881542" cy="3026622"/>
            <a:chOff x="0" y="0"/>
            <a:chExt cx="812800" cy="41826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418264"/>
            </a:xfrm>
            <a:custGeom>
              <a:avLst/>
              <a:gdLst/>
              <a:ahLst/>
              <a:cxnLst/>
              <a:rect l="l" t="t" r="r" b="b"/>
              <a:pathLst>
                <a:path w="812800" h="418264">
                  <a:moveTo>
                    <a:pt x="0" y="0"/>
                  </a:moveTo>
                  <a:lnTo>
                    <a:pt x="812800" y="0"/>
                  </a:lnTo>
                  <a:lnTo>
                    <a:pt x="812800" y="418264"/>
                  </a:lnTo>
                  <a:lnTo>
                    <a:pt x="0" y="418264"/>
                  </a:lnTo>
                  <a:close/>
                </a:path>
              </a:pathLst>
            </a:custGeom>
            <a:solidFill>
              <a:srgbClr val="2074D4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812800" cy="4563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01"/>
                </a:lnSpc>
              </a:pPr>
              <a:endParaRPr/>
            </a:p>
          </p:txBody>
        </p:sp>
      </p:grpSp>
      <p:sp>
        <p:nvSpPr>
          <p:cNvPr id="30" name="TextBox 30"/>
          <p:cNvSpPr txBox="1"/>
          <p:nvPr/>
        </p:nvSpPr>
        <p:spPr>
          <a:xfrm>
            <a:off x="1449712" y="3575329"/>
            <a:ext cx="5165254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4200"/>
              </a:lnSpc>
              <a:spcBef>
                <a:spcPct val="0"/>
              </a:spcBef>
            </a:pPr>
            <a:r>
              <a:rPr lang="ar-EG" sz="3000" b="1" dirty="0">
                <a:solidFill>
                  <a:srgbClr val="FFFFFF"/>
                </a:solidFill>
                <a:latin typeface="Montserrat Semi-Bold"/>
                <a:ea typeface="Montserrat Semi-Bold"/>
                <a:cs typeface="+mj-cs"/>
                <a:sym typeface="Montserrat Semi-Bold"/>
                <a:rtl/>
              </a:rPr>
              <a:t>هيئات التشريعات المالية والبنكية في الجزائر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8108731" y="3584854"/>
            <a:ext cx="4818062" cy="525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060"/>
              </a:lnSpc>
              <a:spcBef>
                <a:spcPct val="0"/>
              </a:spcBef>
            </a:pPr>
            <a:r>
              <a:rPr lang="en-US" sz="2900" b="1" dirty="0">
                <a:solidFill>
                  <a:srgbClr val="FFFFFF"/>
                </a:solidFill>
                <a:latin typeface="Montserrat Semi-Bold"/>
                <a:ea typeface="Montserrat Semi-Bold"/>
                <a:cs typeface="+mj-cs"/>
                <a:sym typeface="Montserrat Semi-Bold"/>
              </a:rPr>
              <a:t> </a:t>
            </a:r>
            <a:r>
              <a:rPr lang="ar-EG" sz="2900" b="1" dirty="0">
                <a:solidFill>
                  <a:srgbClr val="FFFFFF"/>
                </a:solidFill>
                <a:latin typeface="Montserrat Semi-Bold"/>
                <a:ea typeface="Montserrat Semi-Bold"/>
                <a:cs typeface="+mj-cs"/>
                <a:sym typeface="Montserrat Semi-Bold"/>
                <a:rtl/>
              </a:rPr>
              <a:t>مفهوم القانون البنكي ومصادره</a:t>
            </a:r>
            <a:r>
              <a:rPr lang="en-US" sz="2900" b="1" dirty="0">
                <a:solidFill>
                  <a:srgbClr val="FFFFFF"/>
                </a:solidFill>
                <a:latin typeface="Montserrat Semi-Bold"/>
                <a:ea typeface="Montserrat Semi-Bold"/>
                <a:cs typeface="+mj-cs"/>
                <a:sym typeface="Montserrat Semi-Bold"/>
              </a:rPr>
              <a:t> </a:t>
            </a:r>
          </a:p>
        </p:txBody>
      </p:sp>
      <p:grpSp>
        <p:nvGrpSpPr>
          <p:cNvPr id="32" name="Group 32"/>
          <p:cNvGrpSpPr/>
          <p:nvPr/>
        </p:nvGrpSpPr>
        <p:grpSpPr>
          <a:xfrm>
            <a:off x="13887344" y="1028700"/>
            <a:ext cx="3987330" cy="3987330"/>
            <a:chOff x="0" y="0"/>
            <a:chExt cx="812800" cy="8128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>
              <a:solidFill>
                <a:srgbClr val="F6F6F6"/>
              </a:solidFill>
              <a:prstDash val="solid"/>
              <a:miter/>
            </a:ln>
          </p:spPr>
        </p:sp>
        <p:sp>
          <p:nvSpPr>
            <p:cNvPr id="34" name="TextBox 3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15881009" y="10052"/>
            <a:ext cx="3063266" cy="10287000"/>
            <a:chOff x="0" y="0"/>
            <a:chExt cx="806786" cy="2709333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806786" cy="2709333"/>
            </a:xfrm>
            <a:custGeom>
              <a:avLst/>
              <a:gdLst/>
              <a:ahLst/>
              <a:cxnLst/>
              <a:rect l="l" t="t" r="r" b="b"/>
              <a:pathLst>
                <a:path w="806786" h="2709333">
                  <a:moveTo>
                    <a:pt x="128894" y="0"/>
                  </a:moveTo>
                  <a:lnTo>
                    <a:pt x="677892" y="0"/>
                  </a:lnTo>
                  <a:cubicBezTo>
                    <a:pt x="749078" y="0"/>
                    <a:pt x="806786" y="57708"/>
                    <a:pt x="806786" y="128894"/>
                  </a:cubicBezTo>
                  <a:lnTo>
                    <a:pt x="806786" y="2580439"/>
                  </a:lnTo>
                  <a:cubicBezTo>
                    <a:pt x="806786" y="2614624"/>
                    <a:pt x="793206" y="2647409"/>
                    <a:pt x="769034" y="2671581"/>
                  </a:cubicBezTo>
                  <a:cubicBezTo>
                    <a:pt x="744861" y="2695753"/>
                    <a:pt x="712077" y="2709333"/>
                    <a:pt x="677892" y="2709333"/>
                  </a:cubicBezTo>
                  <a:lnTo>
                    <a:pt x="128894" y="2709333"/>
                  </a:lnTo>
                  <a:cubicBezTo>
                    <a:pt x="57708" y="2709333"/>
                    <a:pt x="0" y="2651625"/>
                    <a:pt x="0" y="2580439"/>
                  </a:cubicBezTo>
                  <a:lnTo>
                    <a:pt x="0" y="128894"/>
                  </a:lnTo>
                  <a:cubicBezTo>
                    <a:pt x="0" y="57708"/>
                    <a:pt x="57708" y="0"/>
                    <a:pt x="128894" y="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37" name="TextBox 37"/>
            <p:cNvSpPr txBox="1"/>
            <p:nvPr/>
          </p:nvSpPr>
          <p:spPr>
            <a:xfrm>
              <a:off x="0" y="-38100"/>
              <a:ext cx="806786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8" name="TextBox 38"/>
          <p:cNvSpPr txBox="1"/>
          <p:nvPr/>
        </p:nvSpPr>
        <p:spPr>
          <a:xfrm>
            <a:off x="1200764" y="1185188"/>
            <a:ext cx="12283672" cy="628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900"/>
              </a:lnSpc>
            </a:pPr>
            <a:r>
              <a:rPr lang="ar-DZ" sz="3500" b="1" spc="70" dirty="0" smtClean="0">
                <a:solidFill>
                  <a:srgbClr val="000000"/>
                </a:solidFill>
                <a:latin typeface="Garet Bold"/>
                <a:ea typeface="Garet Bold"/>
                <a:cs typeface="+mj-cs"/>
                <a:sym typeface="Garet Bold"/>
                <a:rtl/>
              </a:rPr>
              <a:t>محتوى</a:t>
            </a:r>
            <a:r>
              <a:rPr lang="ar-EG" sz="3500" b="1" spc="70" dirty="0" smtClean="0">
                <a:solidFill>
                  <a:srgbClr val="000000"/>
                </a:solidFill>
                <a:latin typeface="Garet Bold"/>
                <a:ea typeface="Garet Bold"/>
                <a:cs typeface="+mj-cs"/>
                <a:sym typeface="Garet Bold"/>
                <a:rtl/>
              </a:rPr>
              <a:t> </a:t>
            </a:r>
            <a:r>
              <a:rPr lang="ar-EG" sz="3500" b="1" spc="70" dirty="0">
                <a:solidFill>
                  <a:srgbClr val="000000"/>
                </a:solidFill>
                <a:latin typeface="Garet Bold"/>
                <a:ea typeface="Garet Bold"/>
                <a:cs typeface="+mj-cs"/>
                <a:sym typeface="Garet Bold"/>
                <a:rtl/>
              </a:rPr>
              <a:t>المحور الأول: مصادر وهيئات التشريع المالي والبنكي في الجزائر </a:t>
            </a:r>
          </a:p>
        </p:txBody>
      </p:sp>
      <p:grpSp>
        <p:nvGrpSpPr>
          <p:cNvPr id="40" name="Group 40"/>
          <p:cNvGrpSpPr/>
          <p:nvPr/>
        </p:nvGrpSpPr>
        <p:grpSpPr>
          <a:xfrm>
            <a:off x="-1615919" y="6389388"/>
            <a:ext cx="3277467" cy="3277467"/>
            <a:chOff x="0" y="0"/>
            <a:chExt cx="812800" cy="812800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0" cap="sq">
              <a:solidFill>
                <a:srgbClr val="004AAD">
                  <a:alpha val="19608"/>
                </a:srgbClr>
              </a:solidFill>
              <a:prstDash val="solid"/>
              <a:miter/>
            </a:ln>
          </p:spPr>
        </p:sp>
        <p:sp>
          <p:nvSpPr>
            <p:cNvPr id="42" name="TextBox 4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43" name="TextBox 43"/>
          <p:cNvSpPr txBox="1"/>
          <p:nvPr/>
        </p:nvSpPr>
        <p:spPr>
          <a:xfrm>
            <a:off x="4574709" y="7475671"/>
            <a:ext cx="5165254" cy="10327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4200"/>
              </a:lnSpc>
              <a:spcBef>
                <a:spcPct val="0"/>
              </a:spcBef>
            </a:pPr>
            <a:r>
              <a:rPr lang="ar-EG" sz="3000" b="1" dirty="0">
                <a:solidFill>
                  <a:srgbClr val="FFFFFF"/>
                </a:solidFill>
                <a:latin typeface="Montserrat Semi-Bold"/>
                <a:ea typeface="Montserrat Semi-Bold"/>
                <a:cs typeface="+mj-cs"/>
                <a:sym typeface="Montserrat Semi-Bold"/>
                <a:rtl/>
              </a:rPr>
              <a:t>مصادر التشريعات المالية </a:t>
            </a:r>
            <a:r>
              <a:rPr lang="ar-EG" sz="3000" b="1" dirty="0" smtClean="0">
                <a:solidFill>
                  <a:srgbClr val="FFFFFF"/>
                </a:solidFill>
                <a:latin typeface="Montserrat Semi-Bold"/>
                <a:ea typeface="Montserrat Semi-Bold"/>
                <a:cs typeface="+mj-cs"/>
                <a:sym typeface="Montserrat Semi-Bold"/>
                <a:rtl/>
              </a:rPr>
              <a:t>والبنكية</a:t>
            </a:r>
            <a:endParaRPr lang="fr-FR" sz="3000" b="1" dirty="0" smtClean="0">
              <a:solidFill>
                <a:srgbClr val="FFFFFF"/>
              </a:solidFill>
              <a:latin typeface="Montserrat Semi-Bold"/>
              <a:ea typeface="Montserrat Semi-Bold"/>
              <a:cs typeface="+mj-cs"/>
              <a:sym typeface="Montserrat Semi-Bold"/>
              <a:rtl/>
            </a:endParaRPr>
          </a:p>
          <a:p>
            <a:pPr marL="0" lvl="0" indent="0" algn="ctr" rtl="1">
              <a:lnSpc>
                <a:spcPts val="4200"/>
              </a:lnSpc>
              <a:spcBef>
                <a:spcPct val="0"/>
              </a:spcBef>
            </a:pPr>
            <a:r>
              <a:rPr lang="ar-EG" sz="3000" b="1" dirty="0" smtClean="0">
                <a:solidFill>
                  <a:srgbClr val="FFFFFF"/>
                </a:solidFill>
                <a:latin typeface="Montserrat Semi-Bold"/>
                <a:ea typeface="Montserrat Semi-Bold"/>
                <a:cs typeface="+mj-cs"/>
                <a:sym typeface="Montserrat Semi-Bold"/>
                <a:rtl/>
              </a:rPr>
              <a:t> </a:t>
            </a:r>
            <a:r>
              <a:rPr lang="ar-EG" sz="3000" b="1" dirty="0">
                <a:solidFill>
                  <a:srgbClr val="FFFFFF"/>
                </a:solidFill>
                <a:latin typeface="Montserrat Semi-Bold"/>
                <a:ea typeface="Montserrat Semi-Bold"/>
                <a:cs typeface="+mj-cs"/>
                <a:sym typeface="Montserrat Semi-Bold"/>
                <a:rtl/>
              </a:rPr>
              <a:t>في الجزائر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081239" y="0"/>
            <a:ext cx="9206761" cy="10287000"/>
            <a:chOff x="0" y="0"/>
            <a:chExt cx="4609553" cy="8128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09553" cy="8128000"/>
            </a:xfrm>
            <a:custGeom>
              <a:avLst/>
              <a:gdLst/>
              <a:ahLst/>
              <a:cxnLst/>
              <a:rect l="l" t="t" r="r" b="b"/>
              <a:pathLst>
                <a:path w="4609553" h="8128000">
                  <a:moveTo>
                    <a:pt x="0" y="0"/>
                  </a:moveTo>
                  <a:lnTo>
                    <a:pt x="4609553" y="0"/>
                  </a:lnTo>
                  <a:lnTo>
                    <a:pt x="4609553" y="8128000"/>
                  </a:lnTo>
                  <a:lnTo>
                    <a:pt x="0" y="8128000"/>
                  </a:lnTo>
                  <a:close/>
                </a:path>
              </a:pathLst>
            </a:custGeom>
            <a:solidFill>
              <a:srgbClr val="F6F6F6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609553" cy="81661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 flipV="1">
            <a:off x="551064" y="5997897"/>
            <a:ext cx="17185873" cy="47625"/>
          </a:xfrm>
          <a:prstGeom prst="line">
            <a:avLst/>
          </a:prstGeom>
          <a:ln w="47625" cap="flat">
            <a:solidFill>
              <a:srgbClr val="000000">
                <a:alpha val="29804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 flipH="1">
            <a:off x="9144000" y="2400860"/>
            <a:ext cx="0" cy="7222650"/>
          </a:xfrm>
          <a:prstGeom prst="line">
            <a:avLst/>
          </a:prstGeom>
          <a:ln w="47625" cap="flat">
            <a:solidFill>
              <a:srgbClr val="000000">
                <a:alpha val="29804"/>
              </a:srgbClr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7" name="Group 7"/>
          <p:cNvGrpSpPr/>
          <p:nvPr/>
        </p:nvGrpSpPr>
        <p:grpSpPr>
          <a:xfrm>
            <a:off x="1432799" y="2400860"/>
            <a:ext cx="4316989" cy="669452"/>
            <a:chOff x="0" y="0"/>
            <a:chExt cx="2746403" cy="42589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746403" cy="425895"/>
            </a:xfrm>
            <a:custGeom>
              <a:avLst/>
              <a:gdLst/>
              <a:ahLst/>
              <a:cxnLst/>
              <a:rect l="l" t="t" r="r" b="b"/>
              <a:pathLst>
                <a:path w="2746403" h="425895">
                  <a:moveTo>
                    <a:pt x="2543203" y="0"/>
                  </a:moveTo>
                  <a:cubicBezTo>
                    <a:pt x="2655427" y="0"/>
                    <a:pt x="2746403" y="95340"/>
                    <a:pt x="2746403" y="212948"/>
                  </a:cubicBezTo>
                  <a:cubicBezTo>
                    <a:pt x="2746403" y="330556"/>
                    <a:pt x="2655427" y="425895"/>
                    <a:pt x="2543203" y="425895"/>
                  </a:cubicBezTo>
                  <a:lnTo>
                    <a:pt x="203200" y="425895"/>
                  </a:lnTo>
                  <a:cubicBezTo>
                    <a:pt x="90976" y="425895"/>
                    <a:pt x="0" y="330556"/>
                    <a:pt x="0" y="212948"/>
                  </a:cubicBezTo>
                  <a:cubicBezTo>
                    <a:pt x="0" y="95340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2746403" cy="4735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1">
                <a:lnSpc>
                  <a:spcPts val="3499"/>
                </a:lnSpc>
              </a:pPr>
              <a:r>
                <a:rPr lang="ar-EG" sz="3200" b="1" dirty="0">
                  <a:solidFill>
                    <a:srgbClr val="FFFFFF"/>
                  </a:solidFill>
                  <a:latin typeface="Garet Bold"/>
                  <a:ea typeface="Garet Bold"/>
                  <a:cs typeface="+mj-cs"/>
                  <a:sym typeface="Garet Bold"/>
                  <a:rtl/>
                </a:rPr>
                <a:t>الهدف الثاني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432799" y="6643833"/>
            <a:ext cx="4316989" cy="669452"/>
            <a:chOff x="0" y="0"/>
            <a:chExt cx="2746403" cy="42589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746403" cy="425895"/>
            </a:xfrm>
            <a:custGeom>
              <a:avLst/>
              <a:gdLst/>
              <a:ahLst/>
              <a:cxnLst/>
              <a:rect l="l" t="t" r="r" b="b"/>
              <a:pathLst>
                <a:path w="2746403" h="425895">
                  <a:moveTo>
                    <a:pt x="2543203" y="0"/>
                  </a:moveTo>
                  <a:cubicBezTo>
                    <a:pt x="2655427" y="0"/>
                    <a:pt x="2746403" y="95340"/>
                    <a:pt x="2746403" y="212948"/>
                  </a:cubicBezTo>
                  <a:cubicBezTo>
                    <a:pt x="2746403" y="330556"/>
                    <a:pt x="2655427" y="425895"/>
                    <a:pt x="2543203" y="425895"/>
                  </a:cubicBezTo>
                  <a:lnTo>
                    <a:pt x="203200" y="425895"/>
                  </a:lnTo>
                  <a:cubicBezTo>
                    <a:pt x="90976" y="425895"/>
                    <a:pt x="0" y="330556"/>
                    <a:pt x="0" y="212948"/>
                  </a:cubicBezTo>
                  <a:cubicBezTo>
                    <a:pt x="0" y="95340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2074D4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47625"/>
              <a:ext cx="2746403" cy="4735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1">
                <a:lnSpc>
                  <a:spcPts val="3499"/>
                </a:lnSpc>
              </a:pPr>
              <a:r>
                <a:rPr lang="ar-EG" sz="3200" b="1" dirty="0">
                  <a:solidFill>
                    <a:srgbClr val="FFFFFF"/>
                  </a:solidFill>
                  <a:latin typeface="Garet Bold"/>
                  <a:ea typeface="Garet Bold"/>
                  <a:cs typeface="+mj-cs"/>
                  <a:sym typeface="Garet Bold"/>
                  <a:rtl/>
                </a:rPr>
                <a:t>الهدف الرابع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0563822" y="2400860"/>
            <a:ext cx="4316989" cy="669452"/>
            <a:chOff x="0" y="0"/>
            <a:chExt cx="2746403" cy="425895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746403" cy="425895"/>
            </a:xfrm>
            <a:custGeom>
              <a:avLst/>
              <a:gdLst/>
              <a:ahLst/>
              <a:cxnLst/>
              <a:rect l="l" t="t" r="r" b="b"/>
              <a:pathLst>
                <a:path w="2746403" h="425895">
                  <a:moveTo>
                    <a:pt x="2543203" y="0"/>
                  </a:moveTo>
                  <a:cubicBezTo>
                    <a:pt x="2655427" y="0"/>
                    <a:pt x="2746403" y="95340"/>
                    <a:pt x="2746403" y="212948"/>
                  </a:cubicBezTo>
                  <a:cubicBezTo>
                    <a:pt x="2746403" y="330556"/>
                    <a:pt x="2655427" y="425895"/>
                    <a:pt x="2543203" y="425895"/>
                  </a:cubicBezTo>
                  <a:lnTo>
                    <a:pt x="203200" y="425895"/>
                  </a:lnTo>
                  <a:cubicBezTo>
                    <a:pt x="90976" y="425895"/>
                    <a:pt x="0" y="330556"/>
                    <a:pt x="0" y="212948"/>
                  </a:cubicBezTo>
                  <a:cubicBezTo>
                    <a:pt x="0" y="95340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2074D4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47625"/>
              <a:ext cx="2746403" cy="4735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1">
                <a:lnSpc>
                  <a:spcPts val="3499"/>
                </a:lnSpc>
              </a:pPr>
              <a:r>
                <a:rPr lang="ar-EG" sz="3200" b="1" dirty="0">
                  <a:solidFill>
                    <a:srgbClr val="FFFFFF"/>
                  </a:solidFill>
                  <a:latin typeface="Garet Bold"/>
                  <a:ea typeface="Garet Bold"/>
                  <a:cs typeface="+mj-cs"/>
                  <a:sym typeface="Garet Bold"/>
                  <a:rtl/>
                </a:rPr>
                <a:t>الهدف الأول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0563822" y="6643833"/>
            <a:ext cx="4316989" cy="669452"/>
            <a:chOff x="0" y="0"/>
            <a:chExt cx="2746403" cy="425895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746403" cy="425895"/>
            </a:xfrm>
            <a:custGeom>
              <a:avLst/>
              <a:gdLst/>
              <a:ahLst/>
              <a:cxnLst/>
              <a:rect l="l" t="t" r="r" b="b"/>
              <a:pathLst>
                <a:path w="2746403" h="425895">
                  <a:moveTo>
                    <a:pt x="2543203" y="0"/>
                  </a:moveTo>
                  <a:cubicBezTo>
                    <a:pt x="2655427" y="0"/>
                    <a:pt x="2746403" y="95340"/>
                    <a:pt x="2746403" y="212948"/>
                  </a:cubicBezTo>
                  <a:cubicBezTo>
                    <a:pt x="2746403" y="330556"/>
                    <a:pt x="2655427" y="425895"/>
                    <a:pt x="2543203" y="425895"/>
                  </a:cubicBezTo>
                  <a:lnTo>
                    <a:pt x="203200" y="425895"/>
                  </a:lnTo>
                  <a:cubicBezTo>
                    <a:pt x="90976" y="425895"/>
                    <a:pt x="0" y="330556"/>
                    <a:pt x="0" y="212948"/>
                  </a:cubicBezTo>
                  <a:cubicBezTo>
                    <a:pt x="0" y="95340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47625"/>
              <a:ext cx="2746403" cy="4735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1">
                <a:lnSpc>
                  <a:spcPts val="3499"/>
                </a:lnSpc>
              </a:pPr>
              <a:r>
                <a:rPr lang="ar-EG" sz="3200" b="1" dirty="0">
                  <a:solidFill>
                    <a:srgbClr val="FFFFFF"/>
                  </a:solidFill>
                  <a:latin typeface="Garet Bold"/>
                  <a:ea typeface="Garet Bold"/>
                  <a:cs typeface="+mj-cs"/>
                  <a:sym typeface="Garet Bold"/>
                  <a:rtl/>
                </a:rPr>
                <a:t>الهدف الثالث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5897880" y="2400860"/>
            <a:ext cx="669452" cy="669452"/>
            <a:chOff x="0" y="0"/>
            <a:chExt cx="812800" cy="8128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074D4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5036291" y="2400860"/>
            <a:ext cx="669452" cy="669452"/>
            <a:chOff x="0" y="0"/>
            <a:chExt cx="812800" cy="8128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5897880" y="6643833"/>
            <a:ext cx="669452" cy="669452"/>
            <a:chOff x="0" y="0"/>
            <a:chExt cx="812800" cy="8128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15033211" y="6643833"/>
            <a:ext cx="669452" cy="669452"/>
            <a:chOff x="0" y="0"/>
            <a:chExt cx="812800" cy="8128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074D4"/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3" name="TextBox 33"/>
          <p:cNvSpPr txBox="1"/>
          <p:nvPr/>
        </p:nvSpPr>
        <p:spPr>
          <a:xfrm>
            <a:off x="9540689" y="4013030"/>
            <a:ext cx="7629377" cy="1017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4199"/>
              </a:lnSpc>
            </a:pPr>
            <a:r>
              <a:rPr lang="ar-EG" sz="2799" b="1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  <a:rtl/>
              </a:rPr>
              <a:t>التعرف على أهم الاصلاحات البنكية التي جاءت بعد الاستقلال</a:t>
            </a:r>
          </a:p>
        </p:txBody>
      </p:sp>
      <p:grpSp>
        <p:nvGrpSpPr>
          <p:cNvPr id="34" name="Group 34"/>
          <p:cNvGrpSpPr/>
          <p:nvPr/>
        </p:nvGrpSpPr>
        <p:grpSpPr>
          <a:xfrm>
            <a:off x="-1523404" y="-1629505"/>
            <a:ext cx="3744615" cy="3744615"/>
            <a:chOff x="0" y="0"/>
            <a:chExt cx="812800" cy="812800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0" cap="sq">
              <a:solidFill>
                <a:srgbClr val="004AAD">
                  <a:alpha val="19608"/>
                </a:srgbClr>
              </a:solidFill>
              <a:prstDash val="solid"/>
              <a:miter/>
            </a:ln>
          </p:spPr>
        </p:sp>
        <p:sp>
          <p:nvSpPr>
            <p:cNvPr id="36" name="TextBox 3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7" name="TextBox 37"/>
          <p:cNvSpPr txBox="1"/>
          <p:nvPr/>
        </p:nvSpPr>
        <p:spPr>
          <a:xfrm>
            <a:off x="1320205" y="1294113"/>
            <a:ext cx="14819953" cy="518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4349"/>
              </a:lnSpc>
            </a:pPr>
            <a:r>
              <a:rPr lang="ar-EG" sz="2899" b="1" dirty="0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  <a:rtl/>
              </a:rPr>
              <a:t>عند الانتهاء من مضمون هذا المحور، يجب أن  يتمكن  الطالب من بلوغ الأهداف التالية: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551064" y="3956690"/>
            <a:ext cx="7629377" cy="1017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4199"/>
              </a:lnSpc>
            </a:pPr>
            <a:r>
              <a:rPr lang="ar-EG" sz="2799" b="1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  <a:rtl/>
              </a:rPr>
              <a:t>التطرق إلى أهم التشريعات البنكية المنظمة للقطاع البنكي في الجزائر 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9849323" y="8199110"/>
            <a:ext cx="7629377" cy="1017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4199"/>
              </a:lnSpc>
            </a:pPr>
            <a:r>
              <a:rPr lang="ar-EG" sz="2799" b="1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  <a:rtl/>
              </a:rPr>
              <a:t>شرح أهم دوافع وأسباب صدور مختلف التشريعات البنكية المنظمة للقطاع البنكي في الجزائر 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551064" y="8199110"/>
            <a:ext cx="7629377" cy="1017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4199"/>
              </a:lnSpc>
            </a:pPr>
            <a:r>
              <a:rPr lang="ar-EG" sz="2799" b="1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  <a:rtl/>
              </a:rPr>
              <a:t>التعرف على أخر تعديل للقانون النقدي والمصرفي الصادر في </a:t>
            </a:r>
            <a:r>
              <a:rPr lang="en-US" sz="2799" b="1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2023</a:t>
            </a:r>
          </a:p>
        </p:txBody>
      </p:sp>
      <p:sp>
        <p:nvSpPr>
          <p:cNvPr id="42" name="TextBox 19"/>
          <p:cNvSpPr txBox="1"/>
          <p:nvPr/>
        </p:nvSpPr>
        <p:spPr>
          <a:xfrm>
            <a:off x="3540947" y="172412"/>
            <a:ext cx="10769833" cy="17953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6999"/>
              </a:lnSpc>
            </a:pPr>
            <a:r>
              <a:rPr lang="ar-EG" sz="4999" b="1" spc="99" dirty="0">
                <a:solidFill>
                  <a:srgbClr val="004AAD"/>
                </a:solidFill>
                <a:latin typeface="Garet Bold"/>
                <a:ea typeface="Garet Bold"/>
                <a:sym typeface="Garet Bold"/>
                <a:rtl/>
              </a:rPr>
              <a:t>أهداف التعلم</a:t>
            </a:r>
            <a:r>
              <a:rPr lang="fr-FR" sz="4999" b="1" spc="99" dirty="0">
                <a:solidFill>
                  <a:srgbClr val="004AAD"/>
                </a:solidFill>
                <a:latin typeface="Garet Bold"/>
                <a:ea typeface="Garet Bold"/>
                <a:sym typeface="Garet Bold"/>
                <a:rtl/>
              </a:rPr>
              <a:t>  </a:t>
            </a:r>
            <a:r>
              <a:rPr lang="ar-DZ" sz="4999" b="1" spc="99" dirty="0">
                <a:solidFill>
                  <a:srgbClr val="004AAD"/>
                </a:solidFill>
                <a:latin typeface="Garet Bold"/>
                <a:ea typeface="Garet Bold"/>
                <a:sym typeface="Garet Bold"/>
                <a:rtl/>
              </a:rPr>
              <a:t>الخاصة بالمحور </a:t>
            </a:r>
            <a:r>
              <a:rPr lang="ar-DZ" sz="4999" b="1" spc="99" dirty="0" smtClean="0">
                <a:solidFill>
                  <a:srgbClr val="004AAD"/>
                </a:solidFill>
                <a:latin typeface="Garet Bold"/>
                <a:ea typeface="Garet Bold"/>
                <a:sym typeface="Garet Bold"/>
                <a:rtl/>
              </a:rPr>
              <a:t>الثاني</a:t>
            </a:r>
            <a:endParaRPr lang="ar-EG" sz="4999" b="1" spc="99" dirty="0">
              <a:solidFill>
                <a:srgbClr val="004AAD"/>
              </a:solidFill>
              <a:latin typeface="Garet Bold"/>
              <a:ea typeface="Garet Bold"/>
              <a:sym typeface="Garet Bold"/>
              <a:rtl/>
            </a:endParaRPr>
          </a:p>
          <a:p>
            <a:pPr algn="ctr" rtl="1">
              <a:lnSpc>
                <a:spcPts val="6999"/>
              </a:lnSpc>
            </a:pPr>
            <a:endParaRPr lang="ar-EG" sz="4999" b="1" spc="99" dirty="0">
              <a:solidFill>
                <a:srgbClr val="004AAD"/>
              </a:solidFill>
              <a:latin typeface="Garet Bold"/>
              <a:ea typeface="Garet Bold"/>
              <a:cs typeface="+mj-cs"/>
              <a:sym typeface="Garet Bold"/>
              <a:rtl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0052"/>
            <a:ext cx="4235092" cy="10287000"/>
            <a:chOff x="0" y="0"/>
            <a:chExt cx="3346246" cy="8128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346246" cy="8128000"/>
            </a:xfrm>
            <a:custGeom>
              <a:avLst/>
              <a:gdLst/>
              <a:ahLst/>
              <a:cxnLst/>
              <a:rect l="l" t="t" r="r" b="b"/>
              <a:pathLst>
                <a:path w="3346246" h="8128000">
                  <a:moveTo>
                    <a:pt x="0" y="0"/>
                  </a:moveTo>
                  <a:lnTo>
                    <a:pt x="3346246" y="0"/>
                  </a:lnTo>
                  <a:lnTo>
                    <a:pt x="3346246" y="8128000"/>
                  </a:lnTo>
                  <a:lnTo>
                    <a:pt x="0" y="8128000"/>
                  </a:lnTo>
                  <a:close/>
                </a:path>
              </a:pathLst>
            </a:custGeom>
            <a:solidFill>
              <a:srgbClr val="F6F6F6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346246" cy="81661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2596688"/>
            <a:ext cx="5881542" cy="3026622"/>
            <a:chOff x="0" y="0"/>
            <a:chExt cx="812800" cy="41826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418264"/>
            </a:xfrm>
            <a:custGeom>
              <a:avLst/>
              <a:gdLst/>
              <a:ahLst/>
              <a:cxnLst/>
              <a:rect l="l" t="t" r="r" b="b"/>
              <a:pathLst>
                <a:path w="812800" h="418264">
                  <a:moveTo>
                    <a:pt x="0" y="0"/>
                  </a:moveTo>
                  <a:lnTo>
                    <a:pt x="812800" y="0"/>
                  </a:lnTo>
                  <a:lnTo>
                    <a:pt x="812800" y="418264"/>
                  </a:lnTo>
                  <a:lnTo>
                    <a:pt x="0" y="418264"/>
                  </a:lnTo>
                  <a:close/>
                </a:path>
              </a:pathLst>
            </a:custGeom>
            <a:solidFill>
              <a:srgbClr val="2074D4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4563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01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576992" y="2596688"/>
            <a:ext cx="5881542" cy="3026622"/>
            <a:chOff x="0" y="0"/>
            <a:chExt cx="812800" cy="41826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418264"/>
            </a:xfrm>
            <a:custGeom>
              <a:avLst/>
              <a:gdLst/>
              <a:ahLst/>
              <a:cxnLst/>
              <a:rect l="l" t="t" r="r" b="b"/>
              <a:pathLst>
                <a:path w="812800" h="418264">
                  <a:moveTo>
                    <a:pt x="0" y="0"/>
                  </a:moveTo>
                  <a:lnTo>
                    <a:pt x="812800" y="0"/>
                  </a:lnTo>
                  <a:lnTo>
                    <a:pt x="812800" y="418264"/>
                  </a:lnTo>
                  <a:lnTo>
                    <a:pt x="0" y="418264"/>
                  </a:lnTo>
                  <a:close/>
                </a:path>
              </a:pathLst>
            </a:custGeom>
            <a:solidFill>
              <a:srgbClr val="2074D4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4563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01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4216565" y="6389388"/>
            <a:ext cx="5881542" cy="3026622"/>
            <a:chOff x="0" y="0"/>
            <a:chExt cx="812800" cy="41826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418264"/>
            </a:xfrm>
            <a:custGeom>
              <a:avLst/>
              <a:gdLst/>
              <a:ahLst/>
              <a:cxnLst/>
              <a:rect l="l" t="t" r="r" b="b"/>
              <a:pathLst>
                <a:path w="812800" h="418264">
                  <a:moveTo>
                    <a:pt x="0" y="0"/>
                  </a:moveTo>
                  <a:lnTo>
                    <a:pt x="812800" y="0"/>
                  </a:lnTo>
                  <a:lnTo>
                    <a:pt x="812800" y="418264"/>
                  </a:lnTo>
                  <a:lnTo>
                    <a:pt x="0" y="418264"/>
                  </a:lnTo>
                  <a:close/>
                </a:path>
              </a:pathLst>
            </a:custGeom>
            <a:solidFill>
              <a:srgbClr val="2074D4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812800" cy="4563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01"/>
                </a:lnSpc>
              </a:pPr>
              <a:endParaRPr/>
            </a:p>
          </p:txBody>
        </p:sp>
      </p:grpSp>
      <p:sp>
        <p:nvSpPr>
          <p:cNvPr id="30" name="TextBox 30"/>
          <p:cNvSpPr txBox="1"/>
          <p:nvPr/>
        </p:nvSpPr>
        <p:spPr>
          <a:xfrm>
            <a:off x="1386844" y="3230075"/>
            <a:ext cx="5165254" cy="1615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4200"/>
              </a:lnSpc>
              <a:spcBef>
                <a:spcPct val="0"/>
              </a:spcBef>
            </a:pPr>
            <a:r>
              <a:rPr lang="ar-EG" sz="3000" b="1" dirty="0">
                <a:solidFill>
                  <a:srgbClr val="FFFFFF"/>
                </a:solidFill>
                <a:latin typeface="Montserrat Semi-Bold"/>
                <a:ea typeface="Montserrat Semi-Bold"/>
                <a:cs typeface="+mj-cs"/>
                <a:sym typeface="Montserrat Semi-Bold"/>
                <a:rtl/>
              </a:rPr>
              <a:t>التشريعات البنكية على ضوء قانون النقد والقرض </a:t>
            </a:r>
            <a:r>
              <a:rPr lang="en-US" sz="3000" b="1" dirty="0">
                <a:solidFill>
                  <a:srgbClr val="FFFFFF"/>
                </a:solidFill>
                <a:latin typeface="Montserrat Semi-Bold"/>
                <a:ea typeface="Montserrat Semi-Bold"/>
                <a:cs typeface="+mj-cs"/>
                <a:sym typeface="Montserrat Semi-Bold"/>
              </a:rPr>
              <a:t>10</a:t>
            </a:r>
            <a:r>
              <a:rPr lang="ar-EG" sz="3000" b="1" dirty="0">
                <a:solidFill>
                  <a:srgbClr val="FFFFFF"/>
                </a:solidFill>
                <a:latin typeface="Montserrat Semi-Bold"/>
                <a:ea typeface="Montserrat Semi-Bold"/>
                <a:cs typeface="+mj-cs"/>
                <a:sym typeface="Montserrat Semi-Bold"/>
                <a:rtl/>
              </a:rPr>
              <a:t>-</a:t>
            </a:r>
            <a:r>
              <a:rPr lang="en-US" sz="3000" b="1" dirty="0">
                <a:solidFill>
                  <a:srgbClr val="FFFFFF"/>
                </a:solidFill>
                <a:latin typeface="Montserrat Semi-Bold"/>
                <a:ea typeface="Montserrat Semi-Bold"/>
                <a:cs typeface="+mj-cs"/>
                <a:sym typeface="Montserrat Semi-Bold"/>
              </a:rPr>
              <a:t>90</a:t>
            </a:r>
            <a:r>
              <a:rPr lang="ar-EG" sz="3000" b="1" dirty="0">
                <a:solidFill>
                  <a:srgbClr val="FFFFFF"/>
                </a:solidFill>
                <a:latin typeface="Montserrat Semi-Bold"/>
                <a:ea typeface="Montserrat Semi-Bold"/>
                <a:cs typeface="+mj-cs"/>
                <a:sym typeface="Montserrat Semi-Bold"/>
                <a:rtl/>
              </a:rPr>
              <a:t> والتعديلات التي طرأت عليه 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8108731" y="3584854"/>
            <a:ext cx="4818062" cy="1051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4060"/>
              </a:lnSpc>
              <a:spcBef>
                <a:spcPct val="0"/>
              </a:spcBef>
            </a:pPr>
            <a:r>
              <a:rPr lang="ar-EG" sz="2900" b="1" dirty="0">
                <a:solidFill>
                  <a:srgbClr val="FFFFFF"/>
                </a:solidFill>
                <a:latin typeface="Montserrat Semi-Bold"/>
                <a:ea typeface="Montserrat Semi-Bold"/>
                <a:cs typeface="+mj-cs"/>
                <a:sym typeface="Montserrat Semi-Bold"/>
                <a:rtl/>
              </a:rPr>
              <a:t>الاصلاحات البنكية التي جاءت بعد الاستقلال </a:t>
            </a:r>
          </a:p>
        </p:txBody>
      </p:sp>
      <p:grpSp>
        <p:nvGrpSpPr>
          <p:cNvPr id="32" name="Group 32"/>
          <p:cNvGrpSpPr/>
          <p:nvPr/>
        </p:nvGrpSpPr>
        <p:grpSpPr>
          <a:xfrm>
            <a:off x="13887344" y="1028700"/>
            <a:ext cx="3987330" cy="3987330"/>
            <a:chOff x="0" y="0"/>
            <a:chExt cx="812800" cy="8128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>
              <a:solidFill>
                <a:srgbClr val="F6F6F6"/>
              </a:solidFill>
              <a:prstDash val="solid"/>
              <a:miter/>
            </a:ln>
          </p:spPr>
        </p:sp>
        <p:sp>
          <p:nvSpPr>
            <p:cNvPr id="34" name="TextBox 3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15881009" y="10052"/>
            <a:ext cx="3063266" cy="10287000"/>
            <a:chOff x="0" y="0"/>
            <a:chExt cx="806786" cy="2709333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806786" cy="2709333"/>
            </a:xfrm>
            <a:custGeom>
              <a:avLst/>
              <a:gdLst/>
              <a:ahLst/>
              <a:cxnLst/>
              <a:rect l="l" t="t" r="r" b="b"/>
              <a:pathLst>
                <a:path w="806786" h="2709333">
                  <a:moveTo>
                    <a:pt x="128894" y="0"/>
                  </a:moveTo>
                  <a:lnTo>
                    <a:pt x="677892" y="0"/>
                  </a:lnTo>
                  <a:cubicBezTo>
                    <a:pt x="749078" y="0"/>
                    <a:pt x="806786" y="57708"/>
                    <a:pt x="806786" y="128894"/>
                  </a:cubicBezTo>
                  <a:lnTo>
                    <a:pt x="806786" y="2580439"/>
                  </a:lnTo>
                  <a:cubicBezTo>
                    <a:pt x="806786" y="2614624"/>
                    <a:pt x="793206" y="2647409"/>
                    <a:pt x="769034" y="2671581"/>
                  </a:cubicBezTo>
                  <a:cubicBezTo>
                    <a:pt x="744861" y="2695753"/>
                    <a:pt x="712077" y="2709333"/>
                    <a:pt x="677892" y="2709333"/>
                  </a:cubicBezTo>
                  <a:lnTo>
                    <a:pt x="128894" y="2709333"/>
                  </a:lnTo>
                  <a:cubicBezTo>
                    <a:pt x="57708" y="2709333"/>
                    <a:pt x="0" y="2651625"/>
                    <a:pt x="0" y="2580439"/>
                  </a:cubicBezTo>
                  <a:lnTo>
                    <a:pt x="0" y="128894"/>
                  </a:lnTo>
                  <a:cubicBezTo>
                    <a:pt x="0" y="57708"/>
                    <a:pt x="57708" y="0"/>
                    <a:pt x="128894" y="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37" name="TextBox 37"/>
            <p:cNvSpPr txBox="1"/>
            <p:nvPr/>
          </p:nvSpPr>
          <p:spPr>
            <a:xfrm>
              <a:off x="0" y="-38100"/>
              <a:ext cx="806786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8" name="TextBox 38"/>
          <p:cNvSpPr txBox="1"/>
          <p:nvPr/>
        </p:nvSpPr>
        <p:spPr>
          <a:xfrm>
            <a:off x="1200764" y="1185188"/>
            <a:ext cx="12283672" cy="628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900"/>
              </a:lnSpc>
            </a:pPr>
            <a:r>
              <a:rPr lang="ar-DZ" sz="3500" b="1" spc="70" dirty="0" smtClean="0">
                <a:solidFill>
                  <a:srgbClr val="000000"/>
                </a:solidFill>
                <a:latin typeface="Garet Bold"/>
                <a:ea typeface="Garet Bold"/>
                <a:cs typeface="+mj-cs"/>
                <a:sym typeface="Garet Bold"/>
                <a:rtl/>
              </a:rPr>
              <a:t>محتوى</a:t>
            </a:r>
            <a:r>
              <a:rPr lang="ar-EG" sz="3500" b="1" spc="70" dirty="0" smtClean="0">
                <a:solidFill>
                  <a:srgbClr val="000000"/>
                </a:solidFill>
                <a:latin typeface="Garet Bold"/>
                <a:ea typeface="Garet Bold"/>
                <a:cs typeface="+mj-cs"/>
                <a:sym typeface="Garet Bold"/>
                <a:rtl/>
              </a:rPr>
              <a:t> </a:t>
            </a:r>
            <a:r>
              <a:rPr lang="ar-EG" sz="3500" b="1" spc="70" dirty="0">
                <a:solidFill>
                  <a:srgbClr val="000000"/>
                </a:solidFill>
                <a:latin typeface="Garet Bold"/>
                <a:ea typeface="Garet Bold"/>
                <a:cs typeface="+mj-cs"/>
                <a:sym typeface="Garet Bold"/>
                <a:rtl/>
              </a:rPr>
              <a:t>المحور الثاني: التشريعات البنكية في الجزائر</a:t>
            </a:r>
          </a:p>
        </p:txBody>
      </p:sp>
      <p:grpSp>
        <p:nvGrpSpPr>
          <p:cNvPr id="40" name="Group 40"/>
          <p:cNvGrpSpPr/>
          <p:nvPr/>
        </p:nvGrpSpPr>
        <p:grpSpPr>
          <a:xfrm>
            <a:off x="-1615919" y="6389388"/>
            <a:ext cx="3277467" cy="3277467"/>
            <a:chOff x="0" y="0"/>
            <a:chExt cx="812800" cy="812800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0" cap="sq">
              <a:solidFill>
                <a:srgbClr val="004AAD">
                  <a:alpha val="19608"/>
                </a:srgbClr>
              </a:solidFill>
              <a:prstDash val="solid"/>
              <a:miter/>
            </a:ln>
          </p:spPr>
        </p:sp>
        <p:sp>
          <p:nvSpPr>
            <p:cNvPr id="42" name="TextBox 4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43" name="TextBox 43"/>
          <p:cNvSpPr txBox="1"/>
          <p:nvPr/>
        </p:nvSpPr>
        <p:spPr>
          <a:xfrm>
            <a:off x="4574709" y="7475671"/>
            <a:ext cx="5165254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4200"/>
              </a:lnSpc>
              <a:spcBef>
                <a:spcPct val="0"/>
              </a:spcBef>
            </a:pPr>
            <a:r>
              <a:rPr lang="ar-EG" sz="3000" b="1" dirty="0">
                <a:solidFill>
                  <a:srgbClr val="FFFFFF"/>
                </a:solidFill>
                <a:latin typeface="Montserrat Semi-Bold"/>
                <a:ea typeface="Montserrat Semi-Bold"/>
                <a:cs typeface="+mj-cs"/>
                <a:sym typeface="Montserrat Semi-Bold"/>
                <a:rtl/>
              </a:rPr>
              <a:t>القانون النقدي والمصرفي الجديد رقم </a:t>
            </a:r>
            <a:r>
              <a:rPr lang="en-US" sz="3000" b="1" dirty="0">
                <a:solidFill>
                  <a:srgbClr val="FFFFFF"/>
                </a:solidFill>
                <a:latin typeface="Montserrat Semi-Bold"/>
                <a:ea typeface="Montserrat Semi-Bold"/>
                <a:cs typeface="+mj-cs"/>
                <a:sym typeface="Montserrat Semi-Bold"/>
              </a:rPr>
              <a:t>09</a:t>
            </a:r>
            <a:r>
              <a:rPr lang="ar-EG" sz="3000" b="1" dirty="0">
                <a:solidFill>
                  <a:srgbClr val="FFFFFF"/>
                </a:solidFill>
                <a:latin typeface="Montserrat Semi-Bold"/>
                <a:ea typeface="Montserrat Semi-Bold"/>
                <a:cs typeface="+mj-cs"/>
                <a:sym typeface="Montserrat Semi-Bold"/>
                <a:rtl/>
              </a:rPr>
              <a:t>-</a:t>
            </a:r>
            <a:r>
              <a:rPr lang="en-US" sz="3000" b="1" dirty="0">
                <a:solidFill>
                  <a:srgbClr val="FFFFFF"/>
                </a:solidFill>
                <a:latin typeface="Montserrat Semi-Bold"/>
                <a:ea typeface="Montserrat Semi-Bold"/>
                <a:cs typeface="+mj-cs"/>
                <a:sym typeface="Montserrat Semi-Bold"/>
              </a:rPr>
              <a:t>23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1086</Words>
  <Application>Microsoft Office PowerPoint</Application>
  <PresentationFormat>Personnalisé</PresentationFormat>
  <Paragraphs>175</Paragraphs>
  <Slides>22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38" baseType="lpstr">
      <vt:lpstr>Garet Bold</vt:lpstr>
      <vt:lpstr>Arial</vt:lpstr>
      <vt:lpstr>Inter Bold</vt:lpstr>
      <vt:lpstr>Forte</vt:lpstr>
      <vt:lpstr>Montserrat Medium</vt:lpstr>
      <vt:lpstr>Open Sans 2</vt:lpstr>
      <vt:lpstr>Tahoma</vt:lpstr>
      <vt:lpstr>Montserrat Bold</vt:lpstr>
      <vt:lpstr>Open Sans 2 Bold</vt:lpstr>
      <vt:lpstr>Calibri</vt:lpstr>
      <vt:lpstr>Montserrat</vt:lpstr>
      <vt:lpstr>Garet</vt:lpstr>
      <vt:lpstr>Open Sans 1 Bold</vt:lpstr>
      <vt:lpstr>Times New Roman</vt:lpstr>
      <vt:lpstr>Montserrat Semi-Bold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Thynk Unlimited</dc:title>
  <cp:lastModifiedBy>user</cp:lastModifiedBy>
  <cp:revision>15</cp:revision>
  <dcterms:created xsi:type="dcterms:W3CDTF">2006-08-16T00:00:00Z</dcterms:created>
  <dcterms:modified xsi:type="dcterms:W3CDTF">2025-10-19T14:55:39Z</dcterms:modified>
  <dc:identifier>DAG2JnFqOGk</dc:identifier>
</cp:coreProperties>
</file>