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embedTrueTypeFonts="1" saveSubsetFonts="1" autoCompressPictures="0">
  <p:sldMasterIdLst>
    <p:sldMasterId id="2147483648" r:id="rId1"/>
  </p:sldMasterIdLst>
  <p:notesMasterIdLst>
    <p:notesMasterId r:id="rId2"/>
  </p:notesMasterIdLst>
  <p:sldIdLst>
    <p:sldId id="256" r:id="rId3"/>
    <p:sldId id="266" r:id="rId4"/>
    <p:sldId id="267" r:id="rId5"/>
    <p:sldId id="257" r:id="rId6"/>
    <p:sldId id="268" r:id="rId7"/>
    <p:sldId id="269" r:id="rId8"/>
    <p:sldId id="258" r:id="rId9"/>
    <p:sldId id="270" r:id="rId10"/>
    <p:sldId id="272" r:id="rId11"/>
    <p:sldId id="259" r:id="rId12"/>
    <p:sldId id="260" r:id="rId13"/>
    <p:sldId id="271" r:id="rId14"/>
    <p:sldId id="261" r:id="rId15"/>
    <p:sldId id="263" r:id="rId16"/>
    <p:sldId id="273" r:id="rId17"/>
    <p:sldId id="275" r:id="rId18"/>
    <p:sldId id="276" r:id="rId19"/>
    <p:sldId id="264" r:id="rId20"/>
    <p:sldId id="265" r:id="rId21"/>
    <p:sldId id="277" r:id="rId22"/>
    <p:sldId id="278" r:id="rId23"/>
    <p:sldId id="279" r:id="rId24"/>
    <p:sldId id="281" r:id="rId25"/>
    <p:sldId id="280" r:id="rId26"/>
  </p:sldIdLst>
  <p:sldSz cx="14630400" cy="8229600"/>
  <p:notesSz cx="8229600" cy="14630400"/>
  <p:embeddedFontLst>
    <p:embeddedFont>
      <p:font typeface="Raleway" panose="020B0604020202020204" charset="0"/>
      <p:regular r:id="rId28"/>
    </p:embeddedFont>
    <p:embeddedFont>
      <p:font typeface="Gelasio Semi Bold" panose="020B0604020202020204" charset="0"/>
      <p:regular r:id="rId29"/>
    </p:embeddedFont>
    <p:embeddedFont>
      <p:font typeface="Calibri" panose="020F0502020204030204" pitchFamily="34" charset="0"/>
      <p:regular r:id="rId30"/>
      <p:bold r:id="rId31"/>
      <p:italic r:id="rId32"/>
      <p:boldItalic r:id="rId33"/>
    </p:embeddedFont>
    <p:embeddedFont>
      <p:font typeface="Simplified Arabic" panose="02020603050405020304" pitchFamily="18" charset="-78"/>
      <p:regular r:id="rId34"/>
      <p:bold r:id="rId35"/>
    </p:embeddedFont>
    <p:embeddedFont>
      <p:font typeface="Prata" panose="020B0604020202020204" charset="0"/>
      <p:regular r:id="rId36"/>
    </p:embeddedFont>
    <p:embeddedFont>
      <p:font typeface="Nirmala Text Semilight" panose="020B0402040204020203" pitchFamily="34" charset="0"/>
      <p:regular r:id="rId37"/>
    </p:embeddedFont>
  </p:embeddedFontLst>
  <p:custDataLst>
    <p:tags r:id="rId2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6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font" Target="fonts/font1.fntdata" /><Relationship Id="rId29" Type="http://schemas.openxmlformats.org/officeDocument/2006/relationships/font" Target="fonts/font2.fntdata" /><Relationship Id="rId3" Type="http://schemas.openxmlformats.org/officeDocument/2006/relationships/slide" Target="slides/slide1.xml" /><Relationship Id="rId30" Type="http://schemas.openxmlformats.org/officeDocument/2006/relationships/font" Target="fonts/font3.fntdata" /><Relationship Id="rId31" Type="http://schemas.openxmlformats.org/officeDocument/2006/relationships/font" Target="fonts/font4.fntdata" /><Relationship Id="rId32" Type="http://schemas.openxmlformats.org/officeDocument/2006/relationships/font" Target="fonts/font5.fntdata" /><Relationship Id="rId33" Type="http://schemas.openxmlformats.org/officeDocument/2006/relationships/font" Target="fonts/font6.fntdata" /><Relationship Id="rId34" Type="http://schemas.openxmlformats.org/officeDocument/2006/relationships/font" Target="fonts/font7.fntdata" /><Relationship Id="rId35" Type="http://schemas.openxmlformats.org/officeDocument/2006/relationships/font" Target="fonts/font8.fntdata" /><Relationship Id="rId36" Type="http://schemas.openxmlformats.org/officeDocument/2006/relationships/font" Target="fonts/font9.fntdata" /><Relationship Id="rId37" Type="http://schemas.openxmlformats.org/officeDocument/2006/relationships/font" Target="fonts/font10.fntdata"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2.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420128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1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2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3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4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5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6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8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9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10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1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6.png" /><Relationship Id="rId4" Type="http://schemas.openxmlformats.org/officeDocument/2006/relationships/image" Target="../media/image1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jpeg" /><Relationship Id="rId3" Type="http://schemas.openxmlformats.org/officeDocument/2006/relationships/image" Target="../media/image22.jpeg" /><Relationship Id="rId4" Type="http://schemas.openxmlformats.org/officeDocument/2006/relationships/image" Target="../media/image2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image" Target="../media/image24.jpeg" /><Relationship Id="rId4" Type="http://schemas.openxmlformats.org/officeDocument/2006/relationships/image" Target="../media/image2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 Id="rId3" Type="http://schemas.openxmlformats.org/officeDocument/2006/relationships/image" Target="../media/image2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7.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8.jpeg" /><Relationship Id="rId3" Type="http://schemas.openxmlformats.org/officeDocument/2006/relationships/image" Target="../media/image2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0.jpeg" /><Relationship Id="rId3" Type="http://schemas.openxmlformats.org/officeDocument/2006/relationships/image" Target="../media/image3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2.jpeg" /><Relationship Id="rId3" Type="http://schemas.openxmlformats.org/officeDocument/2006/relationships/image" Target="../media/image3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 Id="rId3"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8.jpeg" /><Relationship Id="rId4" Type="http://schemas.openxmlformats.org/officeDocument/2006/relationships/image" Target="../media/image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1">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36752"/>
            <a:ext cx="7556421" cy="4253032"/>
          </a:xfrm>
          <a:prstGeom prst="rect">
            <a:avLst/>
          </a:prstGeom>
          <a:noFill/>
        </p:spPr>
        <p:txBody>
          <a:bodyPr wrap="square" lIns="0" tIns="0" rIns="0" bIns="0" rtlCol="0" anchor="t"/>
          <a:lstStyle/>
          <a:p>
            <a:pPr marL="0" indent="0" algn="r" rtl="1">
              <a:lnSpc>
                <a:spcPts val="11150"/>
              </a:lnSpc>
              <a:buNone/>
            </a:pPr>
            <a:r>
              <a:rPr lang="en-US" sz="8900">
                <a:solidFill>
                  <a:srgbClr val="F2E782"/>
                </a:solidFill>
                <a:latin typeface="Simplified Arabic" panose="02020603050405020304" pitchFamily="18" charset="-78"/>
                <a:ea typeface="Nirmala Text Semilight" panose="020b0402040204020203" pitchFamily="34" charset="0"/>
                <a:cs typeface="Simplified Arabic" panose="02020603050405020304" pitchFamily="18" charset="-78"/>
              </a:rPr>
              <a:t>الذكاء الاصطناعي وذكاء الأعمال</a:t>
            </a:r>
            <a:endParaRPr lang="en-US" sz="8900">
              <a:latin typeface="Simplified Arabic" panose="02020603050405020304" pitchFamily="18" charset="-78"/>
              <a:ea typeface="Nirmala Text Semilight" panose="020b0402040204020203" pitchFamily="34" charset="0"/>
              <a:cs typeface="Simplified Arabic" panose="02020603050405020304" pitchFamily="18" charset="-78"/>
            </a:endParaRPr>
          </a:p>
        </p:txBody>
      </p:sp>
      <p:sp>
        <p:nvSpPr>
          <p:cNvPr id="4" name="Text 1"/>
          <p:cNvSpPr/>
          <p:nvPr/>
        </p:nvSpPr>
        <p:spPr>
          <a:xfrm>
            <a:off x="793790" y="6229945"/>
            <a:ext cx="7556421" cy="362903"/>
          </a:xfrm>
          <a:prstGeom prst="rect">
            <a:avLst/>
          </a:prstGeom>
          <a:noFill/>
        </p:spPr>
        <p:txBody>
          <a:bodyPr wrap="none" lIns="0" tIns="0" rIns="0" bIns="0" rtlCol="0" anchor="t"/>
          <a:lstStyle/>
          <a:p>
            <a:pPr marL="0" indent="0" algn="r" rtl="1">
              <a:lnSpc>
                <a:spcPts val="2850"/>
              </a:lnSpc>
              <a:buNone/>
            </a:pPr>
            <a:r>
              <a:rPr lang="en-US" sz="3200">
                <a:solidFill>
                  <a:srgbClr val="CFCBBF"/>
                </a:solidFill>
                <a:latin typeface="Simplified Arabic" panose="02020603050405020304" pitchFamily="18" charset="-78"/>
                <a:ea typeface="Raleway" pitchFamily="34" charset="-122"/>
                <a:cs typeface="Simplified Arabic" panose="02020603050405020304" pitchFamily="18" charset="-78"/>
              </a:rPr>
              <a:t>مستقبل اتخاذ القرار الذكي</a:t>
            </a:r>
            <a:endParaRPr lang="en-US" sz="3200">
              <a:latin typeface="Simplified Arabic" panose="02020603050405020304" pitchFamily="18" charset="-78"/>
              <a:cs typeface="Simplified Arabic" panose="02020603050405020304" pitchFamily="18" charset="-78"/>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4">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4574500" y="3998000"/>
            <a:ext cx="9262110" cy="708779"/>
          </a:xfrm>
          <a:prstGeom prst="rect">
            <a:avLst/>
          </a:prstGeom>
          <a:noFill/>
        </p:spPr>
        <p:txBody>
          <a:bodyPr wrap="none" lIns="0" tIns="0" rIns="0" bIns="0" rtlCol="0" anchor="t"/>
          <a:lstStyle/>
          <a:p>
            <a:pPr marL="0" indent="0" algn="r" rtl="1">
              <a:lnSpc>
                <a:spcPts val="5550"/>
              </a:lnSpc>
              <a:buNone/>
            </a:pPr>
            <a:r>
              <a:rPr lang="en-US" sz="4450">
                <a:solidFill>
                  <a:srgbClr val="F2E782"/>
                </a:solidFill>
                <a:latin typeface="Simplified Arabic" panose="02020603050405020304" pitchFamily="18" charset="-78"/>
                <a:ea typeface="Prata" pitchFamily="34" charset="-122"/>
                <a:cs typeface="Simplified Arabic" panose="02020603050405020304" pitchFamily="18" charset="-78"/>
              </a:rPr>
              <a:t>كيف يدعم الذكاء الاصطناعي ذكاء الأعمال؟</a:t>
            </a:r>
            <a:endParaRPr lang="en-US" sz="4450">
              <a:latin typeface="Simplified Arabic" panose="02020603050405020304" pitchFamily="18" charset="-78"/>
              <a:cs typeface="Simplified Arabic" panose="02020603050405020304" pitchFamily="18" charset="-78"/>
            </a:endParaRPr>
          </a:p>
        </p:txBody>
      </p:sp>
      <p:sp>
        <p:nvSpPr>
          <p:cNvPr id="4" name="Shape 1"/>
          <p:cNvSpPr/>
          <p:nvPr/>
        </p:nvSpPr>
        <p:spPr>
          <a:xfrm>
            <a:off x="13326308" y="5046940"/>
            <a:ext cx="510302" cy="510302"/>
          </a:xfrm>
          <a:prstGeom prst="roundRect">
            <a:avLst>
              <a:gd name="adj" fmla="val 6667"/>
            </a:avLst>
          </a:prstGeom>
          <a:solidFill>
            <a:srgbClr val="3A3B3C"/>
          </a:solidFill>
        </p:spPr>
        <p:txBody>
          <a:bodyPr/>
          <a:lstStyle/>
          <a:p/>
        </p:txBody>
      </p:sp>
      <p:sp>
        <p:nvSpPr>
          <p:cNvPr id="5" name="Text 2"/>
          <p:cNvSpPr/>
          <p:nvPr/>
        </p:nvSpPr>
        <p:spPr>
          <a:xfrm>
            <a:off x="13411378" y="5089446"/>
            <a:ext cx="340162" cy="425291"/>
          </a:xfrm>
          <a:prstGeom prst="rect">
            <a:avLst/>
          </a:prstGeom>
          <a:noFill/>
        </p:spPr>
        <p:txBody>
          <a:bodyPr wrap="none" lIns="0" tIns="0" rIns="0" bIns="0" rtlCol="0" anchor="t"/>
          <a:lstStyle/>
          <a:p>
            <a:pPr marL="0" indent="0" algn="ctr" rtl="1">
              <a:lnSpc>
                <a:spcPts val="2650"/>
              </a:lnSpc>
              <a:buNone/>
            </a:pPr>
            <a:r>
              <a:rPr lang="en-US" sz="2650">
                <a:solidFill>
                  <a:srgbClr val="CFCBBF"/>
                </a:solidFill>
                <a:latin typeface="Prata" pitchFamily="34" charset="0"/>
                <a:ea typeface="Prata" pitchFamily="34" charset="-122"/>
                <a:cs typeface="Prata" pitchFamily="34" charset="-120"/>
              </a:rPr>
              <a:t>1</a:t>
            </a:r>
            <a:endParaRPr lang="en-US" sz="2650"/>
          </a:p>
        </p:txBody>
      </p:sp>
      <p:sp>
        <p:nvSpPr>
          <p:cNvPr id="6" name="Text 3"/>
          <p:cNvSpPr/>
          <p:nvPr/>
        </p:nvSpPr>
        <p:spPr>
          <a:xfrm>
            <a:off x="10264259" y="5124807"/>
            <a:ext cx="2835235" cy="354330"/>
          </a:xfrm>
          <a:prstGeom prst="rect">
            <a:avLst/>
          </a:prstGeom>
          <a:noFill/>
        </p:spPr>
        <p:txBody>
          <a:bodyPr wrap="none" lIns="0" tIns="0" rIns="0" bIns="0" rtlCol="0" anchor="t"/>
          <a:lstStyle/>
          <a:p>
            <a:pPr marL="0" indent="0" algn="r" rtl="1">
              <a:lnSpc>
                <a:spcPts val="2750"/>
              </a:lnSpc>
              <a:buNone/>
            </a:pPr>
            <a:r>
              <a:rPr lang="en-US" sz="3200" b="1">
                <a:solidFill>
                  <a:srgbClr val="CFCBBF"/>
                </a:solidFill>
                <a:latin typeface="Simplified Arabic" panose="02020603050405020304" pitchFamily="18" charset="-78"/>
                <a:ea typeface="Prata" pitchFamily="34" charset="-122"/>
                <a:cs typeface="Simplified Arabic" panose="02020603050405020304" pitchFamily="18" charset="-78"/>
              </a:rPr>
              <a:t>أتمتة استخراج البيانات</a:t>
            </a:r>
            <a:endParaRPr lang="en-US" sz="3200" b="1">
              <a:latin typeface="Simplified Arabic" panose="02020603050405020304" pitchFamily="18" charset="-78"/>
              <a:cs typeface="Simplified Arabic" panose="02020603050405020304" pitchFamily="18" charset="-78"/>
            </a:endParaRPr>
          </a:p>
        </p:txBody>
      </p:sp>
      <p:sp>
        <p:nvSpPr>
          <p:cNvPr id="7" name="Text 4"/>
          <p:cNvSpPr/>
          <p:nvPr/>
        </p:nvSpPr>
        <p:spPr>
          <a:xfrm>
            <a:off x="9677995" y="5615226"/>
            <a:ext cx="3421499" cy="1088708"/>
          </a:xfrm>
          <a:prstGeom prst="rect">
            <a:avLst/>
          </a:prstGeom>
          <a:noFill/>
        </p:spPr>
        <p:txBody>
          <a:bodyPr wrap="square" lIns="0" tIns="0" rIns="0" bIns="0" rtlCol="0" anchor="t"/>
          <a:lstStyle/>
          <a:p>
            <a:pPr marL="0" indent="0" algn="r" rtl="1">
              <a:lnSpc>
                <a:spcPts val="28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استخلاص المعلومات من مصادر متعددة بسرعة ودقة عالية، مما يوفر الوقت والموارد البشرية.</a:t>
            </a:r>
            <a:endParaRPr lang="en-US" sz="2400">
              <a:latin typeface="Simplified Arabic" panose="02020603050405020304" pitchFamily="18" charset="-78"/>
              <a:cs typeface="Simplified Arabic" panose="02020603050405020304" pitchFamily="18" charset="-78"/>
            </a:endParaRPr>
          </a:p>
        </p:txBody>
      </p:sp>
      <p:sp>
        <p:nvSpPr>
          <p:cNvPr id="8" name="Shape 5"/>
          <p:cNvSpPr/>
          <p:nvPr/>
        </p:nvSpPr>
        <p:spPr>
          <a:xfrm>
            <a:off x="8884206" y="5046940"/>
            <a:ext cx="510302" cy="510302"/>
          </a:xfrm>
          <a:prstGeom prst="roundRect">
            <a:avLst>
              <a:gd name="adj" fmla="val 6667"/>
            </a:avLst>
          </a:prstGeom>
          <a:solidFill>
            <a:srgbClr val="3A3B3C"/>
          </a:solidFill>
        </p:spPr>
        <p:txBody>
          <a:bodyPr/>
          <a:lstStyle/>
          <a:p/>
        </p:txBody>
      </p:sp>
      <p:sp>
        <p:nvSpPr>
          <p:cNvPr id="9" name="Text 6"/>
          <p:cNvSpPr/>
          <p:nvPr/>
        </p:nvSpPr>
        <p:spPr>
          <a:xfrm>
            <a:off x="8969276" y="5089446"/>
            <a:ext cx="340162" cy="425291"/>
          </a:xfrm>
          <a:prstGeom prst="rect">
            <a:avLst/>
          </a:prstGeom>
          <a:noFill/>
        </p:spPr>
        <p:txBody>
          <a:bodyPr wrap="none" lIns="0" tIns="0" rIns="0" bIns="0" rtlCol="0" anchor="t"/>
          <a:lstStyle/>
          <a:p>
            <a:pPr marL="0" indent="0" algn="ctr" rtl="1">
              <a:lnSpc>
                <a:spcPts val="2650"/>
              </a:lnSpc>
              <a:buNone/>
            </a:pPr>
            <a:r>
              <a:rPr lang="en-US" sz="2650">
                <a:solidFill>
                  <a:srgbClr val="CFCBBF"/>
                </a:solidFill>
                <a:latin typeface="Prata" pitchFamily="34" charset="0"/>
                <a:ea typeface="Prata" pitchFamily="34" charset="-122"/>
                <a:cs typeface="Prata" pitchFamily="34" charset="-120"/>
              </a:rPr>
              <a:t>2</a:t>
            </a:r>
            <a:endParaRPr lang="en-US" sz="2650"/>
          </a:p>
        </p:txBody>
      </p:sp>
      <p:sp>
        <p:nvSpPr>
          <p:cNvPr id="10" name="Text 7"/>
          <p:cNvSpPr/>
          <p:nvPr/>
        </p:nvSpPr>
        <p:spPr>
          <a:xfrm>
            <a:off x="5822156" y="5124807"/>
            <a:ext cx="2835235" cy="354330"/>
          </a:xfrm>
          <a:prstGeom prst="rect">
            <a:avLst/>
          </a:prstGeom>
          <a:noFill/>
        </p:spPr>
        <p:txBody>
          <a:bodyPr wrap="none" lIns="0" tIns="0" rIns="0" bIns="0" rtlCol="0" anchor="t"/>
          <a:lstStyle/>
          <a:p>
            <a:pPr marL="0" indent="0" algn="r" rtl="1">
              <a:lnSpc>
                <a:spcPts val="2750"/>
              </a:lnSpc>
              <a:buNone/>
            </a:pPr>
            <a:r>
              <a:rPr lang="en-US" sz="3200" b="1">
                <a:solidFill>
                  <a:srgbClr val="CFCBBF"/>
                </a:solidFill>
                <a:latin typeface="Simplified Arabic" panose="02020603050405020304" pitchFamily="18" charset="-78"/>
                <a:ea typeface="Prata" pitchFamily="34" charset="-122"/>
                <a:cs typeface="Simplified Arabic" panose="02020603050405020304" pitchFamily="18" charset="-78"/>
              </a:rPr>
              <a:t>كشف الأنماط المخفية</a:t>
            </a:r>
            <a:endParaRPr lang="en-US" sz="3200" b="1">
              <a:latin typeface="Simplified Arabic" panose="02020603050405020304" pitchFamily="18" charset="-78"/>
              <a:cs typeface="Simplified Arabic" panose="02020603050405020304" pitchFamily="18" charset="-78"/>
            </a:endParaRPr>
          </a:p>
        </p:txBody>
      </p:sp>
      <p:sp>
        <p:nvSpPr>
          <p:cNvPr id="11" name="Text 8"/>
          <p:cNvSpPr/>
          <p:nvPr/>
        </p:nvSpPr>
        <p:spPr>
          <a:xfrm>
            <a:off x="5235893" y="5615226"/>
            <a:ext cx="3421499" cy="1088708"/>
          </a:xfrm>
          <a:prstGeom prst="rect">
            <a:avLst/>
          </a:prstGeom>
          <a:noFill/>
        </p:spPr>
        <p:txBody>
          <a:bodyPr wrap="square" lIns="0" tIns="0" rIns="0" bIns="0" rtlCol="0" anchor="t"/>
          <a:lstStyle/>
          <a:p>
            <a:pPr marL="0" indent="0" algn="r" rtl="1">
              <a:lnSpc>
                <a:spcPts val="28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اكتشاف الاتجاهات والعلاقات التي يصعب على التحليل اليدوي ملاحظتها، مما يفتح فرصاً جديدة.</a:t>
            </a:r>
            <a:endParaRPr lang="en-US" sz="2400">
              <a:latin typeface="Simplified Arabic" panose="02020603050405020304" pitchFamily="18" charset="-78"/>
              <a:cs typeface="Simplified Arabic" panose="02020603050405020304" pitchFamily="18" charset="-78"/>
            </a:endParaRPr>
          </a:p>
        </p:txBody>
      </p:sp>
      <p:sp>
        <p:nvSpPr>
          <p:cNvPr id="12" name="Shape 9"/>
          <p:cNvSpPr/>
          <p:nvPr/>
        </p:nvSpPr>
        <p:spPr>
          <a:xfrm>
            <a:off x="4442103" y="5046940"/>
            <a:ext cx="510302" cy="510302"/>
          </a:xfrm>
          <a:prstGeom prst="roundRect">
            <a:avLst>
              <a:gd name="adj" fmla="val 6667"/>
            </a:avLst>
          </a:prstGeom>
          <a:solidFill>
            <a:srgbClr val="3A3B3C"/>
          </a:solidFill>
        </p:spPr>
        <p:txBody>
          <a:bodyPr/>
          <a:lstStyle/>
          <a:p/>
        </p:txBody>
      </p:sp>
      <p:sp>
        <p:nvSpPr>
          <p:cNvPr id="13" name="Text 10"/>
          <p:cNvSpPr/>
          <p:nvPr/>
        </p:nvSpPr>
        <p:spPr>
          <a:xfrm>
            <a:off x="4527173" y="5089446"/>
            <a:ext cx="340162" cy="425291"/>
          </a:xfrm>
          <a:prstGeom prst="rect">
            <a:avLst/>
          </a:prstGeom>
          <a:noFill/>
        </p:spPr>
        <p:txBody>
          <a:bodyPr wrap="none" lIns="0" tIns="0" rIns="0" bIns="0" rtlCol="0" anchor="t"/>
          <a:lstStyle/>
          <a:p>
            <a:pPr marL="0" indent="0" algn="ctr" rtl="1">
              <a:lnSpc>
                <a:spcPts val="2650"/>
              </a:lnSpc>
              <a:buNone/>
            </a:pPr>
            <a:r>
              <a:rPr lang="en-US" sz="2650">
                <a:solidFill>
                  <a:srgbClr val="CFCBBF"/>
                </a:solidFill>
                <a:latin typeface="Prata" pitchFamily="34" charset="0"/>
                <a:ea typeface="Prata" pitchFamily="34" charset="-122"/>
                <a:cs typeface="Prata" pitchFamily="34" charset="-120"/>
              </a:rPr>
              <a:t>3</a:t>
            </a:r>
            <a:endParaRPr lang="en-US" sz="2650"/>
          </a:p>
        </p:txBody>
      </p:sp>
      <p:sp>
        <p:nvSpPr>
          <p:cNvPr id="14" name="Text 11"/>
          <p:cNvSpPr/>
          <p:nvPr/>
        </p:nvSpPr>
        <p:spPr>
          <a:xfrm>
            <a:off x="1380053" y="5124807"/>
            <a:ext cx="2835235" cy="354330"/>
          </a:xfrm>
          <a:prstGeom prst="rect">
            <a:avLst/>
          </a:prstGeom>
          <a:noFill/>
        </p:spPr>
        <p:txBody>
          <a:bodyPr wrap="none" lIns="0" tIns="0" rIns="0" bIns="0" rtlCol="0" anchor="t"/>
          <a:lstStyle/>
          <a:p>
            <a:pPr marL="0" indent="0" algn="r" rtl="1">
              <a:lnSpc>
                <a:spcPts val="2750"/>
              </a:lnSpc>
              <a:buNone/>
            </a:pPr>
            <a:r>
              <a:rPr lang="en-US" sz="3200" b="1">
                <a:solidFill>
                  <a:srgbClr val="CFCBBF"/>
                </a:solidFill>
                <a:latin typeface="Simplified Arabic" panose="02020603050405020304" pitchFamily="18" charset="-78"/>
                <a:ea typeface="Prata" pitchFamily="34" charset="-122"/>
                <a:cs typeface="Simplified Arabic" panose="02020603050405020304" pitchFamily="18" charset="-78"/>
              </a:rPr>
              <a:t>اتخاذ قرارات استباقية</a:t>
            </a:r>
            <a:endParaRPr lang="en-US" sz="3200" b="1">
              <a:latin typeface="Simplified Arabic" panose="02020603050405020304" pitchFamily="18" charset="-78"/>
              <a:cs typeface="Simplified Arabic" panose="02020603050405020304" pitchFamily="18" charset="-78"/>
            </a:endParaRPr>
          </a:p>
        </p:txBody>
      </p:sp>
      <p:sp>
        <p:nvSpPr>
          <p:cNvPr id="15" name="Text 12"/>
          <p:cNvSpPr/>
          <p:nvPr/>
        </p:nvSpPr>
        <p:spPr>
          <a:xfrm>
            <a:off x="793790" y="5615226"/>
            <a:ext cx="3421499" cy="1451610"/>
          </a:xfrm>
          <a:prstGeom prst="rect">
            <a:avLst/>
          </a:prstGeom>
          <a:noFill/>
        </p:spPr>
        <p:txBody>
          <a:bodyPr wrap="square" lIns="0" tIns="0" rIns="0" bIns="0" rtlCol="0" anchor="t"/>
          <a:lstStyle/>
          <a:p>
            <a:pPr marL="0" indent="0" algn="r" rtl="1">
              <a:lnSpc>
                <a:spcPts val="28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استخدام التحليلات التنبؤية لتوقع السيناريوهات المستقبلية واتخاذ قرارات استراتيجية قبل حدوث التغييرات.</a:t>
            </a:r>
            <a:endParaRPr lang="en-US" sz="2400">
              <a:latin typeface="Simplified Arabic" panose="02020603050405020304" pitchFamily="18" charset="-78"/>
              <a:cs typeface="Simplified Arabic" panose="02020603050405020304" pitchFamily="18" charset="-78"/>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5">
    <p:spTree>
      <p:nvGrpSpPr>
        <p:cNvPr id="1" name=""/>
        <p:cNvGrpSpPr/>
        <p:nvPr/>
      </p:nvGrpSpPr>
      <p:grpSpPr>
        <a:xfrm>
          <a:off x="0" y="0"/>
          <a:ext cx="0" cy="0"/>
        </a:xfrm>
      </p:grpSpPr>
      <p:pic>
        <p:nvPicPr>
          <p:cNvPr id="19" name="Image 18"/>
          <p:cNvPicPr>
            <a:picLocks noChangeAspect="1"/>
          </p:cNvPicPr>
          <p:nvPr/>
        </p:nvPicPr>
        <p:blipFill>
          <a:blip r:embed="rId3"/>
          <a:stretch>
            <a:fillRect/>
          </a:stretch>
        </p:blipFill>
        <p:spPr>
          <a:xfrm>
            <a:off x="525780" y="388620"/>
            <a:ext cx="13373098" cy="7212329"/>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1"/>
          <p:cNvPicPr>
            <a:picLocks noChangeAspect="1"/>
          </p:cNvPicPr>
          <p:nvPr/>
        </p:nvPicPr>
        <p:blipFill>
          <a:blip r:embed="rId2"/>
          <a:stretch>
            <a:fillRect/>
          </a:stretch>
        </p:blipFill>
        <p:spPr>
          <a:xfrm>
            <a:off x="-103108" y="102513"/>
            <a:ext cx="5486876" cy="8230313"/>
          </a:xfrm>
          <a:prstGeom prst="rect">
            <a:avLst/>
          </a:prstGeom>
        </p:spPr>
      </p:pic>
      <p:sp>
        <p:nvSpPr>
          <p:cNvPr id="3" name="Rectangle 2"/>
          <p:cNvSpPr/>
          <p:nvPr/>
        </p:nvSpPr>
        <p:spPr>
          <a:xfrm>
            <a:off x="7983789" y="684014"/>
            <a:ext cx="3717684" cy="584775"/>
          </a:xfrm>
          <a:prstGeom prst="rect">
            <a:avLst/>
          </a:prstGeom>
        </p:spPr>
        <p:txBody>
          <a:bodyPr wrap="none">
            <a:spAutoFit/>
          </a:bodyPr>
          <a:lstStyle/>
          <a:p>
            <a:r>
              <a:rPr lang="ar-DZ" sz="3200" b="1">
                <a:solidFill>
                  <a:schemeClr val="bg1"/>
                </a:solidFill>
              </a:rPr>
              <a:t>لوحات المعلومات التفاعلية</a:t>
            </a:r>
          </a:p>
        </p:txBody>
      </p:sp>
      <p:sp>
        <p:nvSpPr>
          <p:cNvPr id="4" name="Rectangle 3"/>
          <p:cNvSpPr/>
          <p:nvPr/>
        </p:nvSpPr>
        <p:spPr>
          <a:xfrm>
            <a:off x="6377940" y="1211282"/>
            <a:ext cx="7315200" cy="2246769"/>
          </a:xfrm>
          <a:prstGeom prst="rect">
            <a:avLst/>
          </a:prstGeom>
        </p:spPr>
        <p:txBody>
          <a:bodyPr>
            <a:spAutoFit/>
          </a:bodyPr>
          <a:lstStyle/>
          <a:p>
            <a:pPr algn="just" rtl="1"/>
            <a:r>
              <a:rPr lang="ar-DZ" sz="2800" u="sng">
                <a:solidFill>
                  <a:schemeClr val="bg1"/>
                </a:solidFill>
              </a:rPr>
              <a:t>لوحات المعلومات </a:t>
            </a:r>
            <a:r>
              <a:rPr lang="ar-DZ" sz="2800" u="sng" smtClean="0">
                <a:solidFill>
                  <a:schemeClr val="bg1"/>
                </a:solidFill>
              </a:rPr>
              <a:t>التفاعلية</a:t>
            </a:r>
            <a:r>
              <a:rPr lang="ar-DZ" sz="2800" smtClean="0">
                <a:solidFill>
                  <a:schemeClr val="bg1"/>
                </a:solidFill>
              </a:rPr>
              <a:t>: هي </a:t>
            </a:r>
            <a:r>
              <a:rPr lang="ar-DZ" sz="2800">
                <a:solidFill>
                  <a:schemeClr val="bg1"/>
                </a:solidFill>
              </a:rPr>
              <a:t>واجهات رسومية تُستخدم في أنظمة ذكاء الأعمال لعرض البيانات والمؤشرات الهامة بصورة بصرية ديناميكية مباشرة وسهلة الفهم. تتيح هذه اللوحات للمستخدمين مراقبة الأداء، تحليل البيانات، واكتشاف الاتجاهات بشكل لحظي دون الحاجة لخبرة تقنية عالية</a:t>
            </a:r>
            <a:r>
              <a:rPr lang="ar-DZ" sz="2800" smtClean="0">
                <a:solidFill>
                  <a:schemeClr val="bg1"/>
                </a:solidFill>
              </a:rPr>
              <a:t>. أهم خصائصها:</a:t>
            </a:r>
            <a:endParaRPr lang="fr-FR" sz="2800">
              <a:solidFill>
                <a:schemeClr val="bg1"/>
              </a:solidFill>
            </a:endParaRPr>
          </a:p>
        </p:txBody>
      </p:sp>
      <p:sp>
        <p:nvSpPr>
          <p:cNvPr id="5" name="Rectangle 4"/>
          <p:cNvSpPr/>
          <p:nvPr/>
        </p:nvSpPr>
        <p:spPr>
          <a:xfrm>
            <a:off x="5579241" y="3458051"/>
            <a:ext cx="7315200" cy="4647426"/>
          </a:xfrm>
          <a:prstGeom prst="rect">
            <a:avLst/>
          </a:prstGeom>
        </p:spPr>
        <p:txBody>
          <a:bodyPr>
            <a:spAutoFit/>
          </a:bodyPr>
          <a:lstStyle/>
          <a:p>
            <a:pPr algn="just" rtl="1"/>
            <a:r>
              <a:rPr lang="ar-DZ" sz="2000" b="1" smtClean="0">
                <a:solidFill>
                  <a:schemeClr val="bg1"/>
                </a:solidFill>
              </a:rPr>
              <a:t>التفاعل </a:t>
            </a:r>
            <a:r>
              <a:rPr lang="ar-DZ" sz="2000" b="1">
                <a:solidFill>
                  <a:schemeClr val="bg1"/>
                </a:solidFill>
              </a:rPr>
              <a:t>مع البيانات</a:t>
            </a:r>
            <a:r>
              <a:rPr lang="ar-DZ">
                <a:solidFill>
                  <a:schemeClr val="bg1"/>
                </a:solidFill>
              </a:rPr>
              <a:t>: المستخدم يستطيع تصفية البيانات، اختيار الفترات الزمنية، أو استعراض تفاصيل معينة بضغطة زر.</a:t>
            </a:r>
          </a:p>
          <a:p>
            <a:pPr algn="just" rtl="1"/>
            <a:endParaRPr lang="ar-DZ">
              <a:solidFill>
                <a:schemeClr val="bg1"/>
              </a:solidFill>
            </a:endParaRPr>
          </a:p>
          <a:p>
            <a:pPr algn="just" rtl="1"/>
            <a:r>
              <a:rPr lang="ar-DZ" sz="2000" b="1">
                <a:solidFill>
                  <a:schemeClr val="bg1"/>
                </a:solidFill>
              </a:rPr>
              <a:t>العرض البصري</a:t>
            </a:r>
            <a:r>
              <a:rPr lang="ar-DZ">
                <a:solidFill>
                  <a:schemeClr val="bg1"/>
                </a:solidFill>
              </a:rPr>
              <a:t>: تشمل رسوم بيانية، جداول، مخططات، وعدادات رقمية تساعد في تفسير المعلومات بسرعة.​</a:t>
            </a:r>
          </a:p>
          <a:p>
            <a:pPr algn="just" rtl="1"/>
            <a:endParaRPr lang="ar-DZ">
              <a:solidFill>
                <a:schemeClr val="bg1"/>
              </a:solidFill>
            </a:endParaRPr>
          </a:p>
          <a:p>
            <a:pPr algn="just" rtl="1"/>
            <a:r>
              <a:rPr lang="ar-DZ" sz="2000" b="1">
                <a:solidFill>
                  <a:schemeClr val="bg1"/>
                </a:solidFill>
              </a:rPr>
              <a:t>جمع مؤشرات الأداء</a:t>
            </a:r>
            <a:r>
              <a:rPr lang="ar-DZ">
                <a:solidFill>
                  <a:schemeClr val="bg1"/>
                </a:solidFill>
              </a:rPr>
              <a:t>: تجمع مقاييس رئيسية </a:t>
            </a:r>
            <a:r>
              <a:rPr lang="ar-DZ" smtClean="0">
                <a:solidFill>
                  <a:schemeClr val="bg1"/>
                </a:solidFill>
              </a:rPr>
              <a:t>مثل </a:t>
            </a:r>
            <a:r>
              <a:rPr lang="ar-DZ">
                <a:solidFill>
                  <a:schemeClr val="bg1"/>
                </a:solidFill>
              </a:rPr>
              <a:t>المبيعات، رضا العملاء، أو الإنتاجية في مكان واحد.</a:t>
            </a:r>
          </a:p>
          <a:p>
            <a:pPr algn="just" rtl="1"/>
            <a:endParaRPr lang="ar-DZ">
              <a:solidFill>
                <a:schemeClr val="bg1"/>
              </a:solidFill>
            </a:endParaRPr>
          </a:p>
          <a:p>
            <a:pPr algn="just" rtl="1"/>
            <a:r>
              <a:rPr lang="ar-DZ" sz="2000" b="1">
                <a:solidFill>
                  <a:schemeClr val="bg1"/>
                </a:solidFill>
              </a:rPr>
              <a:t>اتخاذ القرار السريع</a:t>
            </a:r>
            <a:r>
              <a:rPr lang="ar-DZ">
                <a:solidFill>
                  <a:schemeClr val="bg1"/>
                </a:solidFill>
              </a:rPr>
              <a:t>: تسهّل على المديرين وأصحاب القرار الحصول على تصوّر لحظي للأداء ومواضع القوة أو الضعف.</a:t>
            </a:r>
          </a:p>
          <a:p>
            <a:pPr algn="just" rtl="1"/>
            <a:endParaRPr lang="ar-DZ">
              <a:solidFill>
                <a:schemeClr val="bg1"/>
              </a:solidFill>
            </a:endParaRPr>
          </a:p>
          <a:p>
            <a:pPr algn="just" rtl="1"/>
            <a:r>
              <a:rPr lang="ar-DZ">
                <a:solidFill>
                  <a:schemeClr val="bg1"/>
                </a:solidFill>
              </a:rPr>
              <a:t>أمثلة على أشهر الأدوات: </a:t>
            </a:r>
            <a:r>
              <a:rPr lang="fr-FR">
                <a:solidFill>
                  <a:schemeClr val="bg1"/>
                </a:solidFill>
              </a:rPr>
              <a:t>Power BI، Tableau، Google Data Studio.</a:t>
            </a:r>
          </a:p>
          <a:p>
            <a:pPr algn="just" rtl="1"/>
            <a:endParaRPr lang="fr-FR">
              <a:solidFill>
                <a:schemeClr val="bg1"/>
              </a:solidFill>
            </a:endParaRPr>
          </a:p>
          <a:p>
            <a:pPr algn="just" rtl="1"/>
            <a:r>
              <a:rPr lang="ar-DZ">
                <a:solidFill>
                  <a:schemeClr val="bg1"/>
                </a:solidFill>
              </a:rPr>
              <a:t>هذه اللوحات عبارة عن مزيج بين تصميم بصري جذاب وتكنولوجيا تحليل بيانات متقدمة، مما يمنح المؤسسة أداة قياسية للرصد والتطوير والتحليل السريع والدقيق</a:t>
            </a:r>
            <a:r>
              <a:rPr lang="ar-DZ"/>
              <a:t>.</a:t>
            </a:r>
            <a:endParaRPr lang="fr-FR"/>
          </a:p>
        </p:txBody>
      </p:sp>
    </p:spTree>
    <p:extLst>
      <p:ext uri="{BB962C8B-B14F-4D97-AF65-F5344CB8AC3E}">
        <p14:creationId xmlns:p14="http://schemas.microsoft.com/office/powerpoint/2010/main" val="145101295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6">
    <p:spTree>
      <p:nvGrpSpPr>
        <p:cNvPr id="1" name=""/>
        <p:cNvGrpSpPr/>
        <p:nvPr/>
      </p:nvGrpSpPr>
      <p:grpSpPr>
        <a:xfrm>
          <a:off x="0" y="0"/>
          <a:ext cx="0" cy="0"/>
        </a:xfrm>
      </p:grpSpPr>
      <p:pic>
        <p:nvPicPr>
          <p:cNvPr id="19" name="Image 18"/>
          <p:cNvPicPr>
            <a:picLocks noChangeAspect="1"/>
          </p:cNvPicPr>
          <p:nvPr/>
        </p:nvPicPr>
        <p:blipFill>
          <a:blip r:embed="rId3"/>
          <a:stretch>
            <a:fillRect/>
          </a:stretch>
        </p:blipFill>
        <p:spPr>
          <a:xfrm>
            <a:off x="0" y="102870"/>
            <a:ext cx="14685561" cy="812673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8">
    <p:spTree>
      <p:nvGrpSpPr>
        <p:cNvPr id="1" name=""/>
        <p:cNvGrpSpPr/>
        <p:nvPr/>
      </p:nvGrpSpPr>
      <p:grpSpPr>
        <a:xfrm>
          <a:off x="0" y="0"/>
          <a:ext cx="0" cy="0"/>
        </a:xfrm>
      </p:grpSpPr>
      <p:pic>
        <p:nvPicPr>
          <p:cNvPr id="2" name="Image 1"/>
          <p:cNvPicPr>
            <a:picLocks noChangeAspect="1"/>
          </p:cNvPicPr>
          <p:nvPr/>
        </p:nvPicPr>
        <p:blipFill>
          <a:blip r:embed="rId3"/>
          <a:stretch>
            <a:fillRect/>
          </a:stretch>
        </p:blipFill>
        <p:spPr>
          <a:xfrm>
            <a:off x="4896993" y="349462"/>
            <a:ext cx="8791194" cy="6822015"/>
          </a:xfrm>
          <a:prstGeom prst="rect">
            <a:avLst/>
          </a:prstGeom>
        </p:spPr>
      </p:pic>
      <p:pic>
        <p:nvPicPr>
          <p:cNvPr id="3" name="Image 2"/>
          <p:cNvPicPr>
            <a:picLocks noChangeAspect="1"/>
          </p:cNvPicPr>
          <p:nvPr/>
        </p:nvPicPr>
        <p:blipFill>
          <a:blip r:embed="rId4"/>
          <a:stretch>
            <a:fillRect/>
          </a:stretch>
        </p:blipFill>
        <p:spPr>
          <a:xfrm>
            <a:off x="0" y="0"/>
            <a:ext cx="5017770" cy="8230313"/>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1"/>
          <p:cNvPicPr>
            <a:picLocks noChangeAspect="1"/>
          </p:cNvPicPr>
          <p:nvPr/>
        </p:nvPicPr>
        <p:blipFill>
          <a:blip r:embed="rId2"/>
          <a:stretch>
            <a:fillRect/>
          </a:stretch>
        </p:blipFill>
        <p:spPr>
          <a:xfrm>
            <a:off x="5599560" y="389841"/>
            <a:ext cx="8711939" cy="6992718"/>
          </a:xfrm>
          <a:prstGeom prst="rect">
            <a:avLst/>
          </a:prstGeom>
        </p:spPr>
      </p:pic>
      <p:pic>
        <p:nvPicPr>
          <p:cNvPr id="3" name="Image 2"/>
          <p:cNvPicPr>
            <a:picLocks noChangeAspect="1"/>
          </p:cNvPicPr>
          <p:nvPr/>
        </p:nvPicPr>
        <p:blipFill>
          <a:blip r:embed="rId3"/>
          <a:stretch>
            <a:fillRect/>
          </a:stretch>
        </p:blipFill>
        <p:spPr>
          <a:xfrm>
            <a:off x="0" y="0"/>
            <a:ext cx="5486876" cy="8230313"/>
          </a:xfrm>
          <a:prstGeom prst="rect">
            <a:avLst/>
          </a:prstGeom>
        </p:spPr>
      </p:pic>
    </p:spTree>
    <p:extLst>
      <p:ext uri="{BB962C8B-B14F-4D97-AF65-F5344CB8AC3E}">
        <p14:creationId xmlns:p14="http://schemas.microsoft.com/office/powerpoint/2010/main" val="85076285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 2"/>
          <p:cNvPicPr>
            <a:picLocks noChangeAspect="1"/>
          </p:cNvPicPr>
          <p:nvPr/>
        </p:nvPicPr>
        <p:blipFill>
          <a:blip r:embed="rId2"/>
          <a:stretch>
            <a:fillRect/>
          </a:stretch>
        </p:blipFill>
        <p:spPr>
          <a:xfrm>
            <a:off x="33092" y="-75067"/>
            <a:ext cx="14597307" cy="8213227"/>
          </a:xfrm>
          <a:prstGeom prst="rect">
            <a:avLst/>
          </a:prstGeom>
        </p:spPr>
      </p:pic>
    </p:spTree>
    <p:extLst>
      <p:ext uri="{BB962C8B-B14F-4D97-AF65-F5344CB8AC3E}">
        <p14:creationId xmlns:p14="http://schemas.microsoft.com/office/powerpoint/2010/main" val="348369670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p:cNvSpPr/>
          <p:nvPr/>
        </p:nvSpPr>
        <p:spPr>
          <a:xfrm>
            <a:off x="6272591" y="478274"/>
            <a:ext cx="6942926" cy="584775"/>
          </a:xfrm>
          <a:prstGeom prst="rect">
            <a:avLst/>
          </a:prstGeom>
        </p:spPr>
        <p:txBody>
          <a:bodyPr wrap="none">
            <a:spAutoFit/>
          </a:bodyPr>
          <a:lstStyle/>
          <a:p>
            <a:r>
              <a:rPr lang="ar-DZ" sz="3200" smtClean="0">
                <a:solidFill>
                  <a:schemeClr val="bg1"/>
                </a:solidFill>
              </a:rPr>
              <a:t>دراسة حالات </a:t>
            </a:r>
            <a:r>
              <a:rPr lang="ar-DZ" sz="3200">
                <a:solidFill>
                  <a:schemeClr val="bg1"/>
                </a:solidFill>
              </a:rPr>
              <a:t>حقيقية: الذكاء الاصطناعي يحدث فرقاً</a:t>
            </a:r>
          </a:p>
        </p:txBody>
      </p:sp>
      <p:pic>
        <p:nvPicPr>
          <p:cNvPr id="4" name="Image 3"/>
          <p:cNvPicPr>
            <a:picLocks noChangeAspect="1"/>
          </p:cNvPicPr>
          <p:nvPr/>
        </p:nvPicPr>
        <p:blipFill>
          <a:blip r:embed="rId2"/>
          <a:stretch>
            <a:fillRect/>
          </a:stretch>
        </p:blipFill>
        <p:spPr>
          <a:xfrm>
            <a:off x="10571385" y="1554480"/>
            <a:ext cx="3683189" cy="5143500"/>
          </a:xfrm>
          <a:prstGeom prst="rect">
            <a:avLst/>
          </a:prstGeom>
        </p:spPr>
      </p:pic>
      <p:pic>
        <p:nvPicPr>
          <p:cNvPr id="5" name="Image 4"/>
          <p:cNvPicPr>
            <a:picLocks noChangeAspect="1"/>
          </p:cNvPicPr>
          <p:nvPr/>
        </p:nvPicPr>
        <p:blipFill>
          <a:blip r:embed="rId3"/>
          <a:stretch>
            <a:fillRect/>
          </a:stretch>
        </p:blipFill>
        <p:spPr>
          <a:xfrm>
            <a:off x="5697765" y="1554480"/>
            <a:ext cx="4497795" cy="5143500"/>
          </a:xfrm>
          <a:prstGeom prst="rect">
            <a:avLst/>
          </a:prstGeom>
        </p:spPr>
      </p:pic>
      <p:pic>
        <p:nvPicPr>
          <p:cNvPr id="6" name="Image 5"/>
          <p:cNvPicPr>
            <a:picLocks noChangeAspect="1"/>
          </p:cNvPicPr>
          <p:nvPr/>
        </p:nvPicPr>
        <p:blipFill>
          <a:blip r:embed="rId4"/>
          <a:stretch>
            <a:fillRect/>
          </a:stretch>
        </p:blipFill>
        <p:spPr>
          <a:xfrm>
            <a:off x="914400" y="605790"/>
            <a:ext cx="3794760" cy="7315199"/>
          </a:xfrm>
          <a:prstGeom prst="rect">
            <a:avLst/>
          </a:prstGeom>
        </p:spPr>
      </p:pic>
    </p:spTree>
    <p:extLst>
      <p:ext uri="{BB962C8B-B14F-4D97-AF65-F5344CB8AC3E}">
        <p14:creationId xmlns:p14="http://schemas.microsoft.com/office/powerpoint/2010/main" val="142280810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9">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8629" y="678061"/>
            <a:ext cx="7759541" cy="1236107"/>
          </a:xfrm>
          <a:prstGeom prst="rect">
            <a:avLst/>
          </a:prstGeom>
          <a:noFill/>
        </p:spPr>
        <p:txBody>
          <a:bodyPr wrap="square" lIns="0" tIns="0" rIns="0" bIns="0" rtlCol="0" anchor="t"/>
          <a:lstStyle/>
          <a:p>
            <a:pPr marL="0" indent="0" algn="r" rtl="1">
              <a:lnSpc>
                <a:spcPts val="4850"/>
              </a:lnSpc>
              <a:buNone/>
            </a:pPr>
            <a:r>
              <a:rPr lang="en-US" sz="3850">
                <a:solidFill>
                  <a:srgbClr val="F2E782"/>
                </a:solidFill>
                <a:latin typeface="Simplified Arabic" panose="02020603050405020304" pitchFamily="18" charset="-78"/>
                <a:ea typeface="Prata" pitchFamily="34" charset="-122"/>
                <a:cs typeface="Simplified Arabic" panose="02020603050405020304" pitchFamily="18" charset="-78"/>
              </a:rPr>
              <a:t>كيف تبدأ مؤسستك رحلة الذكاء الاصطناعي وذكاء الأعمال؟</a:t>
            </a:r>
            <a:endParaRPr lang="en-US" sz="3850">
              <a:latin typeface="Simplified Arabic" panose="02020603050405020304" pitchFamily="18" charset="-78"/>
              <a:cs typeface="Simplified Arabic" panose="02020603050405020304" pitchFamily="18" charset="-78"/>
            </a:endParaRPr>
          </a:p>
        </p:txBody>
      </p:sp>
      <p:pic>
        <p:nvPicPr>
          <p:cNvPr id="4" name="Image 1" descr="preencoded.png"/>
          <p:cNvPicPr>
            <a:picLocks noChangeAspect="1"/>
          </p:cNvPicPr>
          <p:nvPr/>
        </p:nvPicPr>
        <p:blipFill>
          <a:blip r:embed="rId4"/>
          <a:stretch>
            <a:fillRect/>
          </a:stretch>
        </p:blipFill>
        <p:spPr>
          <a:xfrm>
            <a:off x="13344764" y="2210872"/>
            <a:ext cx="593408" cy="1143000"/>
          </a:xfrm>
          <a:prstGeom prst="rect">
            <a:avLst/>
          </a:prstGeom>
        </p:spPr>
      </p:pic>
      <p:sp>
        <p:nvSpPr>
          <p:cNvPr id="5" name="Text 1"/>
          <p:cNvSpPr/>
          <p:nvPr/>
        </p:nvSpPr>
        <p:spPr>
          <a:xfrm>
            <a:off x="10674548" y="2408634"/>
            <a:ext cx="2472452" cy="309086"/>
          </a:xfrm>
          <a:prstGeom prst="rect">
            <a:avLst/>
          </a:prstGeom>
          <a:noFill/>
        </p:spPr>
        <p:txBody>
          <a:bodyPr wrap="none" lIns="0" tIns="0" rIns="0" bIns="0" rtlCol="0" anchor="t"/>
          <a:lstStyle/>
          <a:p>
            <a:pPr marL="0" indent="0" algn="r" rtl="1">
              <a:lnSpc>
                <a:spcPts val="2400"/>
              </a:lnSpc>
              <a:buNone/>
            </a:pPr>
            <a:r>
              <a:rPr lang="en-US" sz="2800" b="1">
                <a:solidFill>
                  <a:srgbClr val="CFCBBF"/>
                </a:solidFill>
                <a:latin typeface="Simplified Arabic" panose="02020603050405020304" pitchFamily="18" charset="-78"/>
                <a:ea typeface="Prata" pitchFamily="34" charset="-122"/>
                <a:cs typeface="Simplified Arabic" panose="02020603050405020304" pitchFamily="18" charset="-78"/>
              </a:rPr>
              <a:t>تقييم الجاهزية</a:t>
            </a:r>
            <a:endParaRPr lang="en-US" sz="2800" b="1">
              <a:latin typeface="Simplified Arabic" panose="02020603050405020304" pitchFamily="18" charset="-78"/>
              <a:cs typeface="Simplified Arabic" panose="02020603050405020304" pitchFamily="18" charset="-78"/>
            </a:endParaRPr>
          </a:p>
        </p:txBody>
      </p:sp>
      <p:sp>
        <p:nvSpPr>
          <p:cNvPr id="6" name="Text 2"/>
          <p:cNvSpPr/>
          <p:nvPr/>
        </p:nvSpPr>
        <p:spPr>
          <a:xfrm>
            <a:off x="6178629" y="2836307"/>
            <a:ext cx="6968371" cy="316349"/>
          </a:xfrm>
          <a:prstGeom prst="rect">
            <a:avLst/>
          </a:prstGeom>
          <a:noFill/>
        </p:spPr>
        <p:txBody>
          <a:bodyPr wrap="none" lIns="0" tIns="0" rIns="0" bIns="0" rtlCol="0" anchor="t"/>
          <a:lstStyle/>
          <a:p>
            <a:pPr marL="0" indent="0" algn="r" rtl="1">
              <a:lnSpc>
                <a:spcPts val="24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قيّم جودة بياناتك والبنية التحتية التكنولوجية والموارد البشرية المتاحة</a:t>
            </a:r>
            <a:endParaRPr lang="en-US" sz="2400">
              <a:latin typeface="Simplified Arabic" panose="02020603050405020304" pitchFamily="18" charset="-78"/>
              <a:cs typeface="Simplified Arabic" panose="02020603050405020304" pitchFamily="18" charset="-78"/>
            </a:endParaRPr>
          </a:p>
        </p:txBody>
      </p:sp>
      <p:pic>
        <p:nvPicPr>
          <p:cNvPr id="7" name="Image 2" descr="preencoded.png"/>
          <p:cNvPicPr>
            <a:picLocks noChangeAspect="1"/>
          </p:cNvPicPr>
          <p:nvPr/>
        </p:nvPicPr>
        <p:blipFill>
          <a:blip r:embed="rId4"/>
          <a:stretch>
            <a:fillRect/>
          </a:stretch>
        </p:blipFill>
        <p:spPr>
          <a:xfrm>
            <a:off x="13048059" y="3595449"/>
            <a:ext cx="593408" cy="1143000"/>
          </a:xfrm>
          <a:prstGeom prst="rect">
            <a:avLst/>
          </a:prstGeom>
        </p:spPr>
      </p:pic>
      <p:sp>
        <p:nvSpPr>
          <p:cNvPr id="8" name="Text 3"/>
          <p:cNvSpPr/>
          <p:nvPr/>
        </p:nvSpPr>
        <p:spPr>
          <a:xfrm>
            <a:off x="10377845" y="3793212"/>
            <a:ext cx="2472452" cy="309086"/>
          </a:xfrm>
          <a:prstGeom prst="rect">
            <a:avLst/>
          </a:prstGeom>
          <a:noFill/>
        </p:spPr>
        <p:txBody>
          <a:bodyPr wrap="none" lIns="0" tIns="0" rIns="0" bIns="0" rtlCol="0" anchor="t"/>
          <a:lstStyle/>
          <a:p>
            <a:pPr marL="0" indent="0" algn="r" rtl="1">
              <a:lnSpc>
                <a:spcPts val="2400"/>
              </a:lnSpc>
              <a:buNone/>
            </a:pPr>
            <a:r>
              <a:rPr lang="en-US" sz="2800">
                <a:solidFill>
                  <a:srgbClr val="CFCBBF"/>
                </a:solidFill>
                <a:latin typeface="Simplified Arabic" panose="02020603050405020304" pitchFamily="18" charset="-78"/>
                <a:ea typeface="Prata" pitchFamily="34" charset="-122"/>
                <a:cs typeface="Simplified Arabic" panose="02020603050405020304" pitchFamily="18" charset="-78"/>
              </a:rPr>
              <a:t>تحديد الأهداف</a:t>
            </a:r>
            <a:endParaRPr lang="en-US" sz="2800">
              <a:latin typeface="Simplified Arabic" panose="02020603050405020304" pitchFamily="18" charset="-78"/>
              <a:cs typeface="Simplified Arabic" panose="02020603050405020304" pitchFamily="18" charset="-78"/>
            </a:endParaRPr>
          </a:p>
        </p:txBody>
      </p:sp>
      <p:sp>
        <p:nvSpPr>
          <p:cNvPr id="9" name="Text 4"/>
          <p:cNvSpPr/>
          <p:nvPr/>
        </p:nvSpPr>
        <p:spPr>
          <a:xfrm>
            <a:off x="6178629" y="4220885"/>
            <a:ext cx="6671667" cy="316349"/>
          </a:xfrm>
          <a:prstGeom prst="rect">
            <a:avLst/>
          </a:prstGeom>
          <a:noFill/>
        </p:spPr>
        <p:txBody>
          <a:bodyPr wrap="none" lIns="0" tIns="0" rIns="0" bIns="0" rtlCol="0" anchor="t"/>
          <a:lstStyle/>
          <a:p>
            <a:pPr marL="0" indent="0" algn="r" rtl="1">
              <a:lnSpc>
                <a:spcPts val="24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اختر الأدوات المناسبة وحدد أهدافاً واضحة وقابلة للقياس للمرحلة الأولى</a:t>
            </a:r>
            <a:endParaRPr lang="en-US" sz="2400">
              <a:latin typeface="Simplified Arabic" panose="02020603050405020304" pitchFamily="18" charset="-78"/>
              <a:cs typeface="Simplified Arabic" panose="02020603050405020304" pitchFamily="18" charset="-78"/>
            </a:endParaRPr>
          </a:p>
        </p:txBody>
      </p:sp>
      <p:pic>
        <p:nvPicPr>
          <p:cNvPr id="10" name="Image 3" descr="preencoded.png"/>
          <p:cNvPicPr>
            <a:picLocks noChangeAspect="1"/>
          </p:cNvPicPr>
          <p:nvPr/>
        </p:nvPicPr>
        <p:blipFill>
          <a:blip r:embed="rId4"/>
          <a:stretch>
            <a:fillRect/>
          </a:stretch>
        </p:blipFill>
        <p:spPr>
          <a:xfrm>
            <a:off x="12751356" y="4980027"/>
            <a:ext cx="593408" cy="1143000"/>
          </a:xfrm>
          <a:prstGeom prst="rect">
            <a:avLst/>
          </a:prstGeom>
        </p:spPr>
      </p:pic>
      <p:sp>
        <p:nvSpPr>
          <p:cNvPr id="11" name="Text 5"/>
          <p:cNvSpPr/>
          <p:nvPr/>
        </p:nvSpPr>
        <p:spPr>
          <a:xfrm>
            <a:off x="10081141" y="5177790"/>
            <a:ext cx="2472452" cy="309086"/>
          </a:xfrm>
          <a:prstGeom prst="rect">
            <a:avLst/>
          </a:prstGeom>
          <a:noFill/>
        </p:spPr>
        <p:txBody>
          <a:bodyPr wrap="none" lIns="0" tIns="0" rIns="0" bIns="0" rtlCol="0" anchor="t"/>
          <a:lstStyle/>
          <a:p>
            <a:pPr marL="0" indent="0" algn="r" rtl="1">
              <a:lnSpc>
                <a:spcPts val="2400"/>
              </a:lnSpc>
              <a:buNone/>
            </a:pPr>
            <a:r>
              <a:rPr lang="en-US" sz="2800" b="1">
                <a:solidFill>
                  <a:srgbClr val="CFCBBF"/>
                </a:solidFill>
                <a:latin typeface="Simplified Arabic" panose="02020603050405020304" pitchFamily="18" charset="-78"/>
                <a:ea typeface="Prata" pitchFamily="34" charset="-122"/>
                <a:cs typeface="Simplified Arabic" panose="02020603050405020304" pitchFamily="18" charset="-78"/>
              </a:rPr>
              <a:t>بناء الفرق</a:t>
            </a:r>
            <a:endParaRPr lang="en-US" sz="2800" b="1">
              <a:latin typeface="Simplified Arabic" panose="02020603050405020304" pitchFamily="18" charset="-78"/>
              <a:cs typeface="Simplified Arabic" panose="02020603050405020304" pitchFamily="18" charset="-78"/>
            </a:endParaRPr>
          </a:p>
        </p:txBody>
      </p:sp>
      <p:sp>
        <p:nvSpPr>
          <p:cNvPr id="12" name="Text 6"/>
          <p:cNvSpPr/>
          <p:nvPr/>
        </p:nvSpPr>
        <p:spPr>
          <a:xfrm>
            <a:off x="6178629" y="5605462"/>
            <a:ext cx="6374963" cy="316349"/>
          </a:xfrm>
          <a:prstGeom prst="rect">
            <a:avLst/>
          </a:prstGeom>
          <a:noFill/>
        </p:spPr>
        <p:txBody>
          <a:bodyPr wrap="none" lIns="0" tIns="0" rIns="0" bIns="0" rtlCol="0" anchor="t"/>
          <a:lstStyle/>
          <a:p>
            <a:pPr marL="0" indent="0" algn="r" rtl="1">
              <a:lnSpc>
                <a:spcPts val="24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استقطب خبراء وقم بتدريب فريقك على أفضل الممارسات والأدوات الحديثة</a:t>
            </a:r>
            <a:endParaRPr lang="en-US" sz="2400">
              <a:latin typeface="Simplified Arabic" panose="02020603050405020304" pitchFamily="18" charset="-78"/>
              <a:cs typeface="Simplified Arabic" panose="02020603050405020304" pitchFamily="18" charset="-78"/>
            </a:endParaRPr>
          </a:p>
        </p:txBody>
      </p:sp>
      <p:pic>
        <p:nvPicPr>
          <p:cNvPr id="13" name="Image 4" descr="preencoded.png"/>
          <p:cNvPicPr>
            <a:picLocks noChangeAspect="1"/>
          </p:cNvPicPr>
          <p:nvPr/>
        </p:nvPicPr>
        <p:blipFill>
          <a:blip r:embed="rId4"/>
          <a:stretch>
            <a:fillRect/>
          </a:stretch>
        </p:blipFill>
        <p:spPr>
          <a:xfrm>
            <a:off x="12454652" y="6364605"/>
            <a:ext cx="593408" cy="1143000"/>
          </a:xfrm>
          <a:prstGeom prst="rect">
            <a:avLst/>
          </a:prstGeom>
        </p:spPr>
      </p:pic>
      <p:sp>
        <p:nvSpPr>
          <p:cNvPr id="14" name="Text 7"/>
          <p:cNvSpPr/>
          <p:nvPr/>
        </p:nvSpPr>
        <p:spPr>
          <a:xfrm>
            <a:off x="9784437" y="6562368"/>
            <a:ext cx="2472452" cy="309086"/>
          </a:xfrm>
          <a:prstGeom prst="rect">
            <a:avLst/>
          </a:prstGeom>
          <a:noFill/>
        </p:spPr>
        <p:txBody>
          <a:bodyPr wrap="none" lIns="0" tIns="0" rIns="0" bIns="0" rtlCol="0" anchor="t"/>
          <a:lstStyle/>
          <a:p>
            <a:pPr marL="0" indent="0" algn="r" rtl="1">
              <a:lnSpc>
                <a:spcPts val="2400"/>
              </a:lnSpc>
              <a:buNone/>
            </a:pPr>
            <a:r>
              <a:rPr lang="en-US" sz="2800" b="1">
                <a:solidFill>
                  <a:srgbClr val="CFCBBF"/>
                </a:solidFill>
                <a:latin typeface="Simplified Arabic" panose="02020603050405020304" pitchFamily="18" charset="-78"/>
                <a:ea typeface="Prata" pitchFamily="34" charset="-122"/>
                <a:cs typeface="Simplified Arabic" panose="02020603050405020304" pitchFamily="18" charset="-78"/>
              </a:rPr>
              <a:t>التطوير المستمر</a:t>
            </a:r>
            <a:endParaRPr lang="en-US" sz="2800" b="1">
              <a:latin typeface="Simplified Arabic" panose="02020603050405020304" pitchFamily="18" charset="-78"/>
              <a:cs typeface="Simplified Arabic" panose="02020603050405020304" pitchFamily="18" charset="-78"/>
            </a:endParaRPr>
          </a:p>
        </p:txBody>
      </p:sp>
      <p:sp>
        <p:nvSpPr>
          <p:cNvPr id="15" name="Text 8"/>
          <p:cNvSpPr/>
          <p:nvPr/>
        </p:nvSpPr>
        <p:spPr>
          <a:xfrm>
            <a:off x="6178629" y="6990041"/>
            <a:ext cx="6078260" cy="222289"/>
          </a:xfrm>
          <a:prstGeom prst="rect">
            <a:avLst/>
          </a:prstGeom>
          <a:noFill/>
        </p:spPr>
        <p:txBody>
          <a:bodyPr wrap="none" lIns="0" tIns="0" rIns="0" bIns="0" rtlCol="0" anchor="t"/>
          <a:lstStyle/>
          <a:p>
            <a:pPr marL="0" indent="0" algn="r" rtl="1">
              <a:lnSpc>
                <a:spcPts val="2450"/>
              </a:lnSpc>
              <a:buNone/>
            </a:pP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اعتمد منهجيات مرنة وقابلة للتطور مع التعلم من التجارب والمراجعات المستمرة</a:t>
            </a:r>
            <a:endParaRPr lang="en-US" sz="2400">
              <a:latin typeface="Simplified Arabic" panose="02020603050405020304" pitchFamily="18" charset="-78"/>
              <a:cs typeface="Simplified Arabic" panose="02020603050405020304" pitchFamily="18" charset="-78"/>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10">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6526" y="611981"/>
            <a:ext cx="7590949" cy="1386840"/>
          </a:xfrm>
          <a:prstGeom prst="rect">
            <a:avLst/>
          </a:prstGeom>
          <a:noFill/>
        </p:spPr>
        <p:txBody>
          <a:bodyPr wrap="none" lIns="0" tIns="0" rIns="0" bIns="0" rtlCol="0" anchor="t"/>
          <a:lstStyle/>
          <a:p>
            <a:pPr marL="0" indent="0" algn="r" rtl="1">
              <a:lnSpc>
                <a:spcPts val="10900"/>
              </a:lnSpc>
              <a:buNone/>
            </a:pPr>
            <a:r>
              <a:rPr lang="en-US" sz="8700">
                <a:solidFill>
                  <a:srgbClr val="F2E782"/>
                </a:solidFill>
                <a:latin typeface="Simplified Arabic" panose="02020603050405020304" pitchFamily="18" charset="-78"/>
                <a:ea typeface="Prata" pitchFamily="34" charset="-122"/>
                <a:cs typeface="Simplified Arabic" panose="02020603050405020304" pitchFamily="18" charset="-78"/>
              </a:rPr>
              <a:t>مفتاح النجاح</a:t>
            </a:r>
            <a:endParaRPr lang="en-US" sz="8700">
              <a:latin typeface="Simplified Arabic" panose="02020603050405020304" pitchFamily="18" charset="-78"/>
              <a:cs typeface="Simplified Arabic" panose="02020603050405020304" pitchFamily="18" charset="-78"/>
            </a:endParaRPr>
          </a:p>
        </p:txBody>
      </p:sp>
      <p:sp>
        <p:nvSpPr>
          <p:cNvPr id="4" name="Text 1"/>
          <p:cNvSpPr/>
          <p:nvPr/>
        </p:nvSpPr>
        <p:spPr>
          <a:xfrm>
            <a:off x="776526" y="2331601"/>
            <a:ext cx="7590949" cy="1109186"/>
          </a:xfrm>
          <a:prstGeom prst="rect">
            <a:avLst/>
          </a:prstGeom>
          <a:noFill/>
        </p:spPr>
        <p:txBody>
          <a:bodyPr wrap="square" lIns="0" tIns="0" rIns="0" bIns="0" rtlCol="0" anchor="t"/>
          <a:lstStyle/>
          <a:p>
            <a:pPr marL="0" indent="0" algn="r" rtl="1">
              <a:lnSpc>
                <a:spcPts val="4350"/>
              </a:lnSpc>
              <a:buNone/>
            </a:pPr>
            <a:r>
              <a:rPr lang="en-US" sz="3450">
                <a:solidFill>
                  <a:srgbClr val="F2E782"/>
                </a:solidFill>
                <a:latin typeface="Simplified Arabic" panose="02020603050405020304" pitchFamily="18" charset="-78"/>
                <a:ea typeface="Prata" pitchFamily="34" charset="-122"/>
                <a:cs typeface="Simplified Arabic" panose="02020603050405020304" pitchFamily="18" charset="-78"/>
              </a:rPr>
              <a:t>الذكاء الاصطناعي وذكاء الأعمال في عالم متغير</a:t>
            </a:r>
            <a:endParaRPr lang="en-US" sz="3450">
              <a:latin typeface="Simplified Arabic" panose="02020603050405020304" pitchFamily="18" charset="-78"/>
              <a:cs typeface="Simplified Arabic" panose="02020603050405020304" pitchFamily="18" charset="-78"/>
            </a:endParaRPr>
          </a:p>
        </p:txBody>
      </p:sp>
      <p:sp>
        <p:nvSpPr>
          <p:cNvPr id="5" name="Shape 2"/>
          <p:cNvSpPr/>
          <p:nvPr/>
        </p:nvSpPr>
        <p:spPr>
          <a:xfrm>
            <a:off x="1360170" y="3773567"/>
            <a:ext cx="7007304" cy="1988582"/>
          </a:xfrm>
          <a:prstGeom prst="roundRect">
            <a:avLst>
              <a:gd name="adj" fmla="val 26780"/>
            </a:avLst>
          </a:prstGeom>
          <a:solidFill>
            <a:srgbClr val="3A3B3C"/>
          </a:solidFill>
        </p:spPr>
        <p:txBody>
          <a:bodyPr/>
          <a:lstStyle/>
          <a:p/>
        </p:txBody>
      </p:sp>
      <p:sp>
        <p:nvSpPr>
          <p:cNvPr id="6" name="Text 3"/>
          <p:cNvSpPr/>
          <p:nvPr/>
        </p:nvSpPr>
        <p:spPr>
          <a:xfrm>
            <a:off x="5371981" y="3995380"/>
            <a:ext cx="2773680" cy="346710"/>
          </a:xfrm>
          <a:prstGeom prst="rect">
            <a:avLst/>
          </a:prstGeom>
          <a:noFill/>
        </p:spPr>
        <p:txBody>
          <a:bodyPr wrap="none" lIns="0" tIns="0" rIns="0" bIns="0" rtlCol="0" anchor="t"/>
          <a:lstStyle/>
          <a:p>
            <a:pPr marL="0" indent="0" algn="r" rtl="1">
              <a:lnSpc>
                <a:spcPts val="2700"/>
              </a:lnSpc>
              <a:buNone/>
            </a:pPr>
            <a:r>
              <a:rPr lang="en-US" sz="3200">
                <a:solidFill>
                  <a:srgbClr val="CFCBBF"/>
                </a:solidFill>
                <a:latin typeface="Simplified Arabic" panose="02020603050405020304" pitchFamily="18" charset="-78"/>
                <a:ea typeface="Prata" pitchFamily="34" charset="-122"/>
                <a:cs typeface="Simplified Arabic" panose="02020603050405020304" pitchFamily="18" charset="-78"/>
              </a:rPr>
              <a:t>التكامل الحقيقي</a:t>
            </a:r>
            <a:endParaRPr lang="en-US" sz="3200">
              <a:latin typeface="Simplified Arabic" panose="02020603050405020304" pitchFamily="18" charset="-78"/>
              <a:cs typeface="Simplified Arabic" panose="02020603050405020304" pitchFamily="18" charset="-78"/>
            </a:endParaRPr>
          </a:p>
        </p:txBody>
      </p:sp>
      <p:sp>
        <p:nvSpPr>
          <p:cNvPr id="7" name="Text 4"/>
          <p:cNvSpPr/>
          <p:nvPr/>
        </p:nvSpPr>
        <p:spPr>
          <a:xfrm>
            <a:off x="1360170" y="4475202"/>
            <a:ext cx="6869430" cy="1508760"/>
          </a:xfrm>
          <a:prstGeom prst="rect">
            <a:avLst/>
          </a:prstGeom>
          <a:noFill/>
        </p:spPr>
        <p:txBody>
          <a:bodyPr wrap="square" lIns="0" tIns="0" rIns="0" bIns="0" rtlCol="0" anchor="t"/>
          <a:lstStyle/>
          <a:p>
            <a:pPr marL="0" indent="0" algn="just" rtl="1">
              <a:lnSpc>
                <a:spcPts val="2750"/>
              </a:lnSpc>
              <a:buNone/>
            </a:pPr>
            <a:r>
              <a:rPr lang="en-US" sz="2800">
                <a:solidFill>
                  <a:srgbClr val="CFCBBF"/>
                </a:solidFill>
                <a:latin typeface="Simplified Arabic" panose="02020603050405020304" pitchFamily="18" charset="-78"/>
                <a:ea typeface="Raleway" pitchFamily="34" charset="-122"/>
                <a:cs typeface="Simplified Arabic" panose="02020603050405020304" pitchFamily="18" charset="-78"/>
              </a:rPr>
              <a:t>دمج الذكاء الاصطناعي مع ذكاء الأعمال </a:t>
            </a:r>
            <a:r>
              <a:rPr lang="ar-DZ" sz="2800" smtClean="0">
                <a:solidFill>
                  <a:srgbClr val="CFCBBF"/>
                </a:solidFill>
                <a:latin typeface="Simplified Arabic" panose="02020603050405020304" pitchFamily="18" charset="-78"/>
                <a:ea typeface="Raleway" pitchFamily="34" charset="-122"/>
                <a:cs typeface="Simplified Arabic" panose="02020603050405020304" pitchFamily="18" charset="-78"/>
              </a:rPr>
              <a:t> يسرع العمليات، </a:t>
            </a:r>
            <a:r>
              <a:rPr lang="en-US" sz="2800" err="1" smtClean="0">
                <a:solidFill>
                  <a:srgbClr val="CFCBBF"/>
                </a:solidFill>
                <a:latin typeface="Simplified Arabic" panose="02020603050405020304" pitchFamily="18" charset="-78"/>
                <a:ea typeface="Raleway" pitchFamily="34" charset="-122"/>
                <a:cs typeface="Simplified Arabic" panose="02020603050405020304" pitchFamily="18" charset="-78"/>
              </a:rPr>
              <a:t>يعزز </a:t>
            </a:r>
            <a:r>
              <a:rPr lang="en-US" sz="2800">
                <a:solidFill>
                  <a:srgbClr val="CFCBBF"/>
                </a:solidFill>
                <a:latin typeface="Simplified Arabic" panose="02020603050405020304" pitchFamily="18" charset="-78"/>
                <a:ea typeface="Raleway" pitchFamily="34" charset="-122"/>
                <a:cs typeface="Simplified Arabic" panose="02020603050405020304" pitchFamily="18" charset="-78"/>
              </a:rPr>
              <a:t>الابتكار والقدرة </a:t>
            </a:r>
            <a:r>
              <a:rPr lang="en-US" sz="2800" err="1" smtClean="0">
                <a:solidFill>
                  <a:srgbClr val="CFCBBF"/>
                </a:solidFill>
                <a:latin typeface="Simplified Arabic" panose="02020603050405020304" pitchFamily="18" charset="-78"/>
                <a:ea typeface="Raleway" pitchFamily="34" charset="-122"/>
                <a:cs typeface="Simplified Arabic" panose="02020603050405020304" pitchFamily="18" charset="-78"/>
              </a:rPr>
              <a:t>التنافسية</a:t>
            </a:r>
            <a:r>
              <a:rPr lang="ar-DZ" sz="2800" smtClean="0">
                <a:solidFill>
                  <a:srgbClr val="CFCBBF"/>
                </a:solidFill>
                <a:latin typeface="Simplified Arabic" panose="02020603050405020304" pitchFamily="18" charset="-78"/>
                <a:ea typeface="Raleway" pitchFamily="34" charset="-122"/>
                <a:cs typeface="Simplified Arabic" panose="02020603050405020304" pitchFamily="18" charset="-78"/>
              </a:rPr>
              <a:t>،</a:t>
            </a:r>
            <a:r>
              <a:rPr lang="en-US" sz="2800" smtClean="0">
                <a:solidFill>
                  <a:srgbClr val="CFCBBF"/>
                </a:solidFill>
                <a:latin typeface="Simplified Arabic" panose="02020603050405020304" pitchFamily="18" charset="-78"/>
                <a:ea typeface="Raleway" pitchFamily="34" charset="-122"/>
                <a:cs typeface="Simplified Arabic" panose="02020603050405020304" pitchFamily="18" charset="-78"/>
              </a:rPr>
              <a:t> </a:t>
            </a:r>
            <a:r>
              <a:rPr lang="en-US" sz="2800" err="1">
                <a:solidFill>
                  <a:srgbClr val="CFCBBF"/>
                </a:solidFill>
                <a:latin typeface="Simplified Arabic" panose="02020603050405020304" pitchFamily="18" charset="-78"/>
                <a:ea typeface="Raleway" pitchFamily="34" charset="-122"/>
                <a:cs typeface="Simplified Arabic" panose="02020603050405020304" pitchFamily="18" charset="-78"/>
              </a:rPr>
              <a:t>ويقود </a:t>
            </a:r>
            <a:r>
              <a:rPr lang="ar-DZ" sz="2800" smtClean="0">
                <a:solidFill>
                  <a:srgbClr val="CFCBBF"/>
                </a:solidFill>
                <a:latin typeface="Simplified Arabic" panose="02020603050405020304" pitchFamily="18" charset="-78"/>
                <a:ea typeface="Raleway" pitchFamily="34" charset="-122"/>
                <a:cs typeface="Simplified Arabic" panose="02020603050405020304" pitchFamily="18" charset="-78"/>
              </a:rPr>
              <a:t>إلى </a:t>
            </a:r>
            <a:r>
              <a:rPr lang="en-US" sz="2800" err="1" smtClean="0">
                <a:solidFill>
                  <a:srgbClr val="CFCBBF"/>
                </a:solidFill>
                <a:latin typeface="Simplified Arabic" panose="02020603050405020304" pitchFamily="18" charset="-78"/>
                <a:ea typeface="Raleway" pitchFamily="34" charset="-122"/>
                <a:cs typeface="Simplified Arabic" panose="02020603050405020304" pitchFamily="18" charset="-78"/>
              </a:rPr>
              <a:t>نمو </a:t>
            </a:r>
            <a:r>
              <a:rPr lang="en-US" sz="2800">
                <a:solidFill>
                  <a:srgbClr val="CFCBBF"/>
                </a:solidFill>
                <a:latin typeface="Simplified Arabic" panose="02020603050405020304" pitchFamily="18" charset="-78"/>
                <a:ea typeface="Raleway" pitchFamily="34" charset="-122"/>
                <a:cs typeface="Simplified Arabic" panose="02020603050405020304" pitchFamily="18" charset="-78"/>
              </a:rPr>
              <a:t>المستدام</a:t>
            </a:r>
            <a:endParaRPr lang="en-US" sz="2800">
              <a:latin typeface="Simplified Arabic" panose="02020603050405020304" pitchFamily="18" charset="-78"/>
              <a:cs typeface="Simplified Arabic" panose="02020603050405020304" pitchFamily="18" charset="-78"/>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5943600" y="1860186"/>
            <a:ext cx="7772400" cy="3539430"/>
          </a:xfrm>
          <a:prstGeom prst="rect">
            <a:avLst/>
          </a:prstGeom>
        </p:spPr>
        <p:txBody>
          <a:bodyPr wrap="square">
            <a:spAutoFit/>
          </a:bodyPr>
          <a:lstStyle/>
          <a:p>
            <a:pPr algn="just" rtl="1"/>
            <a:r>
              <a:rPr lang="ar-DZ" sz="3200">
                <a:solidFill>
                  <a:schemeClr val="bg1"/>
                </a:solidFill>
                <a:latin typeface="fkGroteskNeue"/>
              </a:rPr>
              <a:t>الذكاء الاصطناعي </a:t>
            </a:r>
            <a:r>
              <a:rPr lang="ar-DZ" sz="3200" smtClean="0">
                <a:solidFill>
                  <a:schemeClr val="bg1"/>
                </a:solidFill>
                <a:latin typeface="fkGroteskNeue"/>
              </a:rPr>
              <a:t>وذكاء </a:t>
            </a:r>
            <a:r>
              <a:rPr lang="ar-DZ" sz="3200">
                <a:solidFill>
                  <a:schemeClr val="bg1"/>
                </a:solidFill>
                <a:latin typeface="fkGroteskNeue"/>
              </a:rPr>
              <a:t>الأعمال </a:t>
            </a:r>
            <a:r>
              <a:rPr lang="ar-DZ" sz="3200" smtClean="0">
                <a:solidFill>
                  <a:schemeClr val="bg1"/>
                </a:solidFill>
                <a:latin typeface="fkGroteskNeue"/>
              </a:rPr>
              <a:t>يمثلان </a:t>
            </a:r>
            <a:r>
              <a:rPr lang="ar-DZ" sz="3200">
                <a:solidFill>
                  <a:schemeClr val="bg1"/>
                </a:solidFill>
                <a:latin typeface="fkGroteskNeue"/>
              </a:rPr>
              <a:t>نقطة تحول في عالم الأعمال، حيث أحدثا نقلة نوعية في كيفية جمع البيانات، تحليلها، واتخاذ القرارات بناءً على رؤى ذكية وفعالة. في هذه المحاضرة، سنغوص عميقاً في تعريف كل من الذكاء الاصطناعي وذكاء الأعمال، وسنبيّن كيف يرتبطان ببعضهما لدعم أداء المؤسسات وتحقيق ميزة تنافسية مستدامة.</a:t>
            </a:r>
            <a:endParaRPr lang="fr-FR" sz="3200">
              <a:solidFill>
                <a:schemeClr val="bg1"/>
              </a:solidFill>
            </a:endParaRPr>
          </a:p>
        </p:txBody>
      </p:sp>
      <p:sp>
        <p:nvSpPr>
          <p:cNvPr id="3" name="Rectangle 1"/>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152400" y="15240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a:picLocks noChangeAspect="1"/>
          </p:cNvPicPr>
          <p:nvPr/>
        </p:nvPicPr>
        <p:blipFill>
          <a:blip r:embed="rId2"/>
          <a:stretch>
            <a:fillRect/>
          </a:stretch>
        </p:blipFill>
        <p:spPr>
          <a:xfrm>
            <a:off x="641931" y="1190474"/>
            <a:ext cx="4215819" cy="4878855"/>
          </a:xfrm>
          <a:prstGeom prst="rect">
            <a:avLst/>
          </a:prstGeom>
        </p:spPr>
      </p:pic>
    </p:spTree>
    <p:extLst>
      <p:ext uri="{BB962C8B-B14F-4D97-AF65-F5344CB8AC3E}">
        <p14:creationId xmlns:p14="http://schemas.microsoft.com/office/powerpoint/2010/main" val="2991360975"/>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à coins arrondis 1"/>
          <p:cNvSpPr/>
          <p:nvPr/>
        </p:nvSpPr>
        <p:spPr>
          <a:xfrm>
            <a:off x="2308860" y="388620"/>
            <a:ext cx="8515350" cy="1040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smtClean="0"/>
              <a:t>أسئلة تفاعلية</a:t>
            </a:r>
            <a:endParaRPr lang="fr-FR" sz="3600"/>
          </a:p>
        </p:txBody>
      </p:sp>
      <p:pic>
        <p:nvPicPr>
          <p:cNvPr id="3" name="Image 2"/>
          <p:cNvPicPr>
            <a:picLocks noChangeAspect="1"/>
          </p:cNvPicPr>
          <p:nvPr/>
        </p:nvPicPr>
        <p:blipFill>
          <a:blip r:embed="rId2"/>
          <a:stretch>
            <a:fillRect/>
          </a:stretch>
        </p:blipFill>
        <p:spPr>
          <a:xfrm>
            <a:off x="742950" y="1874520"/>
            <a:ext cx="13784580" cy="5349240"/>
          </a:xfrm>
          <a:prstGeom prst="rect">
            <a:avLst/>
          </a:prstGeom>
        </p:spPr>
      </p:pic>
    </p:spTree>
    <p:extLst>
      <p:ext uri="{BB962C8B-B14F-4D97-AF65-F5344CB8AC3E}">
        <p14:creationId xmlns:p14="http://schemas.microsoft.com/office/powerpoint/2010/main" val="2404986424"/>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 2"/>
          <p:cNvPicPr>
            <a:picLocks noChangeAspect="1"/>
          </p:cNvPicPr>
          <p:nvPr/>
        </p:nvPicPr>
        <p:blipFill>
          <a:blip r:embed="rId2"/>
          <a:stretch>
            <a:fillRect/>
          </a:stretch>
        </p:blipFill>
        <p:spPr>
          <a:xfrm>
            <a:off x="2583181" y="845820"/>
            <a:ext cx="10387566" cy="1141744"/>
          </a:xfrm>
          <a:prstGeom prst="rect">
            <a:avLst/>
          </a:prstGeom>
        </p:spPr>
      </p:pic>
      <p:pic>
        <p:nvPicPr>
          <p:cNvPr id="4" name="Image 3"/>
          <p:cNvPicPr>
            <a:picLocks noChangeAspect="1"/>
          </p:cNvPicPr>
          <p:nvPr/>
        </p:nvPicPr>
        <p:blipFill>
          <a:blip r:embed="rId3"/>
          <a:stretch>
            <a:fillRect/>
          </a:stretch>
        </p:blipFill>
        <p:spPr>
          <a:xfrm>
            <a:off x="2717563" y="3174951"/>
            <a:ext cx="10253184" cy="3888789"/>
          </a:xfrm>
          <a:prstGeom prst="rect">
            <a:avLst/>
          </a:prstGeom>
        </p:spPr>
      </p:pic>
    </p:spTree>
    <p:extLst>
      <p:ext uri="{BB962C8B-B14F-4D97-AF65-F5344CB8AC3E}">
        <p14:creationId xmlns:p14="http://schemas.microsoft.com/office/powerpoint/2010/main" val="819464587"/>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1"/>
          <p:cNvPicPr>
            <a:picLocks noChangeAspect="1"/>
          </p:cNvPicPr>
          <p:nvPr/>
        </p:nvPicPr>
        <p:blipFill>
          <a:blip r:embed="rId2"/>
          <a:stretch>
            <a:fillRect/>
          </a:stretch>
        </p:blipFill>
        <p:spPr>
          <a:xfrm>
            <a:off x="1303020" y="854661"/>
            <a:ext cx="12378690" cy="3111549"/>
          </a:xfrm>
          <a:prstGeom prst="rect">
            <a:avLst/>
          </a:prstGeom>
        </p:spPr>
      </p:pic>
      <p:pic>
        <p:nvPicPr>
          <p:cNvPr id="4" name="Image 3"/>
          <p:cNvPicPr>
            <a:picLocks noChangeAspect="1"/>
          </p:cNvPicPr>
          <p:nvPr/>
        </p:nvPicPr>
        <p:blipFill>
          <a:blip r:embed="rId3"/>
          <a:stretch>
            <a:fillRect/>
          </a:stretch>
        </p:blipFill>
        <p:spPr>
          <a:xfrm>
            <a:off x="1303020" y="4206240"/>
            <a:ext cx="12378690" cy="3348990"/>
          </a:xfrm>
          <a:prstGeom prst="rect">
            <a:avLst/>
          </a:prstGeom>
        </p:spPr>
      </p:pic>
    </p:spTree>
    <p:extLst>
      <p:ext uri="{BB962C8B-B14F-4D97-AF65-F5344CB8AC3E}">
        <p14:creationId xmlns:p14="http://schemas.microsoft.com/office/powerpoint/2010/main" val="119788109"/>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1"/>
          <p:cNvPicPr>
            <a:picLocks noChangeAspect="1"/>
          </p:cNvPicPr>
          <p:nvPr/>
        </p:nvPicPr>
        <p:blipFill>
          <a:blip r:embed="rId2"/>
          <a:stretch>
            <a:fillRect/>
          </a:stretch>
        </p:blipFill>
        <p:spPr>
          <a:xfrm>
            <a:off x="1310103" y="885340"/>
            <a:ext cx="12375953" cy="3092300"/>
          </a:xfrm>
          <a:prstGeom prst="rect">
            <a:avLst/>
          </a:prstGeom>
        </p:spPr>
      </p:pic>
      <p:pic>
        <p:nvPicPr>
          <p:cNvPr id="3" name="Image 2"/>
          <p:cNvPicPr>
            <a:picLocks noChangeAspect="1"/>
          </p:cNvPicPr>
          <p:nvPr/>
        </p:nvPicPr>
        <p:blipFill>
          <a:blip r:embed="rId3"/>
          <a:stretch>
            <a:fillRect/>
          </a:stretch>
        </p:blipFill>
        <p:spPr>
          <a:xfrm>
            <a:off x="1310103" y="4295240"/>
            <a:ext cx="12516173" cy="3548180"/>
          </a:xfrm>
          <a:prstGeom prst="rect">
            <a:avLst/>
          </a:prstGeom>
        </p:spPr>
      </p:pic>
    </p:spTree>
    <p:extLst>
      <p:ext uri="{BB962C8B-B14F-4D97-AF65-F5344CB8AC3E}">
        <p14:creationId xmlns:p14="http://schemas.microsoft.com/office/powerpoint/2010/main" val="226213482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 2"/>
          <p:cNvPicPr>
            <a:picLocks noChangeAspect="1"/>
          </p:cNvPicPr>
          <p:nvPr/>
        </p:nvPicPr>
        <p:blipFill>
          <a:blip r:embed="rId2"/>
          <a:stretch>
            <a:fillRect/>
          </a:stretch>
        </p:blipFill>
        <p:spPr>
          <a:xfrm>
            <a:off x="937260" y="776556"/>
            <a:ext cx="12550140" cy="3132504"/>
          </a:xfrm>
          <a:prstGeom prst="rect">
            <a:avLst/>
          </a:prstGeom>
        </p:spPr>
      </p:pic>
    </p:spTree>
    <p:extLst>
      <p:ext uri="{BB962C8B-B14F-4D97-AF65-F5344CB8AC3E}">
        <p14:creationId xmlns:p14="http://schemas.microsoft.com/office/powerpoint/2010/main" val="236362653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0" descr="preencoded.png"/>
          <p:cNvPicPr>
            <a:picLocks noChangeAspect="1"/>
          </p:cNvPicPr>
          <p:nvPr/>
        </p:nvPicPr>
        <p:blipFill>
          <a:blip r:embed="rId2"/>
          <a:stretch>
            <a:fillRect/>
          </a:stretch>
        </p:blipFill>
        <p:spPr>
          <a:xfrm>
            <a:off x="0" y="0"/>
            <a:ext cx="5486400" cy="8229600"/>
          </a:xfrm>
          <a:prstGeom prst="rect">
            <a:avLst/>
          </a:prstGeom>
        </p:spPr>
      </p:pic>
      <p:pic>
        <p:nvPicPr>
          <p:cNvPr id="3" name="Image 2"/>
          <p:cNvPicPr>
            <a:picLocks noChangeAspect="1"/>
          </p:cNvPicPr>
          <p:nvPr/>
        </p:nvPicPr>
        <p:blipFill>
          <a:blip r:embed="rId3"/>
          <a:stretch>
            <a:fillRect/>
          </a:stretch>
        </p:blipFill>
        <p:spPr>
          <a:xfrm>
            <a:off x="8255286" y="793193"/>
            <a:ext cx="5114987" cy="1133954"/>
          </a:xfrm>
          <a:prstGeom prst="rect">
            <a:avLst/>
          </a:prstGeom>
        </p:spPr>
      </p:pic>
      <p:sp>
        <p:nvSpPr>
          <p:cNvPr id="4" name="Rectangle 3"/>
          <p:cNvSpPr/>
          <p:nvPr/>
        </p:nvSpPr>
        <p:spPr>
          <a:xfrm>
            <a:off x="6423660" y="3354616"/>
            <a:ext cx="7315200" cy="2123658"/>
          </a:xfrm>
          <a:prstGeom prst="rect">
            <a:avLst/>
          </a:prstGeom>
        </p:spPr>
        <p:txBody>
          <a:bodyPr>
            <a:spAutoFit/>
          </a:bodyPr>
          <a:lstStyle/>
          <a:p>
            <a:pPr algn="just" rtl="1">
              <a:buFont typeface="Arial" pitchFamily="34" charset="0"/>
              <a:buChar char="•"/>
            </a:pPr>
            <a:r>
              <a:rPr lang="ar-DZ" sz="3200">
                <a:solidFill>
                  <a:schemeClr val="bg1"/>
                </a:solidFill>
                <a:latin typeface="fkGroteskNeue"/>
              </a:rPr>
              <a:t>هو فرع من علوم الحاسوب يهدف إلى خلق أنظمة قادرة على محاكاة القدرات الذهنية للبشر مثل التعلم، الفهم، التفسير، واتخاذ القرارات.</a:t>
            </a:r>
          </a:p>
          <a:p>
            <a:br>
              <a:rPr lang="ar-DZ"/>
            </a:br>
            <a:endParaRPr lang="fr-FR"/>
          </a:p>
        </p:txBody>
      </p:sp>
    </p:spTree>
    <p:extLst>
      <p:ext uri="{BB962C8B-B14F-4D97-AF65-F5344CB8AC3E}">
        <p14:creationId xmlns:p14="http://schemas.microsoft.com/office/powerpoint/2010/main" val="183363336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2">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2100" y="1100138"/>
            <a:ext cx="7553563" cy="673894"/>
          </a:xfrm>
          <a:prstGeom prst="rect">
            <a:avLst/>
          </a:prstGeom>
          <a:noFill/>
        </p:spPr>
        <p:txBody>
          <a:bodyPr wrap="none" lIns="0" tIns="0" rIns="0" bIns="0" rtlCol="0" anchor="t"/>
          <a:lstStyle/>
          <a:p>
            <a:pPr marL="0" indent="0" algn="r" rtl="1">
              <a:lnSpc>
                <a:spcPts val="5300"/>
              </a:lnSpc>
              <a:buNone/>
            </a:pPr>
            <a:r>
              <a:rPr lang="en-US" sz="4200">
                <a:solidFill>
                  <a:srgbClr val="F2E782"/>
                </a:solidFill>
                <a:latin typeface="Simplified Arabic" panose="02020603050405020304" pitchFamily="18" charset="-78"/>
                <a:ea typeface="Prata" pitchFamily="34" charset="-122"/>
                <a:cs typeface="Simplified Arabic" panose="02020603050405020304" pitchFamily="18" charset="-78"/>
              </a:rPr>
              <a:t>ما هو الذكاء </a:t>
            </a:r>
            <a:r>
              <a:rPr lang="en-US" sz="4200" err="1" smtClean="0">
                <a:solidFill>
                  <a:srgbClr val="F2E782"/>
                </a:solidFill>
                <a:latin typeface="Simplified Arabic" panose="02020603050405020304" pitchFamily="18" charset="-78"/>
                <a:ea typeface="Prata" pitchFamily="34" charset="-122"/>
                <a:cs typeface="Simplified Arabic" panose="02020603050405020304" pitchFamily="18" charset="-78"/>
              </a:rPr>
              <a:t>الاصطناعي؟</a:t>
            </a:r>
            <a:endParaRPr lang="en-US" sz="4200">
              <a:latin typeface="Simplified Arabic" panose="02020603050405020304" pitchFamily="18" charset="-78"/>
              <a:cs typeface="Simplified Arabic" panose="02020603050405020304" pitchFamily="18" charset="-78"/>
            </a:endParaRPr>
          </a:p>
        </p:txBody>
      </p:sp>
      <p:sp>
        <p:nvSpPr>
          <p:cNvPr id="4" name="Text 1"/>
          <p:cNvSpPr/>
          <p:nvPr/>
        </p:nvSpPr>
        <p:spPr>
          <a:xfrm>
            <a:off x="6241137" y="2097405"/>
            <a:ext cx="7634526" cy="962858"/>
          </a:xfrm>
          <a:prstGeom prst="rect">
            <a:avLst/>
          </a:prstGeom>
          <a:noFill/>
        </p:spPr>
        <p:txBody>
          <a:bodyPr wrap="square" lIns="0" tIns="0" rIns="0" bIns="0" rtlCol="0" anchor="t"/>
          <a:lstStyle/>
          <a:p>
            <a:pPr algn="r" rtl="1">
              <a:lnSpc>
                <a:spcPts val="2700"/>
              </a:lnSpc>
            </a:pPr>
            <a:r>
              <a:rPr lang="ar-DZ" sz="2400">
                <a:solidFill>
                  <a:srgbClr val="CFCBBF"/>
                </a:solidFill>
                <a:latin typeface="Simplified Arabic" panose="02020603050405020304" pitchFamily="18" charset="-78"/>
                <a:ea typeface="Raleway" pitchFamily="34" charset="-122"/>
                <a:cs typeface="Simplified Arabic" panose="02020603050405020304" pitchFamily="18" charset="-78"/>
              </a:rPr>
              <a:t>هو تقنية تحولية تمكن الآلات من أداء مهام حل المشكلات بطريقة تشبه البشر، مثل التعرف على الصور، إنشاء محتوى، ووضع تنبؤات تعتمد على البيانات</a:t>
            </a:r>
            <a:r>
              <a:rPr lang="ar-DZ" sz="2400" smtClean="0">
                <a:solidFill>
                  <a:srgbClr val="CFCBBF"/>
                </a:solidFill>
                <a:latin typeface="Simplified Arabic" panose="02020603050405020304" pitchFamily="18" charset="-78"/>
                <a:ea typeface="Raleway" pitchFamily="34" charset="-122"/>
                <a:cs typeface="Simplified Arabic" panose="02020603050405020304" pitchFamily="18" charset="-78"/>
              </a:rPr>
              <a:t>. ولديه عدة تقنيات أهمها: </a:t>
            </a:r>
            <a:endParaRPr lang="en-US" sz="2400">
              <a:latin typeface="Simplified Arabic" panose="02020603050405020304" pitchFamily="18" charset="-78"/>
              <a:cs typeface="Simplified Arabic" panose="02020603050405020304" pitchFamily="18" charset="-78"/>
            </a:endParaRPr>
          </a:p>
        </p:txBody>
      </p:sp>
      <p:sp>
        <p:nvSpPr>
          <p:cNvPr id="5" name="Shape 2"/>
          <p:cNvSpPr/>
          <p:nvPr/>
        </p:nvSpPr>
        <p:spPr>
          <a:xfrm>
            <a:off x="10098881" y="3189565"/>
            <a:ext cx="3709392" cy="1648301"/>
          </a:xfrm>
          <a:prstGeom prst="roundRect">
            <a:avLst>
              <a:gd name="adj" fmla="val 1962"/>
            </a:avLst>
          </a:prstGeom>
          <a:solidFill>
            <a:srgbClr val="1B1C1D"/>
          </a:solidFill>
          <a:ln w="30480">
            <a:solidFill>
              <a:srgbClr val="535455"/>
            </a:solidFill>
            <a:prstDash val="solid"/>
          </a:ln>
        </p:spPr>
        <p:txBody>
          <a:bodyPr/>
          <a:lstStyle/>
          <a:p/>
        </p:txBody>
      </p:sp>
      <p:sp>
        <p:nvSpPr>
          <p:cNvPr id="6" name="Text 3"/>
          <p:cNvSpPr/>
          <p:nvPr/>
        </p:nvSpPr>
        <p:spPr>
          <a:xfrm>
            <a:off x="10933986" y="3275886"/>
            <a:ext cx="2695575" cy="336947"/>
          </a:xfrm>
          <a:prstGeom prst="rect">
            <a:avLst/>
          </a:prstGeom>
          <a:noFill/>
        </p:spPr>
        <p:txBody>
          <a:bodyPr wrap="none" lIns="0" tIns="0" rIns="0" bIns="0" rtlCol="0" anchor="t"/>
          <a:lstStyle/>
          <a:p>
            <a:pPr marL="0" indent="0" algn="r" rtl="1">
              <a:lnSpc>
                <a:spcPts val="2650"/>
              </a:lnSpc>
              <a:buNone/>
            </a:pPr>
            <a:r>
              <a:rPr lang="en-US" sz="3200">
                <a:solidFill>
                  <a:srgbClr val="CFCBBF"/>
                </a:solidFill>
                <a:latin typeface="Simplified Arabic" panose="02020603050405020304" pitchFamily="18" charset="-78"/>
                <a:ea typeface="Prata" pitchFamily="34" charset="-122"/>
                <a:cs typeface="Simplified Arabic" panose="02020603050405020304" pitchFamily="18" charset="-78"/>
              </a:rPr>
              <a:t>التعلم الآلي</a:t>
            </a:r>
            <a:endParaRPr lang="en-US" sz="3200">
              <a:latin typeface="Simplified Arabic" panose="02020603050405020304" pitchFamily="18" charset="-78"/>
              <a:cs typeface="Simplified Arabic" panose="02020603050405020304" pitchFamily="18" charset="-78"/>
            </a:endParaRPr>
          </a:p>
        </p:txBody>
      </p:sp>
      <p:sp>
        <p:nvSpPr>
          <p:cNvPr id="7" name="Text 4"/>
          <p:cNvSpPr/>
          <p:nvPr/>
        </p:nvSpPr>
        <p:spPr>
          <a:xfrm>
            <a:off x="10412373" y="3742134"/>
            <a:ext cx="3217188" cy="689848"/>
          </a:xfrm>
          <a:prstGeom prst="rect">
            <a:avLst/>
          </a:prstGeom>
          <a:noFill/>
        </p:spPr>
        <p:txBody>
          <a:bodyPr wrap="square" lIns="0" tIns="0" rIns="0" bIns="0" rtlCol="0" anchor="t"/>
          <a:lstStyle/>
          <a:p>
            <a:pPr marL="0" indent="0" algn="just" rtl="1">
              <a:lnSpc>
                <a:spcPts val="2700"/>
              </a:lnSpc>
              <a:buNone/>
            </a:pPr>
            <a:r>
              <a:rPr lang="ar-DZ" sz="2400" smtClean="0">
                <a:solidFill>
                  <a:srgbClr val="CFCBBF"/>
                </a:solidFill>
                <a:latin typeface="Simplified Arabic" panose="02020603050405020304" pitchFamily="18" charset="-78"/>
                <a:ea typeface="Raleway" pitchFamily="34" charset="-122"/>
                <a:cs typeface="Simplified Arabic" panose="02020603050405020304" pitchFamily="18" charset="-78"/>
              </a:rPr>
              <a:t>هي تقنية تعتمد على تدريب الخوارزميات على البيانات لاستخلاص نماذج تنبؤية </a:t>
            </a:r>
            <a:endParaRPr lang="en-US" sz="2400">
              <a:latin typeface="Simplified Arabic" panose="02020603050405020304" pitchFamily="18" charset="-78"/>
              <a:cs typeface="Simplified Arabic" panose="02020603050405020304" pitchFamily="18" charset="-78"/>
            </a:endParaRPr>
          </a:p>
        </p:txBody>
      </p:sp>
      <p:sp>
        <p:nvSpPr>
          <p:cNvPr id="8" name="Shape 5"/>
          <p:cNvSpPr/>
          <p:nvPr/>
        </p:nvSpPr>
        <p:spPr>
          <a:xfrm>
            <a:off x="6285309" y="3165097"/>
            <a:ext cx="3709511" cy="1648301"/>
          </a:xfrm>
          <a:prstGeom prst="roundRect">
            <a:avLst>
              <a:gd name="adj" fmla="val 1962"/>
            </a:avLst>
          </a:prstGeom>
          <a:solidFill>
            <a:srgbClr val="1B1C1D"/>
          </a:solidFill>
          <a:ln w="30480">
            <a:solidFill>
              <a:srgbClr val="535455"/>
            </a:solidFill>
            <a:prstDash val="solid"/>
          </a:ln>
        </p:spPr>
        <p:txBody>
          <a:bodyPr/>
          <a:lstStyle/>
          <a:p/>
        </p:txBody>
      </p:sp>
      <p:sp>
        <p:nvSpPr>
          <p:cNvPr id="9" name="Text 6"/>
          <p:cNvSpPr/>
          <p:nvPr/>
        </p:nvSpPr>
        <p:spPr>
          <a:xfrm>
            <a:off x="7008971" y="3275886"/>
            <a:ext cx="2695575" cy="336947"/>
          </a:xfrm>
          <a:prstGeom prst="rect">
            <a:avLst/>
          </a:prstGeom>
          <a:noFill/>
        </p:spPr>
        <p:txBody>
          <a:bodyPr wrap="none" lIns="0" tIns="0" rIns="0" bIns="0" rtlCol="0" anchor="t"/>
          <a:lstStyle/>
          <a:p>
            <a:pPr marL="0" indent="0" algn="r" rtl="1">
              <a:lnSpc>
                <a:spcPts val="2650"/>
              </a:lnSpc>
              <a:buNone/>
            </a:pPr>
            <a:r>
              <a:rPr lang="en-US" sz="3200">
                <a:solidFill>
                  <a:srgbClr val="CFCBBF"/>
                </a:solidFill>
                <a:latin typeface="Simplified Arabic" panose="02020603050405020304" pitchFamily="18" charset="-78"/>
                <a:ea typeface="Prata" pitchFamily="34" charset="-122"/>
                <a:cs typeface="Simplified Arabic" panose="02020603050405020304" pitchFamily="18" charset="-78"/>
              </a:rPr>
              <a:t>معالجة اللغة الطبيعية</a:t>
            </a:r>
            <a:endParaRPr lang="en-US" sz="3200">
              <a:latin typeface="Simplified Arabic" panose="02020603050405020304" pitchFamily="18" charset="-78"/>
              <a:cs typeface="Simplified Arabic" panose="02020603050405020304" pitchFamily="18" charset="-78"/>
            </a:endParaRPr>
          </a:p>
        </p:txBody>
      </p:sp>
      <p:sp>
        <p:nvSpPr>
          <p:cNvPr id="10" name="Text 7"/>
          <p:cNvSpPr/>
          <p:nvPr/>
        </p:nvSpPr>
        <p:spPr>
          <a:xfrm>
            <a:off x="6487239" y="3742134"/>
            <a:ext cx="3217307" cy="689848"/>
          </a:xfrm>
          <a:prstGeom prst="rect">
            <a:avLst/>
          </a:prstGeom>
          <a:noFill/>
        </p:spPr>
        <p:txBody>
          <a:bodyPr wrap="square" lIns="0" tIns="0" rIns="0" bIns="0" rtlCol="0" anchor="t"/>
          <a:lstStyle/>
          <a:p>
            <a:pPr marL="0" indent="0" algn="just" rtl="1">
              <a:lnSpc>
                <a:spcPts val="2700"/>
              </a:lnSpc>
              <a:buNone/>
            </a:pPr>
            <a:r>
              <a:rPr lang="ar-DZ" sz="2400" smtClean="0">
                <a:solidFill>
                  <a:srgbClr val="CFCBBF"/>
                </a:solidFill>
                <a:latin typeface="Simplified Arabic" panose="02020603050405020304" pitchFamily="18" charset="-78"/>
                <a:ea typeface="Raleway" pitchFamily="34" charset="-122"/>
                <a:cs typeface="Simplified Arabic" panose="02020603050405020304" pitchFamily="18" charset="-78"/>
              </a:rPr>
              <a:t>هي تمكين الحواسيب من </a:t>
            </a:r>
            <a:r>
              <a:rPr lang="en-US" sz="2400" err="1" smtClean="0">
                <a:solidFill>
                  <a:srgbClr val="CFCBBF"/>
                </a:solidFill>
                <a:latin typeface="Simplified Arabic" panose="02020603050405020304" pitchFamily="18" charset="-78"/>
                <a:ea typeface="Raleway" pitchFamily="34" charset="-122"/>
                <a:cs typeface="Simplified Arabic" panose="02020603050405020304" pitchFamily="18" charset="-78"/>
              </a:rPr>
              <a:t>فهم </a:t>
            </a:r>
            <a:r>
              <a:rPr lang="en-US" sz="2400">
                <a:solidFill>
                  <a:srgbClr val="CFCBBF"/>
                </a:solidFill>
                <a:latin typeface="Simplified Arabic" panose="02020603050405020304" pitchFamily="18" charset="-78"/>
                <a:ea typeface="Raleway" pitchFamily="34" charset="-122"/>
                <a:cs typeface="Simplified Arabic" panose="02020603050405020304" pitchFamily="18" charset="-78"/>
              </a:rPr>
              <a:t>واستخراج المعلومات من النصوص والأوامر الصوتية</a:t>
            </a:r>
            <a:endParaRPr lang="en-US" sz="2400">
              <a:latin typeface="Simplified Arabic" panose="02020603050405020304" pitchFamily="18" charset="-78"/>
              <a:cs typeface="Simplified Arabic" panose="02020603050405020304" pitchFamily="18" charset="-78"/>
            </a:endParaRPr>
          </a:p>
        </p:txBody>
      </p:sp>
      <p:sp>
        <p:nvSpPr>
          <p:cNvPr id="11" name="Shape 8"/>
          <p:cNvSpPr/>
          <p:nvPr/>
        </p:nvSpPr>
        <p:spPr>
          <a:xfrm>
            <a:off x="6241137" y="4893707"/>
            <a:ext cx="7634526" cy="1303377"/>
          </a:xfrm>
          <a:prstGeom prst="roundRect">
            <a:avLst>
              <a:gd name="adj" fmla="val 2482"/>
            </a:avLst>
          </a:prstGeom>
          <a:solidFill>
            <a:srgbClr val="1B1C1D"/>
          </a:solidFill>
          <a:ln w="30480">
            <a:solidFill>
              <a:srgbClr val="535455"/>
            </a:solidFill>
            <a:prstDash val="solid"/>
          </a:ln>
        </p:spPr>
        <p:txBody>
          <a:bodyPr/>
          <a:lstStyle/>
          <a:p/>
        </p:txBody>
      </p:sp>
      <p:sp>
        <p:nvSpPr>
          <p:cNvPr id="12" name="Text 9"/>
          <p:cNvSpPr/>
          <p:nvPr/>
        </p:nvSpPr>
        <p:spPr>
          <a:xfrm>
            <a:off x="10933986" y="5139809"/>
            <a:ext cx="2695575" cy="336947"/>
          </a:xfrm>
          <a:prstGeom prst="rect">
            <a:avLst/>
          </a:prstGeom>
          <a:noFill/>
        </p:spPr>
        <p:txBody>
          <a:bodyPr wrap="none" lIns="0" tIns="0" rIns="0" bIns="0" rtlCol="0" anchor="t"/>
          <a:lstStyle/>
          <a:p>
            <a:pPr marL="0" indent="0" algn="r" rtl="1">
              <a:lnSpc>
                <a:spcPts val="2650"/>
              </a:lnSpc>
              <a:buNone/>
            </a:pPr>
            <a:r>
              <a:rPr lang="en-US" sz="3200">
                <a:solidFill>
                  <a:srgbClr val="CFCBBF"/>
                </a:solidFill>
                <a:latin typeface="Simplified Arabic" panose="02020603050405020304" pitchFamily="18" charset="-78"/>
                <a:ea typeface="Prata" pitchFamily="34" charset="-122"/>
                <a:cs typeface="Simplified Arabic" panose="02020603050405020304" pitchFamily="18" charset="-78"/>
              </a:rPr>
              <a:t>رؤية الكمبيوتر</a:t>
            </a:r>
            <a:endParaRPr lang="en-US" sz="3200">
              <a:latin typeface="Simplified Arabic" panose="02020603050405020304" pitchFamily="18" charset="-78"/>
              <a:cs typeface="Simplified Arabic" panose="02020603050405020304" pitchFamily="18" charset="-78"/>
            </a:endParaRPr>
          </a:p>
        </p:txBody>
      </p:sp>
      <p:sp>
        <p:nvSpPr>
          <p:cNvPr id="13" name="Text 10"/>
          <p:cNvSpPr/>
          <p:nvPr/>
        </p:nvSpPr>
        <p:spPr>
          <a:xfrm>
            <a:off x="6487239" y="5606058"/>
            <a:ext cx="7142321" cy="344924"/>
          </a:xfrm>
          <a:prstGeom prst="rect">
            <a:avLst/>
          </a:prstGeom>
          <a:noFill/>
        </p:spPr>
        <p:txBody>
          <a:bodyPr wrap="none" lIns="0" tIns="0" rIns="0" bIns="0" rtlCol="0" anchor="t"/>
          <a:lstStyle/>
          <a:p>
            <a:pPr marL="0" indent="0" algn="r" rtl="1">
              <a:lnSpc>
                <a:spcPts val="2700"/>
              </a:lnSpc>
              <a:buNone/>
            </a:pPr>
            <a:r>
              <a:rPr lang="ar-DZ" sz="2000" smtClean="0">
                <a:solidFill>
                  <a:srgbClr val="CFCBBF"/>
                </a:solidFill>
                <a:latin typeface="Simplified Arabic" panose="02020603050405020304" pitchFamily="18" charset="-78"/>
                <a:ea typeface="Raleway" pitchFamily="34" charset="-122"/>
                <a:cs typeface="Simplified Arabic" panose="02020603050405020304" pitchFamily="18" charset="-78"/>
              </a:rPr>
              <a:t>قدرة الآلات على </a:t>
            </a:r>
            <a:r>
              <a:rPr lang="en-US" sz="2000" err="1" smtClean="0">
                <a:solidFill>
                  <a:srgbClr val="CFCBBF"/>
                </a:solidFill>
                <a:latin typeface="Simplified Arabic" panose="02020603050405020304" pitchFamily="18" charset="-78"/>
                <a:ea typeface="Raleway" pitchFamily="34" charset="-122"/>
                <a:cs typeface="Simplified Arabic" panose="02020603050405020304" pitchFamily="18" charset="-78"/>
              </a:rPr>
              <a:t>تحليل </a:t>
            </a:r>
            <a:r>
              <a:rPr lang="en-US" sz="2000">
                <a:solidFill>
                  <a:srgbClr val="CFCBBF"/>
                </a:solidFill>
                <a:latin typeface="Simplified Arabic" panose="02020603050405020304" pitchFamily="18" charset="-78"/>
                <a:ea typeface="Raleway" pitchFamily="34" charset="-122"/>
                <a:cs typeface="Simplified Arabic" panose="02020603050405020304" pitchFamily="18" charset="-78"/>
              </a:rPr>
              <a:t>الصور والفيديوهات واستخراج البيانات البصرية</a:t>
            </a:r>
            <a:endParaRPr lang="en-US" sz="2000">
              <a:latin typeface="Simplified Arabic" panose="02020603050405020304" pitchFamily="18" charset="-78"/>
              <a:cs typeface="Simplified Arabic" panose="02020603050405020304" pitchFamily="18" charset="-78"/>
            </a:endParaRPr>
          </a:p>
        </p:txBody>
      </p:sp>
      <p:sp>
        <p:nvSpPr>
          <p:cNvPr id="14" name="Text 11"/>
          <p:cNvSpPr/>
          <p:nvPr/>
        </p:nvSpPr>
        <p:spPr>
          <a:xfrm>
            <a:off x="6241137" y="6439614"/>
            <a:ext cx="7634526" cy="689848"/>
          </a:xfrm>
          <a:prstGeom prst="rect">
            <a:avLst/>
          </a:prstGeom>
          <a:noFill/>
        </p:spPr>
        <p:txBody>
          <a:bodyPr wrap="square" lIns="0" tIns="0" rIns="0" bIns="0" rtlCol="0" anchor="t"/>
          <a:lstStyle/>
          <a:p>
            <a:pPr marL="0" indent="0" algn="r" rtl="1">
              <a:lnSpc>
                <a:spcPts val="2700"/>
              </a:lnSpc>
              <a:buNone/>
            </a:pPr>
            <a:endParaRPr lang="en-US">
              <a:latin typeface="Simplified Arabic" panose="02020603050405020304" pitchFamily="18" charset="-78"/>
              <a:cs typeface="Simplified Arabic" panose="02020603050405020304" pitchFamily="18" charset="-78"/>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0" descr="preencoded.png"/>
          <p:cNvPicPr>
            <a:picLocks noChangeAspect="1"/>
          </p:cNvPicPr>
          <p:nvPr/>
        </p:nvPicPr>
        <p:blipFill>
          <a:blip r:embed="rId2"/>
          <a:stretch>
            <a:fillRect/>
          </a:stretch>
        </p:blipFill>
        <p:spPr>
          <a:xfrm>
            <a:off x="0" y="0"/>
            <a:ext cx="5486400" cy="8229600"/>
          </a:xfrm>
          <a:prstGeom prst="rect">
            <a:avLst/>
          </a:prstGeom>
        </p:spPr>
      </p:pic>
      <p:sp>
        <p:nvSpPr>
          <p:cNvPr id="4" name="Rectangle à coins arrondis 3"/>
          <p:cNvSpPr/>
          <p:nvPr/>
        </p:nvSpPr>
        <p:spPr>
          <a:xfrm>
            <a:off x="6503670" y="605790"/>
            <a:ext cx="7040880" cy="84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smtClean="0"/>
              <a:t>أنواع الذكاء الاصطناعي</a:t>
            </a:r>
            <a:endParaRPr lang="fr-FR" sz="3600"/>
          </a:p>
        </p:txBody>
      </p:sp>
      <p:sp>
        <p:nvSpPr>
          <p:cNvPr id="6" name="Ellipse 5"/>
          <p:cNvSpPr/>
          <p:nvPr/>
        </p:nvSpPr>
        <p:spPr>
          <a:xfrm>
            <a:off x="8389620" y="2651760"/>
            <a:ext cx="5154930" cy="89154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i="1">
                <a:ln w="0"/>
                <a:solidFill>
                  <a:schemeClr val="tx1"/>
                </a:solidFill>
                <a:effectLst>
                  <a:outerShdw blurRad="38100" dist="19050" dir="2700000" algn="tl" rotWithShape="0">
                    <a:schemeClr val="dk1">
                      <a:alpha val="40000"/>
                    </a:schemeClr>
                  </a:outerShdw>
                </a:effectLst>
              </a:rPr>
              <a:t>الذكاء </a:t>
            </a:r>
            <a:r>
              <a:rPr lang="ar-DZ" sz="2800" i="1" smtClean="0">
                <a:ln w="0"/>
                <a:solidFill>
                  <a:schemeClr val="tx1"/>
                </a:solidFill>
                <a:effectLst>
                  <a:outerShdw blurRad="38100" dist="19050" dir="2700000" algn="tl" rotWithShape="0">
                    <a:schemeClr val="dk1">
                      <a:alpha val="40000"/>
                    </a:schemeClr>
                  </a:outerShdw>
                </a:effectLst>
              </a:rPr>
              <a:t>الضيق </a:t>
            </a:r>
            <a:r>
              <a:rPr lang="fr-FR" sz="2800" i="1" err="1" smtClean="0">
                <a:ln w="0"/>
                <a:solidFill>
                  <a:schemeClr val="tx1"/>
                </a:solidFill>
                <a:effectLst>
                  <a:outerShdw blurRad="38100" dist="19050" dir="2700000" algn="tl" rotWithShape="0">
                    <a:schemeClr val="dk1">
                      <a:alpha val="40000"/>
                    </a:schemeClr>
                  </a:outerShdw>
                </a:effectLst>
              </a:rPr>
              <a:t>Weak AI</a:t>
            </a:r>
            <a:endParaRPr lang="fr-FR" sz="2800">
              <a:ln w="0"/>
              <a:solidFill>
                <a:schemeClr val="tx1"/>
              </a:solidFill>
              <a:effectLst>
                <a:outerShdw blurRad="38100" dist="19050" dir="2700000" algn="tl" rotWithShape="0">
                  <a:schemeClr val="dk1">
                    <a:alpha val="40000"/>
                  </a:schemeClr>
                </a:outerShdw>
              </a:effectLst>
            </a:endParaRPr>
          </a:p>
        </p:txBody>
      </p:sp>
      <p:sp>
        <p:nvSpPr>
          <p:cNvPr id="7" name="Ellipse 6"/>
          <p:cNvSpPr/>
          <p:nvPr/>
        </p:nvSpPr>
        <p:spPr>
          <a:xfrm>
            <a:off x="8389620" y="4480560"/>
            <a:ext cx="5154930" cy="89154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smtClean="0">
                <a:solidFill>
                  <a:schemeClr val="tx1"/>
                </a:solidFill>
              </a:rPr>
              <a:t>الذكاء العام  </a:t>
            </a:r>
            <a:r>
              <a:rPr lang="fr-FR" sz="3200" smtClean="0">
                <a:solidFill>
                  <a:schemeClr val="tx1"/>
                </a:solidFill>
              </a:rPr>
              <a:t>General AI</a:t>
            </a:r>
            <a:endParaRPr lang="fr-FR" sz="3200">
              <a:solidFill>
                <a:schemeClr val="tx1"/>
              </a:solidFill>
            </a:endParaRPr>
          </a:p>
        </p:txBody>
      </p:sp>
    </p:spTree>
    <p:extLst>
      <p:ext uri="{BB962C8B-B14F-4D97-AF65-F5344CB8AC3E}">
        <p14:creationId xmlns:p14="http://schemas.microsoft.com/office/powerpoint/2010/main" val="378661723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0" descr="preencoded.png"/>
          <p:cNvPicPr>
            <a:picLocks noChangeAspect="1"/>
          </p:cNvPicPr>
          <p:nvPr/>
        </p:nvPicPr>
        <p:blipFill>
          <a:blip r:embed="rId2"/>
          <a:stretch>
            <a:fillRect/>
          </a:stretch>
        </p:blipFill>
        <p:spPr>
          <a:xfrm>
            <a:off x="9144000" y="0"/>
            <a:ext cx="5486400" cy="8229600"/>
          </a:xfrm>
          <a:prstGeom prst="rect">
            <a:avLst/>
          </a:prstGeom>
        </p:spPr>
      </p:pic>
      <p:sp>
        <p:nvSpPr>
          <p:cNvPr id="3" name="Text 0"/>
          <p:cNvSpPr/>
          <p:nvPr/>
        </p:nvSpPr>
        <p:spPr>
          <a:xfrm>
            <a:off x="793790" y="3054429"/>
            <a:ext cx="7556421" cy="1417558"/>
          </a:xfrm>
          <a:prstGeom prst="rect">
            <a:avLst/>
          </a:prstGeom>
          <a:noFill/>
        </p:spPr>
        <p:txBody>
          <a:bodyPr wrap="square" lIns="0" tIns="0" rIns="0" bIns="0" rtlCol="0" anchor="t"/>
          <a:lstStyle/>
          <a:p>
            <a:pPr marL="0" indent="0" algn="r" rtl="1">
              <a:lnSpc>
                <a:spcPts val="5550"/>
              </a:lnSpc>
              <a:buNone/>
            </a:pPr>
            <a:r>
              <a:rPr lang="en-US" sz="4450" err="1" smtClean="0">
                <a:solidFill>
                  <a:schemeClr val="bg1"/>
                </a:solidFill>
                <a:latin typeface="Gelasio Semi Bold" pitchFamily="34" charset="0"/>
                <a:ea typeface="Gelasio Semi Bold" pitchFamily="34" charset="-122"/>
                <a:cs typeface="Gelasio Semi Bold" pitchFamily="34" charset="-120"/>
              </a:rPr>
              <a:t>ذكاء</a:t>
            </a:r>
            <a:r>
              <a:rPr lang="ar-DZ" sz="4450">
                <a:solidFill>
                  <a:schemeClr val="bg1"/>
                </a:solidFill>
                <a:latin typeface="Gelasio Semi Bold" pitchFamily="34" charset="0"/>
                <a:ea typeface="Gelasio Semi Bold" pitchFamily="34" charset="-122"/>
                <a:cs typeface="Gelasio Semi Bold" pitchFamily="34" charset="-120"/>
              </a:rPr>
              <a:t> </a:t>
            </a:r>
            <a:r>
              <a:rPr lang="en-US" sz="4450" err="1" smtClean="0">
                <a:solidFill>
                  <a:schemeClr val="bg1"/>
                </a:solidFill>
                <a:latin typeface="Gelasio Semi Bold" pitchFamily="34" charset="0"/>
                <a:ea typeface="Gelasio Semi Bold" pitchFamily="34" charset="-122"/>
                <a:cs typeface="Gelasio Semi Bold" pitchFamily="34" charset="-120"/>
              </a:rPr>
              <a:t>الأعمال</a:t>
            </a:r>
            <a:r>
              <a:rPr lang="ar-DZ" sz="4450" smtClean="0">
                <a:solidFill>
                  <a:schemeClr val="bg1"/>
                </a:solidFill>
                <a:latin typeface="Gelasio Semi Bold" pitchFamily="34" charset="0"/>
                <a:ea typeface="Gelasio Semi Bold" pitchFamily="34" charset="-122"/>
                <a:cs typeface="Gelasio Semi Bold" pitchFamily="34" charset="-120"/>
              </a:rPr>
              <a:t>: كيف تحول </a:t>
            </a:r>
            <a:r>
              <a:rPr lang="en-US" sz="4450" err="1" smtClean="0">
                <a:solidFill>
                  <a:schemeClr val="bg1"/>
                </a:solidFill>
                <a:latin typeface="Gelasio Semi Bold" pitchFamily="34" charset="0"/>
                <a:ea typeface="Gelasio Semi Bold" pitchFamily="34" charset="-122"/>
                <a:cs typeface="Gelasio Semi Bold" pitchFamily="34" charset="-120"/>
              </a:rPr>
              <a:t>البيانات</a:t>
            </a:r>
            <a:r>
              <a:rPr lang="ar-DZ" sz="4450">
                <a:solidFill>
                  <a:schemeClr val="bg1"/>
                </a:solidFill>
                <a:latin typeface="Gelasio Semi Bold" pitchFamily="34" charset="0"/>
                <a:ea typeface="Gelasio Semi Bold" pitchFamily="34" charset="-122"/>
                <a:cs typeface="Gelasio Semi Bold" pitchFamily="34" charset="-120"/>
              </a:rPr>
              <a:t> </a:t>
            </a:r>
            <a:r>
              <a:rPr lang="en-US" sz="4450" err="1" smtClean="0">
                <a:solidFill>
                  <a:schemeClr val="bg1"/>
                </a:solidFill>
                <a:latin typeface="Gelasio Semi Bold" pitchFamily="34" charset="0"/>
                <a:ea typeface="Gelasio Semi Bold" pitchFamily="34" charset="-122"/>
                <a:cs typeface="Gelasio Semi Bold" pitchFamily="34" charset="-120"/>
              </a:rPr>
              <a:t>إلى</a:t>
            </a:r>
            <a:r>
              <a:rPr lang="ar-DZ" sz="4450">
                <a:solidFill>
                  <a:schemeClr val="bg1"/>
                </a:solidFill>
                <a:latin typeface="Gelasio Semi Bold" pitchFamily="34" charset="0"/>
                <a:ea typeface="Gelasio Semi Bold" pitchFamily="34" charset="-122"/>
                <a:cs typeface="Gelasio Semi Bold" pitchFamily="34" charset="-120"/>
              </a:rPr>
              <a:t> </a:t>
            </a:r>
            <a:r>
              <a:rPr lang="en-US" sz="4450" err="1" smtClean="0">
                <a:solidFill>
                  <a:schemeClr val="bg1"/>
                </a:solidFill>
                <a:latin typeface="Gelasio Semi Bold" pitchFamily="34" charset="0"/>
                <a:ea typeface="Gelasio Semi Bold" pitchFamily="34" charset="-122"/>
                <a:cs typeface="Gelasio Semi Bold" pitchFamily="34" charset="-120"/>
              </a:rPr>
              <a:t>قرارات</a:t>
            </a:r>
            <a:r>
              <a:rPr lang="ar-DZ" sz="4450" smtClean="0">
                <a:solidFill>
                  <a:schemeClr val="bg1"/>
                </a:solidFill>
                <a:latin typeface="Gelasio Semi Bold" pitchFamily="34" charset="0"/>
                <a:ea typeface="Gelasio Semi Bold" pitchFamily="34" charset="-122"/>
                <a:cs typeface="Gelasio Semi Bold" pitchFamily="34" charset="-120"/>
              </a:rPr>
              <a:t> </a:t>
            </a:r>
            <a:r>
              <a:rPr lang="en-US" sz="4450" err="1" smtClean="0">
                <a:solidFill>
                  <a:schemeClr val="bg1"/>
                </a:solidFill>
                <a:latin typeface="Gelasio Semi Bold" pitchFamily="34" charset="0"/>
                <a:ea typeface="Gelasio Semi Bold" pitchFamily="34" charset="-122"/>
                <a:cs typeface="Gelasio Semi Bold" pitchFamily="34" charset="-120"/>
              </a:rPr>
              <a:t>ناجحة</a:t>
            </a:r>
            <a:endParaRPr lang="en-US" sz="4450">
              <a:solidFill>
                <a:schemeClr val="bg1"/>
              </a:solidFill>
            </a:endParaRPr>
          </a:p>
        </p:txBody>
      </p:sp>
    </p:spTree>
    <p:extLst>
      <p:ext uri="{BB962C8B-B14F-4D97-AF65-F5344CB8AC3E}">
        <p14:creationId xmlns:p14="http://schemas.microsoft.com/office/powerpoint/2010/main" val="208866952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3">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673346" y="743783"/>
            <a:ext cx="5225534" cy="653177"/>
          </a:xfrm>
          <a:prstGeom prst="rect">
            <a:avLst/>
          </a:prstGeom>
          <a:noFill/>
        </p:spPr>
        <p:txBody>
          <a:bodyPr wrap="none" lIns="0" tIns="0" rIns="0" bIns="0" rtlCol="0" anchor="t"/>
          <a:lstStyle/>
          <a:p>
            <a:pPr marL="0" indent="0" algn="r" rtl="1">
              <a:lnSpc>
                <a:spcPts val="5100"/>
              </a:lnSpc>
              <a:buNone/>
            </a:pPr>
            <a:r>
              <a:rPr lang="en-US" sz="4100">
                <a:solidFill>
                  <a:srgbClr val="F2E782"/>
                </a:solidFill>
                <a:latin typeface="Simplified Arabic" panose="02020603050405020304" pitchFamily="18" charset="-78"/>
                <a:ea typeface="Prata" pitchFamily="34" charset="-122"/>
                <a:cs typeface="Simplified Arabic" panose="02020603050405020304" pitchFamily="18" charset="-78"/>
              </a:rPr>
              <a:t>تعريف ذكاء الأعمال</a:t>
            </a:r>
            <a:endParaRPr lang="en-US" sz="4100">
              <a:latin typeface="Simplified Arabic" panose="02020603050405020304" pitchFamily="18" charset="-78"/>
              <a:cs typeface="Simplified Arabic" panose="02020603050405020304" pitchFamily="18" charset="-78"/>
            </a:endParaRPr>
          </a:p>
        </p:txBody>
      </p:sp>
      <p:sp>
        <p:nvSpPr>
          <p:cNvPr id="5" name="Text 2"/>
          <p:cNvSpPr/>
          <p:nvPr/>
        </p:nvSpPr>
        <p:spPr>
          <a:xfrm>
            <a:off x="6217920" y="2454831"/>
            <a:ext cx="3585567" cy="1003340"/>
          </a:xfrm>
          <a:prstGeom prst="rect">
            <a:avLst/>
          </a:prstGeom>
          <a:noFill/>
        </p:spPr>
        <p:txBody>
          <a:bodyPr wrap="square" lIns="0" tIns="0" rIns="0" bIns="0" rtlCol="0" anchor="t"/>
          <a:lstStyle/>
          <a:p>
            <a:pPr marL="0" indent="0" algn="r" rtl="1">
              <a:lnSpc>
                <a:spcPts val="2600"/>
              </a:lnSpc>
              <a:buNone/>
            </a:pPr>
            <a:r>
              <a:rPr lang="en-US" sz="2000">
                <a:solidFill>
                  <a:srgbClr val="CFCBBF"/>
                </a:solidFill>
                <a:latin typeface="Simplified Arabic" panose="02020603050405020304" pitchFamily="18" charset="-78"/>
                <a:ea typeface="Raleway" pitchFamily="34" charset="-122"/>
                <a:cs typeface="Simplified Arabic" panose="02020603050405020304" pitchFamily="18" charset="-78"/>
              </a:rPr>
              <a:t>ذكاء الأعمال (BI) هو مجموعة شاملة من الأدوات والتقنيات والعمليات التي تحول البيانات الخام إلى رؤى قابلة للتنفيذ ومفيدة.</a:t>
            </a:r>
            <a:endParaRPr lang="en-US" sz="2000">
              <a:latin typeface="Simplified Arabic" panose="02020603050405020304" pitchFamily="18" charset="-78"/>
              <a:cs typeface="Simplified Arabic" panose="02020603050405020304" pitchFamily="18" charset="-78"/>
            </a:endParaRPr>
          </a:p>
        </p:txBody>
      </p:sp>
      <p:sp>
        <p:nvSpPr>
          <p:cNvPr id="6" name="Text 3"/>
          <p:cNvSpPr/>
          <p:nvPr/>
        </p:nvSpPr>
        <p:spPr>
          <a:xfrm>
            <a:off x="11096737" y="5601557"/>
            <a:ext cx="2612708" cy="326469"/>
          </a:xfrm>
          <a:prstGeom prst="rect">
            <a:avLst/>
          </a:prstGeom>
          <a:noFill/>
        </p:spPr>
        <p:txBody>
          <a:bodyPr wrap="none" lIns="0" tIns="0" rIns="0" bIns="0" rtlCol="0" anchor="t"/>
          <a:lstStyle/>
          <a:p>
            <a:pPr marL="0" indent="0" algn="r" rtl="1">
              <a:lnSpc>
                <a:spcPts val="2550"/>
              </a:lnSpc>
              <a:buNone/>
            </a:pPr>
            <a:r>
              <a:rPr lang="en-US" sz="2050" b="1">
                <a:solidFill>
                  <a:srgbClr val="F2E782"/>
                </a:solidFill>
                <a:latin typeface="Simplified Arabic" panose="02020603050405020304" pitchFamily="18" charset="-78"/>
                <a:ea typeface="Prata" pitchFamily="34" charset="-122"/>
                <a:cs typeface="Simplified Arabic" panose="02020603050405020304" pitchFamily="18" charset="-78"/>
              </a:rPr>
              <a:t>الهدف الرئيسي</a:t>
            </a:r>
            <a:endParaRPr lang="en-US" sz="2050" b="1">
              <a:latin typeface="Simplified Arabic" panose="02020603050405020304" pitchFamily="18" charset="-78"/>
              <a:cs typeface="Simplified Arabic" panose="02020603050405020304" pitchFamily="18" charset="-78"/>
            </a:endParaRPr>
          </a:p>
        </p:txBody>
      </p:sp>
      <p:sp>
        <p:nvSpPr>
          <p:cNvPr id="7" name="Text 4"/>
          <p:cNvSpPr/>
          <p:nvPr/>
        </p:nvSpPr>
        <p:spPr>
          <a:xfrm>
            <a:off x="8263891" y="6295311"/>
            <a:ext cx="5231130" cy="668893"/>
          </a:xfrm>
          <a:prstGeom prst="rect">
            <a:avLst/>
          </a:prstGeom>
          <a:noFill/>
        </p:spPr>
        <p:txBody>
          <a:bodyPr wrap="square" lIns="0" tIns="0" rIns="0" bIns="0" rtlCol="0" anchor="t"/>
          <a:lstStyle/>
          <a:p>
            <a:pPr marL="0" indent="0" algn="r" rtl="1">
              <a:lnSpc>
                <a:spcPts val="2600"/>
              </a:lnSpc>
              <a:buNone/>
            </a:pPr>
            <a:r>
              <a:rPr lang="en-US" sz="2000">
                <a:solidFill>
                  <a:srgbClr val="CFCBBF"/>
                </a:solidFill>
                <a:latin typeface="Simplified Arabic" panose="02020603050405020304" pitchFamily="18" charset="-78"/>
                <a:ea typeface="Raleway" pitchFamily="34" charset="-122"/>
                <a:cs typeface="Simplified Arabic" panose="02020603050405020304" pitchFamily="18" charset="-78"/>
              </a:rPr>
              <a:t>تمكين صناع القرار من فهم أداء المؤسسة وتحديد الفرص والتهديدات بسرعة وفاعلية.</a:t>
            </a:r>
            <a:endParaRPr lang="en-US" sz="2000">
              <a:latin typeface="Simplified Arabic" panose="02020603050405020304" pitchFamily="18" charset="-78"/>
              <a:cs typeface="Simplified Arabic" panose="02020603050405020304" pitchFamily="18" charset="-78"/>
            </a:endParaRPr>
          </a:p>
        </p:txBody>
      </p:sp>
      <p:pic>
        <p:nvPicPr>
          <p:cNvPr id="16" name="Image 15"/>
          <p:cNvPicPr>
            <a:picLocks noChangeAspect="1"/>
          </p:cNvPicPr>
          <p:nvPr/>
        </p:nvPicPr>
        <p:blipFill>
          <a:blip r:embed="rId4"/>
          <a:stretch>
            <a:fillRect/>
          </a:stretch>
        </p:blipFill>
        <p:spPr>
          <a:xfrm>
            <a:off x="10407855" y="2218362"/>
            <a:ext cx="3628185" cy="162777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 2"/>
          <p:cNvPicPr>
            <a:picLocks noChangeAspect="1"/>
          </p:cNvPicPr>
          <p:nvPr/>
        </p:nvPicPr>
        <p:blipFill>
          <a:blip r:embed="rId2"/>
          <a:stretch>
            <a:fillRect/>
          </a:stretch>
        </p:blipFill>
        <p:spPr>
          <a:xfrm>
            <a:off x="621212" y="740371"/>
            <a:ext cx="13387977" cy="6748857"/>
          </a:xfrm>
          <a:prstGeom prst="rect">
            <a:avLst/>
          </a:prstGeom>
        </p:spPr>
      </p:pic>
    </p:spTree>
    <p:extLst>
      <p:ext uri="{BB962C8B-B14F-4D97-AF65-F5344CB8AC3E}">
        <p14:creationId xmlns:p14="http://schemas.microsoft.com/office/powerpoint/2010/main" val="405299869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 1"/>
          <p:cNvPicPr>
            <a:picLocks noChangeAspect="1"/>
          </p:cNvPicPr>
          <p:nvPr/>
        </p:nvPicPr>
        <p:blipFill>
          <a:blip r:embed="rId2"/>
          <a:stretch>
            <a:fillRect/>
          </a:stretch>
        </p:blipFill>
        <p:spPr>
          <a:xfrm>
            <a:off x="590729" y="517848"/>
            <a:ext cx="13448942" cy="7193903"/>
          </a:xfrm>
          <a:prstGeom prst="rect">
            <a:avLst/>
          </a:prstGeom>
        </p:spPr>
      </p:pic>
    </p:spTree>
    <p:extLst>
      <p:ext uri="{BB962C8B-B14F-4D97-AF65-F5344CB8AC3E}">
        <p14:creationId xmlns:p14="http://schemas.microsoft.com/office/powerpoint/2010/main" val="415578798"/>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Personnalisé</PresentationFormat>
  <Paragraphs>54</Paragraphs>
  <Slides>24</Slides>
  <Notes>9</Notes>
  <TotalTime>143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Calibri Light</vt:lpstr>
      <vt:lpstr>Calibri</vt:lpstr>
      <vt:lpstr>Simplified Arabic</vt:lpstr>
      <vt:lpstr>Nirmala Text Semilight</vt:lpstr>
      <vt:lpstr>Raleway</vt:lpstr>
      <vt:lpstr>fkGroteskNeue</vt:lpstr>
      <vt:lpstr>Prata</vt:lpstr>
      <vt:lpstr>Gelasio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Présentation PowerPoint</dc:title>
  <dc:creator>DELL</dc:creator>
  <cp:lastModifiedBy>DELL</cp:lastModifiedBy>
  <cp:revision>39</cp:revision>
  <dcterms:created xsi:type="dcterms:W3CDTF">2025-11-01T16:24:41Z</dcterms:created>
  <dcterms:modified xsi:type="dcterms:W3CDTF">2025-11-02T10:35:35Z</dcterms:modified>
</cp:coreProperties>
</file>