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4347A-A59A-47BC-8558-3C5E363E97B6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68EE5-2ACC-4725-8F60-E6A958CC54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61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5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28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2438400" y="5835650"/>
            <a:ext cx="78232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zh-CN" altLang="en-US" sz="1800" b="1">
              <a:solidFill>
                <a:srgbClr val="FFFFFF"/>
              </a:solidFill>
            </a:endParaRPr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951164"/>
            <a:ext cx="12223751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06400" y="1295400"/>
            <a:ext cx="84328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406400" y="2743200"/>
            <a:ext cx="85344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5898985" y="6156325"/>
            <a:ext cx="13147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200">
                <a:solidFill>
                  <a:srgbClr val="FFFFFF"/>
                </a:solidFill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149600" y="6477001"/>
            <a:ext cx="19304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9855200" y="6477001"/>
            <a:ext cx="21336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518400" y="6477001"/>
            <a:ext cx="2032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8400" y="3581400"/>
            <a:ext cx="1727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101600" y="2667000"/>
            <a:ext cx="97536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zh-CN" altLang="en-US" sz="1800" b="1">
              <a:solidFill>
                <a:srgbClr val="FFFFFF"/>
              </a:solidFill>
            </a:endParaRPr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34551" y="1093788"/>
            <a:ext cx="1346200" cy="200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265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503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4678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538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38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847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8931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2683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235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189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63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264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1115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60338"/>
            <a:ext cx="27432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338"/>
            <a:ext cx="80264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5444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4648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447800"/>
            <a:ext cx="53848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3848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77001"/>
            <a:ext cx="3860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37430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4648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447800"/>
            <a:ext cx="109728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77001"/>
            <a:ext cx="3860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3443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4648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47800"/>
            <a:ext cx="109728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77001"/>
            <a:ext cx="3860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68691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4648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447800"/>
            <a:ext cx="109728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77001"/>
            <a:ext cx="3860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77001"/>
            <a:ext cx="28448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35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33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5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15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609600" y="1447800"/>
            <a:ext cx="10972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609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4165600" y="6477001"/>
            <a:ext cx="386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17B6277-1FB5-475F-AF6C-C0C546244476}" type="slidenum">
              <a:rPr lang="en-US" altLang="zh-CN"/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33866" y="1062039"/>
            <a:ext cx="9751484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zh-CN" altLang="en-US" sz="1800" b="1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609600" y="160338"/>
            <a:ext cx="1046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31367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73584"/>
            <a:ext cx="7772400" cy="1463040"/>
          </a:xfrm>
        </p:spPr>
        <p:txBody>
          <a:bodyPr/>
          <a:lstStyle/>
          <a:p>
            <a:pPr algn="ctr"/>
            <a:r>
              <a:rPr lang="ar-DZ" dirty="0" smtClean="0"/>
              <a:t>التدقيق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5795681"/>
            <a:ext cx="3200400" cy="627495"/>
          </a:xfrm>
        </p:spPr>
        <p:txBody>
          <a:bodyPr>
            <a:normAutofit fontScale="77500" lnSpcReduction="20000"/>
          </a:bodyPr>
          <a:lstStyle/>
          <a:p>
            <a:r>
              <a:rPr lang="ar-DZ" sz="2800" dirty="0" smtClean="0"/>
              <a:t>الأستاذة الدكتورة   بن قارة إيمان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10200" y="4090594"/>
            <a:ext cx="3200400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2800" dirty="0" smtClean="0"/>
              <a:t>محاضرات في مقياس</a:t>
            </a:r>
            <a:endParaRPr lang="fr-FR" sz="2800" dirty="0" smtClean="0"/>
          </a:p>
          <a:p>
            <a:r>
              <a:rPr lang="ar-DZ" sz="2800" dirty="0" smtClean="0"/>
              <a:t>المحاضرة </a:t>
            </a:r>
            <a:r>
              <a:rPr lang="ar-DZ" sz="2800" dirty="0"/>
              <a:t>7</a:t>
            </a:r>
            <a:r>
              <a:rPr lang="ar-DZ" sz="2800" dirty="0" smtClean="0"/>
              <a:t> </a:t>
            </a:r>
            <a:r>
              <a:rPr lang="ar-DZ" sz="2800" dirty="0" smtClean="0"/>
              <a:t>: </a:t>
            </a:r>
            <a:endParaRPr lang="en-US" sz="2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15988" y="281524"/>
            <a:ext cx="6795247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200" dirty="0" smtClean="0"/>
              <a:t>جامعة باجي مختار عنابة</a:t>
            </a:r>
          </a:p>
          <a:p>
            <a:pPr algn="ctr"/>
            <a:r>
              <a:rPr lang="ar-DZ" sz="3200" dirty="0" smtClean="0"/>
              <a:t>كلية العلوم الاقتصادية و علوم التسيير </a:t>
            </a:r>
          </a:p>
          <a:p>
            <a:pPr algn="ctr"/>
            <a:r>
              <a:rPr lang="ar-DZ" sz="3200" dirty="0" smtClean="0"/>
              <a:t>قسم العلوم المالية 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2046" y="3264943"/>
            <a:ext cx="5571565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3200" dirty="0" smtClean="0"/>
              <a:t>ماستر 2 تخصص مالية المؤسسة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3143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645439" y="1635315"/>
            <a:ext cx="7130515" cy="1728192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600" dirty="0">
                <a:solidFill>
                  <a:srgbClr val="000000"/>
                </a:solidFill>
                <a:latin typeface="Gabriola" pitchFamily="82" charset="0"/>
              </a:rPr>
              <a:t>يجب على المدقق أن يحصول على أدلة إثبات </a:t>
            </a:r>
            <a:r>
              <a:rPr lang="ar-DZ" sz="2600" b="1" dirty="0">
                <a:solidFill>
                  <a:srgbClr val="000000"/>
                </a:solidFill>
                <a:latin typeface="Gabriola" pitchFamily="82" charset="0"/>
              </a:rPr>
              <a:t>كافية</a:t>
            </a:r>
            <a:r>
              <a:rPr lang="ar-DZ" sz="2600" dirty="0">
                <a:solidFill>
                  <a:srgbClr val="000000"/>
                </a:solidFill>
                <a:latin typeface="Gabriola" pitchFamily="82" charset="0"/>
              </a:rPr>
              <a:t> و </a:t>
            </a:r>
            <a:r>
              <a:rPr lang="ar-DZ" sz="2600" b="1" dirty="0">
                <a:solidFill>
                  <a:srgbClr val="000000"/>
                </a:solidFill>
                <a:latin typeface="Gabriola" pitchFamily="82" charset="0"/>
              </a:rPr>
              <a:t>ملائمة</a:t>
            </a:r>
            <a:r>
              <a:rPr lang="ar-DZ" sz="2600" dirty="0">
                <a:solidFill>
                  <a:srgbClr val="000000"/>
                </a:solidFill>
                <a:latin typeface="Gabriola" pitchFamily="82" charset="0"/>
              </a:rPr>
              <a:t> لكي يستطيع أن يخرج بإستنتاجات معقولة تكون الأساس الذي يبني عليه رأيه المهني. </a:t>
            </a:r>
          </a:p>
        </p:txBody>
      </p:sp>
      <p:sp>
        <p:nvSpPr>
          <p:cNvPr id="3" name="Left Arrow 2"/>
          <p:cNvSpPr/>
          <p:nvPr/>
        </p:nvSpPr>
        <p:spPr bwMode="auto">
          <a:xfrm rot="19454290">
            <a:off x="8848989" y="1617179"/>
            <a:ext cx="1551071" cy="1253854"/>
          </a:xfrm>
          <a:prstGeom prst="leftArrow">
            <a:avLst>
              <a:gd name="adj1" fmla="val 50000"/>
              <a:gd name="adj2" fmla="val 3098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600" b="1" dirty="0">
                <a:solidFill>
                  <a:srgbClr val="000000"/>
                </a:solidFill>
                <a:latin typeface="Gabriola" pitchFamily="82" charset="0"/>
              </a:rPr>
              <a:t>الهدف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762817" y="235598"/>
            <a:ext cx="5256585" cy="745130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>
                <a:solidFill>
                  <a:srgbClr val="003366"/>
                </a:solidFill>
                <a:latin typeface="Gabriola" pitchFamily="82" charset="0"/>
              </a:rPr>
              <a:t>ISA 500</a:t>
            </a:r>
            <a:r>
              <a:rPr lang="ar-DZ" sz="2700" b="1" dirty="0">
                <a:solidFill>
                  <a:srgbClr val="003366"/>
                </a:solidFill>
                <a:latin typeface="Gabriola" pitchFamily="82" charset="0"/>
              </a:rPr>
              <a:t>  = أدلة الإثبات في التدقيق</a:t>
            </a:r>
            <a:endParaRPr lang="fr-FR" sz="2700" b="1" dirty="0">
              <a:solidFill>
                <a:srgbClr val="003366"/>
              </a:solidFill>
              <a:latin typeface="Gabriola" pitchFamily="8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645439" y="3507523"/>
            <a:ext cx="7130515" cy="1728192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يقصد بها </a:t>
            </a:r>
            <a:r>
              <a:rPr lang="ar-DZ" sz="2400" b="1" dirty="0">
                <a:solidFill>
                  <a:srgbClr val="000000"/>
                </a:solidFill>
                <a:latin typeface="Gabriola" pitchFamily="82" charset="0"/>
              </a:rPr>
              <a:t>كمية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و </a:t>
            </a:r>
            <a:r>
              <a:rPr lang="ar-DZ" sz="2400" b="1" dirty="0">
                <a:solidFill>
                  <a:srgbClr val="000000"/>
                </a:solidFill>
                <a:latin typeface="Gabriola" pitchFamily="82" charset="0"/>
              </a:rPr>
              <a:t>نوعية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المعلومات المالية التي يحصل عليها المدقق للتوصل إلى استنتاجات يبني على أساسها رأيه المهني.</a:t>
            </a: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و تشمل مصادر المستندات و السجلات المحاسبية المتضمنة للقوائم المالية و المعلومات المؤيدة من المصادر الأخرى.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8472264" y="257798"/>
            <a:ext cx="792088" cy="77249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1" name="Left Arrow 10"/>
          <p:cNvSpPr/>
          <p:nvPr/>
        </p:nvSpPr>
        <p:spPr bwMode="auto">
          <a:xfrm rot="19454290">
            <a:off x="8837466" y="3230773"/>
            <a:ext cx="1673303" cy="1253854"/>
          </a:xfrm>
          <a:prstGeom prst="leftArrow">
            <a:avLst>
              <a:gd name="adj1" fmla="val 50000"/>
              <a:gd name="adj2" fmla="val 2647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600" b="1" dirty="0">
                <a:solidFill>
                  <a:srgbClr val="000000"/>
                </a:solidFill>
                <a:latin typeface="Gabriola" pitchFamily="82" charset="0"/>
              </a:rPr>
              <a:t>أدلة الإثبات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1645439" y="5451739"/>
            <a:ext cx="8631799" cy="753523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تتأثر درجة الإعتماد على أدلة الإثبات بمصادرها (داخلية أو خارجية) و بطبيعتها (مرئية،موثقة أو شفوية) .</a:t>
            </a:r>
          </a:p>
        </p:txBody>
      </p:sp>
    </p:spTree>
    <p:extLst>
      <p:ext uri="{BB962C8B-B14F-4D97-AF65-F5344CB8AC3E}">
        <p14:creationId xmlns:p14="http://schemas.microsoft.com/office/powerpoint/2010/main" val="264322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7" grpId="0" animBg="1"/>
      <p:bldP spid="9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007682" y="1772816"/>
            <a:ext cx="8192774" cy="4824536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indent="-457200" algn="just" rtl="1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ar-DZ" sz="2300" b="1" dirty="0">
                <a:solidFill>
                  <a:srgbClr val="000000"/>
                </a:solidFill>
                <a:latin typeface="Gabriola" pitchFamily="82" charset="0"/>
              </a:rPr>
              <a:t>الفحص: </a:t>
            </a:r>
            <a:r>
              <a:rPr lang="fr-FR" sz="2300" b="1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هو أن يقوم المدقق بفحص الدفاتر و السجلات و المستندات للحصول على ادلة إثبات كافية، و قد صنفت وفقا لدرجة الموثوقية إلى: </a:t>
            </a:r>
          </a:p>
          <a:p>
            <a:pPr marL="800100" indent="-342900" algn="just" rtl="1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أدلة صادرة من طرف ثالث و محتفظ بها لديه،</a:t>
            </a:r>
          </a:p>
          <a:p>
            <a:pPr marL="800100" indent="-342900" algn="just" rtl="1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أدلة صادرة من طرف ثالث و تحتفظ المؤسسة بها،</a:t>
            </a:r>
          </a:p>
          <a:p>
            <a:pPr marL="800100" indent="-342900" algn="just" rtl="1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أدلة صادرة من المؤسسة و محتفظ بها لديها.</a:t>
            </a:r>
          </a:p>
          <a:p>
            <a:pPr marL="342900" indent="-342900" algn="just" rtl="1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ar-DZ" sz="2300" b="1" dirty="0">
                <a:solidFill>
                  <a:srgbClr val="000000"/>
                </a:solidFill>
                <a:latin typeface="Gabriola" pitchFamily="82" charset="0"/>
              </a:rPr>
              <a:t>الإستفسار و المصادقة: </a:t>
            </a: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يعني أن يقوم المدقق بالبحث عن المعلومات من أشخاص دوي علاقة داخل و خارج المؤسسة للحصول على دليل إثبات.</a:t>
            </a:r>
          </a:p>
          <a:p>
            <a:pPr marL="342900" indent="-342900" algn="just" rtl="1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ar-DZ" sz="2300" b="1" dirty="0">
                <a:solidFill>
                  <a:srgbClr val="000000"/>
                </a:solidFill>
                <a:latin typeface="Gabriola" pitchFamily="82" charset="0"/>
              </a:rPr>
              <a:t>الإجراءات التحليلية: </a:t>
            </a: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هي أن يحصل على نسب و مؤشرات حول عناصر معينة.</a:t>
            </a:r>
          </a:p>
          <a:p>
            <a:pPr marL="342900" indent="-342900" algn="just" rtl="1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ar-DZ" sz="2300" b="1" dirty="0">
                <a:solidFill>
                  <a:srgbClr val="000000"/>
                </a:solidFill>
                <a:latin typeface="Gabriola" pitchFamily="82" charset="0"/>
              </a:rPr>
              <a:t>الملاحظة:  </a:t>
            </a: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هي قيام المدقق بملاحظة لعمليات الجرد و إجراءات الرقابة الداخلية.</a:t>
            </a:r>
          </a:p>
          <a:p>
            <a:pPr marL="342900" indent="-342900" algn="just" rtl="1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ar-DZ" sz="2300" b="1" dirty="0">
                <a:solidFill>
                  <a:srgbClr val="000000"/>
                </a:solidFill>
                <a:latin typeface="Gabriola" pitchFamily="82" charset="0"/>
              </a:rPr>
              <a:t>الإحتساب: </a:t>
            </a:r>
            <a:r>
              <a:rPr lang="ar-DZ" sz="2300" dirty="0">
                <a:solidFill>
                  <a:srgbClr val="000000"/>
                </a:solidFill>
                <a:latin typeface="Gabriola" pitchFamily="82" charset="0"/>
              </a:rPr>
              <a:t>هي ان يقوم المدقق بعمليات التجميع و الضرب و غيرها من العمليات الحسابية بغرض التحقق.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927649" y="188640"/>
            <a:ext cx="5256585" cy="745130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>
                <a:solidFill>
                  <a:srgbClr val="003366"/>
                </a:solidFill>
                <a:latin typeface="Gabriola" pitchFamily="82" charset="0"/>
              </a:rPr>
              <a:t>ISA 500</a:t>
            </a:r>
            <a:r>
              <a:rPr lang="ar-DZ" sz="2700" b="1" dirty="0">
                <a:solidFill>
                  <a:srgbClr val="003366"/>
                </a:solidFill>
                <a:latin typeface="Gabriola" pitchFamily="82" charset="0"/>
              </a:rPr>
              <a:t>  = أدلة الإثبات في التدقيق</a:t>
            </a:r>
            <a:endParaRPr lang="fr-FR" sz="2700" b="1" dirty="0">
              <a:solidFill>
                <a:srgbClr val="003366"/>
              </a:solidFill>
              <a:latin typeface="Gabriola" pitchFamily="82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9012782" y="127056"/>
            <a:ext cx="792088" cy="77249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382886" y="1091779"/>
            <a:ext cx="4267994" cy="576064"/>
          </a:xfrm>
          <a:prstGeom prst="roundRect">
            <a:avLst>
              <a:gd name="adj" fmla="val 205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>
                <a:solidFill>
                  <a:srgbClr val="000000"/>
                </a:solidFill>
                <a:latin typeface="Gabriola" pitchFamily="82" charset="0"/>
              </a:rPr>
              <a:t>إجراءات الحصول على أدلة الإثبات</a:t>
            </a:r>
            <a:endParaRPr lang="fr-FR" sz="2400" b="1" dirty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3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2456</TotalTime>
  <Words>260</Words>
  <Application>Microsoft Office PowerPoint</Application>
  <PresentationFormat>Grand écran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4" baseType="lpstr">
      <vt:lpstr>宋体</vt:lpstr>
      <vt:lpstr>Arial</vt:lpstr>
      <vt:lpstr>Arial Black</vt:lpstr>
      <vt:lpstr>Calibri</vt:lpstr>
      <vt:lpstr>Gabriola</vt:lpstr>
      <vt:lpstr>Tw Cen MT</vt:lpstr>
      <vt:lpstr>Tw Cen MT Condensed</vt:lpstr>
      <vt:lpstr>Wingdings</vt:lpstr>
      <vt:lpstr>Wingdings 3</vt:lpstr>
      <vt:lpstr>Intégral</vt:lpstr>
      <vt:lpstr>590TGp_climb_dark_ani</vt:lpstr>
      <vt:lpstr>التدقيق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</cp:lastModifiedBy>
  <cp:revision>47</cp:revision>
  <dcterms:created xsi:type="dcterms:W3CDTF">2021-03-30T17:59:31Z</dcterms:created>
  <dcterms:modified xsi:type="dcterms:W3CDTF">2024-11-20T13:24:43Z</dcterms:modified>
</cp:coreProperties>
</file>