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61" r:id="rId4"/>
    <p:sldId id="259" r:id="rId5"/>
    <p:sldId id="448" r:id="rId6"/>
    <p:sldId id="458" r:id="rId7"/>
    <p:sldId id="459" r:id="rId8"/>
    <p:sldId id="262" r:id="rId9"/>
    <p:sldId id="460" r:id="rId10"/>
    <p:sldId id="461" r:id="rId11"/>
    <p:sldId id="462" r:id="rId12"/>
    <p:sldId id="263" r:id="rId13"/>
    <p:sldId id="463" r:id="rId14"/>
    <p:sldId id="464" r:id="rId15"/>
    <p:sldId id="465" r:id="rId16"/>
    <p:sldId id="466" r:id="rId17"/>
    <p:sldId id="467" r:id="rId18"/>
    <p:sldId id="468" r:id="rId19"/>
    <p:sldId id="469" r:id="rId20"/>
    <p:sldId id="264" r:id="rId21"/>
    <p:sldId id="472" r:id="rId22"/>
    <p:sldId id="473" r:id="rId23"/>
    <p:sldId id="474" r:id="rId24"/>
    <p:sldId id="470" r:id="rId25"/>
    <p:sldId id="475" r:id="rId26"/>
    <p:sldId id="476" r:id="rId27"/>
    <p:sldId id="265" r:id="rId28"/>
    <p:sldId id="477" r:id="rId29"/>
    <p:sldId id="44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6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BBACA1-56AC-48A5-AD66-3374891EC60E}" type="doc">
      <dgm:prSet loTypeId="urn:microsoft.com/office/officeart/2005/8/layout/radial6" loCatId="cycle" qsTypeId="urn:microsoft.com/office/officeart/2005/8/quickstyle/simple2" qsCatId="simple" csTypeId="urn:microsoft.com/office/officeart/2005/8/colors/colorful1" csCatId="colorful" phldr="1"/>
      <dgm:spPr/>
      <dgm:t>
        <a:bodyPr/>
        <a:lstStyle/>
        <a:p>
          <a:endParaRPr lang="fr-CA"/>
        </a:p>
      </dgm:t>
    </dgm:pt>
    <dgm:pt modelId="{BF9EEB5E-01A5-4957-8D3A-9A62E361C14D}">
      <dgm:prSet phldrT="[Texte]"/>
      <dgm:spPr/>
      <dgm:t>
        <a:bodyPr/>
        <a:lstStyle/>
        <a:p>
          <a:r>
            <a:rPr lang="ar-SA" dirty="0" smtClean="0"/>
            <a:t>أنواع البحوث</a:t>
          </a:r>
          <a:endParaRPr lang="fr-CA" dirty="0"/>
        </a:p>
      </dgm:t>
    </dgm:pt>
    <dgm:pt modelId="{EDE25CFD-86B6-4659-B5A2-8C24201E0940}" type="parTrans" cxnId="{FFFDF15C-9DB0-41CC-9BB0-522B68E345BF}">
      <dgm:prSet/>
      <dgm:spPr/>
      <dgm:t>
        <a:bodyPr/>
        <a:lstStyle/>
        <a:p>
          <a:endParaRPr lang="fr-CA"/>
        </a:p>
      </dgm:t>
    </dgm:pt>
    <dgm:pt modelId="{3F199AC5-32F4-403E-8F1E-800DAA996879}" type="sibTrans" cxnId="{FFFDF15C-9DB0-41CC-9BB0-522B68E345BF}">
      <dgm:prSet/>
      <dgm:spPr/>
      <dgm:t>
        <a:bodyPr/>
        <a:lstStyle/>
        <a:p>
          <a:endParaRPr lang="fr-CA"/>
        </a:p>
      </dgm:t>
    </dgm:pt>
    <dgm:pt modelId="{9A804C05-BC83-4E24-B408-F94B742B9244}">
      <dgm:prSet phldrT="[Texte]" custT="1"/>
      <dgm:spPr/>
      <dgm:t>
        <a:bodyPr/>
        <a:lstStyle/>
        <a:p>
          <a:r>
            <a:rPr lang="ar-SA" sz="2800" b="1" dirty="0" smtClean="0"/>
            <a:t>تقييمية</a:t>
          </a:r>
          <a:endParaRPr lang="fr-CA" sz="2800" b="1" dirty="0"/>
        </a:p>
      </dgm:t>
    </dgm:pt>
    <dgm:pt modelId="{C81FA071-0C9A-4D38-9687-6D5A7C7C4A96}" type="parTrans" cxnId="{CA151550-2667-4145-828E-5DB957239DC8}">
      <dgm:prSet/>
      <dgm:spPr/>
      <dgm:t>
        <a:bodyPr/>
        <a:lstStyle/>
        <a:p>
          <a:endParaRPr lang="fr-CA"/>
        </a:p>
      </dgm:t>
    </dgm:pt>
    <dgm:pt modelId="{E85D2AE6-D3C9-48BC-ABD4-1AC67365E827}" type="sibTrans" cxnId="{CA151550-2667-4145-828E-5DB957239DC8}">
      <dgm:prSet/>
      <dgm:spPr/>
      <dgm:t>
        <a:bodyPr/>
        <a:lstStyle/>
        <a:p>
          <a:endParaRPr lang="fr-CA"/>
        </a:p>
      </dgm:t>
    </dgm:pt>
    <dgm:pt modelId="{4F76AEC5-96D6-4048-A45F-5223399F5C13}">
      <dgm:prSet phldrT="[Texte]" custT="1"/>
      <dgm:spPr/>
      <dgm:t>
        <a:bodyPr/>
        <a:lstStyle/>
        <a:p>
          <a:r>
            <a:rPr lang="ar-SA" sz="2800" b="1" dirty="0" smtClean="0"/>
            <a:t>استكشافية</a:t>
          </a:r>
          <a:endParaRPr lang="fr-CA" sz="2800" b="1" dirty="0"/>
        </a:p>
      </dgm:t>
    </dgm:pt>
    <dgm:pt modelId="{8F280661-D9E7-4A67-8DFA-14C007649540}" type="parTrans" cxnId="{59C7C72D-598B-412D-80E6-64DC9BB1BD6F}">
      <dgm:prSet/>
      <dgm:spPr/>
      <dgm:t>
        <a:bodyPr/>
        <a:lstStyle/>
        <a:p>
          <a:endParaRPr lang="fr-CA"/>
        </a:p>
      </dgm:t>
    </dgm:pt>
    <dgm:pt modelId="{6B2D3784-F19C-4839-91C5-DFAF695C50BC}" type="sibTrans" cxnId="{59C7C72D-598B-412D-80E6-64DC9BB1BD6F}">
      <dgm:prSet/>
      <dgm:spPr/>
      <dgm:t>
        <a:bodyPr/>
        <a:lstStyle/>
        <a:p>
          <a:endParaRPr lang="fr-CA"/>
        </a:p>
      </dgm:t>
    </dgm:pt>
    <dgm:pt modelId="{6D54AE83-127C-4E2B-ADF9-D1F82450DC87}">
      <dgm:prSet phldrT="[Texte]" custT="1"/>
      <dgm:spPr/>
      <dgm:t>
        <a:bodyPr/>
        <a:lstStyle/>
        <a:p>
          <a:r>
            <a:rPr lang="ar-SA" sz="2800" b="1" dirty="0" smtClean="0"/>
            <a:t>وصفية</a:t>
          </a:r>
          <a:endParaRPr lang="fr-CA" sz="2800" b="1" dirty="0"/>
        </a:p>
      </dgm:t>
    </dgm:pt>
    <dgm:pt modelId="{D71D1490-8F60-48A8-B7C9-223AA40AB78A}" type="parTrans" cxnId="{82E1DEF7-89C4-4B3E-9F05-799FA7DDDBC2}">
      <dgm:prSet/>
      <dgm:spPr/>
      <dgm:t>
        <a:bodyPr/>
        <a:lstStyle/>
        <a:p>
          <a:endParaRPr lang="fr-CA"/>
        </a:p>
      </dgm:t>
    </dgm:pt>
    <dgm:pt modelId="{01E9DAEC-6E8A-415E-A158-AF6E45F8630A}" type="sibTrans" cxnId="{82E1DEF7-89C4-4B3E-9F05-799FA7DDDBC2}">
      <dgm:prSet/>
      <dgm:spPr/>
      <dgm:t>
        <a:bodyPr/>
        <a:lstStyle/>
        <a:p>
          <a:endParaRPr lang="fr-CA"/>
        </a:p>
      </dgm:t>
    </dgm:pt>
    <dgm:pt modelId="{9D455207-98F3-4977-9CD5-BFCEC3770BA2}">
      <dgm:prSet phldrT="[Texte]" custT="1"/>
      <dgm:spPr/>
      <dgm:t>
        <a:bodyPr/>
        <a:lstStyle/>
        <a:p>
          <a:r>
            <a:rPr lang="ar-SA" sz="2800" b="1" dirty="0" smtClean="0"/>
            <a:t>تفسيرية</a:t>
          </a:r>
          <a:endParaRPr lang="fr-CA" sz="2800" b="1" dirty="0"/>
        </a:p>
      </dgm:t>
    </dgm:pt>
    <dgm:pt modelId="{BC2C2890-CBE6-4CA3-857E-AB86A4D46AB4}" type="parTrans" cxnId="{BC9F69B8-CF48-405F-B181-8F83FD627859}">
      <dgm:prSet/>
      <dgm:spPr/>
      <dgm:t>
        <a:bodyPr/>
        <a:lstStyle/>
        <a:p>
          <a:endParaRPr lang="fr-CA"/>
        </a:p>
      </dgm:t>
    </dgm:pt>
    <dgm:pt modelId="{C0CA69B9-95A2-4111-AEFB-B48A0B128181}" type="sibTrans" cxnId="{BC9F69B8-CF48-405F-B181-8F83FD627859}">
      <dgm:prSet/>
      <dgm:spPr/>
      <dgm:t>
        <a:bodyPr/>
        <a:lstStyle/>
        <a:p>
          <a:endParaRPr lang="fr-CA"/>
        </a:p>
      </dgm:t>
    </dgm:pt>
    <dgm:pt modelId="{66EBD6BC-33C7-41C6-9B21-BEEAAACA5473}" type="pres">
      <dgm:prSet presAssocID="{20BBACA1-56AC-48A5-AD66-3374891EC60E}" presName="Name0" presStyleCnt="0">
        <dgm:presLayoutVars>
          <dgm:chMax val="1"/>
          <dgm:dir/>
          <dgm:animLvl val="ctr"/>
          <dgm:resizeHandles val="exact"/>
        </dgm:presLayoutVars>
      </dgm:prSet>
      <dgm:spPr/>
      <dgm:t>
        <a:bodyPr/>
        <a:lstStyle/>
        <a:p>
          <a:endParaRPr lang="fr-CA"/>
        </a:p>
      </dgm:t>
    </dgm:pt>
    <dgm:pt modelId="{41BA2FB0-92EA-4727-A3FC-E6CF3AF3C22A}" type="pres">
      <dgm:prSet presAssocID="{BF9EEB5E-01A5-4957-8D3A-9A62E361C14D}" presName="centerShape" presStyleLbl="node0" presStyleIdx="0" presStyleCnt="1"/>
      <dgm:spPr/>
      <dgm:t>
        <a:bodyPr/>
        <a:lstStyle/>
        <a:p>
          <a:endParaRPr lang="fr-CA"/>
        </a:p>
      </dgm:t>
    </dgm:pt>
    <dgm:pt modelId="{F107C863-8344-4D53-BBCE-755ED46B7DEA}" type="pres">
      <dgm:prSet presAssocID="{9A804C05-BC83-4E24-B408-F94B742B9244}" presName="node" presStyleLbl="node1" presStyleIdx="0" presStyleCnt="4">
        <dgm:presLayoutVars>
          <dgm:bulletEnabled val="1"/>
        </dgm:presLayoutVars>
      </dgm:prSet>
      <dgm:spPr/>
      <dgm:t>
        <a:bodyPr/>
        <a:lstStyle/>
        <a:p>
          <a:endParaRPr lang="fr-CA"/>
        </a:p>
      </dgm:t>
    </dgm:pt>
    <dgm:pt modelId="{1A0DF001-AB19-4BD4-8194-DF023BBD1F34}" type="pres">
      <dgm:prSet presAssocID="{9A804C05-BC83-4E24-B408-F94B742B9244}" presName="dummy" presStyleCnt="0"/>
      <dgm:spPr/>
    </dgm:pt>
    <dgm:pt modelId="{767D7E5E-C051-44AB-B28E-814D9508BCC2}" type="pres">
      <dgm:prSet presAssocID="{E85D2AE6-D3C9-48BC-ABD4-1AC67365E827}" presName="sibTrans" presStyleLbl="sibTrans2D1" presStyleIdx="0" presStyleCnt="4"/>
      <dgm:spPr/>
      <dgm:t>
        <a:bodyPr/>
        <a:lstStyle/>
        <a:p>
          <a:endParaRPr lang="fr-CA"/>
        </a:p>
      </dgm:t>
    </dgm:pt>
    <dgm:pt modelId="{FC744E77-AD1C-4140-BFBA-3FBA6E4233F1}" type="pres">
      <dgm:prSet presAssocID="{4F76AEC5-96D6-4048-A45F-5223399F5C13}" presName="node" presStyleLbl="node1" presStyleIdx="1" presStyleCnt="4" custScaleX="120931" custScaleY="115388">
        <dgm:presLayoutVars>
          <dgm:bulletEnabled val="1"/>
        </dgm:presLayoutVars>
      </dgm:prSet>
      <dgm:spPr/>
      <dgm:t>
        <a:bodyPr/>
        <a:lstStyle/>
        <a:p>
          <a:endParaRPr lang="fr-CA"/>
        </a:p>
      </dgm:t>
    </dgm:pt>
    <dgm:pt modelId="{7E5D99CA-0A35-4C99-A8B7-82A3E6629627}" type="pres">
      <dgm:prSet presAssocID="{4F76AEC5-96D6-4048-A45F-5223399F5C13}" presName="dummy" presStyleCnt="0"/>
      <dgm:spPr/>
    </dgm:pt>
    <dgm:pt modelId="{C0F8AD51-4A9F-462A-A45B-5DE4CA796A8F}" type="pres">
      <dgm:prSet presAssocID="{6B2D3784-F19C-4839-91C5-DFAF695C50BC}" presName="sibTrans" presStyleLbl="sibTrans2D1" presStyleIdx="1" presStyleCnt="4"/>
      <dgm:spPr/>
      <dgm:t>
        <a:bodyPr/>
        <a:lstStyle/>
        <a:p>
          <a:endParaRPr lang="fr-CA"/>
        </a:p>
      </dgm:t>
    </dgm:pt>
    <dgm:pt modelId="{C02805FE-73BF-4FE3-8A14-DE3A2E2390EB}" type="pres">
      <dgm:prSet presAssocID="{6D54AE83-127C-4E2B-ADF9-D1F82450DC87}" presName="node" presStyleLbl="node1" presStyleIdx="2" presStyleCnt="4">
        <dgm:presLayoutVars>
          <dgm:bulletEnabled val="1"/>
        </dgm:presLayoutVars>
      </dgm:prSet>
      <dgm:spPr/>
      <dgm:t>
        <a:bodyPr/>
        <a:lstStyle/>
        <a:p>
          <a:endParaRPr lang="fr-CA"/>
        </a:p>
      </dgm:t>
    </dgm:pt>
    <dgm:pt modelId="{E77A897A-3DE2-4C06-AA40-5ADF22E4AE1F}" type="pres">
      <dgm:prSet presAssocID="{6D54AE83-127C-4E2B-ADF9-D1F82450DC87}" presName="dummy" presStyleCnt="0"/>
      <dgm:spPr/>
    </dgm:pt>
    <dgm:pt modelId="{3700456F-D226-457D-AAA7-8B5AB536C955}" type="pres">
      <dgm:prSet presAssocID="{01E9DAEC-6E8A-415E-A158-AF6E45F8630A}" presName="sibTrans" presStyleLbl="sibTrans2D1" presStyleIdx="2" presStyleCnt="4"/>
      <dgm:spPr/>
      <dgm:t>
        <a:bodyPr/>
        <a:lstStyle/>
        <a:p>
          <a:endParaRPr lang="fr-CA"/>
        </a:p>
      </dgm:t>
    </dgm:pt>
    <dgm:pt modelId="{E8068702-7105-49FC-BE68-1A600B73B833}" type="pres">
      <dgm:prSet presAssocID="{9D455207-98F3-4977-9CD5-BFCEC3770BA2}" presName="node" presStyleLbl="node1" presStyleIdx="3" presStyleCnt="4">
        <dgm:presLayoutVars>
          <dgm:bulletEnabled val="1"/>
        </dgm:presLayoutVars>
      </dgm:prSet>
      <dgm:spPr/>
      <dgm:t>
        <a:bodyPr/>
        <a:lstStyle/>
        <a:p>
          <a:endParaRPr lang="fr-CA"/>
        </a:p>
      </dgm:t>
    </dgm:pt>
    <dgm:pt modelId="{EFED2929-6DA5-41C2-85EF-AB37B49E9AC4}" type="pres">
      <dgm:prSet presAssocID="{9D455207-98F3-4977-9CD5-BFCEC3770BA2}" presName="dummy" presStyleCnt="0"/>
      <dgm:spPr/>
    </dgm:pt>
    <dgm:pt modelId="{DE1CE710-0711-4F32-B51D-5A706548B2BB}" type="pres">
      <dgm:prSet presAssocID="{C0CA69B9-95A2-4111-AEFB-B48A0B128181}" presName="sibTrans" presStyleLbl="sibTrans2D1" presStyleIdx="3" presStyleCnt="4"/>
      <dgm:spPr/>
      <dgm:t>
        <a:bodyPr/>
        <a:lstStyle/>
        <a:p>
          <a:endParaRPr lang="fr-CA"/>
        </a:p>
      </dgm:t>
    </dgm:pt>
  </dgm:ptLst>
  <dgm:cxnLst>
    <dgm:cxn modelId="{FFFDF15C-9DB0-41CC-9BB0-522B68E345BF}" srcId="{20BBACA1-56AC-48A5-AD66-3374891EC60E}" destId="{BF9EEB5E-01A5-4957-8D3A-9A62E361C14D}" srcOrd="0" destOrd="0" parTransId="{EDE25CFD-86B6-4659-B5A2-8C24201E0940}" sibTransId="{3F199AC5-32F4-403E-8F1E-800DAA996879}"/>
    <dgm:cxn modelId="{82E1DEF7-89C4-4B3E-9F05-799FA7DDDBC2}" srcId="{BF9EEB5E-01A5-4957-8D3A-9A62E361C14D}" destId="{6D54AE83-127C-4E2B-ADF9-D1F82450DC87}" srcOrd="2" destOrd="0" parTransId="{D71D1490-8F60-48A8-B7C9-223AA40AB78A}" sibTransId="{01E9DAEC-6E8A-415E-A158-AF6E45F8630A}"/>
    <dgm:cxn modelId="{BC9F69B8-CF48-405F-B181-8F83FD627859}" srcId="{BF9EEB5E-01A5-4957-8D3A-9A62E361C14D}" destId="{9D455207-98F3-4977-9CD5-BFCEC3770BA2}" srcOrd="3" destOrd="0" parTransId="{BC2C2890-CBE6-4CA3-857E-AB86A4D46AB4}" sibTransId="{C0CA69B9-95A2-4111-AEFB-B48A0B128181}"/>
    <dgm:cxn modelId="{FE98A0FA-3E04-4F6B-A14A-0D7F55A80070}" type="presOf" srcId="{BF9EEB5E-01A5-4957-8D3A-9A62E361C14D}" destId="{41BA2FB0-92EA-4727-A3FC-E6CF3AF3C22A}" srcOrd="0" destOrd="0" presId="urn:microsoft.com/office/officeart/2005/8/layout/radial6"/>
    <dgm:cxn modelId="{CA151550-2667-4145-828E-5DB957239DC8}" srcId="{BF9EEB5E-01A5-4957-8D3A-9A62E361C14D}" destId="{9A804C05-BC83-4E24-B408-F94B742B9244}" srcOrd="0" destOrd="0" parTransId="{C81FA071-0C9A-4D38-9687-6D5A7C7C4A96}" sibTransId="{E85D2AE6-D3C9-48BC-ABD4-1AC67365E827}"/>
    <dgm:cxn modelId="{505FABB8-232F-4DCE-BD1F-8DC93D16E9CC}" type="presOf" srcId="{20BBACA1-56AC-48A5-AD66-3374891EC60E}" destId="{66EBD6BC-33C7-41C6-9B21-BEEAAACA5473}" srcOrd="0" destOrd="0" presId="urn:microsoft.com/office/officeart/2005/8/layout/radial6"/>
    <dgm:cxn modelId="{6E8AD379-52EA-4F56-A6EE-865AD7473382}" type="presOf" srcId="{6B2D3784-F19C-4839-91C5-DFAF695C50BC}" destId="{C0F8AD51-4A9F-462A-A45B-5DE4CA796A8F}" srcOrd="0" destOrd="0" presId="urn:microsoft.com/office/officeart/2005/8/layout/radial6"/>
    <dgm:cxn modelId="{6AA67E46-3E50-4E6F-BE21-472F10E3F1EE}" type="presOf" srcId="{9D455207-98F3-4977-9CD5-BFCEC3770BA2}" destId="{E8068702-7105-49FC-BE68-1A600B73B833}" srcOrd="0" destOrd="0" presId="urn:microsoft.com/office/officeart/2005/8/layout/radial6"/>
    <dgm:cxn modelId="{71854CA1-856F-4D90-89A4-E448781C21AA}" type="presOf" srcId="{6D54AE83-127C-4E2B-ADF9-D1F82450DC87}" destId="{C02805FE-73BF-4FE3-8A14-DE3A2E2390EB}" srcOrd="0" destOrd="0" presId="urn:microsoft.com/office/officeart/2005/8/layout/radial6"/>
    <dgm:cxn modelId="{D95AECC7-6E8B-47CA-8D33-D27A22439FF8}" type="presOf" srcId="{4F76AEC5-96D6-4048-A45F-5223399F5C13}" destId="{FC744E77-AD1C-4140-BFBA-3FBA6E4233F1}" srcOrd="0" destOrd="0" presId="urn:microsoft.com/office/officeart/2005/8/layout/radial6"/>
    <dgm:cxn modelId="{51BAD48E-0B6B-494D-9B4E-E2594FF62B7E}" type="presOf" srcId="{01E9DAEC-6E8A-415E-A158-AF6E45F8630A}" destId="{3700456F-D226-457D-AAA7-8B5AB536C955}" srcOrd="0" destOrd="0" presId="urn:microsoft.com/office/officeart/2005/8/layout/radial6"/>
    <dgm:cxn modelId="{D074DBFA-A0F1-4134-B05B-CC719D5E928A}" type="presOf" srcId="{9A804C05-BC83-4E24-B408-F94B742B9244}" destId="{F107C863-8344-4D53-BBCE-755ED46B7DEA}" srcOrd="0" destOrd="0" presId="urn:microsoft.com/office/officeart/2005/8/layout/radial6"/>
    <dgm:cxn modelId="{59C7C72D-598B-412D-80E6-64DC9BB1BD6F}" srcId="{BF9EEB5E-01A5-4957-8D3A-9A62E361C14D}" destId="{4F76AEC5-96D6-4048-A45F-5223399F5C13}" srcOrd="1" destOrd="0" parTransId="{8F280661-D9E7-4A67-8DFA-14C007649540}" sibTransId="{6B2D3784-F19C-4839-91C5-DFAF695C50BC}"/>
    <dgm:cxn modelId="{CD1344BE-9263-450E-9F15-F808272E6BE8}" type="presOf" srcId="{E85D2AE6-D3C9-48BC-ABD4-1AC67365E827}" destId="{767D7E5E-C051-44AB-B28E-814D9508BCC2}" srcOrd="0" destOrd="0" presId="urn:microsoft.com/office/officeart/2005/8/layout/radial6"/>
    <dgm:cxn modelId="{63C374C7-56E7-46C7-84DC-62F132431957}" type="presOf" srcId="{C0CA69B9-95A2-4111-AEFB-B48A0B128181}" destId="{DE1CE710-0711-4F32-B51D-5A706548B2BB}" srcOrd="0" destOrd="0" presId="urn:microsoft.com/office/officeart/2005/8/layout/radial6"/>
    <dgm:cxn modelId="{CC9B8A74-3494-48A4-AD76-3FFD74D241CB}" type="presParOf" srcId="{66EBD6BC-33C7-41C6-9B21-BEEAAACA5473}" destId="{41BA2FB0-92EA-4727-A3FC-E6CF3AF3C22A}" srcOrd="0" destOrd="0" presId="urn:microsoft.com/office/officeart/2005/8/layout/radial6"/>
    <dgm:cxn modelId="{22F8C5E6-2DBC-4A77-A34C-29CA117588D0}" type="presParOf" srcId="{66EBD6BC-33C7-41C6-9B21-BEEAAACA5473}" destId="{F107C863-8344-4D53-BBCE-755ED46B7DEA}" srcOrd="1" destOrd="0" presId="urn:microsoft.com/office/officeart/2005/8/layout/radial6"/>
    <dgm:cxn modelId="{4E6F2D8D-B49A-4A01-88EA-26F073E19EEF}" type="presParOf" srcId="{66EBD6BC-33C7-41C6-9B21-BEEAAACA5473}" destId="{1A0DF001-AB19-4BD4-8194-DF023BBD1F34}" srcOrd="2" destOrd="0" presId="urn:microsoft.com/office/officeart/2005/8/layout/radial6"/>
    <dgm:cxn modelId="{22A0D9E6-6BA3-4B28-8D10-C07846B36E60}" type="presParOf" srcId="{66EBD6BC-33C7-41C6-9B21-BEEAAACA5473}" destId="{767D7E5E-C051-44AB-B28E-814D9508BCC2}" srcOrd="3" destOrd="0" presId="urn:microsoft.com/office/officeart/2005/8/layout/radial6"/>
    <dgm:cxn modelId="{8D477CCD-9E2F-43B4-8FBE-9836372B208D}" type="presParOf" srcId="{66EBD6BC-33C7-41C6-9B21-BEEAAACA5473}" destId="{FC744E77-AD1C-4140-BFBA-3FBA6E4233F1}" srcOrd="4" destOrd="0" presId="urn:microsoft.com/office/officeart/2005/8/layout/radial6"/>
    <dgm:cxn modelId="{5040D2C6-8CCD-4127-84B5-1263F08ACED7}" type="presParOf" srcId="{66EBD6BC-33C7-41C6-9B21-BEEAAACA5473}" destId="{7E5D99CA-0A35-4C99-A8B7-82A3E6629627}" srcOrd="5" destOrd="0" presId="urn:microsoft.com/office/officeart/2005/8/layout/radial6"/>
    <dgm:cxn modelId="{1867D977-F0CD-4B4A-BAE3-53B50B241DD0}" type="presParOf" srcId="{66EBD6BC-33C7-41C6-9B21-BEEAAACA5473}" destId="{C0F8AD51-4A9F-462A-A45B-5DE4CA796A8F}" srcOrd="6" destOrd="0" presId="urn:microsoft.com/office/officeart/2005/8/layout/radial6"/>
    <dgm:cxn modelId="{1A17A089-68C2-41B4-962D-AAA7438E75F9}" type="presParOf" srcId="{66EBD6BC-33C7-41C6-9B21-BEEAAACA5473}" destId="{C02805FE-73BF-4FE3-8A14-DE3A2E2390EB}" srcOrd="7" destOrd="0" presId="urn:microsoft.com/office/officeart/2005/8/layout/radial6"/>
    <dgm:cxn modelId="{C0CD24B9-9335-42C6-847D-DA234FC499B4}" type="presParOf" srcId="{66EBD6BC-33C7-41C6-9B21-BEEAAACA5473}" destId="{E77A897A-3DE2-4C06-AA40-5ADF22E4AE1F}" srcOrd="8" destOrd="0" presId="urn:microsoft.com/office/officeart/2005/8/layout/radial6"/>
    <dgm:cxn modelId="{118824FE-FFB7-4056-9B66-BC13803BB83E}" type="presParOf" srcId="{66EBD6BC-33C7-41C6-9B21-BEEAAACA5473}" destId="{3700456F-D226-457D-AAA7-8B5AB536C955}" srcOrd="9" destOrd="0" presId="urn:microsoft.com/office/officeart/2005/8/layout/radial6"/>
    <dgm:cxn modelId="{1DE2B752-7D94-4099-8993-F92F926FA45F}" type="presParOf" srcId="{66EBD6BC-33C7-41C6-9B21-BEEAAACA5473}" destId="{E8068702-7105-49FC-BE68-1A600B73B833}" srcOrd="10" destOrd="0" presId="urn:microsoft.com/office/officeart/2005/8/layout/radial6"/>
    <dgm:cxn modelId="{0A66BC00-43D6-4361-9A9F-F164D8BB6221}" type="presParOf" srcId="{66EBD6BC-33C7-41C6-9B21-BEEAAACA5473}" destId="{EFED2929-6DA5-41C2-85EF-AB37B49E9AC4}" srcOrd="11" destOrd="0" presId="urn:microsoft.com/office/officeart/2005/8/layout/radial6"/>
    <dgm:cxn modelId="{7864954E-20DE-4E43-943E-8070C07E4AA4}" type="presParOf" srcId="{66EBD6BC-33C7-41C6-9B21-BEEAAACA5473}" destId="{DE1CE710-0711-4F32-B51D-5A706548B2BB}"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1CE710-0711-4F32-B51D-5A706548B2BB}">
      <dsp:nvSpPr>
        <dsp:cNvPr id="0" name=""/>
        <dsp:cNvSpPr/>
      </dsp:nvSpPr>
      <dsp:spPr>
        <a:xfrm>
          <a:off x="3600962" y="683565"/>
          <a:ext cx="4571446" cy="4571446"/>
        </a:xfrm>
        <a:prstGeom prst="blockArc">
          <a:avLst>
            <a:gd name="adj1" fmla="val 10800000"/>
            <a:gd name="adj2" fmla="val 16200000"/>
            <a:gd name="adj3" fmla="val 4636"/>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700456F-D226-457D-AAA7-8B5AB536C955}">
      <dsp:nvSpPr>
        <dsp:cNvPr id="0" name=""/>
        <dsp:cNvSpPr/>
      </dsp:nvSpPr>
      <dsp:spPr>
        <a:xfrm>
          <a:off x="3600962" y="683565"/>
          <a:ext cx="4571446" cy="4571446"/>
        </a:xfrm>
        <a:prstGeom prst="blockArc">
          <a:avLst>
            <a:gd name="adj1" fmla="val 5400000"/>
            <a:gd name="adj2" fmla="val 10800000"/>
            <a:gd name="adj3" fmla="val 4636"/>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C0F8AD51-4A9F-462A-A45B-5DE4CA796A8F}">
      <dsp:nvSpPr>
        <dsp:cNvPr id="0" name=""/>
        <dsp:cNvSpPr/>
      </dsp:nvSpPr>
      <dsp:spPr>
        <a:xfrm>
          <a:off x="3600962" y="683565"/>
          <a:ext cx="4571446" cy="4571446"/>
        </a:xfrm>
        <a:prstGeom prst="blockArc">
          <a:avLst>
            <a:gd name="adj1" fmla="val 0"/>
            <a:gd name="adj2" fmla="val 5400000"/>
            <a:gd name="adj3" fmla="val 4636"/>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767D7E5E-C051-44AB-B28E-814D9508BCC2}">
      <dsp:nvSpPr>
        <dsp:cNvPr id="0" name=""/>
        <dsp:cNvSpPr/>
      </dsp:nvSpPr>
      <dsp:spPr>
        <a:xfrm>
          <a:off x="3600962" y="683565"/>
          <a:ext cx="4571446" cy="4571446"/>
        </a:xfrm>
        <a:prstGeom prst="blockArc">
          <a:avLst>
            <a:gd name="adj1" fmla="val 16200000"/>
            <a:gd name="adj2" fmla="val 0"/>
            <a:gd name="adj3" fmla="val 4636"/>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41BA2FB0-92EA-4727-A3FC-E6CF3AF3C22A}">
      <dsp:nvSpPr>
        <dsp:cNvPr id="0" name=""/>
        <dsp:cNvSpPr/>
      </dsp:nvSpPr>
      <dsp:spPr>
        <a:xfrm>
          <a:off x="4835467" y="1918070"/>
          <a:ext cx="2102435" cy="2102435"/>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r>
            <a:rPr lang="ar-SA" sz="4600" kern="1200" dirty="0" smtClean="0"/>
            <a:t>أنواع البحوث</a:t>
          </a:r>
          <a:endParaRPr lang="fr-CA" sz="4600" kern="1200" dirty="0"/>
        </a:p>
      </dsp:txBody>
      <dsp:txXfrm>
        <a:off x="5143361" y="2225964"/>
        <a:ext cx="1486647" cy="1486647"/>
      </dsp:txXfrm>
    </dsp:sp>
    <dsp:sp modelId="{F107C863-8344-4D53-BBCE-755ED46B7DEA}">
      <dsp:nvSpPr>
        <dsp:cNvPr id="0" name=""/>
        <dsp:cNvSpPr/>
      </dsp:nvSpPr>
      <dsp:spPr>
        <a:xfrm>
          <a:off x="5150832" y="694"/>
          <a:ext cx="1471705" cy="1471705"/>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تقييمية</a:t>
          </a:r>
          <a:endParaRPr lang="fr-CA" sz="2800" b="1" kern="1200" dirty="0"/>
        </a:p>
      </dsp:txBody>
      <dsp:txXfrm>
        <a:off x="5366358" y="216220"/>
        <a:ext cx="1040653" cy="1040653"/>
      </dsp:txXfrm>
    </dsp:sp>
    <dsp:sp modelId="{FC744E77-AD1C-4140-BFBA-3FBA6E4233F1}">
      <dsp:nvSpPr>
        <dsp:cNvPr id="0" name=""/>
        <dsp:cNvSpPr/>
      </dsp:nvSpPr>
      <dsp:spPr>
        <a:xfrm>
          <a:off x="7229553" y="2120202"/>
          <a:ext cx="1779747" cy="1698171"/>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استكشافية</a:t>
          </a:r>
          <a:endParaRPr lang="fr-CA" sz="2800" b="1" kern="1200" dirty="0"/>
        </a:p>
      </dsp:txBody>
      <dsp:txXfrm>
        <a:off x="7490191" y="2368893"/>
        <a:ext cx="1258471" cy="1200789"/>
      </dsp:txXfrm>
    </dsp:sp>
    <dsp:sp modelId="{C02805FE-73BF-4FE3-8A14-DE3A2E2390EB}">
      <dsp:nvSpPr>
        <dsp:cNvPr id="0" name=""/>
        <dsp:cNvSpPr/>
      </dsp:nvSpPr>
      <dsp:spPr>
        <a:xfrm>
          <a:off x="5150832" y="4466177"/>
          <a:ext cx="1471705" cy="1471705"/>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وصفية</a:t>
          </a:r>
          <a:endParaRPr lang="fr-CA" sz="2800" b="1" kern="1200" dirty="0"/>
        </a:p>
      </dsp:txBody>
      <dsp:txXfrm>
        <a:off x="5366358" y="4681703"/>
        <a:ext cx="1040653" cy="1040653"/>
      </dsp:txXfrm>
    </dsp:sp>
    <dsp:sp modelId="{E8068702-7105-49FC-BE68-1A600B73B833}">
      <dsp:nvSpPr>
        <dsp:cNvPr id="0" name=""/>
        <dsp:cNvSpPr/>
      </dsp:nvSpPr>
      <dsp:spPr>
        <a:xfrm>
          <a:off x="2918091" y="2233435"/>
          <a:ext cx="1471705" cy="1471705"/>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SA" sz="2800" b="1" kern="1200" dirty="0" smtClean="0"/>
            <a:t>تفسيرية</a:t>
          </a:r>
          <a:endParaRPr lang="fr-CA" sz="2800" b="1" kern="1200" dirty="0"/>
        </a:p>
      </dsp:txBody>
      <dsp:txXfrm>
        <a:off x="3133617" y="2448961"/>
        <a:ext cx="1040653" cy="10406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7FE81-8E26-4D7A-80F4-9A6CD737FE1A}" type="datetimeFigureOut">
              <a:rPr lang="en-US" smtClean="0"/>
              <a:t>10/14/2024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1CC01C-155A-44F8-84E0-C97758D454BF}" type="slidenum">
              <a:rPr lang="en-US" smtClean="0"/>
              <a:t>‹N°›</a:t>
            </a:fld>
            <a:endParaRPr lang="en-US"/>
          </a:p>
        </p:txBody>
      </p:sp>
    </p:spTree>
    <p:extLst>
      <p:ext uri="{BB962C8B-B14F-4D97-AF65-F5344CB8AC3E}">
        <p14:creationId xmlns:p14="http://schemas.microsoft.com/office/powerpoint/2010/main" val="3222545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14CB6F-C07C-4FAF-A080-AA6EA533F679}"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0980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3C8DD2-9C2D-22B3-7615-D32FC83AA6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04E28DC7-C857-CEDC-37E4-B086DF03D0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21B5197-0BA2-0CE4-D2C7-62237BBD3FD5}"/>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5" name="Footer Placeholder 4">
            <a:extLst>
              <a:ext uri="{FF2B5EF4-FFF2-40B4-BE49-F238E27FC236}">
                <a16:creationId xmlns="" xmlns:a16="http://schemas.microsoft.com/office/drawing/2014/main" id="{B7414638-18DE-0818-EF24-2BA71843A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3685451-95CC-AE0B-9AE6-072125DB0CF9}"/>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444244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7C3364-E5B2-5937-CF62-02CC95CB54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40ACEBFA-9095-4421-D438-D0F6E0EBB9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AFAF495-E563-A007-0DA4-272FE4946FBA}"/>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5" name="Footer Placeholder 4">
            <a:extLst>
              <a:ext uri="{FF2B5EF4-FFF2-40B4-BE49-F238E27FC236}">
                <a16:creationId xmlns="" xmlns:a16="http://schemas.microsoft.com/office/drawing/2014/main" id="{AE65A607-719B-C85A-C2DF-6334667AD9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1C2A9CD-2C52-FA94-FC72-F7D02188E7F1}"/>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459711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FBBE688-5B0E-03CF-06E7-9DE44C805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D0A23AB9-1E10-F7D6-03E2-94440300CC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3358820-5CAA-FDF9-C474-CB8B9858715F}"/>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5" name="Footer Placeholder 4">
            <a:extLst>
              <a:ext uri="{FF2B5EF4-FFF2-40B4-BE49-F238E27FC236}">
                <a16:creationId xmlns="" xmlns:a16="http://schemas.microsoft.com/office/drawing/2014/main" id="{FAB2B2BF-C337-B6E0-00BA-AF3B48D663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AB4E079-FB6C-8C01-697F-DA734E785A35}"/>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2902034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48D830-8DC9-B1AC-F820-7B51C8A1AB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0B45622-BE00-260F-5404-58E11DB0CF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E4A64B9-F4E2-68D4-3416-456D82B6B5E8}"/>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5" name="Footer Placeholder 4">
            <a:extLst>
              <a:ext uri="{FF2B5EF4-FFF2-40B4-BE49-F238E27FC236}">
                <a16:creationId xmlns="" xmlns:a16="http://schemas.microsoft.com/office/drawing/2014/main" id="{3109431E-73E0-AF1E-37C3-0C71CB7174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2CB1A6F-C043-8201-A3A6-29D6D3A3C153}"/>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273905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81F121-5D69-284C-9756-855E214F21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29174D26-C954-C9AF-986F-2C222330F0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0AE5900B-EF7C-8180-E83F-1815F5E04FCD}"/>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5" name="Footer Placeholder 4">
            <a:extLst>
              <a:ext uri="{FF2B5EF4-FFF2-40B4-BE49-F238E27FC236}">
                <a16:creationId xmlns="" xmlns:a16="http://schemas.microsoft.com/office/drawing/2014/main" id="{DB51D051-3196-D8BB-83FA-DA43D5B44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543CF1-7DDB-AA2B-21C9-CF080D8CC567}"/>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393750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F7C9AD-98DD-7683-F63A-CDCD725FE8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AFD2692-4928-CC51-C236-0CF8F9319AA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7483845-A8B3-35FD-A872-C1262FA306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80EAE57-8241-1722-52FE-0F6D01FE82F3}"/>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6" name="Footer Placeholder 5">
            <a:extLst>
              <a:ext uri="{FF2B5EF4-FFF2-40B4-BE49-F238E27FC236}">
                <a16:creationId xmlns="" xmlns:a16="http://schemas.microsoft.com/office/drawing/2014/main" id="{2C8756F1-90E0-C602-5C8C-2F7F9A7BF3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AB1A803-5A21-07BA-4910-B72BB35F1892}"/>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404632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352E6A-91B2-52DC-85AB-CF05D71EBD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CBA05D6F-8744-792D-6318-AD6DDFA77F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FE8F3B2-5B70-7951-CF1F-9AD2FB7E36A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D84A0AD7-7250-EB4C-B35B-35DD75A3C5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286B233C-7355-3CDF-27EB-92B1E92B25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8013B0E-6E4B-8B92-2502-8C4616CEF5C3}"/>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8" name="Footer Placeholder 7">
            <a:extLst>
              <a:ext uri="{FF2B5EF4-FFF2-40B4-BE49-F238E27FC236}">
                <a16:creationId xmlns="" xmlns:a16="http://schemas.microsoft.com/office/drawing/2014/main" id="{E334D124-3E2C-D9FF-0DD3-68E14AE97E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6A07BF44-1854-6AFD-3CBA-E6EA94DC0E1C}"/>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2930717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F38B42-C8B3-95F6-543B-23FCF4F11E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73F26B51-48A7-A385-78C2-50094F2B311B}"/>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4" name="Footer Placeholder 3">
            <a:extLst>
              <a:ext uri="{FF2B5EF4-FFF2-40B4-BE49-F238E27FC236}">
                <a16:creationId xmlns="" xmlns:a16="http://schemas.microsoft.com/office/drawing/2014/main" id="{96DB4D91-2AD5-8DA4-4F4D-9CFED8107D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598E16CC-61C7-6989-A109-5C6275D464C9}"/>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260908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3472789-9577-191D-B4E8-0FA53ACD3215}"/>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3" name="Footer Placeholder 2">
            <a:extLst>
              <a:ext uri="{FF2B5EF4-FFF2-40B4-BE49-F238E27FC236}">
                <a16:creationId xmlns="" xmlns:a16="http://schemas.microsoft.com/office/drawing/2014/main" id="{1FE7C043-67D4-4839-7955-8291B83308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A2B539A3-78D8-9C75-3ECB-51B81779FAF9}"/>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417985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DE963B-88FA-FEE5-BFB6-C3D817051F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E622D84E-98B8-F27D-32EB-7CE210DFBC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981020D-56C7-A484-B279-1854CB474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987D99B-9780-0BD3-78C3-A9994DBE12CE}"/>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6" name="Footer Placeholder 5">
            <a:extLst>
              <a:ext uri="{FF2B5EF4-FFF2-40B4-BE49-F238E27FC236}">
                <a16:creationId xmlns="" xmlns:a16="http://schemas.microsoft.com/office/drawing/2014/main" id="{7DF8B09E-ED34-BD05-AD05-82CEDA36CD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F18CEF0-7EB5-DC2E-F5DB-6E51105BC99B}"/>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707210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0DD21F-5E58-4600-7009-62A1B4DD57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6F9D07C-B217-B9E0-A6E2-2191453E3B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78F0792F-E479-480B-6C03-C3CFD61C03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A5936CC-7D48-FDD1-EAA7-A6E33B5D43C4}"/>
              </a:ext>
            </a:extLst>
          </p:cNvPr>
          <p:cNvSpPr>
            <a:spLocks noGrp="1"/>
          </p:cNvSpPr>
          <p:nvPr>
            <p:ph type="dt" sz="half" idx="10"/>
          </p:nvPr>
        </p:nvSpPr>
        <p:spPr/>
        <p:txBody>
          <a:bodyPr/>
          <a:lstStyle/>
          <a:p>
            <a:fld id="{6A257FBC-D607-4906-B03F-16D8BE1BB4EC}" type="datetimeFigureOut">
              <a:rPr lang="en-US" smtClean="0"/>
              <a:t>10/14/2024</a:t>
            </a:fld>
            <a:endParaRPr lang="en-US"/>
          </a:p>
        </p:txBody>
      </p:sp>
      <p:sp>
        <p:nvSpPr>
          <p:cNvPr id="6" name="Footer Placeholder 5">
            <a:extLst>
              <a:ext uri="{FF2B5EF4-FFF2-40B4-BE49-F238E27FC236}">
                <a16:creationId xmlns="" xmlns:a16="http://schemas.microsoft.com/office/drawing/2014/main" id="{2609D775-2472-9E77-B271-2BC37C2FE4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ADAFD73-E68D-CBB9-F2DF-A1B942500280}"/>
              </a:ext>
            </a:extLst>
          </p:cNvPr>
          <p:cNvSpPr>
            <a:spLocks noGrp="1"/>
          </p:cNvSpPr>
          <p:nvPr>
            <p:ph type="sldNum" sz="quarter" idx="12"/>
          </p:nvPr>
        </p:nvSpPr>
        <p:spPr/>
        <p:txBody>
          <a:bodyPr/>
          <a:lstStyle/>
          <a:p>
            <a:fld id="{2283A4A5-8092-435A-B543-8E25F33C9CD0}" type="slidenum">
              <a:rPr lang="en-US" smtClean="0"/>
              <a:t>‹N°›</a:t>
            </a:fld>
            <a:endParaRPr lang="en-US"/>
          </a:p>
        </p:txBody>
      </p:sp>
    </p:spTree>
    <p:extLst>
      <p:ext uri="{BB962C8B-B14F-4D97-AF65-F5344CB8AC3E}">
        <p14:creationId xmlns:p14="http://schemas.microsoft.com/office/powerpoint/2010/main" val="170664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204FC2B-59AD-E427-5CB3-4010DF81FC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44D2635E-1912-05B8-A4D1-4270862E4E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9F24D31-2A0F-245D-CCA9-C0EEBB82A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57FBC-D607-4906-B03F-16D8BE1BB4EC}" type="datetimeFigureOut">
              <a:rPr lang="en-US" smtClean="0"/>
              <a:t>10/14/2024</a:t>
            </a:fld>
            <a:endParaRPr lang="en-US"/>
          </a:p>
        </p:txBody>
      </p:sp>
      <p:sp>
        <p:nvSpPr>
          <p:cNvPr id="5" name="Footer Placeholder 4">
            <a:extLst>
              <a:ext uri="{FF2B5EF4-FFF2-40B4-BE49-F238E27FC236}">
                <a16:creationId xmlns="" xmlns:a16="http://schemas.microsoft.com/office/drawing/2014/main" id="{9322DDD6-8860-B7C9-8097-C077847C01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D7BB9450-8FA1-6037-5956-CB064C84EB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83A4A5-8092-435A-B543-8E25F33C9CD0}" type="slidenum">
              <a:rPr lang="en-US" smtClean="0"/>
              <a:t>‹N°›</a:t>
            </a:fld>
            <a:endParaRPr lang="en-US"/>
          </a:p>
        </p:txBody>
      </p:sp>
    </p:spTree>
    <p:extLst>
      <p:ext uri="{BB962C8B-B14F-4D97-AF65-F5344CB8AC3E}">
        <p14:creationId xmlns:p14="http://schemas.microsoft.com/office/powerpoint/2010/main" val="3978600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4986" y="1996167"/>
            <a:ext cx="11460480" cy="3958245"/>
          </a:xfrm>
        </p:spPr>
        <p:txBody>
          <a:bodyPr>
            <a:noAutofit/>
          </a:bodyPr>
          <a:lstStyle/>
          <a:p>
            <a:pPr rtl="1">
              <a:lnSpc>
                <a:spcPct val="150000"/>
              </a:lnSpc>
            </a:pPr>
            <a:r>
              <a:rPr lang="ar-SA" sz="6600" b="1" dirty="0" smtClean="0">
                <a:latin typeface="Simplified Arabic" panose="02020603050405020304" pitchFamily="18" charset="-78"/>
                <a:cs typeface="Simplified Arabic" panose="02020603050405020304" pitchFamily="18" charset="-78"/>
              </a:rPr>
              <a:t>تقنيات الاستقصاء</a:t>
            </a:r>
            <a:r>
              <a:rPr lang="ar-DZ" sz="6600" b="1" dirty="0">
                <a:latin typeface="Simplified Arabic" panose="02020603050405020304" pitchFamily="18" charset="-78"/>
                <a:cs typeface="Simplified Arabic" panose="02020603050405020304" pitchFamily="18" charset="-78"/>
              </a:rPr>
              <a:t/>
            </a:r>
            <a:br>
              <a:rPr lang="ar-DZ" sz="6600" b="1" dirty="0">
                <a:latin typeface="Simplified Arabic" panose="02020603050405020304" pitchFamily="18" charset="-78"/>
                <a:cs typeface="Simplified Arabic" panose="02020603050405020304" pitchFamily="18" charset="-78"/>
              </a:rPr>
            </a:br>
            <a:r>
              <a:rPr lang="ar-DZ" sz="6600" b="1" dirty="0">
                <a:solidFill>
                  <a:srgbClr val="FF0000"/>
                </a:solidFill>
                <a:latin typeface="Simplified Arabic" panose="02020603050405020304" pitchFamily="18" charset="-78"/>
                <a:cs typeface="Simplified Arabic" panose="02020603050405020304" pitchFamily="18" charset="-78"/>
              </a:rPr>
              <a:t>محاضرة </a:t>
            </a:r>
            <a:r>
              <a:rPr lang="ar-SA" sz="6600" b="1" dirty="0" smtClean="0">
                <a:solidFill>
                  <a:srgbClr val="FF0000"/>
                </a:solidFill>
                <a:latin typeface="Simplified Arabic" panose="02020603050405020304" pitchFamily="18" charset="-78"/>
                <a:cs typeface="Simplified Arabic" panose="02020603050405020304" pitchFamily="18" charset="-78"/>
              </a:rPr>
              <a:t>3</a:t>
            </a:r>
            <a:r>
              <a:rPr lang="ar-DZ" sz="6600" b="1" dirty="0" smtClean="0">
                <a:solidFill>
                  <a:srgbClr val="FF0000"/>
                </a:solidFill>
                <a:latin typeface="Simplified Arabic" panose="02020603050405020304" pitchFamily="18" charset="-78"/>
                <a:cs typeface="Simplified Arabic" panose="02020603050405020304" pitchFamily="18" charset="-78"/>
              </a:rPr>
              <a:t>-  </a:t>
            </a:r>
            <a:r>
              <a:rPr lang="ar-SA" sz="6600" b="1" dirty="0">
                <a:solidFill>
                  <a:srgbClr val="FF0000"/>
                </a:solidFill>
                <a:latin typeface="Simplified Arabic" panose="02020603050405020304" pitchFamily="18" charset="-78"/>
                <a:cs typeface="Simplified Arabic" panose="02020603050405020304" pitchFamily="18" charset="-78"/>
              </a:rPr>
              <a:t>الاستقصاء باستخدام أداة المقابلة البحثية</a:t>
            </a:r>
            <a:endParaRPr lang="fr-FR" sz="6600" b="1" dirty="0">
              <a:solidFill>
                <a:srgbClr val="FF0000"/>
              </a:solidFill>
              <a:latin typeface="Simplified Arabic" panose="02020603050405020304" pitchFamily="18" charset="-78"/>
              <a:cs typeface="Simplified Arabic" panose="02020603050405020304" pitchFamily="18" charset="-78"/>
            </a:endParaRPr>
          </a:p>
        </p:txBody>
      </p:sp>
      <p:sp>
        <p:nvSpPr>
          <p:cNvPr id="4" name="Sous-titre 2"/>
          <p:cNvSpPr txBox="1">
            <a:spLocks/>
          </p:cNvSpPr>
          <p:nvPr/>
        </p:nvSpPr>
        <p:spPr>
          <a:xfrm>
            <a:off x="2776447" y="291728"/>
            <a:ext cx="6461760" cy="1632547"/>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0" marR="0" lvl="0" indent="0" algn="ctr" defTabSz="457200" rtl="1" eaLnBrk="1" fontAlgn="auto" latinLnBrk="0" hangingPunct="1">
              <a:lnSpc>
                <a:spcPct val="100000"/>
              </a:lnSpc>
              <a:spcBef>
                <a:spcPts val="1000"/>
              </a:spcBef>
              <a:spcAft>
                <a:spcPts val="0"/>
              </a:spcAft>
              <a:buClr>
                <a:srgbClr val="353535"/>
              </a:buClr>
              <a:buSzTx/>
              <a:buFont typeface="Wingdings 3" charset="2"/>
              <a:buNone/>
              <a:tabLst/>
              <a:defRPr/>
            </a:pPr>
            <a:r>
              <a:rPr kumimoji="0" lang="ar-DZ" sz="1800" b="0" i="0" u="none" strike="noStrike" kern="1200" cap="none" spc="0" normalizeH="0" baseline="0" noProof="0" dirty="0">
                <a:ln>
                  <a:noFill/>
                </a:ln>
                <a:solidFill>
                  <a:prstClr val="black"/>
                </a:solidFill>
                <a:effectLst/>
                <a:uLnTx/>
                <a:uFillTx/>
                <a:latin typeface="Simplified Arabic" pitchFamily="18" charset="-78"/>
                <a:ea typeface="+mn-ea"/>
                <a:cs typeface="Simplified Arabic" pitchFamily="18" charset="-78"/>
              </a:rPr>
              <a:t>جامعة باجي مختار –عنابة- </a:t>
            </a:r>
          </a:p>
          <a:p>
            <a:pPr marL="0" marR="0" lvl="0" indent="0" algn="ctr" defTabSz="457200" rtl="1" eaLnBrk="1" fontAlgn="auto" latinLnBrk="0" hangingPunct="1">
              <a:lnSpc>
                <a:spcPct val="100000"/>
              </a:lnSpc>
              <a:spcBef>
                <a:spcPts val="1000"/>
              </a:spcBef>
              <a:spcAft>
                <a:spcPts val="0"/>
              </a:spcAft>
              <a:buClr>
                <a:srgbClr val="353535"/>
              </a:buClr>
              <a:buSzTx/>
              <a:buFont typeface="Wingdings 3" charset="2"/>
              <a:buNone/>
              <a:tabLst/>
              <a:defRPr/>
            </a:pPr>
            <a:r>
              <a:rPr kumimoji="0" lang="ar-DZ" sz="1800" b="0" i="0" u="none" strike="noStrike" kern="1200" cap="none" spc="0" normalizeH="0" baseline="0" noProof="0" dirty="0">
                <a:ln>
                  <a:noFill/>
                </a:ln>
                <a:solidFill>
                  <a:prstClr val="black"/>
                </a:solidFill>
                <a:effectLst/>
                <a:uLnTx/>
                <a:uFillTx/>
                <a:latin typeface="Simplified Arabic" pitchFamily="18" charset="-78"/>
                <a:ea typeface="+mn-ea"/>
                <a:cs typeface="Simplified Arabic" pitchFamily="18" charset="-78"/>
              </a:rPr>
              <a:t>كلية العلوم الاقتصادية وعلوم التسيير</a:t>
            </a:r>
          </a:p>
          <a:p>
            <a:pPr marL="0" marR="0" lvl="0" indent="0" algn="ctr" defTabSz="457200" rtl="1" eaLnBrk="1" fontAlgn="auto" latinLnBrk="0" hangingPunct="1">
              <a:lnSpc>
                <a:spcPct val="100000"/>
              </a:lnSpc>
              <a:spcBef>
                <a:spcPts val="1000"/>
              </a:spcBef>
              <a:spcAft>
                <a:spcPts val="0"/>
              </a:spcAft>
              <a:buClr>
                <a:srgbClr val="353535"/>
              </a:buClr>
              <a:buSzTx/>
              <a:buFont typeface="Wingdings 3" charset="2"/>
              <a:buNone/>
              <a:tabLst/>
              <a:defRPr/>
            </a:pPr>
            <a:r>
              <a:rPr kumimoji="0" lang="ar-DZ" sz="1800" b="0" i="0" u="none" strike="noStrike" kern="1200" cap="none" spc="0" normalizeH="0" baseline="0" noProof="0" dirty="0">
                <a:ln>
                  <a:noFill/>
                </a:ln>
                <a:solidFill>
                  <a:prstClr val="black"/>
                </a:solidFill>
                <a:effectLst/>
                <a:uLnTx/>
                <a:uFillTx/>
                <a:latin typeface="Simplified Arabic" pitchFamily="18" charset="-78"/>
                <a:ea typeface="+mn-ea"/>
                <a:cs typeface="Simplified Arabic" pitchFamily="18" charset="-78"/>
              </a:rPr>
              <a:t>قسم علوم التسيير</a:t>
            </a:r>
          </a:p>
        </p:txBody>
      </p:sp>
      <p:sp>
        <p:nvSpPr>
          <p:cNvPr id="5" name="ZoneTexte 4"/>
          <p:cNvSpPr txBox="1"/>
          <p:nvPr/>
        </p:nvSpPr>
        <p:spPr>
          <a:xfrm>
            <a:off x="1067390" y="6151444"/>
            <a:ext cx="3418114" cy="369332"/>
          </a:xfrm>
          <a:prstGeom prst="rect">
            <a:avLst/>
          </a:prstGeom>
          <a:noFill/>
        </p:spPr>
        <p:txBody>
          <a:bodyPr wrap="square" rtlCol="1">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err="1">
                <a:ln>
                  <a:noFill/>
                </a:ln>
                <a:solidFill>
                  <a:prstClr val="black"/>
                </a:solidFill>
                <a:effectLst/>
                <a:uLnTx/>
                <a:uFillTx/>
                <a:latin typeface="Century Gothic"/>
                <a:ea typeface="+mn-ea"/>
                <a:cs typeface="+mn-cs"/>
              </a:rPr>
              <a:t>Dr.Touaref</a:t>
            </a:r>
            <a:r>
              <a:rPr kumimoji="0" lang="fr-FR" sz="1800" b="1" i="0" u="none" strike="noStrike" kern="1200" cap="none" spc="0" normalizeH="0" baseline="0" noProof="0" dirty="0">
                <a:ln>
                  <a:noFill/>
                </a:ln>
                <a:solidFill>
                  <a:prstClr val="black"/>
                </a:solidFill>
                <a:effectLst/>
                <a:uLnTx/>
                <a:uFillTx/>
                <a:latin typeface="Century Gothic"/>
                <a:ea typeface="+mn-ea"/>
                <a:cs typeface="+mn-cs"/>
              </a:rPr>
              <a:t> Mohamed </a:t>
            </a:r>
            <a:r>
              <a:rPr kumimoji="0" lang="fr-FR" sz="1800" b="1" i="0" u="none" strike="noStrike" kern="1200" cap="none" spc="0" normalizeH="0" baseline="0" noProof="0" dirty="0" err="1">
                <a:ln>
                  <a:noFill/>
                </a:ln>
                <a:solidFill>
                  <a:prstClr val="black"/>
                </a:solidFill>
                <a:effectLst/>
                <a:uLnTx/>
                <a:uFillTx/>
                <a:latin typeface="Century Gothic"/>
                <a:ea typeface="+mn-ea"/>
                <a:cs typeface="+mn-cs"/>
              </a:rPr>
              <a:t>Ameur</a:t>
            </a:r>
            <a:endParaRPr kumimoji="0" lang="ar-DZ" sz="1800" b="1" i="0" u="none" strike="noStrike" kern="1200" cap="none" spc="0" normalizeH="0" baseline="0" noProof="0" dirty="0">
              <a:ln>
                <a:noFill/>
              </a:ln>
              <a:solidFill>
                <a:prstClr val="black"/>
              </a:solidFill>
              <a:effectLst/>
              <a:uLnTx/>
              <a:uFillTx/>
              <a:latin typeface="Century Gothic"/>
              <a:ea typeface="+mn-ea"/>
              <a:cs typeface="Tahoma" panose="020B0604030504040204" pitchFamily="34" charset="0"/>
            </a:endParaRPr>
          </a:p>
        </p:txBody>
      </p:sp>
    </p:spTree>
    <p:extLst>
      <p:ext uri="{BB962C8B-B14F-4D97-AF65-F5344CB8AC3E}">
        <p14:creationId xmlns:p14="http://schemas.microsoft.com/office/powerpoint/2010/main" val="629926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291253" y="332487"/>
            <a:ext cx="5415224" cy="1084331"/>
          </a:xfrm>
          <a:solidFill>
            <a:schemeClr val="tx2">
              <a:lumMod val="60000"/>
              <a:lumOff val="40000"/>
            </a:schemeClr>
          </a:solidFill>
        </p:spPr>
        <p:txBody>
          <a:bodyPr/>
          <a:lstStyle/>
          <a:p>
            <a:pPr algn="ctr"/>
            <a:r>
              <a:rPr lang="ar-SA" sz="4400" b="1" dirty="0" smtClean="0">
                <a:solidFill>
                  <a:schemeClr val="accent1">
                    <a:lumMod val="50000"/>
                  </a:schemeClr>
                </a:solidFill>
              </a:rPr>
              <a:t>في الدراسة التفسيرية</a:t>
            </a:r>
            <a:endParaRPr lang="en-US" dirty="0"/>
          </a:p>
        </p:txBody>
      </p:sp>
      <p:sp>
        <p:nvSpPr>
          <p:cNvPr id="3" name="ZoneTexte 2"/>
          <p:cNvSpPr txBox="1"/>
          <p:nvPr/>
        </p:nvSpPr>
        <p:spPr>
          <a:xfrm>
            <a:off x="381837" y="1728316"/>
            <a:ext cx="11525459" cy="3539430"/>
          </a:xfrm>
          <a:prstGeom prst="rect">
            <a:avLst/>
          </a:prstGeom>
          <a:noFill/>
        </p:spPr>
        <p:txBody>
          <a:bodyPr wrap="square" rtlCol="0">
            <a:spAutoFit/>
          </a:bodyPr>
          <a:lstStyle/>
          <a:p>
            <a:pPr algn="ctr" rtl="1">
              <a:lnSpc>
                <a:spcPct val="200000"/>
              </a:lnSpc>
            </a:pPr>
            <a:r>
              <a:rPr lang="ar-SA" sz="2800" dirty="0">
                <a:solidFill>
                  <a:srgbClr val="FF0000"/>
                </a:solidFill>
              </a:rPr>
              <a:t>المقابلات نصف </a:t>
            </a:r>
            <a:r>
              <a:rPr lang="ar-SA" sz="2800" dirty="0" err="1" smtClean="0">
                <a:solidFill>
                  <a:srgbClr val="FF0000"/>
                </a:solidFill>
              </a:rPr>
              <a:t>المهيكلة</a:t>
            </a:r>
            <a:r>
              <a:rPr lang="ar-SA" sz="2800" dirty="0" smtClean="0">
                <a:solidFill>
                  <a:srgbClr val="FF0000"/>
                </a:solidFill>
              </a:rPr>
              <a:t> </a:t>
            </a:r>
            <a:r>
              <a:rPr lang="ar-SA" sz="2800" dirty="0"/>
              <a:t>قد تساعد في </a:t>
            </a:r>
            <a:r>
              <a:rPr lang="ar-SA" sz="2800" dirty="0">
                <a:solidFill>
                  <a:srgbClr val="FF0000"/>
                </a:solidFill>
              </a:rPr>
              <a:t>فهم العلاقات بين المتغيرات</a:t>
            </a:r>
            <a:r>
              <a:rPr lang="ar-SA" sz="2800" dirty="0"/>
              <a:t>، مثل تلك التي يتوصل إليها عند إجراء الدراسات الوصفية. </a:t>
            </a:r>
            <a:r>
              <a:rPr lang="ar-SA" sz="2800" dirty="0">
                <a:solidFill>
                  <a:srgbClr val="FF0000"/>
                </a:solidFill>
              </a:rPr>
              <a:t>المقابلات </a:t>
            </a:r>
            <a:r>
              <a:rPr lang="ar-SA" sz="2800" dirty="0" err="1">
                <a:solidFill>
                  <a:srgbClr val="FF0000"/>
                </a:solidFill>
              </a:rPr>
              <a:t>المهيكلة</a:t>
            </a:r>
            <a:r>
              <a:rPr lang="ar-SA" sz="2800" dirty="0">
                <a:solidFill>
                  <a:srgbClr val="FF0000"/>
                </a:solidFill>
              </a:rPr>
              <a:t> </a:t>
            </a:r>
            <a:r>
              <a:rPr lang="ar-SA" sz="2800" dirty="0"/>
              <a:t>قد تساعد أيضا فيما يتعلق بالدراسة التفسيرية، في حالة جمعت بيانات كمية. المقابلات البحثية المستخدمة للأغراض التفسيرية يمكن أن تكون مفيدة في كلا المدخلين الاستقرائي والاستنباطي، لأن القصد هو تفسير لماذا توجد تلك العلاقات.</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6741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291253" y="332487"/>
            <a:ext cx="5415224" cy="1084331"/>
          </a:xfrm>
          <a:solidFill>
            <a:schemeClr val="tx2">
              <a:lumMod val="60000"/>
              <a:lumOff val="40000"/>
            </a:schemeClr>
          </a:solidFill>
        </p:spPr>
        <p:txBody>
          <a:bodyPr/>
          <a:lstStyle/>
          <a:p>
            <a:pPr algn="ctr"/>
            <a:r>
              <a:rPr lang="ar-SA" sz="4400" b="1" dirty="0" smtClean="0">
                <a:solidFill>
                  <a:schemeClr val="accent1">
                    <a:lumMod val="50000"/>
                  </a:schemeClr>
                </a:solidFill>
              </a:rPr>
              <a:t>في الدراسة التقييمية</a:t>
            </a:r>
            <a:endParaRPr lang="en-US" dirty="0"/>
          </a:p>
        </p:txBody>
      </p:sp>
      <p:sp>
        <p:nvSpPr>
          <p:cNvPr id="3" name="ZoneTexte 2"/>
          <p:cNvSpPr txBox="1"/>
          <p:nvPr/>
        </p:nvSpPr>
        <p:spPr>
          <a:xfrm>
            <a:off x="261256" y="2351314"/>
            <a:ext cx="11163718" cy="2677656"/>
          </a:xfrm>
          <a:prstGeom prst="rect">
            <a:avLst/>
          </a:prstGeom>
          <a:noFill/>
        </p:spPr>
        <p:txBody>
          <a:bodyPr wrap="square" rtlCol="0">
            <a:spAutoFit/>
          </a:bodyPr>
          <a:lstStyle/>
          <a:p>
            <a:pPr algn="ctr" rtl="1">
              <a:lnSpc>
                <a:spcPct val="200000"/>
              </a:lnSpc>
            </a:pPr>
            <a:r>
              <a:rPr lang="ar-SA" sz="2800" dirty="0"/>
              <a:t>قد تجد من المفيد استخدام هيكل (نوع) أو أكثر من هياكل المقابلات، ذلك بحسب طبيعة دراستك. </a:t>
            </a:r>
            <a:r>
              <a:rPr lang="ar-SA" sz="2800" dirty="0">
                <a:solidFill>
                  <a:srgbClr val="FF0000"/>
                </a:solidFill>
              </a:rPr>
              <a:t>المقابلات نصف </a:t>
            </a:r>
            <a:r>
              <a:rPr lang="ar-SA" sz="2800" dirty="0" err="1">
                <a:solidFill>
                  <a:srgbClr val="FF0000"/>
                </a:solidFill>
              </a:rPr>
              <a:t>المهيكلة</a:t>
            </a:r>
            <a:r>
              <a:rPr lang="ar-SA" sz="2800" dirty="0">
                <a:solidFill>
                  <a:srgbClr val="FF0000"/>
                </a:solidFill>
              </a:rPr>
              <a:t> يمكن أن </a:t>
            </a:r>
            <a:r>
              <a:rPr lang="ar-SA" sz="2800" dirty="0" smtClean="0">
                <a:solidFill>
                  <a:srgbClr val="FF0000"/>
                </a:solidFill>
              </a:rPr>
              <a:t>تستخدم </a:t>
            </a:r>
            <a:r>
              <a:rPr lang="ar-SA" sz="2800" dirty="0">
                <a:solidFill>
                  <a:srgbClr val="FF0000"/>
                </a:solidFill>
              </a:rPr>
              <a:t>لفهم وتقييم العلاقات</a:t>
            </a:r>
            <a:r>
              <a:rPr lang="ar-SA" sz="2800" dirty="0"/>
              <a:t>، المقابلات البحثية المستخدمة للأغراض </a:t>
            </a:r>
            <a:r>
              <a:rPr lang="ar-SA" sz="2800" dirty="0" smtClean="0"/>
              <a:t>التقييمية </a:t>
            </a:r>
            <a:r>
              <a:rPr lang="ar-SA" sz="2800" dirty="0"/>
              <a:t>قد تكون مفيدة في كل من المداخل: الاستقرائي والاستنباطي، والاستخلاصي.</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2505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56342" y="2549106"/>
            <a:ext cx="10817352" cy="2515263"/>
          </a:xfrm>
          <a:solidFill>
            <a:schemeClr val="accent1">
              <a:lumMod val="20000"/>
              <a:lumOff val="80000"/>
            </a:schemeClr>
          </a:solidFill>
        </p:spPr>
        <p:txBody>
          <a:bodyPr>
            <a:normAutofit/>
          </a:bodyPr>
          <a:lstStyle/>
          <a:p>
            <a:pPr marL="0" indent="0" algn="ctr" rtl="1">
              <a:lnSpc>
                <a:spcPct val="150000"/>
              </a:lnSpc>
              <a:buNone/>
            </a:pPr>
            <a:r>
              <a:rPr lang="ar-SA" sz="3200" i="1" dirty="0" smtClean="0"/>
              <a:t>الأنواع </a:t>
            </a:r>
            <a:r>
              <a:rPr lang="ar-SA" sz="3200" i="1" dirty="0"/>
              <a:t>المختلفة للمقابلات لها أغراض مختلفة، الشيء الأساسي هو ضمان الاتساق بين أسئلتك وأهدافك البحثية، والاستراتيجية التي ستستخدمها، وطريقة جمع البيانات التي ستستخدمها.</a:t>
            </a:r>
            <a:endParaRPr lang="en-US" sz="4400" i="1" dirty="0"/>
          </a:p>
        </p:txBody>
      </p:sp>
      <p:sp>
        <p:nvSpPr>
          <p:cNvPr id="2" name="Rectangle 1"/>
          <p:cNvSpPr/>
          <p:nvPr/>
        </p:nvSpPr>
        <p:spPr>
          <a:xfrm>
            <a:off x="4201467" y="1848897"/>
            <a:ext cx="3727101" cy="700209"/>
          </a:xfrm>
          <a:prstGeom prst="rect">
            <a:avLst/>
          </a:prstGeom>
          <a:solidFill>
            <a:schemeClr val="bg1"/>
          </a:solidFill>
          <a:ln w="28575">
            <a:solidFill>
              <a:schemeClr val="bg2">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ar-SA" sz="3200" b="1" dirty="0" smtClean="0">
                <a:solidFill>
                  <a:srgbClr val="FF0000"/>
                </a:solidFill>
              </a:rPr>
              <a:t>ملاحظة</a:t>
            </a:r>
            <a:endParaRPr lang="fr-CA" sz="3200" b="1" dirty="0">
              <a:solidFill>
                <a:srgbClr val="FF0000"/>
              </a:solidFill>
            </a:endParaRPr>
          </a:p>
        </p:txBody>
      </p:sp>
    </p:spTree>
    <p:extLst>
      <p:ext uri="{BB962C8B-B14F-4D97-AF65-F5344CB8AC3E}">
        <p14:creationId xmlns:p14="http://schemas.microsoft.com/office/powerpoint/2010/main" val="3772404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919894" y="344416"/>
            <a:ext cx="10500360" cy="1727264"/>
          </a:xfrm>
        </p:spPr>
        <p:txBody>
          <a:bodyPr>
            <a:normAutofit/>
          </a:bodyPr>
          <a:lstStyle/>
          <a:p>
            <a:pPr marL="1028700" indent="-1028700" algn="ctr" rtl="1">
              <a:buFont typeface="+mj-lt"/>
              <a:buAutoNum type="romanUcPeriod" startAt="3"/>
            </a:pPr>
            <a:r>
              <a:rPr lang="ar-SA" sz="4800" b="1" dirty="0" smtClean="0">
                <a:solidFill>
                  <a:schemeClr val="accent1">
                    <a:lumMod val="50000"/>
                  </a:schemeClr>
                </a:solidFill>
              </a:rPr>
              <a:t>وسائط المقابلة</a:t>
            </a:r>
            <a:r>
              <a:rPr lang="ar-DZ" sz="4400" dirty="0" smtClean="0"/>
              <a:t/>
            </a:r>
            <a:br>
              <a:rPr lang="ar-DZ" sz="4400" dirty="0" smtClean="0"/>
            </a:br>
            <a:endParaRPr lang="en-US" dirty="0"/>
          </a:p>
        </p:txBody>
      </p:sp>
      <p:sp>
        <p:nvSpPr>
          <p:cNvPr id="5" name="Ellipse 4"/>
          <p:cNvSpPr/>
          <p:nvPr/>
        </p:nvSpPr>
        <p:spPr>
          <a:xfrm>
            <a:off x="7244939" y="2302792"/>
            <a:ext cx="2562330" cy="1587639"/>
          </a:xfrm>
          <a:prstGeom prst="ellipse">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عبر الانترنت</a:t>
            </a:r>
            <a:endParaRPr lang="fr-CA" sz="2800" b="1" dirty="0"/>
          </a:p>
        </p:txBody>
      </p:sp>
      <p:sp>
        <p:nvSpPr>
          <p:cNvPr id="6" name="Ellipse 5"/>
          <p:cNvSpPr/>
          <p:nvPr/>
        </p:nvSpPr>
        <p:spPr>
          <a:xfrm>
            <a:off x="2241698" y="2410017"/>
            <a:ext cx="2531270" cy="1657978"/>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وجها لوجه</a:t>
            </a:r>
            <a:endParaRPr lang="fr-CA" sz="2800" b="1" dirty="0"/>
          </a:p>
        </p:txBody>
      </p:sp>
      <p:sp>
        <p:nvSpPr>
          <p:cNvPr id="7" name="Ellipse 6"/>
          <p:cNvSpPr/>
          <p:nvPr/>
        </p:nvSpPr>
        <p:spPr>
          <a:xfrm>
            <a:off x="4828618" y="4067995"/>
            <a:ext cx="2416321" cy="1657978"/>
          </a:xfrm>
          <a:prstGeom prst="ellipse">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الهاتف</a:t>
            </a:r>
            <a:endParaRPr lang="fr-CA" sz="2800" b="1" dirty="0"/>
          </a:p>
        </p:txBody>
      </p:sp>
      <p:sp>
        <p:nvSpPr>
          <p:cNvPr id="8" name="Ellipse 7"/>
          <p:cNvSpPr/>
          <p:nvPr/>
        </p:nvSpPr>
        <p:spPr>
          <a:xfrm>
            <a:off x="8249774" y="2301138"/>
            <a:ext cx="552659" cy="51246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rgbClr val="FF0000"/>
                </a:solidFill>
              </a:rPr>
              <a:t>1</a:t>
            </a:r>
            <a:endParaRPr lang="fr-CA" b="1" dirty="0">
              <a:solidFill>
                <a:srgbClr val="FF0000"/>
              </a:solidFill>
            </a:endParaRPr>
          </a:p>
        </p:txBody>
      </p:sp>
      <p:sp>
        <p:nvSpPr>
          <p:cNvPr id="9" name="Ellipse 8"/>
          <p:cNvSpPr/>
          <p:nvPr/>
        </p:nvSpPr>
        <p:spPr>
          <a:xfrm>
            <a:off x="5763155" y="4067995"/>
            <a:ext cx="552659" cy="51246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rgbClr val="FF0000"/>
                </a:solidFill>
              </a:rPr>
              <a:t>3</a:t>
            </a:r>
            <a:endParaRPr lang="fr-CA" b="1" dirty="0">
              <a:solidFill>
                <a:srgbClr val="FF0000"/>
              </a:solidFill>
            </a:endParaRPr>
          </a:p>
        </p:txBody>
      </p:sp>
      <p:sp>
        <p:nvSpPr>
          <p:cNvPr id="10" name="Ellipse 9"/>
          <p:cNvSpPr/>
          <p:nvPr/>
        </p:nvSpPr>
        <p:spPr>
          <a:xfrm>
            <a:off x="3231003" y="2410017"/>
            <a:ext cx="552659" cy="51246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rgbClr val="FF0000"/>
                </a:solidFill>
              </a:rPr>
              <a:t>2</a:t>
            </a:r>
            <a:endParaRPr lang="fr-CA" b="1" dirty="0">
              <a:solidFill>
                <a:srgbClr val="FF0000"/>
              </a:solidFill>
            </a:endParaRPr>
          </a:p>
        </p:txBody>
      </p:sp>
    </p:spTree>
    <p:extLst>
      <p:ext uri="{BB962C8B-B14F-4D97-AF65-F5344CB8AC3E}">
        <p14:creationId xmlns:p14="http://schemas.microsoft.com/office/powerpoint/2010/main" val="2758539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980183" y="2230199"/>
            <a:ext cx="10500360" cy="1727264"/>
          </a:xfrm>
        </p:spPr>
        <p:txBody>
          <a:bodyPr>
            <a:normAutofit/>
          </a:bodyPr>
          <a:lstStyle/>
          <a:p>
            <a:pPr marL="1028700" indent="-1028700" algn="ctr" rtl="1">
              <a:buFont typeface="+mj-lt"/>
              <a:buAutoNum type="romanUcPeriod" startAt="4"/>
            </a:pPr>
            <a:r>
              <a:rPr lang="ar-SA" sz="4800" b="1" dirty="0" smtClean="0">
                <a:solidFill>
                  <a:schemeClr val="accent1">
                    <a:lumMod val="50000"/>
                  </a:schemeClr>
                </a:solidFill>
              </a:rPr>
              <a:t>أنماط المقابلات</a:t>
            </a:r>
            <a:r>
              <a:rPr lang="ar-DZ" sz="4400" dirty="0" smtClean="0"/>
              <a:t/>
            </a:r>
            <a:br>
              <a:rPr lang="ar-DZ" sz="4400" dirty="0" smtClean="0"/>
            </a:br>
            <a:endParaRPr lang="en-US" dirty="0"/>
          </a:p>
        </p:txBody>
      </p:sp>
    </p:spTree>
    <p:extLst>
      <p:ext uri="{BB962C8B-B14F-4D97-AF65-F5344CB8AC3E}">
        <p14:creationId xmlns:p14="http://schemas.microsoft.com/office/powerpoint/2010/main" val="2813852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1810377" y="140678"/>
            <a:ext cx="7876234" cy="944544"/>
          </a:xfrm>
        </p:spPr>
        <p:txBody>
          <a:bodyPr>
            <a:normAutofit/>
          </a:bodyPr>
          <a:lstStyle/>
          <a:p>
            <a:pPr algn="ctr" rtl="1"/>
            <a:r>
              <a:rPr lang="ar-SA" sz="4800" b="1" dirty="0" smtClean="0">
                <a:solidFill>
                  <a:schemeClr val="accent1">
                    <a:lumMod val="50000"/>
                  </a:schemeClr>
                </a:solidFill>
              </a:rPr>
              <a:t>أنماط المقابلات</a:t>
            </a:r>
            <a:endParaRPr lang="en-US" dirty="0"/>
          </a:p>
        </p:txBody>
      </p:sp>
      <p:sp>
        <p:nvSpPr>
          <p:cNvPr id="2" name="Rectangle à coins arrondis 1"/>
          <p:cNvSpPr/>
          <p:nvPr/>
        </p:nvSpPr>
        <p:spPr>
          <a:xfrm>
            <a:off x="8119068" y="2311122"/>
            <a:ext cx="3436535" cy="296426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a:t>قد تُجرى المقابلات بشكل فردي، بينك وبين مشارك واحد فقط</a:t>
            </a:r>
            <a:endParaRPr lang="fr-CA" sz="2800" b="1" dirty="0"/>
          </a:p>
        </p:txBody>
      </p:sp>
      <p:sp>
        <p:nvSpPr>
          <p:cNvPr id="5" name="Rectangle à coins arrondis 4"/>
          <p:cNvSpPr/>
          <p:nvPr/>
        </p:nvSpPr>
        <p:spPr>
          <a:xfrm>
            <a:off x="1810376" y="2210637"/>
            <a:ext cx="2992735" cy="358726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a:t>هناك حالات أخرى قد تُجري فيها مقابلة بحث شبه منظمة أو معمقة مع عدد قليل من المشاركين لاستكشاف جانب من بحثك من خلال مناقشة جماعية تديرها. </a:t>
            </a:r>
            <a:endParaRPr lang="fr-CA" sz="2800" b="1" dirty="0"/>
          </a:p>
        </p:txBody>
      </p:sp>
      <p:sp>
        <p:nvSpPr>
          <p:cNvPr id="3" name="Rectangle à coins arrondis 2"/>
          <p:cNvSpPr/>
          <p:nvPr/>
        </p:nvSpPr>
        <p:spPr>
          <a:xfrm>
            <a:off x="8119068" y="1235947"/>
            <a:ext cx="3436536" cy="7134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المقابلات الفردية</a:t>
            </a:r>
            <a:endParaRPr lang="fr-CA" sz="2800" b="1" dirty="0"/>
          </a:p>
        </p:txBody>
      </p:sp>
      <p:sp>
        <p:nvSpPr>
          <p:cNvPr id="6" name="Rectangle à coins arrondis 5"/>
          <p:cNvSpPr/>
          <p:nvPr/>
        </p:nvSpPr>
        <p:spPr>
          <a:xfrm>
            <a:off x="1668026" y="1235947"/>
            <a:ext cx="3014505" cy="7134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t>المقابلات الجماعية</a:t>
            </a:r>
            <a:endParaRPr lang="fr-CA" sz="2400" b="1" dirty="0"/>
          </a:p>
        </p:txBody>
      </p:sp>
    </p:spTree>
    <p:extLst>
      <p:ext uri="{BB962C8B-B14F-4D97-AF65-F5344CB8AC3E}">
        <p14:creationId xmlns:p14="http://schemas.microsoft.com/office/powerpoint/2010/main" val="2703246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592287" y="2190541"/>
            <a:ext cx="4712677" cy="395905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dirty="0" smtClean="0"/>
              <a:t>في </a:t>
            </a:r>
            <a:r>
              <a:rPr lang="ar-SA" sz="2800" dirty="0"/>
              <a:t>بعض الحالات، قد يقوم محاوران بإجراء مقابلة، مثل حالة مقابلة جماعية، حيث يقود محاور واحد النقاش ويعمل الآخر كمدوّن رئيسي للملاحظات. تُستخدم أنماط واحد إلى العديد واثنين إلى العديد في المقابلات الجماعية حيث يشارك اثنان أو أكثر من المشاركين في مناقشة يديرها المحاور</a:t>
            </a:r>
            <a:endParaRPr lang="fr-CA" sz="2800" dirty="0"/>
          </a:p>
        </p:txBody>
      </p:sp>
      <p:sp>
        <p:nvSpPr>
          <p:cNvPr id="6" name="Rectangle à coins arrondis 5"/>
          <p:cNvSpPr/>
          <p:nvPr/>
        </p:nvSpPr>
        <p:spPr>
          <a:xfrm>
            <a:off x="3959053" y="844061"/>
            <a:ext cx="3979146" cy="10048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t>المقابلات الجماعية</a:t>
            </a:r>
            <a:endParaRPr lang="fr-CA" sz="2800" b="1" dirty="0"/>
          </a:p>
        </p:txBody>
      </p:sp>
    </p:spTree>
    <p:extLst>
      <p:ext uri="{BB962C8B-B14F-4D97-AF65-F5344CB8AC3E}">
        <p14:creationId xmlns:p14="http://schemas.microsoft.com/office/powerpoint/2010/main" val="3078874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1030424" y="1868459"/>
            <a:ext cx="10500360" cy="1727264"/>
          </a:xfrm>
        </p:spPr>
        <p:txBody>
          <a:bodyPr>
            <a:normAutofit/>
          </a:bodyPr>
          <a:lstStyle/>
          <a:p>
            <a:pPr marL="1028700" indent="-1028700" algn="ctr" rtl="1">
              <a:buFont typeface="+mj-lt"/>
              <a:buAutoNum type="romanUcPeriod" startAt="5"/>
            </a:pPr>
            <a:r>
              <a:rPr lang="ar-SA" sz="4800" b="1" dirty="0" smtClean="0">
                <a:solidFill>
                  <a:schemeClr val="accent1">
                    <a:lumMod val="50000"/>
                  </a:schemeClr>
                </a:solidFill>
              </a:rPr>
              <a:t>موضوع المقابلة</a:t>
            </a:r>
            <a:endParaRPr lang="en-US" dirty="0"/>
          </a:p>
        </p:txBody>
      </p:sp>
    </p:spTree>
    <p:extLst>
      <p:ext uri="{BB962C8B-B14F-4D97-AF65-F5344CB8AC3E}">
        <p14:creationId xmlns:p14="http://schemas.microsoft.com/office/powerpoint/2010/main" val="2679374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944628" y="165736"/>
            <a:ext cx="10500360" cy="1727264"/>
          </a:xfrm>
        </p:spPr>
        <p:txBody>
          <a:bodyPr>
            <a:normAutofit/>
          </a:bodyPr>
          <a:lstStyle/>
          <a:p>
            <a:pPr algn="ctr" rtl="1"/>
            <a:r>
              <a:rPr lang="ar-SA" sz="4800" b="1" dirty="0" smtClean="0">
                <a:solidFill>
                  <a:schemeClr val="accent1">
                    <a:lumMod val="50000"/>
                  </a:schemeClr>
                </a:solidFill>
              </a:rPr>
              <a:t>الموضوعات</a:t>
            </a:r>
            <a:endParaRPr lang="en-US" dirty="0"/>
          </a:p>
        </p:txBody>
      </p:sp>
      <p:sp>
        <p:nvSpPr>
          <p:cNvPr id="2" name="Rectangle 1"/>
          <p:cNvSpPr/>
          <p:nvPr/>
        </p:nvSpPr>
        <p:spPr>
          <a:xfrm>
            <a:off x="401935" y="1621695"/>
            <a:ext cx="11324491" cy="4536819"/>
          </a:xfrm>
          <a:prstGeom prst="rect">
            <a:avLst/>
          </a:prstGeom>
        </p:spPr>
        <p:txBody>
          <a:bodyPr wrap="square">
            <a:spAutoFit/>
          </a:bodyPr>
          <a:lstStyle/>
          <a:p>
            <a:pPr algn="ctr" rtl="1">
              <a:lnSpc>
                <a:spcPct val="150000"/>
              </a:lnSpc>
              <a:spcAft>
                <a:spcPts val="600"/>
              </a:spcAft>
            </a:pPr>
            <a:r>
              <a:rPr lang="ar-DZ" sz="2800" dirty="0">
                <a:latin typeface="Arial" panose="020B0604020202020204" pitchFamily="34" charset="0"/>
                <a:ea typeface="Times New Roman" panose="02020603050405020304" pitchFamily="18" charset="0"/>
                <a:cs typeface="Arial" panose="020B0604020202020204" pitchFamily="34" charset="0"/>
              </a:rPr>
              <a:t>يساعد تحديد الباحث المسبق لقائمة المواضيع التي ستناقش خلال المقابلة وتوزيعها، عبر </a:t>
            </a:r>
            <a:r>
              <a:rPr lang="ar-DZ" sz="2800" dirty="0" err="1">
                <a:latin typeface="Arial" panose="020B0604020202020204" pitchFamily="34" charset="0"/>
                <a:ea typeface="Times New Roman" panose="02020603050405020304" pitchFamily="18" charset="0"/>
                <a:cs typeface="Arial" panose="020B0604020202020204" pitchFamily="34" charset="0"/>
              </a:rPr>
              <a:t>الإمايل</a:t>
            </a:r>
            <a:r>
              <a:rPr lang="ar-DZ" sz="2800" dirty="0">
                <a:latin typeface="Arial" panose="020B0604020202020204" pitchFamily="34" charset="0"/>
                <a:ea typeface="Times New Roman" panose="02020603050405020304" pitchFamily="18" charset="0"/>
                <a:cs typeface="Arial" panose="020B0604020202020204" pitchFamily="34" charset="0"/>
              </a:rPr>
              <a:t> أو ورقيا، على المستجوَبين المحتملين </a:t>
            </a:r>
            <a:r>
              <a:rPr lang="ar-SA" sz="2800" dirty="0">
                <a:latin typeface="Arial" panose="020B0604020202020204" pitchFamily="34" charset="0"/>
                <a:ea typeface="Times New Roman" panose="02020603050405020304" pitchFamily="18" charset="0"/>
                <a:cs typeface="Arial" panose="020B0604020202020204" pitchFamily="34" charset="0"/>
              </a:rPr>
              <a:t>على </a:t>
            </a:r>
            <a:r>
              <a:rPr lang="ar-SA" sz="2800" dirty="0">
                <a:solidFill>
                  <a:srgbClr val="0D0D0D"/>
                </a:solidFill>
                <a:latin typeface="Arial" panose="020B0604020202020204" pitchFamily="34" charset="0"/>
                <a:ea typeface="Times New Roman" panose="02020603050405020304" pitchFamily="18" charset="0"/>
                <a:cs typeface="Arial" panose="020B0604020202020204" pitchFamily="34" charset="0"/>
              </a:rPr>
              <a:t>تعزيز الصدق والموثوقية؛ لأن القائمة توضح للمستجوَبين (للمشاركين) ما يهتم به الباحث، وتمنحهم الفرصة للتحضير للمقابلة من خلال جمع الوثائق الداعمة من ملفاتهم. يتيح الوصول إلى الوثائق التنظيمية أيضًا إمكانية التثليث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triangulation</a:t>
            </a:r>
            <a:r>
              <a:rPr lang="ar-SA" sz="2800" dirty="0">
                <a:solidFill>
                  <a:srgbClr val="0D0D0D"/>
                </a:solidFill>
                <a:latin typeface="Arial" panose="020B0604020202020204" pitchFamily="34" charset="0"/>
                <a:ea typeface="Times New Roman" panose="02020603050405020304" pitchFamily="18" charset="0"/>
                <a:cs typeface="Arial" panose="020B0604020202020204" pitchFamily="34" charset="0"/>
              </a:rPr>
              <a:t> للبيانات المقدمة. عادةً ما يكون المستجوَبين على استعداد لتقديم نسخة ورقية أو ملف </a:t>
            </a:r>
            <a:r>
              <a:rPr lang="en-US" sz="2800" dirty="0">
                <a:solidFill>
                  <a:srgbClr val="0D0D0D"/>
                </a:solidFill>
                <a:latin typeface="Arial" panose="020B0604020202020204" pitchFamily="34" charset="0"/>
                <a:ea typeface="Times New Roman" panose="02020603050405020304" pitchFamily="18" charset="0"/>
                <a:cs typeface="Arial" panose="020B0604020202020204" pitchFamily="34" charset="0"/>
              </a:rPr>
              <a:t>PDF</a:t>
            </a:r>
            <a:r>
              <a:rPr lang="ar-SA" sz="2800" dirty="0">
                <a:solidFill>
                  <a:srgbClr val="0D0D0D"/>
                </a:solidFill>
                <a:latin typeface="Arial" panose="020B0604020202020204" pitchFamily="34" charset="0"/>
                <a:ea typeface="Times New Roman" panose="02020603050405020304" pitchFamily="18" charset="0"/>
                <a:cs typeface="Arial" panose="020B0604020202020204" pitchFamily="34" charset="0"/>
              </a:rPr>
              <a:t>، مع استبعاد التفاصيل الشخصية مراعاةً لمخاوف الخصوصية، والحاجة إلى إبقاء المعلومات المقدمة لخدمة أغراض البحث العلمي فقط.</a:t>
            </a:r>
            <a:endParaRPr lang="fr-CA"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75974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481" y="1551356"/>
            <a:ext cx="10932606" cy="3970318"/>
          </a:xfrm>
          <a:prstGeom prst="rect">
            <a:avLst/>
          </a:prstGeom>
          <a:solidFill>
            <a:schemeClr val="tx2">
              <a:lumMod val="20000"/>
              <a:lumOff val="80000"/>
            </a:schemeClr>
          </a:solidFill>
        </p:spPr>
        <p:txBody>
          <a:bodyPr wrap="square">
            <a:spAutoFit/>
          </a:bodyPr>
          <a:lstStyle/>
          <a:p>
            <a:pPr algn="ctr" rtl="1">
              <a:lnSpc>
                <a:spcPct val="150000"/>
              </a:lnSpc>
              <a:spcAft>
                <a:spcPts val="600"/>
              </a:spcAft>
            </a:pPr>
            <a:r>
              <a:rPr lang="ar-DZ" sz="2800" dirty="0">
                <a:latin typeface="Arial" panose="020B0604020202020204" pitchFamily="34" charset="0"/>
                <a:ea typeface="Times New Roman" panose="02020603050405020304" pitchFamily="18" charset="0"/>
              </a:rPr>
              <a:t>قد تُستمد موضوعات المقابلة من الأدبيات التي تقرأها، أو النظريات التي تفكر فيها، أو خبرتك في موضوع معين، أو الفطرة السليمة والمناقشات مع الزملاء، والزملاء الطلاب، والمعلمين، والمشاركين في البحث، أو مزيج من هذه الأساليب. ستحتاج إلى أن يكون لديك فكرة عن الموضوع (أو الموضوعات) العامة التي ترغب في مناقشتها مع المشاركين حتى لو كنت تنوي البدء بمقابلات استكشافية ومعمقة كجزء من استراتيجية نظرية مؤسسّة لمشروع البحث الخاص بك.</a:t>
            </a:r>
            <a:endParaRPr lang="fr-CA"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22393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1ECE33-8379-D029-E398-31864E339979}"/>
              </a:ext>
            </a:extLst>
          </p:cNvPr>
          <p:cNvSpPr>
            <a:spLocks noGrp="1"/>
          </p:cNvSpPr>
          <p:nvPr>
            <p:ph type="title"/>
          </p:nvPr>
        </p:nvSpPr>
        <p:spPr/>
        <p:txBody>
          <a:bodyPr/>
          <a:lstStyle/>
          <a:p>
            <a:pPr algn="r" rtl="1"/>
            <a:r>
              <a:rPr lang="ar-SA" b="1" u="sng" dirty="0" smtClean="0">
                <a:solidFill>
                  <a:srgbClr val="FF0000"/>
                </a:solidFill>
              </a:rPr>
              <a:t>الهدف من</a:t>
            </a:r>
            <a:r>
              <a:rPr lang="ar-DZ" b="1" u="sng" dirty="0" smtClean="0">
                <a:solidFill>
                  <a:srgbClr val="FF0000"/>
                </a:solidFill>
              </a:rPr>
              <a:t> </a:t>
            </a:r>
            <a:r>
              <a:rPr lang="ar-DZ" b="1" u="sng" dirty="0">
                <a:solidFill>
                  <a:srgbClr val="FF0000"/>
                </a:solidFill>
              </a:rPr>
              <a:t>الدرس</a:t>
            </a:r>
            <a:r>
              <a:rPr lang="ar-DZ" b="1" dirty="0">
                <a:solidFill>
                  <a:srgbClr val="FF0000"/>
                </a:solidFill>
              </a:rPr>
              <a:t>:</a:t>
            </a:r>
            <a:endParaRPr lang="en-US" b="1" dirty="0">
              <a:solidFill>
                <a:srgbClr val="FF0000"/>
              </a:solidFill>
            </a:endParaRPr>
          </a:p>
        </p:txBody>
      </p:sp>
      <p:sp>
        <p:nvSpPr>
          <p:cNvPr id="3" name="Content Placeholder 2">
            <a:extLst>
              <a:ext uri="{FF2B5EF4-FFF2-40B4-BE49-F238E27FC236}">
                <a16:creationId xmlns="" xmlns:a16="http://schemas.microsoft.com/office/drawing/2014/main" id="{9E95E4BF-5D17-8184-0C57-0C1ED9367C35}"/>
              </a:ext>
            </a:extLst>
          </p:cNvPr>
          <p:cNvSpPr>
            <a:spLocks noGrp="1"/>
          </p:cNvSpPr>
          <p:nvPr>
            <p:ph idx="1"/>
          </p:nvPr>
        </p:nvSpPr>
        <p:spPr/>
        <p:txBody>
          <a:bodyPr>
            <a:normAutofit/>
          </a:bodyPr>
          <a:lstStyle/>
          <a:p>
            <a:pPr marL="0" indent="0" algn="r" rtl="1">
              <a:lnSpc>
                <a:spcPct val="150000"/>
              </a:lnSpc>
              <a:buNone/>
            </a:pPr>
            <a:r>
              <a:rPr lang="ar-DZ" sz="3200" dirty="0"/>
              <a:t>•	</a:t>
            </a:r>
            <a:r>
              <a:rPr lang="ar-SA" sz="3200" dirty="0" smtClean="0"/>
              <a:t>التعرف على المقابلة كأحد أدوات الاستقصاء.</a:t>
            </a:r>
            <a:endParaRPr lang="ar-DZ" sz="3200" dirty="0"/>
          </a:p>
          <a:p>
            <a:pPr marL="0" indent="0" algn="r" rtl="1">
              <a:lnSpc>
                <a:spcPct val="150000"/>
              </a:lnSpc>
              <a:buNone/>
            </a:pPr>
            <a:r>
              <a:rPr lang="ar-DZ" sz="3200" dirty="0"/>
              <a:t>•	</a:t>
            </a:r>
            <a:r>
              <a:rPr lang="ar-SA" sz="3200" dirty="0" smtClean="0"/>
              <a:t>التمييز بين أنواع المقابلات وما يناسب كل بحث.</a:t>
            </a:r>
            <a:endParaRPr lang="ar-DZ" sz="3200" dirty="0"/>
          </a:p>
          <a:p>
            <a:pPr marL="0" indent="0" algn="r" rtl="1">
              <a:lnSpc>
                <a:spcPct val="150000"/>
              </a:lnSpc>
              <a:buNone/>
            </a:pPr>
            <a:r>
              <a:rPr lang="ar-DZ" sz="3200" dirty="0"/>
              <a:t>•	</a:t>
            </a:r>
            <a:r>
              <a:rPr lang="ar-SA" sz="3200" dirty="0" smtClean="0"/>
              <a:t>التعرف على أنماط المقابلة.</a:t>
            </a:r>
            <a:endParaRPr lang="ar-DZ" sz="3200" dirty="0"/>
          </a:p>
          <a:p>
            <a:pPr marL="0" indent="0" algn="r" rtl="1">
              <a:lnSpc>
                <a:spcPct val="150000"/>
              </a:lnSpc>
              <a:buNone/>
            </a:pPr>
            <a:r>
              <a:rPr lang="ar-DZ" sz="3200" dirty="0"/>
              <a:t>•	</a:t>
            </a:r>
            <a:r>
              <a:rPr lang="ar-SA" sz="3200" dirty="0" smtClean="0"/>
              <a:t>فهم طريقة وضع أسئلة المقابلة</a:t>
            </a:r>
            <a:r>
              <a:rPr lang="ar-DZ" sz="3200" dirty="0" smtClean="0"/>
              <a:t>.</a:t>
            </a:r>
            <a:endParaRPr lang="ar-DZ" sz="3200" dirty="0"/>
          </a:p>
        </p:txBody>
      </p:sp>
    </p:spTree>
    <p:extLst>
      <p:ext uri="{BB962C8B-B14F-4D97-AF65-F5344CB8AC3E}">
        <p14:creationId xmlns:p14="http://schemas.microsoft.com/office/powerpoint/2010/main" val="3463998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61A2233-7137-A19A-467B-51298EEB2849}"/>
              </a:ext>
            </a:extLst>
          </p:cNvPr>
          <p:cNvSpPr>
            <a:spLocks noGrp="1"/>
          </p:cNvSpPr>
          <p:nvPr>
            <p:ph idx="1"/>
          </p:nvPr>
        </p:nvSpPr>
        <p:spPr>
          <a:xfrm>
            <a:off x="794523" y="2481942"/>
            <a:ext cx="10288809" cy="2883877"/>
          </a:xfrm>
          <a:solidFill>
            <a:schemeClr val="bg1"/>
          </a:solidFill>
        </p:spPr>
        <p:txBody>
          <a:bodyPr>
            <a:normAutofit fontScale="92500"/>
          </a:bodyPr>
          <a:lstStyle/>
          <a:p>
            <a:pPr marL="0" indent="0" algn="ctr" rtl="1">
              <a:lnSpc>
                <a:spcPct val="200000"/>
              </a:lnSpc>
              <a:buNone/>
            </a:pPr>
            <a:r>
              <a:rPr lang="ar-SA" sz="3200" dirty="0">
                <a:solidFill>
                  <a:srgbClr val="0D0D0D"/>
                </a:solidFill>
                <a:latin typeface="Arial" panose="020B0604020202020204" pitchFamily="34" charset="0"/>
                <a:ea typeface="Times New Roman" panose="02020603050405020304" pitchFamily="18" charset="0"/>
              </a:rPr>
              <a:t>وضع أسئلة مناسبة لاستكشاف المجالات التي تهتم بها أمر بالغ الأهمية لتحقيق النجاح في المقابلات بكل أنواعها. من المهم أيضًا صياغة أسئلتك بشكل واقعي وتجنب تقديم محتوى جديد، أو افتراض موقف أو علاقة ما، أو تقديم تقييم مسبق.</a:t>
            </a:r>
            <a:endParaRPr lang="en-US" dirty="0"/>
          </a:p>
        </p:txBody>
      </p:sp>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1231392" y="682753"/>
            <a:ext cx="10500360" cy="1727264"/>
          </a:xfrm>
        </p:spPr>
        <p:txBody>
          <a:bodyPr>
            <a:normAutofit/>
          </a:bodyPr>
          <a:lstStyle/>
          <a:p>
            <a:pPr marL="1028700" indent="-1028700" algn="ctr" rtl="1">
              <a:buFont typeface="+mj-lt"/>
              <a:buAutoNum type="romanUcPeriod" startAt="6"/>
            </a:pPr>
            <a:r>
              <a:rPr lang="ar-SA" sz="4800" b="1" dirty="0" smtClean="0">
                <a:solidFill>
                  <a:schemeClr val="accent1">
                    <a:lumMod val="50000"/>
                  </a:schemeClr>
                </a:solidFill>
              </a:rPr>
              <a:t>استخدام الأسئلة</a:t>
            </a:r>
            <a:r>
              <a:rPr lang="ar-DZ" sz="4400" dirty="0" smtClean="0"/>
              <a:t/>
            </a:r>
            <a:br>
              <a:rPr lang="ar-DZ" sz="4400" dirty="0" smtClean="0"/>
            </a:br>
            <a:endParaRPr lang="en-US" dirty="0"/>
          </a:p>
        </p:txBody>
      </p:sp>
    </p:spTree>
    <p:extLst>
      <p:ext uri="{BB962C8B-B14F-4D97-AF65-F5344CB8AC3E}">
        <p14:creationId xmlns:p14="http://schemas.microsoft.com/office/powerpoint/2010/main" val="2266151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291253" y="332487"/>
            <a:ext cx="5415224" cy="913509"/>
          </a:xfrm>
          <a:solidFill>
            <a:schemeClr val="tx2">
              <a:lumMod val="60000"/>
              <a:lumOff val="40000"/>
            </a:schemeClr>
          </a:solidFill>
        </p:spPr>
        <p:txBody>
          <a:bodyPr/>
          <a:lstStyle/>
          <a:p>
            <a:pPr algn="ctr"/>
            <a:r>
              <a:rPr lang="ar-SA" sz="4400" b="1" dirty="0" smtClean="0">
                <a:solidFill>
                  <a:schemeClr val="accent1">
                    <a:lumMod val="50000"/>
                  </a:schemeClr>
                </a:solidFill>
              </a:rPr>
              <a:t>الأسئلة المفتوحة</a:t>
            </a:r>
            <a:endParaRPr lang="en-US" dirty="0"/>
          </a:p>
        </p:txBody>
      </p:sp>
      <p:sp>
        <p:nvSpPr>
          <p:cNvPr id="3" name="ZoneTexte 2"/>
          <p:cNvSpPr txBox="1"/>
          <p:nvPr/>
        </p:nvSpPr>
        <p:spPr>
          <a:xfrm>
            <a:off x="291402" y="1758460"/>
            <a:ext cx="11163718" cy="4267515"/>
          </a:xfrm>
          <a:prstGeom prst="rect">
            <a:avLst/>
          </a:prstGeom>
          <a:noFill/>
        </p:spPr>
        <p:txBody>
          <a:bodyPr wrap="square" rtlCol="0">
            <a:spAutoFit/>
          </a:bodyPr>
          <a:lstStyle/>
          <a:p>
            <a:pPr algn="ctr" rtl="1">
              <a:lnSpc>
                <a:spcPct val="200000"/>
              </a:lnSpc>
            </a:pPr>
            <a:r>
              <a:rPr lang="ar-SA" sz="2800" dirty="0" smtClean="0"/>
              <a:t>استخدام </a:t>
            </a:r>
            <a:r>
              <a:rPr lang="ar-SA" sz="2800" dirty="0"/>
              <a:t>الأسئلة المفتوحة يسمح للمشاركين بتحديد ووصف موقف أو حدث معين. يُصمم السؤال المفتوح لتشجيع المجيب على تقديم إجابة موسعة وتطويرية، ويمكن استخدامه للكشف عن المواقف أو الحصول على حقائق. إنه يشجع المجيب على الرد كما يشاء. من المحتمل أن يبدأ السؤال المفتوح بأحد الكلمات التالية: "ماذا"، "كيف" أو "لماذا": "ما هو دورك الحالي في المنظمة؟" "كيف تقوم منظمتك بتوظيف موظفين جدد؟" "لماذا افتتحت منظمتك مكتبًا في سنغافورة؟"</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77251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291253" y="332487"/>
            <a:ext cx="5415224" cy="913509"/>
          </a:xfrm>
          <a:solidFill>
            <a:schemeClr val="tx2">
              <a:lumMod val="60000"/>
              <a:lumOff val="40000"/>
            </a:schemeClr>
          </a:solidFill>
        </p:spPr>
        <p:txBody>
          <a:bodyPr/>
          <a:lstStyle/>
          <a:p>
            <a:pPr algn="ctr"/>
            <a:r>
              <a:rPr lang="ar-SA" sz="4400" b="1" dirty="0" smtClean="0">
                <a:solidFill>
                  <a:schemeClr val="accent1">
                    <a:lumMod val="50000"/>
                  </a:schemeClr>
                </a:solidFill>
              </a:rPr>
              <a:t>أسئلة التحقيق</a:t>
            </a:r>
            <a:endParaRPr lang="en-US" dirty="0"/>
          </a:p>
        </p:txBody>
      </p:sp>
      <p:sp>
        <p:nvSpPr>
          <p:cNvPr id="3" name="ZoneTexte 2"/>
          <p:cNvSpPr txBox="1"/>
          <p:nvPr/>
        </p:nvSpPr>
        <p:spPr>
          <a:xfrm>
            <a:off x="291402" y="1758460"/>
            <a:ext cx="11163718" cy="4267515"/>
          </a:xfrm>
          <a:prstGeom prst="rect">
            <a:avLst/>
          </a:prstGeom>
          <a:noFill/>
        </p:spPr>
        <p:txBody>
          <a:bodyPr wrap="square" rtlCol="0">
            <a:spAutoFit/>
          </a:bodyPr>
          <a:lstStyle/>
          <a:p>
            <a:pPr algn="ctr" rtl="1">
              <a:lnSpc>
                <a:spcPct val="200000"/>
              </a:lnSpc>
            </a:pPr>
            <a:r>
              <a:rPr lang="ar-SA" sz="2800" dirty="0"/>
              <a:t>أسئلة التحقيق أو التقصي تعني البحث في تفاصيل الردود السابقة التي لها أهمية بالنسبة لموضوع البحث. وعلى الرغم من أنها غالبًا ما تكون مصاغة مثل الأسئلة المفتوحة، فإنها تطلب تركيزًا أو اتجاهًا معينًا، وغالبًا ما تكرر بعض الكلمات التي استخدمها المشارك نفسه، كما هو الحال في السؤال التالي "ناجحة": "كيف تعرف ما إذا كانت استراتيجية التسويق الجديدة ناجحة؟" "ماذا حدث بعد ذلك؟" "ولماذا ذلك؟"</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66934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2175" y="884253"/>
            <a:ext cx="11163718" cy="4267515"/>
          </a:xfrm>
          <a:prstGeom prst="rect">
            <a:avLst/>
          </a:prstGeom>
          <a:noFill/>
        </p:spPr>
        <p:txBody>
          <a:bodyPr wrap="square" rtlCol="0">
            <a:spAutoFit/>
          </a:bodyPr>
          <a:lstStyle/>
          <a:p>
            <a:pPr algn="ctr" rtl="1">
              <a:lnSpc>
                <a:spcPct val="200000"/>
              </a:lnSpc>
            </a:pPr>
            <a:r>
              <a:rPr lang="ar-SA" sz="2800" dirty="0"/>
              <a:t>قد تُترك الأسئلة أيضًا غير مكتملة، على سبيل المثال: “هذا مثير للاهتمام..." "أخبرني المزيد عن..." يمكن أيضًا استخدام الأسئلة الاستكشافية لطلب تفسير عندما لا يكشف الرد عن المنطق المعني أو عندما لا تفهم معنى المجيب: "كيف تخطط لتطوير استخدامك للتسويق الرقمي خلال العامين المقبلين؟"؛  "هذا مثير للاهتمام: هل تمانع في إخباري المزيد عن العلاقة بين الانتقال إلى نموذج تطوير المنتجات المشترك وتوسيع قسم المنتجات القائمة؟"</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53742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3140110"/>
            <a:ext cx="12191999" cy="2431701"/>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Corde 5"/>
          <p:cNvSpPr/>
          <p:nvPr/>
        </p:nvSpPr>
        <p:spPr>
          <a:xfrm>
            <a:off x="9616274" y="-1"/>
            <a:ext cx="4501660" cy="7114234"/>
          </a:xfrm>
          <a:prstGeom prst="chord">
            <a:avLst>
              <a:gd name="adj1" fmla="val 5145702"/>
              <a:gd name="adj2" fmla="val 165090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3" name="Espace réservé du contenu 2"/>
          <p:cNvSpPr>
            <a:spLocks noGrp="1"/>
          </p:cNvSpPr>
          <p:nvPr>
            <p:ph idx="1"/>
          </p:nvPr>
        </p:nvSpPr>
        <p:spPr>
          <a:xfrm>
            <a:off x="762417" y="1225900"/>
            <a:ext cx="10285325" cy="4903596"/>
          </a:xfrm>
          <a:solidFill>
            <a:schemeClr val="accent1">
              <a:lumMod val="20000"/>
              <a:lumOff val="80000"/>
            </a:schemeClr>
          </a:solidFill>
        </p:spPr>
        <p:txBody>
          <a:bodyPr>
            <a:normAutofit/>
          </a:bodyPr>
          <a:lstStyle/>
          <a:p>
            <a:pPr marL="0" indent="0" algn="ctr" rtl="1">
              <a:lnSpc>
                <a:spcPct val="150000"/>
              </a:lnSpc>
              <a:buNone/>
            </a:pPr>
            <a:r>
              <a:rPr lang="ar-SA" dirty="0">
                <a:latin typeface="Arial" panose="020B0604020202020204" pitchFamily="34" charset="0"/>
                <a:cs typeface="Arial" panose="020B0604020202020204" pitchFamily="34" charset="0"/>
              </a:rPr>
              <a:t>يمكن أن يساعدك استخدام الانعكاس </a:t>
            </a:r>
            <a:r>
              <a:rPr lang="fr-CA" dirty="0" err="1">
                <a:latin typeface="Arial" panose="020B0604020202020204" pitchFamily="34" charset="0"/>
                <a:cs typeface="Arial" panose="020B0604020202020204" pitchFamily="34" charset="0"/>
              </a:rPr>
              <a:t>reflection</a:t>
            </a:r>
            <a:r>
              <a:rPr lang="fr-CA" dirty="0">
                <a:latin typeface="Arial" panose="020B0604020202020204" pitchFamily="34" charset="0"/>
                <a:cs typeface="Arial" panose="020B0604020202020204" pitchFamily="34" charset="0"/>
              </a:rPr>
              <a:t> </a:t>
            </a:r>
            <a:r>
              <a:rPr lang="ar-SA" dirty="0" smtClean="0">
                <a:latin typeface="Arial" panose="020B0604020202020204" pitchFamily="34" charset="0"/>
                <a:cs typeface="Arial" panose="020B0604020202020204" pitchFamily="34" charset="0"/>
              </a:rPr>
              <a:t> أيضًا </a:t>
            </a:r>
            <a:r>
              <a:rPr lang="ar-SA" dirty="0">
                <a:latin typeface="Arial" panose="020B0604020202020204" pitchFamily="34" charset="0"/>
                <a:cs typeface="Arial" panose="020B0604020202020204" pitchFamily="34" charset="0"/>
              </a:rPr>
              <a:t>في التعمق في موضوع ما </a:t>
            </a:r>
            <a:r>
              <a:rPr lang="fr-CA" dirty="0">
                <a:latin typeface="Arial" panose="020B0604020202020204" pitchFamily="34" charset="0"/>
                <a:cs typeface="Arial" panose="020B0604020202020204" pitchFamily="34" charset="0"/>
              </a:rPr>
              <a:t>to probe </a:t>
            </a:r>
            <a:r>
              <a:rPr lang="ar-SA" dirty="0" smtClean="0">
                <a:latin typeface="Arial" panose="020B0604020202020204" pitchFamily="34" charset="0"/>
                <a:cs typeface="Arial" panose="020B0604020202020204" pitchFamily="34" charset="0"/>
              </a:rPr>
              <a:t>  </a:t>
            </a:r>
            <a:r>
              <a:rPr lang="fr-CA" dirty="0" smtClean="0">
                <a:latin typeface="Arial" panose="020B0604020202020204" pitchFamily="34" charset="0"/>
                <a:cs typeface="Arial" panose="020B0604020202020204" pitchFamily="34" charset="0"/>
              </a:rPr>
              <a:t>a </a:t>
            </a:r>
            <a:r>
              <a:rPr lang="fr-CA" dirty="0" err="1">
                <a:latin typeface="Arial" panose="020B0604020202020204" pitchFamily="34" charset="0"/>
                <a:cs typeface="Arial" panose="020B0604020202020204" pitchFamily="34" charset="0"/>
              </a:rPr>
              <a:t>theme</a:t>
            </a:r>
            <a:r>
              <a:rPr lang="fr-CA" dirty="0">
                <a:latin typeface="Arial" panose="020B0604020202020204" pitchFamily="34" charset="0"/>
                <a:cs typeface="Arial" panose="020B0604020202020204" pitchFamily="34" charset="0"/>
              </a:rPr>
              <a:t>. </a:t>
            </a:r>
            <a:r>
              <a:rPr lang="ar-SA" dirty="0" smtClean="0">
                <a:latin typeface="Arial" panose="020B0604020202020204" pitchFamily="34" charset="0"/>
                <a:cs typeface="Arial" panose="020B0604020202020204" pitchFamily="34" charset="0"/>
              </a:rPr>
              <a:t> يحدث </a:t>
            </a:r>
            <a:r>
              <a:rPr lang="ar-SA" dirty="0">
                <a:latin typeface="Arial" panose="020B0604020202020204" pitchFamily="34" charset="0"/>
                <a:cs typeface="Arial" panose="020B0604020202020204" pitchFamily="34" charset="0"/>
              </a:rPr>
              <a:t>هذا عندما "تعكس" بيانًا أدلى به المجيب عن طريق إعادة استخدام بعض كلماته، في السؤال التالي "لم يفهموا الحاجة إلى الإعلان": "لماذا تعتقد أن هؤلاء الموظفين لم يفهموا الحاجة إلى الإعلان؟"</a:t>
            </a:r>
          </a:p>
          <a:p>
            <a:pPr marL="0" indent="0" algn="ctr" rtl="1">
              <a:lnSpc>
                <a:spcPct val="150000"/>
              </a:lnSpc>
              <a:buNone/>
            </a:pPr>
            <a:r>
              <a:rPr lang="ar-SA" dirty="0">
                <a:latin typeface="Arial" panose="020B0604020202020204" pitchFamily="34" charset="0"/>
                <a:cs typeface="Arial" panose="020B0604020202020204" pitchFamily="34" charset="0"/>
              </a:rPr>
              <a:t>الغاية هي تشجيع استكشاف النقطة التي تم طرحها دون تقديم رأي أو حكم من جانبك. عندما لا يكشف السؤال المفتوح عن إجابة ذات صلة، يمكنك أيضًا الاستكشاف بشكل أكبر باستخدام سؤال تكميلي يعيد صياغة السؤال الأصلي</a:t>
            </a:r>
            <a:r>
              <a:rPr lang="ar-SA" dirty="0" smtClean="0">
                <a:latin typeface="Arial" panose="020B0604020202020204" pitchFamily="34" charset="0"/>
                <a:cs typeface="Arial" panose="020B0604020202020204" pitchFamily="34" charset="0"/>
              </a:rPr>
              <a:t>.</a:t>
            </a:r>
            <a:r>
              <a:rPr lang="fr-FR" dirty="0" smtClean="0">
                <a:latin typeface="Arial" panose="020B0604020202020204" pitchFamily="34" charset="0"/>
                <a:cs typeface="Arial" panose="020B0604020202020204" pitchFamily="34" charset="0"/>
              </a:rPr>
              <a:t>"</a:t>
            </a:r>
            <a:endParaRPr lang="fr-CA" dirty="0">
              <a:latin typeface="Arial" panose="020B0604020202020204" pitchFamily="34" charset="0"/>
              <a:cs typeface="Arial" panose="020B0604020202020204" pitchFamily="34" charset="0"/>
            </a:endParaRPr>
          </a:p>
          <a:p>
            <a:endParaRPr lang="fr-CA" dirty="0"/>
          </a:p>
        </p:txBody>
      </p:sp>
    </p:spTree>
    <p:extLst>
      <p:ext uri="{BB962C8B-B14F-4D97-AF65-F5344CB8AC3E}">
        <p14:creationId xmlns:p14="http://schemas.microsoft.com/office/powerpoint/2010/main" val="3434972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291253" y="332487"/>
            <a:ext cx="5415224" cy="913509"/>
          </a:xfrm>
          <a:solidFill>
            <a:schemeClr val="tx2">
              <a:lumMod val="60000"/>
              <a:lumOff val="40000"/>
            </a:schemeClr>
          </a:solidFill>
        </p:spPr>
        <p:txBody>
          <a:bodyPr/>
          <a:lstStyle/>
          <a:p>
            <a:pPr algn="ctr"/>
            <a:r>
              <a:rPr lang="ar-SA" b="1" dirty="0">
                <a:solidFill>
                  <a:schemeClr val="accent1">
                    <a:lumMod val="50000"/>
                  </a:schemeClr>
                </a:solidFill>
              </a:rPr>
              <a:t>أسئلة محددة ومغلقة</a:t>
            </a:r>
            <a:endParaRPr lang="en-US" dirty="0"/>
          </a:p>
        </p:txBody>
      </p:sp>
      <p:sp>
        <p:nvSpPr>
          <p:cNvPr id="3" name="ZoneTexte 2"/>
          <p:cNvSpPr txBox="1"/>
          <p:nvPr/>
        </p:nvSpPr>
        <p:spPr>
          <a:xfrm>
            <a:off x="462224" y="2321168"/>
            <a:ext cx="10711543" cy="3323987"/>
          </a:xfrm>
          <a:prstGeom prst="rect">
            <a:avLst/>
          </a:prstGeom>
          <a:noFill/>
        </p:spPr>
        <p:txBody>
          <a:bodyPr wrap="square" rtlCol="0">
            <a:spAutoFit/>
          </a:bodyPr>
          <a:lstStyle/>
          <a:p>
            <a:pPr algn="ctr" rtl="1">
              <a:lnSpc>
                <a:spcPct val="150000"/>
              </a:lnSpc>
            </a:pPr>
            <a:r>
              <a:rPr lang="ar-SA" sz="2800" dirty="0">
                <a:latin typeface="Arial" panose="020B0604020202020204" pitchFamily="34" charset="0"/>
                <a:cs typeface="Arial" panose="020B0604020202020204" pitchFamily="34" charset="0"/>
              </a:rPr>
              <a:t>يمكن استخدام هذه الأنواع من الأسئلة كأسئلة تمهيدية عند بدء التحقيق حول موضوع معين في المقابلة</a:t>
            </a:r>
            <a:r>
              <a:rPr lang="fr-FR"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هل يمكنك أن تخبرني </a:t>
            </a:r>
            <a:r>
              <a:rPr lang="ar-SA" sz="2800" b="1" u="sng" dirty="0">
                <a:solidFill>
                  <a:srgbClr val="FF0000"/>
                </a:solidFill>
                <a:latin typeface="Arial" panose="020B0604020202020204" pitchFamily="34" charset="0"/>
                <a:cs typeface="Arial" panose="020B0604020202020204" pitchFamily="34" charset="0"/>
              </a:rPr>
              <a:t>عن التغيير</a:t>
            </a:r>
            <a:r>
              <a:rPr lang="ar-SA" sz="2800" dirty="0">
                <a:solidFill>
                  <a:srgbClr val="FF0000"/>
                </a:solidFill>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في سياسة التسعير؟</a:t>
            </a:r>
            <a:r>
              <a:rPr lang="fr-FR"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هل يمكنك أن تشرح لي </a:t>
            </a:r>
            <a:r>
              <a:rPr lang="ar-SA" sz="2800" b="1" u="sng" dirty="0">
                <a:solidFill>
                  <a:srgbClr val="FF0000"/>
                </a:solidFill>
                <a:latin typeface="Arial" panose="020B0604020202020204" pitchFamily="34" charset="0"/>
                <a:cs typeface="Arial" panose="020B0604020202020204" pitchFamily="34" charset="0"/>
              </a:rPr>
              <a:t>عملية الإنتاج</a:t>
            </a:r>
            <a:r>
              <a:rPr lang="ar-SA" sz="2800" dirty="0">
                <a:latin typeface="Arial" panose="020B0604020202020204" pitchFamily="34" charset="0"/>
                <a:cs typeface="Arial" panose="020B0604020202020204" pitchFamily="34" charset="0"/>
              </a:rPr>
              <a:t>؟</a:t>
            </a:r>
            <a:r>
              <a:rPr lang="fr-FR"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يمكن أيضًا استخدامها للحصول على معلومات محددة أو لتأكيد حقيقة أو رأي: "كم عمرك؟</a:t>
            </a:r>
            <a:r>
              <a:rPr lang="fr-FR"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كم </a:t>
            </a:r>
            <a:r>
              <a:rPr lang="ar-SA" sz="2800" b="1" dirty="0">
                <a:solidFill>
                  <a:srgbClr val="FF0000"/>
                </a:solidFill>
                <a:latin typeface="Arial" panose="020B0604020202020204" pitchFamily="34" charset="0"/>
                <a:cs typeface="Arial" panose="020B0604020202020204" pitchFamily="34" charset="0"/>
              </a:rPr>
              <a:t>عدد</a:t>
            </a:r>
            <a:r>
              <a:rPr lang="ar-SA" sz="2800" dirty="0">
                <a:solidFill>
                  <a:srgbClr val="FF0000"/>
                </a:solidFill>
                <a:latin typeface="Arial" panose="020B0604020202020204" pitchFamily="34" charset="0"/>
                <a:cs typeface="Arial" panose="020B0604020202020204" pitchFamily="34" charset="0"/>
              </a:rPr>
              <a:t> </a:t>
            </a:r>
            <a:r>
              <a:rPr lang="ar-SA" sz="2800" b="1" u="sng" dirty="0">
                <a:solidFill>
                  <a:srgbClr val="FF0000"/>
                </a:solidFill>
                <a:latin typeface="Arial" panose="020B0604020202020204" pitchFamily="34" charset="0"/>
                <a:cs typeface="Arial" panose="020B0604020202020204" pitchFamily="34" charset="0"/>
              </a:rPr>
              <a:t>الأشخاص</a:t>
            </a:r>
            <a:r>
              <a:rPr lang="ar-SA" sz="2800" dirty="0">
                <a:solidFill>
                  <a:srgbClr val="FF0000"/>
                </a:solidFill>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الذين استجابوا للمسح الخاص بالعملاء؟</a:t>
            </a:r>
            <a:r>
              <a:rPr lang="fr-FR"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هل تم دمج الإقليم الوسطى القديم مع الإقليم الجنوبي؟</a:t>
            </a:r>
            <a:r>
              <a:rPr lang="fr-FR"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ما رأيك في البرنامج التدريبي الجديد؟</a:t>
            </a:r>
            <a:r>
              <a:rPr lang="fr-FR" sz="2800" dirty="0"/>
              <a:t>"</a:t>
            </a:r>
            <a:endParaRPr lang="fr-CA" sz="2800" dirty="0"/>
          </a:p>
        </p:txBody>
      </p:sp>
    </p:spTree>
    <p:extLst>
      <p:ext uri="{BB962C8B-B14F-4D97-AF65-F5344CB8AC3E}">
        <p14:creationId xmlns:p14="http://schemas.microsoft.com/office/powerpoint/2010/main" val="4243070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2648158" y="232004"/>
            <a:ext cx="7038452" cy="802977"/>
          </a:xfrm>
          <a:solidFill>
            <a:schemeClr val="accent1">
              <a:lumMod val="20000"/>
              <a:lumOff val="80000"/>
            </a:schemeClr>
          </a:solidFill>
        </p:spPr>
        <p:txBody>
          <a:bodyPr>
            <a:normAutofit/>
          </a:bodyPr>
          <a:lstStyle/>
          <a:p>
            <a:pPr algn="ctr"/>
            <a:r>
              <a:rPr lang="ar-SA" b="1" dirty="0">
                <a:solidFill>
                  <a:schemeClr val="accent1">
                    <a:lumMod val="50000"/>
                  </a:schemeClr>
                </a:solidFill>
              </a:rPr>
              <a:t>وسائل أخرى لتحفيز الإجابات </a:t>
            </a:r>
            <a:endParaRPr lang="en-US" dirty="0"/>
          </a:p>
        </p:txBody>
      </p:sp>
      <p:sp>
        <p:nvSpPr>
          <p:cNvPr id="3" name="ZoneTexte 2"/>
          <p:cNvSpPr txBox="1"/>
          <p:nvPr/>
        </p:nvSpPr>
        <p:spPr>
          <a:xfrm>
            <a:off x="462224" y="1376624"/>
            <a:ext cx="11083332" cy="5078313"/>
          </a:xfrm>
          <a:prstGeom prst="rect">
            <a:avLst/>
          </a:prstGeom>
          <a:solidFill>
            <a:srgbClr val="FFFF00"/>
          </a:solidFill>
        </p:spPr>
        <p:txBody>
          <a:bodyPr wrap="square" rtlCol="0">
            <a:spAutoFit/>
          </a:bodyPr>
          <a:lstStyle/>
          <a:p>
            <a:pPr algn="ctr" rtl="1">
              <a:lnSpc>
                <a:spcPct val="150000"/>
              </a:lnSpc>
            </a:pPr>
            <a:r>
              <a:rPr lang="ar-SA" sz="2400" dirty="0">
                <a:latin typeface="Arial" panose="020B0604020202020204" pitchFamily="34" charset="0"/>
                <a:cs typeface="Arial" panose="020B0604020202020204" pitchFamily="34" charset="0"/>
              </a:rPr>
              <a:t>هناك عدة طرق لتحفيز المزيد من الإجابات على سؤال قمت بطرحه. تشمل هذه الطرق:</a:t>
            </a:r>
          </a:p>
          <a:p>
            <a:pPr marL="342900" indent="-342900" algn="r" rtl="1">
              <a:lnSpc>
                <a:spcPct val="150000"/>
              </a:lnSpc>
              <a:buFont typeface="Wingdings" panose="05000000000000000000" pitchFamily="2" charset="2"/>
              <a:buChar char="ü"/>
            </a:pPr>
            <a:r>
              <a:rPr lang="ar-SA" sz="2400" dirty="0">
                <a:latin typeface="Arial" panose="020B0604020202020204" pitchFamily="34" charset="0"/>
                <a:cs typeface="Arial" panose="020B0604020202020204" pitchFamily="34" charset="0"/>
              </a:rPr>
              <a:t>تعابير </a:t>
            </a:r>
            <a:r>
              <a:rPr lang="ar-SA" sz="2400" dirty="0">
                <a:latin typeface="Arial" panose="020B0604020202020204" pitchFamily="34" charset="0"/>
                <a:cs typeface="Arial" panose="020B0604020202020204" pitchFamily="34" charset="0"/>
              </a:rPr>
              <a:t>المتابعة، مثل: "آه"، "أوه" أو "مم";</a:t>
            </a:r>
          </a:p>
          <a:p>
            <a:pPr marL="342900" indent="-342900" algn="r" rtl="1">
              <a:lnSpc>
                <a:spcPct val="150000"/>
              </a:lnSpc>
              <a:buFont typeface="Wingdings" panose="05000000000000000000" pitchFamily="2" charset="2"/>
              <a:buChar char="ü"/>
            </a:pPr>
            <a:r>
              <a:rPr lang="ar-SA" sz="2400" dirty="0">
                <a:latin typeface="Arial" panose="020B0604020202020204" pitchFamily="34" charset="0"/>
                <a:cs typeface="Arial" panose="020B0604020202020204" pitchFamily="34" charset="0"/>
              </a:rPr>
              <a:t>عبارات </a:t>
            </a:r>
            <a:r>
              <a:rPr lang="ar-SA" sz="2400" dirty="0">
                <a:latin typeface="Arial" panose="020B0604020202020204" pitchFamily="34" charset="0"/>
                <a:cs typeface="Arial" panose="020B0604020202020204" pitchFamily="34" charset="0"/>
              </a:rPr>
              <a:t>متابعة قصيرة، مثل: "هذا مثير للاهتمام"</a:t>
            </a:r>
          </a:p>
          <a:p>
            <a:pPr marL="342900" indent="-342900" algn="r" rtl="1">
              <a:lnSpc>
                <a:spcPct val="150000"/>
              </a:lnSpc>
              <a:buFont typeface="Wingdings" panose="05000000000000000000" pitchFamily="2" charset="2"/>
              <a:buChar char="ü"/>
            </a:pPr>
            <a:r>
              <a:rPr lang="ar-SA" sz="2400" dirty="0">
                <a:latin typeface="Arial" panose="020B0604020202020204" pitchFamily="34" charset="0"/>
                <a:cs typeface="Arial" panose="020B0604020202020204" pitchFamily="34" charset="0"/>
              </a:rPr>
              <a:t>أسئلة </a:t>
            </a:r>
            <a:r>
              <a:rPr lang="ar-SA" sz="2400" dirty="0">
                <a:latin typeface="Arial" panose="020B0604020202020204" pitchFamily="34" charset="0"/>
                <a:cs typeface="Arial" panose="020B0604020202020204" pitchFamily="34" charset="0"/>
              </a:rPr>
              <a:t>متابعة قصيرة، مثل: "هل يمكنك أن تخبرني المزيد؟"، "متى حدث ذلك؟" أو "ماذا حدث قبل ذلك؟"</a:t>
            </a:r>
          </a:p>
          <a:p>
            <a:pPr marL="342900" indent="-342900" algn="r" rtl="1">
              <a:lnSpc>
                <a:spcPct val="150000"/>
              </a:lnSpc>
              <a:buFont typeface="Wingdings" panose="05000000000000000000" pitchFamily="2" charset="2"/>
              <a:buChar char="ü"/>
            </a:pPr>
            <a:r>
              <a:rPr lang="ar-SA" sz="2400" dirty="0">
                <a:latin typeface="Arial" panose="020B0604020202020204" pitchFamily="34" charset="0"/>
                <a:cs typeface="Arial" panose="020B0604020202020204" pitchFamily="34" charset="0"/>
              </a:rPr>
              <a:t>أسئلة </a:t>
            </a:r>
            <a:r>
              <a:rPr lang="ar-SA" sz="2400" dirty="0">
                <a:latin typeface="Arial" panose="020B0604020202020204" pitchFamily="34" charset="0"/>
                <a:cs typeface="Arial" panose="020B0604020202020204" pitchFamily="34" charset="0"/>
              </a:rPr>
              <a:t>انعكاسية قصيرة تكرر فيها ما قيل لك للتأكد من صحته، مثل: "إذن، كان ذلك عندما ...؟" أو "إذن، شعروا بأن الاستثمار كان مفيدًا؟"</a:t>
            </a:r>
          </a:p>
          <a:p>
            <a:pPr marL="342900" indent="-342900" algn="r" rtl="1">
              <a:lnSpc>
                <a:spcPct val="150000"/>
              </a:lnSpc>
              <a:buFont typeface="Wingdings" panose="05000000000000000000" pitchFamily="2" charset="2"/>
              <a:buChar char="ü"/>
            </a:pPr>
            <a:r>
              <a:rPr lang="ar-SA" sz="2400" dirty="0">
                <a:latin typeface="Arial" panose="020B0604020202020204" pitchFamily="34" charset="0"/>
                <a:cs typeface="Arial" panose="020B0604020202020204" pitchFamily="34" charset="0"/>
              </a:rPr>
              <a:t>أسئلة </a:t>
            </a:r>
            <a:r>
              <a:rPr lang="ar-SA" sz="2400" dirty="0">
                <a:latin typeface="Arial" panose="020B0604020202020204" pitchFamily="34" charset="0"/>
                <a:cs typeface="Arial" panose="020B0604020202020204" pitchFamily="34" charset="0"/>
              </a:rPr>
              <a:t>تفسيرية وتوسعية، حيث تسعى لاستكشاف تداعيات الإجابة، مثل: "إذن، ما هي التداعيات التي تراها للتحول إلى البيع بالتجزئة عبر الإنترنت؟"</a:t>
            </a:r>
          </a:p>
          <a:p>
            <a:pPr marL="342900" indent="-342900" algn="r" rtl="1">
              <a:lnSpc>
                <a:spcPct val="150000"/>
              </a:lnSpc>
              <a:buFont typeface="Wingdings" panose="05000000000000000000" pitchFamily="2" charset="2"/>
              <a:buChar char="ü"/>
            </a:pPr>
            <a:r>
              <a:rPr lang="ar-SA" sz="2400" dirty="0">
                <a:latin typeface="Arial" panose="020B0604020202020204" pitchFamily="34" charset="0"/>
                <a:cs typeface="Arial" panose="020B0604020202020204" pitchFamily="34" charset="0"/>
              </a:rPr>
              <a:t>الصمت</a:t>
            </a:r>
            <a:r>
              <a:rPr lang="ar-SA" sz="2400" dirty="0">
                <a:latin typeface="Arial" panose="020B0604020202020204" pitchFamily="34" charset="0"/>
                <a:cs typeface="Arial" panose="020B0604020202020204" pitchFamily="34" charset="0"/>
              </a:rPr>
              <a:t>، حيث يُطلب من المشارك بشكل فعال ملء هذا الصمت بتقديم المزيد من المعلومات;</a:t>
            </a:r>
          </a:p>
        </p:txBody>
      </p:sp>
    </p:spTree>
    <p:extLst>
      <p:ext uri="{BB962C8B-B14F-4D97-AF65-F5344CB8AC3E}">
        <p14:creationId xmlns:p14="http://schemas.microsoft.com/office/powerpoint/2010/main" val="2326941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EF326DE4-A5E2-E5F1-B2AB-48A9FB4834D7}"/>
              </a:ext>
            </a:extLst>
          </p:cNvPr>
          <p:cNvSpPr>
            <a:spLocks noGrp="1"/>
          </p:cNvSpPr>
          <p:nvPr>
            <p:ph type="title"/>
          </p:nvPr>
        </p:nvSpPr>
        <p:spPr>
          <a:xfrm>
            <a:off x="918554" y="673240"/>
            <a:ext cx="10747582" cy="4518563"/>
          </a:xfrm>
        </p:spPr>
        <p:txBody>
          <a:bodyPr>
            <a:normAutofit fontScale="90000"/>
          </a:bodyPr>
          <a:lstStyle/>
          <a:p>
            <a:pPr algn="ctr" rtl="1">
              <a:lnSpc>
                <a:spcPct val="150000"/>
              </a:lnSpc>
            </a:pPr>
            <a:r>
              <a:rPr lang="ar-SA" dirty="0" smtClean="0">
                <a:solidFill>
                  <a:schemeClr val="tx2"/>
                </a:solidFill>
              </a:rPr>
              <a:t>يمكن </a:t>
            </a:r>
            <a:r>
              <a:rPr lang="ar-DZ" dirty="0" smtClean="0">
                <a:solidFill>
                  <a:schemeClr val="tx2"/>
                </a:solidFill>
              </a:rPr>
              <a:t>استخدام </a:t>
            </a:r>
            <a:r>
              <a:rPr lang="ar-DZ" dirty="0">
                <a:solidFill>
                  <a:schemeClr val="tx2"/>
                </a:solidFill>
              </a:rPr>
              <a:t>هذه الأدوات مجتمعة لاستكشاف موضوع ما، ولكن يجب عليك أن تكون حذرًا إذا استخدمت هذا النهج لأنه قد يُفسر على أنه متسلط أو مرهق أو جدلي. سيكون من الأفضل والأخلاقي الحفاظ على وتيرة متوازنة وموقف محترم عند طرح الأسئلة</a:t>
            </a:r>
            <a:r>
              <a:rPr lang="ar-DZ" dirty="0" smtClean="0">
                <a:solidFill>
                  <a:schemeClr val="tx2"/>
                </a:solidFill>
              </a:rPr>
              <a:t>.</a:t>
            </a:r>
            <a:endParaRPr lang="en-US" dirty="0"/>
          </a:p>
        </p:txBody>
      </p:sp>
    </p:spTree>
    <p:extLst>
      <p:ext uri="{BB962C8B-B14F-4D97-AF65-F5344CB8AC3E}">
        <p14:creationId xmlns:p14="http://schemas.microsoft.com/office/powerpoint/2010/main" val="729772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2303794" y="1638773"/>
            <a:ext cx="7038452" cy="802977"/>
          </a:xfrm>
          <a:solidFill>
            <a:schemeClr val="accent1">
              <a:lumMod val="20000"/>
              <a:lumOff val="80000"/>
            </a:schemeClr>
          </a:solidFill>
        </p:spPr>
        <p:txBody>
          <a:bodyPr>
            <a:normAutofit/>
          </a:bodyPr>
          <a:lstStyle/>
          <a:p>
            <a:pPr algn="ctr"/>
            <a:r>
              <a:rPr lang="ar-SA" b="1" dirty="0" smtClean="0">
                <a:solidFill>
                  <a:srgbClr val="FF0000"/>
                </a:solidFill>
              </a:rPr>
              <a:t>أسئلة يجب تجنبها</a:t>
            </a:r>
            <a:endParaRPr lang="en-US" dirty="0">
              <a:solidFill>
                <a:srgbClr val="FF0000"/>
              </a:solidFill>
            </a:endParaRPr>
          </a:p>
        </p:txBody>
      </p:sp>
      <p:sp>
        <p:nvSpPr>
          <p:cNvPr id="3" name="ZoneTexte 2"/>
          <p:cNvSpPr txBox="1"/>
          <p:nvPr/>
        </p:nvSpPr>
        <p:spPr>
          <a:xfrm>
            <a:off x="422031" y="2552281"/>
            <a:ext cx="10801978" cy="2031325"/>
          </a:xfrm>
          <a:prstGeom prst="rect">
            <a:avLst/>
          </a:prstGeom>
          <a:solidFill>
            <a:srgbClr val="FFFF00"/>
          </a:solidFill>
        </p:spPr>
        <p:txBody>
          <a:bodyPr wrap="square" rtlCol="0">
            <a:spAutoFit/>
          </a:bodyPr>
          <a:lstStyle/>
          <a:p>
            <a:pPr algn="ctr" rtl="1">
              <a:lnSpc>
                <a:spcPct val="150000"/>
              </a:lnSpc>
            </a:pPr>
            <a:r>
              <a:rPr lang="ar-SA" sz="2800" dirty="0"/>
              <a:t>عند صياغة الأسئلة، تذكر أنه يجب عليك تجنب استخدام الأسئلة الموجِهة أو اقتراح إجابات. مثال كلاسيكي على سؤال مُوَجِه (أي أنك تقصد بسؤالك توجيه المستجوَب عمدًا في اتجاه معين) هو</a:t>
            </a:r>
            <a:r>
              <a:rPr lang="fr-FR" sz="2800" dirty="0"/>
              <a:t> "</a:t>
            </a:r>
            <a:r>
              <a:rPr lang="ar-SA" sz="2800" dirty="0"/>
              <a:t>إذن، أخبرني، هل هذه هي المرة الأولى التي تغش فيها في اختبار؟</a:t>
            </a:r>
            <a:r>
              <a:rPr lang="fr-FR" sz="2800" dirty="0"/>
              <a:t>"</a:t>
            </a:r>
            <a:endParaRPr lang="fr-CA" sz="2800" dirty="0"/>
          </a:p>
        </p:txBody>
      </p:sp>
    </p:spTree>
    <p:extLst>
      <p:ext uri="{BB962C8B-B14F-4D97-AF65-F5344CB8AC3E}">
        <p14:creationId xmlns:p14="http://schemas.microsoft.com/office/powerpoint/2010/main" val="9171935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A481016F-9AB4-23A7-4EE5-D2D7461DAD8B}"/>
              </a:ext>
            </a:extLst>
          </p:cNvPr>
          <p:cNvSpPr txBox="1">
            <a:spLocks/>
          </p:cNvSpPr>
          <p:nvPr/>
        </p:nvSpPr>
        <p:spPr>
          <a:xfrm>
            <a:off x="1485900" y="1813718"/>
            <a:ext cx="9220200" cy="32305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r>
              <a:rPr lang="ar-DZ" sz="9600" i="1" dirty="0"/>
              <a:t>شكرا على حسن الإصغاء</a:t>
            </a:r>
            <a:r>
              <a:rPr lang="ar-DZ" dirty="0"/>
              <a:t/>
            </a:r>
            <a:br>
              <a:rPr lang="ar-DZ" dirty="0"/>
            </a:br>
            <a:endParaRPr lang="en-US" dirty="0"/>
          </a:p>
        </p:txBody>
      </p:sp>
    </p:spTree>
    <p:extLst>
      <p:ext uri="{BB962C8B-B14F-4D97-AF65-F5344CB8AC3E}">
        <p14:creationId xmlns:p14="http://schemas.microsoft.com/office/powerpoint/2010/main" val="1306399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418" y="602902"/>
            <a:ext cx="10862268" cy="5632311"/>
          </a:xfrm>
          <a:prstGeom prst="rect">
            <a:avLst/>
          </a:prstGeom>
        </p:spPr>
        <p:txBody>
          <a:bodyPr wrap="square">
            <a:spAutoFit/>
          </a:bodyPr>
          <a:lstStyle/>
          <a:p>
            <a:pPr algn="ctr" rtl="1">
              <a:lnSpc>
                <a:spcPct val="200000"/>
              </a:lnSpc>
              <a:spcBef>
                <a:spcPts val="900"/>
              </a:spcBef>
              <a:spcAft>
                <a:spcPts val="0"/>
              </a:spcAft>
            </a:pPr>
            <a:r>
              <a:rPr lang="ar-SA" sz="3000" dirty="0">
                <a:solidFill>
                  <a:srgbClr val="111111"/>
                </a:solidFill>
                <a:latin typeface="Sakkal Majalla" panose="02000000000000000000" pitchFamily="2" charset="-78"/>
                <a:ea typeface="Times New Roman" panose="02020603050405020304" pitchFamily="18" charset="0"/>
                <a:cs typeface="Sakkal Majalla" panose="02000000000000000000" pitchFamily="2" charset="-78"/>
              </a:rPr>
              <a:t>تعد المقابلة واحدة من أهم الأدوات المستخدمة في البحث العلمي لجمع البيانات النوعية. فهي تمثل وسيلة فعالة للتفاعل المباشر مع الأفراد، مما يتيح للباحث الوصول إلى أفكارهم وتصوراتهم وخبراتهم بطريقة أكثر عمقاً مقارنة بالأدوات الأخرى مثل الاستبيانات أو الملاحظات. تستخدم المقابلة في العديد من مجالات البحث، بدءاً من العلوم الاجتماعية والإنسانية وصولاً إلى مجالات الأعمال والتعليم والطب. ما يميز المقابلة هو قدرتها على التكيف مع طبيعة الدراسة، سواء كان الهدف منها استكشاف وجهات نظر مختلفة أو الحصول على إجابات تفصيلية عن موضوع معين.</a:t>
            </a:r>
            <a:endParaRPr lang="fr-CA" sz="3000" dirty="0">
              <a:effectLst/>
              <a:latin typeface="Sakkal Majalla" panose="02000000000000000000" pitchFamily="2" charset="-78"/>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3836010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1231392" y="682753"/>
            <a:ext cx="10500360" cy="1727264"/>
          </a:xfrm>
        </p:spPr>
        <p:txBody>
          <a:bodyPr>
            <a:normAutofit/>
          </a:bodyPr>
          <a:lstStyle/>
          <a:p>
            <a:pPr marL="857250" indent="-857250" algn="ctr" rtl="1">
              <a:buFont typeface="+mj-lt"/>
              <a:buAutoNum type="romanUcPeriod"/>
            </a:pPr>
            <a:r>
              <a:rPr lang="ar-SA" sz="4800" b="1" dirty="0">
                <a:solidFill>
                  <a:schemeClr val="accent1">
                    <a:lumMod val="50000"/>
                  </a:schemeClr>
                </a:solidFill>
              </a:rPr>
              <a:t>تعريف المقابلة البحثية</a:t>
            </a:r>
            <a:r>
              <a:rPr lang="ar-DZ" sz="4400" dirty="0" smtClean="0"/>
              <a:t/>
            </a:r>
            <a:br>
              <a:rPr lang="ar-DZ" sz="4400" dirty="0" smtClean="0"/>
            </a:br>
            <a:endParaRPr lang="en-US" dirty="0"/>
          </a:p>
        </p:txBody>
      </p:sp>
    </p:spTree>
    <p:extLst>
      <p:ext uri="{BB962C8B-B14F-4D97-AF65-F5344CB8AC3E}">
        <p14:creationId xmlns:p14="http://schemas.microsoft.com/office/powerpoint/2010/main" val="3504247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422DF2A-DE4E-15E6-437C-CB4DFE3960F5}"/>
              </a:ext>
            </a:extLst>
          </p:cNvPr>
          <p:cNvSpPr>
            <a:spLocks noGrp="1"/>
          </p:cNvSpPr>
          <p:nvPr>
            <p:ph idx="1"/>
          </p:nvPr>
        </p:nvSpPr>
        <p:spPr>
          <a:xfrm>
            <a:off x="656341" y="1004836"/>
            <a:ext cx="10959553" cy="4471516"/>
          </a:xfrm>
          <a:solidFill>
            <a:schemeClr val="bg1"/>
          </a:solidFill>
        </p:spPr>
        <p:txBody>
          <a:bodyPr>
            <a:normAutofit fontScale="92500"/>
          </a:bodyPr>
          <a:lstStyle/>
          <a:p>
            <a:pPr marL="0" indent="0" algn="ctr" rtl="1">
              <a:lnSpc>
                <a:spcPct val="200000"/>
              </a:lnSpc>
              <a:buNone/>
            </a:pPr>
            <a:r>
              <a:rPr lang="ar-SA" dirty="0">
                <a:latin typeface="Calibri" panose="020F0502020204030204" pitchFamily="34" charset="0"/>
                <a:cs typeface="Calibri" panose="020F0502020204030204" pitchFamily="34" charset="0"/>
              </a:rPr>
              <a:t>المقابلة البحثية هي </a:t>
            </a:r>
            <a:r>
              <a:rPr lang="ar-SA" dirty="0">
                <a:solidFill>
                  <a:srgbClr val="FF0000"/>
                </a:solidFill>
                <a:latin typeface="Calibri" panose="020F0502020204030204" pitchFamily="34" charset="0"/>
                <a:cs typeface="Calibri" panose="020F0502020204030204" pitchFamily="34" charset="0"/>
              </a:rPr>
              <a:t>محادثة هادفة بين شخصين أو أكثر</a:t>
            </a:r>
            <a:r>
              <a:rPr lang="ar-SA" dirty="0">
                <a:latin typeface="Calibri" panose="020F0502020204030204" pitchFamily="34" charset="0"/>
                <a:cs typeface="Calibri" panose="020F0502020204030204" pitchFamily="34" charset="0"/>
              </a:rPr>
              <a:t>، يسأل المستجوِب </a:t>
            </a:r>
            <a:r>
              <a:rPr lang="ar-SA" dirty="0" err="1">
                <a:latin typeface="Calibri" panose="020F0502020204030204" pitchFamily="34" charset="0"/>
                <a:cs typeface="Calibri" panose="020F0502020204030204" pitchFamily="34" charset="0"/>
              </a:rPr>
              <a:t>أثناءها</a:t>
            </a:r>
            <a:r>
              <a:rPr lang="ar-SA" dirty="0">
                <a:latin typeface="Calibri" panose="020F0502020204030204" pitchFamily="34" charset="0"/>
                <a:cs typeface="Calibri" panose="020F0502020204030204" pitchFamily="34" charset="0"/>
              </a:rPr>
              <a:t> أسئلة موجزة وغير غامضة ويصغي بعناية لإجابات المستجوَب (يسمى أيضا المشارك). تعرف المقابلة البحثية عادة بالمقابلة فقط، تعتمد المقابلات على إقامة علاقة (حسنة) بين المستجوِب والمستجوَب، ويمكنها </a:t>
            </a:r>
            <a:r>
              <a:rPr lang="ar-SA" dirty="0">
                <a:solidFill>
                  <a:srgbClr val="FF0000"/>
                </a:solidFill>
                <a:latin typeface="Calibri" panose="020F0502020204030204" pitchFamily="34" charset="0"/>
                <a:cs typeface="Calibri" panose="020F0502020204030204" pitchFamily="34" charset="0"/>
              </a:rPr>
              <a:t>المساعدة في جمع بيانات صحيحة وموثوقة للإجابة عن الأسئلة البحثية </a:t>
            </a:r>
            <a:r>
              <a:rPr lang="ar-SA" dirty="0">
                <a:latin typeface="Calibri" panose="020F0502020204030204" pitchFamily="34" charset="0"/>
                <a:cs typeface="Calibri" panose="020F0502020204030204" pitchFamily="34" charset="0"/>
              </a:rPr>
              <a:t>وبلوغ الأهداف البحثية، يمكن للمقابلات أن تستخدم أيضا </a:t>
            </a:r>
            <a:r>
              <a:rPr lang="ar-SA" dirty="0">
                <a:solidFill>
                  <a:srgbClr val="FF0000"/>
                </a:solidFill>
                <a:latin typeface="Calibri" panose="020F0502020204030204" pitchFamily="34" charset="0"/>
                <a:cs typeface="Calibri" panose="020F0502020204030204" pitchFamily="34" charset="0"/>
              </a:rPr>
              <a:t>لتحسين وضبط إشكالية البحث أو أهدافه</a:t>
            </a:r>
            <a:r>
              <a:rPr lang="ar-SA" dirty="0">
                <a:latin typeface="Calibri" panose="020F0502020204030204" pitchFamily="34" charset="0"/>
                <a:cs typeface="Calibri" panose="020F0502020204030204" pitchFamily="34" charset="0"/>
              </a:rPr>
              <a:t>.</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214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D398B343-AC68-5F72-E302-55F7B427CB30}"/>
              </a:ext>
            </a:extLst>
          </p:cNvPr>
          <p:cNvSpPr>
            <a:spLocks noGrp="1"/>
          </p:cNvSpPr>
          <p:nvPr>
            <p:ph type="title"/>
          </p:nvPr>
        </p:nvSpPr>
        <p:spPr>
          <a:xfrm>
            <a:off x="1090715" y="1446428"/>
            <a:ext cx="10500360" cy="1727264"/>
          </a:xfrm>
        </p:spPr>
        <p:txBody>
          <a:bodyPr>
            <a:normAutofit/>
          </a:bodyPr>
          <a:lstStyle/>
          <a:p>
            <a:pPr marL="1028700" indent="-1028700" algn="ctr" rtl="1">
              <a:buFont typeface="+mj-lt"/>
              <a:buAutoNum type="romanUcPeriod" startAt="2"/>
            </a:pPr>
            <a:r>
              <a:rPr lang="ar-SA" sz="4800" b="1" dirty="0">
                <a:solidFill>
                  <a:schemeClr val="accent1">
                    <a:lumMod val="50000"/>
                  </a:schemeClr>
                </a:solidFill>
              </a:rPr>
              <a:t>أنواع المقابلات وأغراض البحث</a:t>
            </a:r>
            <a:r>
              <a:rPr lang="ar-DZ" sz="4400" dirty="0" smtClean="0"/>
              <a:t/>
            </a:r>
            <a:br>
              <a:rPr lang="ar-DZ" sz="4400" dirty="0" smtClean="0"/>
            </a:br>
            <a:endParaRPr lang="en-US" dirty="0"/>
          </a:p>
        </p:txBody>
      </p:sp>
    </p:spTree>
    <p:extLst>
      <p:ext uri="{BB962C8B-B14F-4D97-AF65-F5344CB8AC3E}">
        <p14:creationId xmlns:p14="http://schemas.microsoft.com/office/powerpoint/2010/main" val="1233085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424584107"/>
              </p:ext>
            </p:extLst>
          </p:nvPr>
        </p:nvGraphicFramePr>
        <p:xfrm>
          <a:off x="351693" y="0"/>
          <a:ext cx="11927392" cy="59385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532562" y="5968721"/>
            <a:ext cx="11153670" cy="800219"/>
          </a:xfrm>
          <a:prstGeom prst="rect">
            <a:avLst/>
          </a:prstGeom>
          <a:noFill/>
        </p:spPr>
        <p:txBody>
          <a:bodyPr wrap="square" rtlCol="0">
            <a:spAutoFit/>
          </a:bodyPr>
          <a:lstStyle/>
          <a:p>
            <a:pPr algn="ctr" rtl="1"/>
            <a:r>
              <a:rPr lang="ar-SA" sz="2800" dirty="0"/>
              <a:t>يمكن استخدام الأنواع المختلفة للمقابلات لجمع بيانات تتوافق مع كل صنف من أصناف الدراسات.</a:t>
            </a:r>
            <a:endParaRPr lang="fr-CA" sz="2800" dirty="0"/>
          </a:p>
          <a:p>
            <a:pPr algn="ctr" rtl="1"/>
            <a:endParaRPr lang="fr-CA" dirty="0"/>
          </a:p>
        </p:txBody>
      </p:sp>
    </p:spTree>
    <p:extLst>
      <p:ext uri="{BB962C8B-B14F-4D97-AF65-F5344CB8AC3E}">
        <p14:creationId xmlns:p14="http://schemas.microsoft.com/office/powerpoint/2010/main" val="2643902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366197" y="523406"/>
            <a:ext cx="5415224" cy="1054186"/>
          </a:xfrm>
          <a:solidFill>
            <a:schemeClr val="tx2">
              <a:lumMod val="60000"/>
              <a:lumOff val="40000"/>
            </a:schemeClr>
          </a:solidFill>
        </p:spPr>
        <p:txBody>
          <a:bodyPr/>
          <a:lstStyle/>
          <a:p>
            <a:pPr algn="ctr"/>
            <a:r>
              <a:rPr lang="ar-SA" sz="4400" b="1" dirty="0" smtClean="0">
                <a:solidFill>
                  <a:schemeClr val="accent1">
                    <a:lumMod val="50000"/>
                  </a:schemeClr>
                </a:solidFill>
              </a:rPr>
              <a:t>في الدراسة الاستكشافية</a:t>
            </a:r>
            <a:endParaRPr lang="en-US" dirty="0"/>
          </a:p>
        </p:txBody>
      </p:sp>
      <p:sp>
        <p:nvSpPr>
          <p:cNvPr id="3" name="ZoneTexte 2"/>
          <p:cNvSpPr txBox="1"/>
          <p:nvPr/>
        </p:nvSpPr>
        <p:spPr>
          <a:xfrm>
            <a:off x="1045029" y="2682910"/>
            <a:ext cx="10339753" cy="3539430"/>
          </a:xfrm>
          <a:prstGeom prst="rect">
            <a:avLst/>
          </a:prstGeom>
          <a:noFill/>
        </p:spPr>
        <p:txBody>
          <a:bodyPr wrap="square" rtlCol="0">
            <a:spAutoFit/>
          </a:bodyPr>
          <a:lstStyle/>
          <a:p>
            <a:pPr algn="ctr" rtl="1">
              <a:lnSpc>
                <a:spcPct val="200000"/>
              </a:lnSpc>
            </a:pPr>
            <a:r>
              <a:rPr lang="ar-SA" sz="2800" dirty="0">
                <a:solidFill>
                  <a:srgbClr val="FF0000"/>
                </a:solidFill>
                <a:latin typeface="Arial" panose="020B0604020202020204" pitchFamily="34" charset="0"/>
                <a:cs typeface="Arial" panose="020B0604020202020204" pitchFamily="34" charset="0"/>
              </a:rPr>
              <a:t>المقابلات المتعمقة </a:t>
            </a:r>
            <a:r>
              <a:rPr lang="ar-SA" sz="2800" dirty="0">
                <a:latin typeface="Arial" panose="020B0604020202020204" pitchFamily="34" charset="0"/>
                <a:cs typeface="Arial" panose="020B0604020202020204" pitchFamily="34" charset="0"/>
              </a:rPr>
              <a:t>(غير </a:t>
            </a:r>
            <a:r>
              <a:rPr lang="ar-SA" sz="2800" dirty="0" err="1">
                <a:latin typeface="Arial" panose="020B0604020202020204" pitchFamily="34" charset="0"/>
                <a:cs typeface="Arial" panose="020B0604020202020204" pitchFamily="34" charset="0"/>
              </a:rPr>
              <a:t>المهيكلة</a:t>
            </a:r>
            <a:r>
              <a:rPr lang="ar-SA" sz="2800" dirty="0">
                <a:latin typeface="Arial" panose="020B0604020202020204" pitchFamily="34" charset="0"/>
                <a:cs typeface="Arial" panose="020B0604020202020204" pitchFamily="34" charset="0"/>
              </a:rPr>
              <a:t>) يمكن أن تكون مفيدة لاكتشاف ماذا يحدث ولفهم السياق. </a:t>
            </a:r>
            <a:r>
              <a:rPr lang="ar-SA" sz="2800" dirty="0">
                <a:solidFill>
                  <a:srgbClr val="FF0000"/>
                </a:solidFill>
                <a:latin typeface="Arial" panose="020B0604020202020204" pitchFamily="34" charset="0"/>
                <a:cs typeface="Arial" panose="020B0604020202020204" pitchFamily="34" charset="0"/>
              </a:rPr>
              <a:t>المقابلات نصف </a:t>
            </a:r>
            <a:r>
              <a:rPr lang="ar-SA" sz="2800" dirty="0" err="1" smtClean="0">
                <a:solidFill>
                  <a:srgbClr val="FF0000"/>
                </a:solidFill>
                <a:latin typeface="Arial" panose="020B0604020202020204" pitchFamily="34" charset="0"/>
                <a:cs typeface="Arial" panose="020B0604020202020204" pitchFamily="34" charset="0"/>
              </a:rPr>
              <a:t>المهيكلة</a:t>
            </a:r>
            <a:r>
              <a:rPr lang="ar-SA" sz="2800" dirty="0" smtClean="0">
                <a:solidFill>
                  <a:srgbClr val="FF0000"/>
                </a:solidFill>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قد تكون مفيدة أيضا للدراسة الاستكشافية. كلا النوعين يمكن استخدامهما لجمع بيانات تفيد في تكوين خلفية أو </a:t>
            </a:r>
            <a:r>
              <a:rPr lang="ar-DZ" sz="2800" dirty="0">
                <a:latin typeface="Arial" panose="020B0604020202020204" pitchFamily="34" charset="0"/>
                <a:cs typeface="Arial" panose="020B0604020202020204" pitchFamily="34" charset="0"/>
              </a:rPr>
              <a:t>معرفة </a:t>
            </a:r>
            <a:r>
              <a:rPr lang="ar-DZ" sz="2800" dirty="0" smtClean="0">
                <a:latin typeface="Arial" panose="020B0604020202020204" pitchFamily="34" charset="0"/>
                <a:cs typeface="Arial" panose="020B0604020202020204" pitchFamily="34" charset="0"/>
              </a:rPr>
              <a:t>العناصر </a:t>
            </a:r>
            <a:r>
              <a:rPr lang="ar-DZ" sz="2800" dirty="0">
                <a:latin typeface="Arial" panose="020B0604020202020204" pitchFamily="34" charset="0"/>
                <a:cs typeface="Arial" panose="020B0604020202020204" pitchFamily="34" charset="0"/>
              </a:rPr>
              <a:t>الهامة المكونة لسياق دراستك.</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56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DB4DC8-EC1B-E50D-41F1-CE47B52F15DE}"/>
              </a:ext>
            </a:extLst>
          </p:cNvPr>
          <p:cNvSpPr>
            <a:spLocks noGrp="1"/>
          </p:cNvSpPr>
          <p:nvPr>
            <p:ph type="title"/>
          </p:nvPr>
        </p:nvSpPr>
        <p:spPr>
          <a:xfrm>
            <a:off x="3291253" y="332487"/>
            <a:ext cx="5415224" cy="1084331"/>
          </a:xfrm>
          <a:solidFill>
            <a:schemeClr val="tx2">
              <a:lumMod val="60000"/>
              <a:lumOff val="40000"/>
            </a:schemeClr>
          </a:solidFill>
        </p:spPr>
        <p:txBody>
          <a:bodyPr/>
          <a:lstStyle/>
          <a:p>
            <a:pPr algn="ctr"/>
            <a:r>
              <a:rPr lang="ar-SA" sz="4400" b="1" dirty="0" smtClean="0">
                <a:solidFill>
                  <a:schemeClr val="accent1">
                    <a:lumMod val="50000"/>
                  </a:schemeClr>
                </a:solidFill>
              </a:rPr>
              <a:t>في الدراسة الوصفية</a:t>
            </a:r>
            <a:endParaRPr lang="en-US" dirty="0"/>
          </a:p>
        </p:txBody>
      </p:sp>
      <p:sp>
        <p:nvSpPr>
          <p:cNvPr id="3" name="ZoneTexte 2"/>
          <p:cNvSpPr txBox="1"/>
          <p:nvPr/>
        </p:nvSpPr>
        <p:spPr>
          <a:xfrm>
            <a:off x="311499" y="1728316"/>
            <a:ext cx="11595797" cy="4401205"/>
          </a:xfrm>
          <a:prstGeom prst="rect">
            <a:avLst/>
          </a:prstGeom>
          <a:noFill/>
        </p:spPr>
        <p:txBody>
          <a:bodyPr wrap="square" rtlCol="0">
            <a:spAutoFit/>
          </a:bodyPr>
          <a:lstStyle/>
          <a:p>
            <a:pPr algn="ctr" rtl="1">
              <a:lnSpc>
                <a:spcPct val="200000"/>
              </a:lnSpc>
            </a:pPr>
            <a:r>
              <a:rPr lang="ar-SA" sz="2800" dirty="0">
                <a:solidFill>
                  <a:srgbClr val="FF0000"/>
                </a:solidFill>
              </a:rPr>
              <a:t>المقابلات </a:t>
            </a:r>
            <a:r>
              <a:rPr lang="ar-SA" sz="2800" dirty="0" err="1">
                <a:solidFill>
                  <a:srgbClr val="FF0000"/>
                </a:solidFill>
              </a:rPr>
              <a:t>المهيكلة</a:t>
            </a:r>
            <a:r>
              <a:rPr lang="ar-SA" sz="2800" dirty="0">
                <a:solidFill>
                  <a:srgbClr val="FF0000"/>
                </a:solidFill>
              </a:rPr>
              <a:t> </a:t>
            </a:r>
            <a:r>
              <a:rPr lang="ar-SA" sz="2800" dirty="0"/>
              <a:t>(الموجهة) يمكن أن تستخدم للتعرف على الأنماط العامة. تكون مفيدة </a:t>
            </a:r>
            <a:r>
              <a:rPr lang="ar-DZ" sz="2800" dirty="0"/>
              <a:t>في حالة تبنيك للمدخل الاستنباطي لاختبار النظرية (للتحقق من قدرتها التفسيرية أو </a:t>
            </a:r>
            <a:r>
              <a:rPr lang="ar-DZ" sz="2800" dirty="0" err="1"/>
              <a:t>التنبؤية</a:t>
            </a:r>
            <a:r>
              <a:rPr lang="ar-DZ" sz="2800" dirty="0"/>
              <a:t>) </a:t>
            </a:r>
            <a:r>
              <a:rPr lang="ar-DZ" sz="2800" dirty="0">
                <a:solidFill>
                  <a:srgbClr val="FF0000"/>
                </a:solidFill>
              </a:rPr>
              <a:t>في المقابلة </a:t>
            </a:r>
            <a:r>
              <a:rPr lang="ar-DZ" sz="2800" dirty="0" err="1">
                <a:solidFill>
                  <a:srgbClr val="FF0000"/>
                </a:solidFill>
              </a:rPr>
              <a:t>المهيكلة</a:t>
            </a:r>
            <a:r>
              <a:rPr lang="ar-DZ" sz="2800" dirty="0">
                <a:solidFill>
                  <a:srgbClr val="FF0000"/>
                </a:solidFill>
              </a:rPr>
              <a:t> </a:t>
            </a:r>
            <a:r>
              <a:rPr lang="ar-DZ" sz="2800" dirty="0"/>
              <a:t>(الموجهة) </a:t>
            </a:r>
            <a:r>
              <a:rPr lang="ar-DZ" sz="2800" dirty="0">
                <a:solidFill>
                  <a:srgbClr val="FF0000"/>
                </a:solidFill>
              </a:rPr>
              <a:t>تكون الأسئلة معدة مسبقا وتطرح نفس الأسئلة بنفس الترتيب على جميع المستجوَبين </a:t>
            </a:r>
            <a:r>
              <a:rPr lang="ar-DZ" sz="2800" dirty="0"/>
              <a:t>مما يجعل الأسئلة والإجابات تتصف بالمعيارية وهو ما يسمح ويسهل من جمع بيانات كمية على نفس المتغيرات والقيام باختبارات إحصائية على المقترحات (التوقعات) والفرضيات.</a:t>
            </a:r>
            <a:endParaRPr lang="fr-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8936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TotalTime>
  <Words>1485</Words>
  <Application>Microsoft Office PowerPoint</Application>
  <PresentationFormat>Grand écran</PresentationFormat>
  <Paragraphs>73</Paragraphs>
  <Slides>29</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29</vt:i4>
      </vt:variant>
    </vt:vector>
  </HeadingPairs>
  <TitlesOfParts>
    <vt:vector size="40" baseType="lpstr">
      <vt:lpstr>Arial</vt:lpstr>
      <vt:lpstr>Calibri</vt:lpstr>
      <vt:lpstr>Calibri Light</vt:lpstr>
      <vt:lpstr>Century Gothic</vt:lpstr>
      <vt:lpstr>Sakkal Majalla</vt:lpstr>
      <vt:lpstr>Simplified Arabic</vt:lpstr>
      <vt:lpstr>Tahoma</vt:lpstr>
      <vt:lpstr>Times New Roman</vt:lpstr>
      <vt:lpstr>Wingdings</vt:lpstr>
      <vt:lpstr>Wingdings 3</vt:lpstr>
      <vt:lpstr>Office Theme</vt:lpstr>
      <vt:lpstr>تقنيات الاستقصاء محاضرة 3-  الاستقصاء باستخدام أداة المقابلة البحثية</vt:lpstr>
      <vt:lpstr>الهدف من الدرس:</vt:lpstr>
      <vt:lpstr>Présentation PowerPoint</vt:lpstr>
      <vt:lpstr>تعريف المقابلة البحثية </vt:lpstr>
      <vt:lpstr>Présentation PowerPoint</vt:lpstr>
      <vt:lpstr>أنواع المقابلات وأغراض البحث </vt:lpstr>
      <vt:lpstr>Présentation PowerPoint</vt:lpstr>
      <vt:lpstr>في الدراسة الاستكشافية</vt:lpstr>
      <vt:lpstr>في الدراسة الوصفية</vt:lpstr>
      <vt:lpstr>في الدراسة التفسيرية</vt:lpstr>
      <vt:lpstr>في الدراسة التقييمية</vt:lpstr>
      <vt:lpstr>Présentation PowerPoint</vt:lpstr>
      <vt:lpstr>وسائط المقابلة </vt:lpstr>
      <vt:lpstr>أنماط المقابلات </vt:lpstr>
      <vt:lpstr>أنماط المقابلات</vt:lpstr>
      <vt:lpstr>Présentation PowerPoint</vt:lpstr>
      <vt:lpstr>موضوع المقابلة</vt:lpstr>
      <vt:lpstr>الموضوعات</vt:lpstr>
      <vt:lpstr>Présentation PowerPoint</vt:lpstr>
      <vt:lpstr>استخدام الأسئلة </vt:lpstr>
      <vt:lpstr>الأسئلة المفتوحة</vt:lpstr>
      <vt:lpstr>أسئلة التحقيق</vt:lpstr>
      <vt:lpstr>Présentation PowerPoint</vt:lpstr>
      <vt:lpstr>Présentation PowerPoint</vt:lpstr>
      <vt:lpstr>أسئلة محددة ومغلقة</vt:lpstr>
      <vt:lpstr>وسائل أخرى لتحفيز الإجابات </vt:lpstr>
      <vt:lpstr>يمكن استخدام هذه الأدوات مجتمعة لاستكشاف موضوع ما، ولكن يجب عليك أن تكون حذرًا إذا استخدمت هذا النهج لأنه قد يُفسر على أنه متسلط أو مرهق أو جدلي. سيكون من الأفضل والأخلاقي الحفاظ على وتيرة متوازنة وموقف محترم عند طرح الأسئلة.</vt:lpstr>
      <vt:lpstr>أسئلة يجب تجنبها</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amer</dc:creator>
  <cp:lastModifiedBy>ISSER TECH</cp:lastModifiedBy>
  <cp:revision>38</cp:revision>
  <dcterms:created xsi:type="dcterms:W3CDTF">2024-02-13T17:05:54Z</dcterms:created>
  <dcterms:modified xsi:type="dcterms:W3CDTF">2024-10-14T21:29:34Z</dcterms:modified>
</cp:coreProperties>
</file>