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BD1D2C9-CC15-4744-991B-9B84A787883B}" type="datetimeFigureOut">
              <a:rPr lang="fr-FR" smtClean="0"/>
              <a:pPr/>
              <a:t>28/11/2024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A57E79C-3495-4CE5-A092-082B9D57FD9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D1D2C9-CC15-4744-991B-9B84A787883B}" type="datetimeFigureOut">
              <a:rPr lang="fr-FR" smtClean="0"/>
              <a:pPr/>
              <a:t>28/11/2024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7E79C-3495-4CE5-A092-082B9D57FD9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lstStyle/>
          <a:p>
            <a:r>
              <a:rPr lang="en-US" b="1" dirty="0">
                <a:solidFill>
                  <a:srgbClr val="FF0000"/>
                </a:solidFill>
              </a:rPr>
              <a:t>IFRS2 Share-based </a:t>
            </a:r>
            <a:r>
              <a:rPr lang="en-US" b="1" dirty="0" smtClean="0">
                <a:solidFill>
                  <a:srgbClr val="FF0000"/>
                </a:solidFill>
              </a:rPr>
              <a:t>Payment</a:t>
            </a:r>
          </a:p>
          <a:p>
            <a:pPr algn="l"/>
            <a:r>
              <a:rPr lang="en-US" dirty="0">
                <a:solidFill>
                  <a:schemeClr val="tx1"/>
                </a:solidFill>
              </a:rPr>
              <a:t>This standard requires an entity to </a:t>
            </a:r>
            <a:r>
              <a:rPr lang="en-US" dirty="0" err="1">
                <a:solidFill>
                  <a:schemeClr val="tx1"/>
                </a:solidFill>
              </a:rPr>
              <a:t>recognise</a:t>
            </a:r>
            <a:r>
              <a:rPr lang="en-US" dirty="0">
                <a:solidFill>
                  <a:schemeClr val="tx1"/>
                </a:solidFill>
              </a:rPr>
              <a:t> share-based payment transactions (such as granted shares, share options, or share appreciation rights) in its financial statements, including transactions with employees or other parties to be settled in cash, other assets, or equity instruments of the entity. </a:t>
            </a:r>
            <a:endParaRPr lang="fr-FR" dirty="0">
              <a:solidFill>
                <a:schemeClr val="tx1"/>
              </a:solidFill>
            </a:endParaRPr>
          </a:p>
          <a:p>
            <a:pPr algn="l"/>
            <a:r>
              <a:rPr lang="en-US" dirty="0">
                <a:solidFill>
                  <a:schemeClr val="tx1"/>
                </a:solidFill>
              </a:rPr>
              <a:t>IFRS 2 was originally issued in February 2004 and first applied to annual periods beginning on or after 1 January 2005</a:t>
            </a:r>
            <a:r>
              <a:rPr lang="en-US" b="1" dirty="0">
                <a:solidFill>
                  <a:schemeClr val="tx1"/>
                </a:solidFill>
              </a:rPr>
              <a:t>.</a:t>
            </a:r>
            <a:endParaRPr lang="fr-FR" dirty="0">
              <a:solidFill>
                <a:schemeClr val="tx1"/>
              </a:solidFill>
            </a:endParaRPr>
          </a:p>
          <a:p>
            <a:pPr algn="l"/>
            <a:endParaRPr lang="fr-FR" dirty="0">
              <a:solidFill>
                <a:schemeClr val="tx1"/>
              </a:solidFill>
            </a:endParaRP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buNone/>
            </a:pPr>
            <a:r>
              <a:rPr lang="en-US" dirty="0" smtClean="0"/>
              <a:t>EX3</a:t>
            </a:r>
          </a:p>
          <a:p>
            <a:pPr>
              <a:buNone/>
            </a:pPr>
            <a:r>
              <a:rPr lang="en-US" dirty="0" smtClean="0"/>
              <a:t> </a:t>
            </a:r>
            <a:r>
              <a:rPr lang="en-US" dirty="0" smtClean="0"/>
              <a:t> A </a:t>
            </a:r>
            <a:r>
              <a:rPr lang="en-US" dirty="0" smtClean="0"/>
              <a:t>company purchased  a building for $800,000. The supplier can choose how to settle the purchase price. The options are:</a:t>
            </a:r>
          </a:p>
          <a:p>
            <a:pPr>
              <a:buNone/>
            </a:pPr>
            <a:r>
              <a:rPr lang="en-US" dirty="0" smtClean="0"/>
              <a:t>- Option 1: Receives 100,000 shares of the company's stock within one year. Or</a:t>
            </a:r>
          </a:p>
          <a:p>
            <a:pPr>
              <a:buNone/>
            </a:pPr>
            <a:r>
              <a:rPr lang="en-US" dirty="0" smtClean="0"/>
              <a:t>- Option 2: Receives a cash payment within six months equal to the market value of 80,000 shares of the company's stock.</a:t>
            </a:r>
          </a:p>
          <a:p>
            <a:pPr>
              <a:buNone/>
            </a:pPr>
            <a:r>
              <a:rPr lang="en-US" dirty="0" smtClean="0"/>
              <a:t>  The </a:t>
            </a:r>
            <a:r>
              <a:rPr lang="en-US" dirty="0" smtClean="0"/>
              <a:t>fair value of the first option is estimated at $900,000 and the fair value of the second option is $760,000</a:t>
            </a:r>
          </a:p>
          <a:p>
            <a:pPr>
              <a:buNone/>
            </a:pPr>
            <a:r>
              <a:rPr lang="en-US" b="1" dirty="0" smtClean="0"/>
              <a:t>Required- </a:t>
            </a:r>
            <a:r>
              <a:rPr lang="en-US" dirty="0" smtClean="0"/>
              <a:t>How to account for this transaction under IFRS2</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fr-FR" b="1" dirty="0" err="1" smtClean="0"/>
              <a:t>Disclosures</a:t>
            </a:r>
            <a:endParaRPr lang="en-US" dirty="0" smtClean="0"/>
          </a:p>
          <a:p>
            <a:pPr>
              <a:buNone/>
            </a:pPr>
            <a:r>
              <a:rPr lang="en-US" dirty="0" smtClean="0"/>
              <a:t>An entity shall disclose information that enables users of the financial statements understand :</a:t>
            </a:r>
          </a:p>
          <a:p>
            <a:pPr>
              <a:buNone/>
            </a:pPr>
            <a:r>
              <a:rPr lang="en-US" dirty="0" smtClean="0"/>
              <a:t>a- the nature and extent of share-based payment arrangements that existed during the period</a:t>
            </a:r>
            <a:r>
              <a:rPr lang="en-US" b="1" dirty="0" smtClean="0"/>
              <a:t>.</a:t>
            </a:r>
            <a:endParaRPr lang="en-US" dirty="0" smtClean="0"/>
          </a:p>
          <a:p>
            <a:pPr>
              <a:buNone/>
            </a:pPr>
            <a:r>
              <a:rPr lang="en-US" dirty="0" smtClean="0"/>
              <a:t>b- how the fair value of the goods or services received, or the fair value of the equity instruments granted, during the period was determined.</a:t>
            </a:r>
          </a:p>
          <a:p>
            <a:pPr>
              <a:buNone/>
            </a:pPr>
            <a:r>
              <a:rPr lang="en-US" dirty="0" smtClean="0"/>
              <a:t>c-the effect of share-based payment transactions</a:t>
            </a:r>
          </a:p>
          <a:p>
            <a:pPr>
              <a:buNone/>
            </a:pPr>
            <a:r>
              <a:rPr lang="en-US" dirty="0" smtClean="0"/>
              <a:t>on the entity’s profit or loss for the period and on its financial position</a:t>
            </a:r>
          </a:p>
          <a:p>
            <a:pPr>
              <a:buNone/>
            </a:pPr>
            <a:r>
              <a:rPr lang="en-US" b="1" dirty="0" smtClean="0"/>
              <a:t> </a:t>
            </a:r>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88640"/>
            <a:ext cx="9144000" cy="6669360"/>
          </a:xfrm>
        </p:spPr>
        <p:txBody>
          <a:bodyPr>
            <a:normAutofit/>
          </a:bodyPr>
          <a:lstStyle/>
          <a:p>
            <a:pPr>
              <a:buNone/>
            </a:pPr>
            <a:r>
              <a:rPr lang="en-US" b="1" dirty="0" smtClean="0"/>
              <a:t>Objective</a:t>
            </a:r>
            <a:endParaRPr lang="en-US" dirty="0" smtClean="0"/>
          </a:p>
          <a:p>
            <a:pPr>
              <a:buNone/>
            </a:pPr>
            <a:r>
              <a:rPr lang="en-US" dirty="0" smtClean="0"/>
              <a:t>This  IFRS aims  is to specify the financial reporting by an entity when t undertakes a share-based payment transaction. In particular, it requires an entity to reflect in its profit or loss and financial position the effects of share-based payment transactions, including expenses associated with transactions in which share options are granted to employees..</a:t>
            </a:r>
          </a:p>
          <a:p>
            <a:pPr>
              <a:buNone/>
            </a:pPr>
            <a:r>
              <a:rPr lang="en-US" b="1" dirty="0" smtClean="0"/>
              <a:t> </a:t>
            </a:r>
            <a:endParaRPr lang="en-US" dirty="0" smtClean="0"/>
          </a:p>
          <a:p>
            <a:pPr>
              <a:buNone/>
            </a:pPr>
            <a:r>
              <a:rPr lang="en-US" b="1" dirty="0" smtClean="0"/>
              <a:t>-Scope</a:t>
            </a:r>
            <a:endParaRPr lang="en-US" dirty="0" smtClean="0"/>
          </a:p>
          <a:p>
            <a:pPr>
              <a:buNone/>
            </a:pPr>
            <a:r>
              <a:rPr lang="en-US" dirty="0" smtClean="0"/>
              <a:t>An entity shall apply IFRS 2 in accounting for all share-based payment  Transactions ,specially to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dirty="0" smtClean="0"/>
              <a:t>a-Equity settlements</a:t>
            </a:r>
          </a:p>
          <a:p>
            <a:pPr>
              <a:buNone/>
            </a:pPr>
            <a:r>
              <a:rPr lang="en-US" dirty="0" smtClean="0"/>
              <a:t>b</a:t>
            </a:r>
            <a:r>
              <a:rPr lang="en-US" b="1" dirty="0" smtClean="0"/>
              <a:t>- Cash settlements based on share price</a:t>
            </a:r>
          </a:p>
          <a:p>
            <a:pPr>
              <a:buNone/>
            </a:pPr>
            <a:r>
              <a:rPr lang="en-US" dirty="0" smtClean="0"/>
              <a:t>c- </a:t>
            </a:r>
            <a:r>
              <a:rPr lang="en-US" b="1" dirty="0" smtClean="0"/>
              <a:t>Transactions </a:t>
            </a:r>
            <a:r>
              <a:rPr lang="en-US" dirty="0" smtClean="0"/>
              <a:t>through which an entity obtains goods or services</a:t>
            </a:r>
          </a:p>
          <a:p>
            <a:pPr>
              <a:buNone/>
            </a:pPr>
            <a:r>
              <a:rPr lang="en-US" b="1" dirty="0" smtClean="0">
                <a:solidFill>
                  <a:srgbClr val="FF0000"/>
                </a:solidFill>
              </a:rPr>
              <a:t>There are two exemptions to the general scope principle</a:t>
            </a:r>
            <a:r>
              <a:rPr lang="en-US" dirty="0" smtClean="0"/>
              <a:t>:</a:t>
            </a:r>
          </a:p>
          <a:p>
            <a:pPr>
              <a:buNone/>
            </a:pPr>
            <a:r>
              <a:rPr lang="en-US" dirty="0" smtClean="0"/>
              <a:t>First, the issuance of shares in a business combination should be accounted for under IFRS 3,</a:t>
            </a:r>
          </a:p>
          <a:p>
            <a:pPr>
              <a:buNone/>
            </a:pPr>
            <a:r>
              <a:rPr lang="en-US" dirty="0" smtClean="0"/>
              <a:t>Second, IFRS 2 does not address share-based payments within the scope </a:t>
            </a:r>
          </a:p>
          <a:p>
            <a:pPr>
              <a:buNone/>
            </a:pPr>
            <a:r>
              <a:rPr lang="en-US" dirty="0" smtClean="0"/>
              <a:t> </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88640"/>
            <a:ext cx="9144000" cy="6669360"/>
          </a:xfrm>
        </p:spPr>
        <p:txBody>
          <a:bodyPr>
            <a:normAutofit fontScale="92500" lnSpcReduction="10000"/>
          </a:bodyPr>
          <a:lstStyle/>
          <a:p>
            <a:pPr>
              <a:buNone/>
            </a:pPr>
            <a:r>
              <a:rPr lang="en-US" b="1" dirty="0" smtClean="0">
                <a:solidFill>
                  <a:srgbClr val="FF0000"/>
                </a:solidFill>
              </a:rPr>
              <a:t>Recognition</a:t>
            </a:r>
            <a:endParaRPr lang="en-US" dirty="0" smtClean="0">
              <a:solidFill>
                <a:srgbClr val="FF0000"/>
              </a:solidFill>
            </a:endParaRPr>
          </a:p>
          <a:p>
            <a:r>
              <a:rPr lang="en-US" b="1" dirty="0" smtClean="0">
                <a:solidFill>
                  <a:srgbClr val="FF0000"/>
                </a:solidFill>
              </a:rPr>
              <a:t>IFRS 2 sets </a:t>
            </a:r>
            <a:r>
              <a:rPr lang="en-US" b="1" dirty="0" smtClean="0"/>
              <a:t>out  recognition requirement as follow :</a:t>
            </a:r>
            <a:endParaRPr lang="en-US" dirty="0" smtClean="0"/>
          </a:p>
          <a:p>
            <a:r>
              <a:rPr lang="en-US" dirty="0" smtClean="0"/>
              <a:t>a-An entity shall </a:t>
            </a:r>
            <a:r>
              <a:rPr lang="en-US" dirty="0" err="1" smtClean="0"/>
              <a:t>recognise</a:t>
            </a:r>
            <a:r>
              <a:rPr lang="en-US" dirty="0" smtClean="0"/>
              <a:t> the goods or services received or acquired in </a:t>
            </a:r>
            <a:r>
              <a:rPr lang="en-US" dirty="0" err="1" smtClean="0"/>
              <a:t>ashare</a:t>
            </a:r>
            <a:r>
              <a:rPr lang="en-US" dirty="0" smtClean="0"/>
              <a:t>-based </a:t>
            </a:r>
            <a:r>
              <a:rPr lang="en-US" dirty="0" smtClean="0"/>
              <a:t>payment transaction when it obtains the goods or as </a:t>
            </a:r>
            <a:r>
              <a:rPr lang="en-US" dirty="0" smtClean="0"/>
              <a:t>the  </a:t>
            </a:r>
            <a:r>
              <a:rPr lang="en-US" dirty="0" err="1" smtClean="0"/>
              <a:t>ervices</a:t>
            </a:r>
            <a:r>
              <a:rPr lang="en-US" dirty="0" smtClean="0"/>
              <a:t> </a:t>
            </a:r>
            <a:r>
              <a:rPr lang="en-US" dirty="0" smtClean="0"/>
              <a:t>are received</a:t>
            </a:r>
            <a:r>
              <a:rPr lang="ar-SA" dirty="0" err="1" smtClean="0"/>
              <a:t>.</a:t>
            </a:r>
            <a:endParaRPr lang="en-US" dirty="0" smtClean="0"/>
          </a:p>
          <a:p>
            <a:pPr>
              <a:buNone/>
            </a:pPr>
            <a:r>
              <a:rPr lang="en-US" dirty="0" smtClean="0"/>
              <a:t>b-The entity shall </a:t>
            </a:r>
            <a:r>
              <a:rPr lang="en-US" dirty="0" err="1" smtClean="0"/>
              <a:t>recognise</a:t>
            </a:r>
            <a:r>
              <a:rPr lang="en-US" dirty="0" smtClean="0"/>
              <a:t> a corresponding increase in equity if the goods or services were received in an equity-settled share-based payment transaction, or a liability if the goods or services were acquired in a cash-settled share-based payment transaction.</a:t>
            </a:r>
          </a:p>
          <a:p>
            <a:pPr>
              <a:buNone/>
            </a:pPr>
            <a:r>
              <a:rPr lang="en-US" dirty="0" smtClean="0"/>
              <a:t>c-When the goods or services received or acquired in a share-based </a:t>
            </a:r>
            <a:r>
              <a:rPr lang="en-US" dirty="0" err="1" smtClean="0"/>
              <a:t>paymenttransaction</a:t>
            </a:r>
            <a:r>
              <a:rPr lang="en-US" dirty="0" smtClean="0"/>
              <a:t> </a:t>
            </a:r>
            <a:r>
              <a:rPr lang="en-US" dirty="0" smtClean="0"/>
              <a:t>do not qualify for recognition as assets, they shall be </a:t>
            </a:r>
            <a:r>
              <a:rPr lang="en-US" dirty="0" err="1" smtClean="0"/>
              <a:t>recognised</a:t>
            </a:r>
            <a:r>
              <a:rPr lang="en-US" dirty="0" smtClean="0"/>
              <a:t> as expenses.</a:t>
            </a:r>
          </a:p>
          <a:p>
            <a:pPr>
              <a:buNone/>
            </a:pPr>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dirty="0" smtClean="0"/>
              <a:t>Equity-settled share-based payment transactions</a:t>
            </a:r>
            <a:endParaRPr lang="en-US" dirty="0" smtClean="0"/>
          </a:p>
          <a:p>
            <a:pPr>
              <a:buNone/>
            </a:pPr>
            <a:r>
              <a:rPr lang="en-US" dirty="0" smtClean="0"/>
              <a:t> The goods or services received (and the corresponding increase in equity) that are settled through </a:t>
            </a:r>
            <a:r>
              <a:rPr lang="en-US" dirty="0" smtClean="0">
                <a:solidFill>
                  <a:srgbClr val="FF0000"/>
                </a:solidFill>
              </a:rPr>
              <a:t>equity</a:t>
            </a:r>
            <a:r>
              <a:rPr lang="en-US" dirty="0" smtClean="0"/>
              <a:t> are measured at </a:t>
            </a:r>
            <a:r>
              <a:rPr lang="en-US" dirty="0" smtClean="0">
                <a:solidFill>
                  <a:srgbClr val="FF0000"/>
                </a:solidFill>
              </a:rPr>
              <a:t>the fair value </a:t>
            </a:r>
            <a:r>
              <a:rPr lang="en-US" dirty="0" smtClean="0"/>
              <a:t>of the goods or services received at the date of the purchase or services are acquired. </a:t>
            </a:r>
            <a:r>
              <a:rPr lang="en-US" dirty="0" smtClean="0"/>
              <a:t>Or</a:t>
            </a:r>
          </a:p>
          <a:p>
            <a:pPr>
              <a:buNone/>
            </a:pPr>
            <a:r>
              <a:rPr lang="en-US" dirty="0" smtClean="0"/>
              <a:t>  the </a:t>
            </a:r>
            <a:r>
              <a:rPr lang="en-US" dirty="0" smtClean="0"/>
              <a:t>fair value of the shares granted at the date of the purchase, which is called the settlement date model or transaction.</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669360"/>
          </a:xfrm>
        </p:spPr>
        <p:txBody>
          <a:bodyPr/>
          <a:lstStyle/>
          <a:p>
            <a:pPr>
              <a:buNone/>
            </a:pPr>
            <a:r>
              <a:rPr lang="en-US" dirty="0" smtClean="0"/>
              <a:t>EX1</a:t>
            </a:r>
          </a:p>
          <a:p>
            <a:pPr>
              <a:buNone/>
            </a:pPr>
            <a:r>
              <a:rPr lang="en-US" dirty="0" smtClean="0"/>
              <a:t>On </a:t>
            </a:r>
            <a:r>
              <a:rPr lang="en-US" dirty="0" err="1" smtClean="0"/>
              <a:t>january</a:t>
            </a:r>
            <a:r>
              <a:rPr lang="en-US" dirty="0" smtClean="0"/>
              <a:t> 1,2022 </a:t>
            </a:r>
            <a:r>
              <a:rPr lang="en-US" dirty="0" err="1" smtClean="0"/>
              <a:t>CompanyA</a:t>
            </a:r>
            <a:r>
              <a:rPr lang="en-US" dirty="0" smtClean="0"/>
              <a:t>  purchased goods with a fair value of $2600000  in exchange  issuing 60,000 shares at a value of$ 4  per share. The fair market value of the share on that date was $ 5 per </a:t>
            </a:r>
            <a:r>
              <a:rPr lang="en-US" dirty="0" smtClean="0"/>
              <a:t>share.</a:t>
            </a:r>
          </a:p>
          <a:p>
            <a:pPr>
              <a:buNone/>
            </a:pPr>
            <a:r>
              <a:rPr lang="en-US" b="1" dirty="0" smtClean="0"/>
              <a:t>Required</a:t>
            </a:r>
            <a:endParaRPr lang="en-US" dirty="0" smtClean="0"/>
          </a:p>
          <a:p>
            <a:pPr>
              <a:buNone/>
            </a:pPr>
            <a:r>
              <a:rPr lang="en-US" b="1" dirty="0" smtClean="0"/>
              <a:t>1-</a:t>
            </a:r>
            <a:r>
              <a:rPr lang="en-US" dirty="0" smtClean="0"/>
              <a:t>At what  value shall the goods be recorded in the books of A at purchase</a:t>
            </a:r>
          </a:p>
          <a:p>
            <a:pPr>
              <a:buNone/>
            </a:pPr>
            <a:r>
              <a:rPr lang="fr-FR" dirty="0" smtClean="0"/>
              <a:t>2-Recognition of </a:t>
            </a:r>
            <a:r>
              <a:rPr lang="fr-FR" dirty="0" err="1" smtClean="0"/>
              <a:t>purchase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dirty="0" smtClean="0"/>
              <a:t>Cash-settled Share-based Payment Transactions</a:t>
            </a:r>
            <a:endParaRPr lang="en-US" dirty="0" smtClean="0"/>
          </a:p>
          <a:p>
            <a:pPr>
              <a:buNone/>
            </a:pPr>
            <a:r>
              <a:rPr lang="en-US" dirty="0" smtClean="0"/>
              <a:t>When an entity receives goods or services in exchange for a commitment to pay cash to the supplier, with the value of the commitments determined based on equity instruments, the goods or services and the corresponding commitment must be measured at </a:t>
            </a:r>
            <a:r>
              <a:rPr lang="en-US" dirty="0" smtClean="0">
                <a:solidFill>
                  <a:srgbClr val="FF0000"/>
                </a:solidFill>
              </a:rPr>
              <a:t>the fair value </a:t>
            </a:r>
            <a:r>
              <a:rPr lang="en-US" dirty="0" smtClean="0"/>
              <a:t>of the </a:t>
            </a:r>
            <a:r>
              <a:rPr lang="en-US" dirty="0" smtClean="0"/>
              <a:t>commitment at </a:t>
            </a:r>
            <a:r>
              <a:rPr lang="en-US" dirty="0" smtClean="0"/>
              <a:t>the end of each financial period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669360"/>
          </a:xfrm>
        </p:spPr>
        <p:txBody>
          <a:bodyPr>
            <a:normAutofit fontScale="92500" lnSpcReduction="20000"/>
          </a:bodyPr>
          <a:lstStyle/>
          <a:p>
            <a:pPr>
              <a:buNone/>
            </a:pPr>
            <a:r>
              <a:rPr lang="en-US" dirty="0" smtClean="0"/>
              <a:t>EX2-</a:t>
            </a:r>
          </a:p>
          <a:p>
            <a:pPr>
              <a:buNone/>
            </a:pPr>
            <a:r>
              <a:rPr lang="en-US" dirty="0" smtClean="0"/>
              <a:t> </a:t>
            </a:r>
            <a:r>
              <a:rPr lang="en-US" dirty="0" smtClean="0"/>
              <a:t> A </a:t>
            </a:r>
            <a:r>
              <a:rPr lang="en-US" dirty="0" smtClean="0"/>
              <a:t>company granted each of its 50 employees Bonus rights shares in return for an increase in the share price in appreciation of their achievement, their number is (</a:t>
            </a:r>
            <a:r>
              <a:rPr lang="ar-DZ" dirty="0" smtClean="0"/>
              <a:t>300</a:t>
            </a:r>
            <a:r>
              <a:rPr lang="en-US" dirty="0" smtClean="0"/>
              <a:t>) rights on january1,2022 , so that their right to it is exercised on </a:t>
            </a:r>
            <a:r>
              <a:rPr lang="en-US" dirty="0" err="1" smtClean="0"/>
              <a:t>december</a:t>
            </a:r>
            <a:r>
              <a:rPr lang="en-US" dirty="0" smtClean="0"/>
              <a:t> 31,2024</a:t>
            </a:r>
            <a:r>
              <a:rPr lang="ar-DZ" dirty="0" err="1" smtClean="0"/>
              <a:t>.</a:t>
            </a:r>
            <a:r>
              <a:rPr lang="ar-DZ" dirty="0" smtClean="0"/>
              <a:t> </a:t>
            </a:r>
            <a:r>
              <a:rPr lang="en-US" dirty="0" smtClean="0"/>
              <a:t>Assuming that their right to 70% of the number of shares was exercised and that the share prices in the market were as follows:</a:t>
            </a:r>
          </a:p>
          <a:p>
            <a:pPr>
              <a:buNone/>
            </a:pPr>
            <a:r>
              <a:rPr lang="en-US" dirty="0" smtClean="0"/>
              <a:t>-january1,2022       12$</a:t>
            </a:r>
          </a:p>
          <a:p>
            <a:pPr>
              <a:buNone/>
            </a:pPr>
            <a:r>
              <a:rPr lang="en-US" dirty="0" smtClean="0"/>
              <a:t>-december31,2022       </a:t>
            </a:r>
            <a:r>
              <a:rPr lang="en-US" dirty="0" smtClean="0"/>
              <a:t>15$</a:t>
            </a:r>
          </a:p>
          <a:p>
            <a:pPr>
              <a:buNone/>
            </a:pPr>
            <a:r>
              <a:rPr lang="en-US" dirty="0" smtClean="0"/>
              <a:t>-december31,2023        </a:t>
            </a:r>
            <a:r>
              <a:rPr lang="en-US" dirty="0" smtClean="0"/>
              <a:t>16$</a:t>
            </a:r>
          </a:p>
          <a:p>
            <a:pPr>
              <a:buNone/>
            </a:pPr>
            <a:r>
              <a:rPr lang="en-US" dirty="0" smtClean="0"/>
              <a:t>-december31,2024        </a:t>
            </a:r>
            <a:r>
              <a:rPr lang="en-US" dirty="0" smtClean="0"/>
              <a:t>18$</a:t>
            </a:r>
          </a:p>
          <a:p>
            <a:pPr>
              <a:buNone/>
            </a:pPr>
            <a:r>
              <a:rPr lang="en-US" b="1" dirty="0" smtClean="0"/>
              <a:t>Required-</a:t>
            </a:r>
            <a:r>
              <a:rPr lang="en-US" dirty="0" smtClean="0"/>
              <a:t> Calculate the amount of liability to be recorded against these shares on the date of exercise of the rights.</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dirty="0" smtClean="0"/>
              <a:t>Share-based Payment Transactions with Cash </a:t>
            </a:r>
            <a:r>
              <a:rPr lang="en-US" b="1" dirty="0" smtClean="0"/>
              <a:t>Alternatives</a:t>
            </a:r>
            <a:endParaRPr lang="en-US" dirty="0" smtClean="0"/>
          </a:p>
          <a:p>
            <a:pPr>
              <a:buNone/>
            </a:pPr>
            <a:r>
              <a:rPr lang="en-US" dirty="0" smtClean="0"/>
              <a:t> </a:t>
            </a:r>
            <a:r>
              <a:rPr lang="en-US" dirty="0" smtClean="0"/>
              <a:t>  For </a:t>
            </a:r>
            <a:r>
              <a:rPr lang="en-US" dirty="0" smtClean="0"/>
              <a:t>share-based payment transactions in which the terms of the arrangement provide either the entity or the counterparty with the choice of whether the entity settles the transaction in cash (or other assets) or by issuing equity instruments, the entity shall account for that transaction as a cash-settled  share-based payment transaction if  the entity has incurred a liability to settle in cash or other assets, or as an equity-settled share-based payment transaction </a:t>
            </a:r>
            <a:r>
              <a:rPr lang="en-US" dirty="0" smtClean="0"/>
              <a:t>.</a:t>
            </a:r>
            <a:endParaRPr lang="en-US"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710</Words>
  <Application>Microsoft Office PowerPoint</Application>
  <PresentationFormat>Affichage à l'écran (4:3)</PresentationFormat>
  <Paragraphs>52</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SAMI OMEIRI</cp:lastModifiedBy>
  <cp:revision>20</cp:revision>
  <dcterms:created xsi:type="dcterms:W3CDTF">2024-11-15T08:13:48Z</dcterms:created>
  <dcterms:modified xsi:type="dcterms:W3CDTF">2024-11-28T05:38:31Z</dcterms:modified>
</cp:coreProperties>
</file>