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18288000" cy="10287000"/>
  <p:notesSz cx="6858000" cy="9144000"/>
  <p:embeddedFontLst>
    <p:embeddedFont>
      <p:font typeface="Times New Roman Bold" charset="1" panose="02020803070505020304"/>
      <p:regular r:id="rId29"/>
    </p:embeddedFont>
    <p:embeddedFont>
      <p:font typeface="Times New Roman" charset="1" panose="02020603050405020304"/>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slide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2519259" y="-621977"/>
            <a:ext cx="10192926" cy="8828025"/>
            <a:chOff x="0" y="0"/>
            <a:chExt cx="6202680" cy="5372100"/>
          </a:xfrm>
        </p:grpSpPr>
        <p:sp>
          <p:nvSpPr>
            <p:cNvPr name="Freeform 3" id="3"/>
            <p:cNvSpPr/>
            <p:nvPr/>
          </p:nvSpPr>
          <p:spPr>
            <a:xfrm flipH="false" flipV="false" rot="0">
              <a:off x="0" y="0"/>
              <a:ext cx="6202680" cy="5372100"/>
            </a:xfrm>
            <a:custGeom>
              <a:avLst/>
              <a:gdLst/>
              <a:ahLst/>
              <a:cxnLst/>
              <a:rect r="r" b="b" t="t" l="l"/>
              <a:pathLst>
                <a:path h="5372100" w="6202680">
                  <a:moveTo>
                    <a:pt x="4652010" y="0"/>
                  </a:moveTo>
                  <a:lnTo>
                    <a:pt x="1550670" y="0"/>
                  </a:lnTo>
                  <a:lnTo>
                    <a:pt x="0" y="2686050"/>
                  </a:lnTo>
                  <a:lnTo>
                    <a:pt x="1550670" y="5372100"/>
                  </a:lnTo>
                  <a:lnTo>
                    <a:pt x="4652010" y="5372100"/>
                  </a:lnTo>
                  <a:lnTo>
                    <a:pt x="6202680" y="2686050"/>
                  </a:lnTo>
                  <a:lnTo>
                    <a:pt x="4652010" y="0"/>
                  </a:lnTo>
                  <a:close/>
                </a:path>
              </a:pathLst>
            </a:custGeom>
            <a:solidFill>
              <a:srgbClr val="1836B2"/>
            </a:solidFill>
          </p:spPr>
        </p:sp>
      </p:grpSp>
      <p:grpSp>
        <p:nvGrpSpPr>
          <p:cNvPr name="Group 4" id="4"/>
          <p:cNvGrpSpPr/>
          <p:nvPr/>
        </p:nvGrpSpPr>
        <p:grpSpPr>
          <a:xfrm rot="-10800000">
            <a:off x="12519259" y="5388197"/>
            <a:ext cx="8296085" cy="9312442"/>
            <a:chOff x="0" y="0"/>
            <a:chExt cx="4785791" cy="5372100"/>
          </a:xfrm>
        </p:grpSpPr>
        <p:sp>
          <p:nvSpPr>
            <p:cNvPr name="Freeform 5" id="5"/>
            <p:cNvSpPr/>
            <p:nvPr/>
          </p:nvSpPr>
          <p:spPr>
            <a:xfrm flipH="false" flipV="false" rot="0">
              <a:off x="0" y="0"/>
              <a:ext cx="4785791" cy="5372100"/>
            </a:xfrm>
            <a:custGeom>
              <a:avLst/>
              <a:gdLst/>
              <a:ahLst/>
              <a:cxnLst/>
              <a:rect r="r" b="b" t="t" l="l"/>
              <a:pathLst>
                <a:path h="5372100" w="4785791">
                  <a:moveTo>
                    <a:pt x="3235121" y="0"/>
                  </a:moveTo>
                  <a:lnTo>
                    <a:pt x="1550670" y="0"/>
                  </a:lnTo>
                  <a:lnTo>
                    <a:pt x="0" y="2686050"/>
                  </a:lnTo>
                  <a:lnTo>
                    <a:pt x="1550670" y="5372100"/>
                  </a:lnTo>
                  <a:lnTo>
                    <a:pt x="3235121" y="5372100"/>
                  </a:lnTo>
                  <a:lnTo>
                    <a:pt x="4785791" y="2686050"/>
                  </a:lnTo>
                  <a:lnTo>
                    <a:pt x="3235121" y="0"/>
                  </a:lnTo>
                  <a:close/>
                </a:path>
              </a:pathLst>
            </a:custGeom>
            <a:solidFill>
              <a:srgbClr val="A066CB"/>
            </a:solidFill>
          </p:spPr>
        </p:sp>
      </p:grpSp>
      <p:sp>
        <p:nvSpPr>
          <p:cNvPr name="TextBox 6" id="6"/>
          <p:cNvSpPr txBox="true"/>
          <p:nvPr/>
        </p:nvSpPr>
        <p:spPr>
          <a:xfrm rot="0">
            <a:off x="1440934" y="263942"/>
            <a:ext cx="9369987" cy="2134986"/>
          </a:xfrm>
          <a:prstGeom prst="rect">
            <a:avLst/>
          </a:prstGeom>
        </p:spPr>
        <p:txBody>
          <a:bodyPr anchor="t" rtlCol="false" tIns="0" lIns="0" bIns="0" rIns="0">
            <a:spAutoFit/>
          </a:bodyPr>
          <a:lstStyle/>
          <a:p>
            <a:pPr algn="ctr" rtl="true">
              <a:lnSpc>
                <a:spcPts val="5698"/>
              </a:lnSpc>
            </a:pPr>
            <a:r>
              <a:rPr lang="ar-EG" b="true" sz="4070">
                <a:solidFill>
                  <a:srgbClr val="000000"/>
                </a:solidFill>
                <a:latin typeface="Times New Roman Bold"/>
                <a:ea typeface="Times New Roman Bold"/>
                <a:cs typeface="Times New Roman Bold"/>
                <a:sym typeface="Times New Roman Bold"/>
                <a:rtl val="true"/>
              </a:rPr>
              <a:t>جامعة باجي مختار - عنابة –</a:t>
            </a:r>
          </a:p>
          <a:p>
            <a:pPr algn="ctr" rtl="true">
              <a:lnSpc>
                <a:spcPts val="5698"/>
              </a:lnSpc>
            </a:pPr>
            <a:r>
              <a:rPr lang="ar-EG" b="true" sz="4070">
                <a:solidFill>
                  <a:srgbClr val="000000"/>
                </a:solidFill>
                <a:latin typeface="Times New Roman Bold"/>
                <a:ea typeface="Times New Roman Bold"/>
                <a:cs typeface="Times New Roman Bold"/>
                <a:sym typeface="Times New Roman Bold"/>
                <a:rtl val="true"/>
              </a:rPr>
              <a:t> كلية العلوم الاقتصادية والتجارية وعلوم التسيير</a:t>
            </a:r>
          </a:p>
          <a:p>
            <a:pPr algn="ctr" rtl="true">
              <a:lnSpc>
                <a:spcPts val="5698"/>
              </a:lnSpc>
              <a:spcBef>
                <a:spcPct val="0"/>
              </a:spcBef>
            </a:pPr>
            <a:r>
              <a:rPr lang="ar-EG" b="true" sz="4070">
                <a:solidFill>
                  <a:srgbClr val="000000"/>
                </a:solidFill>
                <a:latin typeface="Times New Roman Bold"/>
                <a:ea typeface="Times New Roman Bold"/>
                <a:cs typeface="Times New Roman Bold"/>
                <a:sym typeface="Times New Roman Bold"/>
                <a:rtl val="true"/>
              </a:rPr>
              <a:t> قسم العلوم الاقتصادية</a:t>
            </a:r>
          </a:p>
        </p:txBody>
      </p:sp>
      <p:sp>
        <p:nvSpPr>
          <p:cNvPr name="TextBox 7" id="7"/>
          <p:cNvSpPr txBox="true"/>
          <p:nvPr/>
        </p:nvSpPr>
        <p:spPr>
          <a:xfrm rot="0">
            <a:off x="2193744" y="8632825"/>
            <a:ext cx="8617177" cy="625475"/>
          </a:xfrm>
          <a:prstGeom prst="rect">
            <a:avLst/>
          </a:prstGeom>
        </p:spPr>
        <p:txBody>
          <a:bodyPr anchor="t" rtlCol="false" tIns="0" lIns="0" bIns="0" rIns="0">
            <a:spAutoFit/>
          </a:bodyPr>
          <a:lstStyle/>
          <a:p>
            <a:pPr algn="r" rtl="true" marL="0" indent="0" lvl="0">
              <a:lnSpc>
                <a:spcPts val="4900"/>
              </a:lnSpc>
              <a:spcBef>
                <a:spcPct val="0"/>
              </a:spcBef>
            </a:pPr>
            <a:r>
              <a:rPr lang="ar-EG" b="true" sz="3500">
                <a:solidFill>
                  <a:srgbClr val="000000"/>
                </a:solidFill>
                <a:latin typeface="Times New Roman Bold"/>
                <a:ea typeface="Times New Roman Bold"/>
                <a:cs typeface="Times New Roman Bold"/>
                <a:sym typeface="Times New Roman Bold"/>
                <a:rtl val="true"/>
              </a:rPr>
              <a:t>من اعداد الأستاذة سيهام مخلوف</a:t>
            </a:r>
          </a:p>
        </p:txBody>
      </p:sp>
      <p:grpSp>
        <p:nvGrpSpPr>
          <p:cNvPr name="Group 8" id="8"/>
          <p:cNvGrpSpPr/>
          <p:nvPr/>
        </p:nvGrpSpPr>
        <p:grpSpPr>
          <a:xfrm rot="0">
            <a:off x="404242" y="4156258"/>
            <a:ext cx="10457864" cy="4049790"/>
            <a:chOff x="0" y="0"/>
            <a:chExt cx="13943819" cy="5399720"/>
          </a:xfrm>
        </p:grpSpPr>
        <p:sp>
          <p:nvSpPr>
            <p:cNvPr name="TextBox 9" id="9"/>
            <p:cNvSpPr txBox="true"/>
            <p:nvPr/>
          </p:nvSpPr>
          <p:spPr>
            <a:xfrm rot="0">
              <a:off x="0" y="28575"/>
              <a:ext cx="13943819" cy="3976169"/>
            </a:xfrm>
            <a:prstGeom prst="rect">
              <a:avLst/>
            </a:prstGeom>
          </p:spPr>
          <p:txBody>
            <a:bodyPr anchor="t" rtlCol="false" tIns="0" lIns="0" bIns="0" rIns="0">
              <a:spAutoFit/>
            </a:bodyPr>
            <a:lstStyle/>
            <a:p>
              <a:pPr algn="ctr" rtl="true">
                <a:lnSpc>
                  <a:spcPts val="7700"/>
                </a:lnSpc>
              </a:pPr>
              <a:r>
                <a:rPr lang="ar-EG" b="true" sz="7000" spc="210">
                  <a:solidFill>
                    <a:srgbClr val="000000"/>
                  </a:solidFill>
                  <a:latin typeface="Times New Roman Bold"/>
                  <a:ea typeface="Times New Roman Bold"/>
                  <a:cs typeface="Times New Roman Bold"/>
                  <a:sym typeface="Times New Roman Bold"/>
                  <a:rtl val="true"/>
                </a:rPr>
                <a:t> مصادر وهيئات</a:t>
              </a:r>
            </a:p>
            <a:p>
              <a:pPr algn="ctr" rtl="true">
                <a:lnSpc>
                  <a:spcPts val="7700"/>
                </a:lnSpc>
              </a:pPr>
              <a:r>
                <a:rPr lang="ar-EG" b="true" sz="7000" spc="210">
                  <a:solidFill>
                    <a:srgbClr val="000000"/>
                  </a:solidFill>
                  <a:latin typeface="Times New Roman Bold"/>
                  <a:ea typeface="Times New Roman Bold"/>
                  <a:cs typeface="Times New Roman Bold"/>
                  <a:sym typeface="Times New Roman Bold"/>
                  <a:rtl val="true"/>
                </a:rPr>
                <a:t> التشريع المالي والبنكي في الجزائر</a:t>
              </a:r>
            </a:p>
            <a:p>
              <a:pPr algn="ctr" rtl="true" marL="0" indent="0" lvl="0">
                <a:lnSpc>
                  <a:spcPts val="7700"/>
                </a:lnSpc>
              </a:pPr>
            </a:p>
          </p:txBody>
        </p:sp>
        <p:sp>
          <p:nvSpPr>
            <p:cNvPr name="TextBox 10" id="10"/>
            <p:cNvSpPr txBox="true"/>
            <p:nvPr/>
          </p:nvSpPr>
          <p:spPr>
            <a:xfrm rot="0">
              <a:off x="0" y="4209093"/>
              <a:ext cx="13943819" cy="1157607"/>
            </a:xfrm>
            <a:prstGeom prst="rect">
              <a:avLst/>
            </a:prstGeom>
          </p:spPr>
          <p:txBody>
            <a:bodyPr anchor="t" rtlCol="false" tIns="0" lIns="0" bIns="0" rIns="0">
              <a:spAutoFit/>
            </a:bodyPr>
            <a:lstStyle/>
            <a:p>
              <a:pPr algn="ctr" rtl="true" marL="0" indent="0" lvl="0">
                <a:lnSpc>
                  <a:spcPts val="7139"/>
                </a:lnSpc>
                <a:spcBef>
                  <a:spcPct val="0"/>
                </a:spcBef>
              </a:pPr>
              <a:r>
                <a:rPr lang="ar-EG" b="true" sz="5099" spc="152">
                  <a:solidFill>
                    <a:srgbClr val="1836B2"/>
                  </a:solidFill>
                  <a:latin typeface="Times New Roman Bold"/>
                  <a:ea typeface="Times New Roman Bold"/>
                  <a:cs typeface="Times New Roman Bold"/>
                  <a:sym typeface="Times New Roman Bold"/>
                  <a:rtl val="true"/>
                </a:rPr>
                <a:t>مقياس: التشريعات المالية والبنكية في الجزائر</a:t>
              </a:r>
            </a:p>
          </p:txBody>
        </p:sp>
      </p:grpSp>
      <p:sp>
        <p:nvSpPr>
          <p:cNvPr name="TextBox 11" id="11"/>
          <p:cNvSpPr txBox="true"/>
          <p:nvPr/>
        </p:nvSpPr>
        <p:spPr>
          <a:xfrm rot="0">
            <a:off x="6836453" y="2777839"/>
            <a:ext cx="3689449" cy="899162"/>
          </a:xfrm>
          <a:prstGeom prst="rect">
            <a:avLst/>
          </a:prstGeom>
        </p:spPr>
        <p:txBody>
          <a:bodyPr anchor="t" rtlCol="false" tIns="0" lIns="0" bIns="0" rIns="0">
            <a:spAutoFit/>
          </a:bodyPr>
          <a:lstStyle/>
          <a:p>
            <a:pPr algn="ctr" rtl="true">
              <a:lnSpc>
                <a:spcPts val="7139"/>
              </a:lnSpc>
              <a:spcBef>
                <a:spcPct val="0"/>
              </a:spcBef>
            </a:pPr>
            <a:r>
              <a:rPr lang="ar-EG" b="true" sz="5099">
                <a:solidFill>
                  <a:srgbClr val="1836B2"/>
                </a:solidFill>
                <a:latin typeface="Times New Roman Bold"/>
                <a:ea typeface="Times New Roman Bold"/>
                <a:cs typeface="Times New Roman Bold"/>
                <a:sym typeface="Times New Roman Bold"/>
                <a:rtl val="true"/>
              </a:rPr>
              <a:t>المحاضرة الأولى:</a:t>
            </a:r>
          </a:p>
        </p:txBody>
      </p:sp>
    </p:spTree>
  </p:cSld>
  <p:clrMapOvr>
    <a:masterClrMapping/>
  </p:clrMapOvr>
</p:sld>
</file>

<file path=ppt/slides/slide1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675099" y="3885202"/>
            <a:ext cx="8432156" cy="3023448"/>
            <a:chOff x="0" y="0"/>
            <a:chExt cx="11242875" cy="4031264"/>
          </a:xfrm>
        </p:grpSpPr>
        <p:sp>
          <p:nvSpPr>
            <p:cNvPr name="TextBox 3" id="3"/>
            <p:cNvSpPr txBox="true"/>
            <p:nvPr/>
          </p:nvSpPr>
          <p:spPr>
            <a:xfrm rot="0">
              <a:off x="0" y="34996"/>
              <a:ext cx="11242875" cy="668655"/>
            </a:xfrm>
            <a:prstGeom prst="rect">
              <a:avLst/>
            </a:prstGeom>
          </p:spPr>
          <p:txBody>
            <a:bodyPr anchor="t" rtlCol="false" tIns="0" lIns="0" bIns="0" rIns="0">
              <a:spAutoFit/>
            </a:bodyPr>
            <a:lstStyle/>
            <a:p>
              <a:pPr algn="r" rtl="true" marL="0" indent="0" lvl="0">
                <a:lnSpc>
                  <a:spcPts val="3997"/>
                </a:lnSpc>
                <a:spcBef>
                  <a:spcPct val="0"/>
                </a:spcBef>
              </a:pPr>
              <a:r>
                <a:rPr lang="ar-EG" b="true" sz="3075" spc="-61">
                  <a:solidFill>
                    <a:srgbClr val="000000"/>
                  </a:solidFill>
                  <a:latin typeface="Times New Roman Bold"/>
                  <a:ea typeface="Times New Roman Bold"/>
                  <a:cs typeface="Times New Roman Bold"/>
                  <a:sym typeface="Times New Roman Bold"/>
                  <a:rtl val="true"/>
                </a:rPr>
                <a:t>الدستور</a:t>
              </a:r>
            </a:p>
          </p:txBody>
        </p:sp>
        <p:sp>
          <p:nvSpPr>
            <p:cNvPr name="TextBox 4" id="4"/>
            <p:cNvSpPr txBox="true"/>
            <p:nvPr/>
          </p:nvSpPr>
          <p:spPr>
            <a:xfrm rot="0">
              <a:off x="0" y="1118136"/>
              <a:ext cx="11242875" cy="2903008"/>
            </a:xfrm>
            <a:prstGeom prst="rect">
              <a:avLst/>
            </a:prstGeom>
          </p:spPr>
          <p:txBody>
            <a:bodyPr anchor="t" rtlCol="false" tIns="0" lIns="0" bIns="0" rIns="0">
              <a:spAutoFit/>
            </a:bodyPr>
            <a:lstStyle/>
            <a:p>
              <a:pPr algn="just" rtl="true">
                <a:lnSpc>
                  <a:spcPts val="3500"/>
                </a:lnSpc>
              </a:pPr>
              <a:r>
                <a:rPr lang="ar-EG" sz="2500">
                  <a:solidFill>
                    <a:srgbClr val="000000"/>
                  </a:solidFill>
                  <a:latin typeface="Times New Roman"/>
                  <a:ea typeface="Times New Roman"/>
                  <a:cs typeface="Times New Roman"/>
                  <a:sym typeface="Times New Roman"/>
                  <a:rtl val="true"/>
                </a:rPr>
                <a:t>يشكل المرجع الأعلى للتشريع في الجزائر، يحدد الإطار العام والمبادئ التي تتحرك ضمنها القوانين البنكية والمالية، مثل:</a:t>
              </a:r>
            </a:p>
            <a:p>
              <a:pPr algn="just" rtl="true" marL="539751" indent="-269876" lvl="1">
                <a:lnSpc>
                  <a:spcPts val="3500"/>
                </a:lnSpc>
                <a:buFont typeface="Arial"/>
                <a:buChar char="•"/>
              </a:pPr>
              <a:r>
                <a:rPr lang="ar-EG" b="true" sz="2500">
                  <a:solidFill>
                    <a:srgbClr val="000000"/>
                  </a:solidFill>
                  <a:latin typeface="Times New Roman Bold"/>
                  <a:ea typeface="Times New Roman Bold"/>
                  <a:cs typeface="Times New Roman Bold"/>
                  <a:sym typeface="Times New Roman Bold"/>
                  <a:rtl val="true"/>
                </a:rPr>
                <a:t>مبدأ الشرعية في تسيير الأموال العامة.</a:t>
              </a:r>
            </a:p>
            <a:p>
              <a:pPr algn="just" rtl="true" marL="539751" indent="-269876" lvl="1">
                <a:lnSpc>
                  <a:spcPts val="3500"/>
                </a:lnSpc>
                <a:buFont typeface="Arial"/>
                <a:buChar char="•"/>
              </a:pPr>
              <a:r>
                <a:rPr lang="ar-EG" b="true" sz="2500">
                  <a:solidFill>
                    <a:srgbClr val="000000"/>
                  </a:solidFill>
                  <a:latin typeface="Times New Roman Bold"/>
                  <a:ea typeface="Times New Roman Bold"/>
                  <a:cs typeface="Times New Roman Bold"/>
                  <a:sym typeface="Times New Roman Bold"/>
                  <a:rtl val="true"/>
                </a:rPr>
                <a:t>استقلالية بنك الجزائر في تنفيذ السياسة النقدية.</a:t>
              </a:r>
            </a:p>
            <a:p>
              <a:pPr algn="just" rtl="true" marL="539751" indent="-269876" lvl="1">
                <a:lnSpc>
                  <a:spcPts val="3500"/>
                </a:lnSpc>
                <a:buFont typeface="Arial"/>
                <a:buChar char="•"/>
              </a:pPr>
              <a:r>
                <a:rPr lang="ar-EG" b="true" sz="2500">
                  <a:solidFill>
                    <a:srgbClr val="000000"/>
                  </a:solidFill>
                  <a:latin typeface="Times New Roman Bold"/>
                  <a:ea typeface="Times New Roman Bold"/>
                  <a:cs typeface="Times New Roman Bold"/>
                  <a:sym typeface="Times New Roman Bold"/>
                  <a:rtl val="true"/>
                </a:rPr>
                <a:t>حماية الملكية الخاصة وضمان حرية المبادرة الاقتصادية.</a:t>
              </a:r>
            </a:p>
          </p:txBody>
        </p:sp>
      </p:grpSp>
      <p:sp>
        <p:nvSpPr>
          <p:cNvPr name="TextBox 5" id="5"/>
          <p:cNvSpPr txBox="true"/>
          <p:nvPr/>
        </p:nvSpPr>
        <p:spPr>
          <a:xfrm rot="0">
            <a:off x="10107256" y="1000125"/>
            <a:ext cx="633713" cy="485775"/>
          </a:xfrm>
          <a:prstGeom prst="rect">
            <a:avLst/>
          </a:prstGeom>
        </p:spPr>
        <p:txBody>
          <a:bodyPr anchor="t" rtlCol="false" tIns="0" lIns="0" bIns="0" rIns="0">
            <a:spAutoFit/>
          </a:bodyPr>
          <a:lstStyle/>
          <a:p>
            <a:pPr algn="r">
              <a:lnSpc>
                <a:spcPts val="3600"/>
              </a:lnSpc>
            </a:pPr>
            <a:r>
              <a:rPr lang="en-US" sz="3000">
                <a:solidFill>
                  <a:srgbClr val="A066CB"/>
                </a:solidFill>
                <a:latin typeface="Times New Roman"/>
                <a:ea typeface="Times New Roman"/>
                <a:cs typeface="Times New Roman"/>
                <a:sym typeface="Times New Roman"/>
              </a:rPr>
              <a:t>01</a:t>
            </a:r>
          </a:p>
        </p:txBody>
      </p:sp>
      <p:sp>
        <p:nvSpPr>
          <p:cNvPr name="TextBox 6" id="6"/>
          <p:cNvSpPr txBox="true"/>
          <p:nvPr/>
        </p:nvSpPr>
        <p:spPr>
          <a:xfrm rot="0">
            <a:off x="10424112" y="3860982"/>
            <a:ext cx="633713" cy="485775"/>
          </a:xfrm>
          <a:prstGeom prst="rect">
            <a:avLst/>
          </a:prstGeom>
        </p:spPr>
        <p:txBody>
          <a:bodyPr anchor="t" rtlCol="false" tIns="0" lIns="0" bIns="0" rIns="0">
            <a:spAutoFit/>
          </a:bodyPr>
          <a:lstStyle/>
          <a:p>
            <a:pPr algn="r">
              <a:lnSpc>
                <a:spcPts val="3600"/>
              </a:lnSpc>
            </a:pPr>
            <a:r>
              <a:rPr lang="en-US" sz="3000">
                <a:solidFill>
                  <a:srgbClr val="A066CB"/>
                </a:solidFill>
                <a:latin typeface="Times New Roman"/>
                <a:ea typeface="Times New Roman"/>
                <a:cs typeface="Times New Roman"/>
                <a:sym typeface="Times New Roman"/>
              </a:rPr>
              <a:t>01</a:t>
            </a:r>
          </a:p>
        </p:txBody>
      </p:sp>
      <p:grpSp>
        <p:nvGrpSpPr>
          <p:cNvPr name="Group 7" id="7"/>
          <p:cNvGrpSpPr/>
          <p:nvPr/>
        </p:nvGrpSpPr>
        <p:grpSpPr>
          <a:xfrm rot="0">
            <a:off x="11960168" y="0"/>
            <a:ext cx="9822161" cy="6226137"/>
            <a:chOff x="0" y="0"/>
            <a:chExt cx="8474859" cy="5372100"/>
          </a:xfrm>
        </p:grpSpPr>
        <p:sp>
          <p:nvSpPr>
            <p:cNvPr name="Freeform 8" id="8"/>
            <p:cNvSpPr/>
            <p:nvPr/>
          </p:nvSpPr>
          <p:spPr>
            <a:xfrm flipH="false" flipV="false" rot="0">
              <a:off x="0" y="0"/>
              <a:ext cx="8474859" cy="5372100"/>
            </a:xfrm>
            <a:custGeom>
              <a:avLst/>
              <a:gdLst/>
              <a:ahLst/>
              <a:cxnLst/>
              <a:rect r="r" b="b" t="t" l="l"/>
              <a:pathLst>
                <a:path h="5372100" w="8474859">
                  <a:moveTo>
                    <a:pt x="6924189" y="0"/>
                  </a:moveTo>
                  <a:lnTo>
                    <a:pt x="1550670" y="0"/>
                  </a:lnTo>
                  <a:lnTo>
                    <a:pt x="0" y="2686050"/>
                  </a:lnTo>
                  <a:lnTo>
                    <a:pt x="1550670" y="5372100"/>
                  </a:lnTo>
                  <a:lnTo>
                    <a:pt x="6924189" y="5372100"/>
                  </a:lnTo>
                  <a:lnTo>
                    <a:pt x="8474859" y="2686050"/>
                  </a:lnTo>
                  <a:lnTo>
                    <a:pt x="6924189" y="0"/>
                  </a:lnTo>
                  <a:close/>
                </a:path>
              </a:pathLst>
            </a:custGeom>
            <a:solidFill>
              <a:srgbClr val="86C7ED"/>
            </a:solidFill>
          </p:spPr>
        </p:sp>
      </p:grpSp>
      <p:grpSp>
        <p:nvGrpSpPr>
          <p:cNvPr name="Group 9" id="9"/>
          <p:cNvGrpSpPr/>
          <p:nvPr/>
        </p:nvGrpSpPr>
        <p:grpSpPr>
          <a:xfrm rot="0">
            <a:off x="11960168" y="4118157"/>
            <a:ext cx="11075127" cy="10287000"/>
            <a:chOff x="0" y="0"/>
            <a:chExt cx="5783678" cy="5372100"/>
          </a:xfrm>
        </p:grpSpPr>
        <p:sp>
          <p:nvSpPr>
            <p:cNvPr name="Freeform 10" id="10"/>
            <p:cNvSpPr/>
            <p:nvPr/>
          </p:nvSpPr>
          <p:spPr>
            <a:xfrm flipH="false" flipV="false" rot="0">
              <a:off x="0" y="0"/>
              <a:ext cx="5783678" cy="5372100"/>
            </a:xfrm>
            <a:custGeom>
              <a:avLst/>
              <a:gdLst/>
              <a:ahLst/>
              <a:cxnLst/>
              <a:rect r="r" b="b" t="t" l="l"/>
              <a:pathLst>
                <a:path h="5372100" w="5783678">
                  <a:moveTo>
                    <a:pt x="4233008" y="0"/>
                  </a:moveTo>
                  <a:lnTo>
                    <a:pt x="1550670" y="0"/>
                  </a:lnTo>
                  <a:lnTo>
                    <a:pt x="0" y="2686050"/>
                  </a:lnTo>
                  <a:lnTo>
                    <a:pt x="1550670" y="5372100"/>
                  </a:lnTo>
                  <a:lnTo>
                    <a:pt x="4233008" y="5372100"/>
                  </a:lnTo>
                  <a:lnTo>
                    <a:pt x="5783678" y="2686050"/>
                  </a:lnTo>
                  <a:lnTo>
                    <a:pt x="4233008" y="0"/>
                  </a:lnTo>
                  <a:close/>
                </a:path>
              </a:pathLst>
            </a:custGeom>
            <a:solidFill>
              <a:srgbClr val="1836B2"/>
            </a:solidFill>
          </p:spPr>
        </p:sp>
      </p:grpSp>
      <p:sp>
        <p:nvSpPr>
          <p:cNvPr name="TextBox 11" id="11"/>
          <p:cNvSpPr txBox="true"/>
          <p:nvPr/>
        </p:nvSpPr>
        <p:spPr>
          <a:xfrm rot="0">
            <a:off x="13532663" y="4739649"/>
            <a:ext cx="4755337" cy="4242752"/>
          </a:xfrm>
          <a:prstGeom prst="rect">
            <a:avLst/>
          </a:prstGeom>
        </p:spPr>
        <p:txBody>
          <a:bodyPr anchor="t" rtlCol="false" tIns="0" lIns="0" bIns="0" rIns="0">
            <a:spAutoFit/>
          </a:bodyPr>
          <a:lstStyle/>
          <a:p>
            <a:pPr algn="ctr" rtl="true">
              <a:lnSpc>
                <a:spcPts val="8352"/>
              </a:lnSpc>
            </a:pPr>
            <a:r>
              <a:rPr lang="ar-EG" b="true" sz="6425">
                <a:solidFill>
                  <a:srgbClr val="FFFFFF"/>
                </a:solidFill>
                <a:latin typeface="Times New Roman Bold"/>
                <a:ea typeface="Times New Roman Bold"/>
                <a:cs typeface="Times New Roman Bold"/>
                <a:sym typeface="Times New Roman Bold"/>
                <a:rtl val="true"/>
              </a:rPr>
              <a:t>المصادر</a:t>
            </a:r>
          </a:p>
          <a:p>
            <a:pPr algn="ctr" rtl="true">
              <a:lnSpc>
                <a:spcPts val="8352"/>
              </a:lnSpc>
            </a:pPr>
            <a:r>
              <a:rPr lang="ar-EG" b="true" sz="6425">
                <a:solidFill>
                  <a:srgbClr val="FFFFFF"/>
                </a:solidFill>
                <a:latin typeface="Times New Roman Bold"/>
                <a:ea typeface="Times New Roman Bold"/>
                <a:cs typeface="Times New Roman Bold"/>
                <a:sym typeface="Times New Roman Bold"/>
                <a:rtl val="true"/>
              </a:rPr>
              <a:t> الداخلية</a:t>
            </a:r>
          </a:p>
          <a:p>
            <a:pPr algn="ctr" rtl="true">
              <a:lnSpc>
                <a:spcPts val="8352"/>
              </a:lnSpc>
            </a:pPr>
            <a:r>
              <a:rPr lang="ar-EG" b="true" sz="6425">
                <a:solidFill>
                  <a:srgbClr val="FFFFFF"/>
                </a:solidFill>
                <a:latin typeface="Times New Roman Bold"/>
                <a:ea typeface="Times New Roman Bold"/>
                <a:cs typeface="Times New Roman Bold"/>
                <a:sym typeface="Times New Roman Bold"/>
                <a:rtl val="true"/>
              </a:rPr>
              <a:t> للقانون</a:t>
            </a:r>
          </a:p>
          <a:p>
            <a:pPr algn="ctr" rtl="true" marL="0" indent="0" lvl="0">
              <a:lnSpc>
                <a:spcPts val="8352"/>
              </a:lnSpc>
              <a:spcBef>
                <a:spcPct val="0"/>
              </a:spcBef>
            </a:pPr>
            <a:r>
              <a:rPr lang="ar-EG" b="true" sz="6425">
                <a:solidFill>
                  <a:srgbClr val="FFFFFF"/>
                </a:solidFill>
                <a:latin typeface="Times New Roman Bold"/>
                <a:ea typeface="Times New Roman Bold"/>
                <a:cs typeface="Times New Roman Bold"/>
                <a:sym typeface="Times New Roman Bold"/>
                <a:rtl val="true"/>
              </a:rPr>
              <a:t> البنكي</a:t>
            </a:r>
          </a:p>
        </p:txBody>
      </p:sp>
      <p:grpSp>
        <p:nvGrpSpPr>
          <p:cNvPr name="Group 12" id="12"/>
          <p:cNvGrpSpPr/>
          <p:nvPr/>
        </p:nvGrpSpPr>
        <p:grpSpPr>
          <a:xfrm rot="-10800000">
            <a:off x="-862220" y="-1414522"/>
            <a:ext cx="20124203" cy="3013773"/>
            <a:chOff x="0" y="0"/>
            <a:chExt cx="35871718" cy="5372100"/>
          </a:xfrm>
        </p:grpSpPr>
        <p:sp>
          <p:nvSpPr>
            <p:cNvPr name="Freeform 13" id="13"/>
            <p:cNvSpPr/>
            <p:nvPr/>
          </p:nvSpPr>
          <p:spPr>
            <a:xfrm flipH="false" flipV="false" rot="0">
              <a:off x="0" y="0"/>
              <a:ext cx="35871717" cy="5372100"/>
            </a:xfrm>
            <a:custGeom>
              <a:avLst/>
              <a:gdLst/>
              <a:ahLst/>
              <a:cxnLst/>
              <a:rect r="r" b="b" t="t" l="l"/>
              <a:pathLst>
                <a:path h="5372100" w="35871717">
                  <a:moveTo>
                    <a:pt x="34321049" y="0"/>
                  </a:moveTo>
                  <a:lnTo>
                    <a:pt x="1550670" y="0"/>
                  </a:lnTo>
                  <a:lnTo>
                    <a:pt x="0" y="2686050"/>
                  </a:lnTo>
                  <a:lnTo>
                    <a:pt x="1550670" y="5372100"/>
                  </a:lnTo>
                  <a:lnTo>
                    <a:pt x="34321049" y="5372100"/>
                  </a:lnTo>
                  <a:lnTo>
                    <a:pt x="35871717" y="2686050"/>
                  </a:lnTo>
                  <a:lnTo>
                    <a:pt x="34321049" y="0"/>
                  </a:lnTo>
                  <a:close/>
                </a:path>
              </a:pathLst>
            </a:custGeom>
            <a:solidFill>
              <a:srgbClr val="1800AD"/>
            </a:solidFill>
          </p:spPr>
        </p:sp>
      </p:grpSp>
      <p:sp>
        <p:nvSpPr>
          <p:cNvPr name="TextBox 14" id="14"/>
          <p:cNvSpPr txBox="true"/>
          <p:nvPr/>
        </p:nvSpPr>
        <p:spPr>
          <a:xfrm rot="0">
            <a:off x="3844021" y="278102"/>
            <a:ext cx="10088463" cy="1008381"/>
          </a:xfrm>
          <a:prstGeom prst="rect">
            <a:avLst/>
          </a:prstGeom>
        </p:spPr>
        <p:txBody>
          <a:bodyPr anchor="t" rtlCol="false" tIns="0" lIns="0" bIns="0" rIns="0">
            <a:spAutoFit/>
          </a:bodyPr>
          <a:lstStyle/>
          <a:p>
            <a:pPr algn="ctr" rtl="true">
              <a:lnSpc>
                <a:spcPts val="7929"/>
              </a:lnSpc>
              <a:spcBef>
                <a:spcPct val="0"/>
              </a:spcBef>
            </a:pPr>
            <a:r>
              <a:rPr lang="ar-EG" b="true" sz="6099" spc="-121">
                <a:solidFill>
                  <a:srgbClr val="FFFFFF"/>
                </a:solidFill>
                <a:latin typeface="Times New Roman Bold"/>
                <a:ea typeface="Times New Roman Bold"/>
                <a:cs typeface="Times New Roman Bold"/>
                <a:sym typeface="Times New Roman Bold"/>
                <a:rtl val="true"/>
              </a:rPr>
              <a:t> مصادر القانون البنكي في الجزائر (تابع)</a:t>
            </a:r>
          </a:p>
        </p:txBody>
      </p:sp>
    </p:spTree>
  </p:cSld>
  <p:clrMapOvr>
    <a:masterClrMapping/>
  </p:clrMapOvr>
</p:sld>
</file>

<file path=ppt/slides/slide1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043589" y="2453753"/>
            <a:ext cx="9697379" cy="6528648"/>
            <a:chOff x="0" y="0"/>
            <a:chExt cx="12929839" cy="8704864"/>
          </a:xfrm>
        </p:grpSpPr>
        <p:sp>
          <p:nvSpPr>
            <p:cNvPr name="TextBox 3" id="3"/>
            <p:cNvSpPr txBox="true"/>
            <p:nvPr/>
          </p:nvSpPr>
          <p:spPr>
            <a:xfrm rot="0">
              <a:off x="0" y="34996"/>
              <a:ext cx="12929839" cy="668655"/>
            </a:xfrm>
            <a:prstGeom prst="rect">
              <a:avLst/>
            </a:prstGeom>
          </p:spPr>
          <p:txBody>
            <a:bodyPr anchor="t" rtlCol="false" tIns="0" lIns="0" bIns="0" rIns="0">
              <a:spAutoFit/>
            </a:bodyPr>
            <a:lstStyle/>
            <a:p>
              <a:pPr algn="r" rtl="true" marL="0" indent="0" lvl="0">
                <a:lnSpc>
                  <a:spcPts val="3997"/>
                </a:lnSpc>
                <a:spcBef>
                  <a:spcPct val="0"/>
                </a:spcBef>
              </a:pPr>
              <a:r>
                <a:rPr lang="ar-EG" b="true" sz="3075" spc="-61">
                  <a:solidFill>
                    <a:srgbClr val="000000"/>
                  </a:solidFill>
                  <a:latin typeface="Times New Roman Bold"/>
                  <a:ea typeface="Times New Roman Bold"/>
                  <a:cs typeface="Times New Roman Bold"/>
                  <a:sym typeface="Times New Roman Bold"/>
                  <a:rtl val="true"/>
                </a:rPr>
                <a:t> القوانين العادية والقوانين الفرعية</a:t>
              </a:r>
            </a:p>
          </p:txBody>
        </p:sp>
        <p:sp>
          <p:nvSpPr>
            <p:cNvPr name="TextBox 4" id="4"/>
            <p:cNvSpPr txBox="true"/>
            <p:nvPr/>
          </p:nvSpPr>
          <p:spPr>
            <a:xfrm rot="0">
              <a:off x="0" y="1118136"/>
              <a:ext cx="12929839" cy="7576608"/>
            </a:xfrm>
            <a:prstGeom prst="rect">
              <a:avLst/>
            </a:prstGeom>
          </p:spPr>
          <p:txBody>
            <a:bodyPr anchor="t" rtlCol="false" tIns="0" lIns="0" bIns="0" rIns="0">
              <a:spAutoFit/>
            </a:bodyPr>
            <a:lstStyle/>
            <a:p>
              <a:pPr algn="just" rtl="true">
                <a:lnSpc>
                  <a:spcPts val="3500"/>
                </a:lnSpc>
              </a:pPr>
              <a:r>
                <a:rPr lang="ar-EG" sz="2500">
                  <a:solidFill>
                    <a:srgbClr val="000000"/>
                  </a:solidFill>
                  <a:latin typeface="Times New Roman"/>
                  <a:ea typeface="Times New Roman"/>
                  <a:cs typeface="Times New Roman"/>
                  <a:sym typeface="Times New Roman"/>
                  <a:rtl val="true"/>
                </a:rPr>
                <a:t>تعتبر العمود الفقري للقانون البنكي، وتشمل:</a:t>
              </a:r>
            </a:p>
            <a:p>
              <a:pPr algn="just" rtl="true">
                <a:lnSpc>
                  <a:spcPts val="3500"/>
                </a:lnSpc>
              </a:pPr>
              <a:r>
                <a:rPr lang="ar-EG" sz="2500">
                  <a:solidFill>
                    <a:srgbClr val="000000"/>
                  </a:solidFill>
                  <a:latin typeface="Times New Roman"/>
                  <a:ea typeface="Times New Roman"/>
                  <a:cs typeface="Times New Roman"/>
                  <a:sym typeface="Times New Roman"/>
                  <a:rtl val="true"/>
                </a:rPr>
                <a:t>       </a:t>
              </a:r>
              <a:r>
                <a:rPr lang="en-US" sz="2500">
                  <a:solidFill>
                    <a:srgbClr val="000000"/>
                  </a:solidFill>
                  <a:latin typeface="Times New Roman"/>
                  <a:ea typeface="Times New Roman"/>
                  <a:cs typeface="Times New Roman"/>
                  <a:sym typeface="Times New Roman"/>
                </a:rPr>
                <a:t>1</a:t>
              </a:r>
              <a:r>
                <a:rPr lang="ar-EG" sz="2500">
                  <a:solidFill>
                    <a:srgbClr val="000000"/>
                  </a:solidFill>
                  <a:latin typeface="Times New Roman"/>
                  <a:ea typeface="Times New Roman"/>
                  <a:cs typeface="Times New Roman"/>
                  <a:sym typeface="Times New Roman"/>
                  <a:rtl val="true"/>
                </a:rPr>
                <a:t> </a:t>
              </a:r>
              <a:r>
                <a:rPr lang="ar-EG" b="true" sz="2500">
                  <a:solidFill>
                    <a:srgbClr val="000000"/>
                  </a:solidFill>
                  <a:latin typeface="Times New Roman Bold"/>
                  <a:ea typeface="Times New Roman Bold"/>
                  <a:cs typeface="Times New Roman Bold"/>
                  <a:sym typeface="Times New Roman Bold"/>
                  <a:rtl val="true"/>
                </a:rPr>
                <a:t>القانون النقدي والمصرفي</a:t>
              </a:r>
            </a:p>
            <a:p>
              <a:pPr algn="just" rtl="true">
                <a:lnSpc>
                  <a:spcPts val="3500"/>
                </a:lnSpc>
              </a:pPr>
              <a:r>
                <a:rPr lang="ar-EG" sz="2500">
                  <a:solidFill>
                    <a:srgbClr val="000000"/>
                  </a:solidFill>
                  <a:latin typeface="Times New Roman"/>
                  <a:ea typeface="Times New Roman"/>
                  <a:cs typeface="Times New Roman"/>
                  <a:sym typeface="Times New Roman"/>
                  <a:rtl val="true"/>
                </a:rPr>
                <a:t>يُعد أهم نص قانوني ينظم النشاط البنكي في الجزائر، ويحدد:.</a:t>
              </a:r>
            </a:p>
            <a:p>
              <a:pPr algn="just" rtl="true" marL="539751" indent="-269876" lvl="1">
                <a:lnSpc>
                  <a:spcPts val="3500"/>
                </a:lnSpc>
                <a:buFont typeface="Arial"/>
                <a:buChar char="•"/>
              </a:pPr>
              <a:r>
                <a:rPr lang="ar-EG" sz="2500">
                  <a:solidFill>
                    <a:srgbClr val="000000"/>
                  </a:solidFill>
                  <a:latin typeface="Times New Roman"/>
                  <a:ea typeface="Times New Roman"/>
                  <a:cs typeface="Times New Roman"/>
                  <a:sym typeface="Times New Roman"/>
                  <a:rtl val="true"/>
                </a:rPr>
                <a:t>مهام بنك الجزائر</a:t>
              </a:r>
            </a:p>
            <a:p>
              <a:pPr algn="just" rtl="true" marL="539751" indent="-269876" lvl="1">
                <a:lnSpc>
                  <a:spcPts val="3500"/>
                </a:lnSpc>
                <a:buFont typeface="Arial"/>
                <a:buChar char="•"/>
              </a:pPr>
              <a:r>
                <a:rPr lang="ar-EG" sz="2500">
                  <a:solidFill>
                    <a:srgbClr val="000000"/>
                  </a:solidFill>
                  <a:latin typeface="Times New Roman"/>
                  <a:ea typeface="Times New Roman"/>
                  <a:cs typeface="Times New Roman"/>
                  <a:sym typeface="Times New Roman"/>
                  <a:rtl val="true"/>
                </a:rPr>
                <a:t>قواعد الاعتماد والمراقبة</a:t>
              </a:r>
            </a:p>
            <a:p>
              <a:pPr algn="just" rtl="true" marL="539751" indent="-269876" lvl="1">
                <a:lnSpc>
                  <a:spcPts val="3500"/>
                </a:lnSpc>
                <a:buFont typeface="Arial"/>
                <a:buChar char="•"/>
              </a:pPr>
              <a:r>
                <a:rPr lang="ar-EG" sz="2500">
                  <a:solidFill>
                    <a:srgbClr val="000000"/>
                  </a:solidFill>
                  <a:latin typeface="Times New Roman"/>
                  <a:ea typeface="Times New Roman"/>
                  <a:cs typeface="Times New Roman"/>
                  <a:sym typeface="Times New Roman"/>
                  <a:rtl val="true"/>
                </a:rPr>
                <a:t>سلطات اللجنة المصرفية في الرقابة والعقوبات.</a:t>
              </a:r>
            </a:p>
            <a:p>
              <a:pPr algn="just" rtl="true" marL="539751" indent="-269876" lvl="1">
                <a:lnSpc>
                  <a:spcPts val="3500"/>
                </a:lnSpc>
                <a:buFont typeface="Arial"/>
                <a:buChar char="•"/>
              </a:pPr>
              <a:r>
                <a:rPr lang="ar-EG" sz="2500">
                  <a:solidFill>
                    <a:srgbClr val="000000"/>
                  </a:solidFill>
                  <a:latin typeface="Times New Roman"/>
                  <a:ea typeface="Times New Roman"/>
                  <a:cs typeface="Times New Roman"/>
                  <a:sym typeface="Times New Roman"/>
                  <a:rtl val="true"/>
                </a:rPr>
                <a:t>شروط إنشاء وعمل البنوك والمؤسسات المالية.</a:t>
              </a:r>
            </a:p>
            <a:p>
              <a:pPr algn="just" rtl="true">
                <a:lnSpc>
                  <a:spcPts val="3500"/>
                </a:lnSpc>
              </a:pPr>
              <a:r>
                <a:rPr lang="ar-EG" sz="2500">
                  <a:solidFill>
                    <a:srgbClr val="000000"/>
                  </a:solidFill>
                  <a:latin typeface="Times New Roman"/>
                  <a:ea typeface="Times New Roman"/>
                  <a:cs typeface="Times New Roman"/>
                  <a:sym typeface="Times New Roman"/>
                  <a:rtl val="true"/>
                </a:rPr>
                <a:t>         </a:t>
              </a:r>
              <a:r>
                <a:rPr lang="en-US" sz="2500">
                  <a:solidFill>
                    <a:srgbClr val="000000"/>
                  </a:solidFill>
                  <a:latin typeface="Times New Roman"/>
                  <a:ea typeface="Times New Roman"/>
                  <a:cs typeface="Times New Roman"/>
                  <a:sym typeface="Times New Roman"/>
                </a:rPr>
                <a:t>2</a:t>
              </a:r>
              <a:r>
                <a:rPr lang="ar-EG" sz="2500">
                  <a:solidFill>
                    <a:srgbClr val="000000"/>
                  </a:solidFill>
                  <a:latin typeface="Times New Roman"/>
                  <a:ea typeface="Times New Roman"/>
                  <a:cs typeface="Times New Roman"/>
                  <a:sym typeface="Times New Roman"/>
                  <a:rtl val="true"/>
                </a:rPr>
                <a:t> </a:t>
              </a:r>
              <a:r>
                <a:rPr lang="ar-EG" b="true" sz="2500">
                  <a:solidFill>
                    <a:srgbClr val="000000"/>
                  </a:solidFill>
                  <a:latin typeface="Times New Roman Bold"/>
                  <a:ea typeface="Times New Roman Bold"/>
                  <a:cs typeface="Times New Roman Bold"/>
                  <a:sym typeface="Times New Roman Bold"/>
                  <a:rtl val="true"/>
                </a:rPr>
                <a:t>القانون التجاري</a:t>
              </a:r>
            </a:p>
            <a:p>
              <a:pPr algn="just" rtl="true" marL="539751" indent="-269876" lvl="1">
                <a:lnSpc>
                  <a:spcPts val="3500"/>
                </a:lnSpc>
                <a:buFont typeface="Arial"/>
                <a:buChar char="•"/>
              </a:pPr>
              <a:r>
                <a:rPr lang="ar-EG" sz="2500">
                  <a:solidFill>
                    <a:srgbClr val="000000"/>
                  </a:solidFill>
                  <a:latin typeface="Times New Roman"/>
                  <a:ea typeface="Times New Roman"/>
                  <a:cs typeface="Times New Roman"/>
                  <a:sym typeface="Times New Roman"/>
                  <a:rtl val="true"/>
                </a:rPr>
                <a:t>ينظم العمليات البنكية باعتبارها أعمالاً تجارية.</a:t>
              </a:r>
            </a:p>
            <a:p>
              <a:pPr algn="just" rtl="true" marL="539751" indent="-269876" lvl="1">
                <a:lnSpc>
                  <a:spcPts val="3500"/>
                </a:lnSpc>
                <a:buFont typeface="Arial"/>
                <a:buChar char="•"/>
              </a:pPr>
              <a:r>
                <a:rPr lang="ar-EG" sz="2500">
                  <a:solidFill>
                    <a:srgbClr val="000000"/>
                  </a:solidFill>
                  <a:latin typeface="Times New Roman"/>
                  <a:ea typeface="Times New Roman"/>
                  <a:cs typeface="Times New Roman"/>
                  <a:sym typeface="Times New Roman"/>
                  <a:rtl val="true"/>
                </a:rPr>
                <a:t>يحدد الطبيعة التجارية للبنوك والعقود البنكية (كالقرض، والاعتماد، والحساب الجاري).</a:t>
              </a:r>
            </a:p>
            <a:p>
              <a:pPr algn="just" rtl="true">
                <a:lnSpc>
                  <a:spcPts val="3500"/>
                </a:lnSpc>
              </a:pPr>
              <a:r>
                <a:rPr lang="ar-EG" b="true" sz="2500">
                  <a:solidFill>
                    <a:srgbClr val="000000"/>
                  </a:solidFill>
                  <a:latin typeface="Times New Roman Bold"/>
                  <a:ea typeface="Times New Roman Bold"/>
                  <a:cs typeface="Times New Roman Bold"/>
                  <a:sym typeface="Times New Roman Bold"/>
                  <a:rtl val="true"/>
                </a:rPr>
                <a:t>         </a:t>
              </a:r>
              <a:r>
                <a:rPr lang="en-US" sz="2500">
                  <a:solidFill>
                    <a:srgbClr val="000000"/>
                  </a:solidFill>
                  <a:latin typeface="Times New Roman"/>
                  <a:ea typeface="Times New Roman"/>
                  <a:cs typeface="Times New Roman"/>
                  <a:sym typeface="Times New Roman"/>
                </a:rPr>
                <a:t>3</a:t>
              </a:r>
              <a:r>
                <a:rPr lang="ar-EG" b="true" sz="2500">
                  <a:solidFill>
                    <a:srgbClr val="000000"/>
                  </a:solidFill>
                  <a:latin typeface="Times New Roman Bold"/>
                  <a:ea typeface="Times New Roman Bold"/>
                  <a:cs typeface="Times New Roman Bold"/>
                  <a:sym typeface="Times New Roman Bold"/>
                  <a:rtl val="true"/>
                </a:rPr>
                <a:t> قانون المالية</a:t>
              </a:r>
            </a:p>
            <a:p>
              <a:pPr algn="just" rtl="true" marL="539751" indent="-269876" lvl="1">
                <a:lnSpc>
                  <a:spcPts val="3500"/>
                </a:lnSpc>
                <a:buFont typeface="Arial"/>
                <a:buChar char="•"/>
              </a:pPr>
              <a:r>
                <a:rPr lang="ar-EG" sz="2500">
                  <a:solidFill>
                    <a:srgbClr val="000000"/>
                  </a:solidFill>
                  <a:latin typeface="Times New Roman"/>
                  <a:ea typeface="Times New Roman"/>
                  <a:cs typeface="Times New Roman"/>
                  <a:sym typeface="Times New Roman"/>
                  <a:rtl val="true"/>
                </a:rPr>
                <a:t>يحدد السياسة المالية العامة للدولة، التي تؤثر مباشرة على القطاع البنكي.</a:t>
              </a:r>
            </a:p>
            <a:p>
              <a:pPr algn="just" rtl="true">
                <a:lnSpc>
                  <a:spcPts val="3500"/>
                </a:lnSpc>
              </a:pPr>
            </a:p>
          </p:txBody>
        </p:sp>
      </p:grpSp>
      <p:sp>
        <p:nvSpPr>
          <p:cNvPr name="TextBox 5" id="5"/>
          <p:cNvSpPr txBox="true"/>
          <p:nvPr/>
        </p:nvSpPr>
        <p:spPr>
          <a:xfrm rot="0">
            <a:off x="10107256" y="1000125"/>
            <a:ext cx="633713" cy="485775"/>
          </a:xfrm>
          <a:prstGeom prst="rect">
            <a:avLst/>
          </a:prstGeom>
        </p:spPr>
        <p:txBody>
          <a:bodyPr anchor="t" rtlCol="false" tIns="0" lIns="0" bIns="0" rIns="0">
            <a:spAutoFit/>
          </a:bodyPr>
          <a:lstStyle/>
          <a:p>
            <a:pPr algn="r">
              <a:lnSpc>
                <a:spcPts val="3600"/>
              </a:lnSpc>
            </a:pPr>
            <a:r>
              <a:rPr lang="en-US" sz="3000">
                <a:solidFill>
                  <a:srgbClr val="A066CB"/>
                </a:solidFill>
                <a:latin typeface="Times New Roman"/>
                <a:ea typeface="Times New Roman"/>
                <a:cs typeface="Times New Roman"/>
                <a:sym typeface="Times New Roman"/>
              </a:rPr>
              <a:t>01</a:t>
            </a:r>
          </a:p>
        </p:txBody>
      </p:sp>
      <p:sp>
        <p:nvSpPr>
          <p:cNvPr name="TextBox 6" id="6"/>
          <p:cNvSpPr txBox="true"/>
          <p:nvPr/>
        </p:nvSpPr>
        <p:spPr>
          <a:xfrm rot="0">
            <a:off x="10740968" y="2425178"/>
            <a:ext cx="633713" cy="485775"/>
          </a:xfrm>
          <a:prstGeom prst="rect">
            <a:avLst/>
          </a:prstGeom>
        </p:spPr>
        <p:txBody>
          <a:bodyPr anchor="t" rtlCol="false" tIns="0" lIns="0" bIns="0" rIns="0">
            <a:spAutoFit/>
          </a:bodyPr>
          <a:lstStyle/>
          <a:p>
            <a:pPr algn="r">
              <a:lnSpc>
                <a:spcPts val="3600"/>
              </a:lnSpc>
            </a:pPr>
            <a:r>
              <a:rPr lang="en-US" sz="3000">
                <a:solidFill>
                  <a:srgbClr val="A066CB"/>
                </a:solidFill>
                <a:latin typeface="Times New Roman"/>
                <a:ea typeface="Times New Roman"/>
                <a:cs typeface="Times New Roman"/>
                <a:sym typeface="Times New Roman"/>
              </a:rPr>
              <a:t>02</a:t>
            </a:r>
          </a:p>
        </p:txBody>
      </p:sp>
      <p:grpSp>
        <p:nvGrpSpPr>
          <p:cNvPr name="Group 7" id="7"/>
          <p:cNvGrpSpPr/>
          <p:nvPr/>
        </p:nvGrpSpPr>
        <p:grpSpPr>
          <a:xfrm rot="0">
            <a:off x="11960168" y="0"/>
            <a:ext cx="9822161" cy="6226137"/>
            <a:chOff x="0" y="0"/>
            <a:chExt cx="8474859" cy="5372100"/>
          </a:xfrm>
        </p:grpSpPr>
        <p:sp>
          <p:nvSpPr>
            <p:cNvPr name="Freeform 8" id="8"/>
            <p:cNvSpPr/>
            <p:nvPr/>
          </p:nvSpPr>
          <p:spPr>
            <a:xfrm flipH="false" flipV="false" rot="0">
              <a:off x="0" y="0"/>
              <a:ext cx="8474859" cy="5372100"/>
            </a:xfrm>
            <a:custGeom>
              <a:avLst/>
              <a:gdLst/>
              <a:ahLst/>
              <a:cxnLst/>
              <a:rect r="r" b="b" t="t" l="l"/>
              <a:pathLst>
                <a:path h="5372100" w="8474859">
                  <a:moveTo>
                    <a:pt x="6924189" y="0"/>
                  </a:moveTo>
                  <a:lnTo>
                    <a:pt x="1550670" y="0"/>
                  </a:lnTo>
                  <a:lnTo>
                    <a:pt x="0" y="2686050"/>
                  </a:lnTo>
                  <a:lnTo>
                    <a:pt x="1550670" y="5372100"/>
                  </a:lnTo>
                  <a:lnTo>
                    <a:pt x="6924189" y="5372100"/>
                  </a:lnTo>
                  <a:lnTo>
                    <a:pt x="8474859" y="2686050"/>
                  </a:lnTo>
                  <a:lnTo>
                    <a:pt x="6924189" y="0"/>
                  </a:lnTo>
                  <a:close/>
                </a:path>
              </a:pathLst>
            </a:custGeom>
            <a:solidFill>
              <a:srgbClr val="86C7ED"/>
            </a:solidFill>
          </p:spPr>
        </p:sp>
      </p:grpSp>
      <p:grpSp>
        <p:nvGrpSpPr>
          <p:cNvPr name="Group 9" id="9"/>
          <p:cNvGrpSpPr/>
          <p:nvPr/>
        </p:nvGrpSpPr>
        <p:grpSpPr>
          <a:xfrm rot="0">
            <a:off x="11960168" y="4118157"/>
            <a:ext cx="11075127" cy="10287000"/>
            <a:chOff x="0" y="0"/>
            <a:chExt cx="5783678" cy="5372100"/>
          </a:xfrm>
        </p:grpSpPr>
        <p:sp>
          <p:nvSpPr>
            <p:cNvPr name="Freeform 10" id="10"/>
            <p:cNvSpPr/>
            <p:nvPr/>
          </p:nvSpPr>
          <p:spPr>
            <a:xfrm flipH="false" flipV="false" rot="0">
              <a:off x="0" y="0"/>
              <a:ext cx="5783678" cy="5372100"/>
            </a:xfrm>
            <a:custGeom>
              <a:avLst/>
              <a:gdLst/>
              <a:ahLst/>
              <a:cxnLst/>
              <a:rect r="r" b="b" t="t" l="l"/>
              <a:pathLst>
                <a:path h="5372100" w="5783678">
                  <a:moveTo>
                    <a:pt x="4233008" y="0"/>
                  </a:moveTo>
                  <a:lnTo>
                    <a:pt x="1550670" y="0"/>
                  </a:lnTo>
                  <a:lnTo>
                    <a:pt x="0" y="2686050"/>
                  </a:lnTo>
                  <a:lnTo>
                    <a:pt x="1550670" y="5372100"/>
                  </a:lnTo>
                  <a:lnTo>
                    <a:pt x="4233008" y="5372100"/>
                  </a:lnTo>
                  <a:lnTo>
                    <a:pt x="5783678" y="2686050"/>
                  </a:lnTo>
                  <a:lnTo>
                    <a:pt x="4233008" y="0"/>
                  </a:lnTo>
                  <a:close/>
                </a:path>
              </a:pathLst>
            </a:custGeom>
            <a:solidFill>
              <a:srgbClr val="1836B2"/>
            </a:solidFill>
          </p:spPr>
        </p:sp>
      </p:grpSp>
      <p:sp>
        <p:nvSpPr>
          <p:cNvPr name="TextBox 11" id="11"/>
          <p:cNvSpPr txBox="true"/>
          <p:nvPr/>
        </p:nvSpPr>
        <p:spPr>
          <a:xfrm rot="0">
            <a:off x="13532663" y="4739649"/>
            <a:ext cx="4755337" cy="4242752"/>
          </a:xfrm>
          <a:prstGeom prst="rect">
            <a:avLst/>
          </a:prstGeom>
        </p:spPr>
        <p:txBody>
          <a:bodyPr anchor="t" rtlCol="false" tIns="0" lIns="0" bIns="0" rIns="0">
            <a:spAutoFit/>
          </a:bodyPr>
          <a:lstStyle/>
          <a:p>
            <a:pPr algn="ctr" rtl="true">
              <a:lnSpc>
                <a:spcPts val="8352"/>
              </a:lnSpc>
            </a:pPr>
            <a:r>
              <a:rPr lang="ar-EG" b="true" sz="6425">
                <a:solidFill>
                  <a:srgbClr val="FFFFFF"/>
                </a:solidFill>
                <a:latin typeface="Times New Roman Bold"/>
                <a:ea typeface="Times New Roman Bold"/>
                <a:cs typeface="Times New Roman Bold"/>
                <a:sym typeface="Times New Roman Bold"/>
                <a:rtl val="true"/>
              </a:rPr>
              <a:t>المصادر</a:t>
            </a:r>
          </a:p>
          <a:p>
            <a:pPr algn="ctr" rtl="true">
              <a:lnSpc>
                <a:spcPts val="8352"/>
              </a:lnSpc>
            </a:pPr>
            <a:r>
              <a:rPr lang="ar-EG" b="true" sz="6425">
                <a:solidFill>
                  <a:srgbClr val="FFFFFF"/>
                </a:solidFill>
                <a:latin typeface="Times New Roman Bold"/>
                <a:ea typeface="Times New Roman Bold"/>
                <a:cs typeface="Times New Roman Bold"/>
                <a:sym typeface="Times New Roman Bold"/>
                <a:rtl val="true"/>
              </a:rPr>
              <a:t> الداخلية</a:t>
            </a:r>
          </a:p>
          <a:p>
            <a:pPr algn="ctr" rtl="true">
              <a:lnSpc>
                <a:spcPts val="8352"/>
              </a:lnSpc>
            </a:pPr>
            <a:r>
              <a:rPr lang="ar-EG" b="true" sz="6425">
                <a:solidFill>
                  <a:srgbClr val="FFFFFF"/>
                </a:solidFill>
                <a:latin typeface="Times New Roman Bold"/>
                <a:ea typeface="Times New Roman Bold"/>
                <a:cs typeface="Times New Roman Bold"/>
                <a:sym typeface="Times New Roman Bold"/>
                <a:rtl val="true"/>
              </a:rPr>
              <a:t> للقانون</a:t>
            </a:r>
          </a:p>
          <a:p>
            <a:pPr algn="ctr" rtl="true" marL="0" indent="0" lvl="0">
              <a:lnSpc>
                <a:spcPts val="8352"/>
              </a:lnSpc>
              <a:spcBef>
                <a:spcPct val="0"/>
              </a:spcBef>
            </a:pPr>
            <a:r>
              <a:rPr lang="ar-EG" b="true" sz="6425">
                <a:solidFill>
                  <a:srgbClr val="FFFFFF"/>
                </a:solidFill>
                <a:latin typeface="Times New Roman Bold"/>
                <a:ea typeface="Times New Roman Bold"/>
                <a:cs typeface="Times New Roman Bold"/>
                <a:sym typeface="Times New Roman Bold"/>
                <a:rtl val="true"/>
              </a:rPr>
              <a:t> البنكي</a:t>
            </a:r>
          </a:p>
        </p:txBody>
      </p:sp>
      <p:grpSp>
        <p:nvGrpSpPr>
          <p:cNvPr name="Group 12" id="12"/>
          <p:cNvGrpSpPr/>
          <p:nvPr/>
        </p:nvGrpSpPr>
        <p:grpSpPr>
          <a:xfrm rot="-10800000">
            <a:off x="-862220" y="-1414522"/>
            <a:ext cx="20124203" cy="3013773"/>
            <a:chOff x="0" y="0"/>
            <a:chExt cx="35871718" cy="5372100"/>
          </a:xfrm>
        </p:grpSpPr>
        <p:sp>
          <p:nvSpPr>
            <p:cNvPr name="Freeform 13" id="13"/>
            <p:cNvSpPr/>
            <p:nvPr/>
          </p:nvSpPr>
          <p:spPr>
            <a:xfrm flipH="false" flipV="false" rot="0">
              <a:off x="0" y="0"/>
              <a:ext cx="35871717" cy="5372100"/>
            </a:xfrm>
            <a:custGeom>
              <a:avLst/>
              <a:gdLst/>
              <a:ahLst/>
              <a:cxnLst/>
              <a:rect r="r" b="b" t="t" l="l"/>
              <a:pathLst>
                <a:path h="5372100" w="35871717">
                  <a:moveTo>
                    <a:pt x="34321049" y="0"/>
                  </a:moveTo>
                  <a:lnTo>
                    <a:pt x="1550670" y="0"/>
                  </a:lnTo>
                  <a:lnTo>
                    <a:pt x="0" y="2686050"/>
                  </a:lnTo>
                  <a:lnTo>
                    <a:pt x="1550670" y="5372100"/>
                  </a:lnTo>
                  <a:lnTo>
                    <a:pt x="34321049" y="5372100"/>
                  </a:lnTo>
                  <a:lnTo>
                    <a:pt x="35871717" y="2686050"/>
                  </a:lnTo>
                  <a:lnTo>
                    <a:pt x="34321049" y="0"/>
                  </a:lnTo>
                  <a:close/>
                </a:path>
              </a:pathLst>
            </a:custGeom>
            <a:solidFill>
              <a:srgbClr val="1800AD"/>
            </a:solidFill>
          </p:spPr>
        </p:sp>
      </p:grpSp>
      <p:sp>
        <p:nvSpPr>
          <p:cNvPr name="TextBox 14" id="14"/>
          <p:cNvSpPr txBox="true"/>
          <p:nvPr/>
        </p:nvSpPr>
        <p:spPr>
          <a:xfrm rot="0">
            <a:off x="3844021" y="278102"/>
            <a:ext cx="10088463" cy="1008381"/>
          </a:xfrm>
          <a:prstGeom prst="rect">
            <a:avLst/>
          </a:prstGeom>
        </p:spPr>
        <p:txBody>
          <a:bodyPr anchor="t" rtlCol="false" tIns="0" lIns="0" bIns="0" rIns="0">
            <a:spAutoFit/>
          </a:bodyPr>
          <a:lstStyle/>
          <a:p>
            <a:pPr algn="ctr" rtl="true">
              <a:lnSpc>
                <a:spcPts val="7929"/>
              </a:lnSpc>
              <a:spcBef>
                <a:spcPct val="0"/>
              </a:spcBef>
            </a:pPr>
            <a:r>
              <a:rPr lang="ar-EG" b="true" sz="6099" spc="-121">
                <a:solidFill>
                  <a:srgbClr val="FFFFFF"/>
                </a:solidFill>
                <a:latin typeface="Times New Roman Bold"/>
                <a:ea typeface="Times New Roman Bold"/>
                <a:cs typeface="Times New Roman Bold"/>
                <a:sym typeface="Times New Roman Bold"/>
                <a:rtl val="true"/>
              </a:rPr>
              <a:t> مصادر القانون البنكي في الجزائر (تابع)</a:t>
            </a:r>
          </a:p>
        </p:txBody>
      </p:sp>
    </p:spTree>
  </p:cSld>
  <p:clrMapOvr>
    <a:masterClrMapping/>
  </p:clrMapOvr>
</p:sld>
</file>

<file path=ppt/slides/slide1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2985570" y="1524850"/>
            <a:ext cx="8432156" cy="3023448"/>
            <a:chOff x="0" y="0"/>
            <a:chExt cx="11242875" cy="4031264"/>
          </a:xfrm>
        </p:grpSpPr>
        <p:sp>
          <p:nvSpPr>
            <p:cNvPr name="TextBox 3" id="3"/>
            <p:cNvSpPr txBox="true"/>
            <p:nvPr/>
          </p:nvSpPr>
          <p:spPr>
            <a:xfrm rot="0">
              <a:off x="0" y="34996"/>
              <a:ext cx="11242875" cy="668655"/>
            </a:xfrm>
            <a:prstGeom prst="rect">
              <a:avLst/>
            </a:prstGeom>
          </p:spPr>
          <p:txBody>
            <a:bodyPr anchor="t" rtlCol="false" tIns="0" lIns="0" bIns="0" rIns="0">
              <a:spAutoFit/>
            </a:bodyPr>
            <a:lstStyle/>
            <a:p>
              <a:pPr algn="r" rtl="true" marL="0" indent="0" lvl="0">
                <a:lnSpc>
                  <a:spcPts val="3997"/>
                </a:lnSpc>
                <a:spcBef>
                  <a:spcPct val="0"/>
                </a:spcBef>
              </a:pPr>
              <a:r>
                <a:rPr lang="ar-EG" b="true" sz="3075" spc="-61">
                  <a:solidFill>
                    <a:srgbClr val="000000"/>
                  </a:solidFill>
                  <a:latin typeface="Times New Roman Bold"/>
                  <a:ea typeface="Times New Roman Bold"/>
                  <a:cs typeface="Times New Roman Bold"/>
                  <a:sym typeface="Times New Roman Bold"/>
                  <a:rtl val="true"/>
                </a:rPr>
                <a:t>المراسيم التنفيذية والأوامر</a:t>
              </a:r>
            </a:p>
          </p:txBody>
        </p:sp>
        <p:sp>
          <p:nvSpPr>
            <p:cNvPr name="TextBox 4" id="4"/>
            <p:cNvSpPr txBox="true"/>
            <p:nvPr/>
          </p:nvSpPr>
          <p:spPr>
            <a:xfrm rot="0">
              <a:off x="0" y="1118136"/>
              <a:ext cx="11242875" cy="2903008"/>
            </a:xfrm>
            <a:prstGeom prst="rect">
              <a:avLst/>
            </a:prstGeom>
          </p:spPr>
          <p:txBody>
            <a:bodyPr anchor="t" rtlCol="false" tIns="0" lIns="0" bIns="0" rIns="0">
              <a:spAutoFit/>
            </a:bodyPr>
            <a:lstStyle/>
            <a:p>
              <a:pPr algn="just" rtl="true">
                <a:lnSpc>
                  <a:spcPts val="3500"/>
                </a:lnSpc>
              </a:pPr>
              <a:r>
                <a:rPr lang="ar-EG" sz="2500">
                  <a:solidFill>
                    <a:srgbClr val="000000"/>
                  </a:solidFill>
                  <a:latin typeface="Times New Roman"/>
                  <a:ea typeface="Times New Roman"/>
                  <a:cs typeface="Times New Roman"/>
                  <a:sym typeface="Times New Roman"/>
                  <a:rtl val="true"/>
                </a:rPr>
                <a:t>تصدر لتطبيق أحكام القوانين البنكية مثل: </a:t>
              </a:r>
            </a:p>
            <a:p>
              <a:pPr algn="just" rtl="true" marL="539751" indent="-269876" lvl="1">
                <a:lnSpc>
                  <a:spcPts val="3500"/>
                </a:lnSpc>
                <a:buFont typeface="Arial"/>
                <a:buChar char="•"/>
              </a:pPr>
              <a:r>
                <a:rPr lang="ar-EG" b="true" sz="2500">
                  <a:solidFill>
                    <a:srgbClr val="000000"/>
                  </a:solidFill>
                  <a:latin typeface="Times New Roman Bold"/>
                  <a:ea typeface="Times New Roman Bold"/>
                  <a:cs typeface="Times New Roman Bold"/>
                  <a:sym typeface="Times New Roman Bold"/>
                  <a:rtl val="true"/>
                </a:rPr>
                <a:t>شروط منح الاعتماد للبنوك.</a:t>
              </a:r>
            </a:p>
            <a:p>
              <a:pPr algn="just" rtl="true" marL="539751" indent="-269876" lvl="1">
                <a:lnSpc>
                  <a:spcPts val="3500"/>
                </a:lnSpc>
                <a:buFont typeface="Arial"/>
                <a:buChar char="•"/>
              </a:pPr>
              <a:r>
                <a:rPr lang="ar-EG" b="true" sz="2500">
                  <a:solidFill>
                    <a:srgbClr val="000000"/>
                  </a:solidFill>
                  <a:latin typeface="Times New Roman Bold"/>
                  <a:ea typeface="Times New Roman Bold"/>
                  <a:cs typeface="Times New Roman Bold"/>
                  <a:sym typeface="Times New Roman Bold"/>
                  <a:rtl val="true"/>
                </a:rPr>
                <a:t>تنظيم الرقابة الداخلية.</a:t>
              </a:r>
            </a:p>
            <a:p>
              <a:pPr algn="just" rtl="true" marL="539751" indent="-269876" lvl="1">
                <a:lnSpc>
                  <a:spcPts val="3500"/>
                </a:lnSpc>
                <a:buFont typeface="Arial"/>
                <a:buChar char="•"/>
              </a:pPr>
              <a:r>
                <a:rPr lang="ar-EG" b="true" sz="2500">
                  <a:solidFill>
                    <a:srgbClr val="000000"/>
                  </a:solidFill>
                  <a:latin typeface="Times New Roman Bold"/>
                  <a:ea typeface="Times New Roman Bold"/>
                  <a:cs typeface="Times New Roman Bold"/>
                  <a:sym typeface="Times New Roman Bold"/>
                  <a:rtl val="true"/>
                </a:rPr>
                <a:t>نظام احتياطي السيولة والملاءة المالية.</a:t>
              </a:r>
            </a:p>
            <a:p>
              <a:pPr algn="just" rtl="true" marL="539751" indent="-269876" lvl="1">
                <a:lnSpc>
                  <a:spcPts val="3500"/>
                </a:lnSpc>
                <a:buFont typeface="Arial"/>
                <a:buChar char="•"/>
              </a:pPr>
              <a:r>
                <a:rPr lang="ar-EG" b="true" sz="2500">
                  <a:solidFill>
                    <a:srgbClr val="000000"/>
                  </a:solidFill>
                  <a:latin typeface="Times New Roman Bold"/>
                  <a:ea typeface="Times New Roman Bold"/>
                  <a:cs typeface="Times New Roman Bold"/>
                  <a:sym typeface="Times New Roman Bold"/>
                  <a:rtl val="true"/>
                </a:rPr>
                <a:t>مهام بنك الجزائر وهيئاته الاستشارية</a:t>
              </a:r>
            </a:p>
          </p:txBody>
        </p:sp>
      </p:grpSp>
      <p:sp>
        <p:nvSpPr>
          <p:cNvPr name="TextBox 5" id="5"/>
          <p:cNvSpPr txBox="true"/>
          <p:nvPr/>
        </p:nvSpPr>
        <p:spPr>
          <a:xfrm rot="0">
            <a:off x="11417726" y="1496275"/>
            <a:ext cx="633713" cy="485775"/>
          </a:xfrm>
          <a:prstGeom prst="rect">
            <a:avLst/>
          </a:prstGeom>
        </p:spPr>
        <p:txBody>
          <a:bodyPr anchor="t" rtlCol="false" tIns="0" lIns="0" bIns="0" rIns="0">
            <a:spAutoFit/>
          </a:bodyPr>
          <a:lstStyle/>
          <a:p>
            <a:pPr algn="r">
              <a:lnSpc>
                <a:spcPts val="3600"/>
              </a:lnSpc>
            </a:pPr>
            <a:r>
              <a:rPr lang="en-US" sz="3000">
                <a:solidFill>
                  <a:srgbClr val="A066CB"/>
                </a:solidFill>
                <a:latin typeface="Times New Roman"/>
                <a:ea typeface="Times New Roman"/>
                <a:cs typeface="Times New Roman"/>
                <a:sym typeface="Times New Roman"/>
              </a:rPr>
              <a:t>03</a:t>
            </a:r>
          </a:p>
        </p:txBody>
      </p:sp>
      <p:sp>
        <p:nvSpPr>
          <p:cNvPr name="TextBox 6" id="6"/>
          <p:cNvSpPr txBox="true"/>
          <p:nvPr/>
        </p:nvSpPr>
        <p:spPr>
          <a:xfrm rot="0">
            <a:off x="9839970" y="4757848"/>
            <a:ext cx="633713" cy="485775"/>
          </a:xfrm>
          <a:prstGeom prst="rect">
            <a:avLst/>
          </a:prstGeom>
        </p:spPr>
        <p:txBody>
          <a:bodyPr anchor="t" rtlCol="false" tIns="0" lIns="0" bIns="0" rIns="0">
            <a:spAutoFit/>
          </a:bodyPr>
          <a:lstStyle/>
          <a:p>
            <a:pPr algn="r">
              <a:lnSpc>
                <a:spcPts val="3600"/>
              </a:lnSpc>
            </a:pPr>
            <a:r>
              <a:rPr lang="en-US" sz="3000">
                <a:solidFill>
                  <a:srgbClr val="A066CB"/>
                </a:solidFill>
                <a:latin typeface="Times New Roman"/>
                <a:ea typeface="Times New Roman"/>
                <a:cs typeface="Times New Roman"/>
                <a:sym typeface="Times New Roman"/>
              </a:rPr>
              <a:t>04</a:t>
            </a:r>
          </a:p>
        </p:txBody>
      </p:sp>
      <p:sp>
        <p:nvSpPr>
          <p:cNvPr name="TextBox 7" id="7"/>
          <p:cNvSpPr txBox="true"/>
          <p:nvPr/>
        </p:nvSpPr>
        <p:spPr>
          <a:xfrm rot="0">
            <a:off x="11326456" y="7709286"/>
            <a:ext cx="633713" cy="485775"/>
          </a:xfrm>
          <a:prstGeom prst="rect">
            <a:avLst/>
          </a:prstGeom>
        </p:spPr>
        <p:txBody>
          <a:bodyPr anchor="t" rtlCol="false" tIns="0" lIns="0" bIns="0" rIns="0">
            <a:spAutoFit/>
          </a:bodyPr>
          <a:lstStyle/>
          <a:p>
            <a:pPr algn="r">
              <a:lnSpc>
                <a:spcPts val="3600"/>
              </a:lnSpc>
            </a:pPr>
            <a:r>
              <a:rPr lang="en-US" sz="3000">
                <a:solidFill>
                  <a:srgbClr val="A066CB"/>
                </a:solidFill>
                <a:latin typeface="Times New Roman"/>
                <a:ea typeface="Times New Roman"/>
                <a:cs typeface="Times New Roman"/>
                <a:sym typeface="Times New Roman"/>
              </a:rPr>
              <a:t>05</a:t>
            </a:r>
          </a:p>
        </p:txBody>
      </p:sp>
      <p:grpSp>
        <p:nvGrpSpPr>
          <p:cNvPr name="Group 8" id="8"/>
          <p:cNvGrpSpPr/>
          <p:nvPr/>
        </p:nvGrpSpPr>
        <p:grpSpPr>
          <a:xfrm rot="0">
            <a:off x="11960168" y="0"/>
            <a:ext cx="9822161" cy="6226137"/>
            <a:chOff x="0" y="0"/>
            <a:chExt cx="8474859" cy="5372100"/>
          </a:xfrm>
        </p:grpSpPr>
        <p:sp>
          <p:nvSpPr>
            <p:cNvPr name="Freeform 9" id="9"/>
            <p:cNvSpPr/>
            <p:nvPr/>
          </p:nvSpPr>
          <p:spPr>
            <a:xfrm flipH="false" flipV="false" rot="0">
              <a:off x="0" y="0"/>
              <a:ext cx="8474859" cy="5372100"/>
            </a:xfrm>
            <a:custGeom>
              <a:avLst/>
              <a:gdLst/>
              <a:ahLst/>
              <a:cxnLst/>
              <a:rect r="r" b="b" t="t" l="l"/>
              <a:pathLst>
                <a:path h="5372100" w="8474859">
                  <a:moveTo>
                    <a:pt x="6924189" y="0"/>
                  </a:moveTo>
                  <a:lnTo>
                    <a:pt x="1550670" y="0"/>
                  </a:lnTo>
                  <a:lnTo>
                    <a:pt x="0" y="2686050"/>
                  </a:lnTo>
                  <a:lnTo>
                    <a:pt x="1550670" y="5372100"/>
                  </a:lnTo>
                  <a:lnTo>
                    <a:pt x="6924189" y="5372100"/>
                  </a:lnTo>
                  <a:lnTo>
                    <a:pt x="8474859" y="2686050"/>
                  </a:lnTo>
                  <a:lnTo>
                    <a:pt x="6924189" y="0"/>
                  </a:lnTo>
                  <a:close/>
                </a:path>
              </a:pathLst>
            </a:custGeom>
            <a:solidFill>
              <a:srgbClr val="86C7ED"/>
            </a:solidFill>
          </p:spPr>
        </p:sp>
      </p:grpSp>
      <p:grpSp>
        <p:nvGrpSpPr>
          <p:cNvPr name="Group 10" id="10"/>
          <p:cNvGrpSpPr/>
          <p:nvPr/>
        </p:nvGrpSpPr>
        <p:grpSpPr>
          <a:xfrm rot="0">
            <a:off x="11960168" y="4118157"/>
            <a:ext cx="11075127" cy="10287000"/>
            <a:chOff x="0" y="0"/>
            <a:chExt cx="5783678" cy="5372100"/>
          </a:xfrm>
        </p:grpSpPr>
        <p:sp>
          <p:nvSpPr>
            <p:cNvPr name="Freeform 11" id="11"/>
            <p:cNvSpPr/>
            <p:nvPr/>
          </p:nvSpPr>
          <p:spPr>
            <a:xfrm flipH="false" flipV="false" rot="0">
              <a:off x="0" y="0"/>
              <a:ext cx="5783678" cy="5372100"/>
            </a:xfrm>
            <a:custGeom>
              <a:avLst/>
              <a:gdLst/>
              <a:ahLst/>
              <a:cxnLst/>
              <a:rect r="r" b="b" t="t" l="l"/>
              <a:pathLst>
                <a:path h="5372100" w="5783678">
                  <a:moveTo>
                    <a:pt x="4233008" y="0"/>
                  </a:moveTo>
                  <a:lnTo>
                    <a:pt x="1550670" y="0"/>
                  </a:lnTo>
                  <a:lnTo>
                    <a:pt x="0" y="2686050"/>
                  </a:lnTo>
                  <a:lnTo>
                    <a:pt x="1550670" y="5372100"/>
                  </a:lnTo>
                  <a:lnTo>
                    <a:pt x="4233008" y="5372100"/>
                  </a:lnTo>
                  <a:lnTo>
                    <a:pt x="5783678" y="2686050"/>
                  </a:lnTo>
                  <a:lnTo>
                    <a:pt x="4233008" y="0"/>
                  </a:lnTo>
                  <a:close/>
                </a:path>
              </a:pathLst>
            </a:custGeom>
            <a:solidFill>
              <a:srgbClr val="1836B2"/>
            </a:solidFill>
          </p:spPr>
        </p:sp>
      </p:grpSp>
      <p:sp>
        <p:nvSpPr>
          <p:cNvPr name="TextBox 12" id="12"/>
          <p:cNvSpPr txBox="true"/>
          <p:nvPr/>
        </p:nvSpPr>
        <p:spPr>
          <a:xfrm rot="0">
            <a:off x="13532663" y="4739649"/>
            <a:ext cx="4755337" cy="4242752"/>
          </a:xfrm>
          <a:prstGeom prst="rect">
            <a:avLst/>
          </a:prstGeom>
        </p:spPr>
        <p:txBody>
          <a:bodyPr anchor="t" rtlCol="false" tIns="0" lIns="0" bIns="0" rIns="0">
            <a:spAutoFit/>
          </a:bodyPr>
          <a:lstStyle/>
          <a:p>
            <a:pPr algn="ctr" rtl="true">
              <a:lnSpc>
                <a:spcPts val="8352"/>
              </a:lnSpc>
            </a:pPr>
            <a:r>
              <a:rPr lang="ar-EG" b="true" sz="6425">
                <a:solidFill>
                  <a:srgbClr val="FFFFFF"/>
                </a:solidFill>
                <a:latin typeface="Times New Roman Bold"/>
                <a:ea typeface="Times New Roman Bold"/>
                <a:cs typeface="Times New Roman Bold"/>
                <a:sym typeface="Times New Roman Bold"/>
                <a:rtl val="true"/>
              </a:rPr>
              <a:t>المصادر</a:t>
            </a:r>
          </a:p>
          <a:p>
            <a:pPr algn="ctr" rtl="true">
              <a:lnSpc>
                <a:spcPts val="8352"/>
              </a:lnSpc>
            </a:pPr>
            <a:r>
              <a:rPr lang="ar-EG" b="true" sz="6425">
                <a:solidFill>
                  <a:srgbClr val="FFFFFF"/>
                </a:solidFill>
                <a:latin typeface="Times New Roman Bold"/>
                <a:ea typeface="Times New Roman Bold"/>
                <a:cs typeface="Times New Roman Bold"/>
                <a:sym typeface="Times New Roman Bold"/>
                <a:rtl val="true"/>
              </a:rPr>
              <a:t> الداخلية</a:t>
            </a:r>
          </a:p>
          <a:p>
            <a:pPr algn="ctr" rtl="true">
              <a:lnSpc>
                <a:spcPts val="8352"/>
              </a:lnSpc>
            </a:pPr>
            <a:r>
              <a:rPr lang="ar-EG" b="true" sz="6425">
                <a:solidFill>
                  <a:srgbClr val="FFFFFF"/>
                </a:solidFill>
                <a:latin typeface="Times New Roman Bold"/>
                <a:ea typeface="Times New Roman Bold"/>
                <a:cs typeface="Times New Roman Bold"/>
                <a:sym typeface="Times New Roman Bold"/>
                <a:rtl val="true"/>
              </a:rPr>
              <a:t> للقانون</a:t>
            </a:r>
          </a:p>
          <a:p>
            <a:pPr algn="ctr" rtl="true" marL="0" indent="0" lvl="0">
              <a:lnSpc>
                <a:spcPts val="8352"/>
              </a:lnSpc>
              <a:spcBef>
                <a:spcPct val="0"/>
              </a:spcBef>
            </a:pPr>
            <a:r>
              <a:rPr lang="ar-EG" b="true" sz="6425">
                <a:solidFill>
                  <a:srgbClr val="FFFFFF"/>
                </a:solidFill>
                <a:latin typeface="Times New Roman Bold"/>
                <a:ea typeface="Times New Roman Bold"/>
                <a:cs typeface="Times New Roman Bold"/>
                <a:sym typeface="Times New Roman Bold"/>
                <a:rtl val="true"/>
              </a:rPr>
              <a:t> البنكي</a:t>
            </a:r>
          </a:p>
        </p:txBody>
      </p:sp>
      <p:grpSp>
        <p:nvGrpSpPr>
          <p:cNvPr name="Group 13" id="13"/>
          <p:cNvGrpSpPr/>
          <p:nvPr/>
        </p:nvGrpSpPr>
        <p:grpSpPr>
          <a:xfrm rot="-10800000">
            <a:off x="-918102" y="-1727291"/>
            <a:ext cx="20124203" cy="3013773"/>
            <a:chOff x="0" y="0"/>
            <a:chExt cx="35871718" cy="5372100"/>
          </a:xfrm>
        </p:grpSpPr>
        <p:sp>
          <p:nvSpPr>
            <p:cNvPr name="Freeform 14" id="14"/>
            <p:cNvSpPr/>
            <p:nvPr/>
          </p:nvSpPr>
          <p:spPr>
            <a:xfrm flipH="false" flipV="false" rot="0">
              <a:off x="0" y="0"/>
              <a:ext cx="35871717" cy="5372100"/>
            </a:xfrm>
            <a:custGeom>
              <a:avLst/>
              <a:gdLst/>
              <a:ahLst/>
              <a:cxnLst/>
              <a:rect r="r" b="b" t="t" l="l"/>
              <a:pathLst>
                <a:path h="5372100" w="35871717">
                  <a:moveTo>
                    <a:pt x="34321049" y="0"/>
                  </a:moveTo>
                  <a:lnTo>
                    <a:pt x="1550670" y="0"/>
                  </a:lnTo>
                  <a:lnTo>
                    <a:pt x="0" y="2686050"/>
                  </a:lnTo>
                  <a:lnTo>
                    <a:pt x="1550670" y="5372100"/>
                  </a:lnTo>
                  <a:lnTo>
                    <a:pt x="34321049" y="5372100"/>
                  </a:lnTo>
                  <a:lnTo>
                    <a:pt x="35871717" y="2686050"/>
                  </a:lnTo>
                  <a:lnTo>
                    <a:pt x="34321049" y="0"/>
                  </a:lnTo>
                  <a:close/>
                </a:path>
              </a:pathLst>
            </a:custGeom>
            <a:solidFill>
              <a:srgbClr val="1800AD"/>
            </a:solidFill>
          </p:spPr>
        </p:sp>
      </p:grpSp>
      <p:sp>
        <p:nvSpPr>
          <p:cNvPr name="TextBox 15" id="15"/>
          <p:cNvSpPr txBox="true"/>
          <p:nvPr/>
        </p:nvSpPr>
        <p:spPr>
          <a:xfrm rot="0">
            <a:off x="3844021" y="20319"/>
            <a:ext cx="10088463" cy="1008381"/>
          </a:xfrm>
          <a:prstGeom prst="rect">
            <a:avLst/>
          </a:prstGeom>
        </p:spPr>
        <p:txBody>
          <a:bodyPr anchor="t" rtlCol="false" tIns="0" lIns="0" bIns="0" rIns="0">
            <a:spAutoFit/>
          </a:bodyPr>
          <a:lstStyle/>
          <a:p>
            <a:pPr algn="ctr" rtl="true">
              <a:lnSpc>
                <a:spcPts val="7929"/>
              </a:lnSpc>
              <a:spcBef>
                <a:spcPct val="0"/>
              </a:spcBef>
            </a:pPr>
            <a:r>
              <a:rPr lang="ar-EG" b="true" sz="6099" spc="-121">
                <a:solidFill>
                  <a:srgbClr val="FFFFFF"/>
                </a:solidFill>
                <a:latin typeface="Times New Roman Bold"/>
                <a:ea typeface="Times New Roman Bold"/>
                <a:cs typeface="Times New Roman Bold"/>
                <a:sym typeface="Times New Roman Bold"/>
                <a:rtl val="true"/>
              </a:rPr>
              <a:t> مصادر القانون البنكي في الجزائر (تابع)</a:t>
            </a:r>
          </a:p>
        </p:txBody>
      </p:sp>
      <p:grpSp>
        <p:nvGrpSpPr>
          <p:cNvPr name="Group 16" id="16"/>
          <p:cNvGrpSpPr/>
          <p:nvPr/>
        </p:nvGrpSpPr>
        <p:grpSpPr>
          <a:xfrm rot="0">
            <a:off x="0" y="4714413"/>
            <a:ext cx="9671426" cy="3023448"/>
            <a:chOff x="0" y="0"/>
            <a:chExt cx="12895234" cy="4031264"/>
          </a:xfrm>
        </p:grpSpPr>
        <p:sp>
          <p:nvSpPr>
            <p:cNvPr name="TextBox 17" id="17"/>
            <p:cNvSpPr txBox="true"/>
            <p:nvPr/>
          </p:nvSpPr>
          <p:spPr>
            <a:xfrm rot="0">
              <a:off x="0" y="34996"/>
              <a:ext cx="12895234" cy="668655"/>
            </a:xfrm>
            <a:prstGeom prst="rect">
              <a:avLst/>
            </a:prstGeom>
          </p:spPr>
          <p:txBody>
            <a:bodyPr anchor="t" rtlCol="false" tIns="0" lIns="0" bIns="0" rIns="0">
              <a:spAutoFit/>
            </a:bodyPr>
            <a:lstStyle/>
            <a:p>
              <a:pPr algn="r" rtl="true" marL="0" indent="0" lvl="0">
                <a:lnSpc>
                  <a:spcPts val="3997"/>
                </a:lnSpc>
                <a:spcBef>
                  <a:spcPct val="0"/>
                </a:spcBef>
              </a:pPr>
              <a:r>
                <a:rPr lang="ar-EG" b="true" sz="3075" spc="-61">
                  <a:solidFill>
                    <a:srgbClr val="000000"/>
                  </a:solidFill>
                  <a:latin typeface="Times New Roman Bold"/>
                  <a:ea typeface="Times New Roman Bold"/>
                  <a:cs typeface="Times New Roman Bold"/>
                  <a:sym typeface="Times New Roman Bold"/>
                  <a:rtl val="true"/>
                </a:rPr>
                <a:t>التعليمات والمنشورات البنكية</a:t>
              </a:r>
            </a:p>
          </p:txBody>
        </p:sp>
        <p:sp>
          <p:nvSpPr>
            <p:cNvPr name="TextBox 18" id="18"/>
            <p:cNvSpPr txBox="true"/>
            <p:nvPr/>
          </p:nvSpPr>
          <p:spPr>
            <a:xfrm rot="0">
              <a:off x="0" y="1118136"/>
              <a:ext cx="12895234" cy="2903008"/>
            </a:xfrm>
            <a:prstGeom prst="rect">
              <a:avLst/>
            </a:prstGeom>
          </p:spPr>
          <p:txBody>
            <a:bodyPr anchor="t" rtlCol="false" tIns="0" lIns="0" bIns="0" rIns="0">
              <a:spAutoFit/>
            </a:bodyPr>
            <a:lstStyle/>
            <a:p>
              <a:pPr algn="just" rtl="true">
                <a:lnSpc>
                  <a:spcPts val="3500"/>
                </a:lnSpc>
              </a:pPr>
              <a:r>
                <a:rPr lang="ar-EG" sz="2500">
                  <a:solidFill>
                    <a:srgbClr val="000000"/>
                  </a:solidFill>
                  <a:latin typeface="Times New Roman"/>
                  <a:ea typeface="Times New Roman"/>
                  <a:cs typeface="Times New Roman"/>
                  <a:sym typeface="Times New Roman"/>
                  <a:rtl val="true"/>
                </a:rPr>
                <a:t>تعتبر مصدرًا تنظيميًا للقانون البنكي لأنها تحدد القواعد التقنية لتسيير العمليات المصرفية، مثل:</a:t>
              </a:r>
            </a:p>
            <a:p>
              <a:pPr algn="just" rtl="true" marL="539751" indent="-269876" lvl="1">
                <a:lnSpc>
                  <a:spcPts val="3500"/>
                </a:lnSpc>
                <a:buFont typeface="Arial"/>
                <a:buChar char="•"/>
              </a:pPr>
              <a:r>
                <a:rPr lang="ar-EG" b="true" sz="2500">
                  <a:solidFill>
                    <a:srgbClr val="000000"/>
                  </a:solidFill>
                  <a:latin typeface="Times New Roman Bold"/>
                  <a:ea typeface="Times New Roman Bold"/>
                  <a:cs typeface="Times New Roman Bold"/>
                  <a:sym typeface="Times New Roman Bold"/>
                  <a:rtl val="true"/>
                </a:rPr>
                <a:t>التعليمات المتعلقة بنسبة الفائدة.</a:t>
              </a:r>
            </a:p>
            <a:p>
              <a:pPr algn="just" rtl="true" marL="539751" indent="-269876" lvl="1">
                <a:lnSpc>
                  <a:spcPts val="3500"/>
                </a:lnSpc>
                <a:buFont typeface="Arial"/>
                <a:buChar char="•"/>
              </a:pPr>
              <a:r>
                <a:rPr lang="ar-EG" b="true" sz="2500">
                  <a:solidFill>
                    <a:srgbClr val="000000"/>
                  </a:solidFill>
                  <a:latin typeface="Times New Roman Bold"/>
                  <a:ea typeface="Times New Roman Bold"/>
                  <a:cs typeface="Times New Roman Bold"/>
                  <a:sym typeface="Times New Roman Bold"/>
                  <a:rtl val="true"/>
                </a:rPr>
                <a:t>تعليمات حول الصرف الأجنبي وتمويل التجارة الخارجية.</a:t>
              </a:r>
            </a:p>
            <a:p>
              <a:pPr algn="just" rtl="true" marL="539751" indent="-269876" lvl="1">
                <a:lnSpc>
                  <a:spcPts val="3500"/>
                </a:lnSpc>
                <a:buFont typeface="Arial"/>
                <a:buChar char="•"/>
              </a:pPr>
              <a:r>
                <a:rPr lang="ar-EG" b="true" sz="2500">
                  <a:solidFill>
                    <a:srgbClr val="000000"/>
                  </a:solidFill>
                  <a:latin typeface="Times New Roman Bold"/>
                  <a:ea typeface="Times New Roman Bold"/>
                  <a:cs typeface="Times New Roman Bold"/>
                  <a:sym typeface="Times New Roman Bold"/>
                  <a:rtl val="true"/>
                </a:rPr>
                <a:t>مناشير تخص مراقبة المخاطر البنكية.</a:t>
              </a:r>
            </a:p>
            <a:p>
              <a:pPr algn="just" rtl="true">
                <a:lnSpc>
                  <a:spcPts val="3500"/>
                </a:lnSpc>
              </a:pPr>
            </a:p>
          </p:txBody>
        </p:sp>
      </p:grpSp>
      <p:grpSp>
        <p:nvGrpSpPr>
          <p:cNvPr name="Group 19" id="19"/>
          <p:cNvGrpSpPr/>
          <p:nvPr/>
        </p:nvGrpSpPr>
        <p:grpSpPr>
          <a:xfrm rot="0">
            <a:off x="1028700" y="7558942"/>
            <a:ext cx="10139808" cy="2585298"/>
            <a:chOff x="0" y="0"/>
            <a:chExt cx="13519744" cy="3447064"/>
          </a:xfrm>
        </p:grpSpPr>
        <p:sp>
          <p:nvSpPr>
            <p:cNvPr name="TextBox 20" id="20"/>
            <p:cNvSpPr txBox="true"/>
            <p:nvPr/>
          </p:nvSpPr>
          <p:spPr>
            <a:xfrm rot="0">
              <a:off x="0" y="34996"/>
              <a:ext cx="13519744" cy="668655"/>
            </a:xfrm>
            <a:prstGeom prst="rect">
              <a:avLst/>
            </a:prstGeom>
          </p:spPr>
          <p:txBody>
            <a:bodyPr anchor="t" rtlCol="false" tIns="0" lIns="0" bIns="0" rIns="0">
              <a:spAutoFit/>
            </a:bodyPr>
            <a:lstStyle/>
            <a:p>
              <a:pPr algn="r" rtl="true" marL="0" indent="0" lvl="0">
                <a:lnSpc>
                  <a:spcPts val="3997"/>
                </a:lnSpc>
                <a:spcBef>
                  <a:spcPct val="0"/>
                </a:spcBef>
              </a:pPr>
              <a:r>
                <a:rPr lang="ar-EG" b="true" sz="3075" spc="-61">
                  <a:solidFill>
                    <a:srgbClr val="000000"/>
                  </a:solidFill>
                  <a:latin typeface="Times New Roman Bold"/>
                  <a:ea typeface="Times New Roman Bold"/>
                  <a:cs typeface="Times New Roman Bold"/>
                  <a:sym typeface="Times New Roman Bold"/>
                  <a:rtl val="true"/>
                </a:rPr>
                <a:t>الاجتهاد القضائي</a:t>
              </a:r>
            </a:p>
          </p:txBody>
        </p:sp>
        <p:sp>
          <p:nvSpPr>
            <p:cNvPr name="TextBox 21" id="21"/>
            <p:cNvSpPr txBox="true"/>
            <p:nvPr/>
          </p:nvSpPr>
          <p:spPr>
            <a:xfrm rot="0">
              <a:off x="0" y="1118136"/>
              <a:ext cx="13519744" cy="2318808"/>
            </a:xfrm>
            <a:prstGeom prst="rect">
              <a:avLst/>
            </a:prstGeom>
          </p:spPr>
          <p:txBody>
            <a:bodyPr anchor="t" rtlCol="false" tIns="0" lIns="0" bIns="0" rIns="0">
              <a:spAutoFit/>
            </a:bodyPr>
            <a:lstStyle/>
            <a:p>
              <a:pPr algn="just" rtl="true">
                <a:lnSpc>
                  <a:spcPts val="3500"/>
                </a:lnSpc>
              </a:pPr>
              <a:r>
                <a:rPr lang="ar-EG" sz="2500">
                  <a:solidFill>
                    <a:srgbClr val="000000"/>
                  </a:solidFill>
                  <a:latin typeface="Times New Roman"/>
                  <a:ea typeface="Times New Roman"/>
                  <a:cs typeface="Times New Roman"/>
                  <a:sym typeface="Times New Roman"/>
                  <a:rtl val="true"/>
                </a:rPr>
                <a:t>ساهم القضاء في تفسير وتوضيح النصوص البنكية، خاصة في حالات الغموض أو النزاع مثل:</a:t>
              </a:r>
            </a:p>
            <a:p>
              <a:pPr algn="just" rtl="true" marL="539751" indent="-269876" lvl="1">
                <a:lnSpc>
                  <a:spcPts val="3500"/>
                </a:lnSpc>
                <a:buFont typeface="Arial"/>
                <a:buChar char="•"/>
              </a:pPr>
              <a:r>
                <a:rPr lang="ar-EG" b="true" sz="2500">
                  <a:solidFill>
                    <a:srgbClr val="000000"/>
                  </a:solidFill>
                  <a:latin typeface="Times New Roman Bold"/>
                  <a:ea typeface="Times New Roman Bold"/>
                  <a:cs typeface="Times New Roman Bold"/>
                  <a:sym typeface="Times New Roman Bold"/>
                  <a:rtl val="true"/>
                </a:rPr>
                <a:t>قضايا تتعلق بإغلاق الحساب البنكي أو مسؤولية البنك عن رفض الدفع.</a:t>
              </a:r>
            </a:p>
            <a:p>
              <a:pPr algn="just" rtl="true" marL="539751" indent="-269876" lvl="1">
                <a:lnSpc>
                  <a:spcPts val="3500"/>
                </a:lnSpc>
                <a:buFont typeface="Arial"/>
                <a:buChar char="•"/>
              </a:pPr>
              <a:r>
                <a:rPr lang="ar-EG" b="true" sz="2500">
                  <a:solidFill>
                    <a:srgbClr val="000000"/>
                  </a:solidFill>
                  <a:latin typeface="Times New Roman Bold"/>
                  <a:ea typeface="Times New Roman Bold"/>
                  <a:cs typeface="Times New Roman Bold"/>
                  <a:sym typeface="Times New Roman Bold"/>
                  <a:rtl val="true"/>
                </a:rPr>
                <a:t>قضايا متعلقة بالعقود البنكية والكمبيالات.</a:t>
              </a:r>
            </a:p>
            <a:p>
              <a:pPr algn="just" rtl="true">
                <a:lnSpc>
                  <a:spcPts val="3500"/>
                </a:lnSpc>
              </a:pPr>
            </a:p>
          </p:txBody>
        </p:sp>
      </p:grpSp>
    </p:spTree>
  </p:cSld>
  <p:clrMapOvr>
    <a:masterClrMapping/>
  </p:clrMapOvr>
</p:sld>
</file>

<file path=ppt/slides/slide1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866687" y="3423229"/>
            <a:ext cx="8749013" cy="2953893"/>
            <a:chOff x="0" y="0"/>
            <a:chExt cx="11665350" cy="3938523"/>
          </a:xfrm>
        </p:grpSpPr>
        <p:sp>
          <p:nvSpPr>
            <p:cNvPr name="TextBox 3" id="3"/>
            <p:cNvSpPr txBox="true"/>
            <p:nvPr/>
          </p:nvSpPr>
          <p:spPr>
            <a:xfrm rot="0">
              <a:off x="0" y="-47625"/>
              <a:ext cx="11665350" cy="668655"/>
            </a:xfrm>
            <a:prstGeom prst="rect">
              <a:avLst/>
            </a:prstGeom>
          </p:spPr>
          <p:txBody>
            <a:bodyPr anchor="t" rtlCol="false" tIns="0" lIns="0" bIns="0" rIns="0">
              <a:spAutoFit/>
            </a:bodyPr>
            <a:lstStyle/>
            <a:p>
              <a:pPr algn="r" rtl="true" marL="0" indent="0" lvl="0">
                <a:lnSpc>
                  <a:spcPts val="3997"/>
                </a:lnSpc>
                <a:spcBef>
                  <a:spcPct val="0"/>
                </a:spcBef>
              </a:pPr>
              <a:r>
                <a:rPr lang="ar-EG" b="true" sz="3075" spc="-61">
                  <a:solidFill>
                    <a:srgbClr val="000000"/>
                  </a:solidFill>
                  <a:latin typeface="Times New Roman Bold"/>
                  <a:ea typeface="Times New Roman Bold"/>
                  <a:cs typeface="Times New Roman Bold"/>
                  <a:sym typeface="Times New Roman Bold"/>
                  <a:rtl val="true"/>
                </a:rPr>
                <a:t>الاتفاقيات والمعاهدات الدولية</a:t>
              </a:r>
            </a:p>
          </p:txBody>
        </p:sp>
        <p:sp>
          <p:nvSpPr>
            <p:cNvPr name="TextBox 4" id="4"/>
            <p:cNvSpPr txBox="true"/>
            <p:nvPr/>
          </p:nvSpPr>
          <p:spPr>
            <a:xfrm rot="0">
              <a:off x="0" y="1035515"/>
              <a:ext cx="11665350" cy="2903008"/>
            </a:xfrm>
            <a:prstGeom prst="rect">
              <a:avLst/>
            </a:prstGeom>
          </p:spPr>
          <p:txBody>
            <a:bodyPr anchor="t" rtlCol="false" tIns="0" lIns="0" bIns="0" rIns="0">
              <a:spAutoFit/>
            </a:bodyPr>
            <a:lstStyle/>
            <a:p>
              <a:pPr algn="just" rtl="true">
                <a:lnSpc>
                  <a:spcPts val="3500"/>
                </a:lnSpc>
              </a:pPr>
              <a:r>
                <a:rPr lang="ar-EG" sz="2500">
                  <a:solidFill>
                    <a:srgbClr val="000000"/>
                  </a:solidFill>
                  <a:latin typeface="Times New Roman"/>
                  <a:ea typeface="Times New Roman"/>
                  <a:cs typeface="Times New Roman"/>
                  <a:sym typeface="Times New Roman"/>
                  <a:rtl val="true"/>
                </a:rPr>
                <a:t>بما أن الجزائر عضو في عدة منظمات مالية دولية ،مثل:</a:t>
              </a:r>
            </a:p>
            <a:p>
              <a:pPr algn="just" rtl="true" marL="539751" indent="-269876" lvl="1">
                <a:lnSpc>
                  <a:spcPts val="3500"/>
                </a:lnSpc>
                <a:buFont typeface="Arial"/>
                <a:buChar char="•"/>
              </a:pPr>
              <a:r>
                <a:rPr lang="ar-EG" b="true" sz="2500">
                  <a:solidFill>
                    <a:srgbClr val="000000"/>
                  </a:solidFill>
                  <a:latin typeface="Times New Roman Bold"/>
                  <a:ea typeface="Times New Roman Bold"/>
                  <a:cs typeface="Times New Roman Bold"/>
                  <a:sym typeface="Times New Roman Bold"/>
                  <a:rtl val="true"/>
                </a:rPr>
                <a:t>صندوق النقد الدولي (</a:t>
              </a:r>
              <a:r>
                <a:rPr lang="en-US" b="true" sz="2500">
                  <a:solidFill>
                    <a:srgbClr val="000000"/>
                  </a:solidFill>
                  <a:latin typeface="Times New Roman Bold"/>
                  <a:ea typeface="Times New Roman Bold"/>
                  <a:cs typeface="Times New Roman Bold"/>
                  <a:sym typeface="Times New Roman Bold"/>
                </a:rPr>
                <a:t>IMF</a:t>
              </a:r>
              <a:r>
                <a:rPr lang="ar-EG" b="true" sz="2500">
                  <a:solidFill>
                    <a:srgbClr val="000000"/>
                  </a:solidFill>
                  <a:latin typeface="Times New Roman Bold"/>
                  <a:ea typeface="Times New Roman Bold"/>
                  <a:cs typeface="Times New Roman Bold"/>
                  <a:sym typeface="Times New Roman Bold"/>
                  <a:rtl val="true"/>
                </a:rPr>
                <a:t>)</a:t>
              </a:r>
            </a:p>
            <a:p>
              <a:pPr algn="just" rtl="true" marL="539751" indent="-269876" lvl="1">
                <a:lnSpc>
                  <a:spcPts val="3500"/>
                </a:lnSpc>
                <a:buFont typeface="Arial"/>
                <a:buChar char="•"/>
              </a:pPr>
              <a:r>
                <a:rPr lang="ar-EG" b="true" sz="2500">
                  <a:solidFill>
                    <a:srgbClr val="000000"/>
                  </a:solidFill>
                  <a:latin typeface="Times New Roman Bold"/>
                  <a:ea typeface="Times New Roman Bold"/>
                  <a:cs typeface="Times New Roman Bold"/>
                  <a:sym typeface="Times New Roman Bold"/>
                  <a:rtl val="true"/>
                </a:rPr>
                <a:t>البنك العالمي (</a:t>
              </a:r>
              <a:r>
                <a:rPr lang="en-US" b="true" sz="2500">
                  <a:solidFill>
                    <a:srgbClr val="000000"/>
                  </a:solidFill>
                  <a:latin typeface="Times New Roman Bold"/>
                  <a:ea typeface="Times New Roman Bold"/>
                  <a:cs typeface="Times New Roman Bold"/>
                  <a:sym typeface="Times New Roman Bold"/>
                </a:rPr>
                <a:t>WB</a:t>
              </a:r>
              <a:r>
                <a:rPr lang="ar-EG" b="true" sz="2500">
                  <a:solidFill>
                    <a:srgbClr val="000000"/>
                  </a:solidFill>
                  <a:latin typeface="Times New Roman Bold"/>
                  <a:ea typeface="Times New Roman Bold"/>
                  <a:cs typeface="Times New Roman Bold"/>
                  <a:sym typeface="Times New Roman Bold"/>
                  <a:rtl val="true"/>
                </a:rPr>
                <a:t>)</a:t>
              </a:r>
            </a:p>
            <a:p>
              <a:pPr algn="just" rtl="true" marL="539751" indent="-269876" lvl="1">
                <a:lnSpc>
                  <a:spcPts val="3500"/>
                </a:lnSpc>
                <a:buFont typeface="Arial"/>
                <a:buChar char="•"/>
              </a:pPr>
              <a:r>
                <a:rPr lang="ar-EG" b="true" sz="2500">
                  <a:solidFill>
                    <a:srgbClr val="000000"/>
                  </a:solidFill>
                  <a:latin typeface="Times New Roman Bold"/>
                  <a:ea typeface="Times New Roman Bold"/>
                  <a:cs typeface="Times New Roman Bold"/>
                  <a:sym typeface="Times New Roman Bold"/>
                  <a:rtl val="true"/>
                </a:rPr>
                <a:t>الاتحاد الإفريقي والمؤسسات النقدية التابعة له</a:t>
              </a:r>
            </a:p>
            <a:p>
              <a:pPr algn="just" rtl="true">
                <a:lnSpc>
                  <a:spcPts val="3500"/>
                </a:lnSpc>
              </a:pPr>
              <a:r>
                <a:rPr lang="ar-EG" sz="2500">
                  <a:solidFill>
                    <a:srgbClr val="000000"/>
                  </a:solidFill>
                  <a:latin typeface="Times New Roman"/>
                  <a:ea typeface="Times New Roman"/>
                  <a:cs typeface="Times New Roman"/>
                  <a:sym typeface="Times New Roman"/>
                  <a:rtl val="true"/>
                </a:rPr>
                <a:t> فان هذه العضوية تفرض التزامات ومعايير مالية وبنكية محددة.</a:t>
              </a:r>
            </a:p>
          </p:txBody>
        </p:sp>
      </p:grpSp>
      <p:grpSp>
        <p:nvGrpSpPr>
          <p:cNvPr name="Group 5" id="5"/>
          <p:cNvGrpSpPr/>
          <p:nvPr/>
        </p:nvGrpSpPr>
        <p:grpSpPr>
          <a:xfrm rot="0">
            <a:off x="2117224" y="6857605"/>
            <a:ext cx="8498475" cy="2789768"/>
            <a:chOff x="0" y="0"/>
            <a:chExt cx="11331300" cy="3719691"/>
          </a:xfrm>
        </p:grpSpPr>
        <p:sp>
          <p:nvSpPr>
            <p:cNvPr name="TextBox 6" id="6"/>
            <p:cNvSpPr txBox="true"/>
            <p:nvPr/>
          </p:nvSpPr>
          <p:spPr>
            <a:xfrm rot="0">
              <a:off x="0" y="-62794"/>
              <a:ext cx="11331300" cy="666749"/>
            </a:xfrm>
            <a:prstGeom prst="rect">
              <a:avLst/>
            </a:prstGeom>
          </p:spPr>
          <p:txBody>
            <a:bodyPr anchor="t" rtlCol="false" tIns="0" lIns="0" bIns="0" rIns="0">
              <a:spAutoFit/>
            </a:bodyPr>
            <a:lstStyle/>
            <a:p>
              <a:pPr algn="r" rtl="true" marL="0" indent="0" lvl="0">
                <a:lnSpc>
                  <a:spcPts val="3900"/>
                </a:lnSpc>
                <a:spcBef>
                  <a:spcPct val="0"/>
                </a:spcBef>
              </a:pPr>
              <a:r>
                <a:rPr lang="ar-EG" b="true" sz="3000" spc="-60">
                  <a:solidFill>
                    <a:srgbClr val="000000"/>
                  </a:solidFill>
                  <a:latin typeface="Times New Roman Bold"/>
                  <a:ea typeface="Times New Roman Bold"/>
                  <a:cs typeface="Times New Roman Bold"/>
                  <a:sym typeface="Times New Roman Bold"/>
                  <a:rtl val="true"/>
                </a:rPr>
                <a:t>المعايير البنكية الدولية</a:t>
              </a:r>
            </a:p>
          </p:txBody>
        </p:sp>
        <p:sp>
          <p:nvSpPr>
            <p:cNvPr name="TextBox 7" id="7"/>
            <p:cNvSpPr txBox="true"/>
            <p:nvPr/>
          </p:nvSpPr>
          <p:spPr>
            <a:xfrm rot="0">
              <a:off x="0" y="939700"/>
              <a:ext cx="11331300" cy="2769870"/>
            </a:xfrm>
            <a:prstGeom prst="rect">
              <a:avLst/>
            </a:prstGeom>
          </p:spPr>
          <p:txBody>
            <a:bodyPr anchor="t" rtlCol="false" tIns="0" lIns="0" bIns="0" rIns="0">
              <a:spAutoFit/>
            </a:bodyPr>
            <a:lstStyle/>
            <a:p>
              <a:pPr algn="just" rtl="true">
                <a:lnSpc>
                  <a:spcPts val="3360"/>
                </a:lnSpc>
              </a:pPr>
              <a:r>
                <a:rPr lang="ar-EG" sz="2400">
                  <a:solidFill>
                    <a:srgbClr val="000000"/>
                  </a:solidFill>
                  <a:latin typeface="Times New Roman"/>
                  <a:ea typeface="Times New Roman"/>
                  <a:cs typeface="Times New Roman"/>
                  <a:sym typeface="Times New Roman"/>
                  <a:rtl val="true"/>
                </a:rPr>
                <a:t>تعتمد الجزائر بعض هذه المعايير تدريجيًا عبر تعليمات بنك الجزائر، لتقريب النظام البنكي الوطني من المعايير العالمية، مثل:</a:t>
              </a:r>
            </a:p>
            <a:p>
              <a:pPr algn="just" rtl="true" marL="518162" indent="-259081" lvl="1">
                <a:lnSpc>
                  <a:spcPts val="3360"/>
                </a:lnSpc>
                <a:buFont typeface="Arial"/>
                <a:buChar char="•"/>
              </a:pPr>
              <a:r>
                <a:rPr lang="ar-EG" b="true" sz="2400">
                  <a:solidFill>
                    <a:srgbClr val="000000"/>
                  </a:solidFill>
                  <a:latin typeface="Times New Roman Bold"/>
                  <a:ea typeface="Times New Roman Bold"/>
                  <a:cs typeface="Times New Roman Bold"/>
                  <a:sym typeface="Times New Roman Bold"/>
                  <a:rtl val="true"/>
                </a:rPr>
                <a:t> اتفاقيات بازل </a:t>
              </a:r>
              <a:r>
                <a:rPr lang="en-US" b="true" sz="2400">
                  <a:solidFill>
                    <a:srgbClr val="000000"/>
                  </a:solidFill>
                  <a:latin typeface="Times New Roman Bold"/>
                  <a:ea typeface="Times New Roman Bold"/>
                  <a:cs typeface="Times New Roman Bold"/>
                  <a:sym typeface="Times New Roman Bold"/>
                </a:rPr>
                <a:t>Basel I</a:t>
              </a:r>
              <a:r>
                <a:rPr lang="ar-EG" b="true" sz="2400">
                  <a:solidFill>
                    <a:srgbClr val="000000"/>
                  </a:solidFill>
                  <a:latin typeface="Times New Roman Bold"/>
                  <a:ea typeface="Times New Roman Bold"/>
                  <a:cs typeface="Times New Roman Bold"/>
                  <a:sym typeface="Times New Roman Bold"/>
                  <a:rtl val="true"/>
                </a:rPr>
                <a:t> و</a:t>
              </a:r>
              <a:r>
                <a:rPr lang="en-US" b="true" sz="2400">
                  <a:solidFill>
                    <a:srgbClr val="000000"/>
                  </a:solidFill>
                  <a:latin typeface="Times New Roman Bold"/>
                  <a:ea typeface="Times New Roman Bold"/>
                  <a:cs typeface="Times New Roman Bold"/>
                  <a:sym typeface="Times New Roman Bold"/>
                </a:rPr>
                <a:t>II</a:t>
              </a:r>
              <a:r>
                <a:rPr lang="ar-EG" b="true" sz="2400">
                  <a:solidFill>
                    <a:srgbClr val="000000"/>
                  </a:solidFill>
                  <a:latin typeface="Times New Roman Bold"/>
                  <a:ea typeface="Times New Roman Bold"/>
                  <a:cs typeface="Times New Roman Bold"/>
                  <a:sym typeface="Times New Roman Bold"/>
                  <a:rtl val="true"/>
                </a:rPr>
                <a:t> و</a:t>
              </a:r>
              <a:r>
                <a:rPr lang="en-US" b="true" sz="2400">
                  <a:solidFill>
                    <a:srgbClr val="000000"/>
                  </a:solidFill>
                  <a:latin typeface="Times New Roman Bold"/>
                  <a:ea typeface="Times New Roman Bold"/>
                  <a:cs typeface="Times New Roman Bold"/>
                  <a:sym typeface="Times New Roman Bold"/>
                </a:rPr>
                <a:t>III</a:t>
              </a:r>
              <a:r>
                <a:rPr lang="ar-EG" b="true" sz="2400">
                  <a:solidFill>
                    <a:srgbClr val="000000"/>
                  </a:solidFill>
                  <a:latin typeface="Times New Roman Bold"/>
                  <a:ea typeface="Times New Roman Bold"/>
                  <a:cs typeface="Times New Roman Bold"/>
                  <a:sym typeface="Times New Roman Bold"/>
                  <a:rtl val="true"/>
                </a:rPr>
                <a:t> التي تحدد المعايير الدولية لرأس المال والمخاطر والسيولة.</a:t>
              </a:r>
            </a:p>
            <a:p>
              <a:pPr algn="just" rtl="true">
                <a:lnSpc>
                  <a:spcPts val="3360"/>
                </a:lnSpc>
              </a:pPr>
            </a:p>
          </p:txBody>
        </p:sp>
      </p:grpSp>
      <p:sp>
        <p:nvSpPr>
          <p:cNvPr name="TextBox 8" id="8"/>
          <p:cNvSpPr txBox="true"/>
          <p:nvPr/>
        </p:nvSpPr>
        <p:spPr>
          <a:xfrm rot="0">
            <a:off x="10107256" y="1000125"/>
            <a:ext cx="633713" cy="485775"/>
          </a:xfrm>
          <a:prstGeom prst="rect">
            <a:avLst/>
          </a:prstGeom>
        </p:spPr>
        <p:txBody>
          <a:bodyPr anchor="t" rtlCol="false" tIns="0" lIns="0" bIns="0" rIns="0">
            <a:spAutoFit/>
          </a:bodyPr>
          <a:lstStyle/>
          <a:p>
            <a:pPr algn="r">
              <a:lnSpc>
                <a:spcPts val="3600"/>
              </a:lnSpc>
            </a:pPr>
            <a:r>
              <a:rPr lang="en-US" sz="3000">
                <a:solidFill>
                  <a:srgbClr val="A066CB"/>
                </a:solidFill>
                <a:latin typeface="Times New Roman"/>
                <a:ea typeface="Times New Roman"/>
                <a:cs typeface="Times New Roman"/>
                <a:sym typeface="Times New Roman"/>
              </a:rPr>
              <a:t>01</a:t>
            </a:r>
          </a:p>
        </p:txBody>
      </p:sp>
      <p:sp>
        <p:nvSpPr>
          <p:cNvPr name="TextBox 9" id="9"/>
          <p:cNvSpPr txBox="true"/>
          <p:nvPr/>
        </p:nvSpPr>
        <p:spPr>
          <a:xfrm rot="0">
            <a:off x="10971078" y="3394654"/>
            <a:ext cx="633713" cy="485775"/>
          </a:xfrm>
          <a:prstGeom prst="rect">
            <a:avLst/>
          </a:prstGeom>
        </p:spPr>
        <p:txBody>
          <a:bodyPr anchor="t" rtlCol="false" tIns="0" lIns="0" bIns="0" rIns="0">
            <a:spAutoFit/>
          </a:bodyPr>
          <a:lstStyle/>
          <a:p>
            <a:pPr algn="r">
              <a:lnSpc>
                <a:spcPts val="3600"/>
              </a:lnSpc>
            </a:pPr>
            <a:r>
              <a:rPr lang="en-US" sz="3000">
                <a:solidFill>
                  <a:srgbClr val="A066CB"/>
                </a:solidFill>
                <a:latin typeface="Times New Roman"/>
                <a:ea typeface="Times New Roman"/>
                <a:cs typeface="Times New Roman"/>
                <a:sym typeface="Times New Roman"/>
              </a:rPr>
              <a:t>01</a:t>
            </a:r>
          </a:p>
        </p:txBody>
      </p:sp>
      <p:sp>
        <p:nvSpPr>
          <p:cNvPr name="TextBox 10" id="10"/>
          <p:cNvSpPr txBox="true"/>
          <p:nvPr/>
        </p:nvSpPr>
        <p:spPr>
          <a:xfrm rot="0">
            <a:off x="10971078" y="6829030"/>
            <a:ext cx="633713" cy="485775"/>
          </a:xfrm>
          <a:prstGeom prst="rect">
            <a:avLst/>
          </a:prstGeom>
        </p:spPr>
        <p:txBody>
          <a:bodyPr anchor="t" rtlCol="false" tIns="0" lIns="0" bIns="0" rIns="0">
            <a:spAutoFit/>
          </a:bodyPr>
          <a:lstStyle/>
          <a:p>
            <a:pPr algn="r">
              <a:lnSpc>
                <a:spcPts val="3600"/>
              </a:lnSpc>
            </a:pPr>
            <a:r>
              <a:rPr lang="en-US" sz="3000">
                <a:solidFill>
                  <a:srgbClr val="A066CB"/>
                </a:solidFill>
                <a:latin typeface="Times New Roman"/>
                <a:ea typeface="Times New Roman"/>
                <a:cs typeface="Times New Roman"/>
                <a:sym typeface="Times New Roman"/>
              </a:rPr>
              <a:t>02</a:t>
            </a:r>
          </a:p>
        </p:txBody>
      </p:sp>
      <p:grpSp>
        <p:nvGrpSpPr>
          <p:cNvPr name="Group 11" id="11"/>
          <p:cNvGrpSpPr/>
          <p:nvPr/>
        </p:nvGrpSpPr>
        <p:grpSpPr>
          <a:xfrm rot="0">
            <a:off x="11960168" y="0"/>
            <a:ext cx="9822161" cy="6226137"/>
            <a:chOff x="0" y="0"/>
            <a:chExt cx="8474859" cy="5372100"/>
          </a:xfrm>
        </p:grpSpPr>
        <p:sp>
          <p:nvSpPr>
            <p:cNvPr name="Freeform 12" id="12"/>
            <p:cNvSpPr/>
            <p:nvPr/>
          </p:nvSpPr>
          <p:spPr>
            <a:xfrm flipH="false" flipV="false" rot="0">
              <a:off x="0" y="0"/>
              <a:ext cx="8474859" cy="5372100"/>
            </a:xfrm>
            <a:custGeom>
              <a:avLst/>
              <a:gdLst/>
              <a:ahLst/>
              <a:cxnLst/>
              <a:rect r="r" b="b" t="t" l="l"/>
              <a:pathLst>
                <a:path h="5372100" w="8474859">
                  <a:moveTo>
                    <a:pt x="6924189" y="0"/>
                  </a:moveTo>
                  <a:lnTo>
                    <a:pt x="1550670" y="0"/>
                  </a:lnTo>
                  <a:lnTo>
                    <a:pt x="0" y="2686050"/>
                  </a:lnTo>
                  <a:lnTo>
                    <a:pt x="1550670" y="5372100"/>
                  </a:lnTo>
                  <a:lnTo>
                    <a:pt x="6924189" y="5372100"/>
                  </a:lnTo>
                  <a:lnTo>
                    <a:pt x="8474859" y="2686050"/>
                  </a:lnTo>
                  <a:lnTo>
                    <a:pt x="6924189" y="0"/>
                  </a:lnTo>
                  <a:close/>
                </a:path>
              </a:pathLst>
            </a:custGeom>
            <a:solidFill>
              <a:srgbClr val="86C7ED"/>
            </a:solidFill>
          </p:spPr>
        </p:sp>
      </p:grpSp>
      <p:grpSp>
        <p:nvGrpSpPr>
          <p:cNvPr name="Group 13" id="13"/>
          <p:cNvGrpSpPr/>
          <p:nvPr/>
        </p:nvGrpSpPr>
        <p:grpSpPr>
          <a:xfrm rot="0">
            <a:off x="11960168" y="3423229"/>
            <a:ext cx="11075127" cy="10287000"/>
            <a:chOff x="0" y="0"/>
            <a:chExt cx="5783678" cy="5372100"/>
          </a:xfrm>
        </p:grpSpPr>
        <p:sp>
          <p:nvSpPr>
            <p:cNvPr name="Freeform 14" id="14"/>
            <p:cNvSpPr/>
            <p:nvPr/>
          </p:nvSpPr>
          <p:spPr>
            <a:xfrm flipH="false" flipV="false" rot="0">
              <a:off x="0" y="0"/>
              <a:ext cx="5783678" cy="5372100"/>
            </a:xfrm>
            <a:custGeom>
              <a:avLst/>
              <a:gdLst/>
              <a:ahLst/>
              <a:cxnLst/>
              <a:rect r="r" b="b" t="t" l="l"/>
              <a:pathLst>
                <a:path h="5372100" w="5783678">
                  <a:moveTo>
                    <a:pt x="4233008" y="0"/>
                  </a:moveTo>
                  <a:lnTo>
                    <a:pt x="1550670" y="0"/>
                  </a:lnTo>
                  <a:lnTo>
                    <a:pt x="0" y="2686050"/>
                  </a:lnTo>
                  <a:lnTo>
                    <a:pt x="1550670" y="5372100"/>
                  </a:lnTo>
                  <a:lnTo>
                    <a:pt x="4233008" y="5372100"/>
                  </a:lnTo>
                  <a:lnTo>
                    <a:pt x="5783678" y="2686050"/>
                  </a:lnTo>
                  <a:lnTo>
                    <a:pt x="4233008" y="0"/>
                  </a:lnTo>
                  <a:close/>
                </a:path>
              </a:pathLst>
            </a:custGeom>
            <a:solidFill>
              <a:srgbClr val="1836B2"/>
            </a:solidFill>
          </p:spPr>
        </p:sp>
      </p:grpSp>
      <p:sp>
        <p:nvSpPr>
          <p:cNvPr name="TextBox 15" id="15"/>
          <p:cNvSpPr txBox="true"/>
          <p:nvPr/>
        </p:nvSpPr>
        <p:spPr>
          <a:xfrm rot="0">
            <a:off x="13932484" y="4688604"/>
            <a:ext cx="4755337" cy="4242752"/>
          </a:xfrm>
          <a:prstGeom prst="rect">
            <a:avLst/>
          </a:prstGeom>
        </p:spPr>
        <p:txBody>
          <a:bodyPr anchor="t" rtlCol="false" tIns="0" lIns="0" bIns="0" rIns="0">
            <a:spAutoFit/>
          </a:bodyPr>
          <a:lstStyle/>
          <a:p>
            <a:pPr algn="ctr" rtl="true">
              <a:lnSpc>
                <a:spcPts val="8352"/>
              </a:lnSpc>
            </a:pPr>
            <a:r>
              <a:rPr lang="ar-EG" b="true" sz="6425">
                <a:solidFill>
                  <a:srgbClr val="FFFFFF"/>
                </a:solidFill>
                <a:latin typeface="Times New Roman Bold"/>
                <a:ea typeface="Times New Roman Bold"/>
                <a:cs typeface="Times New Roman Bold"/>
                <a:sym typeface="Times New Roman Bold"/>
                <a:rtl val="true"/>
              </a:rPr>
              <a:t>المصادر</a:t>
            </a:r>
          </a:p>
          <a:p>
            <a:pPr algn="ctr" rtl="true">
              <a:lnSpc>
                <a:spcPts val="8352"/>
              </a:lnSpc>
            </a:pPr>
            <a:r>
              <a:rPr lang="ar-EG" b="true" sz="6425">
                <a:solidFill>
                  <a:srgbClr val="FFFFFF"/>
                </a:solidFill>
                <a:latin typeface="Times New Roman Bold"/>
                <a:ea typeface="Times New Roman Bold"/>
                <a:cs typeface="Times New Roman Bold"/>
                <a:sym typeface="Times New Roman Bold"/>
                <a:rtl val="true"/>
              </a:rPr>
              <a:t> الدولية</a:t>
            </a:r>
          </a:p>
          <a:p>
            <a:pPr algn="ctr" rtl="true">
              <a:lnSpc>
                <a:spcPts val="8352"/>
              </a:lnSpc>
            </a:pPr>
            <a:r>
              <a:rPr lang="ar-EG" b="true" sz="6425">
                <a:solidFill>
                  <a:srgbClr val="FFFFFF"/>
                </a:solidFill>
                <a:latin typeface="Times New Roman Bold"/>
                <a:ea typeface="Times New Roman Bold"/>
                <a:cs typeface="Times New Roman Bold"/>
                <a:sym typeface="Times New Roman Bold"/>
                <a:rtl val="true"/>
              </a:rPr>
              <a:t> للقانون</a:t>
            </a:r>
          </a:p>
          <a:p>
            <a:pPr algn="ctr" rtl="true" marL="0" indent="0" lvl="0">
              <a:lnSpc>
                <a:spcPts val="8352"/>
              </a:lnSpc>
              <a:spcBef>
                <a:spcPct val="0"/>
              </a:spcBef>
            </a:pPr>
            <a:r>
              <a:rPr lang="ar-EG" b="true" sz="6425">
                <a:solidFill>
                  <a:srgbClr val="FFFFFF"/>
                </a:solidFill>
                <a:latin typeface="Times New Roman Bold"/>
                <a:ea typeface="Times New Roman Bold"/>
                <a:cs typeface="Times New Roman Bold"/>
                <a:sym typeface="Times New Roman Bold"/>
                <a:rtl val="true"/>
              </a:rPr>
              <a:t> البنكي</a:t>
            </a:r>
          </a:p>
        </p:txBody>
      </p:sp>
      <p:grpSp>
        <p:nvGrpSpPr>
          <p:cNvPr name="Group 16" id="16"/>
          <p:cNvGrpSpPr/>
          <p:nvPr/>
        </p:nvGrpSpPr>
        <p:grpSpPr>
          <a:xfrm rot="-10800000">
            <a:off x="-862220" y="-1414522"/>
            <a:ext cx="20124203" cy="3013773"/>
            <a:chOff x="0" y="0"/>
            <a:chExt cx="35871718" cy="5372100"/>
          </a:xfrm>
        </p:grpSpPr>
        <p:sp>
          <p:nvSpPr>
            <p:cNvPr name="Freeform 17" id="17"/>
            <p:cNvSpPr/>
            <p:nvPr/>
          </p:nvSpPr>
          <p:spPr>
            <a:xfrm flipH="false" flipV="false" rot="0">
              <a:off x="0" y="0"/>
              <a:ext cx="35871717" cy="5372100"/>
            </a:xfrm>
            <a:custGeom>
              <a:avLst/>
              <a:gdLst/>
              <a:ahLst/>
              <a:cxnLst/>
              <a:rect r="r" b="b" t="t" l="l"/>
              <a:pathLst>
                <a:path h="5372100" w="35871717">
                  <a:moveTo>
                    <a:pt x="34321049" y="0"/>
                  </a:moveTo>
                  <a:lnTo>
                    <a:pt x="1550670" y="0"/>
                  </a:lnTo>
                  <a:lnTo>
                    <a:pt x="0" y="2686050"/>
                  </a:lnTo>
                  <a:lnTo>
                    <a:pt x="1550670" y="5372100"/>
                  </a:lnTo>
                  <a:lnTo>
                    <a:pt x="34321049" y="5372100"/>
                  </a:lnTo>
                  <a:lnTo>
                    <a:pt x="35871717" y="2686050"/>
                  </a:lnTo>
                  <a:lnTo>
                    <a:pt x="34321049" y="0"/>
                  </a:lnTo>
                  <a:close/>
                </a:path>
              </a:pathLst>
            </a:custGeom>
            <a:solidFill>
              <a:srgbClr val="1800AD"/>
            </a:solidFill>
          </p:spPr>
        </p:sp>
      </p:grpSp>
      <p:sp>
        <p:nvSpPr>
          <p:cNvPr name="TextBox 18" id="18"/>
          <p:cNvSpPr txBox="true"/>
          <p:nvPr/>
        </p:nvSpPr>
        <p:spPr>
          <a:xfrm rot="0">
            <a:off x="3844021" y="278102"/>
            <a:ext cx="10088463" cy="1008381"/>
          </a:xfrm>
          <a:prstGeom prst="rect">
            <a:avLst/>
          </a:prstGeom>
        </p:spPr>
        <p:txBody>
          <a:bodyPr anchor="t" rtlCol="false" tIns="0" lIns="0" bIns="0" rIns="0">
            <a:spAutoFit/>
          </a:bodyPr>
          <a:lstStyle/>
          <a:p>
            <a:pPr algn="ctr" rtl="true">
              <a:lnSpc>
                <a:spcPts val="7929"/>
              </a:lnSpc>
              <a:spcBef>
                <a:spcPct val="0"/>
              </a:spcBef>
            </a:pPr>
            <a:r>
              <a:rPr lang="ar-EG" b="true" sz="6099" spc="-121">
                <a:solidFill>
                  <a:srgbClr val="FFFFFF"/>
                </a:solidFill>
                <a:latin typeface="Times New Roman Bold"/>
                <a:ea typeface="Times New Roman Bold"/>
                <a:cs typeface="Times New Roman Bold"/>
                <a:sym typeface="Times New Roman Bold"/>
                <a:rtl val="true"/>
              </a:rPr>
              <a:t> مصادر القانون البنكي في الجزائر (تابع)</a:t>
            </a:r>
          </a:p>
        </p:txBody>
      </p:sp>
      <p:sp>
        <p:nvSpPr>
          <p:cNvPr name="TextBox 19" id="19"/>
          <p:cNvSpPr txBox="true"/>
          <p:nvPr/>
        </p:nvSpPr>
        <p:spPr>
          <a:xfrm rot="0">
            <a:off x="544176" y="2111002"/>
            <a:ext cx="11060614" cy="807401"/>
          </a:xfrm>
          <a:prstGeom prst="rect">
            <a:avLst/>
          </a:prstGeom>
        </p:spPr>
        <p:txBody>
          <a:bodyPr anchor="t" rtlCol="false" tIns="0" lIns="0" bIns="0" rIns="0">
            <a:spAutoFit/>
          </a:bodyPr>
          <a:lstStyle/>
          <a:p>
            <a:pPr algn="just" rtl="true">
              <a:lnSpc>
                <a:spcPts val="3152"/>
              </a:lnSpc>
              <a:spcBef>
                <a:spcPct val="0"/>
              </a:spcBef>
            </a:pPr>
            <a:r>
              <a:rPr lang="ar-EG" sz="2425">
                <a:solidFill>
                  <a:srgbClr val="000000"/>
                </a:solidFill>
                <a:latin typeface="Times New Roman"/>
                <a:ea typeface="Times New Roman"/>
                <a:cs typeface="Times New Roman"/>
                <a:sym typeface="Times New Roman"/>
                <a:rtl val="true"/>
              </a:rPr>
              <a:t>يتميز ا</a:t>
            </a:r>
            <a:r>
              <a:rPr lang="ar-EG" sz="2425">
                <a:solidFill>
                  <a:srgbClr val="000000"/>
                </a:solidFill>
                <a:latin typeface="Times New Roman"/>
                <a:ea typeface="Times New Roman"/>
                <a:cs typeface="Times New Roman"/>
                <a:sym typeface="Times New Roman"/>
                <a:rtl val="true"/>
              </a:rPr>
              <a:t>لقانون البنكي </a:t>
            </a:r>
            <a:r>
              <a:rPr lang="ar-EG" b="true" sz="2425">
                <a:solidFill>
                  <a:srgbClr val="000000"/>
                </a:solidFill>
                <a:latin typeface="Times New Roman Bold"/>
                <a:ea typeface="Times New Roman Bold"/>
                <a:cs typeface="Times New Roman Bold"/>
                <a:sym typeface="Times New Roman Bold"/>
                <a:rtl val="true"/>
              </a:rPr>
              <a:t>بطابع دولي</a:t>
            </a:r>
            <a:r>
              <a:rPr lang="ar-EG" sz="2425">
                <a:solidFill>
                  <a:srgbClr val="000000"/>
                </a:solidFill>
                <a:latin typeface="Times New Roman"/>
                <a:ea typeface="Times New Roman"/>
                <a:cs typeface="Times New Roman"/>
                <a:sym typeface="Times New Roman"/>
                <a:rtl val="true"/>
              </a:rPr>
              <a:t> خاصة في جانبه التقني المرتبط بالتجارة الدولية، ولذلك تكتسب الاتفاقيات والمعاهدات الدولية أهمية كبيرة في تنظيم وتسيير العمليات البنكية مثل:</a:t>
            </a:r>
          </a:p>
        </p:txBody>
      </p:sp>
    </p:spTree>
  </p:cSld>
  <p:clrMapOvr>
    <a:masterClrMapping/>
  </p:clrMapOvr>
</p:sld>
</file>

<file path=ppt/slides/slide1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10800000">
            <a:off x="11283609" y="-256341"/>
            <a:ext cx="17710594" cy="10799683"/>
            <a:chOff x="0" y="0"/>
            <a:chExt cx="8809804" cy="5372100"/>
          </a:xfrm>
        </p:grpSpPr>
        <p:sp>
          <p:nvSpPr>
            <p:cNvPr name="Freeform 3" id="3"/>
            <p:cNvSpPr/>
            <p:nvPr/>
          </p:nvSpPr>
          <p:spPr>
            <a:xfrm flipH="false" flipV="false" rot="0">
              <a:off x="0" y="0"/>
              <a:ext cx="8809803" cy="5372100"/>
            </a:xfrm>
            <a:custGeom>
              <a:avLst/>
              <a:gdLst/>
              <a:ahLst/>
              <a:cxnLst/>
              <a:rect r="r" b="b" t="t" l="l"/>
              <a:pathLst>
                <a:path h="5372100" w="8809803">
                  <a:moveTo>
                    <a:pt x="7259134" y="0"/>
                  </a:moveTo>
                  <a:lnTo>
                    <a:pt x="1550670" y="0"/>
                  </a:lnTo>
                  <a:lnTo>
                    <a:pt x="0" y="2686050"/>
                  </a:lnTo>
                  <a:lnTo>
                    <a:pt x="1550670" y="5372100"/>
                  </a:lnTo>
                  <a:lnTo>
                    <a:pt x="7259134" y="5372100"/>
                  </a:lnTo>
                  <a:lnTo>
                    <a:pt x="8809803" y="2686050"/>
                  </a:lnTo>
                  <a:lnTo>
                    <a:pt x="7259134" y="0"/>
                  </a:lnTo>
                  <a:close/>
                </a:path>
              </a:pathLst>
            </a:custGeom>
            <a:solidFill>
              <a:srgbClr val="1836B2"/>
            </a:solidFill>
          </p:spPr>
        </p:sp>
      </p:grpSp>
      <p:sp>
        <p:nvSpPr>
          <p:cNvPr name="TextBox 4" id="4"/>
          <p:cNvSpPr txBox="true"/>
          <p:nvPr/>
        </p:nvSpPr>
        <p:spPr>
          <a:xfrm rot="0">
            <a:off x="4255236" y="2868241"/>
            <a:ext cx="6428752" cy="1104583"/>
          </a:xfrm>
          <a:prstGeom prst="rect">
            <a:avLst/>
          </a:prstGeom>
        </p:spPr>
        <p:txBody>
          <a:bodyPr anchor="t" rtlCol="false" tIns="0" lIns="0" bIns="0" rIns="0">
            <a:spAutoFit/>
          </a:bodyPr>
          <a:lstStyle/>
          <a:p>
            <a:pPr algn="r" rtl="true" marL="0" indent="0" lvl="0">
              <a:lnSpc>
                <a:spcPts val="8222"/>
              </a:lnSpc>
              <a:spcBef>
                <a:spcPct val="0"/>
              </a:spcBef>
            </a:pPr>
            <a:r>
              <a:rPr lang="ar-EG" b="true" sz="7475">
                <a:solidFill>
                  <a:srgbClr val="000000"/>
                </a:solidFill>
                <a:latin typeface="Times New Roman Bold"/>
                <a:ea typeface="Times New Roman Bold"/>
                <a:cs typeface="Times New Roman Bold"/>
                <a:sym typeface="Times New Roman Bold"/>
                <a:rtl val="true"/>
              </a:rPr>
              <a:t>المحور الثاني:</a:t>
            </a:r>
          </a:p>
        </p:txBody>
      </p:sp>
      <p:grpSp>
        <p:nvGrpSpPr>
          <p:cNvPr name="Group 5" id="5"/>
          <p:cNvGrpSpPr/>
          <p:nvPr/>
        </p:nvGrpSpPr>
        <p:grpSpPr>
          <a:xfrm rot="0">
            <a:off x="1028700" y="5477368"/>
            <a:ext cx="9399981" cy="1920444"/>
            <a:chOff x="0" y="0"/>
            <a:chExt cx="12533308" cy="2560593"/>
          </a:xfrm>
        </p:grpSpPr>
        <p:sp>
          <p:nvSpPr>
            <p:cNvPr name="TextBox 6" id="6"/>
            <p:cNvSpPr txBox="true"/>
            <p:nvPr/>
          </p:nvSpPr>
          <p:spPr>
            <a:xfrm rot="0">
              <a:off x="0" y="-28575"/>
              <a:ext cx="12533308" cy="1438275"/>
            </a:xfrm>
            <a:prstGeom prst="rect">
              <a:avLst/>
            </a:prstGeom>
          </p:spPr>
          <p:txBody>
            <a:bodyPr anchor="t" rtlCol="false" tIns="0" lIns="0" bIns="0" rIns="0">
              <a:spAutoFit/>
            </a:bodyPr>
            <a:lstStyle/>
            <a:p>
              <a:pPr algn="r" rtl="true" marL="0" indent="0" lvl="0">
                <a:lnSpc>
                  <a:spcPts val="8399"/>
                </a:lnSpc>
                <a:spcBef>
                  <a:spcPct val="0"/>
                </a:spcBef>
              </a:pPr>
              <a:r>
                <a:rPr lang="ar-EG" b="true" sz="6999" spc="209">
                  <a:solidFill>
                    <a:srgbClr val="000000"/>
                  </a:solidFill>
                  <a:latin typeface="Times New Roman Bold"/>
                  <a:ea typeface="Times New Roman Bold"/>
                  <a:cs typeface="Times New Roman Bold"/>
                  <a:sym typeface="Times New Roman Bold"/>
                  <a:rtl val="true"/>
                </a:rPr>
                <a:t>ماهية التشريعات البنكية والمالية</a:t>
              </a:r>
            </a:p>
          </p:txBody>
        </p:sp>
        <p:sp>
          <p:nvSpPr>
            <p:cNvPr name="TextBox 7" id="7"/>
            <p:cNvSpPr txBox="true"/>
            <p:nvPr/>
          </p:nvSpPr>
          <p:spPr>
            <a:xfrm rot="0">
              <a:off x="0" y="2079263"/>
              <a:ext cx="12533308" cy="481330"/>
            </a:xfrm>
            <a:prstGeom prst="rect">
              <a:avLst/>
            </a:prstGeom>
          </p:spPr>
          <p:txBody>
            <a:bodyPr anchor="t" rtlCol="false" tIns="0" lIns="0" bIns="0" rIns="0">
              <a:spAutoFit/>
            </a:bodyPr>
            <a:lstStyle/>
            <a:p>
              <a:pPr algn="l" marL="0" indent="0" lvl="0">
                <a:lnSpc>
                  <a:spcPts val="2940"/>
                </a:lnSpc>
                <a:spcBef>
                  <a:spcPct val="0"/>
                </a:spcBef>
              </a:pPr>
            </a:p>
          </p:txBody>
        </p:sp>
      </p:grpSp>
    </p:spTree>
  </p:cSld>
  <p:clrMapOvr>
    <a:masterClrMapping/>
  </p:clrMapOvr>
</p:sld>
</file>

<file path=ppt/slides/slide1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866999" y="1707199"/>
            <a:ext cx="15975431" cy="2907700"/>
            <a:chOff x="0" y="0"/>
            <a:chExt cx="21300575" cy="3876934"/>
          </a:xfrm>
        </p:grpSpPr>
        <p:sp>
          <p:nvSpPr>
            <p:cNvPr name="TextBox 3" id="3"/>
            <p:cNvSpPr txBox="true"/>
            <p:nvPr/>
          </p:nvSpPr>
          <p:spPr>
            <a:xfrm rot="0">
              <a:off x="0" y="78246"/>
              <a:ext cx="21300575" cy="1987126"/>
            </a:xfrm>
            <a:prstGeom prst="rect">
              <a:avLst/>
            </a:prstGeom>
          </p:spPr>
          <p:txBody>
            <a:bodyPr anchor="t" rtlCol="false" tIns="0" lIns="0" bIns="0" rIns="0">
              <a:spAutoFit/>
            </a:bodyPr>
            <a:lstStyle/>
            <a:p>
              <a:pPr algn="ctr" rtl="true" marL="0" indent="0" lvl="0">
                <a:lnSpc>
                  <a:spcPts val="3932"/>
                </a:lnSpc>
                <a:spcBef>
                  <a:spcPct val="0"/>
                </a:spcBef>
              </a:pPr>
              <a:r>
                <a:rPr lang="ar-EG" sz="3025" spc="-60">
                  <a:solidFill>
                    <a:srgbClr val="000000"/>
                  </a:solidFill>
                  <a:latin typeface="Times New Roman"/>
                  <a:ea typeface="Times New Roman"/>
                  <a:cs typeface="Times New Roman"/>
                  <a:sym typeface="Times New Roman"/>
                  <a:rtl val="true"/>
                </a:rPr>
                <a:t>يُعرَّف التشريع بأنه</a:t>
              </a:r>
              <a:r>
                <a:rPr lang="ar-EG" b="true" sz="3025" spc="-60">
                  <a:solidFill>
                    <a:srgbClr val="000000"/>
                  </a:solidFill>
                  <a:latin typeface="Times New Roman Bold"/>
                  <a:ea typeface="Times New Roman Bold"/>
                  <a:cs typeface="Times New Roman Bold"/>
                  <a:sym typeface="Times New Roman Bold"/>
                  <a:rtl val="true"/>
                </a:rPr>
                <a:t> المصدر الأساسي للنصوص القانونية</a:t>
              </a:r>
              <a:r>
                <a:rPr lang="ar-EG" sz="3025" spc="-60">
                  <a:solidFill>
                    <a:srgbClr val="000000"/>
                  </a:solidFill>
                  <a:latin typeface="Times New Roman"/>
                  <a:ea typeface="Times New Roman"/>
                  <a:cs typeface="Times New Roman"/>
                  <a:sym typeface="Times New Roman"/>
                  <a:rtl val="true"/>
                </a:rPr>
                <a:t> التي تصدر عن الهيئة التشريعية المختصة</a:t>
              </a:r>
              <a:r>
                <a:rPr lang="ar-EG" b="true" sz="3025" spc="-60">
                  <a:solidFill>
                    <a:srgbClr val="000000"/>
                  </a:solidFill>
                  <a:latin typeface="Times New Roman Bold"/>
                  <a:ea typeface="Times New Roman Bold"/>
                  <a:cs typeface="Times New Roman Bold"/>
                  <a:sym typeface="Times New Roman Bold"/>
                  <a:rtl val="true"/>
                </a:rPr>
                <a:t>، مثل الدستور، البرلمان، أو عن السلطة التنفيذية بناءً على تفويض قانوني. </a:t>
              </a:r>
              <a:r>
                <a:rPr lang="ar-EG" sz="3025" spc="-60">
                  <a:solidFill>
                    <a:srgbClr val="000000"/>
                  </a:solidFill>
                  <a:latin typeface="Times New Roman"/>
                  <a:ea typeface="Times New Roman"/>
                  <a:cs typeface="Times New Roman"/>
                  <a:sym typeface="Times New Roman"/>
                  <a:rtl val="true"/>
                </a:rPr>
                <a:t>ويُعدّ التشريع </a:t>
              </a:r>
              <a:r>
                <a:rPr lang="ar-EG" b="true" sz="3025" spc="-60">
                  <a:solidFill>
                    <a:srgbClr val="000000"/>
                  </a:solidFill>
                  <a:latin typeface="Times New Roman Bold"/>
                  <a:ea typeface="Times New Roman Bold"/>
                  <a:cs typeface="Times New Roman Bold"/>
                  <a:sym typeface="Times New Roman Bold"/>
                  <a:rtl val="true"/>
                </a:rPr>
                <a:t>الأداة الرئيسة</a:t>
              </a:r>
              <a:r>
                <a:rPr lang="ar-EG" sz="3025" spc="-60">
                  <a:solidFill>
                    <a:srgbClr val="000000"/>
                  </a:solidFill>
                  <a:latin typeface="Times New Roman"/>
                  <a:ea typeface="Times New Roman"/>
                  <a:cs typeface="Times New Roman"/>
                  <a:sym typeface="Times New Roman"/>
                  <a:rtl val="true"/>
                </a:rPr>
                <a:t> التي تُعبّر من خلالها الدولة عن</a:t>
              </a:r>
              <a:r>
                <a:rPr lang="ar-EG" b="true" sz="3025" spc="-60">
                  <a:solidFill>
                    <a:srgbClr val="000000"/>
                  </a:solidFill>
                  <a:latin typeface="Times New Roman Bold"/>
                  <a:ea typeface="Times New Roman Bold"/>
                  <a:cs typeface="Times New Roman Bold"/>
                  <a:sym typeface="Times New Roman Bold"/>
                  <a:rtl val="true"/>
                </a:rPr>
                <a:t> إرادتها القانونية في تنظيم العلاقات في المجتمع.</a:t>
              </a:r>
            </a:p>
          </p:txBody>
        </p:sp>
        <p:sp>
          <p:nvSpPr>
            <p:cNvPr name="TextBox 4" id="4"/>
            <p:cNvSpPr txBox="true"/>
            <p:nvPr/>
          </p:nvSpPr>
          <p:spPr>
            <a:xfrm rot="0">
              <a:off x="0" y="2628806"/>
              <a:ext cx="21300575" cy="1195493"/>
            </a:xfrm>
            <a:prstGeom prst="rect">
              <a:avLst/>
            </a:prstGeom>
          </p:spPr>
          <p:txBody>
            <a:bodyPr anchor="t" rtlCol="false" tIns="0" lIns="0" bIns="0" rIns="0">
              <a:spAutoFit/>
            </a:bodyPr>
            <a:lstStyle/>
            <a:p>
              <a:pPr algn="r" rtl="true">
                <a:lnSpc>
                  <a:spcPts val="4164"/>
                </a:lnSpc>
              </a:pPr>
            </a:p>
            <a:p>
              <a:pPr algn="l" marL="0" indent="0" lvl="0">
                <a:lnSpc>
                  <a:spcPts val="3045"/>
                </a:lnSpc>
                <a:spcBef>
                  <a:spcPct val="0"/>
                </a:spcBef>
              </a:pPr>
            </a:p>
          </p:txBody>
        </p:sp>
      </p:grpSp>
      <p:grpSp>
        <p:nvGrpSpPr>
          <p:cNvPr name="Group 5" id="5"/>
          <p:cNvGrpSpPr/>
          <p:nvPr/>
        </p:nvGrpSpPr>
        <p:grpSpPr>
          <a:xfrm rot="0">
            <a:off x="12520914" y="5054068"/>
            <a:ext cx="4418394" cy="4673636"/>
            <a:chOff x="0" y="0"/>
            <a:chExt cx="5891191" cy="6231514"/>
          </a:xfrm>
        </p:grpSpPr>
        <p:sp>
          <p:nvSpPr>
            <p:cNvPr name="TextBox 6" id="6"/>
            <p:cNvSpPr txBox="true"/>
            <p:nvPr/>
          </p:nvSpPr>
          <p:spPr>
            <a:xfrm rot="0">
              <a:off x="0" y="17286"/>
              <a:ext cx="5891191" cy="772160"/>
            </a:xfrm>
            <a:prstGeom prst="rect">
              <a:avLst/>
            </a:prstGeom>
          </p:spPr>
          <p:txBody>
            <a:bodyPr anchor="t" rtlCol="false" tIns="0" lIns="0" bIns="0" rIns="0">
              <a:spAutoFit/>
            </a:bodyPr>
            <a:lstStyle/>
            <a:p>
              <a:pPr algn="ctr" rtl="true" marL="0" indent="0" lvl="0">
                <a:lnSpc>
                  <a:spcPts val="4582"/>
                </a:lnSpc>
                <a:spcBef>
                  <a:spcPct val="0"/>
                </a:spcBef>
              </a:pPr>
              <a:r>
                <a:rPr lang="ar-EG" b="true" sz="3525" spc="-70">
                  <a:solidFill>
                    <a:srgbClr val="000000"/>
                  </a:solidFill>
                  <a:latin typeface="Times New Roman Bold"/>
                  <a:ea typeface="Times New Roman Bold"/>
                  <a:cs typeface="Times New Roman Bold"/>
                  <a:sym typeface="Times New Roman Bold"/>
                  <a:rtl val="true"/>
                </a:rPr>
                <a:t>التشريع الأساسي</a:t>
              </a:r>
            </a:p>
          </p:txBody>
        </p:sp>
        <p:sp>
          <p:nvSpPr>
            <p:cNvPr name="TextBox 7" id="7"/>
            <p:cNvSpPr txBox="true"/>
            <p:nvPr/>
          </p:nvSpPr>
          <p:spPr>
            <a:xfrm rot="0">
              <a:off x="0" y="1303349"/>
              <a:ext cx="5891191" cy="4864101"/>
            </a:xfrm>
            <a:prstGeom prst="rect">
              <a:avLst/>
            </a:prstGeom>
          </p:spPr>
          <p:txBody>
            <a:bodyPr anchor="t" rtlCol="false" tIns="0" lIns="0" bIns="0" rIns="0">
              <a:spAutoFit/>
            </a:bodyPr>
            <a:lstStyle/>
            <a:p>
              <a:pPr algn="ctr" rtl="true">
                <a:lnSpc>
                  <a:spcPts val="4199"/>
                </a:lnSpc>
              </a:pPr>
              <a:r>
                <a:rPr lang="ar-EG" sz="2999">
                  <a:solidFill>
                    <a:srgbClr val="000000"/>
                  </a:solidFill>
                  <a:latin typeface="Times New Roman"/>
                  <a:ea typeface="Times New Roman"/>
                  <a:cs typeface="Times New Roman"/>
                  <a:sym typeface="Times New Roman"/>
                  <a:rtl val="true"/>
                </a:rPr>
                <a:t>وهو</a:t>
              </a:r>
              <a:r>
                <a:rPr lang="ar-EG" b="true" sz="2999">
                  <a:solidFill>
                    <a:srgbClr val="000000"/>
                  </a:solidFill>
                  <a:latin typeface="Times New Roman Bold"/>
                  <a:ea typeface="Times New Roman Bold"/>
                  <a:cs typeface="Times New Roman Bold"/>
                  <a:sym typeface="Times New Roman Bold"/>
                  <a:rtl val="true"/>
                </a:rPr>
                <a:t> الدستور</a:t>
              </a:r>
              <a:r>
                <a:rPr lang="ar-EG" sz="2999">
                  <a:solidFill>
                    <a:srgbClr val="000000"/>
                  </a:solidFill>
                  <a:latin typeface="Times New Roman"/>
                  <a:ea typeface="Times New Roman"/>
                  <a:cs typeface="Times New Roman"/>
                  <a:sym typeface="Times New Roman"/>
                  <a:rtl val="true"/>
                </a:rPr>
                <a:t>  الذي ويتم وضعه بواسطة جمعية منتخبة من طرف الشعب، ويُعنى بتحديد شكل الدولة ونظامها السياسي، كما يضع الإطار العام للحقوق والحريات الأساسية للمواطنين فيها.</a:t>
              </a:r>
            </a:p>
            <a:p>
              <a:pPr algn="ctr" rtl="true" marL="0" indent="0" lvl="0">
                <a:lnSpc>
                  <a:spcPts val="4199"/>
                </a:lnSpc>
                <a:spcBef>
                  <a:spcPct val="0"/>
                </a:spcBef>
              </a:pPr>
            </a:p>
          </p:txBody>
        </p:sp>
      </p:grpSp>
      <p:sp>
        <p:nvSpPr>
          <p:cNvPr name="AutoShape 8" id="8"/>
          <p:cNvSpPr/>
          <p:nvPr/>
        </p:nvSpPr>
        <p:spPr>
          <a:xfrm rot="-5400000">
            <a:off x="4726837" y="6274274"/>
            <a:ext cx="2928223" cy="0"/>
          </a:xfrm>
          <a:prstGeom prst="line">
            <a:avLst/>
          </a:prstGeom>
          <a:ln cap="rnd" w="47625">
            <a:solidFill>
              <a:srgbClr val="86C7ED"/>
            </a:solidFill>
            <a:prstDash val="sysDot"/>
            <a:headEnd type="none" len="sm" w="sm"/>
            <a:tailEnd type="none" len="sm" w="sm"/>
          </a:ln>
        </p:spPr>
      </p:sp>
      <p:sp>
        <p:nvSpPr>
          <p:cNvPr name="AutoShape 9" id="9"/>
          <p:cNvSpPr/>
          <p:nvPr/>
        </p:nvSpPr>
        <p:spPr>
          <a:xfrm rot="-5400000">
            <a:off x="10632940" y="6274274"/>
            <a:ext cx="2928223" cy="0"/>
          </a:xfrm>
          <a:prstGeom prst="line">
            <a:avLst/>
          </a:prstGeom>
          <a:ln cap="rnd" w="47625">
            <a:solidFill>
              <a:srgbClr val="86C7ED"/>
            </a:solidFill>
            <a:prstDash val="sysDot"/>
            <a:headEnd type="none" len="sm" w="sm"/>
            <a:tailEnd type="none" len="sm" w="sm"/>
          </a:ln>
        </p:spPr>
      </p:sp>
      <p:grpSp>
        <p:nvGrpSpPr>
          <p:cNvPr name="Group 10" id="10"/>
          <p:cNvGrpSpPr/>
          <p:nvPr/>
        </p:nvGrpSpPr>
        <p:grpSpPr>
          <a:xfrm rot="-10800000">
            <a:off x="15358761" y="-1611374"/>
            <a:ext cx="2929239" cy="3013773"/>
            <a:chOff x="0" y="0"/>
            <a:chExt cx="5221416" cy="5372100"/>
          </a:xfrm>
        </p:grpSpPr>
        <p:sp>
          <p:nvSpPr>
            <p:cNvPr name="Freeform 11" id="11"/>
            <p:cNvSpPr/>
            <p:nvPr/>
          </p:nvSpPr>
          <p:spPr>
            <a:xfrm flipH="false" flipV="false" rot="0">
              <a:off x="0" y="0"/>
              <a:ext cx="5221416" cy="5372100"/>
            </a:xfrm>
            <a:custGeom>
              <a:avLst/>
              <a:gdLst/>
              <a:ahLst/>
              <a:cxnLst/>
              <a:rect r="r" b="b" t="t" l="l"/>
              <a:pathLst>
                <a:path h="5372100" w="5221416">
                  <a:moveTo>
                    <a:pt x="3670746" y="0"/>
                  </a:moveTo>
                  <a:lnTo>
                    <a:pt x="1550670" y="0"/>
                  </a:lnTo>
                  <a:lnTo>
                    <a:pt x="0" y="2686050"/>
                  </a:lnTo>
                  <a:lnTo>
                    <a:pt x="1550670" y="5372100"/>
                  </a:lnTo>
                  <a:lnTo>
                    <a:pt x="3670746" y="5372100"/>
                  </a:lnTo>
                  <a:lnTo>
                    <a:pt x="5221416" y="2686050"/>
                  </a:lnTo>
                  <a:lnTo>
                    <a:pt x="3670746" y="0"/>
                  </a:lnTo>
                  <a:close/>
                </a:path>
              </a:pathLst>
            </a:custGeom>
            <a:solidFill>
              <a:srgbClr val="A066CB"/>
            </a:solidFill>
          </p:spPr>
        </p:sp>
      </p:grpSp>
      <p:grpSp>
        <p:nvGrpSpPr>
          <p:cNvPr name="Group 12" id="12"/>
          <p:cNvGrpSpPr/>
          <p:nvPr/>
        </p:nvGrpSpPr>
        <p:grpSpPr>
          <a:xfrm rot="-10800000">
            <a:off x="-1643644" y="9951501"/>
            <a:ext cx="17768494" cy="1949023"/>
            <a:chOff x="0" y="0"/>
            <a:chExt cx="48975363" cy="5372100"/>
          </a:xfrm>
        </p:grpSpPr>
        <p:sp>
          <p:nvSpPr>
            <p:cNvPr name="Freeform 13" id="13"/>
            <p:cNvSpPr/>
            <p:nvPr/>
          </p:nvSpPr>
          <p:spPr>
            <a:xfrm flipH="false" flipV="false" rot="0">
              <a:off x="0" y="0"/>
              <a:ext cx="48975364" cy="5372100"/>
            </a:xfrm>
            <a:custGeom>
              <a:avLst/>
              <a:gdLst/>
              <a:ahLst/>
              <a:cxnLst/>
              <a:rect r="r" b="b" t="t" l="l"/>
              <a:pathLst>
                <a:path h="5372100" w="48975364">
                  <a:moveTo>
                    <a:pt x="47424693" y="0"/>
                  </a:moveTo>
                  <a:lnTo>
                    <a:pt x="1550670" y="0"/>
                  </a:lnTo>
                  <a:lnTo>
                    <a:pt x="0" y="2686050"/>
                  </a:lnTo>
                  <a:lnTo>
                    <a:pt x="1550670" y="5372100"/>
                  </a:lnTo>
                  <a:lnTo>
                    <a:pt x="47424693" y="5372100"/>
                  </a:lnTo>
                  <a:lnTo>
                    <a:pt x="48975364" y="2686050"/>
                  </a:lnTo>
                  <a:lnTo>
                    <a:pt x="47424693" y="0"/>
                  </a:lnTo>
                  <a:close/>
                </a:path>
              </a:pathLst>
            </a:custGeom>
            <a:solidFill>
              <a:srgbClr val="1836B2"/>
            </a:solidFill>
          </p:spPr>
        </p:sp>
      </p:grpSp>
      <p:grpSp>
        <p:nvGrpSpPr>
          <p:cNvPr name="Group 14" id="14"/>
          <p:cNvGrpSpPr/>
          <p:nvPr/>
        </p:nvGrpSpPr>
        <p:grpSpPr>
          <a:xfrm rot="0">
            <a:off x="6610696" y="5143500"/>
            <a:ext cx="5066609" cy="4149761"/>
            <a:chOff x="0" y="0"/>
            <a:chExt cx="6755479" cy="5533014"/>
          </a:xfrm>
        </p:grpSpPr>
        <p:sp>
          <p:nvSpPr>
            <p:cNvPr name="TextBox 15" id="15"/>
            <p:cNvSpPr txBox="true"/>
            <p:nvPr/>
          </p:nvSpPr>
          <p:spPr>
            <a:xfrm rot="0">
              <a:off x="0" y="17286"/>
              <a:ext cx="6755479" cy="772160"/>
            </a:xfrm>
            <a:prstGeom prst="rect">
              <a:avLst/>
            </a:prstGeom>
          </p:spPr>
          <p:txBody>
            <a:bodyPr anchor="t" rtlCol="false" tIns="0" lIns="0" bIns="0" rIns="0">
              <a:spAutoFit/>
            </a:bodyPr>
            <a:lstStyle/>
            <a:p>
              <a:pPr algn="ctr" rtl="true" marL="0" indent="0" lvl="0">
                <a:lnSpc>
                  <a:spcPts val="4582"/>
                </a:lnSpc>
                <a:spcBef>
                  <a:spcPct val="0"/>
                </a:spcBef>
              </a:pPr>
              <a:r>
                <a:rPr lang="ar-EG" b="true" sz="3525" spc="-70">
                  <a:solidFill>
                    <a:srgbClr val="000000"/>
                  </a:solidFill>
                  <a:latin typeface="Times New Roman Bold"/>
                  <a:ea typeface="Times New Roman Bold"/>
                  <a:cs typeface="Times New Roman Bold"/>
                  <a:sym typeface="Times New Roman Bold"/>
                  <a:rtl val="true"/>
                </a:rPr>
                <a:t>التشريع العادي</a:t>
              </a:r>
            </a:p>
          </p:txBody>
        </p:sp>
        <p:sp>
          <p:nvSpPr>
            <p:cNvPr name="TextBox 16" id="16"/>
            <p:cNvSpPr txBox="true"/>
            <p:nvPr/>
          </p:nvSpPr>
          <p:spPr>
            <a:xfrm rot="0">
              <a:off x="0" y="1303349"/>
              <a:ext cx="6755479" cy="4165601"/>
            </a:xfrm>
            <a:prstGeom prst="rect">
              <a:avLst/>
            </a:prstGeom>
          </p:spPr>
          <p:txBody>
            <a:bodyPr anchor="t" rtlCol="false" tIns="0" lIns="0" bIns="0" rIns="0">
              <a:spAutoFit/>
            </a:bodyPr>
            <a:lstStyle/>
            <a:p>
              <a:pPr algn="ctr" rtl="true" marL="0" indent="0" lvl="0">
                <a:lnSpc>
                  <a:spcPts val="4199"/>
                </a:lnSpc>
                <a:spcBef>
                  <a:spcPct val="0"/>
                </a:spcBef>
              </a:pPr>
              <a:r>
                <a:rPr lang="ar-EG" sz="2999">
                  <a:solidFill>
                    <a:srgbClr val="000000"/>
                  </a:solidFill>
                  <a:latin typeface="Times New Roman"/>
                  <a:ea typeface="Times New Roman"/>
                  <a:cs typeface="Times New Roman"/>
                  <a:sym typeface="Times New Roman"/>
                  <a:rtl val="true"/>
                </a:rPr>
                <a:t>وهو ما يصدره </a:t>
              </a:r>
              <a:r>
                <a:rPr lang="ar-EG" b="true" sz="2999">
                  <a:solidFill>
                    <a:srgbClr val="000000"/>
                  </a:solidFill>
                  <a:latin typeface="Times New Roman Bold"/>
                  <a:ea typeface="Times New Roman Bold"/>
                  <a:cs typeface="Times New Roman Bold"/>
                  <a:sym typeface="Times New Roman Bold"/>
                  <a:rtl val="true"/>
                </a:rPr>
                <a:t>البرلمان</a:t>
              </a:r>
              <a:r>
                <a:rPr lang="ar-EG" sz="2999">
                  <a:solidFill>
                    <a:srgbClr val="000000"/>
                  </a:solidFill>
                  <a:latin typeface="Times New Roman"/>
                  <a:ea typeface="Times New Roman"/>
                  <a:cs typeface="Times New Roman"/>
                  <a:sym typeface="Times New Roman"/>
                  <a:rtl val="true"/>
                </a:rPr>
                <a:t> من قوانين، والمقصود منه تنظيم حياة الناس والعلاقة فيما بينهم من جهة والعلاقة فيما بينهم وبين الدولة من جهة أخرى بالإضافة إلى حفظ أمن وسلامة ونظام مجتمع، وتحقيق الرفاهية والسلام العام. </a:t>
              </a:r>
            </a:p>
          </p:txBody>
        </p:sp>
      </p:grpSp>
      <p:grpSp>
        <p:nvGrpSpPr>
          <p:cNvPr name="Group 17" id="17"/>
          <p:cNvGrpSpPr/>
          <p:nvPr/>
        </p:nvGrpSpPr>
        <p:grpSpPr>
          <a:xfrm rot="0">
            <a:off x="1028700" y="5054068"/>
            <a:ext cx="4483215" cy="3102011"/>
            <a:chOff x="0" y="0"/>
            <a:chExt cx="5977620" cy="4136014"/>
          </a:xfrm>
        </p:grpSpPr>
        <p:sp>
          <p:nvSpPr>
            <p:cNvPr name="TextBox 18" id="18"/>
            <p:cNvSpPr txBox="true"/>
            <p:nvPr/>
          </p:nvSpPr>
          <p:spPr>
            <a:xfrm rot="0">
              <a:off x="0" y="17286"/>
              <a:ext cx="5977620" cy="772160"/>
            </a:xfrm>
            <a:prstGeom prst="rect">
              <a:avLst/>
            </a:prstGeom>
          </p:spPr>
          <p:txBody>
            <a:bodyPr anchor="t" rtlCol="false" tIns="0" lIns="0" bIns="0" rIns="0">
              <a:spAutoFit/>
            </a:bodyPr>
            <a:lstStyle/>
            <a:p>
              <a:pPr algn="ctr" rtl="true" marL="0" indent="0" lvl="0">
                <a:lnSpc>
                  <a:spcPts val="4582"/>
                </a:lnSpc>
                <a:spcBef>
                  <a:spcPct val="0"/>
                </a:spcBef>
              </a:pPr>
              <a:r>
                <a:rPr lang="ar-EG" b="true" sz="3525" spc="-70">
                  <a:solidFill>
                    <a:srgbClr val="000000"/>
                  </a:solidFill>
                  <a:latin typeface="Times New Roman Bold"/>
                  <a:ea typeface="Times New Roman Bold"/>
                  <a:cs typeface="Times New Roman Bold"/>
                  <a:sym typeface="Times New Roman Bold"/>
                  <a:rtl val="true"/>
                </a:rPr>
                <a:t>التشريع الفرعي</a:t>
              </a:r>
            </a:p>
          </p:txBody>
        </p:sp>
        <p:sp>
          <p:nvSpPr>
            <p:cNvPr name="TextBox 19" id="19"/>
            <p:cNvSpPr txBox="true"/>
            <p:nvPr/>
          </p:nvSpPr>
          <p:spPr>
            <a:xfrm rot="0">
              <a:off x="0" y="1303349"/>
              <a:ext cx="5977620" cy="2768601"/>
            </a:xfrm>
            <a:prstGeom prst="rect">
              <a:avLst/>
            </a:prstGeom>
          </p:spPr>
          <p:txBody>
            <a:bodyPr anchor="t" rtlCol="false" tIns="0" lIns="0" bIns="0" rIns="0">
              <a:spAutoFit/>
            </a:bodyPr>
            <a:lstStyle/>
            <a:p>
              <a:pPr algn="ctr" rtl="true" marL="0" indent="0" lvl="0">
                <a:lnSpc>
                  <a:spcPts val="4199"/>
                </a:lnSpc>
                <a:spcBef>
                  <a:spcPct val="0"/>
                </a:spcBef>
              </a:pPr>
              <a:r>
                <a:rPr lang="ar-EG" sz="2999">
                  <a:solidFill>
                    <a:srgbClr val="000000"/>
                  </a:solidFill>
                  <a:latin typeface="Times New Roman"/>
                  <a:ea typeface="Times New Roman"/>
                  <a:cs typeface="Times New Roman"/>
                  <a:sym typeface="Times New Roman"/>
                  <a:rtl val="true"/>
                </a:rPr>
                <a:t>وهو ما تصدره</a:t>
              </a:r>
              <a:r>
                <a:rPr lang="ar-EG" b="true" sz="2999">
                  <a:solidFill>
                    <a:srgbClr val="000000"/>
                  </a:solidFill>
                  <a:latin typeface="Times New Roman Bold"/>
                  <a:ea typeface="Times New Roman Bold"/>
                  <a:cs typeface="Times New Roman Bold"/>
                  <a:sym typeface="Times New Roman Bold"/>
                  <a:rtl val="true"/>
                </a:rPr>
                <a:t> السلطة التنفيذية (الحكومة)</a:t>
              </a:r>
              <a:r>
                <a:rPr lang="ar-EG" sz="2999">
                  <a:solidFill>
                    <a:srgbClr val="000000"/>
                  </a:solidFill>
                  <a:latin typeface="Times New Roman"/>
                  <a:ea typeface="Times New Roman"/>
                  <a:cs typeface="Times New Roman"/>
                  <a:sym typeface="Times New Roman"/>
                  <a:rtl val="true"/>
                </a:rPr>
                <a:t> من لوائح تنفيذية للقوانين أو قرارات وزارية تهدف الى تنظيم شؤون الحياة وفقا للقانون.</a:t>
              </a:r>
            </a:p>
          </p:txBody>
        </p:sp>
      </p:grpSp>
      <p:grpSp>
        <p:nvGrpSpPr>
          <p:cNvPr name="Group 20" id="20"/>
          <p:cNvGrpSpPr/>
          <p:nvPr/>
        </p:nvGrpSpPr>
        <p:grpSpPr>
          <a:xfrm rot="-10800000">
            <a:off x="-3111196" y="-2620213"/>
            <a:ext cx="19045787" cy="4022613"/>
            <a:chOff x="0" y="0"/>
            <a:chExt cx="25435179" cy="5372100"/>
          </a:xfrm>
        </p:grpSpPr>
        <p:sp>
          <p:nvSpPr>
            <p:cNvPr name="Freeform 21" id="21"/>
            <p:cNvSpPr/>
            <p:nvPr/>
          </p:nvSpPr>
          <p:spPr>
            <a:xfrm flipH="false" flipV="false" rot="0">
              <a:off x="0" y="0"/>
              <a:ext cx="25435179" cy="5372100"/>
            </a:xfrm>
            <a:custGeom>
              <a:avLst/>
              <a:gdLst/>
              <a:ahLst/>
              <a:cxnLst/>
              <a:rect r="r" b="b" t="t" l="l"/>
              <a:pathLst>
                <a:path h="5372100" w="25435179">
                  <a:moveTo>
                    <a:pt x="23884510" y="0"/>
                  </a:moveTo>
                  <a:lnTo>
                    <a:pt x="1550670" y="0"/>
                  </a:lnTo>
                  <a:lnTo>
                    <a:pt x="0" y="2686050"/>
                  </a:lnTo>
                  <a:lnTo>
                    <a:pt x="1550670" y="5372100"/>
                  </a:lnTo>
                  <a:lnTo>
                    <a:pt x="23884510" y="5372100"/>
                  </a:lnTo>
                  <a:lnTo>
                    <a:pt x="25435179" y="2686050"/>
                  </a:lnTo>
                  <a:lnTo>
                    <a:pt x="23884510" y="0"/>
                  </a:lnTo>
                  <a:close/>
                </a:path>
              </a:pathLst>
            </a:custGeom>
            <a:solidFill>
              <a:srgbClr val="1836B2"/>
            </a:solidFill>
          </p:spPr>
        </p:sp>
      </p:grpSp>
      <p:sp>
        <p:nvSpPr>
          <p:cNvPr name="TextBox 22" id="22"/>
          <p:cNvSpPr txBox="true"/>
          <p:nvPr/>
        </p:nvSpPr>
        <p:spPr>
          <a:xfrm rot="0">
            <a:off x="5204227" y="116524"/>
            <a:ext cx="4723458" cy="1066800"/>
          </a:xfrm>
          <a:prstGeom prst="rect">
            <a:avLst/>
          </a:prstGeom>
        </p:spPr>
        <p:txBody>
          <a:bodyPr anchor="t" rtlCol="false" tIns="0" lIns="0" bIns="0" rIns="0">
            <a:spAutoFit/>
          </a:bodyPr>
          <a:lstStyle/>
          <a:p>
            <a:pPr algn="r" rtl="true" marL="0" indent="0" lvl="0">
              <a:lnSpc>
                <a:spcPts val="8400"/>
              </a:lnSpc>
              <a:spcBef>
                <a:spcPct val="0"/>
              </a:spcBef>
            </a:pPr>
            <a:r>
              <a:rPr lang="ar-EG" b="true" sz="6000">
                <a:solidFill>
                  <a:srgbClr val="FFFFFF"/>
                </a:solidFill>
                <a:latin typeface="Times New Roman Bold"/>
                <a:ea typeface="Times New Roman Bold"/>
                <a:cs typeface="Times New Roman Bold"/>
                <a:sym typeface="Times New Roman Bold"/>
                <a:rtl val="true"/>
              </a:rPr>
              <a:t>تعريف التشريع</a:t>
            </a:r>
          </a:p>
        </p:txBody>
      </p:sp>
      <p:sp>
        <p:nvSpPr>
          <p:cNvPr name="TextBox 23" id="23"/>
          <p:cNvSpPr txBox="true"/>
          <p:nvPr/>
        </p:nvSpPr>
        <p:spPr>
          <a:xfrm rot="0">
            <a:off x="1638187" y="3605250"/>
            <a:ext cx="14790837" cy="1009650"/>
          </a:xfrm>
          <a:prstGeom prst="rect">
            <a:avLst/>
          </a:prstGeom>
        </p:spPr>
        <p:txBody>
          <a:bodyPr anchor="t" rtlCol="false" tIns="0" lIns="0" bIns="0" rIns="0">
            <a:spAutoFit/>
          </a:bodyPr>
          <a:lstStyle/>
          <a:p>
            <a:pPr algn="ctr" rtl="true">
              <a:lnSpc>
                <a:spcPts val="3900"/>
              </a:lnSpc>
              <a:spcBef>
                <a:spcPct val="0"/>
              </a:spcBef>
            </a:pPr>
            <a:r>
              <a:rPr lang="ar-EG" sz="3000" spc="-60">
                <a:solidFill>
                  <a:srgbClr val="000000"/>
                </a:solidFill>
                <a:latin typeface="Times New Roman"/>
                <a:ea typeface="Times New Roman"/>
                <a:cs typeface="Times New Roman"/>
                <a:sym typeface="Times New Roman"/>
                <a:rtl val="true"/>
              </a:rPr>
              <a:t>والتشريع إما أن يكون</a:t>
            </a:r>
            <a:r>
              <a:rPr lang="ar-EG" sz="3000" spc="-60">
                <a:solidFill>
                  <a:srgbClr val="000000"/>
                </a:solidFill>
                <a:latin typeface="Times New Roman"/>
                <a:ea typeface="Times New Roman"/>
                <a:cs typeface="Times New Roman"/>
                <a:sym typeface="Times New Roman"/>
                <a:rtl val="true"/>
              </a:rPr>
              <a:t> </a:t>
            </a:r>
            <a:r>
              <a:rPr lang="ar-EG" b="true" sz="3000" spc="-60">
                <a:solidFill>
                  <a:srgbClr val="000000"/>
                </a:solidFill>
                <a:latin typeface="Times New Roman Bold"/>
                <a:ea typeface="Times New Roman Bold"/>
                <a:cs typeface="Times New Roman Bold"/>
                <a:sym typeface="Times New Roman Bold"/>
                <a:rtl val="true"/>
              </a:rPr>
              <a:t>تشريعا فرعيا</a:t>
            </a:r>
            <a:r>
              <a:rPr lang="ar-EG" sz="3000" spc="-60">
                <a:solidFill>
                  <a:srgbClr val="000000"/>
                </a:solidFill>
                <a:latin typeface="Times New Roman"/>
                <a:ea typeface="Times New Roman"/>
                <a:cs typeface="Times New Roman"/>
                <a:sym typeface="Times New Roman"/>
                <a:rtl val="true"/>
              </a:rPr>
              <a:t> ونقصد به اللوائح التنظيمية واللوائح التنفيذية، وإما يكون</a:t>
            </a:r>
            <a:r>
              <a:rPr lang="ar-EG" b="true" sz="3000" spc="-60">
                <a:solidFill>
                  <a:srgbClr val="000000"/>
                </a:solidFill>
                <a:latin typeface="Times New Roman Bold"/>
                <a:ea typeface="Times New Roman Bold"/>
                <a:cs typeface="Times New Roman Bold"/>
                <a:sym typeface="Times New Roman Bold"/>
                <a:rtl val="true"/>
              </a:rPr>
              <a:t> تشريعا عاديا </a:t>
            </a:r>
            <a:r>
              <a:rPr lang="ar-EG" sz="3000" spc="-60">
                <a:solidFill>
                  <a:srgbClr val="000000"/>
                </a:solidFill>
                <a:latin typeface="Times New Roman"/>
                <a:ea typeface="Times New Roman"/>
                <a:cs typeface="Times New Roman"/>
                <a:sym typeface="Times New Roman"/>
                <a:rtl val="true"/>
              </a:rPr>
              <a:t>ونقصد به القوانين</a:t>
            </a:r>
          </a:p>
          <a:p>
            <a:pPr algn="ctr" rtl="true">
              <a:lnSpc>
                <a:spcPts val="3900"/>
              </a:lnSpc>
              <a:spcBef>
                <a:spcPct val="0"/>
              </a:spcBef>
            </a:pPr>
            <a:r>
              <a:rPr lang="ar-EG" sz="3000" spc="-60">
                <a:solidFill>
                  <a:srgbClr val="000000"/>
                </a:solidFill>
                <a:latin typeface="Times New Roman"/>
                <a:ea typeface="Times New Roman"/>
                <a:cs typeface="Times New Roman"/>
                <a:sym typeface="Times New Roman"/>
                <a:rtl val="true"/>
              </a:rPr>
              <a:t> وإما</a:t>
            </a:r>
            <a:r>
              <a:rPr lang="ar-EG" b="true" sz="3000" spc="-60">
                <a:solidFill>
                  <a:srgbClr val="000000"/>
                </a:solidFill>
                <a:latin typeface="Times New Roman Bold"/>
                <a:ea typeface="Times New Roman Bold"/>
                <a:cs typeface="Times New Roman Bold"/>
                <a:sym typeface="Times New Roman Bold"/>
                <a:rtl val="true"/>
              </a:rPr>
              <a:t> تشريعا أساسيا</a:t>
            </a:r>
            <a:r>
              <a:rPr lang="ar-EG" sz="3000" spc="-60">
                <a:solidFill>
                  <a:srgbClr val="000000"/>
                </a:solidFill>
                <a:latin typeface="Times New Roman"/>
                <a:ea typeface="Times New Roman"/>
                <a:cs typeface="Times New Roman"/>
                <a:sym typeface="Times New Roman"/>
                <a:rtl val="true"/>
              </a:rPr>
              <a:t> ويراد به الدستور الذي يأتي على ذروة هرم التشريع. </a:t>
            </a:r>
          </a:p>
        </p:txBody>
      </p:sp>
    </p:spTree>
  </p:cSld>
  <p:clrMapOvr>
    <a:masterClrMapping/>
  </p:clrMapOvr>
</p:sld>
</file>

<file path=ppt/slides/slide1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10800000">
            <a:off x="5297543" y="1506005"/>
            <a:ext cx="7743074" cy="4687520"/>
            <a:chOff x="0" y="0"/>
            <a:chExt cx="8873895" cy="5372100"/>
          </a:xfrm>
        </p:grpSpPr>
        <p:sp>
          <p:nvSpPr>
            <p:cNvPr name="Freeform 3" id="3"/>
            <p:cNvSpPr/>
            <p:nvPr/>
          </p:nvSpPr>
          <p:spPr>
            <a:xfrm flipH="false" flipV="false" rot="0">
              <a:off x="0" y="0"/>
              <a:ext cx="8873896" cy="5372100"/>
            </a:xfrm>
            <a:custGeom>
              <a:avLst/>
              <a:gdLst/>
              <a:ahLst/>
              <a:cxnLst/>
              <a:rect r="r" b="b" t="t" l="l"/>
              <a:pathLst>
                <a:path h="5372100" w="8873896">
                  <a:moveTo>
                    <a:pt x="7323225" y="0"/>
                  </a:moveTo>
                  <a:lnTo>
                    <a:pt x="1550670" y="0"/>
                  </a:lnTo>
                  <a:lnTo>
                    <a:pt x="0" y="2686050"/>
                  </a:lnTo>
                  <a:lnTo>
                    <a:pt x="1550670" y="5372100"/>
                  </a:lnTo>
                  <a:lnTo>
                    <a:pt x="7323225" y="5372100"/>
                  </a:lnTo>
                  <a:lnTo>
                    <a:pt x="8873896" y="2686050"/>
                  </a:lnTo>
                  <a:lnTo>
                    <a:pt x="7323225" y="0"/>
                  </a:lnTo>
                  <a:close/>
                </a:path>
              </a:pathLst>
            </a:custGeom>
            <a:solidFill>
              <a:srgbClr val="86C7ED"/>
            </a:solidFill>
          </p:spPr>
        </p:sp>
      </p:grpSp>
      <p:grpSp>
        <p:nvGrpSpPr>
          <p:cNvPr name="Group 4" id="4"/>
          <p:cNvGrpSpPr/>
          <p:nvPr/>
        </p:nvGrpSpPr>
        <p:grpSpPr>
          <a:xfrm rot="-10800000">
            <a:off x="201382" y="5046566"/>
            <a:ext cx="8581230" cy="5005499"/>
            <a:chOff x="0" y="0"/>
            <a:chExt cx="9209717" cy="5372100"/>
          </a:xfrm>
        </p:grpSpPr>
        <p:sp>
          <p:nvSpPr>
            <p:cNvPr name="Freeform 5" id="5"/>
            <p:cNvSpPr/>
            <p:nvPr/>
          </p:nvSpPr>
          <p:spPr>
            <a:xfrm flipH="false" flipV="false" rot="0">
              <a:off x="0" y="0"/>
              <a:ext cx="9209717" cy="5372100"/>
            </a:xfrm>
            <a:custGeom>
              <a:avLst/>
              <a:gdLst/>
              <a:ahLst/>
              <a:cxnLst/>
              <a:rect r="r" b="b" t="t" l="l"/>
              <a:pathLst>
                <a:path h="5372100" w="9209717">
                  <a:moveTo>
                    <a:pt x="7659046" y="0"/>
                  </a:moveTo>
                  <a:lnTo>
                    <a:pt x="1550670" y="0"/>
                  </a:lnTo>
                  <a:lnTo>
                    <a:pt x="0" y="2686050"/>
                  </a:lnTo>
                  <a:lnTo>
                    <a:pt x="1550670" y="5372100"/>
                  </a:lnTo>
                  <a:lnTo>
                    <a:pt x="7659046" y="5372100"/>
                  </a:lnTo>
                  <a:lnTo>
                    <a:pt x="9209717" y="2686050"/>
                  </a:lnTo>
                  <a:lnTo>
                    <a:pt x="7659046" y="0"/>
                  </a:lnTo>
                  <a:close/>
                </a:path>
              </a:pathLst>
            </a:custGeom>
            <a:solidFill>
              <a:srgbClr val="5170FF"/>
            </a:solidFill>
          </p:spPr>
        </p:sp>
      </p:grpSp>
      <p:grpSp>
        <p:nvGrpSpPr>
          <p:cNvPr name="Group 6" id="6"/>
          <p:cNvGrpSpPr/>
          <p:nvPr/>
        </p:nvGrpSpPr>
        <p:grpSpPr>
          <a:xfrm rot="-10800000">
            <a:off x="9363800" y="5046566"/>
            <a:ext cx="8297355" cy="5005499"/>
            <a:chOff x="0" y="0"/>
            <a:chExt cx="8905051" cy="5372100"/>
          </a:xfrm>
        </p:grpSpPr>
        <p:sp>
          <p:nvSpPr>
            <p:cNvPr name="Freeform 7" id="7"/>
            <p:cNvSpPr/>
            <p:nvPr/>
          </p:nvSpPr>
          <p:spPr>
            <a:xfrm flipH="false" flipV="false" rot="0">
              <a:off x="0" y="0"/>
              <a:ext cx="8905051" cy="5372100"/>
            </a:xfrm>
            <a:custGeom>
              <a:avLst/>
              <a:gdLst/>
              <a:ahLst/>
              <a:cxnLst/>
              <a:rect r="r" b="b" t="t" l="l"/>
              <a:pathLst>
                <a:path h="5372100" w="8905051">
                  <a:moveTo>
                    <a:pt x="7354381" y="0"/>
                  </a:moveTo>
                  <a:lnTo>
                    <a:pt x="1550670" y="0"/>
                  </a:lnTo>
                  <a:lnTo>
                    <a:pt x="0" y="2686050"/>
                  </a:lnTo>
                  <a:lnTo>
                    <a:pt x="1550670" y="5372100"/>
                  </a:lnTo>
                  <a:lnTo>
                    <a:pt x="7354381" y="5372100"/>
                  </a:lnTo>
                  <a:lnTo>
                    <a:pt x="8905051" y="2686050"/>
                  </a:lnTo>
                  <a:lnTo>
                    <a:pt x="7354381" y="0"/>
                  </a:lnTo>
                  <a:close/>
                </a:path>
              </a:pathLst>
            </a:custGeom>
            <a:solidFill>
              <a:srgbClr val="A066CB"/>
            </a:solidFill>
          </p:spPr>
        </p:sp>
      </p:grpSp>
      <p:sp>
        <p:nvSpPr>
          <p:cNvPr name="TextBox 8" id="8"/>
          <p:cNvSpPr txBox="true"/>
          <p:nvPr/>
        </p:nvSpPr>
        <p:spPr>
          <a:xfrm rot="0">
            <a:off x="6076999" y="2505690"/>
            <a:ext cx="6184161" cy="3104906"/>
          </a:xfrm>
          <a:prstGeom prst="rect">
            <a:avLst/>
          </a:prstGeom>
        </p:spPr>
        <p:txBody>
          <a:bodyPr anchor="t" rtlCol="false" tIns="0" lIns="0" bIns="0" rIns="0">
            <a:spAutoFit/>
          </a:bodyPr>
          <a:lstStyle/>
          <a:p>
            <a:pPr algn="ctr" rtl="true">
              <a:lnSpc>
                <a:spcPts val="3898"/>
              </a:lnSpc>
            </a:pPr>
            <a:r>
              <a:rPr lang="ar-EG" sz="2784" spc="13">
                <a:solidFill>
                  <a:srgbClr val="000000"/>
                </a:solidFill>
                <a:latin typeface="Times New Roman"/>
                <a:ea typeface="Times New Roman"/>
                <a:cs typeface="Times New Roman"/>
                <a:sym typeface="Times New Roman"/>
                <a:rtl val="true"/>
              </a:rPr>
              <a:t>عرَّف التشريع البنكي والمالي بأنه </a:t>
            </a:r>
            <a:r>
              <a:rPr lang="ar-EG" b="true" sz="2784" spc="13">
                <a:solidFill>
                  <a:srgbClr val="000000"/>
                </a:solidFill>
                <a:latin typeface="Times New Roman Bold"/>
                <a:ea typeface="Times New Roman Bold"/>
                <a:cs typeface="Times New Roman Bold"/>
                <a:sym typeface="Times New Roman Bold"/>
                <a:rtl val="true"/>
              </a:rPr>
              <a:t>مجموعة القوانين والتنظيمات التي تُنظِّم وتُؤطِّر مختلف العمليات المالية والبنكية داخل الدولة، </a:t>
            </a:r>
            <a:r>
              <a:rPr lang="ar-EG" sz="2784" spc="13">
                <a:solidFill>
                  <a:srgbClr val="000000"/>
                </a:solidFill>
                <a:latin typeface="Times New Roman"/>
                <a:ea typeface="Times New Roman"/>
                <a:cs typeface="Times New Roman"/>
                <a:sym typeface="Times New Roman"/>
                <a:rtl val="true"/>
              </a:rPr>
              <a:t>بهدف</a:t>
            </a:r>
            <a:r>
              <a:rPr lang="ar-EG" b="true" sz="2784" spc="13">
                <a:solidFill>
                  <a:srgbClr val="000000"/>
                </a:solidFill>
                <a:latin typeface="Times New Roman Bold"/>
                <a:ea typeface="Times New Roman Bold"/>
                <a:cs typeface="Times New Roman Bold"/>
                <a:sym typeface="Times New Roman Bold"/>
                <a:rtl val="true"/>
              </a:rPr>
              <a:t> تحقيق استقرار النظام المالي والبنكي، وضمان حماية حقوق جميع الأطراف المتعاملة، وتعزيز مبادئ الشفافية والنزاهة</a:t>
            </a:r>
          </a:p>
          <a:p>
            <a:pPr algn="ctr" rtl="true">
              <a:lnSpc>
                <a:spcPts val="3898"/>
              </a:lnSpc>
            </a:pPr>
            <a:r>
              <a:rPr lang="ar-EG" b="true" sz="2784" spc="13">
                <a:solidFill>
                  <a:srgbClr val="000000"/>
                </a:solidFill>
                <a:latin typeface="Times New Roman Bold"/>
                <a:ea typeface="Times New Roman Bold"/>
                <a:cs typeface="Times New Roman Bold"/>
                <a:sym typeface="Times New Roman Bold"/>
                <a:rtl val="true"/>
              </a:rPr>
              <a:t> في المعاملات المالية.</a:t>
            </a:r>
          </a:p>
          <a:p>
            <a:pPr algn="ctr" marL="0" indent="0" lvl="0">
              <a:lnSpc>
                <a:spcPts val="1378"/>
              </a:lnSpc>
              <a:spcBef>
                <a:spcPct val="0"/>
              </a:spcBef>
            </a:pPr>
          </a:p>
        </p:txBody>
      </p:sp>
      <p:sp>
        <p:nvSpPr>
          <p:cNvPr name="TextBox 9" id="9"/>
          <p:cNvSpPr txBox="true"/>
          <p:nvPr/>
        </p:nvSpPr>
        <p:spPr>
          <a:xfrm rot="0">
            <a:off x="6076999" y="1632565"/>
            <a:ext cx="6184161" cy="673100"/>
          </a:xfrm>
          <a:prstGeom prst="rect">
            <a:avLst/>
          </a:prstGeom>
        </p:spPr>
        <p:txBody>
          <a:bodyPr anchor="t" rtlCol="false" tIns="0" lIns="0" bIns="0" rIns="0">
            <a:spAutoFit/>
          </a:bodyPr>
          <a:lstStyle/>
          <a:p>
            <a:pPr algn="ctr" rtl="true" marL="0" indent="0" lvl="0">
              <a:lnSpc>
                <a:spcPts val="5200"/>
              </a:lnSpc>
              <a:spcBef>
                <a:spcPct val="0"/>
              </a:spcBef>
            </a:pPr>
            <a:r>
              <a:rPr lang="ar-EG" b="true" sz="4000" spc="-80">
                <a:solidFill>
                  <a:srgbClr val="FFFFFF"/>
                </a:solidFill>
                <a:latin typeface="Times New Roman Bold"/>
                <a:ea typeface="Times New Roman Bold"/>
                <a:cs typeface="Times New Roman Bold"/>
                <a:sym typeface="Times New Roman Bold"/>
                <a:rtl val="true"/>
              </a:rPr>
              <a:t>تعريف التشريع المالي والبنكي</a:t>
            </a:r>
          </a:p>
        </p:txBody>
      </p:sp>
      <p:sp>
        <p:nvSpPr>
          <p:cNvPr name="TextBox 10" id="10"/>
          <p:cNvSpPr txBox="true"/>
          <p:nvPr/>
        </p:nvSpPr>
        <p:spPr>
          <a:xfrm rot="0">
            <a:off x="885787" y="5261159"/>
            <a:ext cx="7011039" cy="672717"/>
          </a:xfrm>
          <a:prstGeom prst="rect">
            <a:avLst/>
          </a:prstGeom>
        </p:spPr>
        <p:txBody>
          <a:bodyPr anchor="t" rtlCol="false" tIns="0" lIns="0" bIns="0" rIns="0">
            <a:spAutoFit/>
          </a:bodyPr>
          <a:lstStyle/>
          <a:p>
            <a:pPr algn="ctr" rtl="true" marL="0" indent="0" lvl="0">
              <a:lnSpc>
                <a:spcPts val="5239"/>
              </a:lnSpc>
              <a:spcBef>
                <a:spcPct val="0"/>
              </a:spcBef>
            </a:pPr>
            <a:r>
              <a:rPr lang="ar-EG" b="true" sz="4030" spc="-80">
                <a:solidFill>
                  <a:srgbClr val="FFFFFF"/>
                </a:solidFill>
                <a:latin typeface="Times New Roman Bold"/>
                <a:ea typeface="Times New Roman Bold"/>
                <a:cs typeface="Times New Roman Bold"/>
                <a:sym typeface="Times New Roman Bold"/>
                <a:rtl val="true"/>
              </a:rPr>
              <a:t>تعريف التشريع البنكي</a:t>
            </a:r>
          </a:p>
        </p:txBody>
      </p:sp>
      <p:sp>
        <p:nvSpPr>
          <p:cNvPr name="TextBox 11" id="11"/>
          <p:cNvSpPr txBox="true"/>
          <p:nvPr/>
        </p:nvSpPr>
        <p:spPr>
          <a:xfrm rot="0">
            <a:off x="885787" y="6076751"/>
            <a:ext cx="6956131" cy="3508208"/>
          </a:xfrm>
          <a:prstGeom prst="rect">
            <a:avLst/>
          </a:prstGeom>
        </p:spPr>
        <p:txBody>
          <a:bodyPr anchor="t" rtlCol="false" tIns="0" lIns="0" bIns="0" rIns="0">
            <a:spAutoFit/>
          </a:bodyPr>
          <a:lstStyle/>
          <a:p>
            <a:pPr algn="ctr" rtl="true">
              <a:lnSpc>
                <a:spcPts val="3509"/>
              </a:lnSpc>
            </a:pPr>
            <a:r>
              <a:rPr lang="ar-EG" b="true" sz="2506" spc="12">
                <a:solidFill>
                  <a:srgbClr val="EDECED"/>
                </a:solidFill>
                <a:latin typeface="Times New Roman Bold"/>
                <a:ea typeface="Times New Roman Bold"/>
                <a:cs typeface="Times New Roman Bold"/>
                <a:sym typeface="Times New Roman Bold"/>
                <a:rtl val="true"/>
              </a:rPr>
              <a:t>يُ</a:t>
            </a:r>
            <a:r>
              <a:rPr lang="ar-EG" b="true" sz="2506" spc="12">
                <a:solidFill>
                  <a:srgbClr val="FFFFFF"/>
                </a:solidFill>
                <a:latin typeface="Times New Roman Bold"/>
                <a:ea typeface="Times New Roman Bold"/>
                <a:cs typeface="Times New Roman Bold"/>
                <a:sym typeface="Times New Roman Bold"/>
                <a:rtl val="true"/>
              </a:rPr>
              <a:t>عنى التشريع البنكي بتنظيم القطاع المصرفي بمختلف مكوناته، بما في ذلك البنوك والمؤسسات المالية الأخرى. ويتضمن هذا التشريع مجموعة القوانين التي تُنظم إنشاء البنوك، وإدارة الائتمان، وتسيير المخاطر، وتحديد أسعار الفائدة، وحماية الودائع.</a:t>
            </a:r>
          </a:p>
          <a:p>
            <a:pPr algn="ctr" rtl="true">
              <a:lnSpc>
                <a:spcPts val="3509"/>
              </a:lnSpc>
            </a:pPr>
          </a:p>
          <a:p>
            <a:pPr algn="ctr" rtl="true" marL="0" indent="0" lvl="0">
              <a:lnSpc>
                <a:spcPts val="3509"/>
              </a:lnSpc>
              <a:spcBef>
                <a:spcPct val="0"/>
              </a:spcBef>
            </a:pPr>
            <a:r>
              <a:rPr lang="ar-EG" b="true" sz="2506" spc="12">
                <a:solidFill>
                  <a:srgbClr val="000000"/>
                </a:solidFill>
                <a:latin typeface="Times New Roman Bold"/>
                <a:ea typeface="Times New Roman Bold"/>
                <a:cs typeface="Times New Roman Bold"/>
                <a:sym typeface="Times New Roman Bold"/>
                <a:rtl val="true"/>
              </a:rPr>
              <a:t> كما يهدف إلى ضمان استقرار الأوضاع المالية للمؤسسات البنكية، وحماية أموال المودعين، إضافةً إلى مكافحة الممارسات المالية غير القانونية مثل غسيل الأموال وغيرها من الأنشطة المخالفة.</a:t>
            </a:r>
          </a:p>
        </p:txBody>
      </p:sp>
      <p:sp>
        <p:nvSpPr>
          <p:cNvPr name="TextBox 12" id="12"/>
          <p:cNvSpPr txBox="true"/>
          <p:nvPr/>
        </p:nvSpPr>
        <p:spPr>
          <a:xfrm rot="0">
            <a:off x="10263880" y="5209750"/>
            <a:ext cx="6302476" cy="716705"/>
          </a:xfrm>
          <a:prstGeom prst="rect">
            <a:avLst/>
          </a:prstGeom>
        </p:spPr>
        <p:txBody>
          <a:bodyPr anchor="t" rtlCol="false" tIns="0" lIns="0" bIns="0" rIns="0">
            <a:spAutoFit/>
          </a:bodyPr>
          <a:lstStyle/>
          <a:p>
            <a:pPr algn="ctr" rtl="true" marL="0" indent="0" lvl="0">
              <a:lnSpc>
                <a:spcPts val="5691"/>
              </a:lnSpc>
              <a:spcBef>
                <a:spcPct val="0"/>
              </a:spcBef>
            </a:pPr>
            <a:r>
              <a:rPr lang="ar-EG" b="true" sz="4377" spc="-87">
                <a:solidFill>
                  <a:srgbClr val="000000"/>
                </a:solidFill>
                <a:latin typeface="Times New Roman Bold"/>
                <a:ea typeface="Times New Roman Bold"/>
                <a:cs typeface="Times New Roman Bold"/>
                <a:sym typeface="Times New Roman Bold"/>
                <a:rtl val="true"/>
              </a:rPr>
              <a:t>تعريف التشريع المالي</a:t>
            </a:r>
          </a:p>
        </p:txBody>
      </p:sp>
      <p:sp>
        <p:nvSpPr>
          <p:cNvPr name="TextBox 13" id="13"/>
          <p:cNvSpPr txBox="true"/>
          <p:nvPr/>
        </p:nvSpPr>
        <p:spPr>
          <a:xfrm rot="0">
            <a:off x="10313238" y="6126850"/>
            <a:ext cx="6253117" cy="3508255"/>
          </a:xfrm>
          <a:prstGeom prst="rect">
            <a:avLst/>
          </a:prstGeom>
        </p:spPr>
        <p:txBody>
          <a:bodyPr anchor="t" rtlCol="false" tIns="0" lIns="0" bIns="0" rIns="0">
            <a:spAutoFit/>
          </a:bodyPr>
          <a:lstStyle/>
          <a:p>
            <a:pPr algn="ctr" rtl="true">
              <a:lnSpc>
                <a:spcPts val="3506"/>
              </a:lnSpc>
            </a:pPr>
            <a:r>
              <a:rPr lang="ar-EG" b="true" sz="2504" spc="12">
                <a:solidFill>
                  <a:srgbClr val="F6F2E9"/>
                </a:solidFill>
                <a:latin typeface="Times New Roman Bold"/>
                <a:ea typeface="Times New Roman Bold"/>
                <a:cs typeface="Times New Roman Bold"/>
                <a:sym typeface="Times New Roman Bold"/>
                <a:rtl val="true"/>
              </a:rPr>
              <a:t>يُق</a:t>
            </a:r>
            <a:r>
              <a:rPr lang="ar-EG" b="true" sz="2504" spc="12">
                <a:solidFill>
                  <a:srgbClr val="FFFFFF"/>
                </a:solidFill>
                <a:latin typeface="Times New Roman Bold"/>
                <a:ea typeface="Times New Roman Bold"/>
                <a:cs typeface="Times New Roman Bold"/>
                <a:sym typeface="Times New Roman Bold"/>
                <a:rtl val="true"/>
              </a:rPr>
              <a:t>صد به مجموعة القوانين التي تنظم السياسات المالية العامة للدولة، وتشمل مجالات مثل الضرائب، والموازنة العامة، والإنفاق الحكومي، وإدارة الديون.</a:t>
            </a:r>
          </a:p>
          <a:p>
            <a:pPr algn="ctr" rtl="true">
              <a:lnSpc>
                <a:spcPts val="3506"/>
              </a:lnSpc>
            </a:pPr>
          </a:p>
          <a:p>
            <a:pPr algn="ctr" rtl="true" marL="0" indent="0" lvl="0">
              <a:lnSpc>
                <a:spcPts val="3506"/>
              </a:lnSpc>
              <a:spcBef>
                <a:spcPct val="0"/>
              </a:spcBef>
            </a:pPr>
            <a:r>
              <a:rPr lang="ar-EG" b="true" sz="2504" spc="12">
                <a:solidFill>
                  <a:srgbClr val="FFFFFF"/>
                </a:solidFill>
                <a:latin typeface="Times New Roman Bold"/>
                <a:ea typeface="Times New Roman Bold"/>
                <a:cs typeface="Times New Roman Bold"/>
                <a:sym typeface="Times New Roman Bold"/>
                <a:rtl val="true"/>
              </a:rPr>
              <a:t> </a:t>
            </a:r>
            <a:r>
              <a:rPr lang="ar-EG" b="true" sz="2504" spc="12">
                <a:solidFill>
                  <a:srgbClr val="000000"/>
                </a:solidFill>
                <a:latin typeface="Times New Roman Bold"/>
                <a:ea typeface="Times New Roman Bold"/>
                <a:cs typeface="Times New Roman Bold"/>
                <a:sym typeface="Times New Roman Bold"/>
                <a:rtl val="true"/>
              </a:rPr>
              <a:t>ويهدف هذا التشريع إلى تحديد الآليات التي تعتمدها الحكومة في تسيير مواردها المالية، من خلال تنظيم طرق تحصيل الإيرادات الضريبية، وتوزيع النفقات على مختلف القطاعات، وضبط مستويات العجز أو الفائض في الميزانية.</a:t>
            </a:r>
          </a:p>
        </p:txBody>
      </p:sp>
      <p:grpSp>
        <p:nvGrpSpPr>
          <p:cNvPr name="Group 14" id="14"/>
          <p:cNvGrpSpPr/>
          <p:nvPr/>
        </p:nvGrpSpPr>
        <p:grpSpPr>
          <a:xfrm rot="-10800000">
            <a:off x="-456576" y="-2788592"/>
            <a:ext cx="19045787" cy="4022613"/>
            <a:chOff x="0" y="0"/>
            <a:chExt cx="25435179" cy="5372100"/>
          </a:xfrm>
        </p:grpSpPr>
        <p:sp>
          <p:nvSpPr>
            <p:cNvPr name="Freeform 15" id="15"/>
            <p:cNvSpPr/>
            <p:nvPr/>
          </p:nvSpPr>
          <p:spPr>
            <a:xfrm flipH="false" flipV="false" rot="0">
              <a:off x="0" y="0"/>
              <a:ext cx="25435179" cy="5372100"/>
            </a:xfrm>
            <a:custGeom>
              <a:avLst/>
              <a:gdLst/>
              <a:ahLst/>
              <a:cxnLst/>
              <a:rect r="r" b="b" t="t" l="l"/>
              <a:pathLst>
                <a:path h="5372100" w="25435179">
                  <a:moveTo>
                    <a:pt x="23884510" y="0"/>
                  </a:moveTo>
                  <a:lnTo>
                    <a:pt x="1550670" y="0"/>
                  </a:lnTo>
                  <a:lnTo>
                    <a:pt x="0" y="2686050"/>
                  </a:lnTo>
                  <a:lnTo>
                    <a:pt x="1550670" y="5372100"/>
                  </a:lnTo>
                  <a:lnTo>
                    <a:pt x="23884510" y="5372100"/>
                  </a:lnTo>
                  <a:lnTo>
                    <a:pt x="25435179" y="2686050"/>
                  </a:lnTo>
                  <a:lnTo>
                    <a:pt x="23884510" y="0"/>
                  </a:lnTo>
                  <a:close/>
                </a:path>
              </a:pathLst>
            </a:custGeom>
            <a:solidFill>
              <a:srgbClr val="1836B2"/>
            </a:solidFill>
          </p:spPr>
        </p:sp>
      </p:grpSp>
      <p:sp>
        <p:nvSpPr>
          <p:cNvPr name="TextBox 16" id="16"/>
          <p:cNvSpPr txBox="true"/>
          <p:nvPr/>
        </p:nvSpPr>
        <p:spPr>
          <a:xfrm rot="0">
            <a:off x="5297543" y="38099"/>
            <a:ext cx="7537549" cy="990601"/>
          </a:xfrm>
          <a:prstGeom prst="rect">
            <a:avLst/>
          </a:prstGeom>
        </p:spPr>
        <p:txBody>
          <a:bodyPr anchor="t" rtlCol="false" tIns="0" lIns="0" bIns="0" rIns="0">
            <a:spAutoFit/>
          </a:bodyPr>
          <a:lstStyle/>
          <a:p>
            <a:pPr algn="ctr" rtl="true">
              <a:lnSpc>
                <a:spcPts val="7799"/>
              </a:lnSpc>
              <a:spcBef>
                <a:spcPct val="0"/>
              </a:spcBef>
            </a:pPr>
            <a:r>
              <a:rPr lang="ar-EG" b="true" sz="5999" spc="-119">
                <a:solidFill>
                  <a:srgbClr val="FFFFFF"/>
                </a:solidFill>
                <a:latin typeface="Times New Roman Bold"/>
                <a:ea typeface="Times New Roman Bold"/>
                <a:cs typeface="Times New Roman Bold"/>
                <a:sym typeface="Times New Roman Bold"/>
                <a:rtl val="true"/>
              </a:rPr>
              <a:t> تعريف التشريع المالي والبنكي</a:t>
            </a:r>
          </a:p>
        </p:txBody>
      </p:sp>
    </p:spTree>
  </p:cSld>
  <p:clrMapOvr>
    <a:masterClrMapping/>
  </p:clrMapOvr>
</p:sld>
</file>

<file path=ppt/slides/slide1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10800000">
            <a:off x="13983875" y="-3866040"/>
            <a:ext cx="4963124" cy="5502224"/>
            <a:chOff x="0" y="0"/>
            <a:chExt cx="4845749" cy="5372100"/>
          </a:xfrm>
        </p:grpSpPr>
        <p:sp>
          <p:nvSpPr>
            <p:cNvPr name="Freeform 3" id="3"/>
            <p:cNvSpPr/>
            <p:nvPr/>
          </p:nvSpPr>
          <p:spPr>
            <a:xfrm flipH="false" flipV="false" rot="0">
              <a:off x="0" y="0"/>
              <a:ext cx="4845749" cy="5372100"/>
            </a:xfrm>
            <a:custGeom>
              <a:avLst/>
              <a:gdLst/>
              <a:ahLst/>
              <a:cxnLst/>
              <a:rect r="r" b="b" t="t" l="l"/>
              <a:pathLst>
                <a:path h="5372100" w="4845749">
                  <a:moveTo>
                    <a:pt x="3295079" y="0"/>
                  </a:moveTo>
                  <a:lnTo>
                    <a:pt x="1550670" y="0"/>
                  </a:lnTo>
                  <a:lnTo>
                    <a:pt x="0" y="2686050"/>
                  </a:lnTo>
                  <a:lnTo>
                    <a:pt x="1550670" y="5372100"/>
                  </a:lnTo>
                  <a:lnTo>
                    <a:pt x="3295079" y="5372100"/>
                  </a:lnTo>
                  <a:lnTo>
                    <a:pt x="4845749" y="2686050"/>
                  </a:lnTo>
                  <a:lnTo>
                    <a:pt x="3295079" y="0"/>
                  </a:lnTo>
                  <a:close/>
                </a:path>
              </a:pathLst>
            </a:custGeom>
            <a:solidFill>
              <a:srgbClr val="A066CB"/>
            </a:solidFill>
          </p:spPr>
        </p:sp>
      </p:grpSp>
      <p:grpSp>
        <p:nvGrpSpPr>
          <p:cNvPr name="Group 4" id="4"/>
          <p:cNvGrpSpPr/>
          <p:nvPr/>
        </p:nvGrpSpPr>
        <p:grpSpPr>
          <a:xfrm rot="-10800000">
            <a:off x="-2698474" y="-3866040"/>
            <a:ext cx="18492627" cy="5502224"/>
            <a:chOff x="0" y="0"/>
            <a:chExt cx="18055289" cy="5372100"/>
          </a:xfrm>
        </p:grpSpPr>
        <p:sp>
          <p:nvSpPr>
            <p:cNvPr name="Freeform 5" id="5"/>
            <p:cNvSpPr/>
            <p:nvPr/>
          </p:nvSpPr>
          <p:spPr>
            <a:xfrm flipH="false" flipV="false" rot="0">
              <a:off x="0" y="0"/>
              <a:ext cx="18055289" cy="5372100"/>
            </a:xfrm>
            <a:custGeom>
              <a:avLst/>
              <a:gdLst/>
              <a:ahLst/>
              <a:cxnLst/>
              <a:rect r="r" b="b" t="t" l="l"/>
              <a:pathLst>
                <a:path h="5372100" w="18055289">
                  <a:moveTo>
                    <a:pt x="16504619" y="0"/>
                  </a:moveTo>
                  <a:lnTo>
                    <a:pt x="1550670" y="0"/>
                  </a:lnTo>
                  <a:lnTo>
                    <a:pt x="0" y="2686050"/>
                  </a:lnTo>
                  <a:lnTo>
                    <a:pt x="1550670" y="5372100"/>
                  </a:lnTo>
                  <a:lnTo>
                    <a:pt x="16504619" y="5372100"/>
                  </a:lnTo>
                  <a:lnTo>
                    <a:pt x="18055289" y="2686050"/>
                  </a:lnTo>
                  <a:lnTo>
                    <a:pt x="16504619" y="0"/>
                  </a:lnTo>
                  <a:close/>
                </a:path>
              </a:pathLst>
            </a:custGeom>
            <a:solidFill>
              <a:srgbClr val="1836B2"/>
            </a:solidFill>
          </p:spPr>
        </p:sp>
      </p:grpSp>
      <p:sp>
        <p:nvSpPr>
          <p:cNvPr name="AutoShape 6" id="6"/>
          <p:cNvSpPr/>
          <p:nvPr/>
        </p:nvSpPr>
        <p:spPr>
          <a:xfrm rot="0">
            <a:off x="2165350" y="7342865"/>
            <a:ext cx="13971207" cy="0"/>
          </a:xfrm>
          <a:prstGeom prst="line">
            <a:avLst/>
          </a:prstGeom>
          <a:ln cap="rnd" w="38100">
            <a:solidFill>
              <a:srgbClr val="86C7ED"/>
            </a:solidFill>
            <a:prstDash val="sysDot"/>
            <a:headEnd type="none" len="sm" w="sm"/>
            <a:tailEnd type="none" len="sm" w="sm"/>
          </a:ln>
        </p:spPr>
      </p:sp>
      <p:sp>
        <p:nvSpPr>
          <p:cNvPr name="AutoShape 7" id="7"/>
          <p:cNvSpPr/>
          <p:nvPr/>
        </p:nvSpPr>
        <p:spPr>
          <a:xfrm rot="0">
            <a:off x="2171700" y="5172075"/>
            <a:ext cx="13964857" cy="0"/>
          </a:xfrm>
          <a:prstGeom prst="line">
            <a:avLst/>
          </a:prstGeom>
          <a:ln cap="rnd" w="38100">
            <a:solidFill>
              <a:srgbClr val="86C7ED"/>
            </a:solidFill>
            <a:prstDash val="sysDot"/>
            <a:headEnd type="none" len="sm" w="sm"/>
            <a:tailEnd type="none" len="sm" w="sm"/>
          </a:ln>
        </p:spPr>
      </p:sp>
      <p:sp>
        <p:nvSpPr>
          <p:cNvPr name="TextBox 8" id="8"/>
          <p:cNvSpPr txBox="true"/>
          <p:nvPr/>
        </p:nvSpPr>
        <p:spPr>
          <a:xfrm rot="0">
            <a:off x="574983" y="240029"/>
            <a:ext cx="11261257" cy="1047751"/>
          </a:xfrm>
          <a:prstGeom prst="rect">
            <a:avLst/>
          </a:prstGeom>
        </p:spPr>
        <p:txBody>
          <a:bodyPr anchor="t" rtlCol="false" tIns="0" lIns="0" bIns="0" rIns="0">
            <a:spAutoFit/>
          </a:bodyPr>
          <a:lstStyle/>
          <a:p>
            <a:pPr algn="r" rtl="true" marL="0" indent="0" lvl="0">
              <a:lnSpc>
                <a:spcPts val="8399"/>
              </a:lnSpc>
              <a:spcBef>
                <a:spcPct val="0"/>
              </a:spcBef>
            </a:pPr>
            <a:r>
              <a:rPr lang="ar-EG" b="true" sz="5999">
                <a:solidFill>
                  <a:srgbClr val="FFFFFF"/>
                </a:solidFill>
                <a:latin typeface="Times New Roman Bold"/>
                <a:ea typeface="Times New Roman Bold"/>
                <a:cs typeface="Times New Roman Bold"/>
                <a:sym typeface="Times New Roman Bold"/>
                <a:rtl val="true"/>
              </a:rPr>
              <a:t>أهداف التشريع المالي  في الجزائر</a:t>
            </a:r>
          </a:p>
        </p:txBody>
      </p:sp>
      <p:sp>
        <p:nvSpPr>
          <p:cNvPr name="TextBox 9" id="9"/>
          <p:cNvSpPr txBox="true"/>
          <p:nvPr/>
        </p:nvSpPr>
        <p:spPr>
          <a:xfrm rot="0">
            <a:off x="12882858" y="3068955"/>
            <a:ext cx="4106269" cy="514350"/>
          </a:xfrm>
          <a:prstGeom prst="rect">
            <a:avLst/>
          </a:prstGeom>
        </p:spPr>
        <p:txBody>
          <a:bodyPr anchor="t" rtlCol="false" tIns="0" lIns="0" bIns="0" rIns="0">
            <a:spAutoFit/>
          </a:bodyPr>
          <a:lstStyle/>
          <a:p>
            <a:pPr algn="r" rtl="true" marL="0" indent="0" lvl="0">
              <a:lnSpc>
                <a:spcPts val="3900"/>
              </a:lnSpc>
              <a:spcBef>
                <a:spcPct val="0"/>
              </a:spcBef>
            </a:pPr>
            <a:r>
              <a:rPr lang="ar-EG" b="true" sz="3000" spc="-60">
                <a:solidFill>
                  <a:srgbClr val="000000"/>
                </a:solidFill>
                <a:latin typeface="Times New Roman Bold"/>
                <a:ea typeface="Times New Roman Bold"/>
                <a:cs typeface="Times New Roman Bold"/>
                <a:sym typeface="Times New Roman Bold"/>
                <a:rtl val="true"/>
              </a:rPr>
              <a:t>تحقيق الاستقرار الاقتصادي</a:t>
            </a:r>
          </a:p>
        </p:txBody>
      </p:sp>
      <p:sp>
        <p:nvSpPr>
          <p:cNvPr name="TextBox 10" id="10"/>
          <p:cNvSpPr txBox="true"/>
          <p:nvPr/>
        </p:nvSpPr>
        <p:spPr>
          <a:xfrm rot="0">
            <a:off x="9759081" y="3851910"/>
            <a:ext cx="7230046" cy="834390"/>
          </a:xfrm>
          <a:prstGeom prst="rect">
            <a:avLst/>
          </a:prstGeom>
        </p:spPr>
        <p:txBody>
          <a:bodyPr anchor="t" rtlCol="false" tIns="0" lIns="0" bIns="0" rIns="0">
            <a:spAutoFit/>
          </a:bodyPr>
          <a:lstStyle/>
          <a:p>
            <a:pPr algn="just" rtl="true" marL="0" indent="0" lvl="0">
              <a:lnSpc>
                <a:spcPts val="3359"/>
              </a:lnSpc>
              <a:spcBef>
                <a:spcPct val="0"/>
              </a:spcBef>
            </a:pPr>
            <a:r>
              <a:rPr lang="ar-EG" sz="2399" spc="11">
                <a:solidFill>
                  <a:srgbClr val="000000"/>
                </a:solidFill>
                <a:latin typeface="Times New Roman"/>
                <a:ea typeface="Times New Roman"/>
                <a:cs typeface="Times New Roman"/>
                <a:sym typeface="Times New Roman"/>
                <a:rtl val="true"/>
              </a:rPr>
              <a:t> يهدف التشريع المالي إلى تحقيق النمو الاقتصادي، والسيطرة على التضخم، وإدارة الدين العام.</a:t>
            </a:r>
          </a:p>
        </p:txBody>
      </p:sp>
      <p:sp>
        <p:nvSpPr>
          <p:cNvPr name="TextBox 11" id="11"/>
          <p:cNvSpPr txBox="true"/>
          <p:nvPr/>
        </p:nvSpPr>
        <p:spPr>
          <a:xfrm rot="0">
            <a:off x="13218812" y="5476875"/>
            <a:ext cx="3770315" cy="514350"/>
          </a:xfrm>
          <a:prstGeom prst="rect">
            <a:avLst/>
          </a:prstGeom>
        </p:spPr>
        <p:txBody>
          <a:bodyPr anchor="t" rtlCol="false" tIns="0" lIns="0" bIns="0" rIns="0">
            <a:spAutoFit/>
          </a:bodyPr>
          <a:lstStyle/>
          <a:p>
            <a:pPr algn="r" rtl="true" marL="0" indent="0" lvl="0">
              <a:lnSpc>
                <a:spcPts val="3900"/>
              </a:lnSpc>
              <a:spcBef>
                <a:spcPct val="0"/>
              </a:spcBef>
            </a:pPr>
            <a:r>
              <a:rPr lang="ar-EG" b="true" sz="3000" spc="-60">
                <a:solidFill>
                  <a:srgbClr val="000000"/>
                </a:solidFill>
                <a:latin typeface="Times New Roman Bold"/>
                <a:ea typeface="Times New Roman Bold"/>
                <a:cs typeface="Times New Roman Bold"/>
                <a:sym typeface="Times New Roman Bold"/>
                <a:rtl val="true"/>
              </a:rPr>
              <a:t>التخطيط والتحليل المالي</a:t>
            </a:r>
          </a:p>
        </p:txBody>
      </p:sp>
      <p:sp>
        <p:nvSpPr>
          <p:cNvPr name="TextBox 12" id="12"/>
          <p:cNvSpPr txBox="true"/>
          <p:nvPr/>
        </p:nvSpPr>
        <p:spPr>
          <a:xfrm rot="0">
            <a:off x="9759081" y="6221275"/>
            <a:ext cx="7230046" cy="834390"/>
          </a:xfrm>
          <a:prstGeom prst="rect">
            <a:avLst/>
          </a:prstGeom>
        </p:spPr>
        <p:txBody>
          <a:bodyPr anchor="t" rtlCol="false" tIns="0" lIns="0" bIns="0" rIns="0">
            <a:spAutoFit/>
          </a:bodyPr>
          <a:lstStyle/>
          <a:p>
            <a:pPr algn="just" rtl="true" marL="0" indent="0" lvl="0">
              <a:lnSpc>
                <a:spcPts val="3359"/>
              </a:lnSpc>
              <a:spcBef>
                <a:spcPct val="0"/>
              </a:spcBef>
            </a:pPr>
            <a:r>
              <a:rPr lang="ar-EG" sz="2399" spc="11">
                <a:solidFill>
                  <a:srgbClr val="000000"/>
                </a:solidFill>
                <a:latin typeface="Times New Roman"/>
                <a:ea typeface="Times New Roman"/>
                <a:cs typeface="Times New Roman"/>
                <a:sym typeface="Times New Roman"/>
                <a:rtl val="true"/>
              </a:rPr>
              <a:t>يتيح التشريع المالي للحكومات اتخاذ القرارات الصحيحة من خلال توفير بيانات مالية شاملة ومحدّثة.</a:t>
            </a:r>
          </a:p>
        </p:txBody>
      </p:sp>
      <p:sp>
        <p:nvSpPr>
          <p:cNvPr name="TextBox 13" id="13"/>
          <p:cNvSpPr txBox="true"/>
          <p:nvPr/>
        </p:nvSpPr>
        <p:spPr>
          <a:xfrm rot="0">
            <a:off x="13218812" y="7647665"/>
            <a:ext cx="3770315" cy="514350"/>
          </a:xfrm>
          <a:prstGeom prst="rect">
            <a:avLst/>
          </a:prstGeom>
        </p:spPr>
        <p:txBody>
          <a:bodyPr anchor="t" rtlCol="false" tIns="0" lIns="0" bIns="0" rIns="0">
            <a:spAutoFit/>
          </a:bodyPr>
          <a:lstStyle/>
          <a:p>
            <a:pPr algn="r" rtl="true" marL="0" indent="0" lvl="0">
              <a:lnSpc>
                <a:spcPts val="3900"/>
              </a:lnSpc>
              <a:spcBef>
                <a:spcPct val="0"/>
              </a:spcBef>
            </a:pPr>
            <a:r>
              <a:rPr lang="ar-EG" b="true" sz="3000" spc="-60">
                <a:solidFill>
                  <a:srgbClr val="000000"/>
                </a:solidFill>
                <a:latin typeface="Times New Roman Bold"/>
                <a:ea typeface="Times New Roman Bold"/>
                <a:cs typeface="Times New Roman Bold"/>
                <a:sym typeface="Times New Roman Bold"/>
                <a:rtl val="true"/>
              </a:rPr>
              <a:t>توفير التمويل</a:t>
            </a:r>
          </a:p>
        </p:txBody>
      </p:sp>
      <p:sp>
        <p:nvSpPr>
          <p:cNvPr name="TextBox 14" id="14"/>
          <p:cNvSpPr txBox="true"/>
          <p:nvPr/>
        </p:nvSpPr>
        <p:spPr>
          <a:xfrm rot="0">
            <a:off x="9759081" y="8428715"/>
            <a:ext cx="7230046" cy="834390"/>
          </a:xfrm>
          <a:prstGeom prst="rect">
            <a:avLst/>
          </a:prstGeom>
        </p:spPr>
        <p:txBody>
          <a:bodyPr anchor="t" rtlCol="false" tIns="0" lIns="0" bIns="0" rIns="0">
            <a:spAutoFit/>
          </a:bodyPr>
          <a:lstStyle/>
          <a:p>
            <a:pPr algn="just" rtl="true" marL="0" indent="0" lvl="0">
              <a:lnSpc>
                <a:spcPts val="3359"/>
              </a:lnSpc>
              <a:spcBef>
                <a:spcPct val="0"/>
              </a:spcBef>
            </a:pPr>
            <a:r>
              <a:rPr lang="ar-EG" sz="2399" spc="11">
                <a:solidFill>
                  <a:srgbClr val="000000"/>
                </a:solidFill>
                <a:latin typeface="Times New Roman"/>
                <a:ea typeface="Times New Roman"/>
                <a:cs typeface="Times New Roman"/>
                <a:sym typeface="Times New Roman"/>
                <a:rtl val="true"/>
              </a:rPr>
              <a:t> يمكّن التشريع المالي الحكومات والشركات من جمع الأموال عبر إصدار الأوراق المالية.</a:t>
            </a:r>
          </a:p>
        </p:txBody>
      </p:sp>
      <p:sp>
        <p:nvSpPr>
          <p:cNvPr name="TextBox 15" id="15"/>
          <p:cNvSpPr txBox="true"/>
          <p:nvPr/>
        </p:nvSpPr>
        <p:spPr>
          <a:xfrm rot="0">
            <a:off x="4152477" y="3068955"/>
            <a:ext cx="4106269" cy="514350"/>
          </a:xfrm>
          <a:prstGeom prst="rect">
            <a:avLst/>
          </a:prstGeom>
        </p:spPr>
        <p:txBody>
          <a:bodyPr anchor="t" rtlCol="false" tIns="0" lIns="0" bIns="0" rIns="0">
            <a:spAutoFit/>
          </a:bodyPr>
          <a:lstStyle/>
          <a:p>
            <a:pPr algn="r" rtl="true" marL="0" indent="0" lvl="0">
              <a:lnSpc>
                <a:spcPts val="3900"/>
              </a:lnSpc>
              <a:spcBef>
                <a:spcPct val="0"/>
              </a:spcBef>
            </a:pPr>
            <a:r>
              <a:rPr lang="ar-EG" b="true" sz="3000" spc="-60">
                <a:solidFill>
                  <a:srgbClr val="000000"/>
                </a:solidFill>
                <a:latin typeface="Times New Roman Bold"/>
                <a:ea typeface="Times New Roman Bold"/>
                <a:cs typeface="Times New Roman Bold"/>
                <a:sym typeface="Times New Roman Bold"/>
                <a:rtl val="true"/>
              </a:rPr>
              <a:t>إدارة المالية العامة</a:t>
            </a:r>
          </a:p>
        </p:txBody>
      </p:sp>
      <p:sp>
        <p:nvSpPr>
          <p:cNvPr name="TextBox 16" id="16"/>
          <p:cNvSpPr txBox="true"/>
          <p:nvPr/>
        </p:nvSpPr>
        <p:spPr>
          <a:xfrm rot="0">
            <a:off x="4488431" y="5476875"/>
            <a:ext cx="3770315" cy="514350"/>
          </a:xfrm>
          <a:prstGeom prst="rect">
            <a:avLst/>
          </a:prstGeom>
        </p:spPr>
        <p:txBody>
          <a:bodyPr anchor="t" rtlCol="false" tIns="0" lIns="0" bIns="0" rIns="0">
            <a:spAutoFit/>
          </a:bodyPr>
          <a:lstStyle/>
          <a:p>
            <a:pPr algn="r" rtl="true" marL="0" indent="0" lvl="0">
              <a:lnSpc>
                <a:spcPts val="3900"/>
              </a:lnSpc>
              <a:spcBef>
                <a:spcPct val="0"/>
              </a:spcBef>
            </a:pPr>
            <a:r>
              <a:rPr lang="ar-EG" b="true" sz="3000" spc="-60">
                <a:solidFill>
                  <a:srgbClr val="000000"/>
                </a:solidFill>
                <a:latin typeface="Times New Roman Bold"/>
                <a:ea typeface="Times New Roman Bold"/>
                <a:cs typeface="Times New Roman Bold"/>
                <a:sym typeface="Times New Roman Bold"/>
                <a:rtl val="true"/>
              </a:rPr>
              <a:t>مكافحة الجرائم المالية</a:t>
            </a:r>
          </a:p>
        </p:txBody>
      </p:sp>
      <p:sp>
        <p:nvSpPr>
          <p:cNvPr name="TextBox 17" id="17"/>
          <p:cNvSpPr txBox="true"/>
          <p:nvPr/>
        </p:nvSpPr>
        <p:spPr>
          <a:xfrm rot="0">
            <a:off x="4488431" y="7647665"/>
            <a:ext cx="3770315" cy="514350"/>
          </a:xfrm>
          <a:prstGeom prst="rect">
            <a:avLst/>
          </a:prstGeom>
        </p:spPr>
        <p:txBody>
          <a:bodyPr anchor="t" rtlCol="false" tIns="0" lIns="0" bIns="0" rIns="0">
            <a:spAutoFit/>
          </a:bodyPr>
          <a:lstStyle/>
          <a:p>
            <a:pPr algn="r" rtl="true" marL="0" indent="0" lvl="0">
              <a:lnSpc>
                <a:spcPts val="3900"/>
              </a:lnSpc>
              <a:spcBef>
                <a:spcPct val="0"/>
              </a:spcBef>
            </a:pPr>
            <a:r>
              <a:rPr lang="ar-EG" b="true" sz="3000" spc="-60">
                <a:solidFill>
                  <a:srgbClr val="000000"/>
                </a:solidFill>
                <a:latin typeface="Times New Roman Bold"/>
                <a:ea typeface="Times New Roman Bold"/>
                <a:cs typeface="Times New Roman Bold"/>
                <a:sym typeface="Times New Roman Bold"/>
                <a:rtl val="true"/>
              </a:rPr>
              <a:t>تعزيز الشفافية</a:t>
            </a:r>
          </a:p>
        </p:txBody>
      </p:sp>
      <p:sp>
        <p:nvSpPr>
          <p:cNvPr name="TextBox 18" id="18"/>
          <p:cNvSpPr txBox="true"/>
          <p:nvPr/>
        </p:nvSpPr>
        <p:spPr>
          <a:xfrm rot="0">
            <a:off x="1028700" y="3851910"/>
            <a:ext cx="7230046" cy="834390"/>
          </a:xfrm>
          <a:prstGeom prst="rect">
            <a:avLst/>
          </a:prstGeom>
        </p:spPr>
        <p:txBody>
          <a:bodyPr anchor="t" rtlCol="false" tIns="0" lIns="0" bIns="0" rIns="0">
            <a:spAutoFit/>
          </a:bodyPr>
          <a:lstStyle/>
          <a:p>
            <a:pPr algn="just" rtl="true" marL="0" indent="0" lvl="0">
              <a:lnSpc>
                <a:spcPts val="3359"/>
              </a:lnSpc>
              <a:spcBef>
                <a:spcPct val="0"/>
              </a:spcBef>
            </a:pPr>
            <a:r>
              <a:rPr lang="ar-EG" sz="2399" spc="11">
                <a:solidFill>
                  <a:srgbClr val="000000"/>
                </a:solidFill>
                <a:latin typeface="Times New Roman"/>
                <a:ea typeface="Times New Roman"/>
                <a:cs typeface="Times New Roman"/>
                <a:sym typeface="Times New Roman"/>
                <a:rtl val="true"/>
              </a:rPr>
              <a:t>ينظم التشريع المالي كيفية تحصيل الإيرادات العامة (كالضرائب) وإنفاقها على الحاجات العامة لتقديم أفضل الخدمات للمواطنين</a:t>
            </a:r>
          </a:p>
        </p:txBody>
      </p:sp>
      <p:sp>
        <p:nvSpPr>
          <p:cNvPr name="TextBox 19" id="19"/>
          <p:cNvSpPr txBox="true"/>
          <p:nvPr/>
        </p:nvSpPr>
        <p:spPr>
          <a:xfrm rot="0">
            <a:off x="1028700" y="6394175"/>
            <a:ext cx="7230046" cy="415290"/>
          </a:xfrm>
          <a:prstGeom prst="rect">
            <a:avLst/>
          </a:prstGeom>
        </p:spPr>
        <p:txBody>
          <a:bodyPr anchor="t" rtlCol="false" tIns="0" lIns="0" bIns="0" rIns="0">
            <a:spAutoFit/>
          </a:bodyPr>
          <a:lstStyle/>
          <a:p>
            <a:pPr algn="just" rtl="true" marL="0" indent="0" lvl="0">
              <a:lnSpc>
                <a:spcPts val="3359"/>
              </a:lnSpc>
              <a:spcBef>
                <a:spcPct val="0"/>
              </a:spcBef>
            </a:pPr>
            <a:r>
              <a:rPr lang="ar-EG" sz="2399" spc="11">
                <a:solidFill>
                  <a:srgbClr val="000000"/>
                </a:solidFill>
                <a:latin typeface="Times New Roman"/>
                <a:ea typeface="Times New Roman"/>
                <a:cs typeface="Times New Roman"/>
                <a:sym typeface="Times New Roman"/>
                <a:rtl val="true"/>
              </a:rPr>
              <a:t>يساهم في الوقاية من غسل الأموال وتمويل الإرهاب ومكافحتهما.</a:t>
            </a:r>
          </a:p>
        </p:txBody>
      </p:sp>
      <p:sp>
        <p:nvSpPr>
          <p:cNvPr name="TextBox 20" id="20"/>
          <p:cNvSpPr txBox="true"/>
          <p:nvPr/>
        </p:nvSpPr>
        <p:spPr>
          <a:xfrm rot="0">
            <a:off x="1028700" y="8428715"/>
            <a:ext cx="7230046" cy="834390"/>
          </a:xfrm>
          <a:prstGeom prst="rect">
            <a:avLst/>
          </a:prstGeom>
        </p:spPr>
        <p:txBody>
          <a:bodyPr anchor="t" rtlCol="false" tIns="0" lIns="0" bIns="0" rIns="0">
            <a:spAutoFit/>
          </a:bodyPr>
          <a:lstStyle/>
          <a:p>
            <a:pPr algn="just" rtl="true" marL="0" indent="0" lvl="0">
              <a:lnSpc>
                <a:spcPts val="3359"/>
              </a:lnSpc>
              <a:spcBef>
                <a:spcPct val="0"/>
              </a:spcBef>
            </a:pPr>
            <a:r>
              <a:rPr lang="ar-EG" sz="2399" spc="11">
                <a:solidFill>
                  <a:srgbClr val="000000"/>
                </a:solidFill>
                <a:latin typeface="Times New Roman"/>
                <a:ea typeface="Times New Roman"/>
                <a:cs typeface="Times New Roman"/>
                <a:sym typeface="Times New Roman"/>
                <a:rtl val="true"/>
              </a:rPr>
              <a:t>يضمن نشر التقارير المالية والتعاملات للمؤسسات العامة والخاصة لزيادة ثقة المستثمرين.</a:t>
            </a:r>
          </a:p>
        </p:txBody>
      </p:sp>
      <p:sp>
        <p:nvSpPr>
          <p:cNvPr name="TextBox 21" id="21"/>
          <p:cNvSpPr txBox="true"/>
          <p:nvPr/>
        </p:nvSpPr>
        <p:spPr>
          <a:xfrm rot="0">
            <a:off x="2127399" y="2078356"/>
            <a:ext cx="14033203" cy="514350"/>
          </a:xfrm>
          <a:prstGeom prst="rect">
            <a:avLst/>
          </a:prstGeom>
        </p:spPr>
        <p:txBody>
          <a:bodyPr anchor="t" rtlCol="false" tIns="0" lIns="0" bIns="0" rIns="0">
            <a:spAutoFit/>
          </a:bodyPr>
          <a:lstStyle/>
          <a:p>
            <a:pPr algn="ctr" rtl="true">
              <a:lnSpc>
                <a:spcPts val="3900"/>
              </a:lnSpc>
              <a:spcBef>
                <a:spcPct val="0"/>
              </a:spcBef>
            </a:pPr>
            <a:r>
              <a:rPr lang="ar-EG" b="true" sz="3000" spc="-60">
                <a:solidFill>
                  <a:srgbClr val="000000"/>
                </a:solidFill>
                <a:latin typeface="Times New Roman Bold"/>
                <a:ea typeface="Times New Roman Bold"/>
                <a:cs typeface="Times New Roman Bold"/>
                <a:sym typeface="Times New Roman Bold"/>
                <a:rtl val="true"/>
              </a:rPr>
              <a:t>يهدف التشريع المالي والبنكي الى تغطية الإطار القانوني لكل من السياسة المالية العامة للدولة وتنظيم القطاع البنكي:</a:t>
            </a:r>
          </a:p>
        </p:txBody>
      </p:sp>
    </p:spTree>
  </p:cSld>
  <p:clrMapOvr>
    <a:masterClrMapping/>
  </p:clrMapOvr>
</p:sld>
</file>

<file path=ppt/slides/slide1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92955" y="2684214"/>
            <a:ext cx="4944046" cy="1901094"/>
            <a:chOff x="0" y="0"/>
            <a:chExt cx="6592062" cy="2534793"/>
          </a:xfrm>
        </p:grpSpPr>
        <p:sp>
          <p:nvSpPr>
            <p:cNvPr name="TextBox 3" id="3"/>
            <p:cNvSpPr txBox="true"/>
            <p:nvPr/>
          </p:nvSpPr>
          <p:spPr>
            <a:xfrm rot="0">
              <a:off x="0" y="-57150"/>
              <a:ext cx="6592062" cy="666749"/>
            </a:xfrm>
            <a:prstGeom prst="rect">
              <a:avLst/>
            </a:prstGeom>
          </p:spPr>
          <p:txBody>
            <a:bodyPr anchor="t" rtlCol="false" tIns="0" lIns="0" bIns="0" rIns="0">
              <a:spAutoFit/>
            </a:bodyPr>
            <a:lstStyle/>
            <a:p>
              <a:pPr algn="r" rtl="true" marL="0" indent="0" lvl="0">
                <a:lnSpc>
                  <a:spcPts val="3900"/>
                </a:lnSpc>
                <a:spcBef>
                  <a:spcPct val="0"/>
                </a:spcBef>
              </a:pPr>
              <a:r>
                <a:rPr lang="ar-EG" b="true" sz="3000" spc="-60">
                  <a:solidFill>
                    <a:srgbClr val="000000"/>
                  </a:solidFill>
                  <a:latin typeface="Times New Roman Bold"/>
                  <a:ea typeface="Times New Roman Bold"/>
                  <a:cs typeface="Times New Roman Bold"/>
                  <a:sym typeface="Times New Roman Bold"/>
                  <a:rtl val="true"/>
                </a:rPr>
                <a:t>حماية المودعين والمستثمرين</a:t>
              </a:r>
            </a:p>
          </p:txBody>
        </p:sp>
        <p:sp>
          <p:nvSpPr>
            <p:cNvPr name="TextBox 4" id="4"/>
            <p:cNvSpPr txBox="true"/>
            <p:nvPr/>
          </p:nvSpPr>
          <p:spPr>
            <a:xfrm rot="0">
              <a:off x="0" y="797009"/>
              <a:ext cx="6592062" cy="1689524"/>
            </a:xfrm>
            <a:prstGeom prst="rect">
              <a:avLst/>
            </a:prstGeom>
          </p:spPr>
          <p:txBody>
            <a:bodyPr anchor="t" rtlCol="false" tIns="0" lIns="0" bIns="0" rIns="0">
              <a:spAutoFit/>
            </a:bodyPr>
            <a:lstStyle/>
            <a:p>
              <a:pPr algn="just" rtl="true" marL="0" indent="0" lvl="0">
                <a:lnSpc>
                  <a:spcPts val="3394"/>
                </a:lnSpc>
                <a:spcBef>
                  <a:spcPct val="0"/>
                </a:spcBef>
              </a:pPr>
              <a:r>
                <a:rPr lang="ar-EG" sz="2424" spc="12">
                  <a:solidFill>
                    <a:srgbClr val="000000"/>
                  </a:solidFill>
                  <a:latin typeface="Times New Roman"/>
                  <a:ea typeface="Times New Roman"/>
                  <a:cs typeface="Times New Roman"/>
                  <a:sym typeface="Times New Roman"/>
                  <a:rtl val="true"/>
                </a:rPr>
                <a:t> يضع التشريع البنكي قواعد لحماية أموال العملاء والمودعين، ويضمن الإدارة الكفؤة للمصارف لتجنب الأزمات المالية.</a:t>
              </a:r>
            </a:p>
          </p:txBody>
        </p:sp>
      </p:grpSp>
      <p:grpSp>
        <p:nvGrpSpPr>
          <p:cNvPr name="Group 5" id="5"/>
          <p:cNvGrpSpPr/>
          <p:nvPr/>
        </p:nvGrpSpPr>
        <p:grpSpPr>
          <a:xfrm rot="0">
            <a:off x="335794" y="5204713"/>
            <a:ext cx="4944046" cy="1472469"/>
            <a:chOff x="0" y="0"/>
            <a:chExt cx="6592062" cy="1963293"/>
          </a:xfrm>
        </p:grpSpPr>
        <p:sp>
          <p:nvSpPr>
            <p:cNvPr name="TextBox 6" id="6"/>
            <p:cNvSpPr txBox="true"/>
            <p:nvPr/>
          </p:nvSpPr>
          <p:spPr>
            <a:xfrm rot="0">
              <a:off x="0" y="-57150"/>
              <a:ext cx="6592062" cy="666749"/>
            </a:xfrm>
            <a:prstGeom prst="rect">
              <a:avLst/>
            </a:prstGeom>
          </p:spPr>
          <p:txBody>
            <a:bodyPr anchor="t" rtlCol="false" tIns="0" lIns="0" bIns="0" rIns="0">
              <a:spAutoFit/>
            </a:bodyPr>
            <a:lstStyle/>
            <a:p>
              <a:pPr algn="r" marL="0" indent="0" lvl="0">
                <a:lnSpc>
                  <a:spcPts val="3900"/>
                </a:lnSpc>
                <a:spcBef>
                  <a:spcPct val="0"/>
                </a:spcBef>
              </a:pPr>
              <a:r>
                <a:rPr lang="ar-EG" b="true" sz="3000" spc="-60">
                  <a:solidFill>
                    <a:srgbClr val="000000"/>
                  </a:solidFill>
                  <a:latin typeface="Times New Roman Bold"/>
                  <a:ea typeface="Times New Roman Bold"/>
                  <a:cs typeface="Times New Roman Bold"/>
                  <a:sym typeface="Times New Roman Bold"/>
                  <a:rtl val="true"/>
                </a:rPr>
                <a:t>تنظيم العمليات البنكية</a:t>
              </a:r>
            </a:p>
          </p:txBody>
        </p:sp>
        <p:sp>
          <p:nvSpPr>
            <p:cNvPr name="TextBox 7" id="7"/>
            <p:cNvSpPr txBox="true"/>
            <p:nvPr/>
          </p:nvSpPr>
          <p:spPr>
            <a:xfrm rot="0">
              <a:off x="0" y="797009"/>
              <a:ext cx="6592062" cy="1118024"/>
            </a:xfrm>
            <a:prstGeom prst="rect">
              <a:avLst/>
            </a:prstGeom>
          </p:spPr>
          <p:txBody>
            <a:bodyPr anchor="t" rtlCol="false" tIns="0" lIns="0" bIns="0" rIns="0">
              <a:spAutoFit/>
            </a:bodyPr>
            <a:lstStyle/>
            <a:p>
              <a:pPr algn="just" rtl="true" marL="0" indent="0" lvl="0">
                <a:lnSpc>
                  <a:spcPts val="3394"/>
                </a:lnSpc>
                <a:spcBef>
                  <a:spcPct val="0"/>
                </a:spcBef>
              </a:pPr>
              <a:r>
                <a:rPr lang="ar-EG" sz="2424" spc="12">
                  <a:solidFill>
                    <a:srgbClr val="000000"/>
                  </a:solidFill>
                  <a:latin typeface="Times New Roman"/>
                  <a:ea typeface="Times New Roman"/>
                  <a:cs typeface="Times New Roman"/>
                  <a:sym typeface="Times New Roman"/>
                  <a:rtl val="true"/>
                </a:rPr>
                <a:t>يحدد الإطار القانوني لإجراءات البنوك، مثل قبول الودائع، ومنح القروض، وتقديم وسائل الدفع.</a:t>
              </a:r>
            </a:p>
          </p:txBody>
        </p:sp>
      </p:grpSp>
      <p:grpSp>
        <p:nvGrpSpPr>
          <p:cNvPr name="Group 8" id="8"/>
          <p:cNvGrpSpPr/>
          <p:nvPr/>
        </p:nvGrpSpPr>
        <p:grpSpPr>
          <a:xfrm rot="-10800000">
            <a:off x="13200757" y="1636183"/>
            <a:ext cx="7855025" cy="6226137"/>
            <a:chOff x="0" y="0"/>
            <a:chExt cx="6777554" cy="5372100"/>
          </a:xfrm>
        </p:grpSpPr>
        <p:sp>
          <p:nvSpPr>
            <p:cNvPr name="Freeform 9" id="9"/>
            <p:cNvSpPr/>
            <p:nvPr/>
          </p:nvSpPr>
          <p:spPr>
            <a:xfrm flipH="false" flipV="false" rot="0">
              <a:off x="0" y="0"/>
              <a:ext cx="6777554" cy="5372100"/>
            </a:xfrm>
            <a:custGeom>
              <a:avLst/>
              <a:gdLst/>
              <a:ahLst/>
              <a:cxnLst/>
              <a:rect r="r" b="b" t="t" l="l"/>
              <a:pathLst>
                <a:path h="5372100" w="6777554">
                  <a:moveTo>
                    <a:pt x="5226884" y="0"/>
                  </a:moveTo>
                  <a:lnTo>
                    <a:pt x="1550670" y="0"/>
                  </a:lnTo>
                  <a:lnTo>
                    <a:pt x="0" y="2686050"/>
                  </a:lnTo>
                  <a:lnTo>
                    <a:pt x="1550670" y="5372100"/>
                  </a:lnTo>
                  <a:lnTo>
                    <a:pt x="5226884" y="5372100"/>
                  </a:lnTo>
                  <a:lnTo>
                    <a:pt x="6777554" y="2686050"/>
                  </a:lnTo>
                  <a:lnTo>
                    <a:pt x="5226884" y="0"/>
                  </a:lnTo>
                  <a:close/>
                </a:path>
              </a:pathLst>
            </a:custGeom>
            <a:solidFill>
              <a:srgbClr val="A066CB"/>
            </a:solidFill>
          </p:spPr>
        </p:sp>
      </p:grpSp>
      <p:grpSp>
        <p:nvGrpSpPr>
          <p:cNvPr name="Group 10" id="10"/>
          <p:cNvGrpSpPr/>
          <p:nvPr/>
        </p:nvGrpSpPr>
        <p:grpSpPr>
          <a:xfrm rot="-10800000">
            <a:off x="13200757" y="5204713"/>
            <a:ext cx="8242980" cy="6226137"/>
            <a:chOff x="0" y="0"/>
            <a:chExt cx="7112294" cy="5372100"/>
          </a:xfrm>
        </p:grpSpPr>
        <p:sp>
          <p:nvSpPr>
            <p:cNvPr name="Freeform 11" id="11"/>
            <p:cNvSpPr/>
            <p:nvPr/>
          </p:nvSpPr>
          <p:spPr>
            <a:xfrm flipH="false" flipV="false" rot="0">
              <a:off x="0" y="0"/>
              <a:ext cx="7112294" cy="5372100"/>
            </a:xfrm>
            <a:custGeom>
              <a:avLst/>
              <a:gdLst/>
              <a:ahLst/>
              <a:cxnLst/>
              <a:rect r="r" b="b" t="t" l="l"/>
              <a:pathLst>
                <a:path h="5372100" w="7112294">
                  <a:moveTo>
                    <a:pt x="5561623" y="0"/>
                  </a:moveTo>
                  <a:lnTo>
                    <a:pt x="1550670" y="0"/>
                  </a:lnTo>
                  <a:lnTo>
                    <a:pt x="0" y="2686050"/>
                  </a:lnTo>
                  <a:lnTo>
                    <a:pt x="1550670" y="5372100"/>
                  </a:lnTo>
                  <a:lnTo>
                    <a:pt x="5561623" y="5372100"/>
                  </a:lnTo>
                  <a:lnTo>
                    <a:pt x="7112294" y="2686050"/>
                  </a:lnTo>
                  <a:lnTo>
                    <a:pt x="5561623" y="0"/>
                  </a:lnTo>
                  <a:close/>
                </a:path>
              </a:pathLst>
            </a:custGeom>
            <a:solidFill>
              <a:srgbClr val="1836B2"/>
            </a:solidFill>
          </p:spPr>
        </p:sp>
      </p:grpSp>
      <p:grpSp>
        <p:nvGrpSpPr>
          <p:cNvPr name="Group 12" id="12"/>
          <p:cNvGrpSpPr/>
          <p:nvPr/>
        </p:nvGrpSpPr>
        <p:grpSpPr>
          <a:xfrm rot="-10800000">
            <a:off x="-3610324" y="-3866040"/>
            <a:ext cx="21632198" cy="5502224"/>
            <a:chOff x="0" y="0"/>
            <a:chExt cx="21120611" cy="5372100"/>
          </a:xfrm>
        </p:grpSpPr>
        <p:sp>
          <p:nvSpPr>
            <p:cNvPr name="Freeform 13" id="13"/>
            <p:cNvSpPr/>
            <p:nvPr/>
          </p:nvSpPr>
          <p:spPr>
            <a:xfrm flipH="false" flipV="false" rot="0">
              <a:off x="0" y="0"/>
              <a:ext cx="21120612" cy="5372100"/>
            </a:xfrm>
            <a:custGeom>
              <a:avLst/>
              <a:gdLst/>
              <a:ahLst/>
              <a:cxnLst/>
              <a:rect r="r" b="b" t="t" l="l"/>
              <a:pathLst>
                <a:path h="5372100" w="21120612">
                  <a:moveTo>
                    <a:pt x="19569940" y="0"/>
                  </a:moveTo>
                  <a:lnTo>
                    <a:pt x="1550670" y="0"/>
                  </a:lnTo>
                  <a:lnTo>
                    <a:pt x="0" y="2686050"/>
                  </a:lnTo>
                  <a:lnTo>
                    <a:pt x="1550670" y="5372100"/>
                  </a:lnTo>
                  <a:lnTo>
                    <a:pt x="19569940" y="5372100"/>
                  </a:lnTo>
                  <a:lnTo>
                    <a:pt x="21120612" y="2686050"/>
                  </a:lnTo>
                  <a:lnTo>
                    <a:pt x="19569940" y="0"/>
                  </a:lnTo>
                  <a:close/>
                </a:path>
              </a:pathLst>
            </a:custGeom>
            <a:solidFill>
              <a:srgbClr val="1836B2"/>
            </a:solidFill>
          </p:spPr>
        </p:sp>
      </p:grpSp>
      <p:sp>
        <p:nvSpPr>
          <p:cNvPr name="TextBox 14" id="14"/>
          <p:cNvSpPr txBox="true"/>
          <p:nvPr/>
        </p:nvSpPr>
        <p:spPr>
          <a:xfrm rot="0">
            <a:off x="4263578" y="323849"/>
            <a:ext cx="9760844" cy="990601"/>
          </a:xfrm>
          <a:prstGeom prst="rect">
            <a:avLst/>
          </a:prstGeom>
        </p:spPr>
        <p:txBody>
          <a:bodyPr anchor="t" rtlCol="false" tIns="0" lIns="0" bIns="0" rIns="0">
            <a:spAutoFit/>
          </a:bodyPr>
          <a:lstStyle/>
          <a:p>
            <a:pPr algn="ctr" rtl="true">
              <a:lnSpc>
                <a:spcPts val="7799"/>
              </a:lnSpc>
              <a:spcBef>
                <a:spcPct val="0"/>
              </a:spcBef>
            </a:pPr>
            <a:r>
              <a:rPr lang="ar-EG" b="true" sz="5999" spc="-119">
                <a:solidFill>
                  <a:srgbClr val="FFFFFF"/>
                </a:solidFill>
                <a:latin typeface="Times New Roman Bold"/>
                <a:ea typeface="Times New Roman Bold"/>
                <a:cs typeface="Times New Roman Bold"/>
                <a:sym typeface="Times New Roman Bold"/>
                <a:rtl val="true"/>
              </a:rPr>
              <a:t>أهداف التشريع البنكي في الجزائر (تابع)</a:t>
            </a:r>
          </a:p>
        </p:txBody>
      </p:sp>
      <p:grpSp>
        <p:nvGrpSpPr>
          <p:cNvPr name="Group 15" id="15"/>
          <p:cNvGrpSpPr/>
          <p:nvPr/>
        </p:nvGrpSpPr>
        <p:grpSpPr>
          <a:xfrm rot="0">
            <a:off x="492955" y="7599840"/>
            <a:ext cx="4944046" cy="1901094"/>
            <a:chOff x="0" y="0"/>
            <a:chExt cx="6592062" cy="2534793"/>
          </a:xfrm>
        </p:grpSpPr>
        <p:sp>
          <p:nvSpPr>
            <p:cNvPr name="TextBox 16" id="16"/>
            <p:cNvSpPr txBox="true"/>
            <p:nvPr/>
          </p:nvSpPr>
          <p:spPr>
            <a:xfrm rot="0">
              <a:off x="0" y="-57150"/>
              <a:ext cx="6592062" cy="666749"/>
            </a:xfrm>
            <a:prstGeom prst="rect">
              <a:avLst/>
            </a:prstGeom>
          </p:spPr>
          <p:txBody>
            <a:bodyPr anchor="t" rtlCol="false" tIns="0" lIns="0" bIns="0" rIns="0">
              <a:spAutoFit/>
            </a:bodyPr>
            <a:lstStyle/>
            <a:p>
              <a:pPr algn="r" rtl="true" marL="0" indent="0" lvl="0">
                <a:lnSpc>
                  <a:spcPts val="3900"/>
                </a:lnSpc>
                <a:spcBef>
                  <a:spcPct val="0"/>
                </a:spcBef>
              </a:pPr>
              <a:r>
                <a:rPr lang="ar-EG" b="true" sz="3000" spc="-60">
                  <a:solidFill>
                    <a:srgbClr val="000000"/>
                  </a:solidFill>
                  <a:latin typeface="Times New Roman Bold"/>
                  <a:ea typeface="Times New Roman Bold"/>
                  <a:cs typeface="Times New Roman Bold"/>
                  <a:sym typeface="Times New Roman Bold"/>
                  <a:rtl val="true"/>
                </a:rPr>
                <a:t>الرقابة والإشراف</a:t>
              </a:r>
            </a:p>
          </p:txBody>
        </p:sp>
        <p:sp>
          <p:nvSpPr>
            <p:cNvPr name="TextBox 17" id="17"/>
            <p:cNvSpPr txBox="true"/>
            <p:nvPr/>
          </p:nvSpPr>
          <p:spPr>
            <a:xfrm rot="0">
              <a:off x="0" y="797009"/>
              <a:ext cx="6592062" cy="1689524"/>
            </a:xfrm>
            <a:prstGeom prst="rect">
              <a:avLst/>
            </a:prstGeom>
          </p:spPr>
          <p:txBody>
            <a:bodyPr anchor="t" rtlCol="false" tIns="0" lIns="0" bIns="0" rIns="0">
              <a:spAutoFit/>
            </a:bodyPr>
            <a:lstStyle/>
            <a:p>
              <a:pPr algn="just" rtl="true" marL="0" indent="0" lvl="0">
                <a:lnSpc>
                  <a:spcPts val="3394"/>
                </a:lnSpc>
                <a:spcBef>
                  <a:spcPct val="0"/>
                </a:spcBef>
              </a:pPr>
              <a:r>
                <a:rPr lang="ar-EG" sz="2424" spc="12">
                  <a:solidFill>
                    <a:srgbClr val="000000"/>
                  </a:solidFill>
                  <a:latin typeface="Times New Roman"/>
                  <a:ea typeface="Times New Roman"/>
                  <a:cs typeface="Times New Roman"/>
                  <a:sym typeface="Times New Roman"/>
                  <a:rtl val="true"/>
                </a:rPr>
                <a:t> يمنح التشريع البنكي الهيئات الرقابية، مثل البنوك المركزية، صلاحية مراقبة وتقويم أداء البنوك والمؤسسات المالية لضمان امتثالها للقوانين.</a:t>
              </a:r>
            </a:p>
          </p:txBody>
        </p:sp>
      </p:grpSp>
      <p:grpSp>
        <p:nvGrpSpPr>
          <p:cNvPr name="Group 18" id="18"/>
          <p:cNvGrpSpPr/>
          <p:nvPr/>
        </p:nvGrpSpPr>
        <p:grpSpPr>
          <a:xfrm rot="0">
            <a:off x="6846701" y="2684214"/>
            <a:ext cx="4944046" cy="1472469"/>
            <a:chOff x="0" y="0"/>
            <a:chExt cx="6592062" cy="1963293"/>
          </a:xfrm>
        </p:grpSpPr>
        <p:sp>
          <p:nvSpPr>
            <p:cNvPr name="TextBox 19" id="19"/>
            <p:cNvSpPr txBox="true"/>
            <p:nvPr/>
          </p:nvSpPr>
          <p:spPr>
            <a:xfrm rot="0">
              <a:off x="0" y="-57150"/>
              <a:ext cx="6592062" cy="666749"/>
            </a:xfrm>
            <a:prstGeom prst="rect">
              <a:avLst/>
            </a:prstGeom>
          </p:spPr>
          <p:txBody>
            <a:bodyPr anchor="t" rtlCol="false" tIns="0" lIns="0" bIns="0" rIns="0">
              <a:spAutoFit/>
            </a:bodyPr>
            <a:lstStyle/>
            <a:p>
              <a:pPr algn="r" rtl="true" marL="0" indent="0" lvl="0">
                <a:lnSpc>
                  <a:spcPts val="3900"/>
                </a:lnSpc>
                <a:spcBef>
                  <a:spcPct val="0"/>
                </a:spcBef>
              </a:pPr>
              <a:r>
                <a:rPr lang="ar-EG" b="true" sz="3000" spc="-60">
                  <a:solidFill>
                    <a:srgbClr val="000000"/>
                  </a:solidFill>
                  <a:latin typeface="Times New Roman Bold"/>
                  <a:ea typeface="Times New Roman Bold"/>
                  <a:cs typeface="Times New Roman Bold"/>
                  <a:sym typeface="Times New Roman Bold"/>
                  <a:rtl val="true"/>
                </a:rPr>
                <a:t>تعزيز المنافسة</a:t>
              </a:r>
            </a:p>
          </p:txBody>
        </p:sp>
        <p:sp>
          <p:nvSpPr>
            <p:cNvPr name="TextBox 20" id="20"/>
            <p:cNvSpPr txBox="true"/>
            <p:nvPr/>
          </p:nvSpPr>
          <p:spPr>
            <a:xfrm rot="0">
              <a:off x="0" y="797009"/>
              <a:ext cx="6592062" cy="1118024"/>
            </a:xfrm>
            <a:prstGeom prst="rect">
              <a:avLst/>
            </a:prstGeom>
          </p:spPr>
          <p:txBody>
            <a:bodyPr anchor="t" rtlCol="false" tIns="0" lIns="0" bIns="0" rIns="0">
              <a:spAutoFit/>
            </a:bodyPr>
            <a:lstStyle/>
            <a:p>
              <a:pPr algn="just" rtl="true" marL="0" indent="0" lvl="0">
                <a:lnSpc>
                  <a:spcPts val="3394"/>
                </a:lnSpc>
                <a:spcBef>
                  <a:spcPct val="0"/>
                </a:spcBef>
              </a:pPr>
              <a:r>
                <a:rPr lang="ar-EG" sz="2424" spc="12">
                  <a:solidFill>
                    <a:srgbClr val="000000"/>
                  </a:solidFill>
                  <a:latin typeface="Times New Roman"/>
                  <a:ea typeface="Times New Roman"/>
                  <a:cs typeface="Times New Roman"/>
                  <a:sym typeface="Times New Roman"/>
                  <a:rtl val="true"/>
                </a:rPr>
                <a:t>يشجع على خلق بيئة تنافسية صحية بين البنوك لتوفير أسعار منخفضة وخدمات مبتكرة للعملاء.</a:t>
              </a:r>
            </a:p>
          </p:txBody>
        </p:sp>
      </p:grpSp>
      <p:grpSp>
        <p:nvGrpSpPr>
          <p:cNvPr name="Group 21" id="21"/>
          <p:cNvGrpSpPr/>
          <p:nvPr/>
        </p:nvGrpSpPr>
        <p:grpSpPr>
          <a:xfrm rot="0">
            <a:off x="6846701" y="5204713"/>
            <a:ext cx="4944046" cy="1472469"/>
            <a:chOff x="0" y="0"/>
            <a:chExt cx="6592062" cy="1963293"/>
          </a:xfrm>
        </p:grpSpPr>
        <p:sp>
          <p:nvSpPr>
            <p:cNvPr name="TextBox 22" id="22"/>
            <p:cNvSpPr txBox="true"/>
            <p:nvPr/>
          </p:nvSpPr>
          <p:spPr>
            <a:xfrm rot="0">
              <a:off x="0" y="-57150"/>
              <a:ext cx="6592062" cy="666749"/>
            </a:xfrm>
            <a:prstGeom prst="rect">
              <a:avLst/>
            </a:prstGeom>
          </p:spPr>
          <p:txBody>
            <a:bodyPr anchor="t" rtlCol="false" tIns="0" lIns="0" bIns="0" rIns="0">
              <a:spAutoFit/>
            </a:bodyPr>
            <a:lstStyle/>
            <a:p>
              <a:pPr algn="r" rtl="true" marL="0" indent="0" lvl="0">
                <a:lnSpc>
                  <a:spcPts val="3900"/>
                </a:lnSpc>
                <a:spcBef>
                  <a:spcPct val="0"/>
                </a:spcBef>
              </a:pPr>
              <a:r>
                <a:rPr lang="ar-EG" b="true" sz="3000" spc="-60">
                  <a:solidFill>
                    <a:srgbClr val="000000"/>
                  </a:solidFill>
                  <a:latin typeface="Times New Roman Bold"/>
                  <a:ea typeface="Times New Roman Bold"/>
                  <a:cs typeface="Times New Roman Bold"/>
                  <a:sym typeface="Times New Roman Bold"/>
                  <a:rtl val="true"/>
                </a:rPr>
                <a:t>مكافحة الجرائم المالية</a:t>
              </a:r>
            </a:p>
          </p:txBody>
        </p:sp>
        <p:sp>
          <p:nvSpPr>
            <p:cNvPr name="TextBox 23" id="23"/>
            <p:cNvSpPr txBox="true"/>
            <p:nvPr/>
          </p:nvSpPr>
          <p:spPr>
            <a:xfrm rot="0">
              <a:off x="0" y="797009"/>
              <a:ext cx="6592062" cy="1118024"/>
            </a:xfrm>
            <a:prstGeom prst="rect">
              <a:avLst/>
            </a:prstGeom>
          </p:spPr>
          <p:txBody>
            <a:bodyPr anchor="t" rtlCol="false" tIns="0" lIns="0" bIns="0" rIns="0">
              <a:spAutoFit/>
            </a:bodyPr>
            <a:lstStyle/>
            <a:p>
              <a:pPr algn="just" rtl="true" marL="0" indent="0" lvl="0">
                <a:lnSpc>
                  <a:spcPts val="3394"/>
                </a:lnSpc>
                <a:spcBef>
                  <a:spcPct val="0"/>
                </a:spcBef>
              </a:pPr>
              <a:r>
                <a:rPr lang="ar-EG" sz="2424" spc="12">
                  <a:solidFill>
                    <a:srgbClr val="000000"/>
                  </a:solidFill>
                  <a:latin typeface="Times New Roman"/>
                  <a:ea typeface="Times New Roman"/>
                  <a:cs typeface="Times New Roman"/>
                  <a:sym typeface="Times New Roman"/>
                  <a:rtl val="true"/>
                </a:rPr>
                <a:t>يفرض إجراءات رقابية على العمليات البنكية لمنع غسل الأموال وتمويل الإرهاب.</a:t>
              </a:r>
            </a:p>
          </p:txBody>
        </p:sp>
      </p:grpSp>
      <p:grpSp>
        <p:nvGrpSpPr>
          <p:cNvPr name="Group 24" id="24"/>
          <p:cNvGrpSpPr/>
          <p:nvPr/>
        </p:nvGrpSpPr>
        <p:grpSpPr>
          <a:xfrm rot="0">
            <a:off x="6846701" y="7599840"/>
            <a:ext cx="4944046" cy="1901094"/>
            <a:chOff x="0" y="0"/>
            <a:chExt cx="6592062" cy="2534793"/>
          </a:xfrm>
        </p:grpSpPr>
        <p:sp>
          <p:nvSpPr>
            <p:cNvPr name="TextBox 25" id="25"/>
            <p:cNvSpPr txBox="true"/>
            <p:nvPr/>
          </p:nvSpPr>
          <p:spPr>
            <a:xfrm rot="0">
              <a:off x="0" y="-57150"/>
              <a:ext cx="6592062" cy="666749"/>
            </a:xfrm>
            <a:prstGeom prst="rect">
              <a:avLst/>
            </a:prstGeom>
          </p:spPr>
          <p:txBody>
            <a:bodyPr anchor="t" rtlCol="false" tIns="0" lIns="0" bIns="0" rIns="0">
              <a:spAutoFit/>
            </a:bodyPr>
            <a:lstStyle/>
            <a:p>
              <a:pPr algn="r" rtl="true" marL="0" indent="0" lvl="0">
                <a:lnSpc>
                  <a:spcPts val="3900"/>
                </a:lnSpc>
                <a:spcBef>
                  <a:spcPct val="0"/>
                </a:spcBef>
              </a:pPr>
              <a:r>
                <a:rPr lang="ar-EG" b="true" sz="3000" spc="-60">
                  <a:solidFill>
                    <a:srgbClr val="000000"/>
                  </a:solidFill>
                  <a:latin typeface="Times New Roman Bold"/>
                  <a:ea typeface="Times New Roman Bold"/>
                  <a:cs typeface="Times New Roman Bold"/>
                  <a:sym typeface="Times New Roman Bold"/>
                  <a:rtl val="true"/>
                </a:rPr>
                <a:t>دعم السياسة النقدية</a:t>
              </a:r>
            </a:p>
          </p:txBody>
        </p:sp>
        <p:sp>
          <p:nvSpPr>
            <p:cNvPr name="TextBox 26" id="26"/>
            <p:cNvSpPr txBox="true"/>
            <p:nvPr/>
          </p:nvSpPr>
          <p:spPr>
            <a:xfrm rot="0">
              <a:off x="0" y="797009"/>
              <a:ext cx="6592062" cy="1689524"/>
            </a:xfrm>
            <a:prstGeom prst="rect">
              <a:avLst/>
            </a:prstGeom>
          </p:spPr>
          <p:txBody>
            <a:bodyPr anchor="t" rtlCol="false" tIns="0" lIns="0" bIns="0" rIns="0">
              <a:spAutoFit/>
            </a:bodyPr>
            <a:lstStyle/>
            <a:p>
              <a:pPr algn="just" rtl="true" marL="0" indent="0" lvl="0">
                <a:lnSpc>
                  <a:spcPts val="3394"/>
                </a:lnSpc>
                <a:spcBef>
                  <a:spcPct val="0"/>
                </a:spcBef>
              </a:pPr>
              <a:r>
                <a:rPr lang="ar-EG" sz="2424" spc="12">
                  <a:solidFill>
                    <a:srgbClr val="000000"/>
                  </a:solidFill>
                  <a:latin typeface="Times New Roman"/>
                  <a:ea typeface="Times New Roman"/>
                  <a:cs typeface="Times New Roman"/>
                  <a:sym typeface="Times New Roman"/>
                  <a:rtl val="true"/>
                </a:rPr>
                <a:t>يمنح البنك المركزي الأدوات القانونية التي تمكنه من إدارة السياسة النقدية، كإصدار العملة والتحكم في حجم الائتمان</a:t>
              </a:r>
            </a:p>
          </p:txBody>
        </p:sp>
      </p:grpSp>
    </p:spTree>
  </p:cSld>
  <p:clrMapOvr>
    <a:masterClrMapping/>
  </p:clrMapOvr>
</p:sld>
</file>

<file path=ppt/slides/slide19.xml><?xml version="1.0" encoding="utf-8"?>
<p:sld xmlns:p="http://schemas.openxmlformats.org/presentationml/2006/main" xmlns:a="http://schemas.openxmlformats.org/drawingml/2006/main">
  <p:cSld>
    <p:bg>
      <p:bgPr>
        <a:solidFill>
          <a:srgbClr val="86C7ED"/>
        </a:solidFill>
      </p:bgPr>
    </p:bg>
    <p:spTree>
      <p:nvGrpSpPr>
        <p:cNvPr id="1" name=""/>
        <p:cNvGrpSpPr/>
        <p:nvPr/>
      </p:nvGrpSpPr>
      <p:grpSpPr>
        <a:xfrm>
          <a:off x="0" y="0"/>
          <a:ext cx="0" cy="0"/>
          <a:chOff x="0" y="0"/>
          <a:chExt cx="0" cy="0"/>
        </a:xfrm>
      </p:grpSpPr>
      <p:sp>
        <p:nvSpPr>
          <p:cNvPr name="AutoShape 2" id="2"/>
          <p:cNvSpPr/>
          <p:nvPr/>
        </p:nvSpPr>
        <p:spPr>
          <a:xfrm rot="0">
            <a:off x="12190483" y="1892869"/>
            <a:ext cx="5331993" cy="7365431"/>
          </a:xfrm>
          <a:prstGeom prst="rect">
            <a:avLst/>
          </a:prstGeom>
          <a:solidFill>
            <a:srgbClr val="FFFFFF"/>
          </a:solidFill>
        </p:spPr>
      </p:sp>
      <p:sp>
        <p:nvSpPr>
          <p:cNvPr name="AutoShape 3" id="3"/>
          <p:cNvSpPr/>
          <p:nvPr/>
        </p:nvSpPr>
        <p:spPr>
          <a:xfrm rot="0">
            <a:off x="6438879" y="1892869"/>
            <a:ext cx="5331993" cy="7365431"/>
          </a:xfrm>
          <a:prstGeom prst="rect">
            <a:avLst/>
          </a:prstGeom>
          <a:solidFill>
            <a:srgbClr val="FFFFFF"/>
          </a:solidFill>
        </p:spPr>
      </p:sp>
      <p:sp>
        <p:nvSpPr>
          <p:cNvPr name="AutoShape 4" id="4"/>
          <p:cNvSpPr/>
          <p:nvPr/>
        </p:nvSpPr>
        <p:spPr>
          <a:xfrm rot="0">
            <a:off x="727424" y="1892869"/>
            <a:ext cx="5331993" cy="7365431"/>
          </a:xfrm>
          <a:prstGeom prst="rect">
            <a:avLst/>
          </a:prstGeom>
          <a:solidFill>
            <a:srgbClr val="FFFFFF"/>
          </a:solidFill>
        </p:spPr>
      </p:sp>
      <p:grpSp>
        <p:nvGrpSpPr>
          <p:cNvPr name="Group 5" id="5"/>
          <p:cNvGrpSpPr/>
          <p:nvPr/>
        </p:nvGrpSpPr>
        <p:grpSpPr>
          <a:xfrm rot="-10800000">
            <a:off x="-862220" y="-1414522"/>
            <a:ext cx="16164477" cy="3013773"/>
            <a:chOff x="0" y="0"/>
            <a:chExt cx="28813443" cy="5372100"/>
          </a:xfrm>
        </p:grpSpPr>
        <p:sp>
          <p:nvSpPr>
            <p:cNvPr name="Freeform 6" id="6"/>
            <p:cNvSpPr/>
            <p:nvPr/>
          </p:nvSpPr>
          <p:spPr>
            <a:xfrm flipH="false" flipV="false" rot="0">
              <a:off x="0" y="0"/>
              <a:ext cx="28813444" cy="5372100"/>
            </a:xfrm>
            <a:custGeom>
              <a:avLst/>
              <a:gdLst/>
              <a:ahLst/>
              <a:cxnLst/>
              <a:rect r="r" b="b" t="t" l="l"/>
              <a:pathLst>
                <a:path h="5372100" w="28813444">
                  <a:moveTo>
                    <a:pt x="27262773" y="0"/>
                  </a:moveTo>
                  <a:lnTo>
                    <a:pt x="1550670" y="0"/>
                  </a:lnTo>
                  <a:lnTo>
                    <a:pt x="0" y="2686050"/>
                  </a:lnTo>
                  <a:lnTo>
                    <a:pt x="1550670" y="5372100"/>
                  </a:lnTo>
                  <a:lnTo>
                    <a:pt x="27262773" y="5372100"/>
                  </a:lnTo>
                  <a:lnTo>
                    <a:pt x="28813444" y="2686050"/>
                  </a:lnTo>
                  <a:lnTo>
                    <a:pt x="27262773" y="0"/>
                  </a:lnTo>
                  <a:close/>
                </a:path>
              </a:pathLst>
            </a:custGeom>
            <a:solidFill>
              <a:srgbClr val="1800AD"/>
            </a:solidFill>
          </p:spPr>
        </p:sp>
      </p:grpSp>
      <p:sp>
        <p:nvSpPr>
          <p:cNvPr name="AutoShape 7" id="7"/>
          <p:cNvSpPr/>
          <p:nvPr/>
        </p:nvSpPr>
        <p:spPr>
          <a:xfrm rot="0">
            <a:off x="0" y="0"/>
            <a:ext cx="18288000" cy="184729"/>
          </a:xfrm>
          <a:prstGeom prst="rect">
            <a:avLst/>
          </a:prstGeom>
          <a:solidFill>
            <a:srgbClr val="1836B2"/>
          </a:solidFill>
        </p:spPr>
      </p:sp>
      <p:sp>
        <p:nvSpPr>
          <p:cNvPr name="TextBox 8" id="8"/>
          <p:cNvSpPr txBox="true"/>
          <p:nvPr/>
        </p:nvSpPr>
        <p:spPr>
          <a:xfrm rot="0">
            <a:off x="1346460" y="197418"/>
            <a:ext cx="11514990" cy="1047751"/>
          </a:xfrm>
          <a:prstGeom prst="rect">
            <a:avLst/>
          </a:prstGeom>
        </p:spPr>
        <p:txBody>
          <a:bodyPr anchor="t" rtlCol="false" tIns="0" lIns="0" bIns="0" rIns="0">
            <a:spAutoFit/>
          </a:bodyPr>
          <a:lstStyle/>
          <a:p>
            <a:pPr algn="r" marL="0" indent="0" lvl="0">
              <a:lnSpc>
                <a:spcPts val="8399"/>
              </a:lnSpc>
              <a:spcBef>
                <a:spcPct val="0"/>
              </a:spcBef>
            </a:pPr>
            <a:r>
              <a:rPr lang="ar-EG" b="true" sz="5999">
                <a:solidFill>
                  <a:srgbClr val="FFFFFF"/>
                </a:solidFill>
                <a:latin typeface="Times New Roman Bold"/>
                <a:ea typeface="Times New Roman Bold"/>
                <a:cs typeface="Times New Roman Bold"/>
                <a:sym typeface="Times New Roman Bold"/>
                <a:rtl val="true"/>
              </a:rPr>
              <a:t>هيئات التشريع المالي والبنكي</a:t>
            </a:r>
            <a:r>
              <a:rPr lang="ar-EG" b="true" sz="5999">
                <a:solidFill>
                  <a:srgbClr val="FFFFFF"/>
                </a:solidFill>
                <a:latin typeface="Times New Roman Bold"/>
                <a:ea typeface="Times New Roman Bold"/>
                <a:cs typeface="Times New Roman Bold"/>
                <a:sym typeface="Times New Roman Bold"/>
                <a:rtl val="true"/>
              </a:rPr>
              <a:t> في الجزائر</a:t>
            </a:r>
          </a:p>
        </p:txBody>
      </p:sp>
      <p:grpSp>
        <p:nvGrpSpPr>
          <p:cNvPr name="Group 9" id="9"/>
          <p:cNvGrpSpPr/>
          <p:nvPr/>
        </p:nvGrpSpPr>
        <p:grpSpPr>
          <a:xfrm rot="0">
            <a:off x="1028700" y="3034495"/>
            <a:ext cx="4579031" cy="5155401"/>
            <a:chOff x="0" y="0"/>
            <a:chExt cx="6105375" cy="6873868"/>
          </a:xfrm>
        </p:grpSpPr>
        <p:sp>
          <p:nvSpPr>
            <p:cNvPr name="TextBox 10" id="10"/>
            <p:cNvSpPr txBox="true"/>
            <p:nvPr/>
          </p:nvSpPr>
          <p:spPr>
            <a:xfrm rot="0">
              <a:off x="0" y="857031"/>
              <a:ext cx="6105375" cy="6016837"/>
            </a:xfrm>
            <a:prstGeom prst="rect">
              <a:avLst/>
            </a:prstGeom>
          </p:spPr>
          <p:txBody>
            <a:bodyPr anchor="t" rtlCol="false" tIns="0" lIns="0" bIns="0" rIns="0">
              <a:spAutoFit/>
            </a:bodyPr>
            <a:lstStyle/>
            <a:p>
              <a:pPr algn="just" rtl="true">
                <a:lnSpc>
                  <a:spcPts val="3359"/>
                </a:lnSpc>
              </a:pPr>
              <a:r>
                <a:rPr lang="ar-EG" sz="2399" spc="11">
                  <a:solidFill>
                    <a:srgbClr val="000000"/>
                  </a:solidFill>
                  <a:latin typeface="Times New Roman"/>
                  <a:ea typeface="Times New Roman"/>
                  <a:cs typeface="Times New Roman"/>
                  <a:sym typeface="Times New Roman"/>
                  <a:rtl val="true"/>
                </a:rPr>
                <a:t>تُعد</a:t>
              </a:r>
              <a:r>
                <a:rPr lang="ar-EG" b="true" sz="2399" spc="11">
                  <a:solidFill>
                    <a:srgbClr val="000000"/>
                  </a:solidFill>
                  <a:latin typeface="Times New Roman Bold"/>
                  <a:ea typeface="Times New Roman Bold"/>
                  <a:cs typeface="Times New Roman Bold"/>
                  <a:sym typeface="Times New Roman Bold"/>
                  <a:rtl val="true"/>
                </a:rPr>
                <a:t> الذراع التنفيذي </a:t>
              </a:r>
              <a:r>
                <a:rPr lang="ar-EG" sz="2399" spc="11">
                  <a:solidFill>
                    <a:srgbClr val="000000"/>
                  </a:solidFill>
                  <a:latin typeface="Times New Roman"/>
                  <a:ea typeface="Times New Roman"/>
                  <a:cs typeface="Times New Roman"/>
                  <a:sym typeface="Times New Roman"/>
                  <a:rtl val="true"/>
                </a:rPr>
                <a:t>الأساسي في المجال المالي.</a:t>
              </a:r>
            </a:p>
            <a:p>
              <a:pPr algn="just" rtl="true">
                <a:lnSpc>
                  <a:spcPts val="3359"/>
                </a:lnSpc>
              </a:pPr>
              <a:r>
                <a:rPr lang="ar-EG" b="true" sz="2399" spc="11" u="sng">
                  <a:solidFill>
                    <a:srgbClr val="000000"/>
                  </a:solidFill>
                  <a:latin typeface="Times New Roman Bold"/>
                  <a:ea typeface="Times New Roman Bold"/>
                  <a:cs typeface="Times New Roman Bold"/>
                  <a:sym typeface="Times New Roman Bold"/>
                  <a:rtl val="true"/>
                </a:rPr>
                <a:t>من أهم مهامها:</a:t>
              </a:r>
            </a:p>
            <a:p>
              <a:pPr algn="just" rtl="true" marL="518157" indent="-259078" lvl="1">
                <a:lnSpc>
                  <a:spcPts val="3359"/>
                </a:lnSpc>
                <a:buFont typeface="Arial"/>
                <a:buChar char="•"/>
              </a:pPr>
              <a:r>
                <a:rPr lang="ar-EG" sz="2399" spc="11">
                  <a:solidFill>
                    <a:srgbClr val="000000"/>
                  </a:solidFill>
                  <a:latin typeface="Times New Roman"/>
                  <a:ea typeface="Times New Roman"/>
                  <a:cs typeface="Times New Roman"/>
                  <a:sym typeface="Times New Roman"/>
                  <a:rtl val="true"/>
                </a:rPr>
                <a:t>إعداد مشاريع قوانين المالية وتنفيذها بعد المصادقة عليها.</a:t>
              </a:r>
            </a:p>
            <a:p>
              <a:pPr algn="just" rtl="true" marL="518157" indent="-259078" lvl="1">
                <a:lnSpc>
                  <a:spcPts val="3359"/>
                </a:lnSpc>
                <a:buFont typeface="Arial"/>
                <a:buChar char="•"/>
              </a:pPr>
              <a:r>
                <a:rPr lang="ar-EG" sz="2399" spc="11">
                  <a:solidFill>
                    <a:srgbClr val="000000"/>
                  </a:solidFill>
                  <a:latin typeface="Times New Roman"/>
                  <a:ea typeface="Times New Roman"/>
                  <a:cs typeface="Times New Roman"/>
                  <a:sym typeface="Times New Roman"/>
                  <a:rtl val="true"/>
                </a:rPr>
                <a:t>إعداد الميزانية العامة ومتابعة تنفيذها.</a:t>
              </a:r>
            </a:p>
            <a:p>
              <a:pPr algn="just" rtl="true" marL="518157" indent="-259078" lvl="1">
                <a:lnSpc>
                  <a:spcPts val="3359"/>
                </a:lnSpc>
                <a:buFont typeface="Arial"/>
                <a:buChar char="•"/>
              </a:pPr>
              <a:r>
                <a:rPr lang="ar-EG" sz="2399" spc="11">
                  <a:solidFill>
                    <a:srgbClr val="000000"/>
                  </a:solidFill>
                  <a:latin typeface="Times New Roman"/>
                  <a:ea typeface="Times New Roman"/>
                  <a:cs typeface="Times New Roman"/>
                  <a:sym typeface="Times New Roman"/>
                  <a:rtl val="true"/>
                </a:rPr>
                <a:t>تسيير الخزينة العمومية ومراقبة النفقات والإيرادات.</a:t>
              </a:r>
            </a:p>
            <a:p>
              <a:pPr algn="just" rtl="true" marL="518157" indent="-259078" lvl="1">
                <a:lnSpc>
                  <a:spcPts val="3359"/>
                </a:lnSpc>
                <a:buFont typeface="Arial"/>
                <a:buChar char="•"/>
              </a:pPr>
              <a:r>
                <a:rPr lang="ar-EG" sz="2399" spc="11">
                  <a:solidFill>
                    <a:srgbClr val="000000"/>
                  </a:solidFill>
                  <a:latin typeface="Times New Roman"/>
                  <a:ea typeface="Times New Roman"/>
                  <a:cs typeface="Times New Roman"/>
                  <a:sym typeface="Times New Roman"/>
                  <a:rtl val="true"/>
                </a:rPr>
                <a:t>الإشراف على الجمارك والضرائب.</a:t>
              </a:r>
            </a:p>
            <a:p>
              <a:pPr algn="just" rtl="true" marL="518157" indent="-259078" lvl="1">
                <a:lnSpc>
                  <a:spcPts val="3359"/>
                </a:lnSpc>
                <a:buFont typeface="Arial"/>
                <a:buChar char="•"/>
              </a:pPr>
              <a:r>
                <a:rPr lang="ar-EG" sz="2399" spc="11">
                  <a:solidFill>
                    <a:srgbClr val="000000"/>
                  </a:solidFill>
                  <a:latin typeface="Times New Roman"/>
                  <a:ea typeface="Times New Roman"/>
                  <a:cs typeface="Times New Roman"/>
                  <a:sym typeface="Times New Roman"/>
                  <a:rtl val="true"/>
                </a:rPr>
                <a:t>تُصدر تعليمات ومناشير توجيهية لتطبيق السياسة المالية الحكومية.</a:t>
              </a:r>
            </a:p>
            <a:p>
              <a:pPr algn="r" rtl="true">
                <a:lnSpc>
                  <a:spcPts val="2659"/>
                </a:lnSpc>
              </a:pPr>
            </a:p>
          </p:txBody>
        </p:sp>
        <p:sp>
          <p:nvSpPr>
            <p:cNvPr name="TextBox 11" id="11"/>
            <p:cNvSpPr txBox="true"/>
            <p:nvPr/>
          </p:nvSpPr>
          <p:spPr>
            <a:xfrm rot="0">
              <a:off x="0" y="-28575"/>
              <a:ext cx="6105375" cy="638175"/>
            </a:xfrm>
            <a:prstGeom prst="rect">
              <a:avLst/>
            </a:prstGeom>
          </p:spPr>
          <p:txBody>
            <a:bodyPr anchor="t" rtlCol="false" tIns="0" lIns="0" bIns="0" rIns="0">
              <a:spAutoFit/>
            </a:bodyPr>
            <a:lstStyle/>
            <a:p>
              <a:pPr algn="ctr" rtl="true" marL="0" indent="0" lvl="0">
                <a:lnSpc>
                  <a:spcPts val="3600"/>
                </a:lnSpc>
                <a:spcBef>
                  <a:spcPct val="0"/>
                </a:spcBef>
              </a:pPr>
              <a:r>
                <a:rPr lang="ar-EG" b="true" sz="3000" spc="90">
                  <a:solidFill>
                    <a:srgbClr val="000000"/>
                  </a:solidFill>
                  <a:latin typeface="Times New Roman Bold"/>
                  <a:ea typeface="Times New Roman Bold"/>
                  <a:cs typeface="Times New Roman Bold"/>
                  <a:sym typeface="Times New Roman Bold"/>
                  <a:rtl val="true"/>
                </a:rPr>
                <a:t>وزارة المالية</a:t>
              </a:r>
            </a:p>
          </p:txBody>
        </p:sp>
      </p:grpSp>
      <p:grpSp>
        <p:nvGrpSpPr>
          <p:cNvPr name="Group 12" id="12"/>
          <p:cNvGrpSpPr/>
          <p:nvPr/>
        </p:nvGrpSpPr>
        <p:grpSpPr>
          <a:xfrm rot="0">
            <a:off x="6986561" y="3034495"/>
            <a:ext cx="4310862" cy="4886940"/>
            <a:chOff x="0" y="0"/>
            <a:chExt cx="5747815" cy="6515919"/>
          </a:xfrm>
        </p:grpSpPr>
        <p:sp>
          <p:nvSpPr>
            <p:cNvPr name="TextBox 13" id="13"/>
            <p:cNvSpPr txBox="true"/>
            <p:nvPr/>
          </p:nvSpPr>
          <p:spPr>
            <a:xfrm rot="0">
              <a:off x="0" y="895297"/>
              <a:ext cx="5747815" cy="5595158"/>
            </a:xfrm>
            <a:prstGeom prst="rect">
              <a:avLst/>
            </a:prstGeom>
          </p:spPr>
          <p:txBody>
            <a:bodyPr anchor="t" rtlCol="false" tIns="0" lIns="0" bIns="0" rIns="0">
              <a:spAutoFit/>
            </a:bodyPr>
            <a:lstStyle/>
            <a:p>
              <a:pPr algn="just" rtl="true">
                <a:lnSpc>
                  <a:spcPts val="3396"/>
                </a:lnSpc>
              </a:pPr>
              <a:r>
                <a:rPr lang="ar-EG" sz="2426" spc="12">
                  <a:solidFill>
                    <a:srgbClr val="000000"/>
                  </a:solidFill>
                  <a:latin typeface="Times New Roman"/>
                  <a:ea typeface="Times New Roman"/>
                  <a:cs typeface="Times New Roman"/>
                  <a:sym typeface="Times New Roman"/>
                  <a:rtl val="true"/>
                </a:rPr>
                <a:t>تمثل </a:t>
              </a:r>
              <a:r>
                <a:rPr lang="ar-EG" b="true" sz="2426" spc="12">
                  <a:solidFill>
                    <a:srgbClr val="000000"/>
                  </a:solidFill>
                  <a:latin typeface="Times New Roman Bold"/>
                  <a:ea typeface="Times New Roman Bold"/>
                  <a:cs typeface="Times New Roman Bold"/>
                  <a:sym typeface="Times New Roman Bold"/>
                  <a:rtl val="true"/>
                </a:rPr>
                <a:t>السلطة التنفيذية</a:t>
              </a:r>
              <a:r>
                <a:rPr lang="ar-EG" sz="2426" spc="12">
                  <a:solidFill>
                    <a:srgbClr val="000000"/>
                  </a:solidFill>
                  <a:latin typeface="Times New Roman"/>
                  <a:ea typeface="Times New Roman"/>
                  <a:cs typeface="Times New Roman"/>
                  <a:sym typeface="Times New Roman"/>
                  <a:rtl val="true"/>
                </a:rPr>
                <a:t> التي تُعد مشاريع القوانين المالية وتعرضها على البرلمان.</a:t>
              </a:r>
            </a:p>
            <a:p>
              <a:pPr algn="just" rtl="true">
                <a:lnSpc>
                  <a:spcPts val="3396"/>
                </a:lnSpc>
              </a:pPr>
              <a:r>
                <a:rPr lang="ar-EG" b="true" sz="2426" spc="12" u="sng">
                  <a:solidFill>
                    <a:srgbClr val="000000"/>
                  </a:solidFill>
                  <a:latin typeface="Times New Roman Bold"/>
                  <a:ea typeface="Times New Roman Bold"/>
                  <a:cs typeface="Times New Roman Bold"/>
                  <a:sym typeface="Times New Roman Bold"/>
                  <a:rtl val="true"/>
                </a:rPr>
                <a:t>من أهم مهامها:</a:t>
              </a:r>
            </a:p>
            <a:p>
              <a:pPr algn="just" rtl="true" marL="523801" indent="-261901" lvl="1">
                <a:lnSpc>
                  <a:spcPts val="3396"/>
                </a:lnSpc>
                <a:buFont typeface="Arial"/>
                <a:buChar char="•"/>
              </a:pPr>
              <a:r>
                <a:rPr lang="ar-EG" sz="2426" spc="12">
                  <a:solidFill>
                    <a:srgbClr val="000000"/>
                  </a:solidFill>
                  <a:latin typeface="Times New Roman"/>
                  <a:ea typeface="Times New Roman"/>
                  <a:cs typeface="Times New Roman"/>
                  <a:sym typeface="Times New Roman"/>
                  <a:rtl val="true"/>
                </a:rPr>
                <a:t> إصدار أوامر تشريعية في الحالات الاستعجالية.</a:t>
              </a:r>
            </a:p>
            <a:p>
              <a:pPr algn="just" rtl="true" marL="523801" indent="-261901" lvl="1">
                <a:lnSpc>
                  <a:spcPts val="3396"/>
                </a:lnSpc>
                <a:buFont typeface="Arial"/>
                <a:buChar char="•"/>
              </a:pPr>
              <a:r>
                <a:rPr lang="ar-EG" sz="2426" spc="12">
                  <a:solidFill>
                    <a:srgbClr val="000000"/>
                  </a:solidFill>
                  <a:latin typeface="Times New Roman"/>
                  <a:ea typeface="Times New Roman"/>
                  <a:cs typeface="Times New Roman"/>
                  <a:sym typeface="Times New Roman"/>
                  <a:rtl val="true"/>
                </a:rPr>
                <a:t>تعمل الحكومة على تنفيذ السياسة المالية والنقدية للدولة.</a:t>
              </a:r>
            </a:p>
            <a:p>
              <a:pPr algn="just" rtl="true" marL="523801" indent="-261901" lvl="1">
                <a:lnSpc>
                  <a:spcPts val="3396"/>
                </a:lnSpc>
                <a:buFont typeface="Arial"/>
                <a:buChar char="•"/>
              </a:pPr>
              <a:r>
                <a:rPr lang="ar-EG" sz="2426" spc="12">
                  <a:solidFill>
                    <a:srgbClr val="000000"/>
                  </a:solidFill>
                  <a:latin typeface="Times New Roman"/>
                  <a:ea typeface="Times New Roman"/>
                  <a:cs typeface="Times New Roman"/>
                  <a:sym typeface="Times New Roman"/>
                  <a:rtl val="true"/>
                </a:rPr>
                <a:t>تضم عدة وزارات وهيئات مختصة في الجانب المالي والبنكي.</a:t>
              </a:r>
            </a:p>
            <a:p>
              <a:pPr algn="l">
                <a:lnSpc>
                  <a:spcPts val="2836"/>
                </a:lnSpc>
              </a:pPr>
            </a:p>
          </p:txBody>
        </p:sp>
        <p:sp>
          <p:nvSpPr>
            <p:cNvPr name="TextBox 14" id="14"/>
            <p:cNvSpPr txBox="true"/>
            <p:nvPr/>
          </p:nvSpPr>
          <p:spPr>
            <a:xfrm rot="0">
              <a:off x="0" y="-28575"/>
              <a:ext cx="5747815" cy="638175"/>
            </a:xfrm>
            <a:prstGeom prst="rect">
              <a:avLst/>
            </a:prstGeom>
          </p:spPr>
          <p:txBody>
            <a:bodyPr anchor="t" rtlCol="false" tIns="0" lIns="0" bIns="0" rIns="0">
              <a:spAutoFit/>
            </a:bodyPr>
            <a:lstStyle/>
            <a:p>
              <a:pPr algn="ctr" rtl="true" marL="0" indent="0" lvl="0">
                <a:lnSpc>
                  <a:spcPts val="3632"/>
                </a:lnSpc>
                <a:spcBef>
                  <a:spcPct val="0"/>
                </a:spcBef>
              </a:pPr>
              <a:r>
                <a:rPr lang="ar-EG" b="true" sz="3026" spc="90">
                  <a:solidFill>
                    <a:srgbClr val="000000"/>
                  </a:solidFill>
                  <a:latin typeface="Times New Roman Bold"/>
                  <a:ea typeface="Times New Roman Bold"/>
                  <a:cs typeface="Times New Roman Bold"/>
                  <a:sym typeface="Times New Roman Bold"/>
                  <a:rtl val="true"/>
                </a:rPr>
                <a:t>رئاسة الجمهورية والحكومة</a:t>
              </a:r>
            </a:p>
          </p:txBody>
        </p:sp>
      </p:grpSp>
      <p:grpSp>
        <p:nvGrpSpPr>
          <p:cNvPr name="Group 15" id="15"/>
          <p:cNvGrpSpPr/>
          <p:nvPr/>
        </p:nvGrpSpPr>
        <p:grpSpPr>
          <a:xfrm rot="0">
            <a:off x="12400874" y="2768290"/>
            <a:ext cx="4858426" cy="6652337"/>
            <a:chOff x="0" y="0"/>
            <a:chExt cx="6477901" cy="8869782"/>
          </a:xfrm>
        </p:grpSpPr>
        <p:sp>
          <p:nvSpPr>
            <p:cNvPr name="TextBox 16" id="16"/>
            <p:cNvSpPr txBox="true"/>
            <p:nvPr/>
          </p:nvSpPr>
          <p:spPr>
            <a:xfrm rot="0">
              <a:off x="0" y="1453348"/>
              <a:ext cx="6477901" cy="7067847"/>
            </a:xfrm>
            <a:prstGeom prst="rect">
              <a:avLst/>
            </a:prstGeom>
          </p:spPr>
          <p:txBody>
            <a:bodyPr anchor="t" rtlCol="false" tIns="0" lIns="0" bIns="0" rIns="0">
              <a:spAutoFit/>
            </a:bodyPr>
            <a:lstStyle/>
            <a:p>
              <a:pPr algn="r" rtl="true">
                <a:lnSpc>
                  <a:spcPts val="3216"/>
                </a:lnSpc>
              </a:pPr>
              <a:r>
                <a:rPr lang="ar-EG" sz="2297" spc="11">
                  <a:solidFill>
                    <a:srgbClr val="000000"/>
                  </a:solidFill>
                  <a:latin typeface="Times New Roman"/>
                  <a:ea typeface="Times New Roman"/>
                  <a:cs typeface="Times New Roman"/>
                  <a:sym typeface="Times New Roman"/>
                  <a:rtl val="true"/>
                </a:rPr>
                <a:t>هو </a:t>
              </a:r>
              <a:r>
                <a:rPr lang="ar-EG" b="true" sz="2297" spc="11">
                  <a:solidFill>
                    <a:srgbClr val="000000"/>
                  </a:solidFill>
                  <a:latin typeface="Times New Roman Bold"/>
                  <a:ea typeface="Times New Roman Bold"/>
                  <a:cs typeface="Times New Roman Bold"/>
                  <a:sym typeface="Times New Roman Bold"/>
                  <a:rtl val="true"/>
                </a:rPr>
                <a:t>الهيئة التشريعية العليا </a:t>
              </a:r>
              <a:r>
                <a:rPr lang="ar-EG" sz="2297" spc="11">
                  <a:solidFill>
                    <a:srgbClr val="000000"/>
                  </a:solidFill>
                  <a:latin typeface="Times New Roman"/>
                  <a:ea typeface="Times New Roman"/>
                  <a:cs typeface="Times New Roman"/>
                  <a:sym typeface="Times New Roman"/>
                  <a:rtl val="true"/>
                </a:rPr>
                <a:t>في الدولة:</a:t>
              </a:r>
            </a:p>
            <a:p>
              <a:pPr algn="r" rtl="true">
                <a:lnSpc>
                  <a:spcPts val="3216"/>
                </a:lnSpc>
              </a:pPr>
              <a:r>
                <a:rPr lang="ar-EG" sz="2297" spc="11">
                  <a:solidFill>
                    <a:srgbClr val="000000"/>
                  </a:solidFill>
                  <a:latin typeface="Times New Roman"/>
                  <a:ea typeface="Times New Roman"/>
                  <a:cs typeface="Times New Roman"/>
                  <a:sym typeface="Times New Roman"/>
                  <a:rtl val="true"/>
                </a:rPr>
                <a:t>يتولى سنّ القوانين المالية والمصرفية والمصادقة عليها.</a:t>
              </a:r>
            </a:p>
            <a:p>
              <a:pPr algn="r" rtl="true">
                <a:lnSpc>
                  <a:spcPts val="3216"/>
                </a:lnSpc>
              </a:pPr>
              <a:r>
                <a:rPr lang="ar-EG" b="true" sz="2297" spc="11" u="sng">
                  <a:solidFill>
                    <a:srgbClr val="000000"/>
                  </a:solidFill>
                  <a:latin typeface="Times New Roman Bold"/>
                  <a:ea typeface="Times New Roman Bold"/>
                  <a:cs typeface="Times New Roman Bold"/>
                  <a:sym typeface="Times New Roman Bold"/>
                  <a:rtl val="true"/>
                </a:rPr>
                <a:t>من أهم مهامه:</a:t>
              </a:r>
            </a:p>
            <a:p>
              <a:pPr algn="r" rtl="true" marL="517616" indent="-258808" lvl="1">
                <a:lnSpc>
                  <a:spcPts val="3356"/>
                </a:lnSpc>
                <a:buFont typeface="Arial"/>
                <a:buChar char="•"/>
              </a:pPr>
              <a:r>
                <a:rPr lang="ar-EG" sz="2397" spc="11">
                  <a:solidFill>
                    <a:srgbClr val="000000"/>
                  </a:solidFill>
                  <a:latin typeface="Times New Roman"/>
                  <a:ea typeface="Times New Roman"/>
                  <a:cs typeface="Times New Roman"/>
                  <a:sym typeface="Times New Roman"/>
                  <a:rtl val="true"/>
                </a:rPr>
                <a:t>مناقشة وإقرار قانون المالية السنوي.</a:t>
              </a:r>
            </a:p>
            <a:p>
              <a:pPr algn="r" rtl="true" marL="517616" indent="-258808" lvl="1">
                <a:lnSpc>
                  <a:spcPts val="3356"/>
                </a:lnSpc>
                <a:buFont typeface="Arial"/>
                <a:buChar char="•"/>
              </a:pPr>
              <a:r>
                <a:rPr lang="ar-EG" sz="2397" spc="11">
                  <a:solidFill>
                    <a:srgbClr val="000000"/>
                  </a:solidFill>
                  <a:latin typeface="Times New Roman"/>
                  <a:ea typeface="Times New Roman"/>
                  <a:cs typeface="Times New Roman"/>
                  <a:sym typeface="Times New Roman"/>
                  <a:rtl val="true"/>
                </a:rPr>
                <a:t>مراقبة تنفيذ الميزانية.</a:t>
              </a:r>
            </a:p>
            <a:p>
              <a:pPr algn="r" rtl="true" marL="517616" indent="-258808" lvl="1">
                <a:lnSpc>
                  <a:spcPts val="3356"/>
                </a:lnSpc>
                <a:buFont typeface="Arial"/>
                <a:buChar char="•"/>
              </a:pPr>
              <a:r>
                <a:rPr lang="ar-EG" sz="2397" spc="11">
                  <a:solidFill>
                    <a:srgbClr val="000000"/>
                  </a:solidFill>
                  <a:latin typeface="Times New Roman"/>
                  <a:ea typeface="Times New Roman"/>
                  <a:cs typeface="Times New Roman"/>
                  <a:sym typeface="Times New Roman"/>
                  <a:rtl val="true"/>
                </a:rPr>
                <a:t>المصادقة على الاتفاقيات والمعاهدات المالية.</a:t>
              </a:r>
            </a:p>
            <a:p>
              <a:pPr algn="r" rtl="true" marL="517616" indent="-258808" lvl="1">
                <a:lnSpc>
                  <a:spcPts val="3356"/>
                </a:lnSpc>
                <a:buFont typeface="Arial"/>
                <a:buChar char="•"/>
              </a:pPr>
              <a:r>
                <a:rPr lang="ar-EG" sz="2397" spc="11">
                  <a:solidFill>
                    <a:srgbClr val="000000"/>
                  </a:solidFill>
                  <a:latin typeface="Times New Roman"/>
                  <a:ea typeface="Times New Roman"/>
                  <a:cs typeface="Times New Roman"/>
                  <a:sym typeface="Times New Roman"/>
                  <a:rtl val="true"/>
                </a:rPr>
                <a:t>توجد به لجان مالية متخصصة تدرس مشاريع القوانين قبل عرضها على الجلسة العامة.</a:t>
              </a:r>
            </a:p>
            <a:p>
              <a:pPr algn="r" rtl="true" marL="517616" indent="-258808" lvl="1">
                <a:lnSpc>
                  <a:spcPts val="3356"/>
                </a:lnSpc>
                <a:buFont typeface="Arial"/>
                <a:buChar char="•"/>
              </a:pPr>
              <a:r>
                <a:rPr lang="ar-EG" sz="2397" spc="11">
                  <a:solidFill>
                    <a:srgbClr val="000000"/>
                  </a:solidFill>
                  <a:latin typeface="Times New Roman"/>
                  <a:ea typeface="Times New Roman"/>
                  <a:cs typeface="Times New Roman"/>
                  <a:sym typeface="Times New Roman"/>
                  <a:rtl val="true"/>
                </a:rPr>
                <a:t>مراقبة عمل السلطة التنفيذية ومنع أي تجاوز قد يمسّ الحقوق والحريات، بصفته ممثلًا عن إرادة الشعب.</a:t>
              </a:r>
            </a:p>
            <a:p>
              <a:pPr algn="r" rtl="true">
                <a:lnSpc>
                  <a:spcPts val="2796"/>
                </a:lnSpc>
              </a:pPr>
            </a:p>
          </p:txBody>
        </p:sp>
        <p:sp>
          <p:nvSpPr>
            <p:cNvPr name="TextBox 17" id="17"/>
            <p:cNvSpPr txBox="true"/>
            <p:nvPr/>
          </p:nvSpPr>
          <p:spPr>
            <a:xfrm rot="0">
              <a:off x="0" y="-19050"/>
              <a:ext cx="6477901" cy="1238250"/>
            </a:xfrm>
            <a:prstGeom prst="rect">
              <a:avLst/>
            </a:prstGeom>
          </p:spPr>
          <p:txBody>
            <a:bodyPr anchor="t" rtlCol="false" tIns="0" lIns="0" bIns="0" rIns="0">
              <a:spAutoFit/>
            </a:bodyPr>
            <a:lstStyle/>
            <a:p>
              <a:pPr algn="ctr" rtl="true">
                <a:lnSpc>
                  <a:spcPts val="3639"/>
                </a:lnSpc>
              </a:pPr>
              <a:r>
                <a:rPr lang="ar-EG" b="true" sz="3033" spc="90">
                  <a:solidFill>
                    <a:srgbClr val="000000"/>
                  </a:solidFill>
                  <a:latin typeface="Times New Roman Bold"/>
                  <a:ea typeface="Times New Roman Bold"/>
                  <a:cs typeface="Times New Roman Bold"/>
                  <a:sym typeface="Times New Roman Bold"/>
                  <a:rtl val="true"/>
                </a:rPr>
                <a:t>البرلمان (المجلس الشعبي الوطني</a:t>
              </a:r>
            </a:p>
            <a:p>
              <a:pPr algn="ctr" rtl="true" marL="0" indent="0" lvl="0">
                <a:lnSpc>
                  <a:spcPts val="3639"/>
                </a:lnSpc>
                <a:spcBef>
                  <a:spcPct val="0"/>
                </a:spcBef>
              </a:pPr>
              <a:r>
                <a:rPr lang="ar-EG" b="true" sz="3033" spc="90">
                  <a:solidFill>
                    <a:srgbClr val="000000"/>
                  </a:solidFill>
                  <a:latin typeface="Times New Roman Bold"/>
                  <a:ea typeface="Times New Roman Bold"/>
                  <a:cs typeface="Times New Roman Bold"/>
                  <a:sym typeface="Times New Roman Bold"/>
                  <a:rtl val="true"/>
                </a:rPr>
                <a:t> ومجلس الأمة)</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4897226"/>
            <a:ext cx="7651215" cy="4133843"/>
            <a:chOff x="0" y="0"/>
            <a:chExt cx="10201619" cy="5511790"/>
          </a:xfrm>
        </p:grpSpPr>
        <p:sp>
          <p:nvSpPr>
            <p:cNvPr name="AutoShape 3" id="3"/>
            <p:cNvSpPr/>
            <p:nvPr/>
          </p:nvSpPr>
          <p:spPr>
            <a:xfrm flipH="true">
              <a:off x="0" y="1012409"/>
              <a:ext cx="10201619" cy="0"/>
            </a:xfrm>
            <a:prstGeom prst="line">
              <a:avLst/>
            </a:prstGeom>
            <a:ln cap="rnd" w="63500">
              <a:solidFill>
                <a:srgbClr val="86C7ED"/>
              </a:solidFill>
              <a:prstDash val="sysDot"/>
              <a:headEnd type="none" len="sm" w="sm"/>
              <a:tailEnd type="none" len="sm" w="sm"/>
            </a:ln>
          </p:spPr>
        </p:sp>
        <p:sp>
          <p:nvSpPr>
            <p:cNvPr name="TextBox 4" id="4"/>
            <p:cNvSpPr txBox="true"/>
            <p:nvPr/>
          </p:nvSpPr>
          <p:spPr>
            <a:xfrm rot="0">
              <a:off x="0" y="-85725"/>
              <a:ext cx="9407302" cy="792692"/>
            </a:xfrm>
            <a:prstGeom prst="rect">
              <a:avLst/>
            </a:prstGeom>
          </p:spPr>
          <p:txBody>
            <a:bodyPr anchor="t" rtlCol="false" tIns="0" lIns="0" bIns="0" rIns="0">
              <a:spAutoFit/>
            </a:bodyPr>
            <a:lstStyle/>
            <a:p>
              <a:pPr algn="ctr" rtl="true" marL="0" indent="0" lvl="0">
                <a:lnSpc>
                  <a:spcPts val="4899"/>
                </a:lnSpc>
                <a:spcBef>
                  <a:spcPct val="0"/>
                </a:spcBef>
              </a:pPr>
              <a:r>
                <a:rPr lang="ar-EG" b="true" sz="3499">
                  <a:solidFill>
                    <a:srgbClr val="000000"/>
                  </a:solidFill>
                  <a:latin typeface="Times New Roman Bold"/>
                  <a:ea typeface="Times New Roman Bold"/>
                  <a:cs typeface="Times New Roman Bold"/>
                  <a:sym typeface="Times New Roman Bold"/>
                  <a:rtl val="true"/>
                </a:rPr>
                <a:t>المحور الأول</a:t>
              </a:r>
            </a:p>
          </p:txBody>
        </p:sp>
        <p:sp>
          <p:nvSpPr>
            <p:cNvPr name="AutoShape 5" id="5"/>
            <p:cNvSpPr/>
            <p:nvPr/>
          </p:nvSpPr>
          <p:spPr>
            <a:xfrm flipH="true">
              <a:off x="0" y="2129317"/>
              <a:ext cx="10201619" cy="0"/>
            </a:xfrm>
            <a:prstGeom prst="line">
              <a:avLst/>
            </a:prstGeom>
            <a:ln cap="rnd" w="63500">
              <a:solidFill>
                <a:srgbClr val="86C7ED"/>
              </a:solidFill>
              <a:prstDash val="sysDot"/>
              <a:headEnd type="none" len="sm" w="sm"/>
              <a:tailEnd type="none" len="sm" w="sm"/>
            </a:ln>
          </p:spPr>
        </p:sp>
        <p:sp>
          <p:nvSpPr>
            <p:cNvPr name="TextBox 6" id="6"/>
            <p:cNvSpPr txBox="true"/>
            <p:nvPr/>
          </p:nvSpPr>
          <p:spPr>
            <a:xfrm rot="0">
              <a:off x="0" y="1150775"/>
              <a:ext cx="9407302" cy="673100"/>
            </a:xfrm>
            <a:prstGeom prst="rect">
              <a:avLst/>
            </a:prstGeom>
          </p:spPr>
          <p:txBody>
            <a:bodyPr anchor="t" rtlCol="false" tIns="0" lIns="0" bIns="0" rIns="0">
              <a:spAutoFit/>
            </a:bodyPr>
            <a:lstStyle/>
            <a:p>
              <a:pPr algn="ctr" marL="0" indent="0" lvl="0">
                <a:lnSpc>
                  <a:spcPts val="4199"/>
                </a:lnSpc>
                <a:spcBef>
                  <a:spcPct val="0"/>
                </a:spcBef>
              </a:pPr>
              <a:r>
                <a:rPr lang="en-US" sz="2999">
                  <a:solidFill>
                    <a:srgbClr val="000000"/>
                  </a:solidFill>
                  <a:latin typeface="Times New Roman"/>
                  <a:ea typeface="Times New Roman"/>
                  <a:cs typeface="Times New Roman"/>
                  <a:sym typeface="Times New Roman"/>
                </a:rPr>
                <a:t> </a:t>
              </a:r>
              <a:r>
                <a:rPr lang="ar-EG" sz="2999">
                  <a:solidFill>
                    <a:srgbClr val="000000"/>
                  </a:solidFill>
                  <a:latin typeface="Times New Roman"/>
                  <a:ea typeface="Times New Roman"/>
                  <a:cs typeface="Times New Roman"/>
                  <a:sym typeface="Times New Roman"/>
                  <a:rtl val="true"/>
                </a:rPr>
                <a:t>تعريف القانون البنكي</a:t>
              </a:r>
              <a:r>
                <a:rPr lang="en-US" sz="2999">
                  <a:solidFill>
                    <a:srgbClr val="000000"/>
                  </a:solidFill>
                  <a:latin typeface="Times New Roman"/>
                  <a:ea typeface="Times New Roman"/>
                  <a:cs typeface="Times New Roman"/>
                  <a:sym typeface="Times New Roman"/>
                </a:rPr>
                <a:t> </a:t>
              </a:r>
            </a:p>
          </p:txBody>
        </p:sp>
        <p:sp>
          <p:nvSpPr>
            <p:cNvPr name="AutoShape 7" id="7"/>
            <p:cNvSpPr/>
            <p:nvPr/>
          </p:nvSpPr>
          <p:spPr>
            <a:xfrm flipH="true">
              <a:off x="0" y="3246225"/>
              <a:ext cx="10201619" cy="0"/>
            </a:xfrm>
            <a:prstGeom prst="line">
              <a:avLst/>
            </a:prstGeom>
            <a:ln cap="rnd" w="63500">
              <a:solidFill>
                <a:srgbClr val="86C7ED"/>
              </a:solidFill>
              <a:prstDash val="sysDot"/>
              <a:headEnd type="none" len="sm" w="sm"/>
              <a:tailEnd type="none" len="sm" w="sm"/>
            </a:ln>
          </p:spPr>
        </p:sp>
        <p:sp>
          <p:nvSpPr>
            <p:cNvPr name="TextBox 8" id="8"/>
            <p:cNvSpPr txBox="true"/>
            <p:nvPr/>
          </p:nvSpPr>
          <p:spPr>
            <a:xfrm rot="0">
              <a:off x="0" y="2267683"/>
              <a:ext cx="9407302" cy="673100"/>
            </a:xfrm>
            <a:prstGeom prst="rect">
              <a:avLst/>
            </a:prstGeom>
          </p:spPr>
          <p:txBody>
            <a:bodyPr anchor="t" rtlCol="false" tIns="0" lIns="0" bIns="0" rIns="0">
              <a:spAutoFit/>
            </a:bodyPr>
            <a:lstStyle/>
            <a:p>
              <a:pPr algn="ctr" rtl="true" marL="0" indent="0" lvl="0">
                <a:lnSpc>
                  <a:spcPts val="4199"/>
                </a:lnSpc>
                <a:spcBef>
                  <a:spcPct val="0"/>
                </a:spcBef>
              </a:pPr>
              <a:r>
                <a:rPr lang="ar-EG" sz="2999">
                  <a:solidFill>
                    <a:srgbClr val="000000"/>
                  </a:solidFill>
                  <a:latin typeface="Times New Roman"/>
                  <a:ea typeface="Times New Roman"/>
                  <a:cs typeface="Times New Roman"/>
                  <a:sym typeface="Times New Roman"/>
                  <a:rtl val="true"/>
                </a:rPr>
                <a:t>عناصر القانون البنك</a:t>
              </a:r>
            </a:p>
          </p:txBody>
        </p:sp>
        <p:sp>
          <p:nvSpPr>
            <p:cNvPr name="AutoShape 9" id="9"/>
            <p:cNvSpPr/>
            <p:nvPr/>
          </p:nvSpPr>
          <p:spPr>
            <a:xfrm flipH="true">
              <a:off x="0" y="4363132"/>
              <a:ext cx="10201619" cy="0"/>
            </a:xfrm>
            <a:prstGeom prst="line">
              <a:avLst/>
            </a:prstGeom>
            <a:ln cap="rnd" w="63500">
              <a:solidFill>
                <a:srgbClr val="86C7ED"/>
              </a:solidFill>
              <a:prstDash val="sysDot"/>
              <a:headEnd type="none" len="sm" w="sm"/>
              <a:tailEnd type="none" len="sm" w="sm"/>
            </a:ln>
          </p:spPr>
        </p:sp>
        <p:sp>
          <p:nvSpPr>
            <p:cNvPr name="TextBox 10" id="10"/>
            <p:cNvSpPr txBox="true"/>
            <p:nvPr/>
          </p:nvSpPr>
          <p:spPr>
            <a:xfrm rot="0">
              <a:off x="0" y="3384590"/>
              <a:ext cx="9407302" cy="673100"/>
            </a:xfrm>
            <a:prstGeom prst="rect">
              <a:avLst/>
            </a:prstGeom>
          </p:spPr>
          <p:txBody>
            <a:bodyPr anchor="t" rtlCol="false" tIns="0" lIns="0" bIns="0" rIns="0">
              <a:spAutoFit/>
            </a:bodyPr>
            <a:lstStyle/>
            <a:p>
              <a:pPr algn="ctr" rtl="true" marL="0" indent="0" lvl="0">
                <a:lnSpc>
                  <a:spcPts val="4199"/>
                </a:lnSpc>
                <a:spcBef>
                  <a:spcPct val="0"/>
                </a:spcBef>
              </a:pPr>
              <a:r>
                <a:rPr lang="ar-EG" sz="2999">
                  <a:solidFill>
                    <a:srgbClr val="000000"/>
                  </a:solidFill>
                  <a:latin typeface="Times New Roman"/>
                  <a:ea typeface="Times New Roman"/>
                  <a:cs typeface="Times New Roman"/>
                  <a:sym typeface="Times New Roman"/>
                  <a:rtl val="true"/>
                </a:rPr>
                <a:t>خصائص القانون البنكي</a:t>
              </a:r>
            </a:p>
          </p:txBody>
        </p:sp>
        <p:sp>
          <p:nvSpPr>
            <p:cNvPr name="AutoShape 11" id="11"/>
            <p:cNvSpPr/>
            <p:nvPr/>
          </p:nvSpPr>
          <p:spPr>
            <a:xfrm flipH="true">
              <a:off x="0" y="5480040"/>
              <a:ext cx="10201619" cy="0"/>
            </a:xfrm>
            <a:prstGeom prst="line">
              <a:avLst/>
            </a:prstGeom>
            <a:ln cap="rnd" w="63500">
              <a:solidFill>
                <a:srgbClr val="86C7ED"/>
              </a:solidFill>
              <a:prstDash val="sysDot"/>
              <a:headEnd type="none" len="sm" w="sm"/>
              <a:tailEnd type="none" len="sm" w="sm"/>
            </a:ln>
          </p:spPr>
        </p:sp>
        <p:sp>
          <p:nvSpPr>
            <p:cNvPr name="TextBox 12" id="12"/>
            <p:cNvSpPr txBox="true"/>
            <p:nvPr/>
          </p:nvSpPr>
          <p:spPr>
            <a:xfrm rot="0">
              <a:off x="0" y="4501498"/>
              <a:ext cx="9407302" cy="673100"/>
            </a:xfrm>
            <a:prstGeom prst="rect">
              <a:avLst/>
            </a:prstGeom>
          </p:spPr>
          <p:txBody>
            <a:bodyPr anchor="t" rtlCol="false" tIns="0" lIns="0" bIns="0" rIns="0">
              <a:spAutoFit/>
            </a:bodyPr>
            <a:lstStyle/>
            <a:p>
              <a:pPr algn="ctr" marL="0" indent="0" lvl="0">
                <a:lnSpc>
                  <a:spcPts val="4199"/>
                </a:lnSpc>
                <a:spcBef>
                  <a:spcPct val="0"/>
                </a:spcBef>
              </a:pPr>
              <a:r>
                <a:rPr lang="en-US" sz="2999">
                  <a:solidFill>
                    <a:srgbClr val="000000"/>
                  </a:solidFill>
                  <a:latin typeface="Times New Roman"/>
                  <a:ea typeface="Times New Roman"/>
                  <a:cs typeface="Times New Roman"/>
                  <a:sym typeface="Times New Roman"/>
                </a:rPr>
                <a:t> </a:t>
              </a:r>
              <a:r>
                <a:rPr lang="ar-EG" sz="2999">
                  <a:solidFill>
                    <a:srgbClr val="000000"/>
                  </a:solidFill>
                  <a:latin typeface="Times New Roman"/>
                  <a:ea typeface="Times New Roman"/>
                  <a:cs typeface="Times New Roman"/>
                  <a:sym typeface="Times New Roman"/>
                  <a:rtl val="true"/>
                </a:rPr>
                <a:t>مصادر القانون البنكي في الجزائر</a:t>
              </a:r>
              <a:r>
                <a:rPr lang="en-US" sz="2999">
                  <a:solidFill>
                    <a:srgbClr val="000000"/>
                  </a:solidFill>
                  <a:latin typeface="Times New Roman"/>
                  <a:ea typeface="Times New Roman"/>
                  <a:cs typeface="Times New Roman"/>
                  <a:sym typeface="Times New Roman"/>
                </a:rPr>
                <a:t> </a:t>
              </a:r>
            </a:p>
          </p:txBody>
        </p:sp>
      </p:grpSp>
      <p:grpSp>
        <p:nvGrpSpPr>
          <p:cNvPr name="Group 13" id="13"/>
          <p:cNvGrpSpPr/>
          <p:nvPr/>
        </p:nvGrpSpPr>
        <p:grpSpPr>
          <a:xfrm rot="0">
            <a:off x="9608085" y="4897226"/>
            <a:ext cx="7651215" cy="4735140"/>
            <a:chOff x="0" y="0"/>
            <a:chExt cx="10201619" cy="6313520"/>
          </a:xfrm>
        </p:grpSpPr>
        <p:sp>
          <p:nvSpPr>
            <p:cNvPr name="AutoShape 14" id="14"/>
            <p:cNvSpPr/>
            <p:nvPr/>
          </p:nvSpPr>
          <p:spPr>
            <a:xfrm flipH="true">
              <a:off x="0" y="1034422"/>
              <a:ext cx="10201619" cy="0"/>
            </a:xfrm>
            <a:prstGeom prst="line">
              <a:avLst/>
            </a:prstGeom>
            <a:ln cap="rnd" w="63500">
              <a:solidFill>
                <a:srgbClr val="86C7ED"/>
              </a:solidFill>
              <a:prstDash val="sysDot"/>
              <a:headEnd type="none" len="sm" w="sm"/>
              <a:tailEnd type="none" len="sm" w="sm"/>
            </a:ln>
          </p:spPr>
        </p:sp>
        <p:sp>
          <p:nvSpPr>
            <p:cNvPr name="TextBox 15" id="15"/>
            <p:cNvSpPr txBox="true"/>
            <p:nvPr/>
          </p:nvSpPr>
          <p:spPr>
            <a:xfrm rot="0">
              <a:off x="0" y="-95250"/>
              <a:ext cx="9407302" cy="824231"/>
            </a:xfrm>
            <a:prstGeom prst="rect">
              <a:avLst/>
            </a:prstGeom>
          </p:spPr>
          <p:txBody>
            <a:bodyPr anchor="t" rtlCol="false" tIns="0" lIns="0" bIns="0" rIns="0">
              <a:spAutoFit/>
            </a:bodyPr>
            <a:lstStyle/>
            <a:p>
              <a:pPr algn="ctr" rtl="true" marL="0" indent="0" lvl="0">
                <a:lnSpc>
                  <a:spcPts val="5039"/>
                </a:lnSpc>
                <a:spcBef>
                  <a:spcPct val="0"/>
                </a:spcBef>
              </a:pPr>
              <a:r>
                <a:rPr lang="ar-EG" b="true" sz="3599">
                  <a:solidFill>
                    <a:srgbClr val="000000"/>
                  </a:solidFill>
                  <a:latin typeface="Times New Roman Bold"/>
                  <a:ea typeface="Times New Roman Bold"/>
                  <a:cs typeface="Times New Roman Bold"/>
                  <a:sym typeface="Times New Roman Bold"/>
                  <a:rtl val="true"/>
                </a:rPr>
                <a:t>المحور الثاني</a:t>
              </a:r>
            </a:p>
          </p:txBody>
        </p:sp>
        <p:sp>
          <p:nvSpPr>
            <p:cNvPr name="AutoShape 16" id="16"/>
            <p:cNvSpPr/>
            <p:nvPr/>
          </p:nvSpPr>
          <p:spPr>
            <a:xfrm flipH="true">
              <a:off x="0" y="2151330"/>
              <a:ext cx="10201619" cy="0"/>
            </a:xfrm>
            <a:prstGeom prst="line">
              <a:avLst/>
            </a:prstGeom>
            <a:ln cap="rnd" w="63500">
              <a:solidFill>
                <a:srgbClr val="86C7ED"/>
              </a:solidFill>
              <a:prstDash val="sysDot"/>
              <a:headEnd type="none" len="sm" w="sm"/>
              <a:tailEnd type="none" len="sm" w="sm"/>
            </a:ln>
          </p:spPr>
        </p:sp>
        <p:sp>
          <p:nvSpPr>
            <p:cNvPr name="TextBox 17" id="17"/>
            <p:cNvSpPr txBox="true"/>
            <p:nvPr/>
          </p:nvSpPr>
          <p:spPr>
            <a:xfrm rot="0">
              <a:off x="0" y="1172788"/>
              <a:ext cx="9407302" cy="673100"/>
            </a:xfrm>
            <a:prstGeom prst="rect">
              <a:avLst/>
            </a:prstGeom>
          </p:spPr>
          <p:txBody>
            <a:bodyPr anchor="t" rtlCol="false" tIns="0" lIns="0" bIns="0" rIns="0">
              <a:spAutoFit/>
            </a:bodyPr>
            <a:lstStyle/>
            <a:p>
              <a:pPr algn="ctr" rtl="true" marL="0" indent="0" lvl="0">
                <a:lnSpc>
                  <a:spcPts val="4199"/>
                </a:lnSpc>
                <a:spcBef>
                  <a:spcPct val="0"/>
                </a:spcBef>
              </a:pPr>
              <a:r>
                <a:rPr lang="ar-EG" sz="2999">
                  <a:solidFill>
                    <a:srgbClr val="000000"/>
                  </a:solidFill>
                  <a:latin typeface="Times New Roman"/>
                  <a:ea typeface="Times New Roman"/>
                  <a:cs typeface="Times New Roman"/>
                  <a:sym typeface="Times New Roman"/>
                  <a:rtl val="true"/>
                </a:rPr>
                <a:t>تعريف التشريع</a:t>
              </a:r>
            </a:p>
          </p:txBody>
        </p:sp>
        <p:sp>
          <p:nvSpPr>
            <p:cNvPr name="AutoShape 18" id="18"/>
            <p:cNvSpPr/>
            <p:nvPr/>
          </p:nvSpPr>
          <p:spPr>
            <a:xfrm flipH="true">
              <a:off x="0" y="3268238"/>
              <a:ext cx="10201619" cy="0"/>
            </a:xfrm>
            <a:prstGeom prst="line">
              <a:avLst/>
            </a:prstGeom>
            <a:ln cap="rnd" w="63500">
              <a:solidFill>
                <a:srgbClr val="86C7ED"/>
              </a:solidFill>
              <a:prstDash val="sysDot"/>
              <a:headEnd type="none" len="sm" w="sm"/>
              <a:tailEnd type="none" len="sm" w="sm"/>
            </a:ln>
          </p:spPr>
        </p:sp>
        <p:sp>
          <p:nvSpPr>
            <p:cNvPr name="TextBox 19" id="19"/>
            <p:cNvSpPr txBox="true"/>
            <p:nvPr/>
          </p:nvSpPr>
          <p:spPr>
            <a:xfrm rot="0">
              <a:off x="0" y="2289696"/>
              <a:ext cx="9407302" cy="673100"/>
            </a:xfrm>
            <a:prstGeom prst="rect">
              <a:avLst/>
            </a:prstGeom>
          </p:spPr>
          <p:txBody>
            <a:bodyPr anchor="t" rtlCol="false" tIns="0" lIns="0" bIns="0" rIns="0">
              <a:spAutoFit/>
            </a:bodyPr>
            <a:lstStyle/>
            <a:p>
              <a:pPr algn="ctr" marL="0" indent="0" lvl="0">
                <a:lnSpc>
                  <a:spcPts val="4199"/>
                </a:lnSpc>
                <a:spcBef>
                  <a:spcPct val="0"/>
                </a:spcBef>
              </a:pPr>
              <a:r>
                <a:rPr lang="en-US" sz="2999">
                  <a:solidFill>
                    <a:srgbClr val="000000"/>
                  </a:solidFill>
                  <a:latin typeface="Times New Roman"/>
                  <a:ea typeface="Times New Roman"/>
                  <a:cs typeface="Times New Roman"/>
                  <a:sym typeface="Times New Roman"/>
                </a:rPr>
                <a:t> </a:t>
              </a:r>
              <a:r>
                <a:rPr lang="ar-EG" sz="2999">
                  <a:solidFill>
                    <a:srgbClr val="000000"/>
                  </a:solidFill>
                  <a:latin typeface="Times New Roman"/>
                  <a:ea typeface="Times New Roman"/>
                  <a:cs typeface="Times New Roman"/>
                  <a:sym typeface="Times New Roman"/>
                  <a:rtl val="true"/>
                </a:rPr>
                <a:t>تعريف التشريع المالي والبنكي</a:t>
              </a:r>
            </a:p>
          </p:txBody>
        </p:sp>
        <p:sp>
          <p:nvSpPr>
            <p:cNvPr name="AutoShape 20" id="20"/>
            <p:cNvSpPr/>
            <p:nvPr/>
          </p:nvSpPr>
          <p:spPr>
            <a:xfrm flipH="true">
              <a:off x="0" y="4385146"/>
              <a:ext cx="10201619" cy="0"/>
            </a:xfrm>
            <a:prstGeom prst="line">
              <a:avLst/>
            </a:prstGeom>
            <a:ln cap="rnd" w="63500">
              <a:solidFill>
                <a:srgbClr val="86C7ED"/>
              </a:solidFill>
              <a:prstDash val="sysDot"/>
              <a:headEnd type="none" len="sm" w="sm"/>
              <a:tailEnd type="none" len="sm" w="sm"/>
            </a:ln>
          </p:spPr>
        </p:sp>
        <p:sp>
          <p:nvSpPr>
            <p:cNvPr name="TextBox 21" id="21"/>
            <p:cNvSpPr txBox="true"/>
            <p:nvPr/>
          </p:nvSpPr>
          <p:spPr>
            <a:xfrm rot="0">
              <a:off x="0" y="3406604"/>
              <a:ext cx="9407302" cy="673100"/>
            </a:xfrm>
            <a:prstGeom prst="rect">
              <a:avLst/>
            </a:prstGeom>
          </p:spPr>
          <p:txBody>
            <a:bodyPr anchor="t" rtlCol="false" tIns="0" lIns="0" bIns="0" rIns="0">
              <a:spAutoFit/>
            </a:bodyPr>
            <a:lstStyle/>
            <a:p>
              <a:pPr algn="ctr" marL="0" indent="0" lvl="0">
                <a:lnSpc>
                  <a:spcPts val="4199"/>
                </a:lnSpc>
                <a:spcBef>
                  <a:spcPct val="0"/>
                </a:spcBef>
              </a:pPr>
              <a:r>
                <a:rPr lang="ar-EG" sz="2999">
                  <a:solidFill>
                    <a:srgbClr val="000000"/>
                  </a:solidFill>
                  <a:latin typeface="Times New Roman"/>
                  <a:ea typeface="Times New Roman"/>
                  <a:cs typeface="Times New Roman"/>
                  <a:sym typeface="Times New Roman"/>
                  <a:rtl val="true"/>
                </a:rPr>
                <a:t>أهداف التشريع المالي</a:t>
              </a:r>
              <a:r>
                <a:rPr lang="ar-EG" sz="2999">
                  <a:solidFill>
                    <a:srgbClr val="000000"/>
                  </a:solidFill>
                  <a:latin typeface="Times New Roman"/>
                  <a:ea typeface="Times New Roman"/>
                  <a:cs typeface="Times New Roman"/>
                  <a:sym typeface="Times New Roman"/>
                  <a:rtl val="true"/>
                </a:rPr>
                <a:t> في الجزائر</a:t>
              </a:r>
            </a:p>
          </p:txBody>
        </p:sp>
        <p:sp>
          <p:nvSpPr>
            <p:cNvPr name="AutoShape 22" id="22"/>
            <p:cNvSpPr/>
            <p:nvPr/>
          </p:nvSpPr>
          <p:spPr>
            <a:xfrm flipH="true">
              <a:off x="0" y="5502054"/>
              <a:ext cx="10201619" cy="0"/>
            </a:xfrm>
            <a:prstGeom prst="line">
              <a:avLst/>
            </a:prstGeom>
            <a:ln cap="rnd" w="63500">
              <a:solidFill>
                <a:srgbClr val="86C7ED"/>
              </a:solidFill>
              <a:prstDash val="sysDot"/>
              <a:headEnd type="none" len="sm" w="sm"/>
              <a:tailEnd type="none" len="sm" w="sm"/>
            </a:ln>
          </p:spPr>
        </p:sp>
        <p:sp>
          <p:nvSpPr>
            <p:cNvPr name="TextBox 23" id="23"/>
            <p:cNvSpPr txBox="true"/>
            <p:nvPr/>
          </p:nvSpPr>
          <p:spPr>
            <a:xfrm rot="0">
              <a:off x="0" y="4523512"/>
              <a:ext cx="9407302" cy="673100"/>
            </a:xfrm>
            <a:prstGeom prst="rect">
              <a:avLst/>
            </a:prstGeom>
          </p:spPr>
          <p:txBody>
            <a:bodyPr anchor="t" rtlCol="false" tIns="0" lIns="0" bIns="0" rIns="0">
              <a:spAutoFit/>
            </a:bodyPr>
            <a:lstStyle/>
            <a:p>
              <a:pPr algn="ctr" rtl="true" marL="0" indent="0" lvl="0">
                <a:lnSpc>
                  <a:spcPts val="4199"/>
                </a:lnSpc>
                <a:spcBef>
                  <a:spcPct val="0"/>
                </a:spcBef>
              </a:pPr>
              <a:r>
                <a:rPr lang="ar-EG" sz="2999">
                  <a:solidFill>
                    <a:srgbClr val="000000"/>
                  </a:solidFill>
                  <a:latin typeface="Times New Roman"/>
                  <a:ea typeface="Times New Roman"/>
                  <a:cs typeface="Times New Roman"/>
                  <a:sym typeface="Times New Roman"/>
                  <a:rtl val="true"/>
                </a:rPr>
                <a:t>هيئات التشريع المالي والبنكي في الجزائر</a:t>
              </a:r>
            </a:p>
          </p:txBody>
        </p:sp>
        <p:sp>
          <p:nvSpPr>
            <p:cNvPr name="TextBox 24" id="24"/>
            <p:cNvSpPr txBox="true"/>
            <p:nvPr/>
          </p:nvSpPr>
          <p:spPr>
            <a:xfrm rot="0">
              <a:off x="0" y="5640419"/>
              <a:ext cx="9407302" cy="673100"/>
            </a:xfrm>
            <a:prstGeom prst="rect">
              <a:avLst/>
            </a:prstGeom>
          </p:spPr>
          <p:txBody>
            <a:bodyPr anchor="t" rtlCol="false" tIns="0" lIns="0" bIns="0" rIns="0">
              <a:spAutoFit/>
            </a:bodyPr>
            <a:lstStyle/>
            <a:p>
              <a:pPr algn="ctr" marL="0" indent="0" lvl="0">
                <a:lnSpc>
                  <a:spcPts val="4199"/>
                </a:lnSpc>
                <a:spcBef>
                  <a:spcPct val="0"/>
                </a:spcBef>
              </a:pPr>
              <a:r>
                <a:rPr lang="en-US" sz="2999">
                  <a:solidFill>
                    <a:srgbClr val="000000"/>
                  </a:solidFill>
                  <a:latin typeface="Times New Roman"/>
                  <a:ea typeface="Times New Roman"/>
                  <a:cs typeface="Times New Roman"/>
                  <a:sym typeface="Times New Roman"/>
                </a:rPr>
                <a:t>  </a:t>
              </a:r>
              <a:r>
                <a:rPr lang="ar-EG" sz="2999">
                  <a:solidFill>
                    <a:srgbClr val="000000"/>
                  </a:solidFill>
                  <a:latin typeface="Times New Roman"/>
                  <a:ea typeface="Times New Roman"/>
                  <a:cs typeface="Times New Roman"/>
                  <a:sym typeface="Times New Roman"/>
                  <a:rtl val="true"/>
                </a:rPr>
                <a:t>العلاقة بين هذه الهيئات التشريعية والتحديات التي تواجهها</a:t>
              </a:r>
            </a:p>
          </p:txBody>
        </p:sp>
      </p:grpSp>
      <p:grpSp>
        <p:nvGrpSpPr>
          <p:cNvPr name="Group 25" id="25"/>
          <p:cNvGrpSpPr/>
          <p:nvPr/>
        </p:nvGrpSpPr>
        <p:grpSpPr>
          <a:xfrm rot="-10800000">
            <a:off x="-1772715" y="-3113068"/>
            <a:ext cx="15839149" cy="6226137"/>
            <a:chOff x="0" y="0"/>
            <a:chExt cx="13666499" cy="5372100"/>
          </a:xfrm>
        </p:grpSpPr>
        <p:sp>
          <p:nvSpPr>
            <p:cNvPr name="Freeform 26" id="26"/>
            <p:cNvSpPr/>
            <p:nvPr/>
          </p:nvSpPr>
          <p:spPr>
            <a:xfrm flipH="false" flipV="false" rot="0">
              <a:off x="0" y="0"/>
              <a:ext cx="13666499" cy="5372100"/>
            </a:xfrm>
            <a:custGeom>
              <a:avLst/>
              <a:gdLst/>
              <a:ahLst/>
              <a:cxnLst/>
              <a:rect r="r" b="b" t="t" l="l"/>
              <a:pathLst>
                <a:path h="5372100" w="13666499">
                  <a:moveTo>
                    <a:pt x="12115829" y="0"/>
                  </a:moveTo>
                  <a:lnTo>
                    <a:pt x="1550670" y="0"/>
                  </a:lnTo>
                  <a:lnTo>
                    <a:pt x="0" y="2686050"/>
                  </a:lnTo>
                  <a:lnTo>
                    <a:pt x="1550670" y="5372100"/>
                  </a:lnTo>
                  <a:lnTo>
                    <a:pt x="12115829" y="5372100"/>
                  </a:lnTo>
                  <a:lnTo>
                    <a:pt x="13666499" y="2686050"/>
                  </a:lnTo>
                  <a:lnTo>
                    <a:pt x="12115829" y="0"/>
                  </a:lnTo>
                  <a:close/>
                </a:path>
              </a:pathLst>
            </a:custGeom>
            <a:solidFill>
              <a:srgbClr val="1836B2"/>
            </a:solidFill>
          </p:spPr>
        </p:sp>
      </p:grpSp>
      <p:sp>
        <p:nvSpPr>
          <p:cNvPr name="TextBox 27" id="27"/>
          <p:cNvSpPr txBox="true"/>
          <p:nvPr/>
        </p:nvSpPr>
        <p:spPr>
          <a:xfrm rot="0">
            <a:off x="3634486" y="900664"/>
            <a:ext cx="5973599" cy="1176973"/>
          </a:xfrm>
          <a:prstGeom prst="rect">
            <a:avLst/>
          </a:prstGeom>
        </p:spPr>
        <p:txBody>
          <a:bodyPr anchor="t" rtlCol="false" tIns="0" lIns="0" bIns="0" rIns="0">
            <a:spAutoFit/>
          </a:bodyPr>
          <a:lstStyle/>
          <a:p>
            <a:pPr algn="r" rtl="true" marL="0" indent="0" lvl="0">
              <a:lnSpc>
                <a:spcPts val="8717"/>
              </a:lnSpc>
              <a:spcBef>
                <a:spcPct val="0"/>
              </a:spcBef>
            </a:pPr>
            <a:r>
              <a:rPr lang="ar-EG" b="true" sz="7925">
                <a:solidFill>
                  <a:srgbClr val="FFFFFF"/>
                </a:solidFill>
                <a:latin typeface="Times New Roman Bold"/>
                <a:ea typeface="Times New Roman Bold"/>
                <a:cs typeface="Times New Roman Bold"/>
                <a:sym typeface="Times New Roman Bold"/>
                <a:rtl val="true"/>
              </a:rPr>
              <a:t>محتوى المحاضرة</a:t>
            </a:r>
          </a:p>
        </p:txBody>
      </p:sp>
      <p:sp>
        <p:nvSpPr>
          <p:cNvPr name="Freeform 28" id="28"/>
          <p:cNvSpPr/>
          <p:nvPr/>
        </p:nvSpPr>
        <p:spPr>
          <a:xfrm flipH="false" flipV="true" rot="0">
            <a:off x="11582343" y="-1359365"/>
            <a:ext cx="7816401" cy="4462908"/>
          </a:xfrm>
          <a:custGeom>
            <a:avLst/>
            <a:gdLst/>
            <a:ahLst/>
            <a:cxnLst/>
            <a:rect r="r" b="b" t="t" l="l"/>
            <a:pathLst>
              <a:path h="4462908" w="7816401">
                <a:moveTo>
                  <a:pt x="0" y="4462908"/>
                </a:moveTo>
                <a:lnTo>
                  <a:pt x="7816401" y="4462908"/>
                </a:lnTo>
                <a:lnTo>
                  <a:pt x="7816401" y="0"/>
                </a:lnTo>
                <a:lnTo>
                  <a:pt x="0" y="0"/>
                </a:lnTo>
                <a:lnTo>
                  <a:pt x="0" y="4462908"/>
                </a:lnTo>
                <a:close/>
              </a:path>
            </a:pathLst>
          </a:custGeom>
          <a:blipFill>
            <a:blip r:embed="rId2">
              <a:extLst>
                <a:ext uri="{96DAC541-7B7A-43D3-8B79-37D633B846F1}">
                  <asvg:svgBlip xmlns:asvg="http://schemas.microsoft.com/office/drawing/2016/SVG/main" r:embed="rId3"/>
                </a:ext>
              </a:extLst>
            </a:blip>
            <a:stretch>
              <a:fillRect l="0" t="-51576" r="0" b="0"/>
            </a:stretch>
          </a:blipFill>
        </p:spPr>
      </p:sp>
    </p:spTree>
  </p:cSld>
  <p:clrMapOvr>
    <a:masterClrMapping/>
  </p:clrMapOvr>
</p:sld>
</file>

<file path=ppt/slides/slide20.xml><?xml version="1.0" encoding="utf-8"?>
<p:sld xmlns:p="http://schemas.openxmlformats.org/presentationml/2006/main" xmlns:a="http://schemas.openxmlformats.org/drawingml/2006/main">
  <p:cSld>
    <p:bg>
      <p:bgPr>
        <a:solidFill>
          <a:srgbClr val="86C7ED"/>
        </a:solidFill>
      </p:bgPr>
    </p:bg>
    <p:spTree>
      <p:nvGrpSpPr>
        <p:cNvPr id="1" name=""/>
        <p:cNvGrpSpPr/>
        <p:nvPr/>
      </p:nvGrpSpPr>
      <p:grpSpPr>
        <a:xfrm>
          <a:off x="0" y="0"/>
          <a:ext cx="0" cy="0"/>
          <a:chOff x="0" y="0"/>
          <a:chExt cx="0" cy="0"/>
        </a:xfrm>
      </p:grpSpPr>
      <p:sp>
        <p:nvSpPr>
          <p:cNvPr name="AutoShape 2" id="2"/>
          <p:cNvSpPr/>
          <p:nvPr/>
        </p:nvSpPr>
        <p:spPr>
          <a:xfrm rot="0">
            <a:off x="12190483" y="1892869"/>
            <a:ext cx="5331993" cy="7365431"/>
          </a:xfrm>
          <a:prstGeom prst="rect">
            <a:avLst/>
          </a:prstGeom>
          <a:solidFill>
            <a:srgbClr val="FFFFFF"/>
          </a:solidFill>
        </p:spPr>
      </p:sp>
      <p:sp>
        <p:nvSpPr>
          <p:cNvPr name="AutoShape 3" id="3"/>
          <p:cNvSpPr/>
          <p:nvPr/>
        </p:nvSpPr>
        <p:spPr>
          <a:xfrm rot="0">
            <a:off x="6438879" y="1892869"/>
            <a:ext cx="5331993" cy="7365431"/>
          </a:xfrm>
          <a:prstGeom prst="rect">
            <a:avLst/>
          </a:prstGeom>
          <a:solidFill>
            <a:srgbClr val="FFFFFF"/>
          </a:solidFill>
        </p:spPr>
      </p:sp>
      <p:sp>
        <p:nvSpPr>
          <p:cNvPr name="AutoShape 4" id="4"/>
          <p:cNvSpPr/>
          <p:nvPr/>
        </p:nvSpPr>
        <p:spPr>
          <a:xfrm rot="0">
            <a:off x="727424" y="1892869"/>
            <a:ext cx="5331993" cy="7365431"/>
          </a:xfrm>
          <a:prstGeom prst="rect">
            <a:avLst/>
          </a:prstGeom>
          <a:solidFill>
            <a:srgbClr val="FFFFFF"/>
          </a:solidFill>
        </p:spPr>
      </p:sp>
      <p:grpSp>
        <p:nvGrpSpPr>
          <p:cNvPr name="Group 5" id="5"/>
          <p:cNvGrpSpPr/>
          <p:nvPr/>
        </p:nvGrpSpPr>
        <p:grpSpPr>
          <a:xfrm rot="-10800000">
            <a:off x="-862220" y="-1414522"/>
            <a:ext cx="16164477" cy="3013773"/>
            <a:chOff x="0" y="0"/>
            <a:chExt cx="28813443" cy="5372100"/>
          </a:xfrm>
        </p:grpSpPr>
        <p:sp>
          <p:nvSpPr>
            <p:cNvPr name="Freeform 6" id="6"/>
            <p:cNvSpPr/>
            <p:nvPr/>
          </p:nvSpPr>
          <p:spPr>
            <a:xfrm flipH="false" flipV="false" rot="0">
              <a:off x="0" y="0"/>
              <a:ext cx="28813444" cy="5372100"/>
            </a:xfrm>
            <a:custGeom>
              <a:avLst/>
              <a:gdLst/>
              <a:ahLst/>
              <a:cxnLst/>
              <a:rect r="r" b="b" t="t" l="l"/>
              <a:pathLst>
                <a:path h="5372100" w="28813444">
                  <a:moveTo>
                    <a:pt x="27262773" y="0"/>
                  </a:moveTo>
                  <a:lnTo>
                    <a:pt x="1550670" y="0"/>
                  </a:lnTo>
                  <a:lnTo>
                    <a:pt x="0" y="2686050"/>
                  </a:lnTo>
                  <a:lnTo>
                    <a:pt x="1550670" y="5372100"/>
                  </a:lnTo>
                  <a:lnTo>
                    <a:pt x="27262773" y="5372100"/>
                  </a:lnTo>
                  <a:lnTo>
                    <a:pt x="28813444" y="2686050"/>
                  </a:lnTo>
                  <a:lnTo>
                    <a:pt x="27262773" y="0"/>
                  </a:lnTo>
                  <a:close/>
                </a:path>
              </a:pathLst>
            </a:custGeom>
            <a:solidFill>
              <a:srgbClr val="1800AD"/>
            </a:solidFill>
          </p:spPr>
        </p:sp>
      </p:grpSp>
      <p:sp>
        <p:nvSpPr>
          <p:cNvPr name="AutoShape 7" id="7"/>
          <p:cNvSpPr/>
          <p:nvPr/>
        </p:nvSpPr>
        <p:spPr>
          <a:xfrm rot="0">
            <a:off x="0" y="0"/>
            <a:ext cx="18288000" cy="184729"/>
          </a:xfrm>
          <a:prstGeom prst="rect">
            <a:avLst/>
          </a:prstGeom>
          <a:solidFill>
            <a:srgbClr val="1836B2"/>
          </a:solidFill>
        </p:spPr>
      </p:sp>
      <p:sp>
        <p:nvSpPr>
          <p:cNvPr name="TextBox 8" id="8"/>
          <p:cNvSpPr txBox="true"/>
          <p:nvPr/>
        </p:nvSpPr>
        <p:spPr>
          <a:xfrm rot="0">
            <a:off x="1303643" y="197418"/>
            <a:ext cx="11832751" cy="1047751"/>
          </a:xfrm>
          <a:prstGeom prst="rect">
            <a:avLst/>
          </a:prstGeom>
        </p:spPr>
        <p:txBody>
          <a:bodyPr anchor="t" rtlCol="false" tIns="0" lIns="0" bIns="0" rIns="0">
            <a:spAutoFit/>
          </a:bodyPr>
          <a:lstStyle/>
          <a:p>
            <a:pPr algn="just" rtl="true" marL="0" indent="0" lvl="0">
              <a:lnSpc>
                <a:spcPts val="8399"/>
              </a:lnSpc>
              <a:spcBef>
                <a:spcPct val="0"/>
              </a:spcBef>
            </a:pPr>
            <a:r>
              <a:rPr lang="ar-EG" b="true" sz="5999">
                <a:solidFill>
                  <a:srgbClr val="FFFFFF"/>
                </a:solidFill>
                <a:latin typeface="Times New Roman Bold"/>
                <a:ea typeface="Times New Roman Bold"/>
                <a:cs typeface="Times New Roman Bold"/>
                <a:sym typeface="Times New Roman Bold"/>
                <a:rtl val="true"/>
              </a:rPr>
              <a:t>هيئات التشريع المالي والبنكي</a:t>
            </a:r>
            <a:r>
              <a:rPr lang="ar-EG" b="true" sz="5999">
                <a:solidFill>
                  <a:srgbClr val="FFFFFF"/>
                </a:solidFill>
                <a:latin typeface="Times New Roman Bold"/>
                <a:ea typeface="Times New Roman Bold"/>
                <a:cs typeface="Times New Roman Bold"/>
                <a:sym typeface="Times New Roman Bold"/>
                <a:rtl val="true"/>
              </a:rPr>
              <a:t> في الجزائر (تابع)</a:t>
            </a:r>
          </a:p>
        </p:txBody>
      </p:sp>
      <p:grpSp>
        <p:nvGrpSpPr>
          <p:cNvPr name="Group 9" id="9"/>
          <p:cNvGrpSpPr/>
          <p:nvPr/>
        </p:nvGrpSpPr>
        <p:grpSpPr>
          <a:xfrm rot="0">
            <a:off x="1028700" y="2824559"/>
            <a:ext cx="4581504" cy="4774401"/>
            <a:chOff x="0" y="0"/>
            <a:chExt cx="6108672" cy="6365868"/>
          </a:xfrm>
        </p:grpSpPr>
        <p:sp>
          <p:nvSpPr>
            <p:cNvPr name="TextBox 10" id="10"/>
            <p:cNvSpPr txBox="true"/>
            <p:nvPr/>
          </p:nvSpPr>
          <p:spPr>
            <a:xfrm rot="0">
              <a:off x="0" y="1466631"/>
              <a:ext cx="6108672" cy="4899237"/>
            </a:xfrm>
            <a:prstGeom prst="rect">
              <a:avLst/>
            </a:prstGeom>
          </p:spPr>
          <p:txBody>
            <a:bodyPr anchor="t" rtlCol="false" tIns="0" lIns="0" bIns="0" rIns="0">
              <a:spAutoFit/>
            </a:bodyPr>
            <a:lstStyle/>
            <a:p>
              <a:pPr algn="just" rtl="true">
                <a:lnSpc>
                  <a:spcPts val="3359"/>
                </a:lnSpc>
              </a:pPr>
              <a:r>
                <a:rPr lang="ar-EG" sz="2399" spc="11">
                  <a:solidFill>
                    <a:srgbClr val="000000"/>
                  </a:solidFill>
                  <a:latin typeface="Times New Roman"/>
                  <a:ea typeface="Times New Roman"/>
                  <a:cs typeface="Times New Roman"/>
                  <a:sym typeface="Times New Roman"/>
                  <a:rtl val="true"/>
                </a:rPr>
                <a:t>هي </a:t>
              </a:r>
              <a:r>
                <a:rPr lang="ar-EG" b="true" sz="2399" spc="11">
                  <a:solidFill>
                    <a:srgbClr val="000000"/>
                  </a:solidFill>
                  <a:latin typeface="Times New Roman Bold"/>
                  <a:ea typeface="Times New Roman Bold"/>
                  <a:cs typeface="Times New Roman Bold"/>
                  <a:sym typeface="Times New Roman Bold"/>
                  <a:rtl val="true"/>
                </a:rPr>
                <a:t>الهيئة المسؤولة عن تنظيم السوق المالي</a:t>
              </a:r>
              <a:r>
                <a:rPr lang="ar-EG" sz="2399" spc="11">
                  <a:solidFill>
                    <a:srgbClr val="000000"/>
                  </a:solidFill>
                  <a:latin typeface="Times New Roman"/>
                  <a:ea typeface="Times New Roman"/>
                  <a:cs typeface="Times New Roman"/>
                  <a:sym typeface="Times New Roman"/>
                  <a:rtl val="true"/>
                </a:rPr>
                <a:t> في الجزائر.</a:t>
              </a:r>
            </a:p>
            <a:p>
              <a:pPr algn="just" rtl="true">
                <a:lnSpc>
                  <a:spcPts val="3359"/>
                </a:lnSpc>
              </a:pPr>
              <a:r>
                <a:rPr lang="ar-EG" b="true" sz="2399" spc="11" u="sng">
                  <a:solidFill>
                    <a:srgbClr val="000000"/>
                  </a:solidFill>
                  <a:latin typeface="Times New Roman Bold"/>
                  <a:ea typeface="Times New Roman Bold"/>
                  <a:cs typeface="Times New Roman Bold"/>
                  <a:sym typeface="Times New Roman Bold"/>
                  <a:rtl val="true"/>
                </a:rPr>
                <a:t>من أهم مهامها:</a:t>
              </a:r>
            </a:p>
            <a:p>
              <a:pPr algn="just" rtl="true" marL="518157" indent="-259078" lvl="1">
                <a:lnSpc>
                  <a:spcPts val="3359"/>
                </a:lnSpc>
                <a:buFont typeface="Arial"/>
                <a:buChar char="•"/>
              </a:pPr>
              <a:r>
                <a:rPr lang="ar-EG" sz="2399" spc="11">
                  <a:solidFill>
                    <a:srgbClr val="000000"/>
                  </a:solidFill>
                  <a:latin typeface="Times New Roman"/>
                  <a:ea typeface="Times New Roman"/>
                  <a:cs typeface="Times New Roman"/>
                  <a:sym typeface="Times New Roman"/>
                  <a:rtl val="true"/>
                </a:rPr>
                <a:t>منح التراخيص للوسطاء الماليين.</a:t>
              </a:r>
            </a:p>
            <a:p>
              <a:pPr algn="just" rtl="true" marL="518157" indent="-259078" lvl="1">
                <a:lnSpc>
                  <a:spcPts val="3359"/>
                </a:lnSpc>
                <a:buFont typeface="Arial"/>
                <a:buChar char="•"/>
              </a:pPr>
              <a:r>
                <a:rPr lang="ar-EG" sz="2399" spc="11">
                  <a:solidFill>
                    <a:srgbClr val="000000"/>
                  </a:solidFill>
                  <a:latin typeface="Times New Roman"/>
                  <a:ea typeface="Times New Roman"/>
                  <a:cs typeface="Times New Roman"/>
                  <a:sym typeface="Times New Roman"/>
                  <a:rtl val="true"/>
                </a:rPr>
                <a:t>مراقبة تداول الأسهم والسندات.</a:t>
              </a:r>
            </a:p>
            <a:p>
              <a:pPr algn="just" rtl="true" marL="518157" indent="-259078" lvl="1">
                <a:lnSpc>
                  <a:spcPts val="3359"/>
                </a:lnSpc>
                <a:buFont typeface="Arial"/>
                <a:buChar char="•"/>
              </a:pPr>
              <a:r>
                <a:rPr lang="ar-EG" sz="2399" spc="11">
                  <a:solidFill>
                    <a:srgbClr val="000000"/>
                  </a:solidFill>
                  <a:latin typeface="Times New Roman"/>
                  <a:ea typeface="Times New Roman"/>
                  <a:cs typeface="Times New Roman"/>
                  <a:sym typeface="Times New Roman"/>
                  <a:rtl val="true"/>
                </a:rPr>
                <a:t>إصدار األسهم والسندات.</a:t>
              </a:r>
            </a:p>
            <a:p>
              <a:pPr algn="just" rtl="true" marL="518157" indent="-259078" lvl="1">
                <a:lnSpc>
                  <a:spcPts val="3359"/>
                </a:lnSpc>
                <a:buFont typeface="Arial"/>
                <a:buChar char="•"/>
              </a:pPr>
              <a:r>
                <a:rPr lang="ar-EG" sz="2399" spc="11">
                  <a:solidFill>
                    <a:srgbClr val="000000"/>
                  </a:solidFill>
                  <a:latin typeface="Times New Roman"/>
                  <a:ea typeface="Times New Roman"/>
                  <a:cs typeface="Times New Roman"/>
                  <a:sym typeface="Times New Roman"/>
                  <a:rtl val="true"/>
                </a:rPr>
                <a:t>ضمان الشفافية وحماية المستثمرين في السوق المالية.</a:t>
              </a:r>
            </a:p>
            <a:p>
              <a:pPr algn="r" rtl="true">
                <a:lnSpc>
                  <a:spcPts val="2659"/>
                </a:lnSpc>
              </a:pPr>
            </a:p>
          </p:txBody>
        </p:sp>
        <p:sp>
          <p:nvSpPr>
            <p:cNvPr name="TextBox 11" id="11"/>
            <p:cNvSpPr txBox="true"/>
            <p:nvPr/>
          </p:nvSpPr>
          <p:spPr>
            <a:xfrm rot="0">
              <a:off x="0" y="-28575"/>
              <a:ext cx="6108672" cy="1247775"/>
            </a:xfrm>
            <a:prstGeom prst="rect">
              <a:avLst/>
            </a:prstGeom>
          </p:spPr>
          <p:txBody>
            <a:bodyPr anchor="t" rtlCol="false" tIns="0" lIns="0" bIns="0" rIns="0">
              <a:spAutoFit/>
            </a:bodyPr>
            <a:lstStyle/>
            <a:p>
              <a:pPr algn="ctr" rtl="true" marL="0" indent="0" lvl="0">
                <a:lnSpc>
                  <a:spcPts val="3600"/>
                </a:lnSpc>
                <a:spcBef>
                  <a:spcPct val="0"/>
                </a:spcBef>
              </a:pPr>
              <a:r>
                <a:rPr lang="ar-EG" b="true" sz="3000" spc="90">
                  <a:solidFill>
                    <a:srgbClr val="000000"/>
                  </a:solidFill>
                  <a:latin typeface="Times New Roman Bold"/>
                  <a:ea typeface="Times New Roman Bold"/>
                  <a:cs typeface="Times New Roman Bold"/>
                  <a:sym typeface="Times New Roman Bold"/>
                  <a:rtl val="true"/>
                </a:rPr>
                <a:t>لجنة تنظيم عمليات البورصة ومراقبتها (</a:t>
              </a:r>
              <a:r>
                <a:rPr lang="en-US" b="true" sz="3000" spc="90">
                  <a:solidFill>
                    <a:srgbClr val="000000"/>
                  </a:solidFill>
                  <a:latin typeface="Times New Roman Bold"/>
                  <a:ea typeface="Times New Roman Bold"/>
                  <a:cs typeface="Times New Roman Bold"/>
                  <a:sym typeface="Times New Roman Bold"/>
                </a:rPr>
                <a:t>COSOB</a:t>
              </a:r>
              <a:r>
                <a:rPr lang="ar-EG" b="true" sz="3000" spc="90">
                  <a:solidFill>
                    <a:srgbClr val="000000"/>
                  </a:solidFill>
                  <a:latin typeface="Times New Roman Bold"/>
                  <a:ea typeface="Times New Roman Bold"/>
                  <a:cs typeface="Times New Roman Bold"/>
                  <a:sym typeface="Times New Roman Bold"/>
                  <a:rtl val="true"/>
                </a:rPr>
                <a:t>)</a:t>
              </a:r>
            </a:p>
          </p:txBody>
        </p:sp>
      </p:grpSp>
      <p:grpSp>
        <p:nvGrpSpPr>
          <p:cNvPr name="Group 12" id="12"/>
          <p:cNvGrpSpPr/>
          <p:nvPr/>
        </p:nvGrpSpPr>
        <p:grpSpPr>
          <a:xfrm rot="0">
            <a:off x="6950598" y="2768290"/>
            <a:ext cx="4348833" cy="2315190"/>
            <a:chOff x="0" y="0"/>
            <a:chExt cx="5798444" cy="3086919"/>
          </a:xfrm>
        </p:grpSpPr>
        <p:sp>
          <p:nvSpPr>
            <p:cNvPr name="TextBox 13" id="13"/>
            <p:cNvSpPr txBox="true"/>
            <p:nvPr/>
          </p:nvSpPr>
          <p:spPr>
            <a:xfrm rot="0">
              <a:off x="0" y="895297"/>
              <a:ext cx="5798444" cy="2166158"/>
            </a:xfrm>
            <a:prstGeom prst="rect">
              <a:avLst/>
            </a:prstGeom>
          </p:spPr>
          <p:txBody>
            <a:bodyPr anchor="t" rtlCol="false" tIns="0" lIns="0" bIns="0" rIns="0">
              <a:spAutoFit/>
            </a:bodyPr>
            <a:lstStyle/>
            <a:p>
              <a:pPr algn="r" rtl="true">
                <a:lnSpc>
                  <a:spcPts val="3396"/>
                </a:lnSpc>
              </a:pPr>
            </a:p>
            <a:p>
              <a:pPr algn="just" rtl="true">
                <a:lnSpc>
                  <a:spcPts val="3396"/>
                </a:lnSpc>
              </a:pPr>
            </a:p>
            <a:p>
              <a:pPr algn="just" rtl="true">
                <a:lnSpc>
                  <a:spcPts val="3396"/>
                </a:lnSpc>
              </a:pPr>
            </a:p>
            <a:p>
              <a:pPr algn="l">
                <a:lnSpc>
                  <a:spcPts val="2836"/>
                </a:lnSpc>
              </a:pPr>
            </a:p>
          </p:txBody>
        </p:sp>
        <p:sp>
          <p:nvSpPr>
            <p:cNvPr name="TextBox 14" id="14"/>
            <p:cNvSpPr txBox="true"/>
            <p:nvPr/>
          </p:nvSpPr>
          <p:spPr>
            <a:xfrm rot="0">
              <a:off x="0" y="-28575"/>
              <a:ext cx="5798444" cy="638175"/>
            </a:xfrm>
            <a:prstGeom prst="rect">
              <a:avLst/>
            </a:prstGeom>
          </p:spPr>
          <p:txBody>
            <a:bodyPr anchor="t" rtlCol="false" tIns="0" lIns="0" bIns="0" rIns="0">
              <a:spAutoFit/>
            </a:bodyPr>
            <a:lstStyle/>
            <a:p>
              <a:pPr algn="ctr" rtl="true" marL="0" indent="0" lvl="0">
                <a:lnSpc>
                  <a:spcPts val="3632"/>
                </a:lnSpc>
                <a:spcBef>
                  <a:spcPct val="0"/>
                </a:spcBef>
              </a:pPr>
            </a:p>
          </p:txBody>
        </p:sp>
      </p:grpSp>
      <p:grpSp>
        <p:nvGrpSpPr>
          <p:cNvPr name="Group 15" id="15"/>
          <p:cNvGrpSpPr/>
          <p:nvPr/>
        </p:nvGrpSpPr>
        <p:grpSpPr>
          <a:xfrm rot="0">
            <a:off x="6950598" y="2862659"/>
            <a:ext cx="4579031" cy="4736301"/>
            <a:chOff x="0" y="0"/>
            <a:chExt cx="6105375" cy="6315068"/>
          </a:xfrm>
        </p:grpSpPr>
        <p:sp>
          <p:nvSpPr>
            <p:cNvPr name="TextBox 16" id="16"/>
            <p:cNvSpPr txBox="true"/>
            <p:nvPr/>
          </p:nvSpPr>
          <p:spPr>
            <a:xfrm rot="0">
              <a:off x="0" y="857031"/>
              <a:ext cx="6105375" cy="5458037"/>
            </a:xfrm>
            <a:prstGeom prst="rect">
              <a:avLst/>
            </a:prstGeom>
          </p:spPr>
          <p:txBody>
            <a:bodyPr anchor="t" rtlCol="false" tIns="0" lIns="0" bIns="0" rIns="0">
              <a:spAutoFit/>
            </a:bodyPr>
            <a:lstStyle/>
            <a:p>
              <a:pPr algn="just" rtl="true">
                <a:lnSpc>
                  <a:spcPts val="3359"/>
                </a:lnSpc>
              </a:pPr>
              <a:r>
                <a:rPr lang="ar-EG" b="true" sz="2399" spc="11">
                  <a:solidFill>
                    <a:srgbClr val="000000"/>
                  </a:solidFill>
                  <a:latin typeface="Times New Roman Bold"/>
                  <a:ea typeface="Times New Roman Bold"/>
                  <a:cs typeface="Times New Roman Bold"/>
                  <a:sym typeface="Times New Roman Bold"/>
                  <a:rtl val="true"/>
                </a:rPr>
                <a:t>هيئة رقابية مستقلة</a:t>
              </a:r>
              <a:r>
                <a:rPr lang="ar-EG" sz="2399" spc="11">
                  <a:solidFill>
                    <a:srgbClr val="000000"/>
                  </a:solidFill>
                  <a:latin typeface="Times New Roman"/>
                  <a:ea typeface="Times New Roman"/>
                  <a:cs typeface="Times New Roman"/>
                  <a:sym typeface="Times New Roman"/>
                  <a:rtl val="true"/>
                </a:rPr>
                <a:t> تخضع لإشراف البنك المركزي.</a:t>
              </a:r>
            </a:p>
            <a:p>
              <a:pPr algn="just" rtl="true">
                <a:lnSpc>
                  <a:spcPts val="3359"/>
                </a:lnSpc>
              </a:pPr>
              <a:r>
                <a:rPr lang="ar-EG" b="true" sz="2399" spc="11" u="sng">
                  <a:solidFill>
                    <a:srgbClr val="000000"/>
                  </a:solidFill>
                  <a:latin typeface="Times New Roman Bold"/>
                  <a:ea typeface="Times New Roman Bold"/>
                  <a:cs typeface="Times New Roman Bold"/>
                  <a:sym typeface="Times New Roman Bold"/>
                  <a:rtl val="true"/>
                </a:rPr>
                <a:t>من أهم مهامها:</a:t>
              </a:r>
            </a:p>
            <a:p>
              <a:pPr algn="just" rtl="true" marL="518157" indent="-259078" lvl="1">
                <a:lnSpc>
                  <a:spcPts val="3359"/>
                </a:lnSpc>
                <a:buFont typeface="Arial"/>
                <a:buChar char="•"/>
              </a:pPr>
              <a:r>
                <a:rPr lang="ar-EG" sz="2399" spc="11">
                  <a:solidFill>
                    <a:srgbClr val="000000"/>
                  </a:solidFill>
                  <a:latin typeface="Times New Roman"/>
                  <a:ea typeface="Times New Roman"/>
                  <a:cs typeface="Times New Roman"/>
                  <a:sym typeface="Times New Roman"/>
                  <a:rtl val="true"/>
                </a:rPr>
                <a:t>مراقبة التسيير البنكي وضمان احترام القوانين.</a:t>
              </a:r>
            </a:p>
            <a:p>
              <a:pPr algn="just" rtl="true" marL="518157" indent="-259078" lvl="1">
                <a:lnSpc>
                  <a:spcPts val="3359"/>
                </a:lnSpc>
                <a:buFont typeface="Arial"/>
                <a:buChar char="•"/>
              </a:pPr>
              <a:r>
                <a:rPr lang="ar-EG" sz="2399" spc="11">
                  <a:solidFill>
                    <a:srgbClr val="000000"/>
                  </a:solidFill>
                  <a:latin typeface="Times New Roman"/>
                  <a:ea typeface="Times New Roman"/>
                  <a:cs typeface="Times New Roman"/>
                  <a:sym typeface="Times New Roman"/>
                  <a:rtl val="true"/>
                </a:rPr>
                <a:t>اتخاذ العقوبات التأديبية ضد البنوك المخالفة.</a:t>
              </a:r>
            </a:p>
            <a:p>
              <a:pPr algn="just" rtl="true" marL="518157" indent="-259078" lvl="1">
                <a:lnSpc>
                  <a:spcPts val="3359"/>
                </a:lnSpc>
                <a:buFont typeface="Arial"/>
                <a:buChar char="•"/>
              </a:pPr>
              <a:r>
                <a:rPr lang="ar-EG" sz="2399" spc="11">
                  <a:solidFill>
                    <a:srgbClr val="000000"/>
                  </a:solidFill>
                  <a:latin typeface="Times New Roman"/>
                  <a:ea typeface="Times New Roman"/>
                  <a:cs typeface="Times New Roman"/>
                  <a:sym typeface="Times New Roman"/>
                  <a:rtl val="true"/>
                </a:rPr>
                <a:t>حماية المودعين وضمان شفافية العمليات المصرفية.</a:t>
              </a:r>
            </a:p>
            <a:p>
              <a:pPr algn="r" rtl="true">
                <a:lnSpc>
                  <a:spcPts val="2659"/>
                </a:lnSpc>
              </a:pPr>
            </a:p>
          </p:txBody>
        </p:sp>
        <p:sp>
          <p:nvSpPr>
            <p:cNvPr name="TextBox 17" id="17"/>
            <p:cNvSpPr txBox="true"/>
            <p:nvPr/>
          </p:nvSpPr>
          <p:spPr>
            <a:xfrm rot="0">
              <a:off x="0" y="-28575"/>
              <a:ext cx="6105375" cy="638175"/>
            </a:xfrm>
            <a:prstGeom prst="rect">
              <a:avLst/>
            </a:prstGeom>
          </p:spPr>
          <p:txBody>
            <a:bodyPr anchor="t" rtlCol="false" tIns="0" lIns="0" bIns="0" rIns="0">
              <a:spAutoFit/>
            </a:bodyPr>
            <a:lstStyle/>
            <a:p>
              <a:pPr algn="ctr" rtl="true" marL="0" indent="0" lvl="0">
                <a:lnSpc>
                  <a:spcPts val="3600"/>
                </a:lnSpc>
                <a:spcBef>
                  <a:spcPct val="0"/>
                </a:spcBef>
              </a:pPr>
              <a:r>
                <a:rPr lang="ar-EG" b="true" sz="3000" spc="90">
                  <a:solidFill>
                    <a:srgbClr val="000000"/>
                  </a:solidFill>
                  <a:latin typeface="Times New Roman Bold"/>
                  <a:ea typeface="Times New Roman Bold"/>
                  <a:cs typeface="Times New Roman Bold"/>
                  <a:sym typeface="Times New Roman Bold"/>
                  <a:rtl val="true"/>
                </a:rPr>
                <a:t>اللجنة المصرفية</a:t>
              </a:r>
            </a:p>
          </p:txBody>
        </p:sp>
      </p:grpSp>
      <p:grpSp>
        <p:nvGrpSpPr>
          <p:cNvPr name="Group 18" id="18"/>
          <p:cNvGrpSpPr/>
          <p:nvPr/>
        </p:nvGrpSpPr>
        <p:grpSpPr>
          <a:xfrm rot="0">
            <a:off x="12566964" y="2824559"/>
            <a:ext cx="4579031" cy="5155401"/>
            <a:chOff x="0" y="0"/>
            <a:chExt cx="6105375" cy="6873868"/>
          </a:xfrm>
        </p:grpSpPr>
        <p:sp>
          <p:nvSpPr>
            <p:cNvPr name="TextBox 19" id="19"/>
            <p:cNvSpPr txBox="true"/>
            <p:nvPr/>
          </p:nvSpPr>
          <p:spPr>
            <a:xfrm rot="0">
              <a:off x="0" y="857031"/>
              <a:ext cx="6105375" cy="6016837"/>
            </a:xfrm>
            <a:prstGeom prst="rect">
              <a:avLst/>
            </a:prstGeom>
          </p:spPr>
          <p:txBody>
            <a:bodyPr anchor="t" rtlCol="false" tIns="0" lIns="0" bIns="0" rIns="0">
              <a:spAutoFit/>
            </a:bodyPr>
            <a:lstStyle/>
            <a:p>
              <a:pPr algn="just" rtl="true">
                <a:lnSpc>
                  <a:spcPts val="3359"/>
                </a:lnSpc>
              </a:pPr>
              <a:r>
                <a:rPr lang="ar-EG" sz="2399" spc="11">
                  <a:solidFill>
                    <a:srgbClr val="000000"/>
                  </a:solidFill>
                  <a:latin typeface="Times New Roman"/>
                  <a:ea typeface="Times New Roman"/>
                  <a:cs typeface="Times New Roman"/>
                  <a:sym typeface="Times New Roman"/>
                  <a:rtl val="true"/>
                </a:rPr>
                <a:t>يعد</a:t>
              </a:r>
              <a:r>
                <a:rPr lang="ar-EG" b="true" sz="2399" spc="11">
                  <a:solidFill>
                    <a:srgbClr val="000000"/>
                  </a:solidFill>
                  <a:latin typeface="Times New Roman Bold"/>
                  <a:ea typeface="Times New Roman Bold"/>
                  <a:cs typeface="Times New Roman Bold"/>
                  <a:sym typeface="Times New Roman Bold"/>
                  <a:rtl val="true"/>
                </a:rPr>
                <a:t> الهيئة النقدية العليا</a:t>
              </a:r>
              <a:r>
                <a:rPr lang="ar-EG" sz="2399" spc="11">
                  <a:solidFill>
                    <a:srgbClr val="000000"/>
                  </a:solidFill>
                  <a:latin typeface="Times New Roman"/>
                  <a:ea typeface="Times New Roman"/>
                  <a:cs typeface="Times New Roman"/>
                  <a:sym typeface="Times New Roman"/>
                  <a:rtl val="true"/>
                </a:rPr>
                <a:t> في البلاد، يتمتع باستقلالية في إدارة السياسة النقدية، طبقًا للقانون </a:t>
              </a:r>
              <a:r>
                <a:rPr lang="en-US" sz="2399" spc="11">
                  <a:solidFill>
                    <a:srgbClr val="000000"/>
                  </a:solidFill>
                  <a:latin typeface="Times New Roman"/>
                  <a:ea typeface="Times New Roman"/>
                  <a:cs typeface="Times New Roman"/>
                  <a:sym typeface="Times New Roman"/>
                </a:rPr>
                <a:t>90</a:t>
              </a:r>
              <a:r>
                <a:rPr lang="ar-EG" sz="2399" spc="11">
                  <a:solidFill>
                    <a:srgbClr val="000000"/>
                  </a:solidFill>
                  <a:latin typeface="Times New Roman"/>
                  <a:ea typeface="Times New Roman"/>
                  <a:cs typeface="Times New Roman"/>
                  <a:sym typeface="Times New Roman"/>
                  <a:rtl val="true"/>
                </a:rPr>
                <a:t>-</a:t>
              </a:r>
              <a:r>
                <a:rPr lang="en-US" sz="2399" spc="11">
                  <a:solidFill>
                    <a:srgbClr val="000000"/>
                  </a:solidFill>
                  <a:latin typeface="Times New Roman"/>
                  <a:ea typeface="Times New Roman"/>
                  <a:cs typeface="Times New Roman"/>
                  <a:sym typeface="Times New Roman"/>
                </a:rPr>
                <a:t>10</a:t>
              </a:r>
              <a:r>
                <a:rPr lang="ar-EG" sz="2399" spc="11">
                  <a:solidFill>
                    <a:srgbClr val="000000"/>
                  </a:solidFill>
                  <a:latin typeface="Times New Roman"/>
                  <a:ea typeface="Times New Roman"/>
                  <a:cs typeface="Times New Roman"/>
                  <a:sym typeface="Times New Roman"/>
                  <a:rtl val="true"/>
                </a:rPr>
                <a:t> المعدل والمتمم.</a:t>
              </a:r>
            </a:p>
            <a:p>
              <a:pPr algn="just" rtl="true">
                <a:lnSpc>
                  <a:spcPts val="3359"/>
                </a:lnSpc>
              </a:pPr>
              <a:r>
                <a:rPr lang="ar-EG" b="true" sz="2399" spc="11" u="sng">
                  <a:solidFill>
                    <a:srgbClr val="000000"/>
                  </a:solidFill>
                  <a:latin typeface="Times New Roman Bold"/>
                  <a:ea typeface="Times New Roman Bold"/>
                  <a:cs typeface="Times New Roman Bold"/>
                  <a:sym typeface="Times New Roman Bold"/>
                  <a:rtl val="true"/>
                </a:rPr>
                <a:t>من أهم مهامها:</a:t>
              </a:r>
            </a:p>
            <a:p>
              <a:pPr algn="just" rtl="true" marL="518157" indent="-259078" lvl="1">
                <a:lnSpc>
                  <a:spcPts val="3359"/>
                </a:lnSpc>
                <a:buFont typeface="Arial"/>
                <a:buChar char="•"/>
              </a:pPr>
              <a:r>
                <a:rPr lang="ar-EG" sz="2399" spc="11">
                  <a:solidFill>
                    <a:srgbClr val="000000"/>
                  </a:solidFill>
                  <a:latin typeface="Times New Roman"/>
                  <a:ea typeface="Times New Roman"/>
                  <a:cs typeface="Times New Roman"/>
                  <a:sym typeface="Times New Roman"/>
                  <a:rtl val="true"/>
                </a:rPr>
                <a:t> إصدار النقد الوطني (الدينار).</a:t>
              </a:r>
            </a:p>
            <a:p>
              <a:pPr algn="just" rtl="true" marL="518157" indent="-259078" lvl="1">
                <a:lnSpc>
                  <a:spcPts val="3359"/>
                </a:lnSpc>
                <a:buFont typeface="Arial"/>
                <a:buChar char="•"/>
              </a:pPr>
              <a:r>
                <a:rPr lang="ar-EG" sz="2399" spc="11">
                  <a:solidFill>
                    <a:srgbClr val="000000"/>
                  </a:solidFill>
                  <a:latin typeface="Times New Roman"/>
                  <a:ea typeface="Times New Roman"/>
                  <a:cs typeface="Times New Roman"/>
                  <a:sym typeface="Times New Roman"/>
                  <a:rtl val="true"/>
                </a:rPr>
                <a:t> مراقبة البنوك والمؤسسات المالية.</a:t>
              </a:r>
            </a:p>
            <a:p>
              <a:pPr algn="just" rtl="true" marL="518157" indent="-259078" lvl="1">
                <a:lnSpc>
                  <a:spcPts val="3359"/>
                </a:lnSpc>
                <a:buFont typeface="Arial"/>
                <a:buChar char="•"/>
              </a:pPr>
              <a:r>
                <a:rPr lang="ar-EG" sz="2399" spc="11">
                  <a:solidFill>
                    <a:srgbClr val="000000"/>
                  </a:solidFill>
                  <a:latin typeface="Times New Roman"/>
                  <a:ea typeface="Times New Roman"/>
                  <a:cs typeface="Times New Roman"/>
                  <a:sym typeface="Times New Roman"/>
                  <a:rtl val="true"/>
                </a:rPr>
                <a:t>تحديد نسب الفائدة والسيولة.</a:t>
              </a:r>
            </a:p>
            <a:p>
              <a:pPr algn="just" rtl="true" marL="518157" indent="-259078" lvl="1">
                <a:lnSpc>
                  <a:spcPts val="3359"/>
                </a:lnSpc>
                <a:buFont typeface="Arial"/>
                <a:buChar char="•"/>
              </a:pPr>
              <a:r>
                <a:rPr lang="ar-EG" sz="2399" spc="11">
                  <a:solidFill>
                    <a:srgbClr val="000000"/>
                  </a:solidFill>
                  <a:latin typeface="Times New Roman"/>
                  <a:ea typeface="Times New Roman"/>
                  <a:cs typeface="Times New Roman"/>
                  <a:sym typeface="Times New Roman"/>
                  <a:rtl val="true"/>
                </a:rPr>
                <a:t>المحافظة على استقرار العملة والأسعار.</a:t>
              </a:r>
            </a:p>
            <a:p>
              <a:pPr algn="just" rtl="true" marL="518157" indent="-259078" lvl="1">
                <a:lnSpc>
                  <a:spcPts val="3359"/>
                </a:lnSpc>
                <a:buFont typeface="Arial"/>
                <a:buChar char="•"/>
              </a:pPr>
              <a:r>
                <a:rPr lang="ar-EG" sz="2399" spc="11">
                  <a:solidFill>
                    <a:srgbClr val="000000"/>
                  </a:solidFill>
                  <a:latin typeface="Times New Roman"/>
                  <a:ea typeface="Times New Roman"/>
                  <a:cs typeface="Times New Roman"/>
                  <a:sym typeface="Times New Roman"/>
                  <a:rtl val="true"/>
                </a:rPr>
                <a:t>إصدار تعليمات وتنظيمات بنكية ملزمة للبنوك التجارية.</a:t>
              </a:r>
            </a:p>
            <a:p>
              <a:pPr algn="r" rtl="true">
                <a:lnSpc>
                  <a:spcPts val="2659"/>
                </a:lnSpc>
              </a:pPr>
            </a:p>
          </p:txBody>
        </p:sp>
        <p:sp>
          <p:nvSpPr>
            <p:cNvPr name="TextBox 20" id="20"/>
            <p:cNvSpPr txBox="true"/>
            <p:nvPr/>
          </p:nvSpPr>
          <p:spPr>
            <a:xfrm rot="0">
              <a:off x="0" y="-28575"/>
              <a:ext cx="6105375" cy="638175"/>
            </a:xfrm>
            <a:prstGeom prst="rect">
              <a:avLst/>
            </a:prstGeom>
          </p:spPr>
          <p:txBody>
            <a:bodyPr anchor="t" rtlCol="false" tIns="0" lIns="0" bIns="0" rIns="0">
              <a:spAutoFit/>
            </a:bodyPr>
            <a:lstStyle/>
            <a:p>
              <a:pPr algn="ctr" rtl="true" marL="0" indent="0" lvl="0">
                <a:lnSpc>
                  <a:spcPts val="3600"/>
                </a:lnSpc>
                <a:spcBef>
                  <a:spcPct val="0"/>
                </a:spcBef>
              </a:pPr>
              <a:r>
                <a:rPr lang="ar-EG" b="true" sz="3000" spc="90">
                  <a:solidFill>
                    <a:srgbClr val="000000"/>
                  </a:solidFill>
                  <a:latin typeface="Times New Roman Bold"/>
                  <a:ea typeface="Times New Roman Bold"/>
                  <a:cs typeface="Times New Roman Bold"/>
                  <a:sym typeface="Times New Roman Bold"/>
                  <a:rtl val="true"/>
                </a:rPr>
                <a:t>بنك الجزائر (البنك المركزي)</a:t>
              </a:r>
            </a:p>
          </p:txBody>
        </p:sp>
      </p:grpSp>
    </p:spTree>
  </p:cSld>
  <p:clrMapOvr>
    <a:masterClrMapping/>
  </p:clrMapOvr>
</p:sld>
</file>

<file path=ppt/slides/slide2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4132500" y="3250589"/>
            <a:ext cx="3364925" cy="2409403"/>
            <a:chOff x="0" y="0"/>
            <a:chExt cx="4486566" cy="3212537"/>
          </a:xfrm>
        </p:grpSpPr>
        <p:sp>
          <p:nvSpPr>
            <p:cNvPr name="TextBox 3" id="3"/>
            <p:cNvSpPr txBox="true"/>
            <p:nvPr/>
          </p:nvSpPr>
          <p:spPr>
            <a:xfrm rot="0">
              <a:off x="0" y="-57150"/>
              <a:ext cx="4486566" cy="1766570"/>
            </a:xfrm>
            <a:prstGeom prst="rect">
              <a:avLst/>
            </a:prstGeom>
          </p:spPr>
          <p:txBody>
            <a:bodyPr anchor="t" rtlCol="false" tIns="0" lIns="0" bIns="0" rIns="0">
              <a:spAutoFit/>
            </a:bodyPr>
            <a:lstStyle/>
            <a:p>
              <a:pPr algn="ctr" rtl="true">
                <a:lnSpc>
                  <a:spcPts val="5264"/>
                </a:lnSpc>
              </a:pPr>
              <a:r>
                <a:rPr lang="ar-EG" b="true" sz="4049" spc="-80">
                  <a:solidFill>
                    <a:srgbClr val="000000"/>
                  </a:solidFill>
                  <a:latin typeface="Times New Roman Bold"/>
                  <a:ea typeface="Times New Roman Bold"/>
                  <a:cs typeface="Times New Roman Bold"/>
                  <a:sym typeface="Times New Roman Bold"/>
                  <a:rtl val="true"/>
                </a:rPr>
                <a:t>البرلمان</a:t>
              </a:r>
            </a:p>
            <a:p>
              <a:pPr algn="ctr" rtl="true">
                <a:lnSpc>
                  <a:spcPts val="5264"/>
                </a:lnSpc>
              </a:pPr>
            </a:p>
          </p:txBody>
        </p:sp>
        <p:sp>
          <p:nvSpPr>
            <p:cNvPr name="TextBox 4" id="4"/>
            <p:cNvSpPr txBox="true"/>
            <p:nvPr/>
          </p:nvSpPr>
          <p:spPr>
            <a:xfrm rot="0">
              <a:off x="0" y="2408556"/>
              <a:ext cx="4486566" cy="792692"/>
            </a:xfrm>
            <a:prstGeom prst="rect">
              <a:avLst/>
            </a:prstGeom>
          </p:spPr>
          <p:txBody>
            <a:bodyPr anchor="t" rtlCol="false" tIns="0" lIns="0" bIns="0" rIns="0">
              <a:spAutoFit/>
            </a:bodyPr>
            <a:lstStyle/>
            <a:p>
              <a:pPr algn="ctr" rtl="true" marL="0" indent="0" lvl="0">
                <a:lnSpc>
                  <a:spcPts val="4899"/>
                </a:lnSpc>
                <a:spcBef>
                  <a:spcPct val="0"/>
                </a:spcBef>
              </a:pPr>
              <a:r>
                <a:rPr lang="ar-EG" sz="3499">
                  <a:solidFill>
                    <a:srgbClr val="000000"/>
                  </a:solidFill>
                  <a:latin typeface="Times New Roman"/>
                  <a:ea typeface="Times New Roman"/>
                  <a:cs typeface="Times New Roman"/>
                  <a:sym typeface="Times New Roman"/>
                  <a:rtl val="true"/>
                </a:rPr>
                <a:t> يضع القوانين</a:t>
              </a:r>
            </a:p>
          </p:txBody>
        </p:sp>
      </p:grpSp>
      <p:grpSp>
        <p:nvGrpSpPr>
          <p:cNvPr name="Group 5" id="5"/>
          <p:cNvGrpSpPr/>
          <p:nvPr/>
        </p:nvGrpSpPr>
        <p:grpSpPr>
          <a:xfrm rot="0">
            <a:off x="9845805" y="3153117"/>
            <a:ext cx="4168565" cy="2604348"/>
            <a:chOff x="0" y="0"/>
            <a:chExt cx="5558086" cy="3472464"/>
          </a:xfrm>
        </p:grpSpPr>
        <p:sp>
          <p:nvSpPr>
            <p:cNvPr name="TextBox 6" id="6"/>
            <p:cNvSpPr txBox="true"/>
            <p:nvPr/>
          </p:nvSpPr>
          <p:spPr>
            <a:xfrm rot="0">
              <a:off x="0" y="-57150"/>
              <a:ext cx="5558086" cy="1766147"/>
            </a:xfrm>
            <a:prstGeom prst="rect">
              <a:avLst/>
            </a:prstGeom>
          </p:spPr>
          <p:txBody>
            <a:bodyPr anchor="t" rtlCol="false" tIns="0" lIns="0" bIns="0" rIns="0">
              <a:spAutoFit/>
            </a:bodyPr>
            <a:lstStyle/>
            <a:p>
              <a:pPr algn="ctr" rtl="true">
                <a:lnSpc>
                  <a:spcPts val="5297"/>
                </a:lnSpc>
              </a:pPr>
              <a:r>
                <a:rPr lang="ar-EG" b="true" sz="4074" spc="-81">
                  <a:solidFill>
                    <a:srgbClr val="000000"/>
                  </a:solidFill>
                  <a:latin typeface="Times New Roman Bold"/>
                  <a:ea typeface="Times New Roman Bold"/>
                  <a:cs typeface="Times New Roman Bold"/>
                  <a:sym typeface="Times New Roman Bold"/>
                  <a:rtl val="true"/>
                </a:rPr>
                <a:t>الحكومة</a:t>
              </a:r>
            </a:p>
            <a:p>
              <a:pPr algn="ctr" rtl="true" marL="0" indent="0" lvl="0">
                <a:lnSpc>
                  <a:spcPts val="5297"/>
                </a:lnSpc>
                <a:spcBef>
                  <a:spcPct val="0"/>
                </a:spcBef>
              </a:pPr>
              <a:r>
                <a:rPr lang="ar-EG" b="true" sz="4074" spc="-81">
                  <a:solidFill>
                    <a:srgbClr val="000000"/>
                  </a:solidFill>
                  <a:latin typeface="Times New Roman Bold"/>
                  <a:ea typeface="Times New Roman Bold"/>
                  <a:cs typeface="Times New Roman Bold"/>
                  <a:sym typeface="Times New Roman Bold"/>
                  <a:rtl val="true"/>
                </a:rPr>
                <a:t> ووزارة المالية</a:t>
              </a:r>
            </a:p>
          </p:txBody>
        </p:sp>
        <p:sp>
          <p:nvSpPr>
            <p:cNvPr name="TextBox 7" id="7"/>
            <p:cNvSpPr txBox="true"/>
            <p:nvPr/>
          </p:nvSpPr>
          <p:spPr>
            <a:xfrm rot="0">
              <a:off x="0" y="2668482"/>
              <a:ext cx="5558086" cy="792692"/>
            </a:xfrm>
            <a:prstGeom prst="rect">
              <a:avLst/>
            </a:prstGeom>
          </p:spPr>
          <p:txBody>
            <a:bodyPr anchor="t" rtlCol="false" tIns="0" lIns="0" bIns="0" rIns="0">
              <a:spAutoFit/>
            </a:bodyPr>
            <a:lstStyle/>
            <a:p>
              <a:pPr algn="ctr" rtl="true" marL="0" indent="0" lvl="0">
                <a:lnSpc>
                  <a:spcPts val="4899"/>
                </a:lnSpc>
                <a:spcBef>
                  <a:spcPct val="0"/>
                </a:spcBef>
              </a:pPr>
              <a:r>
                <a:rPr lang="ar-EG" sz="3499">
                  <a:solidFill>
                    <a:srgbClr val="000000"/>
                  </a:solidFill>
                  <a:latin typeface="Times New Roman"/>
                  <a:ea typeface="Times New Roman"/>
                  <a:cs typeface="Times New Roman"/>
                  <a:sym typeface="Times New Roman"/>
                  <a:rtl val="true"/>
                </a:rPr>
                <a:t>تنفذ القوانين</a:t>
              </a:r>
            </a:p>
          </p:txBody>
        </p:sp>
      </p:grpSp>
      <p:sp>
        <p:nvSpPr>
          <p:cNvPr name="AutoShape 8" id="8"/>
          <p:cNvSpPr/>
          <p:nvPr/>
        </p:nvSpPr>
        <p:spPr>
          <a:xfrm>
            <a:off x="1028700" y="2439666"/>
            <a:ext cx="16230600" cy="0"/>
          </a:xfrm>
          <a:prstGeom prst="line">
            <a:avLst/>
          </a:prstGeom>
          <a:ln cap="rnd" w="47625">
            <a:solidFill>
              <a:srgbClr val="86C7ED"/>
            </a:solidFill>
            <a:prstDash val="sysDot"/>
            <a:headEnd type="none" len="sm" w="sm"/>
            <a:tailEnd type="none" len="sm" w="sm"/>
          </a:ln>
        </p:spPr>
      </p:sp>
      <p:sp>
        <p:nvSpPr>
          <p:cNvPr name="AutoShape 9" id="9"/>
          <p:cNvSpPr/>
          <p:nvPr/>
        </p:nvSpPr>
        <p:spPr>
          <a:xfrm rot="0">
            <a:off x="1028700" y="2332053"/>
            <a:ext cx="239988" cy="262851"/>
          </a:xfrm>
          <a:prstGeom prst="rect">
            <a:avLst/>
          </a:prstGeom>
          <a:solidFill>
            <a:srgbClr val="A066CB"/>
          </a:solidFill>
        </p:spPr>
      </p:sp>
      <p:sp>
        <p:nvSpPr>
          <p:cNvPr name="AutoShape 10" id="10"/>
          <p:cNvSpPr/>
          <p:nvPr/>
        </p:nvSpPr>
        <p:spPr>
          <a:xfrm rot="0">
            <a:off x="5476962" y="2332053"/>
            <a:ext cx="239988" cy="262851"/>
          </a:xfrm>
          <a:prstGeom prst="rect">
            <a:avLst/>
          </a:prstGeom>
          <a:solidFill>
            <a:srgbClr val="A066CB"/>
          </a:solidFill>
        </p:spPr>
      </p:sp>
      <p:sp>
        <p:nvSpPr>
          <p:cNvPr name="AutoShape 11" id="11"/>
          <p:cNvSpPr/>
          <p:nvPr/>
        </p:nvSpPr>
        <p:spPr>
          <a:xfrm rot="0">
            <a:off x="9725811" y="2332053"/>
            <a:ext cx="239988" cy="262851"/>
          </a:xfrm>
          <a:prstGeom prst="rect">
            <a:avLst/>
          </a:prstGeom>
          <a:solidFill>
            <a:srgbClr val="A066CB"/>
          </a:solidFill>
        </p:spPr>
      </p:sp>
      <p:sp>
        <p:nvSpPr>
          <p:cNvPr name="AutoShape 12" id="12"/>
          <p:cNvSpPr/>
          <p:nvPr/>
        </p:nvSpPr>
        <p:spPr>
          <a:xfrm rot="0">
            <a:off x="13774382" y="2332053"/>
            <a:ext cx="239988" cy="262851"/>
          </a:xfrm>
          <a:prstGeom prst="rect">
            <a:avLst/>
          </a:prstGeom>
          <a:solidFill>
            <a:srgbClr val="A066CB"/>
          </a:solidFill>
        </p:spPr>
      </p:sp>
      <p:grpSp>
        <p:nvGrpSpPr>
          <p:cNvPr name="Group 13" id="13"/>
          <p:cNvGrpSpPr/>
          <p:nvPr/>
        </p:nvGrpSpPr>
        <p:grpSpPr>
          <a:xfrm rot="-10800000">
            <a:off x="2527791" y="-1243695"/>
            <a:ext cx="13232418" cy="3013773"/>
            <a:chOff x="0" y="0"/>
            <a:chExt cx="23587000" cy="5372100"/>
          </a:xfrm>
        </p:grpSpPr>
        <p:sp>
          <p:nvSpPr>
            <p:cNvPr name="Freeform 14" id="14"/>
            <p:cNvSpPr/>
            <p:nvPr/>
          </p:nvSpPr>
          <p:spPr>
            <a:xfrm flipH="false" flipV="false" rot="0">
              <a:off x="0" y="0"/>
              <a:ext cx="23587001" cy="5372100"/>
            </a:xfrm>
            <a:custGeom>
              <a:avLst/>
              <a:gdLst/>
              <a:ahLst/>
              <a:cxnLst/>
              <a:rect r="r" b="b" t="t" l="l"/>
              <a:pathLst>
                <a:path h="5372100" w="23587001">
                  <a:moveTo>
                    <a:pt x="22036329" y="0"/>
                  </a:moveTo>
                  <a:lnTo>
                    <a:pt x="1550670" y="0"/>
                  </a:lnTo>
                  <a:lnTo>
                    <a:pt x="0" y="2686050"/>
                  </a:lnTo>
                  <a:lnTo>
                    <a:pt x="1550670" y="5372100"/>
                  </a:lnTo>
                  <a:lnTo>
                    <a:pt x="22036329" y="5372100"/>
                  </a:lnTo>
                  <a:lnTo>
                    <a:pt x="23587001" y="2686050"/>
                  </a:lnTo>
                  <a:lnTo>
                    <a:pt x="22036329" y="0"/>
                  </a:lnTo>
                  <a:close/>
                </a:path>
              </a:pathLst>
            </a:custGeom>
            <a:solidFill>
              <a:srgbClr val="1800AD"/>
            </a:solidFill>
          </p:spPr>
        </p:sp>
      </p:grpSp>
      <p:sp>
        <p:nvSpPr>
          <p:cNvPr name="AutoShape 15" id="15"/>
          <p:cNvSpPr/>
          <p:nvPr/>
        </p:nvSpPr>
        <p:spPr>
          <a:xfrm rot="0">
            <a:off x="0" y="0"/>
            <a:ext cx="18288000" cy="184729"/>
          </a:xfrm>
          <a:prstGeom prst="rect">
            <a:avLst/>
          </a:prstGeom>
          <a:solidFill>
            <a:srgbClr val="1836B2"/>
          </a:solidFill>
        </p:spPr>
      </p:sp>
      <p:sp>
        <p:nvSpPr>
          <p:cNvPr name="TextBox 16" id="16"/>
          <p:cNvSpPr txBox="true"/>
          <p:nvPr/>
        </p:nvSpPr>
        <p:spPr>
          <a:xfrm rot="0">
            <a:off x="3850031" y="289702"/>
            <a:ext cx="9358061" cy="2615566"/>
          </a:xfrm>
          <a:prstGeom prst="rect">
            <a:avLst/>
          </a:prstGeom>
        </p:spPr>
        <p:txBody>
          <a:bodyPr anchor="t" rtlCol="false" tIns="0" lIns="0" bIns="0" rIns="0">
            <a:spAutoFit/>
          </a:bodyPr>
          <a:lstStyle/>
          <a:p>
            <a:pPr algn="r" rtl="true">
              <a:lnSpc>
                <a:spcPts val="8539"/>
              </a:lnSpc>
            </a:pPr>
            <a:r>
              <a:rPr lang="ar-EG" sz="6099" b="true">
                <a:solidFill>
                  <a:srgbClr val="FFFFFF"/>
                </a:solidFill>
                <a:latin typeface="Times New Roman Bold"/>
                <a:ea typeface="Times New Roman Bold"/>
                <a:cs typeface="Times New Roman Bold"/>
                <a:sym typeface="Times New Roman Bold"/>
                <a:rtl val="true"/>
              </a:rPr>
              <a:t> العلاقة بين هذه الهيئات التشريعية</a:t>
            </a:r>
          </a:p>
          <a:p>
            <a:pPr algn="l" marL="863599" indent="-431800" lvl="1">
              <a:lnSpc>
                <a:spcPts val="5599"/>
              </a:lnSpc>
              <a:buFont typeface="Arial"/>
              <a:buChar char="•"/>
            </a:pPr>
          </a:p>
          <a:p>
            <a:pPr algn="l" marL="0" indent="0" lvl="0">
              <a:lnSpc>
                <a:spcPts val="6579"/>
              </a:lnSpc>
              <a:spcBef>
                <a:spcPct val="0"/>
              </a:spcBef>
            </a:pPr>
          </a:p>
        </p:txBody>
      </p:sp>
      <p:grpSp>
        <p:nvGrpSpPr>
          <p:cNvPr name="Group 17" id="17"/>
          <p:cNvGrpSpPr/>
          <p:nvPr/>
        </p:nvGrpSpPr>
        <p:grpSpPr>
          <a:xfrm rot="0">
            <a:off x="5924130" y="3153117"/>
            <a:ext cx="3433930" cy="2604348"/>
            <a:chOff x="0" y="0"/>
            <a:chExt cx="4578574" cy="3472464"/>
          </a:xfrm>
        </p:grpSpPr>
        <p:sp>
          <p:nvSpPr>
            <p:cNvPr name="TextBox 18" id="18"/>
            <p:cNvSpPr txBox="true"/>
            <p:nvPr/>
          </p:nvSpPr>
          <p:spPr>
            <a:xfrm rot="0">
              <a:off x="0" y="-57150"/>
              <a:ext cx="4578574" cy="1766147"/>
            </a:xfrm>
            <a:prstGeom prst="rect">
              <a:avLst/>
            </a:prstGeom>
          </p:spPr>
          <p:txBody>
            <a:bodyPr anchor="t" rtlCol="false" tIns="0" lIns="0" bIns="0" rIns="0">
              <a:spAutoFit/>
            </a:bodyPr>
            <a:lstStyle/>
            <a:p>
              <a:pPr algn="ctr" rtl="true">
                <a:lnSpc>
                  <a:spcPts val="5297"/>
                </a:lnSpc>
              </a:pPr>
              <a:r>
                <a:rPr lang="ar-EG" b="true" sz="4074" spc="-81">
                  <a:solidFill>
                    <a:srgbClr val="000000"/>
                  </a:solidFill>
                  <a:latin typeface="Times New Roman Bold"/>
                  <a:ea typeface="Times New Roman Bold"/>
                  <a:cs typeface="Times New Roman Bold"/>
                  <a:sym typeface="Times New Roman Bold"/>
                  <a:rtl val="true"/>
                </a:rPr>
                <a:t>بنك الجزائر</a:t>
              </a:r>
            </a:p>
            <a:p>
              <a:pPr algn="ctr" rtl="true" marL="0" indent="0" lvl="0">
                <a:lnSpc>
                  <a:spcPts val="5297"/>
                </a:lnSpc>
                <a:spcBef>
                  <a:spcPct val="0"/>
                </a:spcBef>
              </a:pPr>
              <a:r>
                <a:rPr lang="ar-EG" b="true" sz="4074" spc="-81">
                  <a:solidFill>
                    <a:srgbClr val="000000"/>
                  </a:solidFill>
                  <a:latin typeface="Times New Roman Bold"/>
                  <a:ea typeface="Times New Roman Bold"/>
                  <a:cs typeface="Times New Roman Bold"/>
                  <a:sym typeface="Times New Roman Bold"/>
                  <a:rtl val="true"/>
                </a:rPr>
                <a:t> واللجان المتخصصة</a:t>
              </a:r>
            </a:p>
          </p:txBody>
        </p:sp>
        <p:sp>
          <p:nvSpPr>
            <p:cNvPr name="TextBox 19" id="19"/>
            <p:cNvSpPr txBox="true"/>
            <p:nvPr/>
          </p:nvSpPr>
          <p:spPr>
            <a:xfrm rot="0">
              <a:off x="0" y="2668482"/>
              <a:ext cx="4578574" cy="792692"/>
            </a:xfrm>
            <a:prstGeom prst="rect">
              <a:avLst/>
            </a:prstGeom>
          </p:spPr>
          <p:txBody>
            <a:bodyPr anchor="t" rtlCol="false" tIns="0" lIns="0" bIns="0" rIns="0">
              <a:spAutoFit/>
            </a:bodyPr>
            <a:lstStyle/>
            <a:p>
              <a:pPr algn="ctr" rtl="true" marL="0" indent="0" lvl="0">
                <a:lnSpc>
                  <a:spcPts val="4899"/>
                </a:lnSpc>
                <a:spcBef>
                  <a:spcPct val="0"/>
                </a:spcBef>
              </a:pPr>
              <a:r>
                <a:rPr lang="ar-EG" sz="3499">
                  <a:solidFill>
                    <a:srgbClr val="000000"/>
                  </a:solidFill>
                  <a:latin typeface="Times New Roman"/>
                  <a:ea typeface="Times New Roman"/>
                  <a:cs typeface="Times New Roman"/>
                  <a:sym typeface="Times New Roman"/>
                  <a:rtl val="true"/>
                </a:rPr>
                <a:t>يراقبون تطبيق القوانين</a:t>
              </a:r>
            </a:p>
          </p:txBody>
        </p:sp>
      </p:grpSp>
      <p:grpSp>
        <p:nvGrpSpPr>
          <p:cNvPr name="Group 20" id="20"/>
          <p:cNvGrpSpPr/>
          <p:nvPr/>
        </p:nvGrpSpPr>
        <p:grpSpPr>
          <a:xfrm rot="0">
            <a:off x="1268688" y="2905268"/>
            <a:ext cx="3761197" cy="3223473"/>
            <a:chOff x="0" y="0"/>
            <a:chExt cx="5014929" cy="4297964"/>
          </a:xfrm>
        </p:grpSpPr>
        <p:sp>
          <p:nvSpPr>
            <p:cNvPr name="TextBox 21" id="21"/>
            <p:cNvSpPr txBox="true"/>
            <p:nvPr/>
          </p:nvSpPr>
          <p:spPr>
            <a:xfrm rot="0">
              <a:off x="0" y="-57150"/>
              <a:ext cx="5014929" cy="1766147"/>
            </a:xfrm>
            <a:prstGeom prst="rect">
              <a:avLst/>
            </a:prstGeom>
          </p:spPr>
          <p:txBody>
            <a:bodyPr anchor="t" rtlCol="false" tIns="0" lIns="0" bIns="0" rIns="0">
              <a:spAutoFit/>
            </a:bodyPr>
            <a:lstStyle/>
            <a:p>
              <a:pPr algn="ctr" rtl="true">
                <a:lnSpc>
                  <a:spcPts val="5297"/>
                </a:lnSpc>
              </a:pPr>
              <a:r>
                <a:rPr lang="ar-EG" b="true" sz="4074" spc="-81">
                  <a:solidFill>
                    <a:srgbClr val="000000"/>
                  </a:solidFill>
                  <a:latin typeface="Times New Roman Bold"/>
                  <a:ea typeface="Times New Roman Bold"/>
                  <a:cs typeface="Times New Roman Bold"/>
                  <a:sym typeface="Times New Roman Bold"/>
                  <a:rtl val="true"/>
                </a:rPr>
                <a:t>مجلس </a:t>
              </a:r>
            </a:p>
            <a:p>
              <a:pPr algn="ctr" rtl="true" marL="0" indent="0" lvl="0">
                <a:lnSpc>
                  <a:spcPts val="5297"/>
                </a:lnSpc>
                <a:spcBef>
                  <a:spcPct val="0"/>
                </a:spcBef>
              </a:pPr>
              <a:r>
                <a:rPr lang="ar-EG" b="true" sz="4074" spc="-81">
                  <a:solidFill>
                    <a:srgbClr val="000000"/>
                  </a:solidFill>
                  <a:latin typeface="Times New Roman Bold"/>
                  <a:ea typeface="Times New Roman Bold"/>
                  <a:cs typeface="Times New Roman Bold"/>
                  <a:sym typeface="Times New Roman Bold"/>
                  <a:rtl val="true"/>
                </a:rPr>
                <a:t>المحاسبة</a:t>
              </a:r>
            </a:p>
          </p:txBody>
        </p:sp>
        <p:sp>
          <p:nvSpPr>
            <p:cNvPr name="TextBox 22" id="22"/>
            <p:cNvSpPr txBox="true"/>
            <p:nvPr/>
          </p:nvSpPr>
          <p:spPr>
            <a:xfrm rot="0">
              <a:off x="0" y="2668482"/>
              <a:ext cx="5014929" cy="1618192"/>
            </a:xfrm>
            <a:prstGeom prst="rect">
              <a:avLst/>
            </a:prstGeom>
          </p:spPr>
          <p:txBody>
            <a:bodyPr anchor="t" rtlCol="false" tIns="0" lIns="0" bIns="0" rIns="0">
              <a:spAutoFit/>
            </a:bodyPr>
            <a:lstStyle/>
            <a:p>
              <a:pPr algn="ctr" rtl="true">
                <a:lnSpc>
                  <a:spcPts val="4899"/>
                </a:lnSpc>
              </a:pPr>
              <a:r>
                <a:rPr lang="ar-EG" sz="3499">
                  <a:solidFill>
                    <a:srgbClr val="000000"/>
                  </a:solidFill>
                  <a:latin typeface="Times New Roman"/>
                  <a:ea typeface="Times New Roman"/>
                  <a:cs typeface="Times New Roman"/>
                  <a:sym typeface="Times New Roman"/>
                  <a:rtl val="true"/>
                </a:rPr>
                <a:t>التدقيق والمحاسبة</a:t>
              </a:r>
            </a:p>
            <a:p>
              <a:pPr algn="ctr" rtl="true" marL="0" indent="0" lvl="0">
                <a:lnSpc>
                  <a:spcPts val="4899"/>
                </a:lnSpc>
                <a:spcBef>
                  <a:spcPct val="0"/>
                </a:spcBef>
              </a:pPr>
              <a:r>
                <a:rPr lang="ar-EG" sz="3499">
                  <a:solidFill>
                    <a:srgbClr val="000000"/>
                  </a:solidFill>
                  <a:latin typeface="Times New Roman"/>
                  <a:ea typeface="Times New Roman"/>
                  <a:cs typeface="Times New Roman"/>
                  <a:sym typeface="Times New Roman"/>
                  <a:rtl val="true"/>
                </a:rPr>
                <a:t> بعد التنفيذ</a:t>
              </a:r>
            </a:p>
          </p:txBody>
        </p:sp>
      </p:grpSp>
      <p:sp>
        <p:nvSpPr>
          <p:cNvPr name="TextBox 23" id="23"/>
          <p:cNvSpPr txBox="true"/>
          <p:nvPr/>
        </p:nvSpPr>
        <p:spPr>
          <a:xfrm rot="0">
            <a:off x="1661517" y="6925240"/>
            <a:ext cx="14964966" cy="672148"/>
          </a:xfrm>
          <a:prstGeom prst="rect">
            <a:avLst/>
          </a:prstGeom>
        </p:spPr>
        <p:txBody>
          <a:bodyPr anchor="t" rtlCol="false" tIns="0" lIns="0" bIns="0" rIns="0">
            <a:spAutoFit/>
          </a:bodyPr>
          <a:lstStyle/>
          <a:p>
            <a:pPr algn="ctr" rtl="true">
              <a:lnSpc>
                <a:spcPts val="5297"/>
              </a:lnSpc>
              <a:spcBef>
                <a:spcPct val="0"/>
              </a:spcBef>
            </a:pPr>
            <a:r>
              <a:rPr lang="ar-EG" b="true" sz="4074" spc="-81">
                <a:solidFill>
                  <a:srgbClr val="000000"/>
                </a:solidFill>
                <a:latin typeface="Times New Roman Bold"/>
                <a:ea typeface="Times New Roman Bold"/>
                <a:cs typeface="Times New Roman Bold"/>
                <a:sym typeface="Times New Roman Bold"/>
                <a:rtl val="true"/>
              </a:rPr>
              <a:t>أي أن العملية التشريعية والمالية تسير في سلسلة مترابطة لضمان حسن التسيير والشفافية.</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10800000">
            <a:off x="1192058" y="-4444735"/>
            <a:ext cx="15839149" cy="6226137"/>
            <a:chOff x="0" y="0"/>
            <a:chExt cx="13666499" cy="5372100"/>
          </a:xfrm>
        </p:grpSpPr>
        <p:sp>
          <p:nvSpPr>
            <p:cNvPr name="Freeform 3" id="3"/>
            <p:cNvSpPr/>
            <p:nvPr/>
          </p:nvSpPr>
          <p:spPr>
            <a:xfrm flipH="false" flipV="false" rot="0">
              <a:off x="0" y="0"/>
              <a:ext cx="13666499" cy="5372100"/>
            </a:xfrm>
            <a:custGeom>
              <a:avLst/>
              <a:gdLst/>
              <a:ahLst/>
              <a:cxnLst/>
              <a:rect r="r" b="b" t="t" l="l"/>
              <a:pathLst>
                <a:path h="5372100" w="13666499">
                  <a:moveTo>
                    <a:pt x="12115829" y="0"/>
                  </a:moveTo>
                  <a:lnTo>
                    <a:pt x="1550670" y="0"/>
                  </a:lnTo>
                  <a:lnTo>
                    <a:pt x="0" y="2686050"/>
                  </a:lnTo>
                  <a:lnTo>
                    <a:pt x="1550670" y="5372100"/>
                  </a:lnTo>
                  <a:lnTo>
                    <a:pt x="12115829" y="5372100"/>
                  </a:lnTo>
                  <a:lnTo>
                    <a:pt x="13666499" y="2686050"/>
                  </a:lnTo>
                  <a:lnTo>
                    <a:pt x="12115829" y="0"/>
                  </a:lnTo>
                  <a:close/>
                </a:path>
              </a:pathLst>
            </a:custGeom>
            <a:solidFill>
              <a:srgbClr val="1836B2"/>
            </a:solidFill>
          </p:spPr>
        </p:sp>
      </p:grpSp>
      <p:grpSp>
        <p:nvGrpSpPr>
          <p:cNvPr name="Group 4" id="4"/>
          <p:cNvGrpSpPr/>
          <p:nvPr/>
        </p:nvGrpSpPr>
        <p:grpSpPr>
          <a:xfrm rot="0">
            <a:off x="3087297" y="427234"/>
            <a:ext cx="11810319" cy="3104228"/>
            <a:chOff x="0" y="0"/>
            <a:chExt cx="15747092" cy="4138971"/>
          </a:xfrm>
        </p:grpSpPr>
        <p:sp>
          <p:nvSpPr>
            <p:cNvPr name="TextBox 5" id="5"/>
            <p:cNvSpPr txBox="true"/>
            <p:nvPr/>
          </p:nvSpPr>
          <p:spPr>
            <a:xfrm rot="0">
              <a:off x="0" y="-137230"/>
              <a:ext cx="15747092" cy="3262843"/>
            </a:xfrm>
            <a:prstGeom prst="rect">
              <a:avLst/>
            </a:prstGeom>
          </p:spPr>
          <p:txBody>
            <a:bodyPr anchor="t" rtlCol="false" tIns="0" lIns="0" bIns="0" rIns="0">
              <a:spAutoFit/>
            </a:bodyPr>
            <a:lstStyle/>
            <a:p>
              <a:pPr algn="ctr" rtl="true">
                <a:lnSpc>
                  <a:spcPts val="8399"/>
                </a:lnSpc>
              </a:pPr>
              <a:r>
                <a:rPr lang="ar-EG" b="true" sz="5999">
                  <a:solidFill>
                    <a:srgbClr val="FFFFFF"/>
                  </a:solidFill>
                  <a:latin typeface="Times New Roman Bold"/>
                  <a:ea typeface="Times New Roman Bold"/>
                  <a:cs typeface="Times New Roman Bold"/>
                  <a:sym typeface="Times New Roman Bold"/>
                  <a:rtl val="true"/>
                </a:rPr>
                <a:t>التحديات التي تواجه هذه الهيئات التشريعية</a:t>
              </a:r>
            </a:p>
            <a:p>
              <a:pPr algn="l">
                <a:lnSpc>
                  <a:spcPts val="5599"/>
                </a:lnSpc>
              </a:pPr>
            </a:p>
            <a:p>
              <a:pPr algn="l" marL="0" indent="0" lvl="0">
                <a:lnSpc>
                  <a:spcPts val="5599"/>
                </a:lnSpc>
                <a:spcBef>
                  <a:spcPct val="0"/>
                </a:spcBef>
              </a:pPr>
            </a:p>
          </p:txBody>
        </p:sp>
        <p:sp>
          <p:nvSpPr>
            <p:cNvPr name="TextBox 6" id="6"/>
            <p:cNvSpPr txBox="true"/>
            <p:nvPr/>
          </p:nvSpPr>
          <p:spPr>
            <a:xfrm rot="0">
              <a:off x="0" y="3723681"/>
              <a:ext cx="15747092" cy="415290"/>
            </a:xfrm>
            <a:prstGeom prst="rect">
              <a:avLst/>
            </a:prstGeom>
          </p:spPr>
          <p:txBody>
            <a:bodyPr anchor="t" rtlCol="false" tIns="0" lIns="0" bIns="0" rIns="0">
              <a:spAutoFit/>
            </a:bodyPr>
            <a:lstStyle/>
            <a:p>
              <a:pPr algn="l" marL="0" indent="0" lvl="0">
                <a:lnSpc>
                  <a:spcPts val="2520"/>
                </a:lnSpc>
                <a:spcBef>
                  <a:spcPct val="0"/>
                </a:spcBef>
              </a:pPr>
            </a:p>
          </p:txBody>
        </p:sp>
      </p:grpSp>
      <p:grpSp>
        <p:nvGrpSpPr>
          <p:cNvPr name="Group 7" id="7"/>
          <p:cNvGrpSpPr/>
          <p:nvPr/>
        </p:nvGrpSpPr>
        <p:grpSpPr>
          <a:xfrm rot="0">
            <a:off x="0" y="9305925"/>
            <a:ext cx="19280880" cy="1312977"/>
            <a:chOff x="0" y="0"/>
            <a:chExt cx="25707840" cy="1750636"/>
          </a:xfrm>
        </p:grpSpPr>
        <p:grpSp>
          <p:nvGrpSpPr>
            <p:cNvPr name="Group 8" id="8"/>
            <p:cNvGrpSpPr/>
            <p:nvPr/>
          </p:nvGrpSpPr>
          <p:grpSpPr>
            <a:xfrm rot="5400000">
              <a:off x="13125860" y="-10831345"/>
              <a:ext cx="1750636" cy="23413325"/>
              <a:chOff x="0" y="0"/>
              <a:chExt cx="3130550" cy="41868551"/>
            </a:xfrm>
          </p:grpSpPr>
          <p:sp>
            <p:nvSpPr>
              <p:cNvPr name="Freeform 9" id="9"/>
              <p:cNvSpPr/>
              <p:nvPr/>
            </p:nvSpPr>
            <p:spPr>
              <a:xfrm flipH="false" flipV="false" rot="0">
                <a:off x="0" y="0"/>
                <a:ext cx="3130550" cy="41868551"/>
              </a:xfrm>
              <a:custGeom>
                <a:avLst/>
                <a:gdLst/>
                <a:ahLst/>
                <a:cxnLst/>
                <a:rect r="r" b="b" t="t" l="l"/>
                <a:pathLst>
                  <a:path h="41868551" w="3130550">
                    <a:moveTo>
                      <a:pt x="0" y="1123950"/>
                    </a:moveTo>
                    <a:lnTo>
                      <a:pt x="0" y="41868551"/>
                    </a:lnTo>
                    <a:lnTo>
                      <a:pt x="3130550" y="41868551"/>
                    </a:lnTo>
                    <a:lnTo>
                      <a:pt x="3130550" y="0"/>
                    </a:lnTo>
                    <a:close/>
                  </a:path>
                </a:pathLst>
              </a:custGeom>
              <a:solidFill>
                <a:srgbClr val="1836B2"/>
              </a:solidFill>
            </p:spPr>
          </p:sp>
        </p:grpSp>
        <p:sp>
          <p:nvSpPr>
            <p:cNvPr name="Freeform 10" id="10"/>
            <p:cNvSpPr/>
            <p:nvPr/>
          </p:nvSpPr>
          <p:spPr>
            <a:xfrm flipH="false" flipV="false" rot="0">
              <a:off x="0" y="0"/>
              <a:ext cx="3066088" cy="1750636"/>
            </a:xfrm>
            <a:custGeom>
              <a:avLst/>
              <a:gdLst/>
              <a:ahLst/>
              <a:cxnLst/>
              <a:rect r="r" b="b" t="t" l="l"/>
              <a:pathLst>
                <a:path h="1750636" w="3066088">
                  <a:moveTo>
                    <a:pt x="0" y="0"/>
                  </a:moveTo>
                  <a:lnTo>
                    <a:pt x="3066088" y="0"/>
                  </a:lnTo>
                  <a:lnTo>
                    <a:pt x="3066088" y="1750636"/>
                  </a:lnTo>
                  <a:lnTo>
                    <a:pt x="0" y="1750636"/>
                  </a:lnTo>
                  <a:lnTo>
                    <a:pt x="0" y="0"/>
                  </a:lnTo>
                  <a:close/>
                </a:path>
              </a:pathLst>
            </a:custGeom>
            <a:blipFill>
              <a:blip r:embed="rId2">
                <a:extLst>
                  <a:ext uri="{96DAC541-7B7A-43D3-8B79-37D633B846F1}">
                    <asvg:svgBlip xmlns:asvg="http://schemas.microsoft.com/office/drawing/2016/SVG/main" r:embed="rId3"/>
                  </a:ext>
                </a:extLst>
              </a:blip>
              <a:stretch>
                <a:fillRect l="0" t="-51576" r="0" b="0"/>
              </a:stretch>
            </a:blipFill>
          </p:spPr>
        </p:sp>
      </p:grpSp>
      <p:sp>
        <p:nvSpPr>
          <p:cNvPr name="TextBox 11" id="11"/>
          <p:cNvSpPr txBox="true"/>
          <p:nvPr/>
        </p:nvSpPr>
        <p:spPr>
          <a:xfrm rot="0">
            <a:off x="3950859" y="7267802"/>
            <a:ext cx="10083194" cy="1403350"/>
          </a:xfrm>
          <a:prstGeom prst="rect">
            <a:avLst/>
          </a:prstGeom>
        </p:spPr>
        <p:txBody>
          <a:bodyPr anchor="t" rtlCol="false" tIns="0" lIns="0" bIns="0" rIns="0">
            <a:spAutoFit/>
          </a:bodyPr>
          <a:lstStyle/>
          <a:p>
            <a:pPr algn="ctr" rtl="true">
              <a:lnSpc>
                <a:spcPts val="5599"/>
              </a:lnSpc>
            </a:pPr>
            <a:r>
              <a:rPr lang="ar-EG" sz="3999" spc="-79">
                <a:solidFill>
                  <a:srgbClr val="000000"/>
                </a:solidFill>
                <a:latin typeface="Times New Roman"/>
                <a:ea typeface="Times New Roman"/>
                <a:cs typeface="Times New Roman"/>
                <a:sym typeface="Times New Roman"/>
                <a:rtl val="true"/>
              </a:rPr>
              <a:t>ضرورة تعزيز استقلالية بنك الجزائر والهيئات الرقابية.</a:t>
            </a:r>
          </a:p>
          <a:p>
            <a:pPr algn="ctr">
              <a:lnSpc>
                <a:spcPts val="5599"/>
              </a:lnSpc>
            </a:pPr>
          </a:p>
        </p:txBody>
      </p:sp>
      <p:sp>
        <p:nvSpPr>
          <p:cNvPr name="TextBox 12" id="12"/>
          <p:cNvSpPr txBox="true"/>
          <p:nvPr/>
        </p:nvSpPr>
        <p:spPr>
          <a:xfrm rot="0">
            <a:off x="2518520" y="2229077"/>
            <a:ext cx="13186227" cy="1403350"/>
          </a:xfrm>
          <a:prstGeom prst="rect">
            <a:avLst/>
          </a:prstGeom>
        </p:spPr>
        <p:txBody>
          <a:bodyPr anchor="t" rtlCol="false" tIns="0" lIns="0" bIns="0" rIns="0">
            <a:spAutoFit/>
          </a:bodyPr>
          <a:lstStyle/>
          <a:p>
            <a:pPr algn="ctr" rtl="true">
              <a:lnSpc>
                <a:spcPts val="5599"/>
              </a:lnSpc>
            </a:pPr>
            <a:r>
              <a:rPr lang="ar-EG" sz="3999" spc="-79">
                <a:solidFill>
                  <a:srgbClr val="000000"/>
                </a:solidFill>
                <a:latin typeface="Times New Roman"/>
                <a:ea typeface="Times New Roman"/>
                <a:cs typeface="Times New Roman"/>
                <a:sym typeface="Times New Roman"/>
                <a:rtl val="true"/>
              </a:rPr>
              <a:t>ضعف التنسيق أحيانًا بين السلطة التشريعية والتنفيذية.</a:t>
            </a:r>
          </a:p>
          <a:p>
            <a:pPr algn="ctr">
              <a:lnSpc>
                <a:spcPts val="5599"/>
              </a:lnSpc>
            </a:pPr>
          </a:p>
        </p:txBody>
      </p:sp>
      <p:sp>
        <p:nvSpPr>
          <p:cNvPr name="TextBox 13" id="13"/>
          <p:cNvSpPr txBox="true"/>
          <p:nvPr/>
        </p:nvSpPr>
        <p:spPr>
          <a:xfrm rot="0">
            <a:off x="4223087" y="3988662"/>
            <a:ext cx="9044860" cy="1421130"/>
          </a:xfrm>
          <a:prstGeom prst="rect">
            <a:avLst/>
          </a:prstGeom>
        </p:spPr>
        <p:txBody>
          <a:bodyPr anchor="t" rtlCol="false" tIns="0" lIns="0" bIns="0" rIns="0">
            <a:spAutoFit/>
          </a:bodyPr>
          <a:lstStyle/>
          <a:p>
            <a:pPr algn="ctr" rtl="true">
              <a:lnSpc>
                <a:spcPts val="5669"/>
              </a:lnSpc>
            </a:pPr>
            <a:r>
              <a:rPr lang="ar-EG" sz="4049" spc="-80">
                <a:solidFill>
                  <a:srgbClr val="000000"/>
                </a:solidFill>
                <a:latin typeface="Times New Roman"/>
                <a:ea typeface="Times New Roman"/>
                <a:cs typeface="Times New Roman"/>
                <a:sym typeface="Times New Roman"/>
                <a:rtl val="true"/>
              </a:rPr>
              <a:t>تعقيد النصوص القانونية وصعوبة تطبيقها</a:t>
            </a:r>
          </a:p>
          <a:p>
            <a:pPr algn="ctr">
              <a:lnSpc>
                <a:spcPts val="5669"/>
              </a:lnSpc>
            </a:pPr>
          </a:p>
        </p:txBody>
      </p:sp>
      <p:sp>
        <p:nvSpPr>
          <p:cNvPr name="TextBox 14" id="14"/>
          <p:cNvSpPr txBox="true"/>
          <p:nvPr/>
        </p:nvSpPr>
        <p:spPr>
          <a:xfrm rot="0">
            <a:off x="2280166" y="5635852"/>
            <a:ext cx="13424580" cy="1403350"/>
          </a:xfrm>
          <a:prstGeom prst="rect">
            <a:avLst/>
          </a:prstGeom>
        </p:spPr>
        <p:txBody>
          <a:bodyPr anchor="t" rtlCol="false" tIns="0" lIns="0" bIns="0" rIns="0">
            <a:spAutoFit/>
          </a:bodyPr>
          <a:lstStyle/>
          <a:p>
            <a:pPr algn="ctr" rtl="true">
              <a:lnSpc>
                <a:spcPts val="5599"/>
              </a:lnSpc>
            </a:pPr>
            <a:r>
              <a:rPr lang="ar-EG" sz="3999" spc="-79">
                <a:solidFill>
                  <a:srgbClr val="000000"/>
                </a:solidFill>
                <a:latin typeface="Times New Roman"/>
                <a:ea typeface="Times New Roman"/>
                <a:cs typeface="Times New Roman"/>
                <a:sym typeface="Times New Roman"/>
                <a:rtl val="true"/>
              </a:rPr>
              <a:t>الحاجة إلى تحديث المنظومة القانونية لمواكبة الرقمنة والابتكار المالي.</a:t>
            </a:r>
          </a:p>
          <a:p>
            <a:pPr algn="ctr">
              <a:lnSpc>
                <a:spcPts val="5599"/>
              </a:lnSpc>
            </a:pPr>
          </a:p>
        </p:txBody>
      </p:sp>
      <p:sp>
        <p:nvSpPr>
          <p:cNvPr name="AutoShape 15" id="15"/>
          <p:cNvSpPr/>
          <p:nvPr/>
        </p:nvSpPr>
        <p:spPr>
          <a:xfrm flipH="true">
            <a:off x="6906507" y="8410802"/>
            <a:ext cx="3519296" cy="0"/>
          </a:xfrm>
          <a:prstGeom prst="line">
            <a:avLst/>
          </a:prstGeom>
          <a:ln cap="rnd" w="76200">
            <a:solidFill>
              <a:srgbClr val="86C7ED"/>
            </a:solidFill>
            <a:prstDash val="sysDot"/>
            <a:headEnd type="none" len="sm" w="sm"/>
            <a:tailEnd type="none" len="sm" w="sm"/>
          </a:ln>
        </p:spPr>
      </p:sp>
      <p:sp>
        <p:nvSpPr>
          <p:cNvPr name="AutoShape 16" id="16"/>
          <p:cNvSpPr/>
          <p:nvPr/>
        </p:nvSpPr>
        <p:spPr>
          <a:xfrm flipH="true">
            <a:off x="6906507" y="5181600"/>
            <a:ext cx="3519296" cy="0"/>
          </a:xfrm>
          <a:prstGeom prst="line">
            <a:avLst/>
          </a:prstGeom>
          <a:ln cap="rnd" w="76200">
            <a:solidFill>
              <a:srgbClr val="86C7ED"/>
            </a:solidFill>
            <a:prstDash val="sysDot"/>
            <a:headEnd type="none" len="sm" w="sm"/>
            <a:tailEnd type="none" len="sm" w="sm"/>
          </a:ln>
        </p:spPr>
      </p:sp>
      <p:sp>
        <p:nvSpPr>
          <p:cNvPr name="AutoShape 17" id="17"/>
          <p:cNvSpPr/>
          <p:nvPr/>
        </p:nvSpPr>
        <p:spPr>
          <a:xfrm flipH="true">
            <a:off x="6906507" y="3531462"/>
            <a:ext cx="3519296" cy="0"/>
          </a:xfrm>
          <a:prstGeom prst="line">
            <a:avLst/>
          </a:prstGeom>
          <a:ln cap="rnd" w="76200">
            <a:solidFill>
              <a:srgbClr val="86C7ED"/>
            </a:solidFill>
            <a:prstDash val="sysDot"/>
            <a:headEnd type="none" len="sm" w="sm"/>
            <a:tailEnd type="none" len="sm" w="sm"/>
          </a:ln>
        </p:spPr>
      </p:sp>
      <p:sp>
        <p:nvSpPr>
          <p:cNvPr name="AutoShape 18" id="18"/>
          <p:cNvSpPr/>
          <p:nvPr/>
        </p:nvSpPr>
        <p:spPr>
          <a:xfrm flipH="true">
            <a:off x="6906507" y="6781805"/>
            <a:ext cx="3519296" cy="0"/>
          </a:xfrm>
          <a:prstGeom prst="line">
            <a:avLst/>
          </a:prstGeom>
          <a:ln cap="rnd" w="76200">
            <a:solidFill>
              <a:srgbClr val="86C7ED"/>
            </a:solidFill>
            <a:prstDash val="sysDot"/>
            <a:headEnd type="none" len="sm" w="sm"/>
            <a:tailEnd type="none" len="sm" w="sm"/>
          </a:ln>
        </p:spPr>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1836B2"/>
        </a:solidFill>
      </p:bgPr>
    </p:bg>
    <p:spTree>
      <p:nvGrpSpPr>
        <p:cNvPr id="1" name=""/>
        <p:cNvGrpSpPr/>
        <p:nvPr/>
      </p:nvGrpSpPr>
      <p:grpSpPr>
        <a:xfrm>
          <a:off x="0" y="0"/>
          <a:ext cx="0" cy="0"/>
          <a:chOff x="0" y="0"/>
          <a:chExt cx="0" cy="0"/>
        </a:xfrm>
      </p:grpSpPr>
      <p:grpSp>
        <p:nvGrpSpPr>
          <p:cNvPr name="Group 2" id="2"/>
          <p:cNvGrpSpPr/>
          <p:nvPr/>
        </p:nvGrpSpPr>
        <p:grpSpPr>
          <a:xfrm rot="0">
            <a:off x="3729073" y="3544460"/>
            <a:ext cx="10829854" cy="3198081"/>
            <a:chOff x="0" y="0"/>
            <a:chExt cx="14439805" cy="4264108"/>
          </a:xfrm>
        </p:grpSpPr>
        <p:sp>
          <p:nvSpPr>
            <p:cNvPr name="TextBox 3" id="3"/>
            <p:cNvSpPr txBox="true"/>
            <p:nvPr/>
          </p:nvSpPr>
          <p:spPr>
            <a:xfrm rot="0">
              <a:off x="0" y="52493"/>
              <a:ext cx="14439805" cy="2183752"/>
            </a:xfrm>
            <a:prstGeom prst="rect">
              <a:avLst/>
            </a:prstGeom>
          </p:spPr>
          <p:txBody>
            <a:bodyPr anchor="t" rtlCol="false" tIns="0" lIns="0" bIns="0" rIns="0">
              <a:spAutoFit/>
            </a:bodyPr>
            <a:lstStyle/>
            <a:p>
              <a:pPr algn="r" rtl="true" marL="0" indent="0" lvl="0">
                <a:lnSpc>
                  <a:spcPts val="12126"/>
                </a:lnSpc>
                <a:spcBef>
                  <a:spcPct val="0"/>
                </a:spcBef>
              </a:pPr>
              <a:r>
                <a:rPr lang="ar-EG" b="true" sz="11024">
                  <a:solidFill>
                    <a:srgbClr val="FFFFFF"/>
                  </a:solidFill>
                  <a:latin typeface="Times New Roman Bold"/>
                  <a:ea typeface="Times New Roman Bold"/>
                  <a:cs typeface="Times New Roman Bold"/>
                  <a:sym typeface="Times New Roman Bold"/>
                  <a:rtl val="true"/>
                </a:rPr>
                <a:t>     شكرا</a:t>
              </a:r>
            </a:p>
          </p:txBody>
        </p:sp>
        <p:sp>
          <p:nvSpPr>
            <p:cNvPr name="TextBox 4" id="4"/>
            <p:cNvSpPr txBox="true"/>
            <p:nvPr/>
          </p:nvSpPr>
          <p:spPr>
            <a:xfrm rot="0">
              <a:off x="1010170" y="2717176"/>
              <a:ext cx="12419465" cy="1534796"/>
            </a:xfrm>
            <a:prstGeom prst="rect">
              <a:avLst/>
            </a:prstGeom>
          </p:spPr>
          <p:txBody>
            <a:bodyPr anchor="t" rtlCol="false" tIns="0" lIns="0" bIns="0" rIns="0">
              <a:spAutoFit/>
            </a:bodyPr>
            <a:lstStyle/>
            <a:p>
              <a:pPr algn="ctr" rtl="true" marL="0" indent="0" lvl="0">
                <a:lnSpc>
                  <a:spcPts val="9164"/>
                </a:lnSpc>
                <a:spcBef>
                  <a:spcPct val="0"/>
                </a:spcBef>
              </a:pPr>
              <a:r>
                <a:rPr lang="ar-EG" b="true" sz="7049" spc="-140">
                  <a:solidFill>
                    <a:srgbClr val="FFFFFF"/>
                  </a:solidFill>
                  <a:latin typeface="Times New Roman Bold"/>
                  <a:ea typeface="Times New Roman Bold"/>
                  <a:cs typeface="Times New Roman Bold"/>
                  <a:sym typeface="Times New Roman Bold"/>
                  <a:rtl val="true"/>
                </a:rPr>
                <a:t>على حسن الاصغاء والمتابعة</a:t>
              </a:r>
            </a:p>
          </p:txBody>
        </p:sp>
      </p:grpSp>
      <p:grpSp>
        <p:nvGrpSpPr>
          <p:cNvPr name="Group 5" id="5"/>
          <p:cNvGrpSpPr/>
          <p:nvPr/>
        </p:nvGrpSpPr>
        <p:grpSpPr>
          <a:xfrm rot="0">
            <a:off x="11620599" y="8775184"/>
            <a:ext cx="8523290" cy="4392438"/>
            <a:chOff x="0" y="0"/>
            <a:chExt cx="10424273" cy="5372100"/>
          </a:xfrm>
        </p:grpSpPr>
        <p:sp>
          <p:nvSpPr>
            <p:cNvPr name="Freeform 6" id="6"/>
            <p:cNvSpPr/>
            <p:nvPr/>
          </p:nvSpPr>
          <p:spPr>
            <a:xfrm flipH="false" flipV="false" rot="0">
              <a:off x="0" y="0"/>
              <a:ext cx="10424273" cy="5372100"/>
            </a:xfrm>
            <a:custGeom>
              <a:avLst/>
              <a:gdLst/>
              <a:ahLst/>
              <a:cxnLst/>
              <a:rect r="r" b="b" t="t" l="l"/>
              <a:pathLst>
                <a:path h="5372100" w="10424273">
                  <a:moveTo>
                    <a:pt x="8873603" y="0"/>
                  </a:moveTo>
                  <a:lnTo>
                    <a:pt x="1550670" y="0"/>
                  </a:lnTo>
                  <a:lnTo>
                    <a:pt x="0" y="2686050"/>
                  </a:lnTo>
                  <a:lnTo>
                    <a:pt x="1550670" y="5372100"/>
                  </a:lnTo>
                  <a:lnTo>
                    <a:pt x="8873603" y="5372100"/>
                  </a:lnTo>
                  <a:lnTo>
                    <a:pt x="10424273" y="2686050"/>
                  </a:lnTo>
                  <a:lnTo>
                    <a:pt x="8873603" y="0"/>
                  </a:lnTo>
                  <a:close/>
                </a:path>
              </a:pathLst>
            </a:custGeom>
            <a:solidFill>
              <a:srgbClr val="86C7ED"/>
            </a:solidFill>
          </p:spPr>
        </p:sp>
      </p:grpSp>
      <p:grpSp>
        <p:nvGrpSpPr>
          <p:cNvPr name="Group 7" id="7"/>
          <p:cNvGrpSpPr/>
          <p:nvPr/>
        </p:nvGrpSpPr>
        <p:grpSpPr>
          <a:xfrm rot="0">
            <a:off x="9916665" y="9258300"/>
            <a:ext cx="3407869" cy="4392438"/>
            <a:chOff x="0" y="0"/>
            <a:chExt cx="4167939" cy="5372100"/>
          </a:xfrm>
        </p:grpSpPr>
        <p:sp>
          <p:nvSpPr>
            <p:cNvPr name="Freeform 8" id="8"/>
            <p:cNvSpPr/>
            <p:nvPr/>
          </p:nvSpPr>
          <p:spPr>
            <a:xfrm flipH="false" flipV="false" rot="0">
              <a:off x="0" y="0"/>
              <a:ext cx="4167939" cy="5372100"/>
            </a:xfrm>
            <a:custGeom>
              <a:avLst/>
              <a:gdLst/>
              <a:ahLst/>
              <a:cxnLst/>
              <a:rect r="r" b="b" t="t" l="l"/>
              <a:pathLst>
                <a:path h="5372100" w="4167939">
                  <a:moveTo>
                    <a:pt x="2617269" y="0"/>
                  </a:moveTo>
                  <a:lnTo>
                    <a:pt x="1550670" y="0"/>
                  </a:lnTo>
                  <a:lnTo>
                    <a:pt x="0" y="2686050"/>
                  </a:lnTo>
                  <a:lnTo>
                    <a:pt x="1550670" y="5372100"/>
                  </a:lnTo>
                  <a:lnTo>
                    <a:pt x="2617269" y="5372100"/>
                  </a:lnTo>
                  <a:lnTo>
                    <a:pt x="4167939" y="2686050"/>
                  </a:lnTo>
                  <a:lnTo>
                    <a:pt x="2617269" y="0"/>
                  </a:lnTo>
                  <a:close/>
                </a:path>
              </a:pathLst>
            </a:custGeom>
            <a:solidFill>
              <a:srgbClr val="A066CB"/>
            </a:solidFill>
          </p:spPr>
        </p:sp>
      </p:grpSp>
      <p:grpSp>
        <p:nvGrpSpPr>
          <p:cNvPr name="Group 9" id="9"/>
          <p:cNvGrpSpPr/>
          <p:nvPr/>
        </p:nvGrpSpPr>
        <p:grpSpPr>
          <a:xfrm rot="-10800000">
            <a:off x="-3602767" y="-3778684"/>
            <a:ext cx="10765057" cy="5630562"/>
            <a:chOff x="0" y="0"/>
            <a:chExt cx="10270904" cy="5372100"/>
          </a:xfrm>
        </p:grpSpPr>
        <p:sp>
          <p:nvSpPr>
            <p:cNvPr name="Freeform 10" id="10"/>
            <p:cNvSpPr/>
            <p:nvPr/>
          </p:nvSpPr>
          <p:spPr>
            <a:xfrm flipH="false" flipV="false" rot="0">
              <a:off x="0" y="0"/>
              <a:ext cx="10270904" cy="5372100"/>
            </a:xfrm>
            <a:custGeom>
              <a:avLst/>
              <a:gdLst/>
              <a:ahLst/>
              <a:cxnLst/>
              <a:rect r="r" b="b" t="t" l="l"/>
              <a:pathLst>
                <a:path h="5372100" w="10270904">
                  <a:moveTo>
                    <a:pt x="8720234" y="0"/>
                  </a:moveTo>
                  <a:lnTo>
                    <a:pt x="1550670" y="0"/>
                  </a:lnTo>
                  <a:lnTo>
                    <a:pt x="0" y="2686050"/>
                  </a:lnTo>
                  <a:lnTo>
                    <a:pt x="1550670" y="5372100"/>
                  </a:lnTo>
                  <a:lnTo>
                    <a:pt x="8720234" y="5372100"/>
                  </a:lnTo>
                  <a:lnTo>
                    <a:pt x="10270904" y="2686050"/>
                  </a:lnTo>
                  <a:lnTo>
                    <a:pt x="8720234" y="0"/>
                  </a:lnTo>
                  <a:close/>
                </a:path>
              </a:pathLst>
            </a:custGeom>
            <a:solidFill>
              <a:srgbClr val="FFFFFF"/>
            </a:solidFill>
          </p:spPr>
        </p:sp>
      </p:grpSp>
      <p:sp>
        <p:nvSpPr>
          <p:cNvPr name="Freeform 11" id="11"/>
          <p:cNvSpPr/>
          <p:nvPr/>
        </p:nvSpPr>
        <p:spPr>
          <a:xfrm flipH="false" flipV="false" rot="0">
            <a:off x="0" y="-346634"/>
            <a:ext cx="3850505" cy="2198512"/>
          </a:xfrm>
          <a:custGeom>
            <a:avLst/>
            <a:gdLst/>
            <a:ahLst/>
            <a:cxnLst/>
            <a:rect r="r" b="b" t="t" l="l"/>
            <a:pathLst>
              <a:path h="2198512" w="3850505">
                <a:moveTo>
                  <a:pt x="0" y="0"/>
                </a:moveTo>
                <a:lnTo>
                  <a:pt x="3850505" y="0"/>
                </a:lnTo>
                <a:lnTo>
                  <a:pt x="3850505" y="2198512"/>
                </a:lnTo>
                <a:lnTo>
                  <a:pt x="0" y="2198512"/>
                </a:lnTo>
                <a:lnTo>
                  <a:pt x="0" y="0"/>
                </a:lnTo>
                <a:close/>
              </a:path>
            </a:pathLst>
          </a:custGeom>
          <a:blipFill>
            <a:blip r:embed="rId2">
              <a:extLst>
                <a:ext uri="{96DAC541-7B7A-43D3-8B79-37D633B846F1}">
                  <asvg:svgBlip xmlns:asvg="http://schemas.microsoft.com/office/drawing/2016/SVG/main" r:embed="rId3"/>
                </a:ext>
              </a:extLst>
            </a:blip>
            <a:stretch>
              <a:fillRect l="0" t="-51576"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966306" y="1326160"/>
            <a:ext cx="14829983" cy="6637748"/>
            <a:chOff x="0" y="0"/>
            <a:chExt cx="19773311" cy="8850330"/>
          </a:xfrm>
        </p:grpSpPr>
        <p:sp>
          <p:nvSpPr>
            <p:cNvPr name="TextBox 3" id="3"/>
            <p:cNvSpPr txBox="true"/>
            <p:nvPr/>
          </p:nvSpPr>
          <p:spPr>
            <a:xfrm rot="0">
              <a:off x="0" y="-80948"/>
              <a:ext cx="19773311" cy="766420"/>
            </a:xfrm>
            <a:prstGeom prst="rect">
              <a:avLst/>
            </a:prstGeom>
          </p:spPr>
          <p:txBody>
            <a:bodyPr anchor="t" rtlCol="false" tIns="0" lIns="0" bIns="0" rIns="0">
              <a:spAutoFit/>
            </a:bodyPr>
            <a:lstStyle/>
            <a:p>
              <a:pPr algn="r" rtl="true" marL="0" indent="0" lvl="0">
                <a:lnSpc>
                  <a:spcPts val="4739"/>
                </a:lnSpc>
                <a:spcBef>
                  <a:spcPct val="0"/>
                </a:spcBef>
              </a:pPr>
            </a:p>
          </p:txBody>
        </p:sp>
        <p:sp>
          <p:nvSpPr>
            <p:cNvPr name="TextBox 4" id="4"/>
            <p:cNvSpPr txBox="true"/>
            <p:nvPr/>
          </p:nvSpPr>
          <p:spPr>
            <a:xfrm rot="0">
              <a:off x="0" y="986434"/>
              <a:ext cx="19773311" cy="8041235"/>
            </a:xfrm>
            <a:prstGeom prst="rect">
              <a:avLst/>
            </a:prstGeom>
          </p:spPr>
          <p:txBody>
            <a:bodyPr anchor="t" rtlCol="false" tIns="0" lIns="0" bIns="0" rIns="0">
              <a:spAutoFit/>
            </a:bodyPr>
            <a:lstStyle/>
            <a:p>
              <a:pPr algn="just" rtl="true">
                <a:lnSpc>
                  <a:spcPts val="4122"/>
                </a:lnSpc>
              </a:pPr>
              <a:r>
                <a:rPr lang="ar-EG" sz="2944" spc="14">
                  <a:solidFill>
                    <a:srgbClr val="000000"/>
                  </a:solidFill>
                  <a:latin typeface="Times New Roman"/>
                  <a:ea typeface="Times New Roman"/>
                  <a:cs typeface="Times New Roman"/>
                  <a:sym typeface="Times New Roman"/>
                  <a:rtl val="true"/>
                </a:rPr>
                <a:t>يُع</a:t>
              </a:r>
              <a:r>
                <a:rPr lang="ar-EG" b="true" sz="2944" spc="14">
                  <a:solidFill>
                    <a:srgbClr val="000000"/>
                  </a:solidFill>
                  <a:latin typeface="Times New Roman Bold"/>
                  <a:ea typeface="Times New Roman Bold"/>
                  <a:cs typeface="Times New Roman Bold"/>
                  <a:sym typeface="Times New Roman Bold"/>
                  <a:rtl val="true"/>
                </a:rPr>
                <a:t>دّ التشريع المالي والبنكي من الركائز الأساسية التي يقوم عليها النظام الاقتصادي في الجزائر، إذ يقوم بدور محوري في تنظيم وتوجيه النشاطين المالي والبنكي بما يحقق الاستقرار والتوازن داخل المنظومة الاقتصادية. وتتجلى أهمية هذا التشريع في كونه الإطار القانوني الذي يُحدّد القواعد التي تحكم إدارة الأموال العامة، وتنظيم عمل البنوك والمؤسسات المالية، وضبط العلاقات بين مختلف الفاعلين الاقتصاديين.</a:t>
              </a:r>
            </a:p>
            <a:p>
              <a:pPr algn="just" rtl="true">
                <a:lnSpc>
                  <a:spcPts val="4122"/>
                </a:lnSpc>
              </a:pPr>
            </a:p>
            <a:p>
              <a:pPr algn="just" rtl="true">
                <a:lnSpc>
                  <a:spcPts val="4122"/>
                </a:lnSpc>
              </a:pPr>
              <a:r>
                <a:rPr lang="ar-EG" b="true" sz="2944" spc="14">
                  <a:solidFill>
                    <a:srgbClr val="000000"/>
                  </a:solidFill>
                  <a:latin typeface="Times New Roman Bold"/>
                  <a:ea typeface="Times New Roman Bold"/>
                  <a:cs typeface="Times New Roman Bold"/>
                  <a:sym typeface="Times New Roman Bold"/>
                  <a:rtl val="true"/>
                </a:rPr>
                <a:t>ولتحقيق هذه الأهداف، يعتمد التشريع المالي والبنكي على مجموعة من المصادر القانونية التي تُستمد منها أحكامه، مثل الدستور، القوانين، الأوامر، اللوائح، والاتفاقيات الدولية. كما تسهر على تطبيقه ومتابعة تنفيذه هيئات مختصة على المستويين التشريعي والتنفيذي والرقابي، على غرار البرلمان، وزارة المالية، بنك الجزائر، وهيئات الرقابة المالية.</a:t>
              </a:r>
            </a:p>
            <a:p>
              <a:pPr algn="just" rtl="true">
                <a:lnSpc>
                  <a:spcPts val="4122"/>
                </a:lnSpc>
              </a:pPr>
            </a:p>
            <a:p>
              <a:pPr algn="just" rtl="true">
                <a:lnSpc>
                  <a:spcPts val="4122"/>
                </a:lnSpc>
              </a:pPr>
              <a:r>
                <a:rPr lang="ar-EG" b="true" sz="2944" spc="14">
                  <a:solidFill>
                    <a:srgbClr val="000000"/>
                  </a:solidFill>
                  <a:latin typeface="Times New Roman Bold"/>
                  <a:ea typeface="Times New Roman Bold"/>
                  <a:cs typeface="Times New Roman Bold"/>
                  <a:sym typeface="Times New Roman Bold"/>
                  <a:rtl val="true"/>
                </a:rPr>
                <a:t>ومن خلال دراسة هذه المصادر والهيئات، يمكن فهم الكيفية التي يُبنى بها النظام المالي والبنكي في الجزائر، والآليات القانونية التي تضمن توازنه واستقراره.</a:t>
              </a:r>
            </a:p>
            <a:p>
              <a:pPr algn="l" marL="0" indent="0" lvl="0">
                <a:lnSpc>
                  <a:spcPts val="3051"/>
                </a:lnSpc>
                <a:spcBef>
                  <a:spcPct val="0"/>
                </a:spcBef>
              </a:pPr>
            </a:p>
          </p:txBody>
        </p:sp>
      </p:grpSp>
      <p:grpSp>
        <p:nvGrpSpPr>
          <p:cNvPr name="Group 5" id="5"/>
          <p:cNvGrpSpPr/>
          <p:nvPr/>
        </p:nvGrpSpPr>
        <p:grpSpPr>
          <a:xfrm rot="0">
            <a:off x="0" y="9305925"/>
            <a:ext cx="19280880" cy="1312977"/>
            <a:chOff x="0" y="0"/>
            <a:chExt cx="25707840" cy="1750636"/>
          </a:xfrm>
        </p:grpSpPr>
        <p:grpSp>
          <p:nvGrpSpPr>
            <p:cNvPr name="Group 6" id="6"/>
            <p:cNvGrpSpPr/>
            <p:nvPr/>
          </p:nvGrpSpPr>
          <p:grpSpPr>
            <a:xfrm rot="5400000">
              <a:off x="13125860" y="-10831345"/>
              <a:ext cx="1750636" cy="23413325"/>
              <a:chOff x="0" y="0"/>
              <a:chExt cx="3130550" cy="41868551"/>
            </a:xfrm>
          </p:grpSpPr>
          <p:sp>
            <p:nvSpPr>
              <p:cNvPr name="Freeform 7" id="7"/>
              <p:cNvSpPr/>
              <p:nvPr/>
            </p:nvSpPr>
            <p:spPr>
              <a:xfrm flipH="false" flipV="false" rot="0">
                <a:off x="0" y="0"/>
                <a:ext cx="3130550" cy="41868551"/>
              </a:xfrm>
              <a:custGeom>
                <a:avLst/>
                <a:gdLst/>
                <a:ahLst/>
                <a:cxnLst/>
                <a:rect r="r" b="b" t="t" l="l"/>
                <a:pathLst>
                  <a:path h="41868551" w="3130550">
                    <a:moveTo>
                      <a:pt x="0" y="1123950"/>
                    </a:moveTo>
                    <a:lnTo>
                      <a:pt x="0" y="41868551"/>
                    </a:lnTo>
                    <a:lnTo>
                      <a:pt x="3130550" y="41868551"/>
                    </a:lnTo>
                    <a:lnTo>
                      <a:pt x="3130550" y="0"/>
                    </a:lnTo>
                    <a:close/>
                  </a:path>
                </a:pathLst>
              </a:custGeom>
              <a:solidFill>
                <a:srgbClr val="1836B2"/>
              </a:solidFill>
            </p:spPr>
          </p:sp>
        </p:grpSp>
        <p:sp>
          <p:nvSpPr>
            <p:cNvPr name="Freeform 8" id="8"/>
            <p:cNvSpPr/>
            <p:nvPr/>
          </p:nvSpPr>
          <p:spPr>
            <a:xfrm flipH="false" flipV="false" rot="0">
              <a:off x="0" y="0"/>
              <a:ext cx="3066088" cy="1750636"/>
            </a:xfrm>
            <a:custGeom>
              <a:avLst/>
              <a:gdLst/>
              <a:ahLst/>
              <a:cxnLst/>
              <a:rect r="r" b="b" t="t" l="l"/>
              <a:pathLst>
                <a:path h="1750636" w="3066088">
                  <a:moveTo>
                    <a:pt x="0" y="0"/>
                  </a:moveTo>
                  <a:lnTo>
                    <a:pt x="3066088" y="0"/>
                  </a:lnTo>
                  <a:lnTo>
                    <a:pt x="3066088" y="1750636"/>
                  </a:lnTo>
                  <a:lnTo>
                    <a:pt x="0" y="1750636"/>
                  </a:lnTo>
                  <a:lnTo>
                    <a:pt x="0" y="0"/>
                  </a:lnTo>
                  <a:close/>
                </a:path>
              </a:pathLst>
            </a:custGeom>
            <a:blipFill>
              <a:blip r:embed="rId2">
                <a:extLst>
                  <a:ext uri="{96DAC541-7B7A-43D3-8B79-37D633B846F1}">
                    <asvg:svgBlip xmlns:asvg="http://schemas.microsoft.com/office/drawing/2016/SVG/main" r:embed="rId3"/>
                  </a:ext>
                </a:extLst>
              </a:blip>
              <a:stretch>
                <a:fillRect l="0" t="-51576" r="0" b="0"/>
              </a:stretch>
            </a:blipFill>
          </p:spPr>
        </p:sp>
      </p:grpSp>
      <p:grpSp>
        <p:nvGrpSpPr>
          <p:cNvPr name="Group 9" id="9"/>
          <p:cNvGrpSpPr/>
          <p:nvPr/>
        </p:nvGrpSpPr>
        <p:grpSpPr>
          <a:xfrm rot="0">
            <a:off x="-123162" y="124108"/>
            <a:ext cx="11510977" cy="1814203"/>
            <a:chOff x="0" y="0"/>
            <a:chExt cx="15347969" cy="2418938"/>
          </a:xfrm>
        </p:grpSpPr>
        <p:sp>
          <p:nvSpPr>
            <p:cNvPr name="TextBox 10" id="10"/>
            <p:cNvSpPr txBox="true"/>
            <p:nvPr/>
          </p:nvSpPr>
          <p:spPr>
            <a:xfrm rot="0">
              <a:off x="0" y="28575"/>
              <a:ext cx="15347969" cy="1191051"/>
            </a:xfrm>
            <a:prstGeom prst="rect">
              <a:avLst/>
            </a:prstGeom>
          </p:spPr>
          <p:txBody>
            <a:bodyPr anchor="t" rtlCol="false" tIns="0" lIns="0" bIns="0" rIns="0">
              <a:spAutoFit/>
            </a:bodyPr>
            <a:lstStyle/>
            <a:p>
              <a:pPr algn="ctr" rtl="true" marL="0" indent="0" lvl="0">
                <a:lnSpc>
                  <a:spcPts val="6627"/>
                </a:lnSpc>
                <a:spcBef>
                  <a:spcPct val="0"/>
                </a:spcBef>
              </a:pPr>
              <a:r>
                <a:rPr lang="ar-EG" b="true" sz="6025">
                  <a:solidFill>
                    <a:srgbClr val="FFFFFF"/>
                  </a:solidFill>
                  <a:latin typeface="Times New Roman Bold"/>
                  <a:ea typeface="Times New Roman Bold"/>
                  <a:cs typeface="Times New Roman Bold"/>
                  <a:sym typeface="Times New Roman Bold"/>
                  <a:rtl val="true"/>
                </a:rPr>
                <a:t> تعريف القانون البنكي  </a:t>
              </a:r>
            </a:p>
          </p:txBody>
        </p:sp>
        <p:sp>
          <p:nvSpPr>
            <p:cNvPr name="TextBox 11" id="11"/>
            <p:cNvSpPr txBox="true"/>
            <p:nvPr/>
          </p:nvSpPr>
          <p:spPr>
            <a:xfrm rot="0">
              <a:off x="0" y="1774766"/>
              <a:ext cx="15347969" cy="666749"/>
            </a:xfrm>
            <a:prstGeom prst="rect">
              <a:avLst/>
            </a:prstGeom>
          </p:spPr>
          <p:txBody>
            <a:bodyPr anchor="t" rtlCol="false" tIns="0" lIns="0" bIns="0" rIns="0">
              <a:spAutoFit/>
            </a:bodyPr>
            <a:lstStyle/>
            <a:p>
              <a:pPr algn="l" marL="0" indent="0" lvl="0">
                <a:lnSpc>
                  <a:spcPts val="3900"/>
                </a:lnSpc>
                <a:spcBef>
                  <a:spcPct val="0"/>
                </a:spcBef>
              </a:pPr>
            </a:p>
          </p:txBody>
        </p:sp>
      </p:grpSp>
      <p:grpSp>
        <p:nvGrpSpPr>
          <p:cNvPr name="Group 12" id="12"/>
          <p:cNvGrpSpPr/>
          <p:nvPr/>
        </p:nvGrpSpPr>
        <p:grpSpPr>
          <a:xfrm rot="-10800000">
            <a:off x="5929872" y="-2775502"/>
            <a:ext cx="13519747" cy="4022613"/>
            <a:chOff x="0" y="0"/>
            <a:chExt cx="18055289" cy="5372100"/>
          </a:xfrm>
        </p:grpSpPr>
        <p:sp>
          <p:nvSpPr>
            <p:cNvPr name="Freeform 13" id="13"/>
            <p:cNvSpPr/>
            <p:nvPr/>
          </p:nvSpPr>
          <p:spPr>
            <a:xfrm flipH="false" flipV="false" rot="0">
              <a:off x="0" y="0"/>
              <a:ext cx="18055289" cy="5372100"/>
            </a:xfrm>
            <a:custGeom>
              <a:avLst/>
              <a:gdLst/>
              <a:ahLst/>
              <a:cxnLst/>
              <a:rect r="r" b="b" t="t" l="l"/>
              <a:pathLst>
                <a:path h="5372100" w="18055289">
                  <a:moveTo>
                    <a:pt x="16504619" y="0"/>
                  </a:moveTo>
                  <a:lnTo>
                    <a:pt x="1550670" y="0"/>
                  </a:lnTo>
                  <a:lnTo>
                    <a:pt x="0" y="2686050"/>
                  </a:lnTo>
                  <a:lnTo>
                    <a:pt x="1550670" y="5372100"/>
                  </a:lnTo>
                  <a:lnTo>
                    <a:pt x="16504619" y="5372100"/>
                  </a:lnTo>
                  <a:lnTo>
                    <a:pt x="18055289" y="2686050"/>
                  </a:lnTo>
                  <a:lnTo>
                    <a:pt x="16504619" y="0"/>
                  </a:lnTo>
                  <a:close/>
                </a:path>
              </a:pathLst>
            </a:custGeom>
            <a:solidFill>
              <a:srgbClr val="1836B2"/>
            </a:solidFill>
          </p:spPr>
        </p:sp>
      </p:grpSp>
      <p:sp>
        <p:nvSpPr>
          <p:cNvPr name="TextBox 14" id="14"/>
          <p:cNvSpPr txBox="true"/>
          <p:nvPr/>
        </p:nvSpPr>
        <p:spPr>
          <a:xfrm rot="0">
            <a:off x="12160838" y="176183"/>
            <a:ext cx="1560314" cy="1070927"/>
          </a:xfrm>
          <a:prstGeom prst="rect">
            <a:avLst/>
          </a:prstGeom>
        </p:spPr>
        <p:txBody>
          <a:bodyPr anchor="t" rtlCol="false" tIns="0" lIns="0" bIns="0" rIns="0">
            <a:spAutoFit/>
          </a:bodyPr>
          <a:lstStyle/>
          <a:p>
            <a:pPr algn="ctr" rtl="true">
              <a:lnSpc>
                <a:spcPts val="8352"/>
              </a:lnSpc>
              <a:spcBef>
                <a:spcPct val="0"/>
              </a:spcBef>
            </a:pPr>
            <a:r>
              <a:rPr lang="ar-EG" b="true" sz="6425">
                <a:solidFill>
                  <a:srgbClr val="FFFFFF"/>
                </a:solidFill>
                <a:latin typeface="Times New Roman Bold"/>
                <a:ea typeface="Times New Roman Bold"/>
                <a:cs typeface="Times New Roman Bold"/>
                <a:sym typeface="Times New Roman Bold"/>
                <a:rtl val="true"/>
              </a:rPr>
              <a:t>مقدمة</a:t>
            </a:r>
          </a:p>
        </p:txBody>
      </p:sp>
    </p:spTree>
  </p:cSld>
  <p:clrMapOvr>
    <a:masterClrMapping/>
  </p:clrMapOvr>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10800000">
            <a:off x="11283609" y="-256341"/>
            <a:ext cx="17710594" cy="10799683"/>
            <a:chOff x="0" y="0"/>
            <a:chExt cx="8809804" cy="5372100"/>
          </a:xfrm>
        </p:grpSpPr>
        <p:sp>
          <p:nvSpPr>
            <p:cNvPr name="Freeform 3" id="3"/>
            <p:cNvSpPr/>
            <p:nvPr/>
          </p:nvSpPr>
          <p:spPr>
            <a:xfrm flipH="false" flipV="false" rot="0">
              <a:off x="0" y="0"/>
              <a:ext cx="8809803" cy="5372100"/>
            </a:xfrm>
            <a:custGeom>
              <a:avLst/>
              <a:gdLst/>
              <a:ahLst/>
              <a:cxnLst/>
              <a:rect r="r" b="b" t="t" l="l"/>
              <a:pathLst>
                <a:path h="5372100" w="8809803">
                  <a:moveTo>
                    <a:pt x="7259134" y="0"/>
                  </a:moveTo>
                  <a:lnTo>
                    <a:pt x="1550670" y="0"/>
                  </a:lnTo>
                  <a:lnTo>
                    <a:pt x="0" y="2686050"/>
                  </a:lnTo>
                  <a:lnTo>
                    <a:pt x="1550670" y="5372100"/>
                  </a:lnTo>
                  <a:lnTo>
                    <a:pt x="7259134" y="5372100"/>
                  </a:lnTo>
                  <a:lnTo>
                    <a:pt x="8809803" y="2686050"/>
                  </a:lnTo>
                  <a:lnTo>
                    <a:pt x="7259134" y="0"/>
                  </a:lnTo>
                  <a:close/>
                </a:path>
              </a:pathLst>
            </a:custGeom>
            <a:solidFill>
              <a:srgbClr val="1836B2"/>
            </a:solidFill>
          </p:spPr>
        </p:sp>
      </p:grpSp>
      <p:sp>
        <p:nvSpPr>
          <p:cNvPr name="TextBox 4" id="4"/>
          <p:cNvSpPr txBox="true"/>
          <p:nvPr/>
        </p:nvSpPr>
        <p:spPr>
          <a:xfrm rot="0">
            <a:off x="4108783" y="2956112"/>
            <a:ext cx="6428752" cy="1104583"/>
          </a:xfrm>
          <a:prstGeom prst="rect">
            <a:avLst/>
          </a:prstGeom>
        </p:spPr>
        <p:txBody>
          <a:bodyPr anchor="t" rtlCol="false" tIns="0" lIns="0" bIns="0" rIns="0">
            <a:spAutoFit/>
          </a:bodyPr>
          <a:lstStyle/>
          <a:p>
            <a:pPr algn="r" rtl="true" marL="0" indent="0" lvl="0">
              <a:lnSpc>
                <a:spcPts val="8222"/>
              </a:lnSpc>
              <a:spcBef>
                <a:spcPct val="0"/>
              </a:spcBef>
            </a:pPr>
            <a:r>
              <a:rPr lang="ar-EG" b="true" sz="7475">
                <a:solidFill>
                  <a:srgbClr val="000000"/>
                </a:solidFill>
                <a:latin typeface="Times New Roman Bold"/>
                <a:ea typeface="Times New Roman Bold"/>
                <a:cs typeface="Times New Roman Bold"/>
                <a:sym typeface="Times New Roman Bold"/>
                <a:rtl val="true"/>
              </a:rPr>
              <a:t>المحور الأول:</a:t>
            </a:r>
          </a:p>
        </p:txBody>
      </p:sp>
      <p:grpSp>
        <p:nvGrpSpPr>
          <p:cNvPr name="Group 5" id="5"/>
          <p:cNvGrpSpPr/>
          <p:nvPr/>
        </p:nvGrpSpPr>
        <p:grpSpPr>
          <a:xfrm rot="0">
            <a:off x="2383841" y="5390758"/>
            <a:ext cx="6001716" cy="1939494"/>
            <a:chOff x="0" y="0"/>
            <a:chExt cx="8002289" cy="2585993"/>
          </a:xfrm>
        </p:grpSpPr>
        <p:sp>
          <p:nvSpPr>
            <p:cNvPr name="TextBox 6" id="6"/>
            <p:cNvSpPr txBox="true"/>
            <p:nvPr/>
          </p:nvSpPr>
          <p:spPr>
            <a:xfrm rot="0">
              <a:off x="0" y="-38100"/>
              <a:ext cx="8002289" cy="1473200"/>
            </a:xfrm>
            <a:prstGeom prst="rect">
              <a:avLst/>
            </a:prstGeom>
          </p:spPr>
          <p:txBody>
            <a:bodyPr anchor="t" rtlCol="false" tIns="0" lIns="0" bIns="0" rIns="0">
              <a:spAutoFit/>
            </a:bodyPr>
            <a:lstStyle/>
            <a:p>
              <a:pPr algn="r" rtl="true" marL="0" indent="0" lvl="0">
                <a:lnSpc>
                  <a:spcPts val="8519"/>
                </a:lnSpc>
                <a:spcBef>
                  <a:spcPct val="0"/>
                </a:spcBef>
              </a:pPr>
              <a:r>
                <a:rPr lang="ar-EG" b="true" sz="7099" spc="212">
                  <a:solidFill>
                    <a:srgbClr val="000000"/>
                  </a:solidFill>
                  <a:latin typeface="Times New Roman Bold"/>
                  <a:ea typeface="Times New Roman Bold"/>
                  <a:cs typeface="Times New Roman Bold"/>
                  <a:sym typeface="Times New Roman Bold"/>
                  <a:rtl val="true"/>
                </a:rPr>
                <a:t>ماهية القانون البنكي</a:t>
              </a:r>
            </a:p>
          </p:txBody>
        </p:sp>
        <p:sp>
          <p:nvSpPr>
            <p:cNvPr name="TextBox 7" id="7"/>
            <p:cNvSpPr txBox="true"/>
            <p:nvPr/>
          </p:nvSpPr>
          <p:spPr>
            <a:xfrm rot="0">
              <a:off x="0" y="2104663"/>
              <a:ext cx="8002289" cy="481330"/>
            </a:xfrm>
            <a:prstGeom prst="rect">
              <a:avLst/>
            </a:prstGeom>
          </p:spPr>
          <p:txBody>
            <a:bodyPr anchor="t" rtlCol="false" tIns="0" lIns="0" bIns="0" rIns="0">
              <a:spAutoFit/>
            </a:bodyPr>
            <a:lstStyle/>
            <a:p>
              <a:pPr algn="l" marL="0" indent="0" lvl="0">
                <a:lnSpc>
                  <a:spcPts val="2940"/>
                </a:lnSpc>
                <a:spcBef>
                  <a:spcPct val="0"/>
                </a:spcBef>
              </a:pPr>
            </a:p>
          </p:txBody>
        </p:sp>
      </p:gr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272755" y="7021664"/>
            <a:ext cx="12049338" cy="2727224"/>
            <a:chOff x="0" y="0"/>
            <a:chExt cx="6107097" cy="1387826"/>
          </a:xfrm>
        </p:grpSpPr>
        <p:sp>
          <p:nvSpPr>
            <p:cNvPr name="Freeform 3" id="3"/>
            <p:cNvSpPr/>
            <p:nvPr/>
          </p:nvSpPr>
          <p:spPr>
            <a:xfrm flipH="false" flipV="false" rot="0">
              <a:off x="0" y="0"/>
              <a:ext cx="6107097" cy="1387826"/>
            </a:xfrm>
            <a:custGeom>
              <a:avLst/>
              <a:gdLst/>
              <a:ahLst/>
              <a:cxnLst/>
              <a:rect r="r" b="b" t="t" l="l"/>
              <a:pathLst>
                <a:path h="1387826" w="6107097">
                  <a:moveTo>
                    <a:pt x="5982637" y="1387826"/>
                  </a:moveTo>
                  <a:lnTo>
                    <a:pt x="124460" y="1387826"/>
                  </a:lnTo>
                  <a:cubicBezTo>
                    <a:pt x="55880" y="1387826"/>
                    <a:pt x="0" y="1331946"/>
                    <a:pt x="0" y="1263366"/>
                  </a:cubicBezTo>
                  <a:lnTo>
                    <a:pt x="0" y="124460"/>
                  </a:lnTo>
                  <a:cubicBezTo>
                    <a:pt x="0" y="55880"/>
                    <a:pt x="55880" y="0"/>
                    <a:pt x="124460" y="0"/>
                  </a:cubicBezTo>
                  <a:lnTo>
                    <a:pt x="5982638" y="0"/>
                  </a:lnTo>
                  <a:cubicBezTo>
                    <a:pt x="6051217" y="0"/>
                    <a:pt x="6107097" y="55880"/>
                    <a:pt x="6107097" y="124460"/>
                  </a:cubicBezTo>
                  <a:lnTo>
                    <a:pt x="6107097" y="1263366"/>
                  </a:lnTo>
                  <a:cubicBezTo>
                    <a:pt x="6107097" y="1331946"/>
                    <a:pt x="6051217" y="1387826"/>
                    <a:pt x="5982638" y="1387826"/>
                  </a:cubicBezTo>
                  <a:close/>
                </a:path>
              </a:pathLst>
            </a:custGeom>
            <a:solidFill>
              <a:srgbClr val="EDECED"/>
            </a:solidFill>
          </p:spPr>
        </p:sp>
      </p:grpSp>
      <p:grpSp>
        <p:nvGrpSpPr>
          <p:cNvPr name="Group 4" id="4"/>
          <p:cNvGrpSpPr/>
          <p:nvPr/>
        </p:nvGrpSpPr>
        <p:grpSpPr>
          <a:xfrm rot="-10800000">
            <a:off x="12704651" y="-467139"/>
            <a:ext cx="7945947" cy="4810900"/>
            <a:chOff x="0" y="0"/>
            <a:chExt cx="8872855" cy="5372100"/>
          </a:xfrm>
        </p:grpSpPr>
        <p:sp>
          <p:nvSpPr>
            <p:cNvPr name="Freeform 5" id="5"/>
            <p:cNvSpPr/>
            <p:nvPr/>
          </p:nvSpPr>
          <p:spPr>
            <a:xfrm flipH="false" flipV="false" rot="0">
              <a:off x="0" y="0"/>
              <a:ext cx="8872855" cy="5372100"/>
            </a:xfrm>
            <a:custGeom>
              <a:avLst/>
              <a:gdLst/>
              <a:ahLst/>
              <a:cxnLst/>
              <a:rect r="r" b="b" t="t" l="l"/>
              <a:pathLst>
                <a:path h="5372100" w="8872855">
                  <a:moveTo>
                    <a:pt x="7322185" y="0"/>
                  </a:moveTo>
                  <a:lnTo>
                    <a:pt x="1550670" y="0"/>
                  </a:lnTo>
                  <a:lnTo>
                    <a:pt x="0" y="2686050"/>
                  </a:lnTo>
                  <a:lnTo>
                    <a:pt x="1550670" y="5372100"/>
                  </a:lnTo>
                  <a:lnTo>
                    <a:pt x="7322185" y="5372100"/>
                  </a:lnTo>
                  <a:lnTo>
                    <a:pt x="8872855" y="2686050"/>
                  </a:lnTo>
                  <a:lnTo>
                    <a:pt x="7322185" y="0"/>
                  </a:lnTo>
                  <a:close/>
                </a:path>
              </a:pathLst>
            </a:custGeom>
            <a:solidFill>
              <a:srgbClr val="A066CB"/>
            </a:solidFill>
          </p:spPr>
        </p:sp>
      </p:grpSp>
      <p:grpSp>
        <p:nvGrpSpPr>
          <p:cNvPr name="Group 6" id="6"/>
          <p:cNvGrpSpPr/>
          <p:nvPr/>
        </p:nvGrpSpPr>
        <p:grpSpPr>
          <a:xfrm rot="-10800000">
            <a:off x="13265637" y="4343761"/>
            <a:ext cx="7384961" cy="6226137"/>
            <a:chOff x="0" y="0"/>
            <a:chExt cx="6371968" cy="5372100"/>
          </a:xfrm>
        </p:grpSpPr>
        <p:sp>
          <p:nvSpPr>
            <p:cNvPr name="Freeform 7" id="7"/>
            <p:cNvSpPr/>
            <p:nvPr/>
          </p:nvSpPr>
          <p:spPr>
            <a:xfrm flipH="false" flipV="false" rot="0">
              <a:off x="0" y="0"/>
              <a:ext cx="6371968" cy="5372100"/>
            </a:xfrm>
            <a:custGeom>
              <a:avLst/>
              <a:gdLst/>
              <a:ahLst/>
              <a:cxnLst/>
              <a:rect r="r" b="b" t="t" l="l"/>
              <a:pathLst>
                <a:path h="5372100" w="6371968">
                  <a:moveTo>
                    <a:pt x="4821298" y="0"/>
                  </a:moveTo>
                  <a:lnTo>
                    <a:pt x="1550670" y="0"/>
                  </a:lnTo>
                  <a:lnTo>
                    <a:pt x="0" y="2686050"/>
                  </a:lnTo>
                  <a:lnTo>
                    <a:pt x="1550670" y="5372100"/>
                  </a:lnTo>
                  <a:lnTo>
                    <a:pt x="4821298" y="5372100"/>
                  </a:lnTo>
                  <a:lnTo>
                    <a:pt x="6371968" y="2686050"/>
                  </a:lnTo>
                  <a:lnTo>
                    <a:pt x="4821298" y="0"/>
                  </a:lnTo>
                  <a:close/>
                </a:path>
              </a:pathLst>
            </a:custGeom>
            <a:solidFill>
              <a:srgbClr val="1836B2"/>
            </a:solidFill>
          </p:spPr>
        </p:sp>
      </p:grpSp>
      <p:grpSp>
        <p:nvGrpSpPr>
          <p:cNvPr name="Group 8" id="8"/>
          <p:cNvGrpSpPr/>
          <p:nvPr/>
        </p:nvGrpSpPr>
        <p:grpSpPr>
          <a:xfrm rot="-10800000">
            <a:off x="12704651" y="4343761"/>
            <a:ext cx="4711177" cy="6226137"/>
            <a:chOff x="0" y="0"/>
            <a:chExt cx="4064946" cy="5372100"/>
          </a:xfrm>
        </p:grpSpPr>
        <p:sp>
          <p:nvSpPr>
            <p:cNvPr name="Freeform 9" id="9"/>
            <p:cNvSpPr/>
            <p:nvPr/>
          </p:nvSpPr>
          <p:spPr>
            <a:xfrm flipH="false" flipV="false" rot="0">
              <a:off x="0" y="0"/>
              <a:ext cx="4064946" cy="5372100"/>
            </a:xfrm>
            <a:custGeom>
              <a:avLst/>
              <a:gdLst/>
              <a:ahLst/>
              <a:cxnLst/>
              <a:rect r="r" b="b" t="t" l="l"/>
              <a:pathLst>
                <a:path h="5372100" w="4064946">
                  <a:moveTo>
                    <a:pt x="2514276" y="0"/>
                  </a:moveTo>
                  <a:lnTo>
                    <a:pt x="1550670" y="0"/>
                  </a:lnTo>
                  <a:lnTo>
                    <a:pt x="0" y="2686050"/>
                  </a:lnTo>
                  <a:lnTo>
                    <a:pt x="1550670" y="5372100"/>
                  </a:lnTo>
                  <a:lnTo>
                    <a:pt x="2514276" y="5372100"/>
                  </a:lnTo>
                  <a:lnTo>
                    <a:pt x="4064946" y="2686050"/>
                  </a:lnTo>
                  <a:lnTo>
                    <a:pt x="2514276" y="0"/>
                  </a:lnTo>
                  <a:close/>
                </a:path>
              </a:pathLst>
            </a:custGeom>
            <a:solidFill>
              <a:srgbClr val="86C7ED"/>
            </a:solidFill>
          </p:spPr>
        </p:sp>
      </p:grpSp>
      <p:grpSp>
        <p:nvGrpSpPr>
          <p:cNvPr name="Group 10" id="10"/>
          <p:cNvGrpSpPr/>
          <p:nvPr/>
        </p:nvGrpSpPr>
        <p:grpSpPr>
          <a:xfrm rot="-10800000">
            <a:off x="-1470409" y="-2775502"/>
            <a:ext cx="13519747" cy="4022613"/>
            <a:chOff x="0" y="0"/>
            <a:chExt cx="18055289" cy="5372100"/>
          </a:xfrm>
        </p:grpSpPr>
        <p:sp>
          <p:nvSpPr>
            <p:cNvPr name="Freeform 11" id="11"/>
            <p:cNvSpPr/>
            <p:nvPr/>
          </p:nvSpPr>
          <p:spPr>
            <a:xfrm flipH="false" flipV="false" rot="0">
              <a:off x="0" y="0"/>
              <a:ext cx="18055289" cy="5372100"/>
            </a:xfrm>
            <a:custGeom>
              <a:avLst/>
              <a:gdLst/>
              <a:ahLst/>
              <a:cxnLst/>
              <a:rect r="r" b="b" t="t" l="l"/>
              <a:pathLst>
                <a:path h="5372100" w="18055289">
                  <a:moveTo>
                    <a:pt x="16504619" y="0"/>
                  </a:moveTo>
                  <a:lnTo>
                    <a:pt x="1550670" y="0"/>
                  </a:lnTo>
                  <a:lnTo>
                    <a:pt x="0" y="2686050"/>
                  </a:lnTo>
                  <a:lnTo>
                    <a:pt x="1550670" y="5372100"/>
                  </a:lnTo>
                  <a:lnTo>
                    <a:pt x="16504619" y="5372100"/>
                  </a:lnTo>
                  <a:lnTo>
                    <a:pt x="18055289" y="2686050"/>
                  </a:lnTo>
                  <a:lnTo>
                    <a:pt x="16504619" y="0"/>
                  </a:lnTo>
                  <a:close/>
                </a:path>
              </a:pathLst>
            </a:custGeom>
            <a:solidFill>
              <a:srgbClr val="1836B2"/>
            </a:solidFill>
          </p:spPr>
        </p:sp>
      </p:grpSp>
      <p:grpSp>
        <p:nvGrpSpPr>
          <p:cNvPr name="Group 12" id="12"/>
          <p:cNvGrpSpPr/>
          <p:nvPr/>
        </p:nvGrpSpPr>
        <p:grpSpPr>
          <a:xfrm rot="0">
            <a:off x="-123162" y="124108"/>
            <a:ext cx="11510977" cy="1814203"/>
            <a:chOff x="0" y="0"/>
            <a:chExt cx="15347969" cy="2418938"/>
          </a:xfrm>
        </p:grpSpPr>
        <p:sp>
          <p:nvSpPr>
            <p:cNvPr name="TextBox 13" id="13"/>
            <p:cNvSpPr txBox="true"/>
            <p:nvPr/>
          </p:nvSpPr>
          <p:spPr>
            <a:xfrm rot="0">
              <a:off x="0" y="28575"/>
              <a:ext cx="15347969" cy="1191051"/>
            </a:xfrm>
            <a:prstGeom prst="rect">
              <a:avLst/>
            </a:prstGeom>
          </p:spPr>
          <p:txBody>
            <a:bodyPr anchor="t" rtlCol="false" tIns="0" lIns="0" bIns="0" rIns="0">
              <a:spAutoFit/>
            </a:bodyPr>
            <a:lstStyle/>
            <a:p>
              <a:pPr algn="ctr" rtl="true" marL="0" indent="0" lvl="0">
                <a:lnSpc>
                  <a:spcPts val="6627"/>
                </a:lnSpc>
                <a:spcBef>
                  <a:spcPct val="0"/>
                </a:spcBef>
              </a:pPr>
              <a:r>
                <a:rPr lang="ar-EG" b="true" sz="6025">
                  <a:solidFill>
                    <a:srgbClr val="FFFFFF"/>
                  </a:solidFill>
                  <a:latin typeface="Times New Roman Bold"/>
                  <a:ea typeface="Times New Roman Bold"/>
                  <a:cs typeface="Times New Roman Bold"/>
                  <a:sym typeface="Times New Roman Bold"/>
                  <a:rtl val="true"/>
                </a:rPr>
                <a:t> تعريف القانون البنكي  </a:t>
              </a:r>
            </a:p>
          </p:txBody>
        </p:sp>
        <p:sp>
          <p:nvSpPr>
            <p:cNvPr name="TextBox 14" id="14"/>
            <p:cNvSpPr txBox="true"/>
            <p:nvPr/>
          </p:nvSpPr>
          <p:spPr>
            <a:xfrm rot="0">
              <a:off x="0" y="1774766"/>
              <a:ext cx="15347969" cy="666749"/>
            </a:xfrm>
            <a:prstGeom prst="rect">
              <a:avLst/>
            </a:prstGeom>
          </p:spPr>
          <p:txBody>
            <a:bodyPr anchor="t" rtlCol="false" tIns="0" lIns="0" bIns="0" rIns="0">
              <a:spAutoFit/>
            </a:bodyPr>
            <a:lstStyle/>
            <a:p>
              <a:pPr algn="l" marL="0" indent="0" lvl="0">
                <a:lnSpc>
                  <a:spcPts val="3900"/>
                </a:lnSpc>
                <a:spcBef>
                  <a:spcPct val="0"/>
                </a:spcBef>
              </a:pPr>
            </a:p>
          </p:txBody>
        </p:sp>
      </p:grpSp>
      <p:grpSp>
        <p:nvGrpSpPr>
          <p:cNvPr name="Group 15" id="15"/>
          <p:cNvGrpSpPr/>
          <p:nvPr/>
        </p:nvGrpSpPr>
        <p:grpSpPr>
          <a:xfrm rot="0">
            <a:off x="272755" y="2467314"/>
            <a:ext cx="12151369" cy="3693832"/>
            <a:chOff x="0" y="0"/>
            <a:chExt cx="9489269" cy="2896191"/>
          </a:xfrm>
        </p:grpSpPr>
        <p:sp>
          <p:nvSpPr>
            <p:cNvPr name="Freeform 16" id="16"/>
            <p:cNvSpPr/>
            <p:nvPr/>
          </p:nvSpPr>
          <p:spPr>
            <a:xfrm flipH="false" flipV="false" rot="0">
              <a:off x="0" y="0"/>
              <a:ext cx="9489269" cy="2896191"/>
            </a:xfrm>
            <a:custGeom>
              <a:avLst/>
              <a:gdLst/>
              <a:ahLst/>
              <a:cxnLst/>
              <a:rect r="r" b="b" t="t" l="l"/>
              <a:pathLst>
                <a:path h="2896191" w="9489269">
                  <a:moveTo>
                    <a:pt x="9364809" y="2896191"/>
                  </a:moveTo>
                  <a:lnTo>
                    <a:pt x="124460" y="2896191"/>
                  </a:lnTo>
                  <a:cubicBezTo>
                    <a:pt x="55880" y="2896191"/>
                    <a:pt x="0" y="2840311"/>
                    <a:pt x="0" y="2771731"/>
                  </a:cubicBezTo>
                  <a:lnTo>
                    <a:pt x="0" y="124460"/>
                  </a:lnTo>
                  <a:cubicBezTo>
                    <a:pt x="0" y="55880"/>
                    <a:pt x="55880" y="0"/>
                    <a:pt x="124460" y="0"/>
                  </a:cubicBezTo>
                  <a:lnTo>
                    <a:pt x="9364809" y="0"/>
                  </a:lnTo>
                  <a:cubicBezTo>
                    <a:pt x="9433389" y="0"/>
                    <a:pt x="9489269" y="55880"/>
                    <a:pt x="9489269" y="124460"/>
                  </a:cubicBezTo>
                  <a:lnTo>
                    <a:pt x="9489269" y="2771731"/>
                  </a:lnTo>
                  <a:cubicBezTo>
                    <a:pt x="9489269" y="2840311"/>
                    <a:pt x="9433389" y="2896191"/>
                    <a:pt x="9364809" y="2896191"/>
                  </a:cubicBezTo>
                  <a:close/>
                </a:path>
              </a:pathLst>
            </a:custGeom>
            <a:solidFill>
              <a:srgbClr val="EDECED"/>
            </a:solidFill>
          </p:spPr>
        </p:sp>
      </p:grpSp>
      <p:sp>
        <p:nvSpPr>
          <p:cNvPr name="TextBox 17" id="17"/>
          <p:cNvSpPr txBox="true"/>
          <p:nvPr/>
        </p:nvSpPr>
        <p:spPr>
          <a:xfrm rot="0">
            <a:off x="806688" y="2429214"/>
            <a:ext cx="10261500" cy="3374944"/>
          </a:xfrm>
          <a:prstGeom prst="rect">
            <a:avLst/>
          </a:prstGeom>
        </p:spPr>
        <p:txBody>
          <a:bodyPr anchor="t" rtlCol="false" tIns="0" lIns="0" bIns="0" rIns="0">
            <a:spAutoFit/>
          </a:bodyPr>
          <a:lstStyle/>
          <a:p>
            <a:pPr algn="just">
              <a:lnSpc>
                <a:spcPts val="3221"/>
              </a:lnSpc>
            </a:pPr>
          </a:p>
          <a:p>
            <a:pPr algn="just" rtl="true">
              <a:lnSpc>
                <a:spcPts val="3945"/>
              </a:lnSpc>
            </a:pPr>
            <a:r>
              <a:rPr lang="ar-EG" sz="3034" spc="30">
                <a:solidFill>
                  <a:srgbClr val="000000"/>
                </a:solidFill>
                <a:latin typeface="Times New Roman"/>
                <a:ea typeface="Times New Roman"/>
                <a:cs typeface="Times New Roman"/>
                <a:sym typeface="Times New Roman"/>
                <a:rtl val="true"/>
              </a:rPr>
              <a:t>يُعَّرف القانون البنكي على أنّه:</a:t>
            </a:r>
            <a:r>
              <a:rPr lang="ar-EG" b="true" sz="3034" spc="30">
                <a:solidFill>
                  <a:srgbClr val="000000"/>
                </a:solidFill>
                <a:latin typeface="Times New Roman Bold"/>
                <a:ea typeface="Times New Roman Bold"/>
                <a:cs typeface="Times New Roman Bold"/>
                <a:sym typeface="Times New Roman Bold"/>
                <a:rtl val="true"/>
              </a:rPr>
              <a:t> "مجموعة القواعد القانونية</a:t>
            </a:r>
            <a:r>
              <a:rPr lang="ar-EG" sz="3034" spc="30">
                <a:solidFill>
                  <a:srgbClr val="000000"/>
                </a:solidFill>
                <a:latin typeface="Times New Roman"/>
                <a:ea typeface="Times New Roman"/>
                <a:cs typeface="Times New Roman"/>
                <a:sym typeface="Times New Roman"/>
                <a:rtl val="true"/>
              </a:rPr>
              <a:t> المتعلقة بتنظيم</a:t>
            </a:r>
            <a:r>
              <a:rPr lang="ar-EG" b="true" sz="3034" spc="30">
                <a:solidFill>
                  <a:srgbClr val="000000"/>
                </a:solidFill>
                <a:latin typeface="Times New Roman Bold"/>
                <a:ea typeface="Times New Roman Bold"/>
                <a:cs typeface="Times New Roman Bold"/>
                <a:sym typeface="Times New Roman Bold"/>
                <a:rtl val="true"/>
              </a:rPr>
              <a:t> العمليات البنكية والمهنيين القائمين عليها بشكل احترافي"</a:t>
            </a:r>
          </a:p>
          <a:p>
            <a:pPr algn="just" rtl="true" marL="655176" indent="-327588" lvl="1">
              <a:lnSpc>
                <a:spcPts val="3945"/>
              </a:lnSpc>
              <a:buFont typeface="Arial"/>
              <a:buChar char="•"/>
            </a:pPr>
            <a:r>
              <a:rPr lang="ar-EG" b="true" sz="3034" spc="30">
                <a:solidFill>
                  <a:srgbClr val="000000"/>
                </a:solidFill>
                <a:latin typeface="Times New Roman Bold"/>
                <a:ea typeface="Times New Roman Bold"/>
                <a:cs typeface="Times New Roman Bold"/>
                <a:sym typeface="Times New Roman Bold"/>
                <a:rtl val="true"/>
              </a:rPr>
              <a:t> قانون مهني:</a:t>
            </a:r>
            <a:r>
              <a:rPr lang="ar-EG" sz="3034" spc="30">
                <a:solidFill>
                  <a:srgbClr val="000000"/>
                </a:solidFill>
                <a:latin typeface="Times New Roman"/>
                <a:ea typeface="Times New Roman"/>
                <a:cs typeface="Times New Roman"/>
                <a:sym typeface="Times New Roman"/>
                <a:rtl val="true"/>
              </a:rPr>
              <a:t> ينظم المهنة البنكية بكل علاقاتها وما ينتج عنها.</a:t>
            </a:r>
          </a:p>
          <a:p>
            <a:pPr algn="just" rtl="true" marL="655176" indent="-327588" lvl="1">
              <a:lnSpc>
                <a:spcPts val="3945"/>
              </a:lnSpc>
              <a:buFont typeface="Arial"/>
              <a:buChar char="•"/>
            </a:pPr>
            <a:r>
              <a:rPr lang="ar-EG" b="true" sz="3034" spc="30">
                <a:solidFill>
                  <a:srgbClr val="000000"/>
                </a:solidFill>
                <a:latin typeface="Times New Roman Bold"/>
                <a:ea typeface="Times New Roman Bold"/>
                <a:cs typeface="Times New Roman Bold"/>
                <a:sym typeface="Times New Roman Bold"/>
                <a:rtl val="true"/>
              </a:rPr>
              <a:t> قانون تقني:</a:t>
            </a:r>
            <a:r>
              <a:rPr lang="ar-EG" sz="3034" spc="30">
                <a:solidFill>
                  <a:srgbClr val="000000"/>
                </a:solidFill>
                <a:latin typeface="Times New Roman"/>
                <a:ea typeface="Times New Roman"/>
                <a:cs typeface="Times New Roman"/>
                <a:sym typeface="Times New Roman"/>
                <a:rtl val="true"/>
              </a:rPr>
              <a:t> ينظم عمليات متكررة فاتباع نفس الأسلوب في العمليات البنكية يضمن الاستقرار والأمان القانوني، ويسهّل سيرورة العمل بسرعة ودقة.</a:t>
            </a:r>
          </a:p>
          <a:p>
            <a:pPr algn="just" rtl="true" marL="655176" indent="-327588" lvl="1">
              <a:lnSpc>
                <a:spcPts val="3945"/>
              </a:lnSpc>
              <a:buFont typeface="Arial"/>
              <a:buChar char="•"/>
            </a:pPr>
            <a:r>
              <a:rPr lang="ar-EG" b="true" sz="3034" spc="30">
                <a:solidFill>
                  <a:srgbClr val="000000"/>
                </a:solidFill>
                <a:latin typeface="Times New Roman Bold"/>
                <a:ea typeface="Times New Roman Bold"/>
                <a:cs typeface="Times New Roman Bold"/>
                <a:sym typeface="Times New Roman Bold"/>
                <a:rtl val="true"/>
              </a:rPr>
              <a:t>قانونا دوليا: </a:t>
            </a:r>
            <a:r>
              <a:rPr lang="ar-EG" sz="3034" spc="30">
                <a:solidFill>
                  <a:srgbClr val="000000"/>
                </a:solidFill>
                <a:latin typeface="Times New Roman"/>
                <a:ea typeface="Times New Roman"/>
                <a:cs typeface="Times New Roman"/>
                <a:sym typeface="Times New Roman"/>
                <a:rtl val="true"/>
              </a:rPr>
              <a:t>أغلب تقنياته مستوردة من الخارج وله علاقة بالتجارة الدولية.</a:t>
            </a:r>
          </a:p>
        </p:txBody>
      </p:sp>
      <p:sp>
        <p:nvSpPr>
          <p:cNvPr name="TextBox 18" id="18"/>
          <p:cNvSpPr txBox="true"/>
          <p:nvPr/>
        </p:nvSpPr>
        <p:spPr>
          <a:xfrm rot="0">
            <a:off x="4642199" y="1631474"/>
            <a:ext cx="7707908" cy="584200"/>
          </a:xfrm>
          <a:prstGeom prst="rect">
            <a:avLst/>
          </a:prstGeom>
        </p:spPr>
        <p:txBody>
          <a:bodyPr anchor="t" rtlCol="false" tIns="0" lIns="0" bIns="0" rIns="0">
            <a:spAutoFit/>
          </a:bodyPr>
          <a:lstStyle/>
          <a:p>
            <a:pPr algn="ctr" rtl="true" marL="755654" indent="-377827" lvl="1">
              <a:lnSpc>
                <a:spcPts val="4550"/>
              </a:lnSpc>
              <a:buFont typeface="Arial"/>
              <a:buChar char="•"/>
            </a:pPr>
            <a:r>
              <a:rPr lang="ar-EG" b="true" sz="3500" spc="-70">
                <a:solidFill>
                  <a:srgbClr val="000000"/>
                </a:solidFill>
                <a:latin typeface="Times New Roman Bold"/>
                <a:ea typeface="Times New Roman Bold"/>
                <a:cs typeface="Times New Roman Bold"/>
                <a:sym typeface="Times New Roman Bold"/>
                <a:rtl val="true"/>
              </a:rPr>
              <a:t>بحسب </a:t>
            </a:r>
            <a:r>
              <a:rPr lang="ar-EG" b="true" sz="3500" spc="-70">
                <a:solidFill>
                  <a:srgbClr val="000000"/>
                </a:solidFill>
                <a:latin typeface="Times New Roman Bold"/>
                <a:ea typeface="Times New Roman Bold"/>
                <a:cs typeface="Times New Roman Bold"/>
                <a:sym typeface="Times New Roman Bold"/>
                <a:rtl val="true"/>
              </a:rPr>
              <a:t>طبيعة الموضوع (طبيعة العمليات البنكية) </a:t>
            </a:r>
          </a:p>
        </p:txBody>
      </p:sp>
      <p:sp>
        <p:nvSpPr>
          <p:cNvPr name="TextBox 19" id="19"/>
          <p:cNvSpPr txBox="true"/>
          <p:nvPr/>
        </p:nvSpPr>
        <p:spPr>
          <a:xfrm rot="0">
            <a:off x="1397845" y="6437464"/>
            <a:ext cx="10952262" cy="584200"/>
          </a:xfrm>
          <a:prstGeom prst="rect">
            <a:avLst/>
          </a:prstGeom>
        </p:spPr>
        <p:txBody>
          <a:bodyPr anchor="t" rtlCol="false" tIns="0" lIns="0" bIns="0" rIns="0">
            <a:spAutoFit/>
          </a:bodyPr>
          <a:lstStyle/>
          <a:p>
            <a:pPr algn="ctr" rtl="true" marL="755654" indent="-377827" lvl="1">
              <a:lnSpc>
                <a:spcPts val="4550"/>
              </a:lnSpc>
              <a:buFont typeface="Arial"/>
              <a:buChar char="•"/>
            </a:pPr>
            <a:r>
              <a:rPr lang="ar-EG" b="true" sz="3500" spc="-70">
                <a:solidFill>
                  <a:srgbClr val="000000"/>
                </a:solidFill>
                <a:latin typeface="Times New Roman Bold"/>
                <a:ea typeface="Times New Roman Bold"/>
                <a:cs typeface="Times New Roman Bold"/>
                <a:sym typeface="Times New Roman Bold"/>
                <a:rtl val="true"/>
              </a:rPr>
              <a:t>بحسب الاعتبار الشخصي (طبيعة الأشخاص الممارسون للمهنة البنكية )</a:t>
            </a:r>
            <a:r>
              <a:rPr lang="ar-EG" b="true" sz="3500" spc="-70">
                <a:solidFill>
                  <a:srgbClr val="000000"/>
                </a:solidFill>
                <a:latin typeface="Times New Roman Bold"/>
                <a:ea typeface="Times New Roman Bold"/>
                <a:cs typeface="Times New Roman Bold"/>
                <a:sym typeface="Times New Roman Bold"/>
                <a:rtl val="true"/>
              </a:rPr>
              <a:t> </a:t>
            </a:r>
          </a:p>
        </p:txBody>
      </p:sp>
      <p:sp>
        <p:nvSpPr>
          <p:cNvPr name="TextBox 20" id="20"/>
          <p:cNvSpPr txBox="true"/>
          <p:nvPr/>
        </p:nvSpPr>
        <p:spPr>
          <a:xfrm rot="0">
            <a:off x="560008" y="7604226"/>
            <a:ext cx="10261500" cy="1504950"/>
          </a:xfrm>
          <a:prstGeom prst="rect">
            <a:avLst/>
          </a:prstGeom>
        </p:spPr>
        <p:txBody>
          <a:bodyPr anchor="t" rtlCol="false" tIns="0" lIns="0" bIns="0" rIns="0">
            <a:spAutoFit/>
          </a:bodyPr>
          <a:lstStyle/>
          <a:p>
            <a:pPr algn="just" rtl="true">
              <a:lnSpc>
                <a:spcPts val="3900"/>
              </a:lnSpc>
              <a:spcBef>
                <a:spcPct val="0"/>
              </a:spcBef>
            </a:pPr>
            <a:r>
              <a:rPr lang="ar-EG" sz="3000" spc="-60">
                <a:solidFill>
                  <a:srgbClr val="000000"/>
                </a:solidFill>
                <a:latin typeface="Times New Roman"/>
                <a:ea typeface="Times New Roman"/>
                <a:cs typeface="Times New Roman"/>
                <a:sym typeface="Times New Roman"/>
                <a:rtl val="true"/>
              </a:rPr>
              <a:t>يُعَّرف القانون البنكي على أنّه:</a:t>
            </a:r>
            <a:r>
              <a:rPr lang="ar-EG" b="true" sz="3000" spc="-60">
                <a:solidFill>
                  <a:srgbClr val="000000"/>
                </a:solidFill>
                <a:latin typeface="Times New Roman Bold"/>
                <a:ea typeface="Times New Roman Bold"/>
                <a:cs typeface="Times New Roman Bold"/>
                <a:sym typeface="Times New Roman Bold"/>
                <a:rtl val="true"/>
              </a:rPr>
              <a:t> </a:t>
            </a:r>
            <a:r>
              <a:rPr lang="ar-EG" b="true" sz="3000" spc="-60">
                <a:solidFill>
                  <a:srgbClr val="000000"/>
                </a:solidFill>
                <a:latin typeface="Times New Roman Bold"/>
                <a:ea typeface="Times New Roman Bold"/>
                <a:cs typeface="Times New Roman Bold"/>
                <a:sym typeface="Times New Roman Bold"/>
                <a:rtl val="true"/>
              </a:rPr>
              <a:t>"مجموعة القواعد القانونية </a:t>
            </a:r>
            <a:r>
              <a:rPr lang="ar-EG" sz="3000" spc="-60">
                <a:solidFill>
                  <a:srgbClr val="000000"/>
                </a:solidFill>
                <a:latin typeface="Times New Roman"/>
                <a:ea typeface="Times New Roman"/>
                <a:cs typeface="Times New Roman"/>
                <a:sym typeface="Times New Roman"/>
                <a:rtl val="true"/>
              </a:rPr>
              <a:t>التي تُنظّم</a:t>
            </a:r>
            <a:r>
              <a:rPr lang="ar-EG" b="true" sz="3000" spc="-60">
                <a:solidFill>
                  <a:srgbClr val="000000"/>
                </a:solidFill>
                <a:latin typeface="Times New Roman Bold"/>
                <a:ea typeface="Times New Roman Bold"/>
                <a:cs typeface="Times New Roman Bold"/>
                <a:sym typeface="Times New Roman Bold"/>
                <a:rtl val="true"/>
              </a:rPr>
              <a:t> نشاط الأشخاص الذين يزاولون المهنة البنكية، أي البنوك والمؤسسات المالية </a:t>
            </a:r>
            <a:r>
              <a:rPr lang="ar-EG" sz="3000" spc="-60">
                <a:solidFill>
                  <a:srgbClr val="000000"/>
                </a:solidFill>
                <a:latin typeface="Times New Roman"/>
                <a:ea typeface="Times New Roman"/>
                <a:cs typeface="Times New Roman"/>
                <a:sym typeface="Times New Roman"/>
                <a:rtl val="true"/>
              </a:rPr>
              <a:t>التي تكتسب الصفة التجارية بموجب اعتماد أو ترخيص من بنك الجزائر"</a:t>
            </a:r>
          </a:p>
        </p:txBody>
      </p:sp>
    </p:spTree>
  </p:cSld>
  <p:clrMapOvr>
    <a:masterClrMapping/>
  </p:clrMapOvr>
</p:sld>
</file>

<file path=ppt/slides/slide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10800000">
            <a:off x="12704651" y="-467139"/>
            <a:ext cx="7945947" cy="4810900"/>
            <a:chOff x="0" y="0"/>
            <a:chExt cx="8872855" cy="5372100"/>
          </a:xfrm>
        </p:grpSpPr>
        <p:sp>
          <p:nvSpPr>
            <p:cNvPr name="Freeform 3" id="3"/>
            <p:cNvSpPr/>
            <p:nvPr/>
          </p:nvSpPr>
          <p:spPr>
            <a:xfrm flipH="false" flipV="false" rot="0">
              <a:off x="0" y="0"/>
              <a:ext cx="8872855" cy="5372100"/>
            </a:xfrm>
            <a:custGeom>
              <a:avLst/>
              <a:gdLst/>
              <a:ahLst/>
              <a:cxnLst/>
              <a:rect r="r" b="b" t="t" l="l"/>
              <a:pathLst>
                <a:path h="5372100" w="8872855">
                  <a:moveTo>
                    <a:pt x="7322185" y="0"/>
                  </a:moveTo>
                  <a:lnTo>
                    <a:pt x="1550670" y="0"/>
                  </a:lnTo>
                  <a:lnTo>
                    <a:pt x="0" y="2686050"/>
                  </a:lnTo>
                  <a:lnTo>
                    <a:pt x="1550670" y="5372100"/>
                  </a:lnTo>
                  <a:lnTo>
                    <a:pt x="7322185" y="5372100"/>
                  </a:lnTo>
                  <a:lnTo>
                    <a:pt x="8872855" y="2686050"/>
                  </a:lnTo>
                  <a:lnTo>
                    <a:pt x="7322185" y="0"/>
                  </a:lnTo>
                  <a:close/>
                </a:path>
              </a:pathLst>
            </a:custGeom>
            <a:solidFill>
              <a:srgbClr val="A066CB"/>
            </a:solidFill>
          </p:spPr>
        </p:sp>
      </p:grpSp>
      <p:grpSp>
        <p:nvGrpSpPr>
          <p:cNvPr name="Group 4" id="4"/>
          <p:cNvGrpSpPr/>
          <p:nvPr/>
        </p:nvGrpSpPr>
        <p:grpSpPr>
          <a:xfrm rot="-10800000">
            <a:off x="13265637" y="4343761"/>
            <a:ext cx="7384961" cy="6226137"/>
            <a:chOff x="0" y="0"/>
            <a:chExt cx="6371968" cy="5372100"/>
          </a:xfrm>
        </p:grpSpPr>
        <p:sp>
          <p:nvSpPr>
            <p:cNvPr name="Freeform 5" id="5"/>
            <p:cNvSpPr/>
            <p:nvPr/>
          </p:nvSpPr>
          <p:spPr>
            <a:xfrm flipH="false" flipV="false" rot="0">
              <a:off x="0" y="0"/>
              <a:ext cx="6371968" cy="5372100"/>
            </a:xfrm>
            <a:custGeom>
              <a:avLst/>
              <a:gdLst/>
              <a:ahLst/>
              <a:cxnLst/>
              <a:rect r="r" b="b" t="t" l="l"/>
              <a:pathLst>
                <a:path h="5372100" w="6371968">
                  <a:moveTo>
                    <a:pt x="4821298" y="0"/>
                  </a:moveTo>
                  <a:lnTo>
                    <a:pt x="1550670" y="0"/>
                  </a:lnTo>
                  <a:lnTo>
                    <a:pt x="0" y="2686050"/>
                  </a:lnTo>
                  <a:lnTo>
                    <a:pt x="1550670" y="5372100"/>
                  </a:lnTo>
                  <a:lnTo>
                    <a:pt x="4821298" y="5372100"/>
                  </a:lnTo>
                  <a:lnTo>
                    <a:pt x="6371968" y="2686050"/>
                  </a:lnTo>
                  <a:lnTo>
                    <a:pt x="4821298" y="0"/>
                  </a:lnTo>
                  <a:close/>
                </a:path>
              </a:pathLst>
            </a:custGeom>
            <a:solidFill>
              <a:srgbClr val="1836B2"/>
            </a:solidFill>
          </p:spPr>
        </p:sp>
      </p:grpSp>
      <p:grpSp>
        <p:nvGrpSpPr>
          <p:cNvPr name="Group 6" id="6"/>
          <p:cNvGrpSpPr/>
          <p:nvPr/>
        </p:nvGrpSpPr>
        <p:grpSpPr>
          <a:xfrm rot="-10800000">
            <a:off x="12704651" y="4343761"/>
            <a:ext cx="4711177" cy="6226137"/>
            <a:chOff x="0" y="0"/>
            <a:chExt cx="4064946" cy="5372100"/>
          </a:xfrm>
        </p:grpSpPr>
        <p:sp>
          <p:nvSpPr>
            <p:cNvPr name="Freeform 7" id="7"/>
            <p:cNvSpPr/>
            <p:nvPr/>
          </p:nvSpPr>
          <p:spPr>
            <a:xfrm flipH="false" flipV="false" rot="0">
              <a:off x="0" y="0"/>
              <a:ext cx="4064946" cy="5372100"/>
            </a:xfrm>
            <a:custGeom>
              <a:avLst/>
              <a:gdLst/>
              <a:ahLst/>
              <a:cxnLst/>
              <a:rect r="r" b="b" t="t" l="l"/>
              <a:pathLst>
                <a:path h="5372100" w="4064946">
                  <a:moveTo>
                    <a:pt x="2514276" y="0"/>
                  </a:moveTo>
                  <a:lnTo>
                    <a:pt x="1550670" y="0"/>
                  </a:lnTo>
                  <a:lnTo>
                    <a:pt x="0" y="2686050"/>
                  </a:lnTo>
                  <a:lnTo>
                    <a:pt x="1550670" y="5372100"/>
                  </a:lnTo>
                  <a:lnTo>
                    <a:pt x="2514276" y="5372100"/>
                  </a:lnTo>
                  <a:lnTo>
                    <a:pt x="4064946" y="2686050"/>
                  </a:lnTo>
                  <a:lnTo>
                    <a:pt x="2514276" y="0"/>
                  </a:lnTo>
                  <a:close/>
                </a:path>
              </a:pathLst>
            </a:custGeom>
            <a:solidFill>
              <a:srgbClr val="86C7ED"/>
            </a:solidFill>
          </p:spPr>
        </p:sp>
      </p:grpSp>
      <p:grpSp>
        <p:nvGrpSpPr>
          <p:cNvPr name="Group 8" id="8"/>
          <p:cNvGrpSpPr/>
          <p:nvPr/>
        </p:nvGrpSpPr>
        <p:grpSpPr>
          <a:xfrm rot="-10800000">
            <a:off x="-1470409" y="-2775502"/>
            <a:ext cx="13519747" cy="4022613"/>
            <a:chOff x="0" y="0"/>
            <a:chExt cx="18055289" cy="5372100"/>
          </a:xfrm>
        </p:grpSpPr>
        <p:sp>
          <p:nvSpPr>
            <p:cNvPr name="Freeform 9" id="9"/>
            <p:cNvSpPr/>
            <p:nvPr/>
          </p:nvSpPr>
          <p:spPr>
            <a:xfrm flipH="false" flipV="false" rot="0">
              <a:off x="0" y="0"/>
              <a:ext cx="18055289" cy="5372100"/>
            </a:xfrm>
            <a:custGeom>
              <a:avLst/>
              <a:gdLst/>
              <a:ahLst/>
              <a:cxnLst/>
              <a:rect r="r" b="b" t="t" l="l"/>
              <a:pathLst>
                <a:path h="5372100" w="18055289">
                  <a:moveTo>
                    <a:pt x="16504619" y="0"/>
                  </a:moveTo>
                  <a:lnTo>
                    <a:pt x="1550670" y="0"/>
                  </a:lnTo>
                  <a:lnTo>
                    <a:pt x="0" y="2686050"/>
                  </a:lnTo>
                  <a:lnTo>
                    <a:pt x="1550670" y="5372100"/>
                  </a:lnTo>
                  <a:lnTo>
                    <a:pt x="16504619" y="5372100"/>
                  </a:lnTo>
                  <a:lnTo>
                    <a:pt x="18055289" y="2686050"/>
                  </a:lnTo>
                  <a:lnTo>
                    <a:pt x="16504619" y="0"/>
                  </a:lnTo>
                  <a:close/>
                </a:path>
              </a:pathLst>
            </a:custGeom>
            <a:solidFill>
              <a:srgbClr val="1836B2"/>
            </a:solidFill>
          </p:spPr>
        </p:sp>
      </p:grpSp>
      <p:grpSp>
        <p:nvGrpSpPr>
          <p:cNvPr name="Group 10" id="10"/>
          <p:cNvGrpSpPr/>
          <p:nvPr/>
        </p:nvGrpSpPr>
        <p:grpSpPr>
          <a:xfrm rot="0">
            <a:off x="-123162" y="124108"/>
            <a:ext cx="11510977" cy="1814203"/>
            <a:chOff x="0" y="0"/>
            <a:chExt cx="15347969" cy="2418938"/>
          </a:xfrm>
        </p:grpSpPr>
        <p:sp>
          <p:nvSpPr>
            <p:cNvPr name="TextBox 11" id="11"/>
            <p:cNvSpPr txBox="true"/>
            <p:nvPr/>
          </p:nvSpPr>
          <p:spPr>
            <a:xfrm rot="0">
              <a:off x="0" y="28575"/>
              <a:ext cx="15347969" cy="1191051"/>
            </a:xfrm>
            <a:prstGeom prst="rect">
              <a:avLst/>
            </a:prstGeom>
          </p:spPr>
          <p:txBody>
            <a:bodyPr anchor="t" rtlCol="false" tIns="0" lIns="0" bIns="0" rIns="0">
              <a:spAutoFit/>
            </a:bodyPr>
            <a:lstStyle/>
            <a:p>
              <a:pPr algn="ctr" rtl="true" marL="0" indent="0" lvl="0">
                <a:lnSpc>
                  <a:spcPts val="6627"/>
                </a:lnSpc>
                <a:spcBef>
                  <a:spcPct val="0"/>
                </a:spcBef>
              </a:pPr>
              <a:r>
                <a:rPr lang="ar-EG" b="true" sz="6025">
                  <a:solidFill>
                    <a:srgbClr val="FFFFFF"/>
                  </a:solidFill>
                  <a:latin typeface="Times New Roman Bold"/>
                  <a:ea typeface="Times New Roman Bold"/>
                  <a:cs typeface="Times New Roman Bold"/>
                  <a:sym typeface="Times New Roman Bold"/>
                  <a:rtl val="true"/>
                </a:rPr>
                <a:t> تعريف القانون البنكي  (تابع) </a:t>
              </a:r>
            </a:p>
          </p:txBody>
        </p:sp>
        <p:sp>
          <p:nvSpPr>
            <p:cNvPr name="TextBox 12" id="12"/>
            <p:cNvSpPr txBox="true"/>
            <p:nvPr/>
          </p:nvSpPr>
          <p:spPr>
            <a:xfrm rot="0">
              <a:off x="0" y="1774766"/>
              <a:ext cx="15347969" cy="666749"/>
            </a:xfrm>
            <a:prstGeom prst="rect">
              <a:avLst/>
            </a:prstGeom>
          </p:spPr>
          <p:txBody>
            <a:bodyPr anchor="t" rtlCol="false" tIns="0" lIns="0" bIns="0" rIns="0">
              <a:spAutoFit/>
            </a:bodyPr>
            <a:lstStyle/>
            <a:p>
              <a:pPr algn="l" marL="0" indent="0" lvl="0">
                <a:lnSpc>
                  <a:spcPts val="3900"/>
                </a:lnSpc>
                <a:spcBef>
                  <a:spcPct val="0"/>
                </a:spcBef>
              </a:pPr>
            </a:p>
          </p:txBody>
        </p:sp>
      </p:grpSp>
      <p:grpSp>
        <p:nvGrpSpPr>
          <p:cNvPr name="Group 13" id="13"/>
          <p:cNvGrpSpPr/>
          <p:nvPr/>
        </p:nvGrpSpPr>
        <p:grpSpPr>
          <a:xfrm rot="0">
            <a:off x="242864" y="2879274"/>
            <a:ext cx="12151369" cy="5319465"/>
            <a:chOff x="0" y="0"/>
            <a:chExt cx="9489269" cy="4170787"/>
          </a:xfrm>
        </p:grpSpPr>
        <p:sp>
          <p:nvSpPr>
            <p:cNvPr name="Freeform 14" id="14"/>
            <p:cNvSpPr/>
            <p:nvPr/>
          </p:nvSpPr>
          <p:spPr>
            <a:xfrm flipH="false" flipV="false" rot="0">
              <a:off x="0" y="0"/>
              <a:ext cx="9489269" cy="4170787"/>
            </a:xfrm>
            <a:custGeom>
              <a:avLst/>
              <a:gdLst/>
              <a:ahLst/>
              <a:cxnLst/>
              <a:rect r="r" b="b" t="t" l="l"/>
              <a:pathLst>
                <a:path h="4170787" w="9489269">
                  <a:moveTo>
                    <a:pt x="9364809" y="4170787"/>
                  </a:moveTo>
                  <a:lnTo>
                    <a:pt x="124460" y="4170787"/>
                  </a:lnTo>
                  <a:cubicBezTo>
                    <a:pt x="55880" y="4170787"/>
                    <a:pt x="0" y="4114907"/>
                    <a:pt x="0" y="4046327"/>
                  </a:cubicBezTo>
                  <a:lnTo>
                    <a:pt x="0" y="124460"/>
                  </a:lnTo>
                  <a:cubicBezTo>
                    <a:pt x="0" y="55880"/>
                    <a:pt x="55880" y="0"/>
                    <a:pt x="124460" y="0"/>
                  </a:cubicBezTo>
                  <a:lnTo>
                    <a:pt x="9364809" y="0"/>
                  </a:lnTo>
                  <a:cubicBezTo>
                    <a:pt x="9433389" y="0"/>
                    <a:pt x="9489269" y="55880"/>
                    <a:pt x="9489269" y="124460"/>
                  </a:cubicBezTo>
                  <a:lnTo>
                    <a:pt x="9489269" y="4046327"/>
                  </a:lnTo>
                  <a:cubicBezTo>
                    <a:pt x="9489269" y="4114907"/>
                    <a:pt x="9433389" y="4170787"/>
                    <a:pt x="9364809" y="4170787"/>
                  </a:cubicBezTo>
                  <a:close/>
                </a:path>
              </a:pathLst>
            </a:custGeom>
            <a:solidFill>
              <a:srgbClr val="EDECED"/>
            </a:solidFill>
          </p:spPr>
        </p:sp>
      </p:grpSp>
      <p:sp>
        <p:nvSpPr>
          <p:cNvPr name="TextBox 15" id="15"/>
          <p:cNvSpPr txBox="true"/>
          <p:nvPr/>
        </p:nvSpPr>
        <p:spPr>
          <a:xfrm rot="0">
            <a:off x="1028700" y="3207437"/>
            <a:ext cx="10227713" cy="4509218"/>
          </a:xfrm>
          <a:prstGeom prst="rect">
            <a:avLst/>
          </a:prstGeom>
        </p:spPr>
        <p:txBody>
          <a:bodyPr anchor="t" rtlCol="false" tIns="0" lIns="0" bIns="0" rIns="0">
            <a:spAutoFit/>
          </a:bodyPr>
          <a:lstStyle/>
          <a:p>
            <a:pPr algn="just" rtl="true">
              <a:lnSpc>
                <a:spcPts val="4476"/>
              </a:lnSpc>
            </a:pPr>
            <a:r>
              <a:rPr lang="ar-EG" sz="3443" spc="34">
                <a:solidFill>
                  <a:srgbClr val="000000"/>
                </a:solidFill>
                <a:latin typeface="Times New Roman"/>
                <a:ea typeface="Times New Roman"/>
                <a:cs typeface="Times New Roman"/>
                <a:sym typeface="Times New Roman"/>
                <a:rtl val="true"/>
              </a:rPr>
              <a:t> </a:t>
            </a:r>
            <a:r>
              <a:rPr lang="ar-EG" b="true" sz="3443" spc="34">
                <a:solidFill>
                  <a:srgbClr val="000000"/>
                </a:solidFill>
                <a:latin typeface="Times New Roman Bold"/>
                <a:ea typeface="Times New Roman Bold"/>
                <a:cs typeface="Times New Roman Bold"/>
                <a:sym typeface="Times New Roman Bold"/>
                <a:rtl val="true"/>
              </a:rPr>
              <a:t>بصفة عامة:</a:t>
            </a:r>
          </a:p>
          <a:p>
            <a:pPr algn="just" rtl="true">
              <a:lnSpc>
                <a:spcPts val="4476"/>
              </a:lnSpc>
            </a:pPr>
            <a:r>
              <a:rPr lang="ar-EG" sz="3443" spc="34">
                <a:solidFill>
                  <a:srgbClr val="000000"/>
                </a:solidFill>
                <a:latin typeface="Times New Roman"/>
                <a:ea typeface="Times New Roman"/>
                <a:cs typeface="Times New Roman"/>
                <a:sym typeface="Times New Roman"/>
                <a:rtl val="true"/>
              </a:rPr>
              <a:t>يعرف القانون البنكي بأنه مجموعة القواعد القانونية التي تنظم:</a:t>
            </a:r>
          </a:p>
          <a:p>
            <a:pPr algn="just" rtl="true" marL="743440" indent="-371720" lvl="1">
              <a:lnSpc>
                <a:spcPts val="4476"/>
              </a:lnSpc>
              <a:buAutoNum type="arabicPeriod" startAt="1"/>
            </a:pPr>
            <a:r>
              <a:rPr lang="ar-EG" sz="3443" spc="34">
                <a:solidFill>
                  <a:srgbClr val="000000"/>
                </a:solidFill>
                <a:latin typeface="Times New Roman"/>
                <a:ea typeface="Times New Roman"/>
                <a:cs typeface="Times New Roman"/>
                <a:sym typeface="Times New Roman"/>
                <a:rtl val="true"/>
              </a:rPr>
              <a:t> نشاط مؤسسات الائتمان </a:t>
            </a:r>
            <a:r>
              <a:rPr lang="ar-EG" b="true" sz="3443" spc="34">
                <a:solidFill>
                  <a:srgbClr val="000000"/>
                </a:solidFill>
                <a:latin typeface="Times New Roman Bold"/>
                <a:ea typeface="Times New Roman Bold"/>
                <a:cs typeface="Times New Roman Bold"/>
                <a:sym typeface="Times New Roman Bold"/>
                <a:rtl val="true"/>
              </a:rPr>
              <a:t> </a:t>
            </a:r>
            <a:r>
              <a:rPr lang="ar-EG" sz="3443" spc="34">
                <a:solidFill>
                  <a:srgbClr val="000000"/>
                </a:solidFill>
                <a:latin typeface="Times New Roman"/>
                <a:ea typeface="Times New Roman"/>
                <a:cs typeface="Times New Roman"/>
                <a:sym typeface="Times New Roman"/>
                <a:rtl val="true"/>
              </a:rPr>
              <a:t>المتمثلة فيٍ:</a:t>
            </a:r>
            <a:r>
              <a:rPr lang="ar-EG" b="true" sz="3443" spc="34">
                <a:solidFill>
                  <a:srgbClr val="000000"/>
                </a:solidFill>
                <a:latin typeface="Times New Roman Bold"/>
                <a:ea typeface="Times New Roman Bold"/>
                <a:cs typeface="Times New Roman Bold"/>
                <a:sym typeface="Times New Roman Bold"/>
                <a:rtl val="true"/>
              </a:rPr>
              <a:t> البنوك والمؤسسات المالية، </a:t>
            </a:r>
            <a:r>
              <a:rPr lang="ar-EG" sz="3443" spc="34">
                <a:solidFill>
                  <a:srgbClr val="000000"/>
                </a:solidFill>
                <a:latin typeface="Times New Roman"/>
                <a:ea typeface="Times New Roman"/>
                <a:cs typeface="Times New Roman"/>
                <a:sym typeface="Times New Roman"/>
                <a:rtl val="true"/>
              </a:rPr>
              <a:t>فهو يحدد الإطار القانوني</a:t>
            </a:r>
            <a:r>
              <a:rPr lang="ar-EG" b="true" sz="3443" spc="34">
                <a:solidFill>
                  <a:srgbClr val="000000"/>
                </a:solidFill>
                <a:latin typeface="Times New Roman Bold"/>
                <a:ea typeface="Times New Roman Bold"/>
                <a:cs typeface="Times New Roman Bold"/>
                <a:sym typeface="Times New Roman Bold"/>
                <a:rtl val="true"/>
              </a:rPr>
              <a:t> لإنشائها ونشاطها وعلاقاتها بالعملاء والسلطات المختصة.</a:t>
            </a:r>
          </a:p>
          <a:p>
            <a:pPr algn="just" rtl="true" marL="743440" indent="-371720" lvl="1">
              <a:lnSpc>
                <a:spcPts val="4476"/>
              </a:lnSpc>
              <a:buAutoNum type="arabicPeriod" startAt="1"/>
            </a:pPr>
            <a:r>
              <a:rPr lang="ar-EG" sz="3443" spc="34">
                <a:solidFill>
                  <a:srgbClr val="000000"/>
                </a:solidFill>
                <a:latin typeface="Times New Roman"/>
                <a:ea typeface="Times New Roman"/>
                <a:cs typeface="Times New Roman"/>
                <a:sym typeface="Times New Roman"/>
                <a:rtl val="true"/>
              </a:rPr>
              <a:t>يشمل هذا القانون تنظيم العمليات البنكية مثل</a:t>
            </a:r>
            <a:r>
              <a:rPr lang="ar-EG" b="true" sz="3443" spc="34">
                <a:solidFill>
                  <a:srgbClr val="000000"/>
                </a:solidFill>
                <a:latin typeface="Times New Roman Bold"/>
                <a:ea typeface="Times New Roman Bold"/>
                <a:cs typeface="Times New Roman Bold"/>
                <a:sym typeface="Times New Roman Bold"/>
                <a:rtl val="true"/>
              </a:rPr>
              <a:t>: تلقي الودائع، منح القروض، تنظيم العلاقات القانونية بين البنوك وبين بعضها البعض ومع عملائها.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32663" y="1401089"/>
            <a:ext cx="15951659" cy="698500"/>
          </a:xfrm>
          <a:prstGeom prst="rect">
            <a:avLst/>
          </a:prstGeom>
        </p:spPr>
        <p:txBody>
          <a:bodyPr anchor="t" rtlCol="false" tIns="0" lIns="0" bIns="0" rIns="0">
            <a:spAutoFit/>
          </a:bodyPr>
          <a:lstStyle/>
          <a:p>
            <a:pPr algn="r" rtl="true" marL="0" indent="0" lvl="0">
              <a:lnSpc>
                <a:spcPts val="5599"/>
              </a:lnSpc>
              <a:spcBef>
                <a:spcPct val="0"/>
              </a:spcBef>
            </a:pPr>
            <a:r>
              <a:rPr lang="ar-EG" b="true" sz="3999">
                <a:solidFill>
                  <a:srgbClr val="000000"/>
                </a:solidFill>
                <a:latin typeface="Times New Roman Bold"/>
                <a:ea typeface="Times New Roman Bold"/>
                <a:cs typeface="Times New Roman Bold"/>
                <a:sym typeface="Times New Roman Bold"/>
                <a:rtl val="true"/>
              </a:rPr>
              <a:t>محترفو التجارة المصرفية</a:t>
            </a:r>
          </a:p>
        </p:txBody>
      </p:sp>
      <p:sp>
        <p:nvSpPr>
          <p:cNvPr name="TextBox 3" id="3"/>
          <p:cNvSpPr txBox="true"/>
          <p:nvPr/>
        </p:nvSpPr>
        <p:spPr>
          <a:xfrm rot="0">
            <a:off x="532663" y="4333752"/>
            <a:ext cx="15951659" cy="724535"/>
          </a:xfrm>
          <a:prstGeom prst="rect">
            <a:avLst/>
          </a:prstGeom>
        </p:spPr>
        <p:txBody>
          <a:bodyPr anchor="t" rtlCol="false" tIns="0" lIns="0" bIns="0" rIns="0">
            <a:spAutoFit/>
          </a:bodyPr>
          <a:lstStyle/>
          <a:p>
            <a:pPr algn="r" rtl="true">
              <a:lnSpc>
                <a:spcPts val="5739"/>
              </a:lnSpc>
            </a:pPr>
            <a:r>
              <a:rPr lang="ar-EG" b="true" sz="4099">
                <a:solidFill>
                  <a:srgbClr val="000000"/>
                </a:solidFill>
                <a:latin typeface="Times New Roman Bold"/>
                <a:ea typeface="Times New Roman Bold"/>
                <a:cs typeface="Times New Roman Bold"/>
                <a:sym typeface="Times New Roman Bold"/>
                <a:rtl val="true"/>
              </a:rPr>
              <a:t>العمليات المصرفية</a:t>
            </a:r>
          </a:p>
        </p:txBody>
      </p:sp>
      <p:sp>
        <p:nvSpPr>
          <p:cNvPr name="TextBox 4" id="4"/>
          <p:cNvSpPr txBox="true"/>
          <p:nvPr/>
        </p:nvSpPr>
        <p:spPr>
          <a:xfrm rot="0">
            <a:off x="1438768" y="2468005"/>
            <a:ext cx="13634005" cy="1535430"/>
          </a:xfrm>
          <a:prstGeom prst="rect">
            <a:avLst/>
          </a:prstGeom>
        </p:spPr>
        <p:txBody>
          <a:bodyPr anchor="t" rtlCol="false" tIns="0" lIns="0" bIns="0" rIns="0">
            <a:spAutoFit/>
          </a:bodyPr>
          <a:lstStyle/>
          <a:p>
            <a:pPr algn="just" rtl="true">
              <a:lnSpc>
                <a:spcPts val="4094"/>
              </a:lnSpc>
            </a:pPr>
            <a:r>
              <a:rPr lang="ar-EG" sz="2924">
                <a:solidFill>
                  <a:srgbClr val="000000"/>
                </a:solidFill>
                <a:latin typeface="Times New Roman"/>
                <a:ea typeface="Times New Roman"/>
                <a:cs typeface="Times New Roman"/>
                <a:sym typeface="Times New Roman"/>
                <a:rtl val="true"/>
              </a:rPr>
              <a:t>يُحدد بنك الجزائر (استنادًا إلى أحكام قانون النقد والقرض) </a:t>
            </a:r>
            <a:r>
              <a:rPr lang="ar-EG" b="true" sz="2924">
                <a:solidFill>
                  <a:srgbClr val="000000"/>
                </a:solidFill>
                <a:latin typeface="Times New Roman Bold"/>
                <a:ea typeface="Times New Roman Bold"/>
                <a:cs typeface="Times New Roman Bold"/>
                <a:sym typeface="Times New Roman Bold"/>
                <a:rtl val="true"/>
              </a:rPr>
              <a:t>شروط ممارسة المهنة المصرفية</a:t>
            </a:r>
            <a:r>
              <a:rPr lang="ar-EG" sz="2924">
                <a:solidFill>
                  <a:srgbClr val="000000"/>
                </a:solidFill>
                <a:latin typeface="Times New Roman"/>
                <a:ea typeface="Times New Roman"/>
                <a:cs typeface="Times New Roman"/>
                <a:sym typeface="Times New Roman"/>
                <a:rtl val="true"/>
              </a:rPr>
              <a:t>، وذلك من خلال </a:t>
            </a:r>
            <a:r>
              <a:rPr lang="ar-EG" b="true" sz="2924">
                <a:solidFill>
                  <a:srgbClr val="000000"/>
                </a:solidFill>
                <a:latin typeface="Times New Roman Bold"/>
                <a:ea typeface="Times New Roman Bold"/>
                <a:cs typeface="Times New Roman Bold"/>
                <a:sym typeface="Times New Roman Bold"/>
                <a:rtl val="true"/>
              </a:rPr>
              <a:t>منح الاعتماد أو الترخيص للبنوك والمؤسسات المالية فقط</a:t>
            </a:r>
            <a:r>
              <a:rPr lang="ar-EG" sz="2924">
                <a:solidFill>
                  <a:srgbClr val="000000"/>
                </a:solidFill>
                <a:latin typeface="Times New Roman"/>
                <a:ea typeface="Times New Roman"/>
                <a:cs typeface="Times New Roman"/>
                <a:sym typeface="Times New Roman"/>
                <a:rtl val="true"/>
              </a:rPr>
              <a:t>، لمزاولة هذه المهنة متى استوفت الشروط القانونية المنصوص عليها.</a:t>
            </a:r>
          </a:p>
        </p:txBody>
      </p:sp>
      <p:sp>
        <p:nvSpPr>
          <p:cNvPr name="TextBox 5" id="5"/>
          <p:cNvSpPr txBox="true"/>
          <p:nvPr/>
        </p:nvSpPr>
        <p:spPr>
          <a:xfrm rot="0">
            <a:off x="1028700" y="5384677"/>
            <a:ext cx="14044073" cy="4192270"/>
          </a:xfrm>
          <a:prstGeom prst="rect">
            <a:avLst/>
          </a:prstGeom>
        </p:spPr>
        <p:txBody>
          <a:bodyPr anchor="t" rtlCol="false" tIns="0" lIns="0" bIns="0" rIns="0">
            <a:spAutoFit/>
          </a:bodyPr>
          <a:lstStyle/>
          <a:p>
            <a:pPr algn="r" rtl="true">
              <a:lnSpc>
                <a:spcPts val="4129"/>
              </a:lnSpc>
            </a:pPr>
            <a:r>
              <a:rPr lang="ar-EG" sz="2949">
                <a:solidFill>
                  <a:srgbClr val="000000"/>
                </a:solidFill>
                <a:latin typeface="Times New Roman"/>
                <a:ea typeface="Times New Roman"/>
                <a:cs typeface="Times New Roman"/>
                <a:sym typeface="Times New Roman"/>
                <a:rtl val="true"/>
              </a:rPr>
              <a:t>تُعدّ الأنشطة البنكية من </a:t>
            </a:r>
            <a:r>
              <a:rPr lang="ar-EG" b="true" sz="2949">
                <a:solidFill>
                  <a:srgbClr val="000000"/>
                </a:solidFill>
                <a:latin typeface="Times New Roman Bold"/>
                <a:ea typeface="Times New Roman Bold"/>
                <a:cs typeface="Times New Roman Bold"/>
                <a:sym typeface="Times New Roman Bold"/>
                <a:rtl val="true"/>
              </a:rPr>
              <a:t>الأعمال التجارية بحسب الموضوع</a:t>
            </a:r>
            <a:r>
              <a:rPr lang="ar-EG" sz="2949">
                <a:solidFill>
                  <a:srgbClr val="000000"/>
                </a:solidFill>
                <a:latin typeface="Times New Roman"/>
                <a:ea typeface="Times New Roman"/>
                <a:cs typeface="Times New Roman"/>
                <a:sym typeface="Times New Roman"/>
                <a:rtl val="true"/>
              </a:rPr>
              <a:t>، وفقًا للمادة (</a:t>
            </a:r>
            <a:r>
              <a:rPr lang="en-US" sz="2949">
                <a:solidFill>
                  <a:srgbClr val="000000"/>
                </a:solidFill>
                <a:latin typeface="Times New Roman"/>
                <a:ea typeface="Times New Roman"/>
                <a:cs typeface="Times New Roman"/>
                <a:sym typeface="Times New Roman"/>
              </a:rPr>
              <a:t>02</a:t>
            </a:r>
            <a:r>
              <a:rPr lang="ar-EG" sz="2949">
                <a:solidFill>
                  <a:srgbClr val="000000"/>
                </a:solidFill>
                <a:latin typeface="Times New Roman"/>
                <a:ea typeface="Times New Roman"/>
                <a:cs typeface="Times New Roman"/>
                <a:sym typeface="Times New Roman"/>
                <a:rtl val="true"/>
              </a:rPr>
              <a:t>) من</a:t>
            </a:r>
            <a:r>
              <a:rPr lang="ar-EG" b="true" sz="2949">
                <a:solidFill>
                  <a:srgbClr val="000000"/>
                </a:solidFill>
                <a:latin typeface="Times New Roman Bold"/>
                <a:ea typeface="Times New Roman Bold"/>
                <a:cs typeface="Times New Roman Bold"/>
                <a:sym typeface="Times New Roman Bold"/>
                <a:rtl val="true"/>
              </a:rPr>
              <a:t> القانون التجاري الجزائري</a:t>
            </a:r>
            <a:r>
              <a:rPr lang="ar-EG" sz="2949">
                <a:solidFill>
                  <a:srgbClr val="000000"/>
                </a:solidFill>
                <a:latin typeface="Times New Roman"/>
                <a:ea typeface="Times New Roman"/>
                <a:cs typeface="Times New Roman"/>
                <a:sym typeface="Times New Roman"/>
                <a:rtl val="true"/>
              </a:rPr>
              <a:t>، إذ تُعتبر تجارية بالنسبة للبنك أو المؤسسة المالية التي تكتسب الصفة التجارية،</a:t>
            </a:r>
            <a:r>
              <a:rPr lang="ar-EG" b="true" sz="2949">
                <a:solidFill>
                  <a:srgbClr val="000000"/>
                </a:solidFill>
                <a:latin typeface="Times New Roman Bold"/>
                <a:ea typeface="Times New Roman Bold"/>
                <a:cs typeface="Times New Roman Bold"/>
                <a:sym typeface="Times New Roman Bold"/>
                <a:rtl val="true"/>
              </a:rPr>
              <a:t> بصرف النظر عن صفة المتعامل معها</a:t>
            </a:r>
            <a:r>
              <a:rPr lang="ar-EG" sz="2949">
                <a:solidFill>
                  <a:srgbClr val="000000"/>
                </a:solidFill>
                <a:latin typeface="Times New Roman"/>
                <a:ea typeface="Times New Roman"/>
                <a:cs typeface="Times New Roman"/>
                <a:sym typeface="Times New Roman"/>
                <a:rtl val="true"/>
              </a:rPr>
              <a:t>.</a:t>
            </a:r>
          </a:p>
          <a:p>
            <a:pPr algn="r" rtl="true">
              <a:lnSpc>
                <a:spcPts val="4129"/>
              </a:lnSpc>
            </a:pPr>
            <a:r>
              <a:rPr lang="ar-EG" sz="2949" spc="-58">
                <a:solidFill>
                  <a:srgbClr val="000000"/>
                </a:solidFill>
                <a:latin typeface="Times New Roman"/>
                <a:ea typeface="Times New Roman"/>
                <a:cs typeface="Times New Roman"/>
                <a:sym typeface="Times New Roman"/>
                <a:rtl val="true"/>
              </a:rPr>
              <a:t>وقد حدد التشريع البنكي هذه العمليات في مجموعة من الأنشطة الأساسية، تتمثل في:</a:t>
            </a:r>
          </a:p>
          <a:p>
            <a:pPr algn="r" rtl="true" marL="636903" indent="-318451" lvl="1">
              <a:lnSpc>
                <a:spcPts val="4129"/>
              </a:lnSpc>
              <a:buFont typeface="Arial"/>
              <a:buChar char="•"/>
            </a:pPr>
            <a:r>
              <a:rPr lang="ar-EG" b="true" sz="2949">
                <a:solidFill>
                  <a:srgbClr val="000000"/>
                </a:solidFill>
                <a:latin typeface="Times New Roman Bold"/>
                <a:ea typeface="Times New Roman Bold"/>
                <a:cs typeface="Times New Roman Bold"/>
                <a:sym typeface="Times New Roman Bold"/>
                <a:rtl val="true"/>
              </a:rPr>
              <a:t>تلقي الأموال من الجمهور.</a:t>
            </a:r>
          </a:p>
          <a:p>
            <a:pPr algn="r" rtl="true" marL="636903" indent="-318451" lvl="1">
              <a:lnSpc>
                <a:spcPts val="4129"/>
              </a:lnSpc>
              <a:buFont typeface="Arial"/>
              <a:buChar char="•"/>
            </a:pPr>
            <a:r>
              <a:rPr lang="ar-EG" b="true" sz="2949">
                <a:solidFill>
                  <a:srgbClr val="000000"/>
                </a:solidFill>
                <a:latin typeface="Times New Roman Bold"/>
                <a:ea typeface="Times New Roman Bold"/>
                <a:cs typeface="Times New Roman Bold"/>
                <a:sym typeface="Times New Roman Bold"/>
                <a:rtl val="true"/>
              </a:rPr>
              <a:t>منح القروض بمختلف أنواعها.</a:t>
            </a:r>
          </a:p>
          <a:p>
            <a:pPr algn="r" rtl="true" marL="636903" indent="-318451" lvl="1">
              <a:lnSpc>
                <a:spcPts val="4129"/>
              </a:lnSpc>
              <a:buFont typeface="Arial"/>
              <a:buChar char="•"/>
            </a:pPr>
            <a:r>
              <a:rPr lang="ar-EG" b="true" sz="2949">
                <a:solidFill>
                  <a:srgbClr val="000000"/>
                </a:solidFill>
                <a:latin typeface="Times New Roman Bold"/>
                <a:ea typeface="Times New Roman Bold"/>
                <a:cs typeface="Times New Roman Bold"/>
                <a:sym typeface="Times New Roman Bold"/>
                <a:rtl val="true"/>
              </a:rPr>
              <a:t>وضع وسائل الدفع تحت تصرف الزبائن وإدارتها.</a:t>
            </a:r>
          </a:p>
          <a:p>
            <a:pPr algn="r" rtl="true" marL="636903" indent="-318451" lvl="1">
              <a:lnSpc>
                <a:spcPts val="4129"/>
              </a:lnSpc>
              <a:buFont typeface="Arial"/>
              <a:buChar char="•"/>
            </a:pPr>
            <a:r>
              <a:rPr lang="ar-EG" b="true" sz="2949">
                <a:solidFill>
                  <a:srgbClr val="000000"/>
                </a:solidFill>
                <a:latin typeface="Times New Roman Bold"/>
                <a:ea typeface="Times New Roman Bold"/>
                <a:cs typeface="Times New Roman Bold"/>
                <a:sym typeface="Times New Roman Bold"/>
                <a:rtl val="true"/>
              </a:rPr>
              <a:t>إجراء عمليات الصرف.</a:t>
            </a:r>
          </a:p>
          <a:p>
            <a:pPr algn="r" rtl="true" marL="636903" indent="-318451" lvl="1">
              <a:lnSpc>
                <a:spcPts val="4129"/>
              </a:lnSpc>
              <a:buFont typeface="Arial"/>
              <a:buChar char="•"/>
            </a:pPr>
            <a:r>
              <a:rPr lang="ar-EG" b="true" sz="2949">
                <a:solidFill>
                  <a:srgbClr val="000000"/>
                </a:solidFill>
                <a:latin typeface="Times New Roman Bold"/>
                <a:ea typeface="Times New Roman Bold"/>
                <a:cs typeface="Times New Roman Bold"/>
                <a:sym typeface="Times New Roman Bold"/>
                <a:rtl val="true"/>
              </a:rPr>
              <a:t>المعاملات المتعلقة بالذهب والمعادن النفيسة والقطع النقدية الثمينة.</a:t>
            </a:r>
          </a:p>
        </p:txBody>
      </p:sp>
      <p:grpSp>
        <p:nvGrpSpPr>
          <p:cNvPr name="Group 6" id="6"/>
          <p:cNvGrpSpPr/>
          <p:nvPr/>
        </p:nvGrpSpPr>
        <p:grpSpPr>
          <a:xfrm rot="0">
            <a:off x="15632993" y="-1089730"/>
            <a:ext cx="9852713" cy="11676274"/>
            <a:chOff x="0" y="0"/>
            <a:chExt cx="13136951" cy="15568366"/>
          </a:xfrm>
        </p:grpSpPr>
        <p:sp>
          <p:nvSpPr>
            <p:cNvPr name="Freeform 7" id="7"/>
            <p:cNvSpPr/>
            <p:nvPr/>
          </p:nvSpPr>
          <p:spPr>
            <a:xfrm flipH="false" flipV="true" rot="0">
              <a:off x="0" y="0"/>
              <a:ext cx="10199044" cy="5823319"/>
            </a:xfrm>
            <a:custGeom>
              <a:avLst/>
              <a:gdLst/>
              <a:ahLst/>
              <a:cxnLst/>
              <a:rect r="r" b="b" t="t" l="l"/>
              <a:pathLst>
                <a:path h="5823319" w="10199044">
                  <a:moveTo>
                    <a:pt x="0" y="5823319"/>
                  </a:moveTo>
                  <a:lnTo>
                    <a:pt x="10199044" y="5823319"/>
                  </a:lnTo>
                  <a:lnTo>
                    <a:pt x="10199044" y="0"/>
                  </a:lnTo>
                  <a:lnTo>
                    <a:pt x="0" y="0"/>
                  </a:lnTo>
                  <a:lnTo>
                    <a:pt x="0" y="5823319"/>
                  </a:lnTo>
                  <a:close/>
                </a:path>
              </a:pathLst>
            </a:custGeom>
            <a:blipFill>
              <a:blip r:embed="rId2">
                <a:extLst>
                  <a:ext uri="{96DAC541-7B7A-43D3-8B79-37D633B846F1}">
                    <asvg:svgBlip xmlns:asvg="http://schemas.microsoft.com/office/drawing/2016/SVG/main" r:embed="rId3"/>
                  </a:ext>
                </a:extLst>
              </a:blip>
              <a:stretch>
                <a:fillRect l="0" t="-51576" r="0" b="0"/>
              </a:stretch>
            </a:blipFill>
          </p:spPr>
        </p:sp>
        <p:grpSp>
          <p:nvGrpSpPr>
            <p:cNvPr name="Group 8" id="8"/>
            <p:cNvGrpSpPr/>
            <p:nvPr/>
          </p:nvGrpSpPr>
          <p:grpSpPr>
            <a:xfrm rot="-10800000">
              <a:off x="2115666" y="3513875"/>
              <a:ext cx="11021285" cy="12054491"/>
              <a:chOff x="0" y="0"/>
              <a:chExt cx="4911651" cy="5372100"/>
            </a:xfrm>
          </p:grpSpPr>
          <p:sp>
            <p:nvSpPr>
              <p:cNvPr name="Freeform 9" id="9"/>
              <p:cNvSpPr/>
              <p:nvPr/>
            </p:nvSpPr>
            <p:spPr>
              <a:xfrm flipH="false" flipV="false" rot="0">
                <a:off x="0" y="0"/>
                <a:ext cx="4911651" cy="5372100"/>
              </a:xfrm>
              <a:custGeom>
                <a:avLst/>
                <a:gdLst/>
                <a:ahLst/>
                <a:cxnLst/>
                <a:rect r="r" b="b" t="t" l="l"/>
                <a:pathLst>
                  <a:path h="5372100" w="4911651">
                    <a:moveTo>
                      <a:pt x="3360981" y="0"/>
                    </a:moveTo>
                    <a:lnTo>
                      <a:pt x="1550670" y="0"/>
                    </a:lnTo>
                    <a:lnTo>
                      <a:pt x="0" y="2686050"/>
                    </a:lnTo>
                    <a:lnTo>
                      <a:pt x="1550670" y="5372100"/>
                    </a:lnTo>
                    <a:lnTo>
                      <a:pt x="3360981" y="5372100"/>
                    </a:lnTo>
                    <a:lnTo>
                      <a:pt x="4911651" y="2686050"/>
                    </a:lnTo>
                    <a:lnTo>
                      <a:pt x="3360981" y="0"/>
                    </a:lnTo>
                    <a:close/>
                  </a:path>
                </a:pathLst>
              </a:custGeom>
              <a:solidFill>
                <a:srgbClr val="1836B2"/>
              </a:solidFill>
            </p:spPr>
          </p:sp>
        </p:grpSp>
      </p:grpSp>
      <p:grpSp>
        <p:nvGrpSpPr>
          <p:cNvPr name="Group 10" id="10"/>
          <p:cNvGrpSpPr/>
          <p:nvPr/>
        </p:nvGrpSpPr>
        <p:grpSpPr>
          <a:xfrm rot="-10800000">
            <a:off x="-2001246" y="-4209101"/>
            <a:ext cx="18485568" cy="5500123"/>
            <a:chOff x="0" y="0"/>
            <a:chExt cx="18055289" cy="5372100"/>
          </a:xfrm>
        </p:grpSpPr>
        <p:sp>
          <p:nvSpPr>
            <p:cNvPr name="Freeform 11" id="11"/>
            <p:cNvSpPr/>
            <p:nvPr/>
          </p:nvSpPr>
          <p:spPr>
            <a:xfrm flipH="false" flipV="false" rot="0">
              <a:off x="0" y="0"/>
              <a:ext cx="18055289" cy="5372100"/>
            </a:xfrm>
            <a:custGeom>
              <a:avLst/>
              <a:gdLst/>
              <a:ahLst/>
              <a:cxnLst/>
              <a:rect r="r" b="b" t="t" l="l"/>
              <a:pathLst>
                <a:path h="5372100" w="18055289">
                  <a:moveTo>
                    <a:pt x="16504619" y="0"/>
                  </a:moveTo>
                  <a:lnTo>
                    <a:pt x="1550670" y="0"/>
                  </a:lnTo>
                  <a:lnTo>
                    <a:pt x="0" y="2686050"/>
                  </a:lnTo>
                  <a:lnTo>
                    <a:pt x="1550670" y="5372100"/>
                  </a:lnTo>
                  <a:lnTo>
                    <a:pt x="16504619" y="5372100"/>
                  </a:lnTo>
                  <a:lnTo>
                    <a:pt x="18055289" y="2686050"/>
                  </a:lnTo>
                  <a:lnTo>
                    <a:pt x="16504619" y="0"/>
                  </a:lnTo>
                  <a:close/>
                </a:path>
              </a:pathLst>
            </a:custGeom>
            <a:solidFill>
              <a:srgbClr val="1836B2"/>
            </a:solidFill>
          </p:spPr>
        </p:sp>
      </p:grpSp>
      <p:sp>
        <p:nvSpPr>
          <p:cNvPr name="TextBox 12" id="12"/>
          <p:cNvSpPr txBox="true"/>
          <p:nvPr/>
        </p:nvSpPr>
        <p:spPr>
          <a:xfrm rot="0">
            <a:off x="5761652" y="38099"/>
            <a:ext cx="5300167" cy="990601"/>
          </a:xfrm>
          <a:prstGeom prst="rect">
            <a:avLst/>
          </a:prstGeom>
        </p:spPr>
        <p:txBody>
          <a:bodyPr anchor="t" rtlCol="false" tIns="0" lIns="0" bIns="0" rIns="0">
            <a:spAutoFit/>
          </a:bodyPr>
          <a:lstStyle/>
          <a:p>
            <a:pPr algn="ctr" rtl="true">
              <a:lnSpc>
                <a:spcPts val="7799"/>
              </a:lnSpc>
              <a:spcBef>
                <a:spcPct val="0"/>
              </a:spcBef>
            </a:pPr>
            <a:r>
              <a:rPr lang="ar-EG" b="true" sz="5999" spc="-119">
                <a:solidFill>
                  <a:srgbClr val="FFFFFF"/>
                </a:solidFill>
                <a:latin typeface="Times New Roman Bold"/>
                <a:ea typeface="Times New Roman Bold"/>
                <a:cs typeface="Times New Roman Bold"/>
                <a:sym typeface="Times New Roman Bold"/>
                <a:rtl val="true"/>
              </a:rPr>
              <a:t>عناصر القانون البنكي</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10800000">
            <a:off x="14399221" y="-4222064"/>
            <a:ext cx="4963124" cy="5502224"/>
            <a:chOff x="0" y="0"/>
            <a:chExt cx="4845749" cy="5372100"/>
          </a:xfrm>
        </p:grpSpPr>
        <p:sp>
          <p:nvSpPr>
            <p:cNvPr name="Freeform 3" id="3"/>
            <p:cNvSpPr/>
            <p:nvPr/>
          </p:nvSpPr>
          <p:spPr>
            <a:xfrm flipH="false" flipV="false" rot="0">
              <a:off x="0" y="0"/>
              <a:ext cx="4845749" cy="5372100"/>
            </a:xfrm>
            <a:custGeom>
              <a:avLst/>
              <a:gdLst/>
              <a:ahLst/>
              <a:cxnLst/>
              <a:rect r="r" b="b" t="t" l="l"/>
              <a:pathLst>
                <a:path h="5372100" w="4845749">
                  <a:moveTo>
                    <a:pt x="3295079" y="0"/>
                  </a:moveTo>
                  <a:lnTo>
                    <a:pt x="1550670" y="0"/>
                  </a:lnTo>
                  <a:lnTo>
                    <a:pt x="0" y="2686050"/>
                  </a:lnTo>
                  <a:lnTo>
                    <a:pt x="1550670" y="5372100"/>
                  </a:lnTo>
                  <a:lnTo>
                    <a:pt x="3295079" y="5372100"/>
                  </a:lnTo>
                  <a:lnTo>
                    <a:pt x="4845749" y="2686050"/>
                  </a:lnTo>
                  <a:lnTo>
                    <a:pt x="3295079" y="0"/>
                  </a:lnTo>
                  <a:close/>
                </a:path>
              </a:pathLst>
            </a:custGeom>
            <a:solidFill>
              <a:srgbClr val="A066CB"/>
            </a:solidFill>
          </p:spPr>
        </p:sp>
      </p:grpSp>
      <p:grpSp>
        <p:nvGrpSpPr>
          <p:cNvPr name="Group 4" id="4"/>
          <p:cNvGrpSpPr/>
          <p:nvPr/>
        </p:nvGrpSpPr>
        <p:grpSpPr>
          <a:xfrm rot="-10800000">
            <a:off x="-2509456" y="-4288739"/>
            <a:ext cx="18492627" cy="5502224"/>
            <a:chOff x="0" y="0"/>
            <a:chExt cx="18055289" cy="5372100"/>
          </a:xfrm>
        </p:grpSpPr>
        <p:sp>
          <p:nvSpPr>
            <p:cNvPr name="Freeform 5" id="5"/>
            <p:cNvSpPr/>
            <p:nvPr/>
          </p:nvSpPr>
          <p:spPr>
            <a:xfrm flipH="false" flipV="false" rot="0">
              <a:off x="0" y="0"/>
              <a:ext cx="18055289" cy="5372100"/>
            </a:xfrm>
            <a:custGeom>
              <a:avLst/>
              <a:gdLst/>
              <a:ahLst/>
              <a:cxnLst/>
              <a:rect r="r" b="b" t="t" l="l"/>
              <a:pathLst>
                <a:path h="5372100" w="18055289">
                  <a:moveTo>
                    <a:pt x="16504619" y="0"/>
                  </a:moveTo>
                  <a:lnTo>
                    <a:pt x="1550670" y="0"/>
                  </a:lnTo>
                  <a:lnTo>
                    <a:pt x="0" y="2686050"/>
                  </a:lnTo>
                  <a:lnTo>
                    <a:pt x="1550670" y="5372100"/>
                  </a:lnTo>
                  <a:lnTo>
                    <a:pt x="16504619" y="5372100"/>
                  </a:lnTo>
                  <a:lnTo>
                    <a:pt x="18055289" y="2686050"/>
                  </a:lnTo>
                  <a:lnTo>
                    <a:pt x="16504619" y="0"/>
                  </a:lnTo>
                  <a:close/>
                </a:path>
              </a:pathLst>
            </a:custGeom>
            <a:solidFill>
              <a:srgbClr val="1836B2"/>
            </a:solidFill>
          </p:spPr>
        </p:sp>
      </p:grpSp>
      <p:sp>
        <p:nvSpPr>
          <p:cNvPr name="AutoShape 6" id="6"/>
          <p:cNvSpPr/>
          <p:nvPr/>
        </p:nvSpPr>
        <p:spPr>
          <a:xfrm>
            <a:off x="2171700" y="3324225"/>
            <a:ext cx="13964857" cy="0"/>
          </a:xfrm>
          <a:prstGeom prst="line">
            <a:avLst/>
          </a:prstGeom>
          <a:ln cap="rnd" w="38100">
            <a:solidFill>
              <a:srgbClr val="86C7ED"/>
            </a:solidFill>
            <a:prstDash val="sysDot"/>
            <a:headEnd type="none" len="sm" w="sm"/>
            <a:tailEnd type="none" len="sm" w="sm"/>
          </a:ln>
        </p:spPr>
      </p:sp>
      <p:sp>
        <p:nvSpPr>
          <p:cNvPr name="Freeform 7" id="7"/>
          <p:cNvSpPr/>
          <p:nvPr/>
        </p:nvSpPr>
        <p:spPr>
          <a:xfrm flipH="false" flipV="false" rot="0">
            <a:off x="16510290" y="4973062"/>
            <a:ext cx="740987" cy="592790"/>
          </a:xfrm>
          <a:custGeom>
            <a:avLst/>
            <a:gdLst/>
            <a:ahLst/>
            <a:cxnLst/>
            <a:rect r="r" b="b" t="t" l="l"/>
            <a:pathLst>
              <a:path h="592790" w="740987">
                <a:moveTo>
                  <a:pt x="0" y="0"/>
                </a:moveTo>
                <a:lnTo>
                  <a:pt x="740987" y="0"/>
                </a:lnTo>
                <a:lnTo>
                  <a:pt x="740987" y="592790"/>
                </a:lnTo>
                <a:lnTo>
                  <a:pt x="0" y="59279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2412069" y="73659"/>
            <a:ext cx="9880876" cy="1047751"/>
          </a:xfrm>
          <a:prstGeom prst="rect">
            <a:avLst/>
          </a:prstGeom>
        </p:spPr>
        <p:txBody>
          <a:bodyPr anchor="t" rtlCol="false" tIns="0" lIns="0" bIns="0" rIns="0">
            <a:spAutoFit/>
          </a:bodyPr>
          <a:lstStyle/>
          <a:p>
            <a:pPr algn="ctr" marL="0" indent="0" lvl="0">
              <a:lnSpc>
                <a:spcPts val="8399"/>
              </a:lnSpc>
              <a:spcBef>
                <a:spcPct val="0"/>
              </a:spcBef>
            </a:pPr>
            <a:r>
              <a:rPr lang="ar-EG" b="true" sz="5999" u="none">
                <a:solidFill>
                  <a:srgbClr val="FFFFFF"/>
                </a:solidFill>
                <a:latin typeface="Times New Roman Bold"/>
                <a:ea typeface="Times New Roman Bold"/>
                <a:cs typeface="Times New Roman Bold"/>
                <a:sym typeface="Times New Roman Bold"/>
                <a:rtl val="true"/>
              </a:rPr>
              <a:t>خصائص القانون البنكي</a:t>
            </a:r>
          </a:p>
        </p:txBody>
      </p:sp>
      <p:sp>
        <p:nvSpPr>
          <p:cNvPr name="TextBox 9" id="9"/>
          <p:cNvSpPr txBox="true"/>
          <p:nvPr/>
        </p:nvSpPr>
        <p:spPr>
          <a:xfrm rot="0">
            <a:off x="7110532" y="1356360"/>
            <a:ext cx="10364826" cy="514350"/>
          </a:xfrm>
          <a:prstGeom prst="rect">
            <a:avLst/>
          </a:prstGeom>
        </p:spPr>
        <p:txBody>
          <a:bodyPr anchor="t" rtlCol="false" tIns="0" lIns="0" bIns="0" rIns="0">
            <a:spAutoFit/>
          </a:bodyPr>
          <a:lstStyle/>
          <a:p>
            <a:pPr algn="r" rtl="true" marL="0" indent="0" lvl="0">
              <a:lnSpc>
                <a:spcPts val="3900"/>
              </a:lnSpc>
              <a:spcBef>
                <a:spcPct val="0"/>
              </a:spcBef>
            </a:pPr>
            <a:r>
              <a:rPr lang="ar-EG" b="true" sz="3000" spc="-60">
                <a:solidFill>
                  <a:srgbClr val="000000"/>
                </a:solidFill>
                <a:latin typeface="Times New Roman Bold"/>
                <a:ea typeface="Times New Roman Bold"/>
                <a:cs typeface="Times New Roman Bold"/>
                <a:sym typeface="Times New Roman Bold"/>
                <a:rtl val="true"/>
              </a:rPr>
              <a:t>يتميز القانون البنكي بمجموعة من الخصائص يمكن إجمالها في النقاط التالية:</a:t>
            </a:r>
          </a:p>
        </p:txBody>
      </p:sp>
      <p:sp>
        <p:nvSpPr>
          <p:cNvPr name="TextBox 10" id="10"/>
          <p:cNvSpPr txBox="true"/>
          <p:nvPr/>
        </p:nvSpPr>
        <p:spPr>
          <a:xfrm rot="0">
            <a:off x="1505480" y="4878235"/>
            <a:ext cx="14560052" cy="1047751"/>
          </a:xfrm>
          <a:prstGeom prst="rect">
            <a:avLst/>
          </a:prstGeom>
        </p:spPr>
        <p:txBody>
          <a:bodyPr anchor="t" rtlCol="false" tIns="0" lIns="0" bIns="0" rIns="0">
            <a:spAutoFit/>
          </a:bodyPr>
          <a:lstStyle/>
          <a:p>
            <a:pPr algn="r" rtl="true" marL="0" indent="0" lvl="0">
              <a:lnSpc>
                <a:spcPts val="4199"/>
              </a:lnSpc>
              <a:spcBef>
                <a:spcPct val="0"/>
              </a:spcBef>
            </a:pPr>
            <a:r>
              <a:rPr lang="ar-EG" b="true" sz="2999" spc="14">
                <a:solidFill>
                  <a:srgbClr val="000000"/>
                </a:solidFill>
                <a:latin typeface="Times New Roman Bold"/>
                <a:ea typeface="Times New Roman Bold"/>
                <a:cs typeface="Times New Roman Bold"/>
                <a:sym typeface="Times New Roman Bold"/>
                <a:rtl val="true"/>
              </a:rPr>
              <a:t>القانون البنكي قانونً تقنيً ذو طبيعة فنية دقيقة</a:t>
            </a:r>
            <a:r>
              <a:rPr lang="ar-EG" sz="2999" spc="14">
                <a:solidFill>
                  <a:srgbClr val="000000"/>
                </a:solidFill>
                <a:latin typeface="Times New Roman"/>
                <a:ea typeface="Times New Roman"/>
                <a:cs typeface="Times New Roman"/>
                <a:sym typeface="Times New Roman"/>
                <a:rtl val="true"/>
              </a:rPr>
              <a:t>: نظرًا لخصوصية البنك باعتباره مؤسسة تتعامل في الأموال. فهو يتضمن أحكامًا تفصيلية تنظم مختلف العمليات المصرفية مثل الودائع، والقروض، والضمانات، وكفاية رأس المال، والسيولة.</a:t>
            </a:r>
          </a:p>
        </p:txBody>
      </p:sp>
      <p:sp>
        <p:nvSpPr>
          <p:cNvPr name="TextBox 11" id="11"/>
          <p:cNvSpPr txBox="true"/>
          <p:nvPr/>
        </p:nvSpPr>
        <p:spPr>
          <a:xfrm rot="0">
            <a:off x="1587841" y="6281057"/>
            <a:ext cx="14395330" cy="1047751"/>
          </a:xfrm>
          <a:prstGeom prst="rect">
            <a:avLst/>
          </a:prstGeom>
        </p:spPr>
        <p:txBody>
          <a:bodyPr anchor="t" rtlCol="false" tIns="0" lIns="0" bIns="0" rIns="0">
            <a:spAutoFit/>
          </a:bodyPr>
          <a:lstStyle/>
          <a:p>
            <a:pPr algn="r" rtl="true" marL="0" indent="0" lvl="0">
              <a:lnSpc>
                <a:spcPts val="4199"/>
              </a:lnSpc>
              <a:spcBef>
                <a:spcPct val="0"/>
              </a:spcBef>
            </a:pPr>
            <a:r>
              <a:rPr lang="ar-EG" b="true" sz="2999" spc="14">
                <a:solidFill>
                  <a:srgbClr val="000000"/>
                </a:solidFill>
                <a:latin typeface="Times New Roman Bold"/>
                <a:ea typeface="Times New Roman Bold"/>
                <a:cs typeface="Times New Roman Bold"/>
                <a:sym typeface="Times New Roman Bold"/>
                <a:rtl val="true"/>
              </a:rPr>
              <a:t>لا تُجمع قواعد القانون البنكي في وثيقة رسمية واحدة</a:t>
            </a:r>
            <a:r>
              <a:rPr lang="ar-EG" sz="2999" spc="14">
                <a:solidFill>
                  <a:srgbClr val="000000"/>
                </a:solidFill>
                <a:latin typeface="Times New Roman"/>
                <a:ea typeface="Times New Roman"/>
                <a:cs typeface="Times New Roman"/>
                <a:sym typeface="Times New Roman"/>
                <a:rtl val="true"/>
              </a:rPr>
              <a:t>، وإنما تتوزع بين عدة فروع قانونية، مثل القانون المدني والقانون التجاري، إضافة إلى قانون النقد والقرض.</a:t>
            </a:r>
          </a:p>
        </p:txBody>
      </p:sp>
      <p:sp>
        <p:nvSpPr>
          <p:cNvPr name="TextBox 12" id="12"/>
          <p:cNvSpPr txBox="true"/>
          <p:nvPr/>
        </p:nvSpPr>
        <p:spPr>
          <a:xfrm rot="0">
            <a:off x="1623353" y="2165985"/>
            <a:ext cx="14477691" cy="1047751"/>
          </a:xfrm>
          <a:prstGeom prst="rect">
            <a:avLst/>
          </a:prstGeom>
        </p:spPr>
        <p:txBody>
          <a:bodyPr anchor="t" rtlCol="false" tIns="0" lIns="0" bIns="0" rIns="0">
            <a:spAutoFit/>
          </a:bodyPr>
          <a:lstStyle/>
          <a:p>
            <a:pPr algn="r" rtl="true" marL="0" indent="0" lvl="0">
              <a:lnSpc>
                <a:spcPts val="4199"/>
              </a:lnSpc>
              <a:spcBef>
                <a:spcPct val="0"/>
              </a:spcBef>
            </a:pPr>
            <a:r>
              <a:rPr lang="ar-EG" b="true" sz="2999" spc="14">
                <a:solidFill>
                  <a:srgbClr val="000000"/>
                </a:solidFill>
                <a:latin typeface="Times New Roman Bold"/>
                <a:ea typeface="Times New Roman Bold"/>
                <a:cs typeface="Times New Roman Bold"/>
                <a:sym typeface="Times New Roman Bold"/>
                <a:rtl val="true"/>
              </a:rPr>
              <a:t>قانون ذو طابع دولي: </a:t>
            </a:r>
            <a:r>
              <a:rPr lang="ar-EG" sz="2999" spc="14">
                <a:solidFill>
                  <a:srgbClr val="000000"/>
                </a:solidFill>
                <a:latin typeface="Times New Roman"/>
                <a:ea typeface="Times New Roman"/>
                <a:cs typeface="Times New Roman"/>
                <a:sym typeface="Times New Roman"/>
                <a:rtl val="true"/>
              </a:rPr>
              <a:t>لأن أغلب التقنيات البنكية مأخوذة من الخارج وترتبط بشكل مباشر وقوي بالتجارة الدولية، فمن الضروري أن تكون موحدة لتسهيل وتنظيم العمل في هذا المجال.</a:t>
            </a:r>
          </a:p>
        </p:txBody>
      </p:sp>
      <p:sp>
        <p:nvSpPr>
          <p:cNvPr name="TextBox 13" id="13"/>
          <p:cNvSpPr txBox="true"/>
          <p:nvPr/>
        </p:nvSpPr>
        <p:spPr>
          <a:xfrm rot="0">
            <a:off x="1423119" y="3467264"/>
            <a:ext cx="14560052" cy="1047751"/>
          </a:xfrm>
          <a:prstGeom prst="rect">
            <a:avLst/>
          </a:prstGeom>
        </p:spPr>
        <p:txBody>
          <a:bodyPr anchor="t" rtlCol="false" tIns="0" lIns="0" bIns="0" rIns="0">
            <a:spAutoFit/>
          </a:bodyPr>
          <a:lstStyle/>
          <a:p>
            <a:pPr algn="r" rtl="true" marL="0" indent="0" lvl="0">
              <a:lnSpc>
                <a:spcPts val="4199"/>
              </a:lnSpc>
              <a:spcBef>
                <a:spcPct val="0"/>
              </a:spcBef>
            </a:pPr>
            <a:r>
              <a:rPr lang="ar-EG" b="true" sz="2999" spc="14">
                <a:solidFill>
                  <a:srgbClr val="000000"/>
                </a:solidFill>
                <a:latin typeface="Times New Roman Bold"/>
                <a:ea typeface="Times New Roman Bold"/>
                <a:cs typeface="Times New Roman Bold"/>
                <a:sym typeface="Times New Roman Bold"/>
                <a:rtl val="true"/>
              </a:rPr>
              <a:t>القانون البنكي قانونً مهني</a:t>
            </a:r>
            <a:r>
              <a:rPr lang="ar-EG" sz="2999" spc="14">
                <a:solidFill>
                  <a:srgbClr val="000000"/>
                </a:solidFill>
                <a:latin typeface="Times New Roman"/>
                <a:ea typeface="Times New Roman"/>
                <a:cs typeface="Times New Roman"/>
                <a:sym typeface="Times New Roman"/>
                <a:rtl val="true"/>
              </a:rPr>
              <a:t>: تُطبَّق أحكامه على المتعاملين في القطاع البنكي، وعلى الفئات التي يخول لها القانون القيام بالعمليات البنكية. وتشمل هذه الفئات جهات التنظيم والرقابة المتمثلة في البنوك والمؤسسات المالية.</a:t>
            </a:r>
          </a:p>
        </p:txBody>
      </p:sp>
      <p:sp>
        <p:nvSpPr>
          <p:cNvPr name="AutoShape 14" id="14"/>
          <p:cNvSpPr/>
          <p:nvPr/>
        </p:nvSpPr>
        <p:spPr>
          <a:xfrm>
            <a:off x="2171700" y="4735360"/>
            <a:ext cx="13964857" cy="0"/>
          </a:xfrm>
          <a:prstGeom prst="line">
            <a:avLst/>
          </a:prstGeom>
          <a:ln cap="rnd" w="38100">
            <a:solidFill>
              <a:srgbClr val="86C7ED"/>
            </a:solidFill>
            <a:prstDash val="sysDot"/>
            <a:headEnd type="none" len="sm" w="sm"/>
            <a:tailEnd type="none" len="sm" w="sm"/>
          </a:ln>
        </p:spPr>
      </p:sp>
      <p:sp>
        <p:nvSpPr>
          <p:cNvPr name="AutoShape 15" id="15"/>
          <p:cNvSpPr/>
          <p:nvPr/>
        </p:nvSpPr>
        <p:spPr>
          <a:xfrm>
            <a:off x="2171700" y="7444060"/>
            <a:ext cx="13971207" cy="0"/>
          </a:xfrm>
          <a:prstGeom prst="line">
            <a:avLst/>
          </a:prstGeom>
          <a:ln cap="rnd" w="38100">
            <a:solidFill>
              <a:srgbClr val="86C7ED"/>
            </a:solidFill>
            <a:prstDash val="sysDot"/>
            <a:headEnd type="none" len="sm" w="sm"/>
            <a:tailEnd type="none" len="sm" w="sm"/>
          </a:ln>
        </p:spPr>
      </p:sp>
      <p:sp>
        <p:nvSpPr>
          <p:cNvPr name="Freeform 16" id="16"/>
          <p:cNvSpPr/>
          <p:nvPr/>
        </p:nvSpPr>
        <p:spPr>
          <a:xfrm flipH="false" flipV="false" rot="0">
            <a:off x="16518313" y="6474081"/>
            <a:ext cx="740987" cy="592790"/>
          </a:xfrm>
          <a:custGeom>
            <a:avLst/>
            <a:gdLst/>
            <a:ahLst/>
            <a:cxnLst/>
            <a:rect r="r" b="b" t="t" l="l"/>
            <a:pathLst>
              <a:path h="592790" w="740987">
                <a:moveTo>
                  <a:pt x="0" y="0"/>
                </a:moveTo>
                <a:lnTo>
                  <a:pt x="740987" y="0"/>
                </a:lnTo>
                <a:lnTo>
                  <a:pt x="740987" y="592790"/>
                </a:lnTo>
                <a:lnTo>
                  <a:pt x="0" y="59279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7" id="17"/>
          <p:cNvSpPr/>
          <p:nvPr/>
        </p:nvSpPr>
        <p:spPr>
          <a:xfrm flipH="false" flipV="false" rot="0">
            <a:off x="16510290" y="3694473"/>
            <a:ext cx="740987" cy="592790"/>
          </a:xfrm>
          <a:custGeom>
            <a:avLst/>
            <a:gdLst/>
            <a:ahLst/>
            <a:cxnLst/>
            <a:rect r="r" b="b" t="t" l="l"/>
            <a:pathLst>
              <a:path h="592790" w="740987">
                <a:moveTo>
                  <a:pt x="0" y="0"/>
                </a:moveTo>
                <a:lnTo>
                  <a:pt x="740987" y="0"/>
                </a:lnTo>
                <a:lnTo>
                  <a:pt x="740987" y="592789"/>
                </a:lnTo>
                <a:lnTo>
                  <a:pt x="0" y="5927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8" id="18"/>
          <p:cNvSpPr/>
          <p:nvPr/>
        </p:nvSpPr>
        <p:spPr>
          <a:xfrm flipH="false" flipV="false" rot="0">
            <a:off x="16510290" y="2578885"/>
            <a:ext cx="740987" cy="592790"/>
          </a:xfrm>
          <a:custGeom>
            <a:avLst/>
            <a:gdLst/>
            <a:ahLst/>
            <a:cxnLst/>
            <a:rect r="r" b="b" t="t" l="l"/>
            <a:pathLst>
              <a:path h="592790" w="740987">
                <a:moveTo>
                  <a:pt x="0" y="0"/>
                </a:moveTo>
                <a:lnTo>
                  <a:pt x="740987" y="0"/>
                </a:lnTo>
                <a:lnTo>
                  <a:pt x="740987" y="592789"/>
                </a:lnTo>
                <a:lnTo>
                  <a:pt x="0" y="5927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9" id="19"/>
          <p:cNvSpPr/>
          <p:nvPr/>
        </p:nvSpPr>
        <p:spPr>
          <a:xfrm flipH="false" flipV="false" rot="0">
            <a:off x="16510290" y="7790330"/>
            <a:ext cx="740987" cy="592790"/>
          </a:xfrm>
          <a:custGeom>
            <a:avLst/>
            <a:gdLst/>
            <a:ahLst/>
            <a:cxnLst/>
            <a:rect r="r" b="b" t="t" l="l"/>
            <a:pathLst>
              <a:path h="592790" w="740987">
                <a:moveTo>
                  <a:pt x="0" y="0"/>
                </a:moveTo>
                <a:lnTo>
                  <a:pt x="740987" y="0"/>
                </a:lnTo>
                <a:lnTo>
                  <a:pt x="740987" y="592790"/>
                </a:lnTo>
                <a:lnTo>
                  <a:pt x="0" y="59279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20" id="20"/>
          <p:cNvSpPr txBox="true"/>
          <p:nvPr/>
        </p:nvSpPr>
        <p:spPr>
          <a:xfrm rot="0">
            <a:off x="1587841" y="7658099"/>
            <a:ext cx="14555066" cy="2630011"/>
          </a:xfrm>
          <a:prstGeom prst="rect">
            <a:avLst/>
          </a:prstGeom>
        </p:spPr>
        <p:txBody>
          <a:bodyPr anchor="t" rtlCol="false" tIns="0" lIns="0" bIns="0" rIns="0">
            <a:spAutoFit/>
          </a:bodyPr>
          <a:lstStyle/>
          <a:p>
            <a:pPr algn="r" rtl="true">
              <a:lnSpc>
                <a:spcPts val="4201"/>
              </a:lnSpc>
            </a:pPr>
            <a:r>
              <a:rPr lang="ar-EG" sz="3001" spc="15">
                <a:solidFill>
                  <a:srgbClr val="000000"/>
                </a:solidFill>
                <a:latin typeface="Times New Roman"/>
                <a:ea typeface="Times New Roman"/>
                <a:cs typeface="Times New Roman"/>
                <a:sym typeface="Times New Roman"/>
                <a:rtl val="true"/>
              </a:rPr>
              <a:t>ا</a:t>
            </a:r>
            <a:r>
              <a:rPr lang="ar-EG" b="true" sz="3001" spc="15">
                <a:solidFill>
                  <a:srgbClr val="000000"/>
                </a:solidFill>
                <a:latin typeface="Times New Roman Bold"/>
                <a:ea typeface="Times New Roman Bold"/>
                <a:cs typeface="Times New Roman Bold"/>
                <a:sym typeface="Times New Roman Bold"/>
                <a:rtl val="true"/>
              </a:rPr>
              <a:t>لقانون البنكي قانونًا يقوم على الاعتبار الشخصي</a:t>
            </a:r>
            <a:r>
              <a:rPr lang="ar-EG" sz="3001" spc="15">
                <a:solidFill>
                  <a:srgbClr val="000000"/>
                </a:solidFill>
                <a:latin typeface="Times New Roman"/>
                <a:ea typeface="Times New Roman"/>
                <a:cs typeface="Times New Roman"/>
                <a:sym typeface="Times New Roman"/>
                <a:rtl val="true"/>
              </a:rPr>
              <a:t>: إذ تقوم مختلف العمليات البنكية على الثقة المتبادلة بين طرفيها. وهذا الاعتبار الشخصي يتضح جليا من جانب العميل الذي لا يلجأ الا لبنك يثق فيها نظرا لسمعته وسلوكه مع زبائنه، ومن جانب البنك فهو يحمي نفسه جيدا خصوصا في حالات المخاطر المالية العالية، وذلك بدراسة أخلاقيات الزبون وإمكانياته، كما يطلب منه ضمانات عينية أو شخصية لتغطية المخاطر.</a:t>
            </a:r>
          </a:p>
          <a:p>
            <a:pPr algn="r" rtl="true" marL="0" indent="0" lvl="0">
              <a:lnSpc>
                <a:spcPts val="4201"/>
              </a:lnSpc>
              <a:spcBef>
                <a:spcPct val="0"/>
              </a:spcBef>
            </a:pPr>
          </a:p>
        </p:txBody>
      </p:sp>
      <p:sp>
        <p:nvSpPr>
          <p:cNvPr name="AutoShape 21" id="21"/>
          <p:cNvSpPr/>
          <p:nvPr/>
        </p:nvSpPr>
        <p:spPr>
          <a:xfrm>
            <a:off x="1879771" y="6231193"/>
            <a:ext cx="13964857" cy="0"/>
          </a:xfrm>
          <a:prstGeom prst="line">
            <a:avLst/>
          </a:prstGeom>
          <a:ln cap="rnd" w="38100">
            <a:solidFill>
              <a:srgbClr val="86C7ED"/>
            </a:solidFill>
            <a:prstDash val="sysDot"/>
            <a:headEnd type="none" len="sm" w="sm"/>
            <a:tailEnd type="none" len="sm" w="sm"/>
          </a:ln>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10800000">
            <a:off x="-1678861" y="-4825833"/>
            <a:ext cx="15839149" cy="6226137"/>
            <a:chOff x="0" y="0"/>
            <a:chExt cx="13666499" cy="5372100"/>
          </a:xfrm>
        </p:grpSpPr>
        <p:sp>
          <p:nvSpPr>
            <p:cNvPr name="Freeform 3" id="3"/>
            <p:cNvSpPr/>
            <p:nvPr/>
          </p:nvSpPr>
          <p:spPr>
            <a:xfrm flipH="false" flipV="false" rot="0">
              <a:off x="0" y="0"/>
              <a:ext cx="13666499" cy="5372100"/>
            </a:xfrm>
            <a:custGeom>
              <a:avLst/>
              <a:gdLst/>
              <a:ahLst/>
              <a:cxnLst/>
              <a:rect r="r" b="b" t="t" l="l"/>
              <a:pathLst>
                <a:path h="5372100" w="13666499">
                  <a:moveTo>
                    <a:pt x="12115829" y="0"/>
                  </a:moveTo>
                  <a:lnTo>
                    <a:pt x="1550670" y="0"/>
                  </a:lnTo>
                  <a:lnTo>
                    <a:pt x="0" y="2686050"/>
                  </a:lnTo>
                  <a:lnTo>
                    <a:pt x="1550670" y="5372100"/>
                  </a:lnTo>
                  <a:lnTo>
                    <a:pt x="12115829" y="5372100"/>
                  </a:lnTo>
                  <a:lnTo>
                    <a:pt x="13666499" y="2686050"/>
                  </a:lnTo>
                  <a:lnTo>
                    <a:pt x="12115829" y="0"/>
                  </a:lnTo>
                  <a:close/>
                </a:path>
              </a:pathLst>
            </a:custGeom>
            <a:solidFill>
              <a:srgbClr val="1836B2"/>
            </a:solidFill>
          </p:spPr>
        </p:sp>
      </p:grpSp>
      <p:sp>
        <p:nvSpPr>
          <p:cNvPr name="TextBox 4" id="4"/>
          <p:cNvSpPr txBox="true"/>
          <p:nvPr/>
        </p:nvSpPr>
        <p:spPr>
          <a:xfrm rot="0">
            <a:off x="1349369" y="158788"/>
            <a:ext cx="10789958" cy="1047751"/>
          </a:xfrm>
          <a:prstGeom prst="rect">
            <a:avLst/>
          </a:prstGeom>
        </p:spPr>
        <p:txBody>
          <a:bodyPr anchor="t" rtlCol="false" tIns="0" lIns="0" bIns="0" rIns="0">
            <a:spAutoFit/>
          </a:bodyPr>
          <a:lstStyle/>
          <a:p>
            <a:pPr algn="l" marL="0" indent="0" lvl="0">
              <a:lnSpc>
                <a:spcPts val="8399"/>
              </a:lnSpc>
              <a:spcBef>
                <a:spcPct val="0"/>
              </a:spcBef>
            </a:pPr>
            <a:r>
              <a:rPr lang="en-US" b="true" sz="5999">
                <a:solidFill>
                  <a:srgbClr val="FFFFFF"/>
                </a:solidFill>
                <a:latin typeface="Times New Roman Bold"/>
                <a:ea typeface="Times New Roman Bold"/>
                <a:cs typeface="Times New Roman Bold"/>
                <a:sym typeface="Times New Roman Bold"/>
              </a:rPr>
              <a:t> </a:t>
            </a:r>
            <a:r>
              <a:rPr lang="ar-EG" b="true" sz="5999">
                <a:solidFill>
                  <a:srgbClr val="FFFFFF"/>
                </a:solidFill>
                <a:latin typeface="Times New Roman Bold"/>
                <a:ea typeface="Times New Roman Bold"/>
                <a:cs typeface="Times New Roman Bold"/>
                <a:sym typeface="Times New Roman Bold"/>
                <a:rtl val="true"/>
              </a:rPr>
              <a:t>مصادر القانون البنكي في الجزائر</a:t>
            </a:r>
            <a:r>
              <a:rPr lang="en-US" b="true" sz="5999">
                <a:solidFill>
                  <a:srgbClr val="FFFFFF"/>
                </a:solidFill>
                <a:latin typeface="Times New Roman Bold"/>
                <a:ea typeface="Times New Roman Bold"/>
                <a:cs typeface="Times New Roman Bold"/>
                <a:sym typeface="Times New Roman Bold"/>
              </a:rPr>
              <a:t> </a:t>
            </a:r>
          </a:p>
        </p:txBody>
      </p:sp>
      <p:grpSp>
        <p:nvGrpSpPr>
          <p:cNvPr name="Group 5" id="5"/>
          <p:cNvGrpSpPr/>
          <p:nvPr/>
        </p:nvGrpSpPr>
        <p:grpSpPr>
          <a:xfrm rot="0">
            <a:off x="10907358" y="5143500"/>
            <a:ext cx="3953446" cy="5021485"/>
            <a:chOff x="0" y="0"/>
            <a:chExt cx="5271262" cy="6695313"/>
          </a:xfrm>
        </p:grpSpPr>
        <p:sp>
          <p:nvSpPr>
            <p:cNvPr name="TextBox 6" id="6"/>
            <p:cNvSpPr txBox="true"/>
            <p:nvPr/>
          </p:nvSpPr>
          <p:spPr>
            <a:xfrm rot="0">
              <a:off x="0" y="-66675"/>
              <a:ext cx="5271262" cy="1751542"/>
            </a:xfrm>
            <a:prstGeom prst="rect">
              <a:avLst/>
            </a:prstGeom>
          </p:spPr>
          <p:txBody>
            <a:bodyPr anchor="t" rtlCol="false" tIns="0" lIns="0" bIns="0" rIns="0">
              <a:spAutoFit/>
            </a:bodyPr>
            <a:lstStyle/>
            <a:p>
              <a:pPr algn="ctr" rtl="true" marL="0" indent="0" lvl="0">
                <a:lnSpc>
                  <a:spcPts val="5200"/>
                </a:lnSpc>
                <a:spcBef>
                  <a:spcPct val="0"/>
                </a:spcBef>
              </a:pPr>
              <a:r>
                <a:rPr lang="ar-EG" b="true" sz="4000" spc="-80">
                  <a:solidFill>
                    <a:srgbClr val="000000"/>
                  </a:solidFill>
                  <a:latin typeface="Times New Roman Bold"/>
                  <a:ea typeface="Times New Roman Bold"/>
                  <a:cs typeface="Times New Roman Bold"/>
                  <a:sym typeface="Times New Roman Bold"/>
                  <a:rtl val="true"/>
                </a:rPr>
                <a:t>المصادر الداخلية للقانون البنكي</a:t>
              </a:r>
            </a:p>
          </p:txBody>
        </p:sp>
        <p:sp>
          <p:nvSpPr>
            <p:cNvPr name="TextBox 7" id="7"/>
            <p:cNvSpPr txBox="true"/>
            <p:nvPr/>
          </p:nvSpPr>
          <p:spPr>
            <a:xfrm rot="0">
              <a:off x="0" y="2107226"/>
              <a:ext cx="5271262" cy="4341708"/>
            </a:xfrm>
            <a:prstGeom prst="rect">
              <a:avLst/>
            </a:prstGeom>
          </p:spPr>
          <p:txBody>
            <a:bodyPr anchor="t" rtlCol="false" tIns="0" lIns="0" bIns="0" rIns="0">
              <a:spAutoFit/>
            </a:bodyPr>
            <a:lstStyle/>
            <a:p>
              <a:pPr algn="ctr" rtl="true">
                <a:lnSpc>
                  <a:spcPts val="3744"/>
                </a:lnSpc>
              </a:pPr>
              <a:r>
                <a:rPr lang="en-US" sz="2674" spc="13">
                  <a:solidFill>
                    <a:srgbClr val="000000"/>
                  </a:solidFill>
                  <a:latin typeface="Times New Roman"/>
                  <a:ea typeface="Times New Roman"/>
                  <a:cs typeface="Times New Roman"/>
                  <a:sym typeface="Times New Roman"/>
                </a:rPr>
                <a:t>1</a:t>
              </a:r>
              <a:r>
                <a:rPr lang="ar-EG" sz="2674" spc="13">
                  <a:solidFill>
                    <a:srgbClr val="000000"/>
                  </a:solidFill>
                  <a:latin typeface="Times New Roman"/>
                  <a:ea typeface="Times New Roman"/>
                  <a:cs typeface="Times New Roman"/>
                  <a:sym typeface="Times New Roman"/>
                  <a:rtl val="true"/>
                </a:rPr>
                <a:t>. الدستور</a:t>
              </a:r>
            </a:p>
            <a:p>
              <a:pPr algn="ctr" rtl="true">
                <a:lnSpc>
                  <a:spcPts val="3744"/>
                </a:lnSpc>
              </a:pPr>
              <a:r>
                <a:rPr lang="en-US" sz="2674" spc="13">
                  <a:solidFill>
                    <a:srgbClr val="000000"/>
                  </a:solidFill>
                  <a:latin typeface="Times New Roman"/>
                  <a:ea typeface="Times New Roman"/>
                  <a:cs typeface="Times New Roman"/>
                  <a:sym typeface="Times New Roman"/>
                </a:rPr>
                <a:t>2</a:t>
              </a:r>
              <a:r>
                <a:rPr lang="ar-EG" sz="2674" spc="13">
                  <a:solidFill>
                    <a:srgbClr val="000000"/>
                  </a:solidFill>
                  <a:latin typeface="Times New Roman"/>
                  <a:ea typeface="Times New Roman"/>
                  <a:cs typeface="Times New Roman"/>
                  <a:sym typeface="Times New Roman"/>
                  <a:rtl val="true"/>
                </a:rPr>
                <a:t>. القوانين العادية وتشمل (قانون النقد والقرض، القانون التجاري وقانون المالية</a:t>
              </a:r>
            </a:p>
            <a:p>
              <a:pPr algn="ctr" rtl="true">
                <a:lnSpc>
                  <a:spcPts val="3744"/>
                </a:lnSpc>
              </a:pPr>
              <a:r>
                <a:rPr lang="en-US" sz="2674" spc="13">
                  <a:solidFill>
                    <a:srgbClr val="000000"/>
                  </a:solidFill>
                  <a:latin typeface="Times New Roman"/>
                  <a:ea typeface="Times New Roman"/>
                  <a:cs typeface="Times New Roman"/>
                  <a:sym typeface="Times New Roman"/>
                </a:rPr>
                <a:t>3</a:t>
              </a:r>
              <a:r>
                <a:rPr lang="ar-EG" sz="2674" spc="13">
                  <a:solidFill>
                    <a:srgbClr val="000000"/>
                  </a:solidFill>
                  <a:latin typeface="Times New Roman"/>
                  <a:ea typeface="Times New Roman"/>
                  <a:cs typeface="Times New Roman"/>
                  <a:sym typeface="Times New Roman"/>
                  <a:rtl val="true"/>
                </a:rPr>
                <a:t>. المراسيم التنفيذية والأوامر</a:t>
              </a:r>
            </a:p>
            <a:p>
              <a:pPr algn="ctr" rtl="true">
                <a:lnSpc>
                  <a:spcPts val="3744"/>
                </a:lnSpc>
              </a:pPr>
              <a:r>
                <a:rPr lang="en-US" sz="2674" spc="13">
                  <a:solidFill>
                    <a:srgbClr val="000000"/>
                  </a:solidFill>
                  <a:latin typeface="Times New Roman"/>
                  <a:ea typeface="Times New Roman"/>
                  <a:cs typeface="Times New Roman"/>
                  <a:sym typeface="Times New Roman"/>
                </a:rPr>
                <a:t>4</a:t>
              </a:r>
              <a:r>
                <a:rPr lang="ar-EG" sz="2674" spc="13">
                  <a:solidFill>
                    <a:srgbClr val="000000"/>
                  </a:solidFill>
                  <a:latin typeface="Times New Roman"/>
                  <a:ea typeface="Times New Roman"/>
                  <a:cs typeface="Times New Roman"/>
                  <a:sym typeface="Times New Roman"/>
                  <a:rtl val="true"/>
                </a:rPr>
                <a:t>. التعليمات والمنشورات البنكية</a:t>
              </a:r>
            </a:p>
            <a:p>
              <a:pPr algn="ctr" rtl="true" marL="0" indent="0" lvl="0">
                <a:lnSpc>
                  <a:spcPts val="3744"/>
                </a:lnSpc>
                <a:spcBef>
                  <a:spcPct val="0"/>
                </a:spcBef>
              </a:pPr>
              <a:r>
                <a:rPr lang="en-US" sz="2674" spc="13">
                  <a:solidFill>
                    <a:srgbClr val="000000"/>
                  </a:solidFill>
                  <a:latin typeface="Times New Roman"/>
                  <a:ea typeface="Times New Roman"/>
                  <a:cs typeface="Times New Roman"/>
                  <a:sym typeface="Times New Roman"/>
                </a:rPr>
                <a:t>5</a:t>
              </a:r>
              <a:r>
                <a:rPr lang="ar-EG" sz="2674" spc="13">
                  <a:solidFill>
                    <a:srgbClr val="000000"/>
                  </a:solidFill>
                  <a:latin typeface="Times New Roman"/>
                  <a:ea typeface="Times New Roman"/>
                  <a:cs typeface="Times New Roman"/>
                  <a:sym typeface="Times New Roman"/>
                  <a:rtl val="true"/>
                </a:rPr>
                <a:t>. الاجتهاد القضائي</a:t>
              </a:r>
            </a:p>
          </p:txBody>
        </p:sp>
      </p:grpSp>
      <p:sp>
        <p:nvSpPr>
          <p:cNvPr name="Freeform 8" id="8"/>
          <p:cNvSpPr/>
          <p:nvPr/>
        </p:nvSpPr>
        <p:spPr>
          <a:xfrm flipH="false" flipV="true" rot="0">
            <a:off x="9408532" y="-4825833"/>
            <a:ext cx="10904544" cy="6226137"/>
          </a:xfrm>
          <a:custGeom>
            <a:avLst/>
            <a:gdLst/>
            <a:ahLst/>
            <a:cxnLst/>
            <a:rect r="r" b="b" t="t" l="l"/>
            <a:pathLst>
              <a:path h="6226137" w="10904544">
                <a:moveTo>
                  <a:pt x="0" y="6226137"/>
                </a:moveTo>
                <a:lnTo>
                  <a:pt x="10904544" y="6226137"/>
                </a:lnTo>
                <a:lnTo>
                  <a:pt x="10904544" y="0"/>
                </a:lnTo>
                <a:lnTo>
                  <a:pt x="0" y="0"/>
                </a:lnTo>
                <a:lnTo>
                  <a:pt x="0" y="6226137"/>
                </a:lnTo>
                <a:close/>
              </a:path>
            </a:pathLst>
          </a:custGeom>
          <a:blipFill>
            <a:blip r:embed="rId2">
              <a:extLst>
                <a:ext uri="{96DAC541-7B7A-43D3-8B79-37D633B846F1}">
                  <asvg:svgBlip xmlns:asvg="http://schemas.microsoft.com/office/drawing/2016/SVG/main" r:embed="rId3"/>
                </a:ext>
              </a:extLst>
            </a:blip>
            <a:stretch>
              <a:fillRect l="0" t="-51576" r="0" b="0"/>
            </a:stretch>
          </a:blipFill>
        </p:spPr>
      </p:sp>
      <p:sp>
        <p:nvSpPr>
          <p:cNvPr name="TextBox 9" id="9"/>
          <p:cNvSpPr txBox="true"/>
          <p:nvPr/>
        </p:nvSpPr>
        <p:spPr>
          <a:xfrm rot="0">
            <a:off x="1349369" y="2813282"/>
            <a:ext cx="14859580" cy="1999931"/>
          </a:xfrm>
          <a:prstGeom prst="rect">
            <a:avLst/>
          </a:prstGeom>
        </p:spPr>
        <p:txBody>
          <a:bodyPr anchor="t" rtlCol="false" tIns="0" lIns="0" bIns="0" rIns="0">
            <a:spAutoFit/>
          </a:bodyPr>
          <a:lstStyle/>
          <a:p>
            <a:pPr algn="just" rtl="true">
              <a:lnSpc>
                <a:spcPts val="3932"/>
              </a:lnSpc>
              <a:spcBef>
                <a:spcPct val="0"/>
              </a:spcBef>
            </a:pPr>
            <a:r>
              <a:rPr lang="ar-EG" sz="3025">
                <a:solidFill>
                  <a:srgbClr val="000000"/>
                </a:solidFill>
                <a:latin typeface="Times New Roman"/>
                <a:ea typeface="Times New Roman"/>
                <a:cs typeface="Times New Roman"/>
                <a:sym typeface="Times New Roman"/>
                <a:rtl val="true"/>
              </a:rPr>
              <a:t>تتنوع </a:t>
            </a:r>
            <a:r>
              <a:rPr lang="ar-EG" sz="3025">
                <a:solidFill>
                  <a:srgbClr val="000000"/>
                </a:solidFill>
                <a:latin typeface="Times New Roman"/>
                <a:ea typeface="Times New Roman"/>
                <a:cs typeface="Times New Roman"/>
                <a:sym typeface="Times New Roman"/>
                <a:rtl val="true"/>
              </a:rPr>
              <a:t>مصادر القانون البنكي في الجزائر بين</a:t>
            </a:r>
            <a:r>
              <a:rPr lang="ar-EG" b="true" sz="3025">
                <a:solidFill>
                  <a:srgbClr val="000000"/>
                </a:solidFill>
                <a:latin typeface="Times New Roman Bold"/>
                <a:ea typeface="Times New Roman Bold"/>
                <a:cs typeface="Times New Roman Bold"/>
                <a:sym typeface="Times New Roman Bold"/>
                <a:rtl val="true"/>
              </a:rPr>
              <a:t> نصوص تشريعية (القوانين)، ونصوص تنظيمية (المراسيم والتعليمات)، ونصوص قضائية (الاجتهاد)، </a:t>
            </a:r>
            <a:r>
              <a:rPr lang="ar-EG" sz="3025">
                <a:solidFill>
                  <a:srgbClr val="000000"/>
                </a:solidFill>
                <a:latin typeface="Times New Roman"/>
                <a:ea typeface="Times New Roman"/>
                <a:cs typeface="Times New Roman"/>
                <a:sym typeface="Times New Roman"/>
                <a:rtl val="true"/>
              </a:rPr>
              <a:t>بالإضافة إلى</a:t>
            </a:r>
            <a:r>
              <a:rPr lang="ar-EG" b="true" sz="3025">
                <a:solidFill>
                  <a:srgbClr val="000000"/>
                </a:solidFill>
                <a:latin typeface="Times New Roman Bold"/>
                <a:ea typeface="Times New Roman Bold"/>
                <a:cs typeface="Times New Roman Bold"/>
                <a:sym typeface="Times New Roman Bold"/>
                <a:rtl val="true"/>
              </a:rPr>
              <a:t> المصادر الدولية.</a:t>
            </a:r>
          </a:p>
          <a:p>
            <a:pPr algn="just" rtl="true">
              <a:lnSpc>
                <a:spcPts val="3932"/>
              </a:lnSpc>
              <a:spcBef>
                <a:spcPct val="0"/>
              </a:spcBef>
            </a:pPr>
            <a:r>
              <a:rPr lang="ar-EG" sz="3025">
                <a:solidFill>
                  <a:srgbClr val="000000"/>
                </a:solidFill>
                <a:latin typeface="Times New Roman"/>
                <a:ea typeface="Times New Roman"/>
                <a:cs typeface="Times New Roman"/>
                <a:sym typeface="Times New Roman"/>
                <a:rtl val="true"/>
              </a:rPr>
              <a:t> ويُعد</a:t>
            </a:r>
            <a:r>
              <a:rPr lang="ar-EG" b="true" sz="3025">
                <a:solidFill>
                  <a:srgbClr val="000000"/>
                </a:solidFill>
                <a:latin typeface="Times New Roman Bold"/>
                <a:ea typeface="Times New Roman Bold"/>
                <a:cs typeface="Times New Roman Bold"/>
                <a:sym typeface="Times New Roman Bold"/>
                <a:rtl val="true"/>
              </a:rPr>
              <a:t> القانون النقدي والمصرفي حجر الزاوية </a:t>
            </a:r>
            <a:r>
              <a:rPr lang="ar-EG" sz="3025">
                <a:solidFill>
                  <a:srgbClr val="000000"/>
                </a:solidFill>
                <a:latin typeface="Times New Roman"/>
                <a:ea typeface="Times New Roman"/>
                <a:cs typeface="Times New Roman"/>
                <a:sym typeface="Times New Roman"/>
                <a:rtl val="true"/>
              </a:rPr>
              <a:t>في هذه المنظومة،</a:t>
            </a:r>
            <a:r>
              <a:rPr lang="ar-EG" b="true" sz="3025">
                <a:solidFill>
                  <a:srgbClr val="000000"/>
                </a:solidFill>
                <a:latin typeface="Times New Roman Bold"/>
                <a:ea typeface="Times New Roman Bold"/>
                <a:cs typeface="Times New Roman Bold"/>
                <a:sym typeface="Times New Roman Bold"/>
                <a:rtl val="true"/>
              </a:rPr>
              <a:t> </a:t>
            </a:r>
            <a:r>
              <a:rPr lang="ar-EG" sz="3025">
                <a:solidFill>
                  <a:srgbClr val="000000"/>
                </a:solidFill>
                <a:latin typeface="Times New Roman"/>
                <a:ea typeface="Times New Roman"/>
                <a:cs typeface="Times New Roman"/>
                <a:sym typeface="Times New Roman"/>
                <a:rtl val="true"/>
              </a:rPr>
              <a:t>بينما </a:t>
            </a:r>
            <a:r>
              <a:rPr lang="ar-EG" b="true" sz="3025">
                <a:solidFill>
                  <a:srgbClr val="000000"/>
                </a:solidFill>
                <a:latin typeface="Times New Roman Bold"/>
                <a:ea typeface="Times New Roman Bold"/>
                <a:cs typeface="Times New Roman Bold"/>
                <a:sym typeface="Times New Roman Bold"/>
                <a:rtl val="true"/>
              </a:rPr>
              <a:t>تُكملها باقي النصوص </a:t>
            </a:r>
            <a:r>
              <a:rPr lang="ar-EG" sz="3025">
                <a:solidFill>
                  <a:srgbClr val="000000"/>
                </a:solidFill>
                <a:latin typeface="Times New Roman"/>
                <a:ea typeface="Times New Roman"/>
                <a:cs typeface="Times New Roman"/>
                <a:sym typeface="Times New Roman"/>
                <a:rtl val="true"/>
              </a:rPr>
              <a:t>لضمان حسن تسيير النظام البنكي واستقراره.</a:t>
            </a:r>
          </a:p>
        </p:txBody>
      </p:sp>
      <p:grpSp>
        <p:nvGrpSpPr>
          <p:cNvPr name="Group 10" id="10"/>
          <p:cNvGrpSpPr/>
          <p:nvPr/>
        </p:nvGrpSpPr>
        <p:grpSpPr>
          <a:xfrm rot="0">
            <a:off x="3326618" y="5143500"/>
            <a:ext cx="3953446" cy="2960275"/>
            <a:chOff x="0" y="0"/>
            <a:chExt cx="5271262" cy="3947033"/>
          </a:xfrm>
        </p:grpSpPr>
        <p:sp>
          <p:nvSpPr>
            <p:cNvPr name="TextBox 11" id="11"/>
            <p:cNvSpPr txBox="true"/>
            <p:nvPr/>
          </p:nvSpPr>
          <p:spPr>
            <a:xfrm rot="0">
              <a:off x="0" y="-66675"/>
              <a:ext cx="5271262" cy="1751542"/>
            </a:xfrm>
            <a:prstGeom prst="rect">
              <a:avLst/>
            </a:prstGeom>
          </p:spPr>
          <p:txBody>
            <a:bodyPr anchor="t" rtlCol="false" tIns="0" lIns="0" bIns="0" rIns="0">
              <a:spAutoFit/>
            </a:bodyPr>
            <a:lstStyle/>
            <a:p>
              <a:pPr algn="ctr" rtl="true">
                <a:lnSpc>
                  <a:spcPts val="5200"/>
                </a:lnSpc>
              </a:pPr>
              <a:r>
                <a:rPr lang="ar-EG" b="true" sz="4000" spc="-80">
                  <a:solidFill>
                    <a:srgbClr val="000000"/>
                  </a:solidFill>
                  <a:latin typeface="Times New Roman Bold"/>
                  <a:ea typeface="Times New Roman Bold"/>
                  <a:cs typeface="Times New Roman Bold"/>
                  <a:sym typeface="Times New Roman Bold"/>
                  <a:rtl val="true"/>
                </a:rPr>
                <a:t>المصادر الدولية</a:t>
              </a:r>
            </a:p>
            <a:p>
              <a:pPr algn="ctr" rtl="true" marL="0" indent="0" lvl="0">
                <a:lnSpc>
                  <a:spcPts val="5200"/>
                </a:lnSpc>
                <a:spcBef>
                  <a:spcPct val="0"/>
                </a:spcBef>
              </a:pPr>
              <a:r>
                <a:rPr lang="ar-EG" b="true" sz="4000" spc="-80">
                  <a:solidFill>
                    <a:srgbClr val="000000"/>
                  </a:solidFill>
                  <a:latin typeface="Times New Roman Bold"/>
                  <a:ea typeface="Times New Roman Bold"/>
                  <a:cs typeface="Times New Roman Bold"/>
                  <a:sym typeface="Times New Roman Bold"/>
                  <a:rtl val="true"/>
                </a:rPr>
                <a:t> للقانون البنكي</a:t>
              </a:r>
            </a:p>
          </p:txBody>
        </p:sp>
        <p:sp>
          <p:nvSpPr>
            <p:cNvPr name="TextBox 12" id="12"/>
            <p:cNvSpPr txBox="true"/>
            <p:nvPr/>
          </p:nvSpPr>
          <p:spPr>
            <a:xfrm rot="0">
              <a:off x="0" y="2107226"/>
              <a:ext cx="5271262" cy="1593427"/>
            </a:xfrm>
            <a:prstGeom prst="rect">
              <a:avLst/>
            </a:prstGeom>
          </p:spPr>
          <p:txBody>
            <a:bodyPr anchor="t" rtlCol="false" tIns="0" lIns="0" bIns="0" rIns="0">
              <a:spAutoFit/>
            </a:bodyPr>
            <a:lstStyle/>
            <a:p>
              <a:pPr algn="ctr" rtl="true" marL="555937" indent="-277969" lvl="1">
                <a:lnSpc>
                  <a:spcPts val="3604"/>
                </a:lnSpc>
                <a:buAutoNum type="arabicPeriod" startAt="1"/>
              </a:pPr>
              <a:r>
                <a:rPr lang="ar-EG" sz="2574" spc="12">
                  <a:solidFill>
                    <a:srgbClr val="000000"/>
                  </a:solidFill>
                  <a:latin typeface="Times New Roman"/>
                  <a:ea typeface="Times New Roman"/>
                  <a:cs typeface="Times New Roman"/>
                  <a:sym typeface="Times New Roman"/>
                  <a:rtl val="true"/>
                </a:rPr>
                <a:t>الاتفاقيات والمعاهدات الدولية</a:t>
              </a:r>
            </a:p>
            <a:p>
              <a:pPr algn="ctr" rtl="true" marL="555937" indent="-277969" lvl="1">
                <a:lnSpc>
                  <a:spcPts val="3604"/>
                </a:lnSpc>
                <a:buAutoNum type="arabicPeriod" startAt="1"/>
              </a:pPr>
              <a:r>
                <a:rPr lang="ar-EG" sz="2574" spc="12">
                  <a:solidFill>
                    <a:srgbClr val="000000"/>
                  </a:solidFill>
                  <a:latin typeface="Times New Roman"/>
                  <a:ea typeface="Times New Roman"/>
                  <a:cs typeface="Times New Roman"/>
                  <a:sym typeface="Times New Roman"/>
                  <a:rtl val="true"/>
                </a:rPr>
                <a:t> المعايير البنكية الدولية</a:t>
              </a:r>
            </a:p>
            <a:p>
              <a:pPr algn="ctr" rtl="true" marL="0" indent="0" lvl="0">
                <a:lnSpc>
                  <a:spcPts val="2204"/>
                </a:lnSpc>
                <a:spcBef>
                  <a:spcPct val="0"/>
                </a:spcBef>
              </a:p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DAG2nxrjRIY</dc:identifier>
  <dcterms:modified xsi:type="dcterms:W3CDTF">2011-08-01T06:04:30Z</dcterms:modified>
  <cp:revision>1</cp:revision>
  <dc:title>Tech et Cie.</dc:title>
</cp:coreProperties>
</file>