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type="screen16x9" cy="6858000" cx="12192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clrMru>
    <a:srgbClr val="FF0000"/>
    <a:srgbClr val="FF6699"/>
    <a:srgbClr val="FFFF00"/>
    <a:srgbClr val="FFFF99"/>
    <a:srgbClr val="EDC3F9"/>
    <a:srgbClr val="F2C4F8"/>
    <a:srgbClr val="336600"/>
    <a:srgbClr val="0099CC"/>
    <a:srgbClr val="FF99FF"/>
    <a:srgbClr val="F456BC"/>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4054" autoAdjust="0"/>
    <p:restoredTop sz="94660"/>
  </p:normalViewPr>
  <p:slideViewPr>
    <p:cSldViewPr snapToGrid="0">
      <p:cViewPr varScale="1">
        <p:scale>
          <a:sx n="88" d="100"/>
          <a:sy n="88" d="100"/>
        </p:scale>
        <p:origin x="538" y="53"/>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tableStyles" Target="tableStyle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3" name=""/>
        <p:cNvGrpSpPr/>
        <p:nvPr/>
      </p:nvGrpSpPr>
      <p:grpSpPr>
        <a:xfrm>
          <a:off x="0" y="0"/>
          <a:ext cx="0" cy="0"/>
          <a:chOff x="0" y="0"/>
          <a:chExt cx="0" cy="0"/>
        </a:xfrm>
      </p:grpSpPr>
      <p:sp>
        <p:nvSpPr>
          <p:cNvPr id="104877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77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77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77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7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7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Diapositive de titre">
    <p:spTree>
      <p:nvGrpSpPr>
        <p:cNvPr id="30" name=""/>
        <p:cNvGrpSpPr/>
        <p:nvPr/>
      </p:nvGrpSpPr>
      <p:grpSpPr>
        <a:xfrm>
          <a:off x="0" y="0"/>
          <a:ext cx="0" cy="0"/>
          <a:chOff x="0" y="0"/>
          <a:chExt cx="0" cy="0"/>
        </a:xfrm>
      </p:grpSpPr>
      <p:sp>
        <p:nvSpPr>
          <p:cNvPr id="1048606"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dirty="0" lang="en-US"/>
          </a:p>
        </p:txBody>
      </p:sp>
      <p:sp>
        <p:nvSpPr>
          <p:cNvPr id="1048607" name="Subtitle 2"/>
          <p:cNvSpPr>
            <a:spLocks noGrp="1"/>
          </p:cNvSpPr>
          <p:nvPr>
            <p:ph type="subTitle" idx="1"/>
          </p:nvPr>
        </p:nvSpPr>
        <p:spPr>
          <a:xfrm>
            <a:off x="2589213" y="4777379"/>
            <a:ext cx="8915399" cy="1126283"/>
          </a:xfrm>
        </p:spPr>
        <p:txBody>
          <a:bodyPr anchor="t"/>
          <a:lstStyle>
            <a:lvl1pPr algn="l" indent="0" marL="0">
              <a:buNone/>
              <a:defRPr>
                <a:solidFill>
                  <a:schemeClr val="tx1">
                    <a:lumMod val="65000"/>
                    <a:lumOff val="3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fr-FR" smtClean="0"/>
              <a:t>Modifier le style des sous-titres du masque</a:t>
            </a:r>
            <a:endParaRPr dirty="0" lang="en-US"/>
          </a:p>
        </p:txBody>
      </p:sp>
      <p:sp>
        <p:nvSpPr>
          <p:cNvPr id="1048608"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609" name="Footer Placeholder 4"/>
          <p:cNvSpPr>
            <a:spLocks noGrp="1"/>
          </p:cNvSpPr>
          <p:nvPr>
            <p:ph type="ftr" sz="quarter" idx="11"/>
          </p:nvPr>
        </p:nvSpPr>
        <p:spPr/>
        <p:txBody>
          <a:bodyPr/>
          <a:p>
            <a:endParaRPr lang="fr-FR"/>
          </a:p>
        </p:txBody>
      </p:sp>
      <p:sp>
        <p:nvSpPr>
          <p:cNvPr id="1048610" name="Freeform 6"/>
          <p:cNvSpPr/>
          <p:nvPr/>
        </p:nvSpPr>
        <p:spPr bwMode="auto">
          <a:xfrm>
            <a:off x="0" y="4323810"/>
            <a:ext cx="1744652" cy="778589"/>
          </a:xfrm>
          <a:custGeom>
            <a:avLst/>
            <a:ah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1048611" name="Slide Number Placeholder 5"/>
          <p:cNvSpPr>
            <a:spLocks noGrp="1"/>
          </p:cNvSpPr>
          <p:nvPr>
            <p:ph type="sldNum" sz="quarter" idx="12"/>
          </p:nvPr>
        </p:nvSpPr>
        <p:spPr>
          <a:xfrm>
            <a:off x="531812" y="4529540"/>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57" name=""/>
        <p:cNvGrpSpPr/>
        <p:nvPr/>
      </p:nvGrpSpPr>
      <p:grpSpPr>
        <a:xfrm>
          <a:off x="0" y="0"/>
          <a:ext cx="0" cy="0"/>
          <a:chOff x="0" y="0"/>
          <a:chExt cx="0" cy="0"/>
        </a:xfrm>
      </p:grpSpPr>
      <p:sp>
        <p:nvSpPr>
          <p:cNvPr id="1048741" name="Title 1"/>
          <p:cNvSpPr>
            <a:spLocks noGrp="1"/>
          </p:cNvSpPr>
          <p:nvPr>
            <p:ph type="title"/>
          </p:nvPr>
        </p:nvSpPr>
        <p:spPr>
          <a:xfrm>
            <a:off x="2589212" y="609600"/>
            <a:ext cx="8915399" cy="3117040"/>
          </a:xfrm>
        </p:spPr>
        <p:txBody>
          <a:bodyPr anchor="ctr">
            <a:normAutofit/>
          </a:bodyPr>
          <a:lstStyle>
            <a:lvl1pPr algn="l">
              <a:defRPr b="0" cap="none" sz="4800"/>
            </a:lvl1pPr>
          </a:lstStyle>
          <a:p>
            <a:r>
              <a:rPr lang="fr-FR" smtClean="0"/>
              <a:t>Modifiez le style du titre</a:t>
            </a:r>
            <a:endParaRPr dirty="0" lang="en-US"/>
          </a:p>
        </p:txBody>
      </p:sp>
      <p:sp>
        <p:nvSpPr>
          <p:cNvPr id="1048742" name="Text Placeholder 2"/>
          <p:cNvSpPr>
            <a:spLocks noGrp="1"/>
          </p:cNvSpPr>
          <p:nvPr>
            <p:ph type="body" idx="1"/>
          </p:nvPr>
        </p:nvSpPr>
        <p:spPr>
          <a:xfrm>
            <a:off x="2589212" y="4354046"/>
            <a:ext cx="8915399" cy="1555864"/>
          </a:xfrm>
        </p:spPr>
        <p:txBody>
          <a:bodyPr anchor="ctr">
            <a:normAutofit/>
          </a:bodyPr>
          <a:lstStyle>
            <a:lvl1pPr algn="l" indent="0" marL="0">
              <a:buNone/>
              <a:defRPr sz="1800">
                <a:solidFill>
                  <a:schemeClr val="tx1">
                    <a:lumMod val="65000"/>
                    <a:lumOff val="3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fr-FR" smtClean="0"/>
              <a:t>Modifier les styles du texte du masque</a:t>
            </a:r>
          </a:p>
        </p:txBody>
      </p:sp>
      <p:sp>
        <p:nvSpPr>
          <p:cNvPr id="1048743"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744" name="Footer Placeholder 4"/>
          <p:cNvSpPr>
            <a:spLocks noGrp="1"/>
          </p:cNvSpPr>
          <p:nvPr>
            <p:ph type="ftr" sz="quarter" idx="11"/>
          </p:nvPr>
        </p:nvSpPr>
        <p:spPr/>
        <p:txBody>
          <a:bodyPr/>
          <a:p>
            <a:endParaRPr lang="fr-FR"/>
          </a:p>
        </p:txBody>
      </p:sp>
      <p:sp>
        <p:nvSpPr>
          <p:cNvPr id="1048745" name="Freeform 11"/>
          <p:cNvSpPr/>
          <p:nvPr/>
        </p:nvSpPr>
        <p:spPr bwMode="auto">
          <a:xfrm flipV="1">
            <a:off x="-4189" y="31781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46" name="Slide Number Placeholder 5"/>
          <p:cNvSpPr>
            <a:spLocks noGrp="1"/>
          </p:cNvSpPr>
          <p:nvPr>
            <p:ph type="sldNum" sz="quarter" idx="12"/>
          </p:nvPr>
        </p:nvSpPr>
        <p:spPr>
          <a:xfrm>
            <a:off x="531812" y="3244139"/>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50" name=""/>
        <p:cNvGrpSpPr/>
        <p:nvPr/>
      </p:nvGrpSpPr>
      <p:grpSpPr>
        <a:xfrm>
          <a:off x="0" y="0"/>
          <a:ext cx="0" cy="0"/>
          <a:chOff x="0" y="0"/>
          <a:chExt cx="0" cy="0"/>
        </a:xfrm>
      </p:grpSpPr>
      <p:sp>
        <p:nvSpPr>
          <p:cNvPr id="1048694" name="Title 1"/>
          <p:cNvSpPr>
            <a:spLocks noGrp="1"/>
          </p:cNvSpPr>
          <p:nvPr>
            <p:ph type="title"/>
          </p:nvPr>
        </p:nvSpPr>
        <p:spPr>
          <a:xfrm>
            <a:off x="2849949" y="609600"/>
            <a:ext cx="8393926" cy="2895600"/>
          </a:xfrm>
        </p:spPr>
        <p:txBody>
          <a:bodyPr anchor="ctr">
            <a:normAutofit/>
          </a:bodyPr>
          <a:lstStyle>
            <a:lvl1pPr algn="l">
              <a:defRPr b="0" cap="none" sz="4800"/>
            </a:lvl1pPr>
          </a:lstStyle>
          <a:p>
            <a:r>
              <a:rPr lang="fr-FR" smtClean="0"/>
              <a:t>Modifiez le style du titre</a:t>
            </a:r>
            <a:endParaRPr dirty="0" lang="en-US"/>
          </a:p>
        </p:txBody>
      </p:sp>
      <p:sp>
        <p:nvSpPr>
          <p:cNvPr id="1048695" name="Text Placeholder 9"/>
          <p:cNvSpPr>
            <a:spLocks noGrp="1"/>
          </p:cNvSpPr>
          <p:nvPr>
            <p:ph type="body" sz="quarter" idx="13"/>
          </p:nvPr>
        </p:nvSpPr>
        <p:spPr>
          <a:xfrm>
            <a:off x="3275012" y="3505200"/>
            <a:ext cx="7536554" cy="381000"/>
          </a:xfrm>
        </p:spPr>
        <p:txBody>
          <a:bodyPr anchor="ctr">
            <a:noAutofit/>
          </a:bodyPr>
          <a:lstStyle>
            <a:lvl1pPr indent="0" marL="0">
              <a:buFontTx/>
              <a:buNone/>
              <a:defRPr sz="1600">
                <a:solidFill>
                  <a:schemeClr val="tx1">
                    <a:lumMod val="50000"/>
                    <a:lumOff val="50000"/>
                  </a:schemeClr>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fr-FR" smtClean="0"/>
              <a:t>Modifier les styles du texte du masque</a:t>
            </a:r>
          </a:p>
        </p:txBody>
      </p:sp>
      <p:sp>
        <p:nvSpPr>
          <p:cNvPr id="1048696" name="Text Placeholder 2"/>
          <p:cNvSpPr>
            <a:spLocks noGrp="1"/>
          </p:cNvSpPr>
          <p:nvPr>
            <p:ph type="body" idx="1"/>
          </p:nvPr>
        </p:nvSpPr>
        <p:spPr>
          <a:xfrm>
            <a:off x="2589212" y="4354046"/>
            <a:ext cx="8915399" cy="1555864"/>
          </a:xfrm>
        </p:spPr>
        <p:txBody>
          <a:bodyPr anchor="ctr">
            <a:normAutofit/>
          </a:bodyPr>
          <a:lstStyle>
            <a:lvl1pPr algn="l" indent="0" marL="0">
              <a:buNone/>
              <a:defRPr sz="1800">
                <a:solidFill>
                  <a:schemeClr val="tx1">
                    <a:lumMod val="65000"/>
                    <a:lumOff val="3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fr-FR" smtClean="0"/>
              <a:t>Modifier les styles du texte du masque</a:t>
            </a:r>
          </a:p>
        </p:txBody>
      </p:sp>
      <p:sp>
        <p:nvSpPr>
          <p:cNvPr id="1048697"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698" name="Footer Placeholder 4"/>
          <p:cNvSpPr>
            <a:spLocks noGrp="1"/>
          </p:cNvSpPr>
          <p:nvPr>
            <p:ph type="ftr" sz="quarter" idx="11"/>
          </p:nvPr>
        </p:nvSpPr>
        <p:spPr/>
        <p:txBody>
          <a:bodyPr/>
          <a:p>
            <a:endParaRPr lang="fr-FR"/>
          </a:p>
        </p:txBody>
      </p:sp>
      <p:sp>
        <p:nvSpPr>
          <p:cNvPr id="1048699" name="Freeform 11"/>
          <p:cNvSpPr/>
          <p:nvPr/>
        </p:nvSpPr>
        <p:spPr bwMode="auto">
          <a:xfrm flipV="1">
            <a:off x="-4189" y="31781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00" name="Slide Number Placeholder 5"/>
          <p:cNvSpPr>
            <a:spLocks noGrp="1"/>
          </p:cNvSpPr>
          <p:nvPr>
            <p:ph type="sldNum" sz="quarter" idx="12"/>
          </p:nvPr>
        </p:nvSpPr>
        <p:spPr>
          <a:xfrm>
            <a:off x="531812" y="3244139"/>
            <a:ext cx="779767" cy="365125"/>
          </a:xfrm>
        </p:spPr>
        <p:txBody>
          <a:bodyPr/>
          <a:p>
            <a:fld id="{B907B6FC-3F36-4691-A581-7994CD078540}" type="slidenum">
              <a:rPr lang="fr-FR" smtClean="0"/>
              <a:t>‹N°›</a:t>
            </a:fld>
            <a:endParaRPr lang="fr-FR"/>
          </a:p>
        </p:txBody>
      </p:sp>
      <p:sp>
        <p:nvSpPr>
          <p:cNvPr id="1048701" name="TextBox 13"/>
          <p:cNvSpPr txBox="1"/>
          <p:nvPr/>
        </p:nvSpPr>
        <p:spPr>
          <a:xfrm>
            <a:off x="2467652" y="648005"/>
            <a:ext cx="609600" cy="584776"/>
          </a:xfrm>
          <a:prstGeom prst="rect"/>
        </p:spPr>
        <p:txBody>
          <a:bodyPr anchor="ctr" bIns="45720" lIns="91440" rIns="91440" rtlCol="0" tIns="45720" vert="horz">
            <a:noAutofit/>
          </a:bodyPr>
          <a:p>
            <a:pPr lvl="0"/>
            <a:r>
              <a:rPr baseline="0" dirty="0" sz="8000" lang="en-US">
                <a:ln w="3175" cmpd="sng">
                  <a:noFill/>
                </a:ln>
                <a:solidFill>
                  <a:schemeClr val="accent1"/>
                </a:solidFill>
                <a:effectLst/>
                <a:latin typeface="Arial"/>
              </a:rPr>
              <a:t>“</a:t>
            </a:r>
          </a:p>
        </p:txBody>
      </p:sp>
      <p:sp>
        <p:nvSpPr>
          <p:cNvPr id="1048702" name="TextBox 14"/>
          <p:cNvSpPr txBox="1"/>
          <p:nvPr/>
        </p:nvSpPr>
        <p:spPr>
          <a:xfrm>
            <a:off x="11114852" y="2905306"/>
            <a:ext cx="609600" cy="584776"/>
          </a:xfrm>
          <a:prstGeom prst="rect"/>
        </p:spPr>
        <p:txBody>
          <a:bodyPr anchor="ctr" bIns="45720" lIns="91440" rIns="91440" rtlCol="0" tIns="45720" vert="horz">
            <a:noAutofit/>
          </a:bodyPr>
          <a:p>
            <a:pPr lvl="0"/>
            <a:r>
              <a:rPr baseline="0" dirty="0" sz="8000" lang="en-US">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56" name=""/>
        <p:cNvGrpSpPr/>
        <p:nvPr/>
      </p:nvGrpSpPr>
      <p:grpSpPr>
        <a:xfrm>
          <a:off x="0" y="0"/>
          <a:ext cx="0" cy="0"/>
          <a:chOff x="0" y="0"/>
          <a:chExt cx="0" cy="0"/>
        </a:xfrm>
      </p:grpSpPr>
      <p:sp>
        <p:nvSpPr>
          <p:cNvPr id="1048735" name="Title 1"/>
          <p:cNvSpPr>
            <a:spLocks noGrp="1"/>
          </p:cNvSpPr>
          <p:nvPr>
            <p:ph type="title"/>
          </p:nvPr>
        </p:nvSpPr>
        <p:spPr>
          <a:xfrm>
            <a:off x="2589213" y="2438400"/>
            <a:ext cx="8915400" cy="2724845"/>
          </a:xfrm>
        </p:spPr>
        <p:txBody>
          <a:bodyPr anchor="b">
            <a:normAutofit/>
          </a:bodyPr>
          <a:lstStyle>
            <a:lvl1pPr algn="l">
              <a:defRPr b="0" sz="4800"/>
            </a:lvl1pPr>
          </a:lstStyle>
          <a:p>
            <a:r>
              <a:rPr lang="fr-FR" smtClean="0"/>
              <a:t>Modifiez le style du titre</a:t>
            </a:r>
            <a:endParaRPr dirty="0" lang="en-US"/>
          </a:p>
        </p:txBody>
      </p:sp>
      <p:sp>
        <p:nvSpPr>
          <p:cNvPr id="1048736" name="Text Placeholder 3"/>
          <p:cNvSpPr>
            <a:spLocks noGrp="1"/>
          </p:cNvSpPr>
          <p:nvPr>
            <p:ph type="body" sz="half" idx="2"/>
          </p:nvPr>
        </p:nvSpPr>
        <p:spPr>
          <a:xfrm>
            <a:off x="2589213" y="5181600"/>
            <a:ext cx="8915400" cy="729622"/>
          </a:xfrm>
        </p:spPr>
        <p:txBody>
          <a:bodyPr anchor="t" bIns="45720" lIns="91440" rIns="91440" rtlCol="0" tIns="45720" vert="horz">
            <a:normAutofit/>
          </a:bodyPr>
          <a:lstStyle>
            <a:lvl1pPr>
              <a:buNone/>
              <a:defRPr lang="en-US">
                <a:solidFill>
                  <a:schemeClr val="tx1">
                    <a:lumMod val="65000"/>
                    <a:lumOff val="35000"/>
                  </a:schemeClr>
                </a:solidFill>
              </a:defRPr>
            </a:lvl1pPr>
          </a:lstStyle>
          <a:p>
            <a:pPr indent="0" lvl="0" marL="0">
              <a:buNone/>
            </a:pPr>
            <a:r>
              <a:rPr lang="fr-FR" smtClean="0"/>
              <a:t>Modifier les styles du texte du masque</a:t>
            </a:r>
          </a:p>
        </p:txBody>
      </p:sp>
      <p:sp>
        <p:nvSpPr>
          <p:cNvPr id="1048737"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738" name="Footer Placeholder 5"/>
          <p:cNvSpPr>
            <a:spLocks noGrp="1"/>
          </p:cNvSpPr>
          <p:nvPr>
            <p:ph type="ftr" sz="quarter" idx="11"/>
          </p:nvPr>
        </p:nvSpPr>
        <p:spPr/>
        <p:txBody>
          <a:bodyPr/>
          <a:p>
            <a:endParaRPr lang="fr-FR"/>
          </a:p>
        </p:txBody>
      </p:sp>
      <p:sp>
        <p:nvSpPr>
          <p:cNvPr id="1048739" name="Freeform 11"/>
          <p:cNvSpPr/>
          <p:nvPr/>
        </p:nvSpPr>
        <p:spPr bwMode="auto">
          <a:xfrm flipV="1">
            <a:off x="-4189" y="491172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40" name="Slide Number Placeholder 6"/>
          <p:cNvSpPr>
            <a:spLocks noGrp="1"/>
          </p:cNvSpPr>
          <p:nvPr>
            <p:ph type="sldNum" sz="quarter" idx="12"/>
          </p:nvPr>
        </p:nvSpPr>
        <p:spPr>
          <a:xfrm>
            <a:off x="531812" y="4983087"/>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49" name=""/>
        <p:cNvGrpSpPr/>
        <p:nvPr/>
      </p:nvGrpSpPr>
      <p:grpSpPr>
        <a:xfrm>
          <a:off x="0" y="0"/>
          <a:ext cx="0" cy="0"/>
          <a:chOff x="0" y="0"/>
          <a:chExt cx="0" cy="0"/>
        </a:xfrm>
      </p:grpSpPr>
      <p:sp>
        <p:nvSpPr>
          <p:cNvPr id="1048685" name="Title 1"/>
          <p:cNvSpPr>
            <a:spLocks noGrp="1"/>
          </p:cNvSpPr>
          <p:nvPr>
            <p:ph type="title"/>
          </p:nvPr>
        </p:nvSpPr>
        <p:spPr>
          <a:xfrm>
            <a:off x="2849949" y="609600"/>
            <a:ext cx="8393926" cy="2895600"/>
          </a:xfrm>
        </p:spPr>
        <p:txBody>
          <a:bodyPr anchor="ctr">
            <a:normAutofit/>
          </a:bodyPr>
          <a:lstStyle>
            <a:lvl1pPr algn="l">
              <a:defRPr b="0" cap="none" sz="4800"/>
            </a:lvl1pPr>
          </a:lstStyle>
          <a:p>
            <a:r>
              <a:rPr lang="fr-FR" smtClean="0"/>
              <a:t>Modifiez le style du titre</a:t>
            </a:r>
            <a:endParaRPr dirty="0" lang="en-US"/>
          </a:p>
        </p:txBody>
      </p:sp>
      <p:sp>
        <p:nvSpPr>
          <p:cNvPr id="1048686" name="Text Placeholder 9"/>
          <p:cNvSpPr>
            <a:spLocks noGrp="1"/>
          </p:cNvSpPr>
          <p:nvPr>
            <p:ph type="body" sz="quarter" idx="13"/>
          </p:nvPr>
        </p:nvSpPr>
        <p:spPr>
          <a:xfrm>
            <a:off x="2589212" y="4343400"/>
            <a:ext cx="8915400" cy="838200"/>
          </a:xfrm>
        </p:spPr>
        <p:txBody>
          <a:bodyPr anchor="b">
            <a:noAutofit/>
          </a:bodyPr>
          <a:lstStyle>
            <a:lvl1pPr indent="0" marL="0">
              <a:buFontTx/>
              <a:buNone/>
              <a:defRPr sz="2400">
                <a:solidFill>
                  <a:schemeClr val="accent1"/>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fr-FR" smtClean="0"/>
              <a:t>Modifier les styles du texte du masque</a:t>
            </a:r>
          </a:p>
        </p:txBody>
      </p:sp>
      <p:sp>
        <p:nvSpPr>
          <p:cNvPr id="1048687" name="Text Placeholder 3"/>
          <p:cNvSpPr>
            <a:spLocks noGrp="1"/>
          </p:cNvSpPr>
          <p:nvPr>
            <p:ph type="body" sz="half" idx="2"/>
          </p:nvPr>
        </p:nvSpPr>
        <p:spPr>
          <a:xfrm>
            <a:off x="2589213" y="5181600"/>
            <a:ext cx="8915400" cy="729622"/>
          </a:xfrm>
        </p:spPr>
        <p:txBody>
          <a:bodyPr anchor="t" bIns="45720" lIns="91440" rIns="91440" rtlCol="0" tIns="45720" vert="horz">
            <a:normAutofit/>
          </a:bodyPr>
          <a:lstStyle>
            <a:lvl1pPr>
              <a:buNone/>
              <a:defRPr lang="en-US">
                <a:solidFill>
                  <a:schemeClr val="tx1">
                    <a:lumMod val="65000"/>
                    <a:lumOff val="35000"/>
                  </a:schemeClr>
                </a:solidFill>
              </a:defRPr>
            </a:lvl1pPr>
          </a:lstStyle>
          <a:p>
            <a:pPr indent="0" lvl="0" marL="0">
              <a:buNone/>
            </a:pPr>
            <a:r>
              <a:rPr lang="fr-FR" smtClean="0"/>
              <a:t>Modifier les styles du texte du masque</a:t>
            </a:r>
          </a:p>
        </p:txBody>
      </p:sp>
      <p:sp>
        <p:nvSpPr>
          <p:cNvPr id="1048688"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689" name="Footer Placeholder 5"/>
          <p:cNvSpPr>
            <a:spLocks noGrp="1"/>
          </p:cNvSpPr>
          <p:nvPr>
            <p:ph type="ftr" sz="quarter" idx="11"/>
          </p:nvPr>
        </p:nvSpPr>
        <p:spPr/>
        <p:txBody>
          <a:bodyPr/>
          <a:p>
            <a:endParaRPr lang="fr-FR"/>
          </a:p>
        </p:txBody>
      </p:sp>
      <p:sp>
        <p:nvSpPr>
          <p:cNvPr id="1048690" name="Freeform 11"/>
          <p:cNvSpPr/>
          <p:nvPr/>
        </p:nvSpPr>
        <p:spPr bwMode="auto">
          <a:xfrm flipV="1">
            <a:off x="-4189" y="491172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91" name="Slide Number Placeholder 6"/>
          <p:cNvSpPr>
            <a:spLocks noGrp="1"/>
          </p:cNvSpPr>
          <p:nvPr>
            <p:ph type="sldNum" sz="quarter" idx="12"/>
          </p:nvPr>
        </p:nvSpPr>
        <p:spPr>
          <a:xfrm>
            <a:off x="531812" y="4983087"/>
            <a:ext cx="779767" cy="365125"/>
          </a:xfrm>
        </p:spPr>
        <p:txBody>
          <a:bodyPr/>
          <a:p>
            <a:fld id="{B907B6FC-3F36-4691-A581-7994CD078540}" type="slidenum">
              <a:rPr lang="fr-FR" smtClean="0"/>
              <a:t>‹N°›</a:t>
            </a:fld>
            <a:endParaRPr lang="fr-FR"/>
          </a:p>
        </p:txBody>
      </p:sp>
      <p:sp>
        <p:nvSpPr>
          <p:cNvPr id="1048692" name="TextBox 16"/>
          <p:cNvSpPr txBox="1"/>
          <p:nvPr/>
        </p:nvSpPr>
        <p:spPr>
          <a:xfrm>
            <a:off x="2467652" y="648005"/>
            <a:ext cx="609600" cy="584776"/>
          </a:xfrm>
          <a:prstGeom prst="rect"/>
        </p:spPr>
        <p:txBody>
          <a:bodyPr anchor="ctr" bIns="45720" lIns="91440" rIns="91440" rtlCol="0" tIns="45720" vert="horz">
            <a:noAutofit/>
          </a:bodyPr>
          <a:p>
            <a:pPr lvl="0"/>
            <a:r>
              <a:rPr baseline="0" dirty="0" sz="8000" lang="en-US">
                <a:ln w="3175" cmpd="sng">
                  <a:noFill/>
                </a:ln>
                <a:solidFill>
                  <a:schemeClr val="accent1"/>
                </a:solidFill>
                <a:effectLst/>
                <a:latin typeface="Arial"/>
              </a:rPr>
              <a:t>“</a:t>
            </a:r>
          </a:p>
        </p:txBody>
      </p:sp>
      <p:sp>
        <p:nvSpPr>
          <p:cNvPr id="1048693" name="TextBox 17"/>
          <p:cNvSpPr txBox="1"/>
          <p:nvPr/>
        </p:nvSpPr>
        <p:spPr>
          <a:xfrm>
            <a:off x="11114852" y="2905306"/>
            <a:ext cx="609600" cy="584776"/>
          </a:xfrm>
          <a:prstGeom prst="rect"/>
        </p:spPr>
        <p:txBody>
          <a:bodyPr anchor="ctr" bIns="45720" lIns="91440" rIns="91440" rtlCol="0" tIns="45720" vert="horz">
            <a:noAutofit/>
          </a:bodyPr>
          <a:p>
            <a:pPr lvl="0"/>
            <a:r>
              <a:rPr baseline="0" dirty="0" sz="8000" lang="en-US">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59" name=""/>
        <p:cNvGrpSpPr/>
        <p:nvPr/>
      </p:nvGrpSpPr>
      <p:grpSpPr>
        <a:xfrm>
          <a:off x="0" y="0"/>
          <a:ext cx="0" cy="0"/>
          <a:chOff x="0" y="0"/>
          <a:chExt cx="0" cy="0"/>
        </a:xfrm>
      </p:grpSpPr>
      <p:sp>
        <p:nvSpPr>
          <p:cNvPr id="1048754" name="Title 1"/>
          <p:cNvSpPr>
            <a:spLocks noGrp="1"/>
          </p:cNvSpPr>
          <p:nvPr>
            <p:ph type="title"/>
          </p:nvPr>
        </p:nvSpPr>
        <p:spPr>
          <a:xfrm>
            <a:off x="2589212" y="627407"/>
            <a:ext cx="8915399" cy="2880020"/>
          </a:xfrm>
        </p:spPr>
        <p:txBody>
          <a:bodyPr anchor="ctr">
            <a:normAutofit/>
          </a:bodyPr>
          <a:lstStyle>
            <a:lvl1pPr algn="l">
              <a:defRPr b="0" sz="4800"/>
            </a:lvl1pPr>
          </a:lstStyle>
          <a:p>
            <a:r>
              <a:rPr lang="fr-FR" smtClean="0"/>
              <a:t>Modifiez le style du titre</a:t>
            </a:r>
            <a:endParaRPr dirty="0" lang="en-US"/>
          </a:p>
        </p:txBody>
      </p:sp>
      <p:sp>
        <p:nvSpPr>
          <p:cNvPr id="1048755" name="Text Placeholder 9"/>
          <p:cNvSpPr>
            <a:spLocks noGrp="1"/>
          </p:cNvSpPr>
          <p:nvPr>
            <p:ph type="body" sz="quarter" idx="13"/>
          </p:nvPr>
        </p:nvSpPr>
        <p:spPr>
          <a:xfrm>
            <a:off x="2589212" y="4343400"/>
            <a:ext cx="8915400" cy="838200"/>
          </a:xfrm>
        </p:spPr>
        <p:txBody>
          <a:bodyPr anchor="b">
            <a:noAutofit/>
          </a:bodyPr>
          <a:lstStyle>
            <a:lvl1pPr indent="0" marL="0">
              <a:buFontTx/>
              <a:buNone/>
              <a:defRPr sz="2400">
                <a:solidFill>
                  <a:schemeClr val="accent1"/>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fr-FR" smtClean="0"/>
              <a:t>Modifier les styles du texte du masque</a:t>
            </a:r>
          </a:p>
        </p:txBody>
      </p:sp>
      <p:sp>
        <p:nvSpPr>
          <p:cNvPr id="1048756" name="Text Placeholder 3"/>
          <p:cNvSpPr>
            <a:spLocks noGrp="1"/>
          </p:cNvSpPr>
          <p:nvPr>
            <p:ph type="body" sz="half" idx="2"/>
          </p:nvPr>
        </p:nvSpPr>
        <p:spPr>
          <a:xfrm>
            <a:off x="2589213" y="5181600"/>
            <a:ext cx="8915400" cy="729622"/>
          </a:xfrm>
        </p:spPr>
        <p:txBody>
          <a:bodyPr anchor="t" bIns="45720" lIns="91440" rIns="91440" rtlCol="0" tIns="45720" vert="horz">
            <a:normAutofit/>
          </a:bodyPr>
          <a:lstStyle>
            <a:lvl1pPr>
              <a:buNone/>
              <a:defRPr lang="en-US">
                <a:solidFill>
                  <a:schemeClr val="tx1">
                    <a:lumMod val="65000"/>
                    <a:lumOff val="35000"/>
                  </a:schemeClr>
                </a:solidFill>
              </a:defRPr>
            </a:lvl1pPr>
          </a:lstStyle>
          <a:p>
            <a:pPr indent="0" lvl="0" marL="0">
              <a:buNone/>
            </a:pPr>
            <a:r>
              <a:rPr lang="fr-FR" smtClean="0"/>
              <a:t>Modifier les styles du texte du masque</a:t>
            </a:r>
          </a:p>
        </p:txBody>
      </p:sp>
      <p:sp>
        <p:nvSpPr>
          <p:cNvPr id="1048757"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758" name="Footer Placeholder 5"/>
          <p:cNvSpPr>
            <a:spLocks noGrp="1"/>
          </p:cNvSpPr>
          <p:nvPr>
            <p:ph type="ftr" sz="quarter" idx="11"/>
          </p:nvPr>
        </p:nvSpPr>
        <p:spPr/>
        <p:txBody>
          <a:bodyPr/>
          <a:p>
            <a:endParaRPr lang="fr-FR"/>
          </a:p>
        </p:txBody>
      </p:sp>
      <p:sp>
        <p:nvSpPr>
          <p:cNvPr id="1048759" name="Freeform 11"/>
          <p:cNvSpPr/>
          <p:nvPr/>
        </p:nvSpPr>
        <p:spPr bwMode="auto">
          <a:xfrm flipV="1">
            <a:off x="-4189" y="491172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60" name="Slide Number Placeholder 6"/>
          <p:cNvSpPr>
            <a:spLocks noGrp="1"/>
          </p:cNvSpPr>
          <p:nvPr>
            <p:ph type="sldNum" sz="quarter" idx="12"/>
          </p:nvPr>
        </p:nvSpPr>
        <p:spPr>
          <a:xfrm>
            <a:off x="531812" y="4983087"/>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type="vertTx">
  <p:cSld name="Titre et texte vertical">
    <p:spTree>
      <p:nvGrpSpPr>
        <p:cNvPr id="52" name=""/>
        <p:cNvGrpSpPr/>
        <p:nvPr/>
      </p:nvGrpSpPr>
      <p:grpSpPr>
        <a:xfrm>
          <a:off x="0" y="0"/>
          <a:ext cx="0" cy="0"/>
          <a:chOff x="0" y="0"/>
          <a:chExt cx="0" cy="0"/>
        </a:xfrm>
      </p:grpSpPr>
      <p:sp>
        <p:nvSpPr>
          <p:cNvPr id="1048710" name="Title 1"/>
          <p:cNvSpPr>
            <a:spLocks noGrp="1"/>
          </p:cNvSpPr>
          <p:nvPr>
            <p:ph type="title"/>
          </p:nvPr>
        </p:nvSpPr>
        <p:spPr/>
        <p:txBody>
          <a:bodyPr/>
          <a:p>
            <a:r>
              <a:rPr lang="fr-FR" smtClean="0"/>
              <a:t>Modifiez le style du titre</a:t>
            </a:r>
            <a:endParaRPr dirty="0" lang="en-US"/>
          </a:p>
        </p:txBody>
      </p:sp>
      <p:sp>
        <p:nvSpPr>
          <p:cNvPr id="1048711" name="Vertical Text Placeholder 2"/>
          <p:cNvSpPr>
            <a:spLocks noGrp="1"/>
          </p:cNvSpPr>
          <p:nvPr>
            <p:ph type="body" orient="vert" idx="1"/>
          </p:nvPr>
        </p:nvSpPr>
        <p:spPr/>
        <p:txBody>
          <a:bodyPr anchor="t" vert="eaVert"/>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12"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713" name="Footer Placeholder 4"/>
          <p:cNvSpPr>
            <a:spLocks noGrp="1"/>
          </p:cNvSpPr>
          <p:nvPr>
            <p:ph type="ftr" sz="quarter" idx="11"/>
          </p:nvPr>
        </p:nvSpPr>
        <p:spPr/>
        <p:txBody>
          <a:bodyPr/>
          <a:p>
            <a:endParaRPr lang="fr-FR"/>
          </a:p>
        </p:txBody>
      </p:sp>
      <p:sp>
        <p:nvSpPr>
          <p:cNvPr id="1048714"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15" name="Slide Number Placeholder 5"/>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itleAndTx">
  <p:cSld name="Titre vertical et texte">
    <p:spTree>
      <p:nvGrpSpPr>
        <p:cNvPr id="61" name=""/>
        <p:cNvGrpSpPr/>
        <p:nvPr/>
      </p:nvGrpSpPr>
      <p:grpSpPr>
        <a:xfrm>
          <a:off x="0" y="0"/>
          <a:ext cx="0" cy="0"/>
          <a:chOff x="0" y="0"/>
          <a:chExt cx="0" cy="0"/>
        </a:xfrm>
      </p:grpSpPr>
      <p:sp>
        <p:nvSpPr>
          <p:cNvPr id="1048768" name="Vertical Title 1"/>
          <p:cNvSpPr>
            <a:spLocks noGrp="1"/>
          </p:cNvSpPr>
          <p:nvPr>
            <p:ph type="title" orient="vert"/>
          </p:nvPr>
        </p:nvSpPr>
        <p:spPr>
          <a:xfrm>
            <a:off x="9294812" y="627405"/>
            <a:ext cx="2207601" cy="5283817"/>
          </a:xfrm>
        </p:spPr>
        <p:txBody>
          <a:bodyPr anchor="ctr" vert="eaVert"/>
          <a:p>
            <a:r>
              <a:rPr lang="fr-FR" smtClean="0"/>
              <a:t>Modifiez le style du titre</a:t>
            </a:r>
            <a:endParaRPr dirty="0" lang="en-US"/>
          </a:p>
        </p:txBody>
      </p:sp>
      <p:sp>
        <p:nvSpPr>
          <p:cNvPr id="1048769" name="Vertical Text Placeholder 2"/>
          <p:cNvSpPr>
            <a:spLocks noGrp="1"/>
          </p:cNvSpPr>
          <p:nvPr>
            <p:ph type="body" orient="vert" idx="1"/>
          </p:nvPr>
        </p:nvSpPr>
        <p:spPr>
          <a:xfrm>
            <a:off x="2589212" y="627405"/>
            <a:ext cx="6477000" cy="5283817"/>
          </a:xfrm>
        </p:spPr>
        <p:txBody>
          <a:bodyPr vert="eaVert"/>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70"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771" name="Footer Placeholder 4"/>
          <p:cNvSpPr>
            <a:spLocks noGrp="1"/>
          </p:cNvSpPr>
          <p:nvPr>
            <p:ph type="ftr" sz="quarter" idx="11"/>
          </p:nvPr>
        </p:nvSpPr>
        <p:spPr/>
        <p:txBody>
          <a:bodyPr/>
          <a:p>
            <a:endParaRPr lang="fr-FR"/>
          </a:p>
        </p:txBody>
      </p:sp>
      <p:sp>
        <p:nvSpPr>
          <p:cNvPr id="1048772"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73" name="Slide Number Placeholder 5"/>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re et contenu">
    <p:spTree>
      <p:nvGrpSpPr>
        <p:cNvPr id="37" name=""/>
        <p:cNvGrpSpPr/>
        <p:nvPr/>
      </p:nvGrpSpPr>
      <p:grpSpPr>
        <a:xfrm>
          <a:off x="0" y="0"/>
          <a:ext cx="0" cy="0"/>
          <a:chOff x="0" y="0"/>
          <a:chExt cx="0" cy="0"/>
        </a:xfrm>
      </p:grpSpPr>
      <p:sp>
        <p:nvSpPr>
          <p:cNvPr id="1048637" name="Title 1"/>
          <p:cNvSpPr>
            <a:spLocks noGrp="1"/>
          </p:cNvSpPr>
          <p:nvPr>
            <p:ph type="title"/>
          </p:nvPr>
        </p:nvSpPr>
        <p:spPr>
          <a:xfrm>
            <a:off x="2592925" y="624110"/>
            <a:ext cx="8911687" cy="1280890"/>
          </a:xfrm>
        </p:spPr>
        <p:txBody>
          <a:bodyPr/>
          <a:p>
            <a:r>
              <a:rPr lang="fr-FR" smtClean="0"/>
              <a:t>Modifiez le style du titre</a:t>
            </a:r>
            <a:endParaRPr dirty="0" lang="en-US"/>
          </a:p>
        </p:txBody>
      </p:sp>
      <p:sp>
        <p:nvSpPr>
          <p:cNvPr id="1048638" name="Content Placeholder 2"/>
          <p:cNvSpPr>
            <a:spLocks noGrp="1"/>
          </p:cNvSpPr>
          <p:nvPr>
            <p:ph idx="1"/>
          </p:nvPr>
        </p:nvSpPr>
        <p:spPr>
          <a:xfrm>
            <a:off x="2589212" y="2133600"/>
            <a:ext cx="8915400" cy="3777622"/>
          </a:xfrm>
        </p:spPr>
        <p:txBody>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639"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640" name="Footer Placeholder 4"/>
          <p:cNvSpPr>
            <a:spLocks noGrp="1"/>
          </p:cNvSpPr>
          <p:nvPr>
            <p:ph type="ftr" sz="quarter" idx="11"/>
          </p:nvPr>
        </p:nvSpPr>
        <p:spPr/>
        <p:txBody>
          <a:bodyPr/>
          <a:p>
            <a:endParaRPr lang="fr-FR"/>
          </a:p>
        </p:txBody>
      </p:sp>
      <p:sp>
        <p:nvSpPr>
          <p:cNvPr id="1048641"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42" name="Slide Number Placeholder 5"/>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Titre de section">
    <p:spTree>
      <p:nvGrpSpPr>
        <p:cNvPr id="53" name=""/>
        <p:cNvGrpSpPr/>
        <p:nvPr/>
      </p:nvGrpSpPr>
      <p:grpSpPr>
        <a:xfrm>
          <a:off x="0" y="0"/>
          <a:ext cx="0" cy="0"/>
          <a:chOff x="0" y="0"/>
          <a:chExt cx="0" cy="0"/>
        </a:xfrm>
      </p:grpSpPr>
      <p:sp>
        <p:nvSpPr>
          <p:cNvPr id="1048716" name="Title 1"/>
          <p:cNvSpPr>
            <a:spLocks noGrp="1"/>
          </p:cNvSpPr>
          <p:nvPr>
            <p:ph type="title"/>
          </p:nvPr>
        </p:nvSpPr>
        <p:spPr>
          <a:xfrm>
            <a:off x="2589212" y="2058750"/>
            <a:ext cx="8915399" cy="1468800"/>
          </a:xfrm>
        </p:spPr>
        <p:txBody>
          <a:bodyPr anchor="b"/>
          <a:lstStyle>
            <a:lvl1pPr algn="l">
              <a:defRPr b="0" cap="none" sz="4000"/>
            </a:lvl1pPr>
          </a:lstStyle>
          <a:p>
            <a:r>
              <a:rPr lang="fr-FR" smtClean="0"/>
              <a:t>Modifiez le style du titre</a:t>
            </a:r>
            <a:endParaRPr dirty="0" lang="en-US"/>
          </a:p>
        </p:txBody>
      </p:sp>
      <p:sp>
        <p:nvSpPr>
          <p:cNvPr id="1048717" name="Text Placeholder 2"/>
          <p:cNvSpPr>
            <a:spLocks noGrp="1"/>
          </p:cNvSpPr>
          <p:nvPr>
            <p:ph type="body" idx="1"/>
          </p:nvPr>
        </p:nvSpPr>
        <p:spPr>
          <a:xfrm>
            <a:off x="2589212" y="3530129"/>
            <a:ext cx="8915399" cy="860400"/>
          </a:xfrm>
        </p:spPr>
        <p:txBody>
          <a:bodyPr anchor="t"/>
          <a:lstStyle>
            <a:lvl1pPr algn="l" indent="0" marL="0">
              <a:buNone/>
              <a:defRPr sz="2000">
                <a:solidFill>
                  <a:schemeClr val="tx1">
                    <a:lumMod val="65000"/>
                    <a:lumOff val="3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fr-FR" smtClean="0"/>
              <a:t>Modifier les styles du texte du masque</a:t>
            </a:r>
          </a:p>
        </p:txBody>
      </p:sp>
      <p:sp>
        <p:nvSpPr>
          <p:cNvPr id="1048718" name="Date Placeholder 3"/>
          <p:cNvSpPr>
            <a:spLocks noGrp="1"/>
          </p:cNvSpPr>
          <p:nvPr>
            <p:ph type="dt" sz="half" idx="10"/>
          </p:nvPr>
        </p:nvSpPr>
        <p:spPr/>
        <p:txBody>
          <a:bodyPr/>
          <a:p>
            <a:fld id="{1ED3C745-B844-42C6-BE75-16CDD93A650B}" type="datetimeFigureOut">
              <a:rPr lang="fr-FR" smtClean="0"/>
              <a:t>21/10/2025</a:t>
            </a:fld>
            <a:endParaRPr lang="fr-FR"/>
          </a:p>
        </p:txBody>
      </p:sp>
      <p:sp>
        <p:nvSpPr>
          <p:cNvPr id="1048719" name="Footer Placeholder 4"/>
          <p:cNvSpPr>
            <a:spLocks noGrp="1"/>
          </p:cNvSpPr>
          <p:nvPr>
            <p:ph type="ftr" sz="quarter" idx="11"/>
          </p:nvPr>
        </p:nvSpPr>
        <p:spPr/>
        <p:txBody>
          <a:bodyPr/>
          <a:p>
            <a:endParaRPr lang="fr-FR"/>
          </a:p>
        </p:txBody>
      </p:sp>
      <p:sp>
        <p:nvSpPr>
          <p:cNvPr id="1048720" name="Freeform 11"/>
          <p:cNvSpPr/>
          <p:nvPr/>
        </p:nvSpPr>
        <p:spPr bwMode="auto">
          <a:xfrm flipV="1">
            <a:off x="-4189" y="31781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21" name="Slide Number Placeholder 5"/>
          <p:cNvSpPr>
            <a:spLocks noGrp="1"/>
          </p:cNvSpPr>
          <p:nvPr>
            <p:ph type="sldNum" sz="quarter" idx="12"/>
          </p:nvPr>
        </p:nvSpPr>
        <p:spPr>
          <a:xfrm>
            <a:off x="531812" y="3244139"/>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Deux contenus">
    <p:spTree>
      <p:nvGrpSpPr>
        <p:cNvPr id="58" name=""/>
        <p:cNvGrpSpPr/>
        <p:nvPr/>
      </p:nvGrpSpPr>
      <p:grpSpPr>
        <a:xfrm>
          <a:off x="0" y="0"/>
          <a:ext cx="0" cy="0"/>
          <a:chOff x="0" y="0"/>
          <a:chExt cx="0" cy="0"/>
        </a:xfrm>
      </p:grpSpPr>
      <p:sp>
        <p:nvSpPr>
          <p:cNvPr id="1048747" name="Title 7"/>
          <p:cNvSpPr>
            <a:spLocks noGrp="1"/>
          </p:cNvSpPr>
          <p:nvPr>
            <p:ph type="title"/>
          </p:nvPr>
        </p:nvSpPr>
        <p:spPr/>
        <p:txBody>
          <a:bodyPr/>
          <a:p>
            <a:r>
              <a:rPr lang="fr-FR" smtClean="0"/>
              <a:t>Modifiez le style du titre</a:t>
            </a:r>
            <a:endParaRPr dirty="0" lang="en-US"/>
          </a:p>
        </p:txBody>
      </p:sp>
      <p:sp>
        <p:nvSpPr>
          <p:cNvPr id="1048748" name="Content Placeholder 2"/>
          <p:cNvSpPr>
            <a:spLocks noGrp="1"/>
          </p:cNvSpPr>
          <p:nvPr>
            <p:ph sz="half" idx="1"/>
          </p:nvPr>
        </p:nvSpPr>
        <p:spPr>
          <a:xfrm>
            <a:off x="2589212" y="2133600"/>
            <a:ext cx="4313864" cy="3777622"/>
          </a:xfrm>
        </p:spPr>
        <p:txBody>
          <a:bodyPr>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49" name="Content Placeholder 3"/>
          <p:cNvSpPr>
            <a:spLocks noGrp="1"/>
          </p:cNvSpPr>
          <p:nvPr>
            <p:ph sz="half" idx="2"/>
          </p:nvPr>
        </p:nvSpPr>
        <p:spPr>
          <a:xfrm>
            <a:off x="7190747" y="2126222"/>
            <a:ext cx="4313864" cy="3777622"/>
          </a:xfrm>
        </p:spPr>
        <p:txBody>
          <a:bodyPr>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50"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751" name="Footer Placeholder 5"/>
          <p:cNvSpPr>
            <a:spLocks noGrp="1"/>
          </p:cNvSpPr>
          <p:nvPr>
            <p:ph type="ftr" sz="quarter" idx="11"/>
          </p:nvPr>
        </p:nvSpPr>
        <p:spPr/>
        <p:txBody>
          <a:bodyPr/>
          <a:p>
            <a:endParaRPr lang="fr-FR"/>
          </a:p>
        </p:txBody>
      </p:sp>
      <p:sp>
        <p:nvSpPr>
          <p:cNvPr id="1048752"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53" name="Slide Number Placeholder 5"/>
          <p:cNvSpPr>
            <a:spLocks noGrp="1"/>
          </p:cNvSpPr>
          <p:nvPr>
            <p:ph type="sldNum" sz="quarter" idx="12"/>
          </p:nvPr>
        </p:nvSpPr>
        <p:spPr>
          <a:xfrm>
            <a:off x="531812" y="787782"/>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aison">
    <p:spTree>
      <p:nvGrpSpPr>
        <p:cNvPr id="54" name=""/>
        <p:cNvGrpSpPr/>
        <p:nvPr/>
      </p:nvGrpSpPr>
      <p:grpSpPr>
        <a:xfrm>
          <a:off x="0" y="0"/>
          <a:ext cx="0" cy="0"/>
          <a:chOff x="0" y="0"/>
          <a:chExt cx="0" cy="0"/>
        </a:xfrm>
      </p:grpSpPr>
      <p:sp>
        <p:nvSpPr>
          <p:cNvPr id="1048722" name="Title 9"/>
          <p:cNvSpPr>
            <a:spLocks noGrp="1"/>
          </p:cNvSpPr>
          <p:nvPr>
            <p:ph type="title"/>
          </p:nvPr>
        </p:nvSpPr>
        <p:spPr/>
        <p:txBody>
          <a:bodyPr/>
          <a:p>
            <a:r>
              <a:rPr lang="fr-FR" smtClean="0"/>
              <a:t>Modifiez le style du titre</a:t>
            </a:r>
            <a:endParaRPr dirty="0" lang="en-US"/>
          </a:p>
        </p:txBody>
      </p:sp>
      <p:sp>
        <p:nvSpPr>
          <p:cNvPr id="1048723" name="Text Placeholder 2"/>
          <p:cNvSpPr>
            <a:spLocks noGrp="1"/>
          </p:cNvSpPr>
          <p:nvPr>
            <p:ph type="body" idx="1"/>
          </p:nvPr>
        </p:nvSpPr>
        <p:spPr>
          <a:xfrm>
            <a:off x="2939373" y="1972703"/>
            <a:ext cx="3992732"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fr-FR" smtClean="0"/>
              <a:t>Modifier les styles du texte du masque</a:t>
            </a:r>
          </a:p>
        </p:txBody>
      </p:sp>
      <p:sp>
        <p:nvSpPr>
          <p:cNvPr id="1048724" name="Content Placeholder 3"/>
          <p:cNvSpPr>
            <a:spLocks noGrp="1"/>
          </p:cNvSpPr>
          <p:nvPr>
            <p:ph sz="half" idx="2"/>
          </p:nvPr>
        </p:nvSpPr>
        <p:spPr>
          <a:xfrm>
            <a:off x="2589212" y="2548966"/>
            <a:ext cx="4342893" cy="3354060"/>
          </a:xfrm>
        </p:spPr>
        <p:txBody>
          <a:bodyPr>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25" name="Text Placeholder 4"/>
          <p:cNvSpPr>
            <a:spLocks noGrp="1"/>
          </p:cNvSpPr>
          <p:nvPr>
            <p:ph type="body" sz="quarter" idx="3"/>
          </p:nvPr>
        </p:nvSpPr>
        <p:spPr>
          <a:xfrm>
            <a:off x="7506629" y="1969475"/>
            <a:ext cx="3999001"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fr-FR" smtClean="0"/>
              <a:t>Modifier les styles du texte du masque</a:t>
            </a:r>
          </a:p>
        </p:txBody>
      </p:sp>
      <p:sp>
        <p:nvSpPr>
          <p:cNvPr id="1048726" name="Content Placeholder 5"/>
          <p:cNvSpPr>
            <a:spLocks noGrp="1"/>
          </p:cNvSpPr>
          <p:nvPr>
            <p:ph sz="quarter" idx="4"/>
          </p:nvPr>
        </p:nvSpPr>
        <p:spPr>
          <a:xfrm>
            <a:off x="7166957" y="2545738"/>
            <a:ext cx="4338674" cy="3354060"/>
          </a:xfrm>
        </p:spPr>
        <p:txBody>
          <a:bodyPr>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27" name="Date Placeholder 6"/>
          <p:cNvSpPr>
            <a:spLocks noGrp="1"/>
          </p:cNvSpPr>
          <p:nvPr>
            <p:ph type="dt" sz="half" idx="10"/>
          </p:nvPr>
        </p:nvSpPr>
        <p:spPr/>
        <p:txBody>
          <a:bodyPr/>
          <a:p>
            <a:fld id="{1ED3C745-B844-42C6-BE75-16CDD93A650B}" type="datetimeFigureOut">
              <a:rPr lang="fr-FR" smtClean="0"/>
              <a:t>21/10/2025</a:t>
            </a:fld>
            <a:endParaRPr lang="fr-FR"/>
          </a:p>
        </p:txBody>
      </p:sp>
      <p:sp>
        <p:nvSpPr>
          <p:cNvPr id="1048728" name="Footer Placeholder 7"/>
          <p:cNvSpPr>
            <a:spLocks noGrp="1"/>
          </p:cNvSpPr>
          <p:nvPr>
            <p:ph type="ftr" sz="quarter" idx="11"/>
          </p:nvPr>
        </p:nvSpPr>
        <p:spPr/>
        <p:txBody>
          <a:bodyPr/>
          <a:p>
            <a:endParaRPr lang="fr-FR"/>
          </a:p>
        </p:txBody>
      </p:sp>
      <p:sp>
        <p:nvSpPr>
          <p:cNvPr id="1048729"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30" name="Slide Number Placeholder 5"/>
          <p:cNvSpPr>
            <a:spLocks noGrp="1"/>
          </p:cNvSpPr>
          <p:nvPr>
            <p:ph type="sldNum" sz="quarter" idx="12"/>
          </p:nvPr>
        </p:nvSpPr>
        <p:spPr>
          <a:xfrm>
            <a:off x="531812" y="787782"/>
            <a:ext cx="779767" cy="365125"/>
          </a:xfrm>
        </p:spPr>
        <p:txBody>
          <a:bodyPr/>
          <a:p>
            <a:fld id="{B907B6FC-3F36-4691-A581-7994CD07854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re seul">
    <p:spTree>
      <p:nvGrpSpPr>
        <p:cNvPr id="35" name=""/>
        <p:cNvGrpSpPr/>
        <p:nvPr/>
      </p:nvGrpSpPr>
      <p:grpSpPr>
        <a:xfrm>
          <a:off x="0" y="0"/>
          <a:ext cx="0" cy="0"/>
          <a:chOff x="0" y="0"/>
          <a:chExt cx="0" cy="0"/>
        </a:xfrm>
      </p:grpSpPr>
      <p:sp>
        <p:nvSpPr>
          <p:cNvPr id="1048618" name="Title 1"/>
          <p:cNvSpPr>
            <a:spLocks noGrp="1"/>
          </p:cNvSpPr>
          <p:nvPr>
            <p:ph type="title"/>
          </p:nvPr>
        </p:nvSpPr>
        <p:spPr/>
        <p:txBody>
          <a:bodyPr/>
          <a:p>
            <a:r>
              <a:rPr lang="fr-FR" smtClean="0"/>
              <a:t>Modifiez le style du titre</a:t>
            </a:r>
            <a:endParaRPr dirty="0" lang="en-US"/>
          </a:p>
        </p:txBody>
      </p:sp>
      <p:sp>
        <p:nvSpPr>
          <p:cNvPr id="1048619" name="Date Placeholder 2"/>
          <p:cNvSpPr>
            <a:spLocks noGrp="1"/>
          </p:cNvSpPr>
          <p:nvPr>
            <p:ph type="dt" sz="half" idx="10"/>
          </p:nvPr>
        </p:nvSpPr>
        <p:spPr/>
        <p:txBody>
          <a:bodyPr/>
          <a:p>
            <a:fld id="{1ED3C745-B844-42C6-BE75-16CDD93A650B}" type="datetimeFigureOut">
              <a:rPr lang="fr-FR" smtClean="0"/>
              <a:t>21/10/2025</a:t>
            </a:fld>
            <a:endParaRPr lang="fr-FR"/>
          </a:p>
        </p:txBody>
      </p:sp>
      <p:sp>
        <p:nvSpPr>
          <p:cNvPr id="1048620" name="Footer Placeholder 3"/>
          <p:cNvSpPr>
            <a:spLocks noGrp="1"/>
          </p:cNvSpPr>
          <p:nvPr>
            <p:ph type="ftr" sz="quarter" idx="11"/>
          </p:nvPr>
        </p:nvSpPr>
        <p:spPr/>
        <p:txBody>
          <a:bodyPr/>
          <a:p>
            <a:endParaRPr lang="fr-FR"/>
          </a:p>
        </p:txBody>
      </p:sp>
      <p:sp>
        <p:nvSpPr>
          <p:cNvPr id="1048621"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22" name="Slide Number Placeholder 4"/>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Vide">
    <p:spTree>
      <p:nvGrpSpPr>
        <p:cNvPr id="55" name=""/>
        <p:cNvGrpSpPr/>
        <p:nvPr/>
      </p:nvGrpSpPr>
      <p:grpSpPr>
        <a:xfrm>
          <a:off x="0" y="0"/>
          <a:ext cx="0" cy="0"/>
          <a:chOff x="0" y="0"/>
          <a:chExt cx="0" cy="0"/>
        </a:xfrm>
      </p:grpSpPr>
      <p:sp>
        <p:nvSpPr>
          <p:cNvPr id="1048731" name="Date Placeholder 1"/>
          <p:cNvSpPr>
            <a:spLocks noGrp="1"/>
          </p:cNvSpPr>
          <p:nvPr>
            <p:ph type="dt" sz="half" idx="10"/>
          </p:nvPr>
        </p:nvSpPr>
        <p:spPr/>
        <p:txBody>
          <a:bodyPr/>
          <a:p>
            <a:fld id="{1ED3C745-B844-42C6-BE75-16CDD93A650B}" type="datetimeFigureOut">
              <a:rPr lang="fr-FR" smtClean="0"/>
              <a:t>21/10/2025</a:t>
            </a:fld>
            <a:endParaRPr lang="fr-FR"/>
          </a:p>
        </p:txBody>
      </p:sp>
      <p:sp>
        <p:nvSpPr>
          <p:cNvPr id="1048732" name="Footer Placeholder 2"/>
          <p:cNvSpPr>
            <a:spLocks noGrp="1"/>
          </p:cNvSpPr>
          <p:nvPr>
            <p:ph type="ftr" sz="quarter" idx="11"/>
          </p:nvPr>
        </p:nvSpPr>
        <p:spPr/>
        <p:txBody>
          <a:bodyPr/>
          <a:p>
            <a:endParaRPr lang="fr-FR"/>
          </a:p>
        </p:txBody>
      </p:sp>
      <p:sp>
        <p:nvSpPr>
          <p:cNvPr id="1048733"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34" name="Slide Number Placeholder 3"/>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u avec légende">
    <p:spTree>
      <p:nvGrpSpPr>
        <p:cNvPr id="60" name=""/>
        <p:cNvGrpSpPr/>
        <p:nvPr/>
      </p:nvGrpSpPr>
      <p:grpSpPr>
        <a:xfrm>
          <a:off x="0" y="0"/>
          <a:ext cx="0" cy="0"/>
          <a:chOff x="0" y="0"/>
          <a:chExt cx="0" cy="0"/>
        </a:xfrm>
      </p:grpSpPr>
      <p:sp>
        <p:nvSpPr>
          <p:cNvPr id="1048761" name="Title 1"/>
          <p:cNvSpPr>
            <a:spLocks noGrp="1"/>
          </p:cNvSpPr>
          <p:nvPr>
            <p:ph type="title"/>
          </p:nvPr>
        </p:nvSpPr>
        <p:spPr>
          <a:xfrm>
            <a:off x="2589212" y="446088"/>
            <a:ext cx="3505199" cy="976312"/>
          </a:xfrm>
        </p:spPr>
        <p:txBody>
          <a:bodyPr anchor="b"/>
          <a:lstStyle>
            <a:lvl1pPr algn="l">
              <a:defRPr b="0" sz="2000"/>
            </a:lvl1pPr>
          </a:lstStyle>
          <a:p>
            <a:r>
              <a:rPr lang="fr-FR" smtClean="0"/>
              <a:t>Modifiez le style du titre</a:t>
            </a:r>
            <a:endParaRPr dirty="0" lang="en-US"/>
          </a:p>
        </p:txBody>
      </p:sp>
      <p:sp>
        <p:nvSpPr>
          <p:cNvPr id="1048762" name="Content Placeholder 2"/>
          <p:cNvSpPr>
            <a:spLocks noGrp="1"/>
          </p:cNvSpPr>
          <p:nvPr>
            <p:ph idx="1"/>
          </p:nvPr>
        </p:nvSpPr>
        <p:spPr>
          <a:xfrm>
            <a:off x="6323012" y="446088"/>
            <a:ext cx="5181600" cy="5414963"/>
          </a:xfrm>
        </p:spPr>
        <p:txBody>
          <a:bodyPr anchor="ctr">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763" name="Text Placeholder 3"/>
          <p:cNvSpPr>
            <a:spLocks noGrp="1"/>
          </p:cNvSpPr>
          <p:nvPr>
            <p:ph type="body" sz="half" idx="2"/>
          </p:nvPr>
        </p:nvSpPr>
        <p:spPr>
          <a:xfrm>
            <a:off x="2589212" y="1598613"/>
            <a:ext cx="3505199" cy="4262436"/>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fr-FR" smtClean="0"/>
              <a:t>Modifier les styles du texte du masque</a:t>
            </a:r>
          </a:p>
        </p:txBody>
      </p:sp>
      <p:sp>
        <p:nvSpPr>
          <p:cNvPr id="1048764"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765" name="Footer Placeholder 5"/>
          <p:cNvSpPr>
            <a:spLocks noGrp="1"/>
          </p:cNvSpPr>
          <p:nvPr>
            <p:ph type="ftr" sz="quarter" idx="11"/>
          </p:nvPr>
        </p:nvSpPr>
        <p:spPr/>
        <p:txBody>
          <a:bodyPr/>
          <a:p>
            <a:endParaRPr lang="fr-FR"/>
          </a:p>
        </p:txBody>
      </p:sp>
      <p:sp>
        <p:nvSpPr>
          <p:cNvPr id="1048766" name="Freeform 11"/>
          <p:cNvSpPr/>
          <p:nvPr/>
        </p:nvSpPr>
        <p:spPr bwMode="auto">
          <a:xfrm flipV="1">
            <a:off x="-4189" y="71437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67" name="Slide Number Placeholder 6"/>
          <p:cNvSpPr>
            <a:spLocks noGrp="1"/>
          </p:cNvSpPr>
          <p:nvPr>
            <p:ph type="sldNum" sz="quarter" idx="12"/>
          </p:nvPr>
        </p:nvSpPr>
        <p:spPr/>
        <p:txBody>
          <a:bodyPr/>
          <a:p>
            <a:fld id="{B907B6FC-3F36-4691-A581-7994CD07854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Image avec légende">
    <p:spTree>
      <p:nvGrpSpPr>
        <p:cNvPr id="51" name=""/>
        <p:cNvGrpSpPr/>
        <p:nvPr/>
      </p:nvGrpSpPr>
      <p:grpSpPr>
        <a:xfrm>
          <a:off x="0" y="0"/>
          <a:ext cx="0" cy="0"/>
          <a:chOff x="0" y="0"/>
          <a:chExt cx="0" cy="0"/>
        </a:xfrm>
      </p:grpSpPr>
      <p:sp>
        <p:nvSpPr>
          <p:cNvPr id="1048703" name="Title 1"/>
          <p:cNvSpPr>
            <a:spLocks noGrp="1"/>
          </p:cNvSpPr>
          <p:nvPr>
            <p:ph type="title"/>
          </p:nvPr>
        </p:nvSpPr>
        <p:spPr>
          <a:xfrm>
            <a:off x="2589213" y="4800600"/>
            <a:ext cx="8915400" cy="566738"/>
          </a:xfrm>
        </p:spPr>
        <p:txBody>
          <a:bodyPr anchor="b">
            <a:normAutofit/>
          </a:bodyPr>
          <a:lstStyle>
            <a:lvl1pPr algn="l">
              <a:defRPr b="0" sz="2400"/>
            </a:lvl1pPr>
          </a:lstStyle>
          <a:p>
            <a:r>
              <a:rPr lang="fr-FR" smtClean="0"/>
              <a:t>Modifiez le style du titre</a:t>
            </a:r>
            <a:endParaRPr dirty="0" lang="en-US"/>
          </a:p>
        </p:txBody>
      </p:sp>
      <p:sp>
        <p:nvSpPr>
          <p:cNvPr id="1048704" name="Picture Placeholder 2"/>
          <p:cNvSpPr>
            <a:spLocks noChangeAspect="1" noGrp="1"/>
          </p:cNvSpPr>
          <p:nvPr>
            <p:ph type="pic" idx="1"/>
          </p:nvPr>
        </p:nvSpPr>
        <p:spPr>
          <a:xfrm>
            <a:off x="2589212" y="634965"/>
            <a:ext cx="8915400" cy="3854970"/>
          </a:xfrm>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fr-FR" smtClean="0"/>
              <a:t>Cliquez sur l'icône pour ajouter une image</a:t>
            </a:r>
            <a:endParaRPr dirty="0" lang="en-US"/>
          </a:p>
        </p:txBody>
      </p:sp>
      <p:sp>
        <p:nvSpPr>
          <p:cNvPr id="1048705" name="Text Placeholder 3"/>
          <p:cNvSpPr>
            <a:spLocks noGrp="1"/>
          </p:cNvSpPr>
          <p:nvPr>
            <p:ph type="body" sz="half" idx="2"/>
          </p:nvPr>
        </p:nvSpPr>
        <p:spPr>
          <a:xfrm>
            <a:off x="2589213" y="5367338"/>
            <a:ext cx="8915400" cy="493712"/>
          </a:xfrm>
        </p:spPr>
        <p:txBody>
          <a:bodyPr>
            <a:normAutofit/>
          </a:bodyPr>
          <a:lstStyle>
            <a:lvl1pPr indent="0" marL="0">
              <a:buNone/>
              <a:defRPr sz="12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fr-FR" smtClean="0"/>
              <a:t>Modifier les styles du texte du masque</a:t>
            </a:r>
          </a:p>
        </p:txBody>
      </p:sp>
      <p:sp>
        <p:nvSpPr>
          <p:cNvPr id="1048706" name="Date Placeholder 4"/>
          <p:cNvSpPr>
            <a:spLocks noGrp="1"/>
          </p:cNvSpPr>
          <p:nvPr>
            <p:ph type="dt" sz="half" idx="10"/>
          </p:nvPr>
        </p:nvSpPr>
        <p:spPr/>
        <p:txBody>
          <a:bodyPr/>
          <a:p>
            <a:fld id="{1ED3C745-B844-42C6-BE75-16CDD93A650B}" type="datetimeFigureOut">
              <a:rPr lang="fr-FR" smtClean="0"/>
              <a:t>21/10/2025</a:t>
            </a:fld>
            <a:endParaRPr lang="fr-FR"/>
          </a:p>
        </p:txBody>
      </p:sp>
      <p:sp>
        <p:nvSpPr>
          <p:cNvPr id="1048707" name="Footer Placeholder 5"/>
          <p:cNvSpPr>
            <a:spLocks noGrp="1"/>
          </p:cNvSpPr>
          <p:nvPr>
            <p:ph type="ftr" sz="quarter" idx="11"/>
          </p:nvPr>
        </p:nvSpPr>
        <p:spPr/>
        <p:txBody>
          <a:bodyPr/>
          <a:p>
            <a:endParaRPr lang="fr-FR"/>
          </a:p>
        </p:txBody>
      </p:sp>
      <p:sp>
        <p:nvSpPr>
          <p:cNvPr id="1048708" name="Freeform 11"/>
          <p:cNvSpPr/>
          <p:nvPr/>
        </p:nvSpPr>
        <p:spPr bwMode="auto">
          <a:xfrm flipV="1">
            <a:off x="-4189" y="4911725"/>
            <a:ext cx="1588527" cy="507297"/>
          </a:xfrm>
          <a:custGeom>
            <a:av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09" name="Slide Number Placeholder 6"/>
          <p:cNvSpPr>
            <a:spLocks noGrp="1"/>
          </p:cNvSpPr>
          <p:nvPr>
            <p:ph type="sldNum" sz="quarter" idx="12"/>
          </p:nvPr>
        </p:nvSpPr>
        <p:spPr>
          <a:xfrm>
            <a:off x="531812" y="4983087"/>
            <a:ext cx="779767" cy="365125"/>
          </a:xfrm>
        </p:spPr>
        <p:txBody>
          <a:bodyPr/>
          <a:p>
            <a:fld id="{B907B6FC-3F36-4691-A581-7994CD07854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1" name=""/>
        <p:cNvGrpSpPr/>
        <p:nvPr/>
      </p:nvGrpSpPr>
      <p:grpSpPr>
        <a:xfrm>
          <a:off x="0" y="0"/>
          <a:ext cx="0" cy="0"/>
          <a:chOff x="0" y="0"/>
          <a:chExt cx="0" cy="0"/>
        </a:xfrm>
      </p:grpSpPr>
      <p:grpSp>
        <p:nvGrpSpPr>
          <p:cNvPr id="12" name="Group 22"/>
          <p:cNvGrpSpPr/>
          <p:nvPr/>
        </p:nvGrpSpPr>
        <p:grpSpPr>
          <a:xfrm>
            <a:off x="1" y="228600"/>
            <a:ext cx="2851516" cy="6638628"/>
            <a:chOff x="2487613" y="285750"/>
            <a:chExt cx="2428875" cy="5654676"/>
          </a:xfrm>
        </p:grpSpPr>
        <p:sp>
          <p:nvSpPr>
            <p:cNvPr id="1048576" name="Freeform 11"/>
            <p:cNvSpPr/>
            <p:nvPr/>
          </p:nvSpPr>
          <p:spPr bwMode="auto">
            <a:xfrm>
              <a:off x="2487613" y="2284413"/>
              <a:ext cx="85725" cy="533400"/>
            </a:xfrm>
            <a:custGeom>
              <a:avLst/>
              <a:ah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48577" name="Freeform 12"/>
            <p:cNvSpPr/>
            <p:nvPr/>
          </p:nvSpPr>
          <p:spPr bwMode="auto">
            <a:xfrm>
              <a:off x="2597151" y="2779713"/>
              <a:ext cx="550863" cy="1978025"/>
            </a:xfrm>
            <a:custGeom>
              <a:avLst/>
              <a:ah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048578" name="Freeform 13"/>
            <p:cNvSpPr/>
            <p:nvPr/>
          </p:nvSpPr>
          <p:spPr bwMode="auto">
            <a:xfrm>
              <a:off x="3175001" y="4730750"/>
              <a:ext cx="519113" cy="1209675"/>
            </a:xfrm>
            <a:custGeom>
              <a:avLst/>
              <a:ah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048579" name="Freeform 14"/>
            <p:cNvSpPr/>
            <p:nvPr/>
          </p:nvSpPr>
          <p:spPr bwMode="auto">
            <a:xfrm>
              <a:off x="3305176" y="5630863"/>
              <a:ext cx="146050" cy="309563"/>
            </a:xfrm>
            <a:custGeom>
              <a:avLst/>
              <a:ah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048580" name="Freeform 15"/>
            <p:cNvSpPr/>
            <p:nvPr/>
          </p:nvSpPr>
          <p:spPr bwMode="auto">
            <a:xfrm>
              <a:off x="2573338" y="2817813"/>
              <a:ext cx="700088" cy="2835275"/>
            </a:xfrm>
            <a:custGeom>
              <a:avLst/>
              <a:ah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048581" name="Freeform 16"/>
            <p:cNvSpPr/>
            <p:nvPr/>
          </p:nvSpPr>
          <p:spPr bwMode="auto">
            <a:xfrm>
              <a:off x="2506663" y="285750"/>
              <a:ext cx="90488" cy="2493963"/>
            </a:xfrm>
            <a:custGeom>
              <a:avLst/>
              <a:ah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048582" name="Freeform 17"/>
            <p:cNvSpPr/>
            <p:nvPr/>
          </p:nvSpPr>
          <p:spPr bwMode="auto">
            <a:xfrm>
              <a:off x="2554288" y="2598738"/>
              <a:ext cx="66675" cy="420688"/>
            </a:xfrm>
            <a:custGeom>
              <a:avLst/>
              <a:ah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048583" name="Freeform 18"/>
            <p:cNvSpPr/>
            <p:nvPr/>
          </p:nvSpPr>
          <p:spPr bwMode="auto">
            <a:xfrm>
              <a:off x="3143251" y="4757738"/>
              <a:ext cx="161925" cy="873125"/>
            </a:xfrm>
            <a:custGeom>
              <a:avLst/>
              <a:ah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048584" name="Freeform 19"/>
            <p:cNvSpPr/>
            <p:nvPr/>
          </p:nvSpPr>
          <p:spPr bwMode="auto">
            <a:xfrm>
              <a:off x="3148013" y="1282700"/>
              <a:ext cx="1768475" cy="3448050"/>
            </a:xfrm>
            <a:custGeom>
              <a:avLst/>
              <a:ah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048585" name="Freeform 20"/>
            <p:cNvSpPr/>
            <p:nvPr/>
          </p:nvSpPr>
          <p:spPr bwMode="auto">
            <a:xfrm>
              <a:off x="3273426" y="5653088"/>
              <a:ext cx="138113" cy="287338"/>
            </a:xfrm>
            <a:custGeom>
              <a:avLst/>
              <a:ah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048586" name="Freeform 21"/>
            <p:cNvSpPr/>
            <p:nvPr/>
          </p:nvSpPr>
          <p:spPr bwMode="auto">
            <a:xfrm>
              <a:off x="3143251" y="4656138"/>
              <a:ext cx="31750" cy="188913"/>
            </a:xfrm>
            <a:custGeom>
              <a:avLst/>
              <a:ah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048587" name="Freeform 22"/>
            <p:cNvSpPr/>
            <p:nvPr/>
          </p:nvSpPr>
          <p:spPr bwMode="auto">
            <a:xfrm>
              <a:off x="3211513" y="5410200"/>
              <a:ext cx="203200" cy="530225"/>
            </a:xfrm>
            <a:custGeom>
              <a:avLst/>
              <a:ah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3" name="Group 9"/>
          <p:cNvGrpSpPr/>
          <p:nvPr/>
        </p:nvGrpSpPr>
        <p:grpSpPr>
          <a:xfrm>
            <a:off x="27221" y="157"/>
            <a:ext cx="2356674" cy="6853096"/>
            <a:chOff x="6627813" y="195610"/>
            <a:chExt cx="1952625" cy="5678141"/>
          </a:xfrm>
        </p:grpSpPr>
        <p:sp>
          <p:nvSpPr>
            <p:cNvPr id="1048588" name="Freeform 27"/>
            <p:cNvSpPr/>
            <p:nvPr/>
          </p:nvSpPr>
          <p:spPr bwMode="auto">
            <a:xfrm>
              <a:off x="6627813" y="195610"/>
              <a:ext cx="409575" cy="3646488"/>
            </a:xfrm>
            <a:custGeom>
              <a:avLst/>
              <a:ah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048589" name="Freeform 28"/>
            <p:cNvSpPr/>
            <p:nvPr/>
          </p:nvSpPr>
          <p:spPr bwMode="auto">
            <a:xfrm>
              <a:off x="7061201" y="3771900"/>
              <a:ext cx="350838" cy="1309688"/>
            </a:xfrm>
            <a:custGeom>
              <a:avLst/>
              <a:ah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048590" name="Freeform 29"/>
            <p:cNvSpPr/>
            <p:nvPr/>
          </p:nvSpPr>
          <p:spPr bwMode="auto">
            <a:xfrm>
              <a:off x="7439026" y="5053013"/>
              <a:ext cx="357188" cy="820738"/>
            </a:xfrm>
            <a:custGeom>
              <a:avLst/>
              <a:ah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048591" name="Freeform 30"/>
            <p:cNvSpPr/>
            <p:nvPr/>
          </p:nvSpPr>
          <p:spPr bwMode="auto">
            <a:xfrm>
              <a:off x="7037388" y="3811588"/>
              <a:ext cx="457200" cy="1852613"/>
            </a:xfrm>
            <a:custGeom>
              <a:avLst/>
              <a:ah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048592" name="Freeform 31"/>
            <p:cNvSpPr/>
            <p:nvPr/>
          </p:nvSpPr>
          <p:spPr bwMode="auto">
            <a:xfrm>
              <a:off x="6992938" y="1263650"/>
              <a:ext cx="144463" cy="2508250"/>
            </a:xfrm>
            <a:custGeom>
              <a:avLst/>
              <a:ah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048593" name="Freeform 32"/>
            <p:cNvSpPr/>
            <p:nvPr/>
          </p:nvSpPr>
          <p:spPr bwMode="auto">
            <a:xfrm>
              <a:off x="7526338" y="5640388"/>
              <a:ext cx="111125" cy="233363"/>
            </a:xfrm>
            <a:custGeom>
              <a:avLst/>
              <a:ah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048594" name="Freeform 33"/>
            <p:cNvSpPr/>
            <p:nvPr/>
          </p:nvSpPr>
          <p:spPr bwMode="auto">
            <a:xfrm>
              <a:off x="7021513" y="3598863"/>
              <a:ext cx="68263" cy="423863"/>
            </a:xfrm>
            <a:custGeom>
              <a:avLst/>
              <a:ah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048595" name="Freeform 34"/>
            <p:cNvSpPr/>
            <p:nvPr/>
          </p:nvSpPr>
          <p:spPr bwMode="auto">
            <a:xfrm>
              <a:off x="7412038" y="2801938"/>
              <a:ext cx="1168400" cy="2251075"/>
            </a:xfrm>
            <a:custGeom>
              <a:avLst/>
              <a:ah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048596" name="Freeform 35"/>
            <p:cNvSpPr/>
            <p:nvPr/>
          </p:nvSpPr>
          <p:spPr bwMode="auto">
            <a:xfrm>
              <a:off x="7494588" y="5664200"/>
              <a:ext cx="100013" cy="209550"/>
            </a:xfrm>
            <a:custGeom>
              <a:avLst/>
              <a:ah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048597" name="Freeform 36"/>
            <p:cNvSpPr/>
            <p:nvPr/>
          </p:nvSpPr>
          <p:spPr bwMode="auto">
            <a:xfrm>
              <a:off x="7412038" y="5081588"/>
              <a:ext cx="114300" cy="558800"/>
            </a:xfrm>
            <a:custGeom>
              <a:avLst/>
              <a:ah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048598" name="Freeform 37"/>
            <p:cNvSpPr/>
            <p:nvPr/>
          </p:nvSpPr>
          <p:spPr bwMode="auto">
            <a:xfrm>
              <a:off x="7412038" y="4978400"/>
              <a:ext cx="31750" cy="188913"/>
            </a:xfrm>
            <a:custGeom>
              <a:avLst/>
              <a:ah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048599" name="Freeform 38"/>
            <p:cNvSpPr/>
            <p:nvPr/>
          </p:nvSpPr>
          <p:spPr bwMode="auto">
            <a:xfrm>
              <a:off x="7439026" y="5434013"/>
              <a:ext cx="174625" cy="439738"/>
            </a:xfrm>
            <a:custGeom>
              <a:avLst/>
              <a:ah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048600" name="Rectangle 6"/>
          <p:cNvSpPr/>
          <p:nvPr/>
        </p:nvSpPr>
        <p:spPr>
          <a:xfrm>
            <a:off x="0" y="0"/>
            <a:ext cx="182880" cy="6858000"/>
          </a:xfrm>
          <a:prstGeom prst="rect"/>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48601" name="Title Placeholder 1"/>
          <p:cNvSpPr>
            <a:spLocks noGrp="1"/>
          </p:cNvSpPr>
          <p:nvPr>
            <p:ph type="title"/>
          </p:nvPr>
        </p:nvSpPr>
        <p:spPr>
          <a:xfrm>
            <a:off x="2592924" y="624110"/>
            <a:ext cx="8911687" cy="1280890"/>
          </a:xfrm>
          <a:prstGeom prst="rect"/>
        </p:spPr>
        <p:txBody>
          <a:bodyPr anchor="t" bIns="45720" lIns="91440" rIns="91440" rtlCol="0" tIns="45720" vert="horz">
            <a:normAutofit/>
          </a:bodyPr>
          <a:p>
            <a:r>
              <a:rPr lang="fr-FR" smtClean="0"/>
              <a:t>Modifiez le style du titre</a:t>
            </a:r>
            <a:endParaRPr dirty="0" lang="en-US"/>
          </a:p>
        </p:txBody>
      </p:sp>
      <p:sp>
        <p:nvSpPr>
          <p:cNvPr id="1048602" name="Text Placeholder 2"/>
          <p:cNvSpPr>
            <a:spLocks noGrp="1"/>
          </p:cNvSpPr>
          <p:nvPr>
            <p:ph type="body" idx="1"/>
          </p:nvPr>
        </p:nvSpPr>
        <p:spPr>
          <a:xfrm>
            <a:off x="2589212" y="2133600"/>
            <a:ext cx="8915400" cy="3886200"/>
          </a:xfrm>
          <a:prstGeom prst="rect"/>
        </p:spPr>
        <p:txBody>
          <a:bodyPr bIns="45720" lIns="91440" rIns="91440" rtlCol="0" tIns="45720" vert="horz">
            <a:normAutofit/>
          </a:bodyPr>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lang="en-US"/>
          </a:p>
        </p:txBody>
      </p:sp>
      <p:sp>
        <p:nvSpPr>
          <p:cNvPr id="1048603" name="Date Placeholder 3"/>
          <p:cNvSpPr>
            <a:spLocks noGrp="1"/>
          </p:cNvSpPr>
          <p:nvPr>
            <p:ph type="dt" sz="half" idx="2"/>
          </p:nvPr>
        </p:nvSpPr>
        <p:spPr>
          <a:xfrm>
            <a:off x="10361612" y="6130437"/>
            <a:ext cx="1146283" cy="370396"/>
          </a:xfrm>
          <a:prstGeom prst="rect"/>
        </p:spPr>
        <p:txBody>
          <a:bodyPr anchor="ctr" bIns="45720" lIns="91440" rIns="91440" rtlCol="0" tIns="45720" vert="horz"/>
          <a:lstStyle>
            <a:lvl1pPr algn="r">
              <a:defRPr sz="900">
                <a:solidFill>
                  <a:schemeClr val="tx1">
                    <a:tint val="75000"/>
                  </a:schemeClr>
                </a:solidFill>
              </a:defRPr>
            </a:lvl1pPr>
          </a:lstStyle>
          <a:p>
            <a:fld id="{1ED3C745-B844-42C6-BE75-16CDD93A650B}" type="datetimeFigureOut">
              <a:rPr lang="fr-FR" smtClean="0"/>
              <a:t>21/10/2025</a:t>
            </a:fld>
            <a:endParaRPr lang="fr-FR"/>
          </a:p>
        </p:txBody>
      </p:sp>
      <p:sp>
        <p:nvSpPr>
          <p:cNvPr id="1048604" name="Footer Placeholder 4"/>
          <p:cNvSpPr>
            <a:spLocks noGrp="1"/>
          </p:cNvSpPr>
          <p:nvPr>
            <p:ph type="ftr" sz="quarter" idx="3"/>
          </p:nvPr>
        </p:nvSpPr>
        <p:spPr>
          <a:xfrm>
            <a:off x="2589212" y="6135808"/>
            <a:ext cx="7619999" cy="365125"/>
          </a:xfrm>
          <a:prstGeom prst="rect"/>
        </p:spPr>
        <p:txBody>
          <a:bodyPr anchor="ctr" bIns="45720" lIns="91440" rIns="91440" rtlCol="0" tIns="45720" vert="horz"/>
          <a:lstStyle>
            <a:lvl1pPr algn="l">
              <a:defRPr sz="900">
                <a:solidFill>
                  <a:schemeClr val="tx1">
                    <a:tint val="75000"/>
                  </a:schemeClr>
                </a:solidFill>
              </a:defRPr>
            </a:lvl1pPr>
          </a:lstStyle>
          <a:p>
            <a:endParaRPr lang="fr-FR"/>
          </a:p>
        </p:txBody>
      </p:sp>
      <p:sp>
        <p:nvSpPr>
          <p:cNvPr id="1048605" name="Slide Number Placeholder 5"/>
          <p:cNvSpPr>
            <a:spLocks noGrp="1"/>
          </p:cNvSpPr>
          <p:nvPr>
            <p:ph type="sldNum" sz="quarter" idx="4"/>
          </p:nvPr>
        </p:nvSpPr>
        <p:spPr bwMode="gray">
          <a:xfrm>
            <a:off x="531812" y="787782"/>
            <a:ext cx="779767" cy="365125"/>
          </a:xfrm>
          <a:prstGeom prst="rect"/>
        </p:spPr>
        <p:txBody>
          <a:bodyPr anchor="ctr" bIns="45720" lIns="91440" rIns="91440" rtlCol="0" tIns="45720" vert="horz"/>
          <a:lstStyle>
            <a:lvl1pPr algn="r">
              <a:defRPr sz="2000">
                <a:solidFill>
                  <a:srgbClr val="FEFFFF"/>
                </a:solidFill>
              </a:defRPr>
            </a:lvl1pPr>
          </a:lstStyle>
          <a:p>
            <a:fld id="{B907B6FC-3F36-4691-A581-7994CD078540}" type="slidenum">
              <a:rPr lang="fr-FR" smtClean="0"/>
              <a:t>‹N°›</a:t>
            </a:fld>
            <a:endParaRPr lang="fr-FR"/>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eaLnBrk="1" hangingPunct="1" latinLnBrk="0" rtl="0">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eaLnBrk="1" hangingPunct="1" indent="-342900" latinLnBrk="0" marL="342900" rtl="0">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algn="l" defTabSz="457200" eaLnBrk="1" hangingPunct="1" indent="-285750" latinLnBrk="0" marL="742950" rtl="0">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algn="l" defTabSz="457200" eaLnBrk="1" hangingPunct="1" indent="-228600" latinLnBrk="0" marL="1143000" rtl="0">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algn="l" defTabSz="457200" eaLnBrk="1" hangingPunct="1" indent="-228600" latinLnBrk="0" marL="16002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algn="l" defTabSz="457200" eaLnBrk="1" hangingPunct="1" indent="-228600" latinLnBrk="0" marL="20574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algn="l" defTabSz="457200" eaLnBrk="1" hangingPunct="1" indent="-228600" latinLnBrk="0" marL="25146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algn="l" defTabSz="457200" eaLnBrk="1" hangingPunct="1" indent="-228600" latinLnBrk="0" marL="29718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algn="l" defTabSz="457200" eaLnBrk="1" hangingPunct="1" indent="-228600" latinLnBrk="0" marL="34290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algn="l" defTabSz="457200" eaLnBrk="1" hangingPunct="1" indent="-228600" latinLnBrk="0" marL="3886200" rtl="0">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12" name="Titre 1"/>
          <p:cNvSpPr>
            <a:spLocks noGrp="1"/>
          </p:cNvSpPr>
          <p:nvPr>
            <p:ph type="ctrTitle"/>
          </p:nvPr>
        </p:nvSpPr>
        <p:spPr>
          <a:xfrm>
            <a:off x="6084441" y="680856"/>
            <a:ext cx="5020491" cy="1144790"/>
          </a:xfrm>
          <a:ln>
            <a:noFill/>
          </a:ln>
          <a:effectLst/>
          <a:scene3d>
            <a:camera prst="orthographicFront">
              <a:rot lat="0" lon="0" rev="0"/>
            </a:camera>
            <a:lightRig dir="t" rig="contrasting">
              <a:rot lat="0" lon="0" rev="7800000"/>
            </a:lightRig>
          </a:scene3d>
          <a:sp3d>
            <a:bevelT w="139700" h="139700"/>
          </a:sp3d>
        </p:spPr>
        <p:txBody>
          <a:bodyPr>
            <a:normAutofit/>
          </a:bodyPr>
          <a:p>
            <a:pPr algn="ctr"/>
            <a:r>
              <a:rPr b="1" dirty="0" lang="ar-DZ" smtClean="0">
                <a:solidFill>
                  <a:schemeClr val="tx1"/>
                </a:solidFill>
                <a:latin typeface="Adobe Arabic" panose="02040503050201020203" pitchFamily="18" charset="-78"/>
                <a:cs typeface="Adobe Arabic" panose="02040503050201020203" pitchFamily="18" charset="-78"/>
              </a:rPr>
              <a:t/>
            </a:r>
            <a:br>
              <a:rPr b="1" dirty="0" lang="ar-DZ" smtClean="0">
                <a:solidFill>
                  <a:schemeClr val="tx1"/>
                </a:solidFill>
                <a:latin typeface="Adobe Arabic" panose="02040503050201020203" pitchFamily="18" charset="-78"/>
                <a:cs typeface="Adobe Arabic" panose="02040503050201020203" pitchFamily="18" charset="-78"/>
              </a:rPr>
            </a:br>
            <a:r>
              <a:rPr b="1" dirty="0" sz="2700" lang="ar-DZ" spc="50" smtClean="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Arabic" panose="02040503050201020203" pitchFamily="18" charset="-78"/>
                <a:cs typeface="Adobe Arabic" panose="02040503050201020203" pitchFamily="18" charset="-78"/>
              </a:rPr>
              <a:t>كلية العلوم الاقتصادية و التسيير و العلوم التجارية </a:t>
            </a:r>
            <a:r>
              <a:rPr b="1" dirty="0" lang="ar-DZ" spc="50" smtClean="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Arabic" panose="02040503050201020203" pitchFamily="18" charset="-78"/>
                <a:cs typeface="Adobe Arabic" panose="02040503050201020203" pitchFamily="18" charset="-78"/>
              </a:rPr>
              <a:t/>
            </a:r>
            <a:br>
              <a:rPr b="1" dirty="0" lang="ar-DZ" spc="50" smtClean="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Arabic" panose="02040503050201020203" pitchFamily="18" charset="-78"/>
                <a:cs typeface="Adobe Arabic" panose="02040503050201020203" pitchFamily="18" charset="-78"/>
              </a:rPr>
            </a:br>
            <a:r>
              <a:rPr b="1" dirty="0" sz="3100" lang="ar-DZ" spc="50" smtClean="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Thai" panose="02040503050201020203" pitchFamily="18" charset="-34"/>
                <a:cs typeface="Adobe Arabic" panose="02040503050201020203" pitchFamily="18" charset="-78"/>
              </a:rPr>
              <a:t>جامعة باجي مختار –عنابة</a:t>
            </a:r>
            <a:r>
              <a:rPr b="1" dirty="0" sz="3100" lang="ar-DZ" spc="50" smtClean="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Arabic" panose="02040503050201020203" pitchFamily="18" charset="-78"/>
                <a:cs typeface="Adobe Arabic" panose="02040503050201020203" pitchFamily="18" charset="-78"/>
              </a:rPr>
              <a:t> </a:t>
            </a:r>
            <a:endParaRPr b="1" dirty="0" lang="fr-FR" spc="50">
              <a:ln w="9525" cmpd="sng">
                <a:solidFill>
                  <a:schemeClr val="accent1"/>
                </a:solidFill>
                <a:prstDash val="solid"/>
              </a:ln>
              <a:solidFill>
                <a:schemeClr val="accent4">
                  <a:lumMod val="60000"/>
                  <a:lumOff val="40000"/>
                </a:schemeClr>
              </a:solidFill>
              <a:effectLst>
                <a:glow rad="38100">
                  <a:schemeClr val="accent1">
                    <a:alpha val="40000"/>
                  </a:schemeClr>
                </a:glow>
              </a:effectLst>
              <a:latin typeface="Adobe Arabic" panose="02040503050201020203" pitchFamily="18" charset="-78"/>
              <a:cs typeface="Adobe Arabic" panose="02040503050201020203" pitchFamily="18" charset="-78"/>
            </a:endParaRPr>
          </a:p>
        </p:txBody>
      </p:sp>
      <p:sp>
        <p:nvSpPr>
          <p:cNvPr id="1048613" name="Rectangle 7"/>
          <p:cNvSpPr/>
          <p:nvPr/>
        </p:nvSpPr>
        <p:spPr>
          <a:xfrm>
            <a:off x="190241" y="59975"/>
            <a:ext cx="2753255" cy="320282"/>
          </a:xfrm>
          <a:prstGeom prst="rect"/>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anchor="ctr" rtlCol="0"/>
          <a:p>
            <a:pPr algn="ctr" rtl="1"/>
            <a:r>
              <a:rPr b="1" dirty="0" sz="2000" lang="fr-FR"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rPr>
              <a:t>MASTER1 MKG </a:t>
            </a:r>
            <a:endParaRPr b="1" dirty="0" sz="2000" lang="ar-DZ"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endParaRPr>
          </a:p>
        </p:txBody>
      </p:sp>
      <p:sp>
        <p:nvSpPr>
          <p:cNvPr id="1048614" name="Rectangle 6"/>
          <p:cNvSpPr/>
          <p:nvPr/>
        </p:nvSpPr>
        <p:spPr>
          <a:xfrm>
            <a:off x="190240" y="515002"/>
            <a:ext cx="2753255" cy="804330"/>
          </a:xfrm>
          <a:prstGeom prst="rect"/>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r>
              <a:rPr b="1" dirty="0" lang="fr-FR"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rPr>
              <a:t>ABBACI NERIMENE </a:t>
            </a:r>
          </a:p>
          <a:p>
            <a:r>
              <a:rPr b="1" dirty="0" lang="fr-FR"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rPr>
              <a:t>ALIGEUCHI RAHMA </a:t>
            </a:r>
            <a:endParaRPr b="1" dirty="0" lang="ar-DZ"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endParaRPr>
          </a:p>
          <a:p>
            <a:r>
              <a:rPr b="1" dirty="0" lang="fr-FR"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rPr>
              <a:t>BOUTARFA ABDELGHANI </a:t>
            </a:r>
            <a:endParaRPr b="1" dirty="0" lang="ar-DZ"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endParaRPr>
          </a:p>
        </p:txBody>
      </p:sp>
      <p:sp>
        <p:nvSpPr>
          <p:cNvPr id="1048615" name="Rectangle 8"/>
          <p:cNvSpPr/>
          <p:nvPr/>
        </p:nvSpPr>
        <p:spPr>
          <a:xfrm>
            <a:off x="2429692" y="2438400"/>
            <a:ext cx="8360228" cy="1759132"/>
          </a:xfrm>
          <a:prstGeom prst="rect"/>
          <a:noFill/>
          <a:ln>
            <a:noFill/>
          </a:ln>
        </p:spPr>
        <p:style>
          <a:lnRef idx="0">
            <a:scrgbClr r="0" g="0" b="0"/>
          </a:lnRef>
          <a:fillRef idx="0">
            <a:scrgbClr r="0" g="0" b="0"/>
          </a:fillRef>
          <a:effectRef idx="0">
            <a:scrgbClr r="0" g="0" b="0"/>
          </a:effectRef>
          <a:fontRef idx="minor">
            <a:schemeClr val="accent5"/>
          </a:fontRef>
        </p:style>
        <p:txBody>
          <a:bodyPr anchor="ctr" rtlCol="0"/>
          <a:p>
            <a:pPr algn="ctr"/>
            <a:endParaRPr lang="fr-FR"/>
          </a:p>
        </p:txBody>
      </p:sp>
      <p:sp>
        <p:nvSpPr>
          <p:cNvPr id="1048616" name="Rectangle à coins arrondis 10"/>
          <p:cNvSpPr/>
          <p:nvPr/>
        </p:nvSpPr>
        <p:spPr>
          <a:xfrm>
            <a:off x="4328161" y="1999169"/>
            <a:ext cx="7738973" cy="2637594"/>
          </a:xfrm>
          <a:prstGeom prst="roundRect"/>
          <a:noFill/>
          <a:ln>
            <a:noFill/>
          </a:ln>
        </p:spPr>
        <p:style>
          <a:lnRef idx="0">
            <a:scrgbClr r="0" g="0" b="0"/>
          </a:lnRef>
          <a:fillRef idx="0">
            <a:scrgbClr r="0" g="0" b="0"/>
          </a:fillRef>
          <a:effectRef idx="0">
            <a:scrgbClr r="0" g="0" b="0"/>
          </a:effectRef>
          <a:fontRef idx="minor">
            <a:schemeClr val="accent5"/>
          </a:fontRef>
        </p:style>
        <p:txBody>
          <a:bodyPr anchor="ctr" rtlCol="0"/>
          <a:p>
            <a:pPr algn="ctr"/>
            <a:r>
              <a:rPr b="1" dirty="0" sz="5400" lang="ar-DZ" smtClean="0">
                <a:ln w="12700" cmpd="sng">
                  <a:solidFill>
                    <a:schemeClr val="tx1"/>
                  </a:solidFill>
                  <a:prstDash val="solid"/>
                </a:ln>
                <a:solidFill>
                  <a:schemeClr val="tx2">
                    <a:lumMod val="60000"/>
                    <a:lumOff val="40000"/>
                  </a:schemeClr>
                </a:solidFill>
                <a:latin typeface="Adobe Arabic" panose="02040503050201020203" pitchFamily="18" charset="-78"/>
                <a:cs typeface="Adobe Arabic" panose="02040503050201020203" pitchFamily="18" charset="-78"/>
              </a:rPr>
              <a:t>حماية المستهلك ضمن مقياس ندوة حول الاتجاهات الحديثة </a:t>
            </a:r>
            <a:endParaRPr b="1" dirty="0" sz="5400" lang="fr-FR">
              <a:ln w="12700" cmpd="sng">
                <a:solidFill>
                  <a:schemeClr val="tx1"/>
                </a:solidFill>
                <a:prstDash val="solid"/>
              </a:ln>
              <a:solidFill>
                <a:schemeClr val="tx2">
                  <a:lumMod val="60000"/>
                  <a:lumOff val="40000"/>
                </a:schemeClr>
              </a:solidFill>
              <a:latin typeface="Adobe Arabic" panose="02040503050201020203" pitchFamily="18" charset="-78"/>
              <a:cs typeface="Adobe Arabic" panose="02040503050201020203" pitchFamily="18" charset="-78"/>
            </a:endParaRPr>
          </a:p>
        </p:txBody>
      </p:sp>
      <p:sp>
        <p:nvSpPr>
          <p:cNvPr id="1048617" name="Rectangle 11"/>
          <p:cNvSpPr/>
          <p:nvPr/>
        </p:nvSpPr>
        <p:spPr>
          <a:xfrm>
            <a:off x="190240" y="59975"/>
            <a:ext cx="2753255" cy="320282"/>
          </a:xfrm>
          <a:prstGeom prst="rect"/>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anchor="ctr" rtlCol="0"/>
          <a:p>
            <a:pPr algn="ctr" rtl="1"/>
            <a:r>
              <a:rPr b="1" dirty="0" sz="2000" lang="fr-FR"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rPr>
              <a:t>MASTER 2 MKG </a:t>
            </a:r>
            <a:endParaRPr b="1" dirty="0" sz="2000" lang="ar-DZ" smtClean="0">
              <a:solidFill>
                <a:schemeClr val="tx1"/>
              </a:solidFill>
              <a:latin typeface="Adobe Arabic" panose="02040503050201020203" pitchFamily="18" charset="-78"/>
              <a:ea typeface="Adobe Fan Heiti Std B" panose="020B0700000000000000" pitchFamily="34" charset="-128"/>
              <a:cs typeface="Adobe Arabic" panose="02040503050201020203" pitchFamily="18" charset="-78"/>
            </a:endParaRPr>
          </a:p>
        </p:txBody>
      </p:sp>
      <p:pic>
        <p:nvPicPr>
          <p:cNvPr id="2097152" name="Image 2"/>
          <p:cNvPicPr>
            <a:picLocks noChangeAspect="1"/>
          </p:cNvPicPr>
          <p:nvPr/>
        </p:nvPicPr>
        <p:blipFill>
          <a:blip xmlns:r="http://schemas.openxmlformats.org/officeDocument/2006/relationships" r:embed="rId1"/>
          <a:stretch>
            <a:fillRect/>
          </a:stretch>
        </p:blipFill>
        <p:spPr>
          <a:xfrm>
            <a:off x="2307170" y="3668920"/>
            <a:ext cx="3802134" cy="2562610"/>
          </a:xfrm>
          <a:prstGeom prst="rect"/>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500">
        <p:split orient="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1048616"/>
                                        </p:tgtEl>
                                        <p:attrNameLst>
                                          <p:attrName>style.visibility</p:attrName>
                                        </p:attrNameLst>
                                      </p:cBhvr>
                                      <p:to>
                                        <p:strVal val="visible"/>
                                      </p:to>
                                    </p:set>
                                    <p:animEffect transition="in" filter="wipe(down)">
                                      <p:cBhvr>
                                        <p:cTn dur="500" id="7"/>
                                        <p:tgtEl>
                                          <p:spTgt spid="1048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76" name="Rectangle 3"/>
          <p:cNvSpPr>
            <a:spLocks noChangeArrowheads="1"/>
          </p:cNvSpPr>
          <p:nvPr/>
        </p:nvSpPr>
        <p:spPr bwMode="auto">
          <a:xfrm>
            <a:off x="7016968" y="462065"/>
            <a:ext cx="4710547" cy="6949440"/>
          </a:xfrm>
          <a:prstGeom prst="rect"/>
          <a:noFill/>
          <a:ln>
            <a:noFill/>
          </a:ln>
          <a:effectLst/>
        </p:spPr>
        <p:txBody>
          <a:bodyPr anchor="ctr" anchorCtr="0" bIns="45720" compatLnSpc="1" lIns="91440" numCol="1" rIns="91440" tIns="45720" vert="horz" wrap="square">
            <a:prstTxWarp prst="textNoShape"/>
            <a:spAutoFit/>
          </a:bodyPr>
          <a:p>
            <a:pPr algn="r" defTabSz="914400" eaLnBrk="0" fontAlgn="base" hangingPunct="0" indent="0" latinLnBrk="0" lvl="0" marL="0" marR="0" rtl="1">
              <a:lnSpc>
                <a:spcPct val="100000"/>
              </a:lnSpc>
              <a:spcBef>
                <a:spcPct val="0"/>
              </a:spcBef>
              <a:spcAft>
                <a:spcPct val="0"/>
              </a:spcAft>
              <a:buClrTx/>
              <a:buSzTx/>
              <a:buFontTx/>
              <a:buNone/>
            </a:pPr>
            <a:endParaRPr altLang="fr-FR" baseline="0" b="1" cap="none" dirty="0" sz="1400" i="0" kumimoji="0" lang="fr-FR" normalizeH="0" strike="noStrike" u="none" smtClean="0">
              <a:ln>
                <a:noFill/>
              </a:ln>
              <a:solidFill>
                <a:schemeClr val="tx1"/>
              </a:solidFill>
              <a:effectLst/>
              <a:latin typeface="Arial" panose="020B0604020202020204" pitchFamily="34" charset="0"/>
            </a:endParaRPr>
          </a:p>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2800" i="0" kumimoji="0" lang="fr-FR" normalizeH="0" strike="noStrike" u="sng" smtClean="0">
                <a:ln>
                  <a:noFill/>
                </a:ln>
                <a:solidFill>
                  <a:schemeClr val="tx1"/>
                </a:solidFill>
                <a:effectLst/>
                <a:latin typeface="Adobe Arabic" panose="02040503050201020203" pitchFamily="18" charset="-78"/>
                <a:cs typeface="Adobe Arabic" panose="02040503050201020203" pitchFamily="18" charset="-78"/>
              </a:rPr>
              <a:t>1. </a:t>
            </a:r>
            <a:r>
              <a:rPr altLang="fr-FR" baseline="0" b="1" cap="none" dirty="0" sz="2800" i="0" kumimoji="0" lang="ar-SA" normalizeH="0" strike="noStrike" u="sng" smtClean="0">
                <a:ln>
                  <a:noFill/>
                </a:ln>
                <a:solidFill>
                  <a:schemeClr val="tx1"/>
                </a:solidFill>
                <a:effectLst/>
                <a:latin typeface="Adobe Arabic" panose="02040503050201020203" pitchFamily="18" charset="-78"/>
                <a:cs typeface="Adobe Arabic" panose="02040503050201020203" pitchFamily="18" charset="-78"/>
              </a:rPr>
              <a:t>الضمان وجودة المنتج</a:t>
            </a:r>
            <a:endParaRPr altLang="fr-FR" baseline="0" b="1" cap="none" dirty="0" sz="2800" i="0" kumimoji="0" lang="fr-FR" normalizeH="0" strike="noStrike" u="sng" smtClean="0">
              <a:ln>
                <a:noFill/>
              </a:ln>
              <a:solidFill>
                <a:schemeClr val="tx1"/>
              </a:solidFill>
              <a:effectLst/>
              <a:latin typeface="Adobe Arabic" panose="02040503050201020203" pitchFamily="18" charset="-78"/>
              <a:cs typeface="Adobe Arabic" panose="02040503050201020203" pitchFamily="18" charset="-78"/>
            </a:endParaRPr>
          </a:p>
          <a:p>
            <a:pPr algn="r" defTabSz="914400" eaLnBrk="0" fontAlgn="base" hangingPunct="0" indent="0" latinLnBrk="0" lvl="0" marL="0" marR="0" rtl="1">
              <a:lnSpc>
                <a:spcPct val="100000"/>
              </a:lnSpc>
              <a:spcBef>
                <a:spcPct val="0"/>
              </a:spcBef>
              <a:spcAft>
                <a:spcPct val="0"/>
              </a:spcAft>
              <a:buClrTx/>
              <a:buSzTx/>
              <a:buFontTx/>
              <a:buNone/>
            </a:pPr>
            <a:r>
              <a:rPr altLang="fr-FR" b="1" dirty="0" sz="2800" lang="ar-DZ" smtClean="0">
                <a:latin typeface="Adobe Arabic" panose="02040503050201020203" pitchFamily="18" charset="-78"/>
                <a:cs typeface="Adobe Arabic" panose="02040503050201020203" pitchFamily="18" charset="-78"/>
              </a:rPr>
              <a:t>تع</a:t>
            </a:r>
            <a:r>
              <a:rPr altLang="fr-FR" baseline="0" b="1" cap="none" dirty="0" sz="2800" i="0" kumimoji="0" lang="ar-SA" normalizeH="0" strike="noStrike" u="none" smtClean="0">
                <a:ln>
                  <a:noFill/>
                </a:ln>
                <a:solidFill>
                  <a:schemeClr val="tx1"/>
                </a:solidFill>
                <a:effectLst/>
                <a:latin typeface="Adobe Arabic" panose="02040503050201020203" pitchFamily="18" charset="-78"/>
                <a:cs typeface="Adobe Arabic" panose="02040503050201020203" pitchFamily="18" charset="-78"/>
              </a:rPr>
              <a:t>تبر </a:t>
            </a:r>
            <a:r>
              <a:rPr altLang="fr-FR" baseline="0" b="1" cap="none" dirty="0" sz="2800" i="0" kumimoji="0" lang="ar-SA" normalizeH="0" err="1" strike="noStrike" u="none" smtClean="0">
                <a:ln>
                  <a:noFill/>
                </a:ln>
                <a:solidFill>
                  <a:schemeClr val="tx1"/>
                </a:solidFill>
                <a:effectLst/>
                <a:latin typeface="Adobe Arabic" panose="02040503050201020203" pitchFamily="18" charset="-78"/>
                <a:cs typeface="Adobe Arabic" panose="02040503050201020203" pitchFamily="18" charset="-78"/>
              </a:rPr>
              <a:t>كوندور</a:t>
            </a:r>
            <a:r>
              <a:rPr altLang="fr-FR" baseline="0" b="1" cap="none" dirty="0" sz="2800" i="0" kumimoji="0" lang="ar-SA" normalizeH="0" strike="noStrike" u="none" smtClean="0">
                <a:ln>
                  <a:noFill/>
                </a:ln>
                <a:solidFill>
                  <a:schemeClr val="tx1"/>
                </a:solidFill>
                <a:effectLst/>
                <a:latin typeface="Adobe Arabic" panose="02040503050201020203" pitchFamily="18" charset="-78"/>
                <a:cs typeface="Adobe Arabic" panose="02040503050201020203" pitchFamily="18" charset="-78"/>
              </a:rPr>
              <a:t> أن توفير منتجات ذات جودة عالية وبأسعار معقولة هو الركيزة الأولى لحماية المستهلك</a:t>
            </a:r>
            <a:r>
              <a:rPr altLang="fr-FR" baseline="0" b="1" cap="none" dirty="0" sz="2800" i="0" kumimoji="0" lang="fr-FR" normalizeH="0" strike="noStrike" u="none" smtClean="0">
                <a:ln>
                  <a:noFill/>
                </a:ln>
                <a:solidFill>
                  <a:schemeClr val="tx1"/>
                </a:solidFill>
                <a:effectLst/>
                <a:latin typeface="Adobe Arabic" panose="02040503050201020203" pitchFamily="18" charset="-78"/>
                <a:cs typeface="Adobe Arabic" panose="02040503050201020203" pitchFamily="18" charset="-78"/>
              </a:rPr>
              <a:t>.</a:t>
            </a:r>
            <a:endParaRPr altLang="fr-FR" baseline="0" b="1" cap="none" dirty="0" sz="6600" i="0" kumimoji="0" lang="fr-FR" normalizeH="0" strike="noStrike" u="none" smtClean="0">
              <a:ln>
                <a:noFill/>
              </a:ln>
              <a:solidFill>
                <a:schemeClr val="tx1"/>
              </a:solidFill>
              <a:effectLst/>
              <a:latin typeface="Adobe Arabic" panose="02040503050201020203" pitchFamily="18" charset="-78"/>
              <a:cs typeface="Adobe Arabic" panose="02040503050201020203" pitchFamily="18" charset="-78"/>
            </a:endParaRP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200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الضمان</a:t>
            </a:r>
            <a:r>
              <a:rPr altLang="fr-FR" baseline="0" b="1" cap="none" dirty="0" sz="2000" i="0" kumimoji="0" lang="fr-FR" normalizeH="0" strike="noStrike" u="sng"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2000" i="0" kumimoji="0" lang="fr-FR" normalizeH="0" strike="noStrike" u="sng"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تقدم </a:t>
            </a:r>
            <a:r>
              <a:rPr altLang="fr-FR" baseline="0" b="0" cap="none" dirty="0" sz="2000" i="0" kumimoji="0" lang="ar-SA" normalizeH="0" err="1" strike="noStrike" u="none" smtClean="0">
                <a:ln>
                  <a:noFill/>
                </a:ln>
                <a:solidFill>
                  <a:schemeClr val="tx1"/>
                </a:solidFill>
                <a:effectLst/>
                <a:latin typeface="Arial" panose="020B0604020202020204" pitchFamily="34" charset="0"/>
                <a:cs typeface="Arial" panose="020B0604020202020204" pitchFamily="34" charset="0"/>
              </a:rPr>
              <a:t>كوندور</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1"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ضماناً كاملاً</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على منتجاتها لفترة محددة (عادة</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1"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سنة واحدة</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للأجهزة المنزلية من تاريخ الشراء)، وتؤكد على أن أي إصلاحات يجب أن تتم فقط في مراكز</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1"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الخدمة المعتمدة</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التابعة لها، وإلا يُلغى الضمان</a:t>
            </a:r>
            <a:r>
              <a:rPr altLang="fr-FR" baseline="0" b="0" cap="none" dirty="0" sz="20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200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الجودة والأمان</a:t>
            </a:r>
            <a:r>
              <a:rPr altLang="fr-FR" baseline="0" b="1" cap="none" dirty="0" sz="2000" i="0" kumimoji="0" lang="fr-FR" normalizeH="0" strike="noStrike" u="sng"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2000" i="0" kumimoji="0" lang="fr-FR" normalizeH="0" strike="noStrike" u="sng"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تعتمد الشركة على تطوير منتجاتها لتتوافق مع معايير الجودة، مع التركيز على</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1"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الابتكار</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وتقديم تكنولوجيا متطورة للمستهلك الجزائري بأسعار تنافسية</a:t>
            </a:r>
            <a:r>
              <a:rPr altLang="fr-FR" baseline="0" b="0" cap="none" dirty="0" sz="20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200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التحذير من المخاطر</a:t>
            </a:r>
            <a:r>
              <a:rPr altLang="fr-FR" baseline="0" b="1" cap="none" dirty="0" sz="20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تلتزم الشركة بتقديم</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1"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إرشادات واضحة</a:t>
            </a:r>
            <a:r>
              <a:rPr altLang="fr-FR" baseline="0" b="0" cap="none" dirty="0" sz="2000" i="0" kumimoji="0" lang="fr-FR" normalizeH="0" strike="noStrike" u="none" smtClean="0">
                <a:ln>
                  <a:noFill/>
                </a:ln>
                <a:solidFill>
                  <a:schemeClr val="tx1"/>
                </a:solidFill>
                <a:effectLst/>
                <a:latin typeface="Arial" panose="020B0604020202020204" pitchFamily="34" charset="0"/>
              </a:rPr>
              <a:t> </a:t>
            </a:r>
            <a:r>
              <a:rPr altLang="fr-FR" baseline="0" b="0" cap="none" dirty="0" sz="20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لكيفية استعمال وصيانة المنتجات لضمان أفضل استفادة وأمان، وهذا يشمل الالتزام ببيان المكونات وتاريخ الإنتاج</a:t>
            </a:r>
            <a:r>
              <a:rPr altLang="fr-FR" baseline="0" b="0" cap="none" dirty="0" sz="2000" i="0" kumimoji="0" lang="fr-FR" normalizeH="0" strike="noStrike" u="none" smtClean="0">
                <a:ln>
                  <a:noFill/>
                </a:ln>
                <a:solidFill>
                  <a:schemeClr val="tx1"/>
                </a:solidFill>
                <a:effectLst/>
                <a:latin typeface="Arial" panose="020B0604020202020204" pitchFamily="34" charset="0"/>
              </a:rPr>
              <a:t>.</a:t>
            </a:r>
          </a:p>
          <a:p>
            <a:pPr algn="l" defTabSz="914400" eaLnBrk="0" fontAlgn="base" hangingPunct="0" indent="0" latinLnBrk="0" lvl="0" marL="0" marR="0" rtl="0">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77" name="Rectangle 5"/>
          <p:cNvSpPr/>
          <p:nvPr/>
        </p:nvSpPr>
        <p:spPr>
          <a:xfrm>
            <a:off x="3454399" y="120070"/>
            <a:ext cx="5917843" cy="967740"/>
          </a:xfrm>
          <a:prstGeom prst="rect"/>
        </p:spPr>
        <p:txBody>
          <a:bodyPr wrap="square">
            <a:spAutoFit/>
          </a:bodyPr>
          <a:p>
            <a:pPr algn="r"/>
            <a:r>
              <a:rPr b="1" dirty="0" lang="ar-DZ">
                <a:latin typeface="Adobe Arabic" panose="02040503050201020203" pitchFamily="18" charset="-78"/>
                <a:cs typeface="Adobe Arabic" panose="02040503050201020203" pitchFamily="18" charset="-78"/>
              </a:rPr>
              <a:t>تلتزم شركة </a:t>
            </a:r>
            <a:r>
              <a:rPr b="1" dirty="0" lang="ar-DZ" err="1">
                <a:latin typeface="Adobe Arabic" panose="02040503050201020203" pitchFamily="18" charset="-78"/>
                <a:cs typeface="Adobe Arabic" panose="02040503050201020203" pitchFamily="18" charset="-78"/>
              </a:rPr>
              <a:t>كوندور</a:t>
            </a:r>
            <a:r>
              <a:rPr b="1" dirty="0" lang="ar-DZ">
                <a:latin typeface="Adobe Arabic" panose="02040503050201020203" pitchFamily="18" charset="-78"/>
                <a:cs typeface="Adobe Arabic" panose="02040503050201020203" pitchFamily="18" charset="-78"/>
              </a:rPr>
              <a:t> للإلكترونيات بتوفير حماية للمستهلك الجزائري من خلال مجموعة من السياسات والإجراءات، تتركز بشكل أساسي حول جودة المنتج، خدمات ما بعد البيع، والشفافية</a:t>
            </a:r>
            <a:endParaRPr b="1" dirty="0" lang="fr-FR">
              <a:latin typeface="Adobe Arabic" panose="02040503050201020203" pitchFamily="18" charset="-78"/>
              <a:cs typeface="Adobe Arabic" panose="02040503050201020203" pitchFamily="18" charset="-78"/>
            </a:endParaRPr>
          </a:p>
        </p:txBody>
      </p:sp>
      <p:sp>
        <p:nvSpPr>
          <p:cNvPr id="1048678" name="Rectangle 6"/>
          <p:cNvSpPr/>
          <p:nvPr/>
        </p:nvSpPr>
        <p:spPr>
          <a:xfrm>
            <a:off x="600363" y="1305296"/>
            <a:ext cx="5218545" cy="6949440"/>
          </a:xfrm>
          <a:prstGeom prst="rect"/>
        </p:spPr>
        <p:txBody>
          <a:bodyPr wrap="square">
            <a:spAutoFit/>
          </a:bodyPr>
          <a:p>
            <a:pPr algn="r" rtl="1"/>
            <a:r>
              <a:rPr b="1" dirty="0" sz="2400" lang="ar-DZ" u="sng">
                <a:latin typeface="Adobe Arabic" panose="02040503050201020203" pitchFamily="18" charset="-78"/>
                <a:cs typeface="Adobe Arabic" panose="02040503050201020203" pitchFamily="18" charset="-78"/>
              </a:rPr>
              <a:t>خدمة ما بعد البيع (</a:t>
            </a:r>
            <a:r>
              <a:rPr b="1" dirty="0" sz="2400" lang="fr-FR" u="sng">
                <a:latin typeface="Adobe Arabic" panose="02040503050201020203" pitchFamily="18" charset="-78"/>
                <a:cs typeface="Adobe Arabic" panose="02040503050201020203" pitchFamily="18" charset="-78"/>
              </a:rPr>
              <a:t>SAV) </a:t>
            </a:r>
            <a:r>
              <a:rPr b="1" dirty="0" sz="2400" lang="ar-DZ" u="sng">
                <a:latin typeface="Adobe Arabic" panose="02040503050201020203" pitchFamily="18" charset="-78"/>
                <a:cs typeface="Adobe Arabic" panose="02040503050201020203" pitchFamily="18" charset="-78"/>
              </a:rPr>
              <a:t>الفعالة</a:t>
            </a:r>
          </a:p>
          <a:p>
            <a:pPr algn="r" rtl="1"/>
            <a:r>
              <a:rPr b="1" dirty="0" sz="2400" lang="ar-DZ">
                <a:latin typeface="Adobe Arabic" panose="02040503050201020203" pitchFamily="18" charset="-78"/>
                <a:cs typeface="Adobe Arabic" panose="02040503050201020203" pitchFamily="18" charset="-78"/>
              </a:rPr>
              <a:t>تعتبر خدمة ما بعد البيع في </a:t>
            </a:r>
            <a:r>
              <a:rPr b="1" dirty="0" sz="2400" lang="ar-DZ" err="1">
                <a:latin typeface="Adobe Arabic" panose="02040503050201020203" pitchFamily="18" charset="-78"/>
                <a:cs typeface="Adobe Arabic" panose="02040503050201020203" pitchFamily="18" charset="-78"/>
              </a:rPr>
              <a:t>كوندور</a:t>
            </a:r>
            <a:r>
              <a:rPr b="1" dirty="0" sz="2400" lang="ar-DZ">
                <a:latin typeface="Adobe Arabic" panose="02040503050201020203" pitchFamily="18" charset="-78"/>
                <a:cs typeface="Adobe Arabic" panose="02040503050201020203" pitchFamily="18" charset="-78"/>
              </a:rPr>
              <a:t> عنصراً حيوياً لكسب ولاء المستهلك. ولهذا، اعتمدت </a:t>
            </a:r>
            <a:r>
              <a:rPr b="1" dirty="0" sz="2400" lang="ar-DZ" err="1">
                <a:latin typeface="Adobe Arabic" panose="02040503050201020203" pitchFamily="18" charset="-78"/>
                <a:cs typeface="Adobe Arabic" panose="02040503050201020203" pitchFamily="18" charset="-78"/>
              </a:rPr>
              <a:t>كوندور</a:t>
            </a:r>
            <a:r>
              <a:rPr b="1" dirty="0" sz="2400" lang="ar-DZ">
                <a:latin typeface="Adobe Arabic" panose="02040503050201020203" pitchFamily="18" charset="-78"/>
                <a:cs typeface="Adobe Arabic" panose="02040503050201020203" pitchFamily="18" charset="-78"/>
              </a:rPr>
              <a:t> على الشراكة مع شركة خدماتي (</a:t>
            </a:r>
            <a:r>
              <a:rPr b="1" dirty="0" sz="2400" lang="fr-FR">
                <a:latin typeface="Adobe Arabic" panose="02040503050201020203" pitchFamily="18" charset="-78"/>
                <a:cs typeface="Adobe Arabic" panose="02040503050201020203" pitchFamily="18" charset="-78"/>
              </a:rPr>
              <a:t>SPA </a:t>
            </a:r>
            <a:r>
              <a:rPr b="1" dirty="0" sz="2400" lang="fr-FR" err="1">
                <a:latin typeface="Adobe Arabic" panose="02040503050201020203" pitchFamily="18" charset="-78"/>
                <a:cs typeface="Adobe Arabic" panose="02040503050201020203" pitchFamily="18" charset="-78"/>
              </a:rPr>
              <a:t>Khadamaty</a:t>
            </a:r>
            <a:r>
              <a:rPr b="1" dirty="0" sz="2400" lang="fr-FR">
                <a:latin typeface="Adobe Arabic" panose="02040503050201020203" pitchFamily="18" charset="-78"/>
                <a:cs typeface="Adobe Arabic" panose="02040503050201020203" pitchFamily="18" charset="-78"/>
              </a:rPr>
              <a:t>) </a:t>
            </a:r>
            <a:r>
              <a:rPr b="1" dirty="0" sz="2400" lang="ar-DZ">
                <a:latin typeface="Adobe Arabic" panose="02040503050201020203" pitchFamily="18" charset="-78"/>
                <a:cs typeface="Adobe Arabic" panose="02040503050201020203" pitchFamily="18" charset="-78"/>
              </a:rPr>
              <a:t>كشريك رسمي وحصري لخدمات الصيانة والتركيب.</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الانتشار الجغرافي: تتوفر خدمات الصيانة والإصلاح والتركيب في مراكز </a:t>
            </a:r>
            <a:r>
              <a:rPr b="1" dirty="0" sz="2400" lang="ar-DZ" err="1">
                <a:latin typeface="Adobe Arabic" panose="02040503050201020203" pitchFamily="18" charset="-78"/>
                <a:cs typeface="Adobe Arabic" panose="02040503050201020203" pitchFamily="18" charset="-78"/>
              </a:rPr>
              <a:t>جوارية</a:t>
            </a:r>
            <a:r>
              <a:rPr b="1" dirty="0" sz="2400" lang="ar-DZ">
                <a:latin typeface="Adobe Arabic" panose="02040503050201020203" pitchFamily="18" charset="-78"/>
                <a:cs typeface="Adobe Arabic" panose="02040503050201020203" pitchFamily="18" charset="-78"/>
              </a:rPr>
              <a:t> ووكلاء معتمدين منتشرين عبر التراب الوطني، مما يوفر خدمة سريعة وفعالة.</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التدخل المنزلي: توفر الشركة الرقم الأخضر (3075) لتمكين المستهلك من طلب التدخل المنزلي لإصلاح الأجهزة </a:t>
            </a:r>
            <a:r>
              <a:rPr b="1" dirty="0" sz="2400" lang="ar-DZ" err="1">
                <a:latin typeface="Adobe Arabic" panose="02040503050201020203" pitchFamily="18" charset="-78"/>
                <a:cs typeface="Adobe Arabic" panose="02040503050201020203" pitchFamily="18" charset="-78"/>
              </a:rPr>
              <a:t>الكهرومنزلية</a:t>
            </a:r>
            <a:r>
              <a:rPr b="1" dirty="0" sz="2400" lang="ar-DZ">
                <a:latin typeface="Adobe Arabic" panose="02040503050201020203" pitchFamily="18" charset="-78"/>
                <a:cs typeface="Adobe Arabic" panose="02040503050201020203" pitchFamily="18" charset="-78"/>
              </a:rPr>
              <a:t> دون الحاجة إلى عناء التنقل.</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ضمان الإصلاح: يتم تقديم ضمان شامل على جميع قطع الغيار المستبدلة (عادة 3 أشهر لكل قطعة)، مع ضمان استخدام قطع غيار أصلية وذات جودة عالية</a:t>
            </a:r>
            <a:r>
              <a:rPr b="1" dirty="0" sz="2400" lang="ar-DZ"/>
              <a:t>.</a:t>
            </a:r>
          </a:p>
        </p:txBody>
      </p:sp>
      <p:pic>
        <p:nvPicPr>
          <p:cNvPr id="2097158" name="Picture 2" descr="Condor - Leader de l'électroménager en Algérie - Condor"/>
          <p:cNvPicPr>
            <a:picLocks noChangeAspect="1" noChangeArrowheads="1"/>
          </p:cNvPicPr>
          <p:nvPr/>
        </p:nvPicPr>
        <p:blipFill>
          <a:blip xmlns:r="http://schemas.openxmlformats.org/officeDocument/2006/relationships" r:embed="rId1"/>
          <a:srcRect/>
          <a:stretch>
            <a:fillRect/>
          </a:stretch>
        </p:blipFill>
        <p:spPr bwMode="auto">
          <a:xfrm>
            <a:off x="-79555" y="0"/>
            <a:ext cx="3393768" cy="1305296"/>
          </a:xfrm>
          <a:prstGeom prst="ellipse"/>
          <a:ln>
            <a:noFill/>
          </a:ln>
          <a:effectLst>
            <a:softEdge rad="112500"/>
          </a:effectLst>
        </p:spPr>
      </p:pic>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79" name="Rectangle 3"/>
          <p:cNvSpPr/>
          <p:nvPr/>
        </p:nvSpPr>
        <p:spPr>
          <a:xfrm>
            <a:off x="6807200" y="1166567"/>
            <a:ext cx="4719783" cy="5044439"/>
          </a:xfrm>
          <a:prstGeom prst="rect"/>
        </p:spPr>
        <p:txBody>
          <a:bodyPr wrap="square">
            <a:spAutoFit/>
          </a:bodyPr>
          <a:p>
            <a:pPr algn="r" rtl="1"/>
            <a:r>
              <a:rPr b="1" dirty="0" sz="2400" lang="ar-DZ">
                <a:latin typeface="Adobe Arabic" panose="02040503050201020203" pitchFamily="18" charset="-78"/>
                <a:cs typeface="Adobe Arabic" panose="02040503050201020203" pitchFamily="18" charset="-78"/>
              </a:rPr>
              <a:t>مبادرات السلامة والمسؤولية الاجتماعية</a:t>
            </a:r>
          </a:p>
          <a:p>
            <a:pPr algn="r" rtl="1"/>
            <a:r>
              <a:rPr b="1" dirty="0" sz="2400" lang="ar-DZ">
                <a:latin typeface="Adobe Arabic" panose="02040503050201020203" pitchFamily="18" charset="-78"/>
                <a:cs typeface="Adobe Arabic" panose="02040503050201020203" pitchFamily="18" charset="-78"/>
              </a:rPr>
              <a:t>تذهب </a:t>
            </a:r>
            <a:r>
              <a:rPr b="1" dirty="0" sz="2400" lang="ar-DZ" err="1">
                <a:latin typeface="Adobe Arabic" panose="02040503050201020203" pitchFamily="18" charset="-78"/>
                <a:cs typeface="Adobe Arabic" panose="02040503050201020203" pitchFamily="18" charset="-78"/>
              </a:rPr>
              <a:t>كوندور</a:t>
            </a:r>
            <a:r>
              <a:rPr b="1" dirty="0" sz="2400" lang="ar-DZ">
                <a:latin typeface="Adobe Arabic" panose="02040503050201020203" pitchFamily="18" charset="-78"/>
                <a:cs typeface="Adobe Arabic" panose="02040503050201020203" pitchFamily="18" charset="-78"/>
              </a:rPr>
              <a:t> أبعد من مجرد الالتزامات القانونية من خلال إطلاق مبادرات وقائية:</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مبادرة الأمان من الغاز: تنظم </a:t>
            </a:r>
            <a:r>
              <a:rPr b="1" dirty="0" sz="2400" lang="ar-DZ" err="1">
                <a:latin typeface="Adobe Arabic" panose="02040503050201020203" pitchFamily="18" charset="-78"/>
                <a:cs typeface="Adobe Arabic" panose="02040503050201020203" pitchFamily="18" charset="-78"/>
              </a:rPr>
              <a:t>كوندور</a:t>
            </a:r>
            <a:r>
              <a:rPr b="1" dirty="0" sz="2400" lang="ar-DZ">
                <a:latin typeface="Adobe Arabic" panose="02040503050201020203" pitchFamily="18" charset="-78"/>
                <a:cs typeface="Adobe Arabic" panose="02040503050201020203" pitchFamily="18" charset="-78"/>
              </a:rPr>
              <a:t> حملات سنوية لصيانة مدافئ الغاز مجاناً، وتوفير كاشف لتسرب غاز ثاني أكسيد الكربون مجاناً مع المدافئ، للمساهمة في الوقاية من حوادث الاختناق، مما يبرز التزامها تجاه السلامة العامة.</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دعم جمعيات المستهلك: تقوم </a:t>
            </a:r>
            <a:r>
              <a:rPr b="1" dirty="0" sz="2400" lang="ar-DZ" err="1">
                <a:latin typeface="Adobe Arabic" panose="02040503050201020203" pitchFamily="18" charset="-78"/>
                <a:cs typeface="Adobe Arabic" panose="02040503050201020203" pitchFamily="18" charset="-78"/>
              </a:rPr>
              <a:t>كوندور</a:t>
            </a:r>
            <a:r>
              <a:rPr b="1" dirty="0" sz="2400" lang="ar-DZ">
                <a:latin typeface="Adobe Arabic" panose="02040503050201020203" pitchFamily="18" charset="-78"/>
                <a:cs typeface="Adobe Arabic" panose="02040503050201020203" pitchFamily="18" charset="-78"/>
              </a:rPr>
              <a:t> برعاية جمعيات حماية المستهلك، مما يعكس اهتمامها بضرورة التثقيف والتوعية بحقوق المستهلك</a:t>
            </a:r>
            <a:r>
              <a:rPr dirty="0" lang="ar-DZ"/>
              <a:t>.</a:t>
            </a:r>
          </a:p>
        </p:txBody>
      </p:sp>
      <p:sp>
        <p:nvSpPr>
          <p:cNvPr id="1048680" name="Rectangle 5"/>
          <p:cNvSpPr/>
          <p:nvPr/>
        </p:nvSpPr>
        <p:spPr>
          <a:xfrm>
            <a:off x="1191491" y="1055731"/>
            <a:ext cx="5116945" cy="5171440"/>
          </a:xfrm>
          <a:prstGeom prst="rect"/>
        </p:spPr>
        <p:txBody>
          <a:bodyPr wrap="square">
            <a:spAutoFit/>
          </a:bodyPr>
          <a:p>
            <a:pPr algn="r"/>
            <a:r>
              <a:rPr b="1" dirty="0" sz="2000" lang="ar-DZ">
                <a:latin typeface="Adobe Arabic" panose="02040503050201020203" pitchFamily="18" charset="-78"/>
                <a:cs typeface="Adobe Arabic" panose="02040503050201020203" pitchFamily="18" charset="-78"/>
              </a:rPr>
              <a:t>4. الشفافية وحماية البيانات الرقمية</a:t>
            </a:r>
          </a:p>
          <a:p>
            <a:pPr algn="r"/>
            <a:r>
              <a:rPr b="1" dirty="0" sz="2000" lang="ar-DZ">
                <a:latin typeface="Adobe Arabic" panose="02040503050201020203" pitchFamily="18" charset="-78"/>
                <a:cs typeface="Adobe Arabic" panose="02040503050201020203" pitchFamily="18" charset="-78"/>
              </a:rPr>
              <a:t>تطبق </a:t>
            </a:r>
            <a:r>
              <a:rPr b="1" dirty="0" sz="2000" lang="ar-DZ" err="1">
                <a:latin typeface="Adobe Arabic" panose="02040503050201020203" pitchFamily="18" charset="-78"/>
                <a:cs typeface="Adobe Arabic" panose="02040503050201020203" pitchFamily="18" charset="-78"/>
              </a:rPr>
              <a:t>كوندور</a:t>
            </a:r>
            <a:r>
              <a:rPr b="1" dirty="0" sz="2000" lang="ar-DZ">
                <a:latin typeface="Adobe Arabic" panose="02040503050201020203" pitchFamily="18" charset="-78"/>
                <a:cs typeface="Adobe Arabic" panose="02040503050201020203" pitchFamily="18" charset="-78"/>
              </a:rPr>
              <a:t> قواعد لحماية المستهلك في البيئة الرقمية، خاصة فيما يتعلق بالتعاملات عبر الإنترنت:</a:t>
            </a:r>
          </a:p>
          <a:p>
            <a:pPr algn="r">
              <a:buFont typeface="Arial" panose="020B0604020202020204" pitchFamily="34" charset="0"/>
              <a:buChar char="•"/>
            </a:pPr>
            <a:r>
              <a:rPr b="1" dirty="0" sz="2000" lang="ar-DZ">
                <a:latin typeface="Adobe Arabic" panose="02040503050201020203" pitchFamily="18" charset="-78"/>
                <a:cs typeface="Adobe Arabic" panose="02040503050201020203" pitchFamily="18" charset="-78"/>
              </a:rPr>
              <a:t>الخصوصية الرقمية: تلتزم الشركة بـقانون حماية البيانات الشخصية الجزائري (قانون 18/10)، وتستخدم بروتوكولات أمان قوية (مثل </a:t>
            </a:r>
            <a:r>
              <a:rPr b="1" dirty="0" sz="2000" lang="fr-FR">
                <a:latin typeface="Adobe Arabic" panose="02040503050201020203" pitchFamily="18" charset="-78"/>
                <a:cs typeface="Adobe Arabic" panose="02040503050201020203" pitchFamily="18" charset="-78"/>
              </a:rPr>
              <a:t>HTTPS) </a:t>
            </a:r>
            <a:r>
              <a:rPr b="1" dirty="0" sz="2000" lang="ar-DZ">
                <a:latin typeface="Adobe Arabic" panose="02040503050201020203" pitchFamily="18" charset="-78"/>
                <a:cs typeface="Adobe Arabic" panose="02040503050201020203" pitchFamily="18" charset="-78"/>
              </a:rPr>
              <a:t>لحماية بيانات المستخدمين، وتمنحهم حق الوصول أو التعديل أو الحذف لبياناتهم الشخصية.</a:t>
            </a:r>
          </a:p>
          <a:p>
            <a:pPr algn="r">
              <a:buFont typeface="Arial" panose="020B0604020202020204" pitchFamily="34" charset="0"/>
              <a:buChar char="•"/>
            </a:pPr>
            <a:r>
              <a:rPr b="1" dirty="0" sz="2000" lang="ar-DZ">
                <a:latin typeface="Adobe Arabic" panose="02040503050201020203" pitchFamily="18" charset="-78"/>
                <a:cs typeface="Adobe Arabic" panose="02040503050201020203" pitchFamily="18" charset="-78"/>
              </a:rPr>
              <a:t>سياسة الإرجاع عبر الإنترنت (في بعض الأسواق): تحدد الشركة شروطاً واضحة لعمليات الإرجاع والضمان، مع الإشارة إلى أن الإرجاع عادة ما يكون خلال 24 ساعة من تاريخ التسليم، ويشترط أن يكون المنتج في حالته الأصلية المغلقة.</a:t>
            </a:r>
          </a:p>
          <a:p>
            <a:pPr algn="r"/>
            <a:r>
              <a:rPr b="1" dirty="0" sz="2000" lang="ar-DZ">
                <a:latin typeface="Adobe Arabic" panose="02040503050201020203" pitchFamily="18" charset="-78"/>
                <a:cs typeface="Adobe Arabic" panose="02040503050201020203" pitchFamily="18" charset="-78"/>
              </a:rPr>
              <a:t>بشكل عام، تعتبر خدمة ما بعد البيع المركزية والواسعة الانتشار هي الجانب الأقوى في التزام </a:t>
            </a:r>
            <a:r>
              <a:rPr b="1" dirty="0" sz="2000" lang="ar-DZ" err="1">
                <a:latin typeface="Adobe Arabic" panose="02040503050201020203" pitchFamily="18" charset="-78"/>
                <a:cs typeface="Adobe Arabic" panose="02040503050201020203" pitchFamily="18" charset="-78"/>
              </a:rPr>
              <a:t>كوندور</a:t>
            </a:r>
            <a:r>
              <a:rPr b="1" dirty="0" sz="2000" lang="ar-DZ">
                <a:latin typeface="Adobe Arabic" panose="02040503050201020203" pitchFamily="18" charset="-78"/>
                <a:cs typeface="Adobe Arabic" panose="02040503050201020203" pitchFamily="18" charset="-78"/>
              </a:rPr>
              <a:t> بحماية المستهلك</a:t>
            </a:r>
            <a:r>
              <a:rPr dirty="0" lang="ar-DZ"/>
              <a:t>.</a:t>
            </a:r>
          </a:p>
        </p:txBody>
      </p:sp>
      <p:pic>
        <p:nvPicPr>
          <p:cNvPr id="2097159" name="Picture 2" descr="Condor Electronics - YouTube"/>
          <p:cNvPicPr>
            <a:picLocks noChangeAspect="1" noChangeArrowheads="1"/>
          </p:cNvPicPr>
          <p:nvPr/>
        </p:nvPicPr>
        <p:blipFill>
          <a:blip xmlns:r="http://schemas.openxmlformats.org/officeDocument/2006/relationships" r:embed="rId1" cstate="print"/>
          <a:srcRect/>
          <a:stretch>
            <a:fillRect/>
          </a:stretch>
        </p:blipFill>
        <p:spPr bwMode="auto">
          <a:xfrm>
            <a:off x="4964294" y="5149159"/>
            <a:ext cx="3685811" cy="1708841"/>
          </a:xfrm>
          <a:prstGeom prst="rect"/>
          <a:ln>
            <a:noFill/>
          </a:ln>
          <a:effectLst>
            <a:softEdge rad="112500"/>
          </a:effectLst>
        </p:spPr>
      </p:pic>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81" name="Rectangle 4"/>
          <p:cNvSpPr/>
          <p:nvPr/>
        </p:nvSpPr>
        <p:spPr>
          <a:xfrm>
            <a:off x="1681017" y="1786001"/>
            <a:ext cx="9273309" cy="5171440"/>
          </a:xfrm>
          <a:prstGeom prst="rect"/>
        </p:spPr>
        <p:txBody>
          <a:bodyPr wrap="square">
            <a:spAutoFit/>
          </a:bodyPr>
          <a:p>
            <a:pPr algn="r" rtl="1"/>
            <a:r>
              <a:rPr b="1" dirty="0" sz="2000" lang="ar-DZ">
                <a:latin typeface="Adobe Arabic" panose="02040503050201020203" pitchFamily="18" charset="-78"/>
                <a:cs typeface="Adobe Arabic" panose="02040503050201020203" pitchFamily="18" charset="-78"/>
              </a:rPr>
              <a:t> </a:t>
            </a:r>
            <a:r>
              <a:rPr b="1" dirty="0" sz="2000" lang="ar-DZ" smtClean="0">
                <a:latin typeface="Adobe Arabic" panose="02040503050201020203" pitchFamily="18" charset="-78"/>
                <a:cs typeface="Adobe Arabic" panose="02040503050201020203" pitchFamily="18" charset="-78"/>
              </a:rPr>
              <a:t>تم </a:t>
            </a:r>
            <a:r>
              <a:rPr b="1" dirty="0" sz="2000" lang="ar-DZ" err="1" smtClean="0">
                <a:latin typeface="Adobe Arabic" panose="02040503050201020203" pitchFamily="18" charset="-78"/>
                <a:cs typeface="Adobe Arabic" panose="02040503050201020203" pitchFamily="18" charset="-78"/>
              </a:rPr>
              <a:t>الكشفت</a:t>
            </a:r>
            <a:r>
              <a:rPr b="1" dirty="0" sz="2000" lang="ar-DZ" smtClean="0">
                <a:latin typeface="Adobe Arabic" panose="02040503050201020203" pitchFamily="18" charset="-78"/>
                <a:cs typeface="Adobe Arabic" panose="02040503050201020203" pitchFamily="18" charset="-78"/>
              </a:rPr>
              <a:t> عن </a:t>
            </a:r>
            <a:r>
              <a:rPr b="1" dirty="0" sz="2000" lang="ar-DZ">
                <a:latin typeface="Adobe Arabic" panose="02040503050201020203" pitchFamily="18" charset="-78"/>
                <a:cs typeface="Adobe Arabic" panose="02040503050201020203" pitchFamily="18" charset="-78"/>
              </a:rPr>
              <a:t>الطبيعة المزدوجة للتسويق الرقمي في الجزائر؛ فهو يمثل من جهة فرصة توسعية للشركات الوطنية (مثل </a:t>
            </a:r>
            <a:r>
              <a:rPr b="1" dirty="0" sz="2000" lang="ar-DZ" err="1">
                <a:latin typeface="Adobe Arabic" panose="02040503050201020203" pitchFamily="18" charset="-78"/>
                <a:cs typeface="Adobe Arabic" panose="02040503050201020203" pitchFamily="18" charset="-78"/>
              </a:rPr>
              <a:t>كوندور</a:t>
            </a:r>
            <a:r>
              <a:rPr b="1" dirty="0" sz="2000" lang="ar-DZ">
                <a:latin typeface="Adobe Arabic" panose="02040503050201020203" pitchFamily="18" charset="-78"/>
                <a:cs typeface="Adobe Arabic" panose="02040503050201020203" pitchFamily="18" charset="-78"/>
              </a:rPr>
              <a:t>) لتوفير منتجات ذات جودة تنافسية، ومن جهة أخرى يمثل تحديًا قانونيًا وأخلاقيًا كبيرًا يهدد حقوق المستهلك الجزائري، خاصة في بيئة التجارة الاجتماعية غير المُنظمة.</a:t>
            </a:r>
          </a:p>
          <a:p>
            <a:pPr algn="r" rtl="1"/>
            <a:r>
              <a:rPr b="1" dirty="0" sz="2000" lang="ar-DZ">
                <a:latin typeface="Adobe Arabic" panose="02040503050201020203" pitchFamily="18" charset="-78"/>
                <a:cs typeface="Adobe Arabic" panose="02040503050201020203" pitchFamily="18" charset="-78"/>
              </a:rPr>
              <a:t>لقد أكدت النتائج على أن حماية المستهلك في العصر الرقمي تتجاوز فكرة مجرد توفير الضمانات القانونية، لتصبح مسؤولية مشتركة تُبنى على ثلاث ركائز أساسية:</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الجهد المؤسسي: بضرورة التزام الشركات بـخدمات ما بعد البيع الموثوقة وتقديم حلول أمان مبتكرة للمنتجات، كما هو الحال في مبادرات </a:t>
            </a:r>
            <a:r>
              <a:rPr b="1" dirty="0" sz="2000" lang="ar-DZ" err="1">
                <a:latin typeface="Adobe Arabic" panose="02040503050201020203" pitchFamily="18" charset="-78"/>
                <a:cs typeface="Adobe Arabic" panose="02040503050201020203" pitchFamily="18" charset="-78"/>
              </a:rPr>
              <a:t>كوندور</a:t>
            </a:r>
            <a:r>
              <a:rPr b="1" dirty="0" sz="2000" lang="ar-DZ">
                <a:latin typeface="Adobe Arabic" panose="02040503050201020203" pitchFamily="18" charset="-78"/>
                <a:cs typeface="Adobe Arabic" panose="02040503050201020203" pitchFamily="18" charset="-78"/>
              </a:rPr>
              <a:t> لضمان سلامة الأجهزة </a:t>
            </a:r>
            <a:r>
              <a:rPr b="1" dirty="0" sz="2000" lang="ar-DZ" err="1">
                <a:latin typeface="Adobe Arabic" panose="02040503050201020203" pitchFamily="18" charset="-78"/>
                <a:cs typeface="Adobe Arabic" panose="02040503050201020203" pitchFamily="18" charset="-78"/>
              </a:rPr>
              <a:t>الكهرومنزلية</a:t>
            </a:r>
            <a:r>
              <a:rPr b="1" dirty="0" sz="2000" lang="ar-DZ">
                <a:latin typeface="Adobe Arabic" panose="02040503050201020203" pitchFamily="18" charset="-78"/>
                <a:cs typeface="Adobe Arabic" panose="02040503050201020203" pitchFamily="18" charset="-78"/>
              </a:rPr>
              <a:t>.</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التكييف التشريعي: بحتمية تحديث القوانين وتفعيل آليات رقابية متخصصة لرصد ومكافحة الإعلانات المضللة والغش في الفضاء الإلكتروني.</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الوعي الذاتي للمستهلك: بضرورة رفع مستوى التثقيف الرقمي لدى المستهلك لجعله شريكًا فعالًا في عملية الحماية، من خلال التحقق والتدقيق قبل اتخاذ قرار الشراء.</a:t>
            </a:r>
          </a:p>
          <a:p>
            <a:pPr algn="r" rtl="1"/>
            <a:r>
              <a:rPr b="1" dirty="0" sz="2000" lang="ar-DZ">
                <a:latin typeface="Adobe Arabic" panose="02040503050201020203" pitchFamily="18" charset="-78"/>
                <a:cs typeface="Adobe Arabic" panose="02040503050201020203" pitchFamily="18" charset="-78"/>
              </a:rPr>
              <a:t>إن استدامة السوق الرقمي الجزائري ونموه مرهونة بالقدرة على بناء جسور الثقة بين التاجر والمستهلك، وضمان أن كل نقرة أو معاملة تتم تحت مظلة الشفافية والعدالة والأمان. تحقيق ذلك يتطلب إرادة حقيقية لتطبيق التوصيات المقترحة، للخروج من دائرة الغش الرقمي إلى فضاء تجاري آمن وموثوق</a:t>
            </a:r>
          </a:p>
        </p:txBody>
      </p:sp>
      <p:sp>
        <p:nvSpPr>
          <p:cNvPr id="1048682" name="Rectangle à coins arrondis 1"/>
          <p:cNvSpPr/>
          <p:nvPr/>
        </p:nvSpPr>
        <p:spPr>
          <a:xfrm>
            <a:off x="4066902" y="1115441"/>
            <a:ext cx="5364480" cy="670560"/>
          </a:xfrm>
          <a:prstGeom prst="roundRect"/>
          <a:noFill/>
          <a:ln>
            <a:noFill/>
          </a:ln>
        </p:spPr>
        <p:style>
          <a:lnRef idx="0">
            <a:scrgbClr r="0" g="0" b="0"/>
          </a:lnRef>
          <a:fillRef idx="0">
            <a:scrgbClr r="0" g="0" b="0"/>
          </a:fillRef>
          <a:effectRef idx="0">
            <a:scrgbClr r="0" g="0" b="0"/>
          </a:effectRef>
          <a:fontRef idx="minor">
            <a:schemeClr val="dk1"/>
          </a:fontRef>
        </p:style>
        <p:txBody>
          <a:bodyPr anchor="ctr" rtlCol="0"/>
          <a:p>
            <a:pPr algn="ctr"/>
            <a:r>
              <a:rPr dirty="0" lang="ar-DZ" smtClean="0"/>
              <a:t> </a:t>
            </a:r>
            <a:r>
              <a:rPr b="1" dirty="0" sz="2800" lang="ar-DZ" smtClean="0">
                <a:latin typeface="Adobe Arabic" panose="02040503050201020203" pitchFamily="18" charset="-78"/>
                <a:cs typeface="Adobe Arabic" panose="02040503050201020203" pitchFamily="18" charset="-78"/>
              </a:rPr>
              <a:t>من خلال هده الدراسة </a:t>
            </a:r>
            <a:endParaRPr b="1" dirty="0" lang="fr-FR">
              <a:latin typeface="Adobe Arabic" panose="02040503050201020203" pitchFamily="18" charset="-78"/>
              <a:cs typeface="Adobe Arabic" panose="02040503050201020203" pitchFamily="18" charset="-78"/>
            </a:endParaRP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83" name="Rectangle à coins arrondis 2"/>
          <p:cNvSpPr/>
          <p:nvPr/>
        </p:nvSpPr>
        <p:spPr>
          <a:xfrm>
            <a:off x="4127863" y="522514"/>
            <a:ext cx="7776754" cy="600891"/>
          </a:xfrm>
          <a:prstGeom prst="roundRect"/>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sz="3200" lang="ar-DZ" smtClean="0">
                <a:solidFill>
                  <a:schemeClr val="tx1"/>
                </a:solidFill>
                <a:latin typeface="Adobe Arabic" panose="02040503050201020203" pitchFamily="18" charset="-78"/>
                <a:cs typeface="Adobe Arabic" panose="02040503050201020203" pitchFamily="18" charset="-78"/>
              </a:rPr>
              <a:t>الخاتمة</a:t>
            </a:r>
            <a:r>
              <a:rPr dirty="0" lang="ar-DZ" smtClean="0"/>
              <a:t> </a:t>
            </a:r>
            <a:endParaRPr dirty="0" lang="fr-FR"/>
          </a:p>
        </p:txBody>
      </p:sp>
      <p:sp>
        <p:nvSpPr>
          <p:cNvPr id="1048684" name="Rectangle 3"/>
          <p:cNvSpPr/>
          <p:nvPr/>
        </p:nvSpPr>
        <p:spPr>
          <a:xfrm>
            <a:off x="2490652" y="1829531"/>
            <a:ext cx="8482149" cy="5171439"/>
          </a:xfrm>
          <a:prstGeom prst="rect"/>
        </p:spPr>
        <p:txBody>
          <a:bodyPr wrap="square">
            <a:spAutoFit/>
          </a:bodyPr>
          <a:p>
            <a:pPr algn="r" rtl="1"/>
            <a:r>
              <a:rPr b="1" dirty="0" sz="2400" lang="ar-DZ" smtClean="0">
                <a:latin typeface="Adobe Arabic" panose="02040503050201020203" pitchFamily="18" charset="-78"/>
                <a:cs typeface="Adobe Arabic" panose="02040503050201020203" pitchFamily="18" charset="-78"/>
              </a:rPr>
              <a:t>في</a:t>
            </a:r>
            <a:r>
              <a:rPr b="1" dirty="0" sz="3200" lang="ar-DZ" smtClean="0">
                <a:latin typeface="Adobe Arabic" panose="02040503050201020203" pitchFamily="18" charset="-78"/>
                <a:cs typeface="Adobe Arabic" panose="02040503050201020203" pitchFamily="18" charset="-78"/>
              </a:rPr>
              <a:t> </a:t>
            </a:r>
            <a:r>
              <a:rPr b="1" dirty="0" sz="2400" lang="ar-DZ">
                <a:latin typeface="Adobe Arabic" panose="02040503050201020203" pitchFamily="18" charset="-78"/>
                <a:cs typeface="Adobe Arabic" panose="02040503050201020203" pitchFamily="18" charset="-78"/>
              </a:rPr>
              <a:t>ختام هذا البحث، يتضح أن حماية المستهلك تشكّل حجر الزاوية في بناء أسواق عادلة ومستدامة، لا سيما في ظل الاتجاهات الحديثة التي تفرضها الثورة الرقمية والعولمة. لقد سلطنا الضوء على أن الإطار القانوني والرقابي الفعّال، المدعوم بوعي المستهلك وجهود المجتمع المدني، هو مفتاح تحقيق هذه الحماية.</a:t>
            </a:r>
          </a:p>
          <a:p>
            <a:pPr algn="r" rtl="1"/>
            <a:r>
              <a:rPr b="1" dirty="0" sz="2400" lang="ar-DZ">
                <a:latin typeface="Adobe Arabic" panose="02040503050201020203" pitchFamily="18" charset="-78"/>
                <a:cs typeface="Adobe Arabic" panose="02040503050201020203" pitchFamily="18" charset="-78"/>
              </a:rPr>
              <a:t>إن أبرز ما خلص إليه البحث هو ضرورة التكيّف السريع مع التحديات الجديدة، كحماية البيانات الشخصية، ومكافحة الممارسات الخادعة في التجارة الإلكترونية، وضمان جودة وسلامة المنتجات والخدمات الذكية. يُوصى بتبني مقاربات استباقية تركز على الذكاء الاصطناعي في الرقابة، وتعزيز الثقافة الرقمية للمستهلكين لتمكينهم من اتخاذ قرارات مستنيرة.</a:t>
            </a:r>
          </a:p>
          <a:p>
            <a:pPr algn="r" rtl="1"/>
            <a:r>
              <a:rPr b="1" dirty="0" sz="2400" lang="ar-DZ">
                <a:latin typeface="Adobe Arabic" panose="02040503050201020203" pitchFamily="18" charset="-78"/>
                <a:cs typeface="Adobe Arabic" panose="02040503050201020203" pitchFamily="18" charset="-78"/>
              </a:rPr>
              <a:t>باختصار، لم تعد حماية المستهلك مجرد واجب قانوني، بل ضرورة اقتصادية واجتماعية تقتضي التحديث المستمر للتشريعات والآليات الرقابية لضمان نمو سوق يثق فيه المستهلك ويُحترم فيه حقوقه في عالم دائم التغير</a:t>
            </a:r>
            <a:r>
              <a:rPr dirty="0" lang="ar-DZ"/>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23" name="Rectangle à coins arrondis 2"/>
          <p:cNvSpPr/>
          <p:nvPr/>
        </p:nvSpPr>
        <p:spPr>
          <a:xfrm>
            <a:off x="818606" y="648103"/>
            <a:ext cx="3061061" cy="540345"/>
          </a:xfrm>
          <a:prstGeom prst="roundRect"/>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3200" lang="ar-DZ" smtClean="0">
                <a:solidFill>
                  <a:schemeClr val="tx1"/>
                </a:solidFill>
                <a:latin typeface="Adobe Arabic" panose="02040503050201020203" pitchFamily="18" charset="-78"/>
                <a:cs typeface="Adobe Arabic" panose="02040503050201020203" pitchFamily="18" charset="-78"/>
              </a:rPr>
              <a:t>المحتوى</a:t>
            </a:r>
            <a:endParaRPr b="1" dirty="0" sz="3200" lang="fr-FR">
              <a:solidFill>
                <a:schemeClr val="tx1"/>
              </a:solidFill>
              <a:latin typeface="Adobe Arabic" panose="02040503050201020203" pitchFamily="18" charset="-78"/>
              <a:cs typeface="Adobe Arabic" panose="02040503050201020203" pitchFamily="18" charset="-78"/>
            </a:endParaRPr>
          </a:p>
        </p:txBody>
      </p:sp>
      <p:sp>
        <p:nvSpPr>
          <p:cNvPr id="1048624" name="Ellipse 9"/>
          <p:cNvSpPr/>
          <p:nvPr/>
        </p:nvSpPr>
        <p:spPr>
          <a:xfrm>
            <a:off x="11861073" y="1074428"/>
            <a:ext cx="496388" cy="424539"/>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lang="ar-DZ" smtClean="0"/>
              <a:t>1</a:t>
            </a:r>
            <a:endParaRPr b="1" dirty="0" lang="fr-FR"/>
          </a:p>
        </p:txBody>
      </p:sp>
      <p:sp>
        <p:nvSpPr>
          <p:cNvPr id="1048625" name="Ellipse 10"/>
          <p:cNvSpPr/>
          <p:nvPr/>
        </p:nvSpPr>
        <p:spPr>
          <a:xfrm>
            <a:off x="11869781" y="2816583"/>
            <a:ext cx="487680" cy="426726"/>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lang="ar-DZ" smtClean="0"/>
              <a:t>2</a:t>
            </a:r>
            <a:endParaRPr b="1" dirty="0" lang="fr-FR"/>
          </a:p>
        </p:txBody>
      </p:sp>
      <p:sp>
        <p:nvSpPr>
          <p:cNvPr id="1048626" name="Ellipse 13"/>
          <p:cNvSpPr/>
          <p:nvPr/>
        </p:nvSpPr>
        <p:spPr>
          <a:xfrm>
            <a:off x="11869781" y="4405271"/>
            <a:ext cx="487680" cy="493947"/>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lang="ar-DZ" smtClean="0"/>
              <a:t>3</a:t>
            </a:r>
            <a:endParaRPr b="1" dirty="0" lang="fr-FR"/>
          </a:p>
        </p:txBody>
      </p:sp>
      <p:sp>
        <p:nvSpPr>
          <p:cNvPr id="1048627" name="Rectangle à coins arrondis 16"/>
          <p:cNvSpPr/>
          <p:nvPr/>
        </p:nvSpPr>
        <p:spPr>
          <a:xfrm>
            <a:off x="4981302" y="328022"/>
            <a:ext cx="3791639" cy="405487"/>
          </a:xfrm>
          <a:prstGeom prst="roundRect"/>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lang="ar-DZ" smtClean="0">
                <a:solidFill>
                  <a:schemeClr val="tx1"/>
                </a:solidFill>
                <a:latin typeface="Adobe Arabic" panose="02040503050201020203" pitchFamily="18" charset="-78"/>
                <a:cs typeface="Adobe Arabic" panose="02040503050201020203" pitchFamily="18" charset="-78"/>
              </a:rPr>
              <a:t> </a:t>
            </a:r>
            <a:r>
              <a:rPr b="1" dirty="0" sz="2000" lang="ar-DZ" smtClean="0">
                <a:solidFill>
                  <a:schemeClr val="tx1"/>
                </a:solidFill>
                <a:latin typeface="Adobe Arabic" panose="02040503050201020203" pitchFamily="18" charset="-78"/>
                <a:cs typeface="Adobe Arabic" panose="02040503050201020203" pitchFamily="18" charset="-78"/>
              </a:rPr>
              <a:t>المقدمة</a:t>
            </a:r>
            <a:r>
              <a:rPr b="1" dirty="0" lang="ar-DZ" smtClean="0">
                <a:solidFill>
                  <a:schemeClr val="tx1"/>
                </a:solidFill>
                <a:latin typeface="Adobe Arabic" panose="02040503050201020203" pitchFamily="18" charset="-78"/>
                <a:cs typeface="Adobe Arabic" panose="02040503050201020203" pitchFamily="18" charset="-78"/>
              </a:rPr>
              <a:t> </a:t>
            </a:r>
            <a:endParaRPr b="1" dirty="0" lang="fr-FR">
              <a:solidFill>
                <a:schemeClr val="tx1"/>
              </a:solidFill>
              <a:latin typeface="Adobe Arabic" panose="02040503050201020203" pitchFamily="18" charset="-78"/>
              <a:cs typeface="Adobe Arabic" panose="02040503050201020203" pitchFamily="18" charset="-78"/>
            </a:endParaRPr>
          </a:p>
        </p:txBody>
      </p:sp>
      <p:sp>
        <p:nvSpPr>
          <p:cNvPr id="1048628" name="Rectangle à coins arrondis 17"/>
          <p:cNvSpPr/>
          <p:nvPr/>
        </p:nvSpPr>
        <p:spPr>
          <a:xfrm>
            <a:off x="6610748" y="1031564"/>
            <a:ext cx="5154530" cy="510268"/>
          </a:xfrm>
          <a:prstGeom prst="roundRect"/>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ar-DZ">
                <a:solidFill>
                  <a:schemeClr val="tx1"/>
                </a:solidFill>
                <a:latin typeface="Adobe Arabic" panose="02040503050201020203" pitchFamily="18" charset="-78"/>
                <a:cs typeface="Adobe Arabic" panose="02040503050201020203" pitchFamily="18" charset="-78"/>
              </a:rPr>
              <a:t>المبحث الأول: الإطار </a:t>
            </a:r>
            <a:r>
              <a:rPr b="1" dirty="0" sz="2400" lang="ar-DZ" err="1">
                <a:solidFill>
                  <a:schemeClr val="tx1"/>
                </a:solidFill>
                <a:latin typeface="Adobe Arabic" panose="02040503050201020203" pitchFamily="18" charset="-78"/>
                <a:cs typeface="Adobe Arabic" panose="02040503050201020203" pitchFamily="18" charset="-78"/>
              </a:rPr>
              <a:t>المفاهيمي</a:t>
            </a:r>
            <a:r>
              <a:rPr b="1" dirty="0" sz="2400" lang="ar-DZ">
                <a:solidFill>
                  <a:schemeClr val="tx1"/>
                </a:solidFill>
                <a:latin typeface="Adobe Arabic" panose="02040503050201020203" pitchFamily="18" charset="-78"/>
                <a:cs typeface="Adobe Arabic" panose="02040503050201020203" pitchFamily="18" charset="-78"/>
              </a:rPr>
              <a:t> لحماية المستهلك</a:t>
            </a:r>
            <a:endParaRPr b="1" dirty="0" sz="2400" lang="fr-FR">
              <a:solidFill>
                <a:schemeClr val="tx1"/>
              </a:solidFill>
              <a:latin typeface="Adobe Arabic" panose="02040503050201020203" pitchFamily="18" charset="-78"/>
              <a:cs typeface="Adobe Arabic" panose="02040503050201020203" pitchFamily="18" charset="-78"/>
            </a:endParaRPr>
          </a:p>
        </p:txBody>
      </p:sp>
      <p:sp>
        <p:nvSpPr>
          <p:cNvPr id="1048629" name="Rectangle à coins arrondis 18"/>
          <p:cNvSpPr/>
          <p:nvPr/>
        </p:nvSpPr>
        <p:spPr>
          <a:xfrm>
            <a:off x="6454722" y="4603127"/>
            <a:ext cx="5122344" cy="592182"/>
          </a:xfrm>
          <a:prstGeom prst="roundRect"/>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000" lang="ar-DZ" smtClean="0">
                <a:solidFill>
                  <a:schemeClr val="tx1"/>
                </a:solidFill>
                <a:latin typeface="Adobe Arabic" panose="02040503050201020203" pitchFamily="18" charset="-78"/>
                <a:cs typeface="Adobe Arabic" panose="02040503050201020203" pitchFamily="18" charset="-78"/>
              </a:rPr>
              <a:t> المبحث الثالث لجوانب </a:t>
            </a:r>
            <a:r>
              <a:rPr b="1" dirty="0" sz="2000" lang="ar-DZ">
                <a:solidFill>
                  <a:schemeClr val="tx1"/>
                </a:solidFill>
                <a:latin typeface="Adobe Arabic" panose="02040503050201020203" pitchFamily="18" charset="-78"/>
                <a:cs typeface="Adobe Arabic" panose="02040503050201020203" pitchFamily="18" charset="-78"/>
              </a:rPr>
              <a:t>التطبيقية لحماية </a:t>
            </a:r>
            <a:r>
              <a:rPr b="1" dirty="0" sz="2000" lang="ar-DZ" smtClean="0">
                <a:solidFill>
                  <a:schemeClr val="tx1"/>
                </a:solidFill>
                <a:latin typeface="Adobe Arabic" panose="02040503050201020203" pitchFamily="18" charset="-78"/>
                <a:cs typeface="Adobe Arabic" panose="02040503050201020203" pitchFamily="18" charset="-78"/>
              </a:rPr>
              <a:t>المستهلك</a:t>
            </a:r>
          </a:p>
          <a:p>
            <a:pPr algn="ctr" indent="-342900" marL="342900">
              <a:buFontTx/>
              <a:buChar char="-"/>
            </a:pPr>
            <a:r>
              <a:rPr b="1" dirty="0" sz="2000" lang="ar-DZ" smtClean="0">
                <a:solidFill>
                  <a:schemeClr val="tx1"/>
                </a:solidFill>
                <a:latin typeface="Adobe Arabic" panose="02040503050201020203" pitchFamily="18" charset="-78"/>
                <a:cs typeface="Adobe Arabic" panose="02040503050201020203" pitchFamily="18" charset="-78"/>
              </a:rPr>
              <a:t>دراسة حالة حول شركة </a:t>
            </a:r>
            <a:r>
              <a:rPr b="1" dirty="0" sz="2000" lang="ar-DZ" err="1" smtClean="0">
                <a:solidFill>
                  <a:schemeClr val="tx1"/>
                </a:solidFill>
                <a:latin typeface="Adobe Arabic" panose="02040503050201020203" pitchFamily="18" charset="-78"/>
                <a:cs typeface="Adobe Arabic" panose="02040503050201020203" pitchFamily="18" charset="-78"/>
              </a:rPr>
              <a:t>كوندوور</a:t>
            </a:r>
            <a:endParaRPr b="1" dirty="0" sz="2000" lang="fr-FR">
              <a:solidFill>
                <a:schemeClr val="tx1"/>
              </a:solidFill>
              <a:latin typeface="Adobe Arabic" panose="02040503050201020203" pitchFamily="18" charset="-78"/>
              <a:cs typeface="Adobe Arabic" panose="02040503050201020203" pitchFamily="18" charset="-78"/>
            </a:endParaRPr>
          </a:p>
        </p:txBody>
      </p:sp>
      <p:sp>
        <p:nvSpPr>
          <p:cNvPr id="1048630" name="Rectangle à coins arrondis 21"/>
          <p:cNvSpPr/>
          <p:nvPr/>
        </p:nvSpPr>
        <p:spPr>
          <a:xfrm>
            <a:off x="4981301" y="6453044"/>
            <a:ext cx="3791640" cy="358567"/>
          </a:xfrm>
          <a:prstGeom prst="roundRect"/>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000" lang="ar-DZ" smtClean="0">
                <a:solidFill>
                  <a:schemeClr val="tx1"/>
                </a:solidFill>
                <a:latin typeface="Adobe Arabic" panose="02040503050201020203" pitchFamily="18" charset="-78"/>
                <a:cs typeface="Adobe Arabic" panose="02040503050201020203" pitchFamily="18" charset="-78"/>
              </a:rPr>
              <a:t>ا</a:t>
            </a:r>
            <a:r>
              <a:rPr b="1" dirty="0" sz="2400" lang="ar-DZ" smtClean="0">
                <a:solidFill>
                  <a:schemeClr val="tx1"/>
                </a:solidFill>
                <a:latin typeface="Adobe Arabic" panose="02040503050201020203" pitchFamily="18" charset="-78"/>
                <a:cs typeface="Adobe Arabic" panose="02040503050201020203" pitchFamily="18" charset="-78"/>
              </a:rPr>
              <a:t>لخاتمة</a:t>
            </a:r>
            <a:r>
              <a:rPr b="1" dirty="0" sz="2000" lang="ar-DZ" smtClean="0">
                <a:solidFill>
                  <a:schemeClr val="tx1"/>
                </a:solidFill>
                <a:latin typeface="Adobe Arabic" panose="02040503050201020203" pitchFamily="18" charset="-78"/>
                <a:cs typeface="Adobe Arabic" panose="02040503050201020203" pitchFamily="18" charset="-78"/>
              </a:rPr>
              <a:t> </a:t>
            </a:r>
            <a:endParaRPr b="1" dirty="0" sz="2000" lang="fr-FR">
              <a:solidFill>
                <a:schemeClr val="tx1"/>
              </a:solidFill>
              <a:latin typeface="Adobe Arabic" panose="02040503050201020203" pitchFamily="18" charset="-78"/>
              <a:cs typeface="Adobe Arabic" panose="02040503050201020203" pitchFamily="18" charset="-78"/>
            </a:endParaRPr>
          </a:p>
        </p:txBody>
      </p:sp>
      <p:pic>
        <p:nvPicPr>
          <p:cNvPr id="2097153" name="Image 1"/>
          <p:cNvPicPr>
            <a:picLocks noChangeAspect="1"/>
          </p:cNvPicPr>
          <p:nvPr/>
        </p:nvPicPr>
        <p:blipFill>
          <a:blip xmlns:r="http://schemas.openxmlformats.org/officeDocument/2006/relationships" r:embed="rId1"/>
          <a:stretch>
            <a:fillRect/>
          </a:stretch>
        </p:blipFill>
        <p:spPr>
          <a:xfrm>
            <a:off x="621165" y="2302209"/>
            <a:ext cx="4079691" cy="2598807"/>
          </a:xfrm>
          <a:prstGeom prst="ellipse"/>
          <a:ln>
            <a:noFill/>
          </a:ln>
          <a:effectLst>
            <a:softEdge rad="112500"/>
          </a:effectLst>
        </p:spPr>
      </p:pic>
      <p:sp>
        <p:nvSpPr>
          <p:cNvPr id="1048631" name="Rectangle à coins arrondis 3"/>
          <p:cNvSpPr/>
          <p:nvPr/>
        </p:nvSpPr>
        <p:spPr>
          <a:xfrm>
            <a:off x="5783183" y="1697099"/>
            <a:ext cx="5451566" cy="963682"/>
          </a:xfrm>
          <a:prstGeom prst="roundRect"/>
          <a:solidFill>
            <a:schemeClr val="accent2">
              <a:lumMod val="40000"/>
              <a:lumOff val="60000"/>
              <a:alpha val="5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anchor="ctr" rtlCol="0"/>
          <a:p>
            <a:pPr algn="ctr"/>
            <a:r>
              <a:rPr b="1" dirty="0" sz="2400" lang="ar-DZ" smtClean="0">
                <a:solidFill>
                  <a:schemeClr val="tx1"/>
                </a:solidFill>
                <a:latin typeface="Adobe Arabic" panose="02040503050201020203" pitchFamily="18" charset="-78"/>
                <a:cs typeface="Adobe Arabic" panose="02040503050201020203" pitchFamily="18" charset="-78"/>
              </a:rPr>
              <a:t> المطلب الأول مفاهيم </a:t>
            </a:r>
            <a:r>
              <a:rPr b="1" dirty="0" sz="2400" lang="ar-DZ">
                <a:solidFill>
                  <a:schemeClr val="tx1"/>
                </a:solidFill>
                <a:latin typeface="Adobe Arabic" panose="02040503050201020203" pitchFamily="18" charset="-78"/>
                <a:cs typeface="Adobe Arabic" panose="02040503050201020203" pitchFamily="18" charset="-78"/>
              </a:rPr>
              <a:t>عامة حول المستهلك </a:t>
            </a:r>
            <a:r>
              <a:rPr b="1" dirty="0" sz="2400" lang="ar-DZ" smtClean="0">
                <a:solidFill>
                  <a:schemeClr val="tx1"/>
                </a:solidFill>
                <a:latin typeface="Adobe Arabic" panose="02040503050201020203" pitchFamily="18" charset="-78"/>
                <a:cs typeface="Adobe Arabic" panose="02040503050201020203" pitchFamily="18" charset="-78"/>
              </a:rPr>
              <a:t>وحمايته</a:t>
            </a:r>
          </a:p>
          <a:p>
            <a:pPr algn="ctr"/>
            <a:r>
              <a:rPr b="1" dirty="0" sz="2400" lang="ar-DZ" smtClean="0">
                <a:solidFill>
                  <a:schemeClr val="tx1"/>
                </a:solidFill>
                <a:latin typeface="Adobe Arabic" panose="02040503050201020203" pitchFamily="18" charset="-78"/>
                <a:cs typeface="Adobe Arabic" panose="02040503050201020203" pitchFamily="18" charset="-78"/>
              </a:rPr>
              <a:t>المطلب الثاني أهمية حماية المستهلك </a:t>
            </a:r>
            <a:endParaRPr b="1" dirty="0" sz="2400" lang="fr-FR">
              <a:solidFill>
                <a:schemeClr val="tx1"/>
              </a:solidFill>
              <a:latin typeface="Adobe Arabic" panose="02040503050201020203" pitchFamily="18" charset="-78"/>
              <a:cs typeface="Adobe Arabic" panose="02040503050201020203" pitchFamily="18" charset="-78"/>
            </a:endParaRPr>
          </a:p>
        </p:txBody>
      </p:sp>
      <p:sp>
        <p:nvSpPr>
          <p:cNvPr id="1048632" name="Rectangle à coins arrondis 8"/>
          <p:cNvSpPr/>
          <p:nvPr/>
        </p:nvSpPr>
        <p:spPr>
          <a:xfrm>
            <a:off x="6714086" y="2843059"/>
            <a:ext cx="4947853" cy="484822"/>
          </a:xfrm>
          <a:prstGeom prst="roundRect"/>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ar-DZ">
                <a:solidFill>
                  <a:schemeClr val="tx1"/>
                </a:solidFill>
                <a:latin typeface="Adobe Arabic" panose="02040503050201020203" pitchFamily="18" charset="-78"/>
                <a:cs typeface="Adobe Arabic" panose="02040503050201020203" pitchFamily="18" charset="-78"/>
              </a:rPr>
              <a:t>المبحث الثاني: الاتجاهات الحديثة في حماية المستهلك</a:t>
            </a:r>
            <a:endParaRPr b="1" dirty="0" sz="2400" lang="fr-FR">
              <a:solidFill>
                <a:schemeClr val="tx1"/>
              </a:solidFill>
              <a:latin typeface="Adobe Arabic" panose="02040503050201020203" pitchFamily="18" charset="-78"/>
              <a:cs typeface="Adobe Arabic" panose="02040503050201020203" pitchFamily="18" charset="-78"/>
            </a:endParaRPr>
          </a:p>
        </p:txBody>
      </p:sp>
      <p:sp>
        <p:nvSpPr>
          <p:cNvPr id="1048633" name="Rectangle 5"/>
          <p:cNvSpPr>
            <a:spLocks noChangeArrowheads="1"/>
          </p:cNvSpPr>
          <p:nvPr/>
        </p:nvSpPr>
        <p:spPr bwMode="auto">
          <a:xfrm>
            <a:off x="87085" y="-184785"/>
            <a:ext cx="12461965" cy="383539"/>
          </a:xfrm>
          <a:prstGeom prst="rect"/>
          <a:solidFill>
            <a:srgbClr val="000000"/>
          </a:solidFill>
          <a:ln w="9525">
            <a:solidFill>
              <a:schemeClr val="tx1"/>
            </a:solidFill>
            <a:prstDash val="solid"/>
            <a:miter lim="800000"/>
            <a:headEnd/>
            <a:tailEnd/>
          </a:ln>
          <a:effectLst/>
        </p:spPr>
        <p:txBody>
          <a:bodyPr anchor="ctr" anchorCtr="0" bIns="45720" compatLnSpc="1" lIns="91440" numCol="1" rIns="91440" tIns="45720" vert="horz" wrap="square">
            <a:prstTxWarp prst="textNoShape"/>
            <a:spAutoFit/>
          </a:bodyPr>
          <a:p>
            <a:endParaRPr lang="fr-FR"/>
          </a:p>
        </p:txBody>
      </p:sp>
      <p:sp>
        <p:nvSpPr>
          <p:cNvPr id="1048634" name="Rectangle 6"/>
          <p:cNvSpPr>
            <a:spLocks noChangeArrowheads="1"/>
          </p:cNvSpPr>
          <p:nvPr/>
        </p:nvSpPr>
        <p:spPr bwMode="auto">
          <a:xfrm>
            <a:off x="87085" y="50258"/>
            <a:ext cx="12461965" cy="369332"/>
          </a:xfrm>
          <a:prstGeom prst="rect"/>
          <a:noFill/>
          <a:ln>
            <a:noFill/>
          </a:ln>
          <a:effectLst/>
        </p:spPr>
        <p:txBody>
          <a:bodyPr anchor="ctr" anchorCtr="0" bIns="45720" compatLnSpc="1" lIns="91440" numCol="1" rIns="91440" tIns="45720" vert="horz" wrap="square">
            <a:prstTxWarp prst="textNoShape"/>
            <a:spAutoFit/>
          </a:bodyPr>
          <a:p>
            <a:pPr algn="l" defTabSz="914400" eaLnBrk="0" fontAlgn="base" hangingPunct="0" indent="0" latinLnBrk="0" lvl="0" marL="0" marR="0" rtl="0">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35" name="Rectangle à coins arrondis 14"/>
          <p:cNvSpPr/>
          <p:nvPr/>
        </p:nvSpPr>
        <p:spPr>
          <a:xfrm>
            <a:off x="5832785" y="3482234"/>
            <a:ext cx="5451565" cy="959547"/>
          </a:xfrm>
          <a:prstGeom prst="roundRect"/>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000" lang="ar-DZ" smtClean="0">
                <a:solidFill>
                  <a:schemeClr val="tx1"/>
                </a:solidFill>
                <a:latin typeface="Adobe Arabic" panose="02040503050201020203" pitchFamily="18" charset="-78"/>
                <a:cs typeface="Adobe Arabic" panose="02040503050201020203" pitchFamily="18" charset="-78"/>
              </a:rPr>
              <a:t>المطلب الأول: تأثير التحول الرقمي على سلوك المستهلك</a:t>
            </a:r>
            <a:endParaRPr b="1" dirty="0" sz="2000" lang="fr-FR" smtClean="0">
              <a:solidFill>
                <a:schemeClr val="tx1"/>
              </a:solidFill>
              <a:latin typeface="Adobe Arabic" panose="02040503050201020203" pitchFamily="18" charset="-78"/>
              <a:cs typeface="Adobe Arabic" panose="02040503050201020203" pitchFamily="18" charset="-78"/>
            </a:endParaRPr>
          </a:p>
          <a:p>
            <a:pPr algn="ctr"/>
            <a:r>
              <a:rPr b="1" dirty="0" sz="2000" lang="ar-DZ" smtClean="0">
                <a:solidFill>
                  <a:schemeClr val="tx1"/>
                </a:solidFill>
                <a:latin typeface="Adobe Arabic" panose="02040503050201020203" pitchFamily="18" charset="-78"/>
                <a:cs typeface="Adobe Arabic" panose="02040503050201020203" pitchFamily="18" charset="-78"/>
              </a:rPr>
              <a:t>المطلب الثاني: حماية المستهلك في ظل التسويق الرقمي</a:t>
            </a:r>
            <a:endParaRPr b="1" dirty="0" sz="2000" lang="fr-FR">
              <a:solidFill>
                <a:schemeClr val="tx1"/>
              </a:solidFill>
              <a:latin typeface="Adobe Arabic" panose="02040503050201020203" pitchFamily="18" charset="-78"/>
              <a:cs typeface="Adobe Arabic" panose="02040503050201020203" pitchFamily="18" charset="-78"/>
            </a:endParaRPr>
          </a:p>
        </p:txBody>
      </p:sp>
      <p:sp>
        <p:nvSpPr>
          <p:cNvPr id="1048636" name="Rectangle à coins arrondis 4"/>
          <p:cNvSpPr/>
          <p:nvPr/>
        </p:nvSpPr>
        <p:spPr>
          <a:xfrm>
            <a:off x="5832785" y="5368581"/>
            <a:ext cx="5501168" cy="888274"/>
          </a:xfrm>
          <a:prstGeom prst="roundRect"/>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lang="ar-DZ">
                <a:solidFill>
                  <a:schemeClr val="tx1"/>
                </a:solidFill>
                <a:latin typeface="Adobe Arabic" panose="02040503050201020203" pitchFamily="18" charset="-78"/>
                <a:cs typeface="Adobe Arabic" panose="02040503050201020203" pitchFamily="18" charset="-78"/>
              </a:rPr>
              <a:t>عموميات حول الشركة (المقر/تاريخ </a:t>
            </a:r>
            <a:r>
              <a:rPr b="1" dirty="0" lang="ar-DZ" err="1">
                <a:solidFill>
                  <a:schemeClr val="tx1"/>
                </a:solidFill>
                <a:latin typeface="Adobe Arabic" panose="02040503050201020203" pitchFamily="18" charset="-78"/>
                <a:cs typeface="Adobe Arabic" panose="02040503050201020203" pitchFamily="18" charset="-78"/>
              </a:rPr>
              <a:t>التاسيس</a:t>
            </a:r>
            <a:r>
              <a:rPr b="1" dirty="0" lang="ar-DZ">
                <a:solidFill>
                  <a:schemeClr val="tx1"/>
                </a:solidFill>
                <a:latin typeface="Adobe Arabic" panose="02040503050201020203" pitchFamily="18" charset="-78"/>
                <a:cs typeface="Adobe Arabic" panose="02040503050201020203" pitchFamily="18" charset="-78"/>
              </a:rPr>
              <a:t>/اهم منتجات </a:t>
            </a:r>
            <a:r>
              <a:rPr b="1" dirty="0" lang="ar-DZ" smtClean="0">
                <a:solidFill>
                  <a:schemeClr val="tx1"/>
                </a:solidFill>
                <a:latin typeface="Adobe Arabic" panose="02040503050201020203" pitchFamily="18" charset="-78"/>
                <a:cs typeface="Adobe Arabic" panose="02040503050201020203" pitchFamily="18" charset="-78"/>
              </a:rPr>
              <a:t>----)</a:t>
            </a:r>
          </a:p>
          <a:p>
            <a:pPr algn="ctr"/>
            <a:r>
              <a:rPr b="1" dirty="0" lang="ar-DZ" smtClean="0">
                <a:solidFill>
                  <a:schemeClr val="tx1"/>
                </a:solidFill>
                <a:latin typeface="Adobe Arabic" panose="02040503050201020203" pitchFamily="18" charset="-78"/>
                <a:cs typeface="Adobe Arabic" panose="02040503050201020203" pitchFamily="18" charset="-78"/>
              </a:rPr>
              <a:t>تطبيق شركة </a:t>
            </a:r>
            <a:r>
              <a:rPr b="1" dirty="0" lang="ar-DZ" err="1" smtClean="0">
                <a:solidFill>
                  <a:schemeClr val="tx1"/>
                </a:solidFill>
                <a:latin typeface="Adobe Arabic" panose="02040503050201020203" pitchFamily="18" charset="-78"/>
                <a:cs typeface="Adobe Arabic" panose="02040503050201020203" pitchFamily="18" charset="-78"/>
              </a:rPr>
              <a:t>كوندور</a:t>
            </a:r>
            <a:r>
              <a:rPr b="1" dirty="0" lang="ar-DZ" smtClean="0">
                <a:solidFill>
                  <a:schemeClr val="tx1"/>
                </a:solidFill>
                <a:latin typeface="Adobe Arabic" panose="02040503050201020203" pitchFamily="18" charset="-78"/>
                <a:cs typeface="Adobe Arabic" panose="02040503050201020203" pitchFamily="18" charset="-78"/>
              </a:rPr>
              <a:t> لقانون حماية المستهلك </a:t>
            </a:r>
            <a:endParaRPr dirty="0" lang="fr-FR"/>
          </a:p>
        </p:txBody>
      </p:sp>
    </p:spTree>
  </p:cSld>
  <p:clrMapOvr>
    <a:masterClrMapping/>
  </p:clrMapOvr>
  <p:transition spd="slow">
    <p:wipe/>
  </p:transition>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43" name="Titre 1"/>
          <p:cNvSpPr>
            <a:spLocks noGrp="1"/>
          </p:cNvSpPr>
          <p:nvPr>
            <p:ph type="title"/>
          </p:nvPr>
        </p:nvSpPr>
        <p:spPr>
          <a:xfrm>
            <a:off x="-2151186" y="112723"/>
            <a:ext cx="8911687" cy="490587"/>
          </a:xfrm>
        </p:spPr>
        <p:txBody>
          <a:bodyPr>
            <a:noAutofit/>
          </a:bodyPr>
          <a:p>
            <a:pPr algn="r"/>
            <a:r>
              <a:rPr b="1" dirty="0" lang="ar-DZ" u="sng" smtClean="0">
                <a:solidFill>
                  <a:srgbClr val="C00000"/>
                </a:solidFill>
                <a:effectLst>
                  <a:outerShdw algn="tl" blurRad="38100" dir="2700000" dist="38100">
                    <a:srgbClr val="000000">
                      <a:alpha val="43137"/>
                    </a:srgbClr>
                  </a:outerShdw>
                </a:effectLst>
                <a:latin typeface="Adobe Arabic" panose="02040503050201020203" pitchFamily="18" charset="-78"/>
                <a:cs typeface="Adobe Arabic" panose="02040503050201020203" pitchFamily="18" charset="-78"/>
              </a:rPr>
              <a:t>المقدمة</a:t>
            </a:r>
            <a:r>
              <a:rPr dirty="0" lang="ar-DZ" u="sng" smtClean="0">
                <a:effectLst>
                  <a:outerShdw algn="tl" blurRad="38100" dir="2700000" dist="38100">
                    <a:srgbClr val="000000">
                      <a:alpha val="43137"/>
                    </a:srgbClr>
                  </a:outerShdw>
                </a:effectLst>
              </a:rPr>
              <a:t> </a:t>
            </a:r>
            <a:endParaRPr dirty="0" lang="fr-FR" u="sng">
              <a:effectLst>
                <a:outerShdw algn="tl" blurRad="38100" dir="2700000" dist="38100">
                  <a:srgbClr val="000000">
                    <a:alpha val="43137"/>
                  </a:srgbClr>
                </a:outerShdw>
              </a:effectLst>
            </a:endParaRPr>
          </a:p>
        </p:txBody>
      </p:sp>
      <p:pic>
        <p:nvPicPr>
          <p:cNvPr id="2097154" name="Image 7"/>
          <p:cNvPicPr>
            <a:picLocks noChangeAspect="1"/>
          </p:cNvPicPr>
          <p:nvPr/>
        </p:nvPicPr>
        <p:blipFill>
          <a:blip xmlns:r="http://schemas.openxmlformats.org/officeDocument/2006/relationships" r:embed="rId1"/>
          <a:stretch>
            <a:fillRect/>
          </a:stretch>
        </p:blipFill>
        <p:spPr>
          <a:xfrm>
            <a:off x="52418" y="4972594"/>
            <a:ext cx="2624107" cy="1671584"/>
          </a:xfrm>
          <a:prstGeom prst="ellipse"/>
          <a:ln>
            <a:noFill/>
          </a:ln>
          <a:effectLst>
            <a:softEdge rad="112500"/>
          </a:effectLst>
        </p:spPr>
      </p:pic>
      <p:sp>
        <p:nvSpPr>
          <p:cNvPr id="1048644" name="Flèche vers le bas 9"/>
          <p:cNvSpPr/>
          <p:nvPr/>
        </p:nvSpPr>
        <p:spPr>
          <a:xfrm rot="5400000">
            <a:off x="11372073" y="4270809"/>
            <a:ext cx="905102" cy="1098451"/>
          </a:xfrm>
          <a:prstGeom prst="downArrow"/>
        </p:spPr>
        <p:style>
          <a:lnRef idx="1">
            <a:schemeClr val="accent4"/>
          </a:lnRef>
          <a:fillRef idx="2">
            <a:schemeClr val="accent4"/>
          </a:fillRef>
          <a:effectRef idx="1">
            <a:schemeClr val="accent4"/>
          </a:effectRef>
          <a:fontRef idx="minor">
            <a:schemeClr val="dk1"/>
          </a:fontRef>
        </p:style>
        <p:txBody>
          <a:bodyPr anchor="ctr" rtlCol="0"/>
          <a:p>
            <a:pPr algn="ctr"/>
            <a:endParaRPr lang="fr-FR"/>
          </a:p>
        </p:txBody>
      </p:sp>
      <p:sp>
        <p:nvSpPr>
          <p:cNvPr id="1048645" name="Rectangle 3"/>
          <p:cNvSpPr/>
          <p:nvPr/>
        </p:nvSpPr>
        <p:spPr>
          <a:xfrm>
            <a:off x="2503055" y="952185"/>
            <a:ext cx="9448861" cy="3266440"/>
          </a:xfrm>
          <a:prstGeom prst="rect"/>
        </p:spPr>
        <p:txBody>
          <a:bodyPr wrap="square">
            <a:spAutoFit/>
          </a:bodyPr>
          <a:p>
            <a:pPr algn="r"/>
            <a:r>
              <a:rPr b="1" dirty="0" sz="2000" lang="ar-DZ">
                <a:latin typeface="Adobe Arabic" panose="02040503050201020203" pitchFamily="18" charset="-78"/>
                <a:cs typeface="Adobe Arabic" panose="02040503050201020203" pitchFamily="18" charset="-78"/>
              </a:rPr>
              <a:t>في ظل التطورات المتسارعة التي يشهدها العالم في مختلف المجالات، وعلى رأسها التكنولوجيا، التجارة الإلكترونية، والعولمة الاقتصادية، أضحى المستهلك في قلب هذه التحولات، معرضًا لفرص كبيرة ولكن أيضًا لمخاطر متعددة. فبين تعدد مصادر العرض، وتعقيد المنتجات والخدمات، واختلاف التشريعات من دولة لأخرى، برزت الحاجة الملحّة إلى آليات أكثر تطورًا وشمولًا لحماية المستهلك، لا سيما في العصر الرقمي الذي تلاشت فيه الحدود بين الأسواق وأصبحت المعاملات تُعقد بضغطة زر.</a:t>
            </a:r>
          </a:p>
          <a:p>
            <a:pPr algn="r"/>
            <a:r>
              <a:rPr b="1" dirty="0" sz="2000" lang="ar-DZ">
                <a:latin typeface="Adobe Arabic" panose="02040503050201020203" pitchFamily="18" charset="-78"/>
                <a:cs typeface="Adobe Arabic" panose="02040503050201020203" pitchFamily="18" charset="-78"/>
              </a:rPr>
              <a:t>لقد شهد مفهوم حماية المستهلك تحولًا نوعيًا، حيث لم يعد يقتصر على مراقبة السلع والخدمات التقليدية، بل أصبح يشمل قضايا معقدة مثل أمن المعلومات، حماية البيانات الشخصية، الشفافية الرقمية، والذكاء الاصطناعي في التسويق. وهذا ما دفع الكثير من الدول والمنظمات الدولية إلى تطوير تشريعات واستراتيجيات تواكب هذه التحديات الجديدة، وتضمن التوازن بين حرية السوق وحقوق المستهلك</a:t>
            </a:r>
          </a:p>
        </p:txBody>
      </p:sp>
      <p:sp>
        <p:nvSpPr>
          <p:cNvPr id="1048646" name="Rectangle 2"/>
          <p:cNvSpPr>
            <a:spLocks noChangeArrowheads="1"/>
          </p:cNvSpPr>
          <p:nvPr/>
        </p:nvSpPr>
        <p:spPr bwMode="auto">
          <a:xfrm>
            <a:off x="2676525" y="3379574"/>
            <a:ext cx="9148100" cy="1259840"/>
          </a:xfrm>
          <a:prstGeom prst="rect"/>
          <a:noFill/>
          <a:ln>
            <a:noFill/>
          </a:ln>
          <a:effectLst/>
        </p:spPr>
        <p:txBody>
          <a:bodyPr anchor="ctr" anchorCtr="0" bIns="45720" compatLnSpc="1" lIns="91440" numCol="1" rIns="91440" tIns="45720" vert="horz" wrap="square">
            <a:prstTxWarp prst="textNoShape"/>
            <a:spAutoFit/>
          </a:bodyPr>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رغم وجود ترسانة من القوانين والمؤسسات التي تعنى بحماية المستهلك، إلا أن فعالية هذه الحماية تظل محل تساؤل، خاصة في ظل التحديات المستجدة التي فرضتها الاتجاهات الحديثة كالعولمة، </a:t>
            </a:r>
            <a:r>
              <a:rPr altLang="fr-FR" baseline="0" b="1" cap="none" dirty="0" sz="1800" i="0" kumimoji="0" lang="ar-SA" normalizeH="0" err="1" strike="noStrike" u="none" smtClean="0">
                <a:ln>
                  <a:noFill/>
                </a:ln>
                <a:solidFill>
                  <a:schemeClr val="tx1"/>
                </a:solidFill>
                <a:effectLst/>
                <a:latin typeface="Arial" panose="020B0604020202020204" pitchFamily="34" charset="0"/>
                <a:cs typeface="Arial" panose="020B0604020202020204" pitchFamily="34" charset="0"/>
              </a:rPr>
              <a:t>الرقمنة</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 والذكاء الاصطناعي</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endParaRPr altLang="fr-FR" baseline="0" b="1" cap="none" dirty="0" sz="1800" i="0" kumimoji="0" lang="ar-DZ" normalizeH="0" strike="noStrike" u="none" smtClean="0">
              <a:ln>
                <a:noFill/>
              </a:ln>
              <a:solidFill>
                <a:schemeClr val="tx1"/>
              </a:solidFill>
              <a:effectLst/>
              <a:latin typeface="Arial" panose="020B0604020202020204" pitchFamily="34" charset="0"/>
              <a:cs typeface="Arial" panose="020B0604020202020204" pitchFamily="34" charset="0"/>
            </a:endParaRPr>
          </a:p>
          <a:p>
            <a:pPr algn="r" defTabSz="914400" eaLnBrk="0" fontAlgn="base" hangingPunct="0" indent="0" latinLnBrk="0" lvl="0" marL="0" marR="0" rtl="1">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47" name="Rectangle à coins arrondis 11"/>
          <p:cNvSpPr/>
          <p:nvPr/>
        </p:nvSpPr>
        <p:spPr>
          <a:xfrm>
            <a:off x="1906792" y="4820034"/>
            <a:ext cx="9707417" cy="1165131"/>
          </a:xfrm>
          <a:prstGeom prst="roundRect"/>
        </p:spPr>
        <p:style>
          <a:lnRef idx="1">
            <a:schemeClr val="accent2"/>
          </a:lnRef>
          <a:fillRef idx="2">
            <a:schemeClr val="accent2"/>
          </a:fillRef>
          <a:effectRef idx="1">
            <a:schemeClr val="accent2"/>
          </a:effectRef>
          <a:fontRef idx="minor">
            <a:schemeClr val="dk1"/>
          </a:fontRef>
        </p:style>
        <p:txBody>
          <a:bodyPr anchor="ctr" rtlCol="0"/>
          <a:p>
            <a:pPr algn="r" defTabSz="914400" eaLnBrk="0" fontAlgn="base" hangingPunct="0" lvl="0" rtl="1">
              <a:spcBef>
                <a:spcPct val="0"/>
              </a:spcBef>
              <a:spcAft>
                <a:spcPct val="0"/>
              </a:spcAft>
            </a:pPr>
            <a:r>
              <a:rPr altLang="fr-FR" b="1" dirty="0" lang="ar-SA">
                <a:solidFill>
                  <a:schemeClr val="tx1"/>
                </a:solidFill>
                <a:latin typeface="Arial" panose="020B0604020202020204" pitchFamily="34" charset="0"/>
                <a:cs typeface="Arial" panose="020B0604020202020204" pitchFamily="34" charset="0"/>
              </a:rPr>
              <a:t>وعليه، يمكن طرح الإشكالية التالية</a:t>
            </a:r>
            <a:r>
              <a:rPr altLang="fr-FR" b="1" dirty="0" lang="fr-FR">
                <a:solidFill>
                  <a:schemeClr val="tx1"/>
                </a:solidFill>
                <a:latin typeface="Arial" panose="020B0604020202020204" pitchFamily="34" charset="0"/>
                <a:cs typeface="Arial" panose="020B0604020202020204" pitchFamily="34" charset="0"/>
              </a:rPr>
              <a:t>:</a:t>
            </a:r>
            <a:endParaRPr altLang="fr-FR" dirty="0" lang="fr-FR">
              <a:solidFill>
                <a:schemeClr val="tx1"/>
              </a:solidFill>
              <a:latin typeface="Arial" panose="020B0604020202020204" pitchFamily="34" charset="0"/>
            </a:endParaRPr>
          </a:p>
          <a:p>
            <a:pPr algn="r" defTabSz="914400" eaLnBrk="0" fontAlgn="base" hangingPunct="0" lvl="0" rtl="1">
              <a:spcBef>
                <a:spcPct val="0"/>
              </a:spcBef>
              <a:spcAft>
                <a:spcPct val="0"/>
              </a:spcAft>
            </a:pPr>
            <a:r>
              <a:rPr altLang="fr-FR" b="1" dirty="0" lang="ar-SA">
                <a:solidFill>
                  <a:schemeClr val="tx1"/>
                </a:solidFill>
                <a:latin typeface="Arial" panose="020B0604020202020204" pitchFamily="34" charset="0"/>
                <a:cs typeface="Arial" panose="020B0604020202020204" pitchFamily="34" charset="0"/>
              </a:rPr>
              <a:t>إلى أي مدى تواكب آليات وتشريعات حماية المستهلك الاتجاهات الحديثة، وما مدى فعاليتها في ضمان حقوق المستهلك في البيئة الرقمية والعالم </a:t>
            </a:r>
            <a:r>
              <a:rPr altLang="fr-FR" b="1" dirty="0" lang="ar-SA" err="1">
                <a:solidFill>
                  <a:schemeClr val="tx1"/>
                </a:solidFill>
                <a:latin typeface="Arial" panose="020B0604020202020204" pitchFamily="34" charset="0"/>
                <a:cs typeface="Arial" panose="020B0604020202020204" pitchFamily="34" charset="0"/>
              </a:rPr>
              <a:t>المعولم</a:t>
            </a:r>
            <a:r>
              <a:rPr altLang="fr-FR" b="1" dirty="0" lang="ar-SA">
                <a:solidFill>
                  <a:schemeClr val="tx1"/>
                </a:solidFill>
                <a:latin typeface="Arial" panose="020B0604020202020204" pitchFamily="34" charset="0"/>
                <a:cs typeface="Arial" panose="020B0604020202020204" pitchFamily="34" charset="0"/>
              </a:rPr>
              <a:t>؟</a:t>
            </a:r>
            <a:endParaRPr altLang="fr-FR" dirty="0" lang="fr-FR">
              <a:solidFill>
                <a:schemeClr val="tx1"/>
              </a:solidFill>
              <a:latin typeface="Arial" panose="020B0604020202020204" pitchFamily="34" charset="0"/>
            </a:endParaRP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1" presetSubtype="1">
                                  <p:stCondLst>
                                    <p:cond delay="0"/>
                                  </p:stCondLst>
                                  <p:childTnLst>
                                    <p:set>
                                      <p:cBhvr>
                                        <p:cTn dur="1" fill="hold" id="6">
                                          <p:stCondLst>
                                            <p:cond delay="0"/>
                                          </p:stCondLst>
                                        </p:cTn>
                                        <p:tgtEl>
                                          <p:spTgt spid="1048643"/>
                                        </p:tgtEl>
                                        <p:attrNameLst>
                                          <p:attrName>style.visibility</p:attrName>
                                        </p:attrNameLst>
                                      </p:cBhvr>
                                      <p:to>
                                        <p:strVal val="visible"/>
                                      </p:to>
                                    </p:set>
                                    <p:animEffect transition="in" filter="wheel(1)">
                                      <p:cBhvr>
                                        <p:cTn dur="2000" id="7"/>
                                        <p:tgtEl>
                                          <p:spTgt spid="1048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48" name="Rectangle à coins arrondis 2"/>
          <p:cNvSpPr/>
          <p:nvPr/>
        </p:nvSpPr>
        <p:spPr>
          <a:xfrm>
            <a:off x="1525449" y="136100"/>
            <a:ext cx="10389326" cy="487679"/>
          </a:xfrm>
          <a:prstGeom prst="roundRect"/>
          <a:solidFill>
            <a:schemeClr val="accent1">
              <a:lumMod val="20000"/>
              <a:lumOff val="80000"/>
            </a:schemeClr>
          </a:solidFill>
          <a:ln>
            <a:noFill/>
          </a:ln>
          <a:effectLst>
            <a:outerShdw algn="ctr" blurRad="44450" dir="5400000" dist="27940">
              <a:srgbClr val="000000">
                <a:alpha val="32000"/>
              </a:srgbClr>
            </a:outerShdw>
          </a:effectLst>
          <a:scene3d>
            <a:camera prst="orthographicFront">
              <a:rot lat="0" lon="0" rev="0"/>
            </a:camera>
            <a:lightRig dir="t" rig="balanced">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800" lang="ar-DZ" smtClean="0">
                <a:solidFill>
                  <a:schemeClr val="tx1"/>
                </a:solidFill>
                <a:latin typeface="Adobe Arabic" panose="02040503050201020203" pitchFamily="18" charset="-78"/>
                <a:cs typeface="Adobe Arabic" panose="02040503050201020203" pitchFamily="18" charset="-78"/>
              </a:rPr>
              <a:t>الاطار </a:t>
            </a:r>
            <a:r>
              <a:rPr b="1" dirty="0" sz="2800" lang="ar-DZ" err="1" smtClean="0">
                <a:solidFill>
                  <a:schemeClr val="tx1"/>
                </a:solidFill>
                <a:latin typeface="Adobe Arabic" panose="02040503050201020203" pitchFamily="18" charset="-78"/>
                <a:cs typeface="Adobe Arabic" panose="02040503050201020203" pitchFamily="18" charset="-78"/>
              </a:rPr>
              <a:t>المفاهيمي</a:t>
            </a:r>
            <a:r>
              <a:rPr b="1" dirty="0" sz="2800" lang="ar-DZ" smtClean="0">
                <a:solidFill>
                  <a:schemeClr val="tx1"/>
                </a:solidFill>
                <a:latin typeface="Adobe Arabic" panose="02040503050201020203" pitchFamily="18" charset="-78"/>
                <a:cs typeface="Adobe Arabic" panose="02040503050201020203" pitchFamily="18" charset="-78"/>
              </a:rPr>
              <a:t> لحماية المستهلك </a:t>
            </a:r>
            <a:endParaRPr b="1" dirty="0" sz="2800" lang="fr-FR">
              <a:solidFill>
                <a:schemeClr val="tx1"/>
              </a:solidFill>
              <a:latin typeface="Adobe Arabic" panose="02040503050201020203" pitchFamily="18" charset="-78"/>
              <a:cs typeface="Adobe Arabic" panose="02040503050201020203" pitchFamily="18" charset="-78"/>
            </a:endParaRPr>
          </a:p>
        </p:txBody>
      </p:sp>
      <p:sp>
        <p:nvSpPr>
          <p:cNvPr id="1048649" name="Rectangle à coins arrondis 11"/>
          <p:cNvSpPr/>
          <p:nvPr/>
        </p:nvSpPr>
        <p:spPr>
          <a:xfrm>
            <a:off x="7262949" y="1227908"/>
            <a:ext cx="4651827" cy="5529943"/>
          </a:xfrm>
          <a:prstGeom prst="roundRect"/>
        </p:spPr>
        <p:style>
          <a:lnRef idx="1">
            <a:schemeClr val="accent4"/>
          </a:lnRef>
          <a:fillRef idx="2">
            <a:schemeClr val="accent4"/>
          </a:fillRef>
          <a:effectRef idx="1">
            <a:schemeClr val="accent4"/>
          </a:effectRef>
          <a:fontRef idx="minor">
            <a:schemeClr val="dk1"/>
          </a:fontRef>
        </p:style>
        <p:txBody>
          <a:bodyPr anchor="ctr" rtlCol="0"/>
          <a:p>
            <a:pPr algn="r" rtl="1"/>
            <a:r>
              <a:rPr dirty="0" sz="2000" lang="ar-DZ">
                <a:latin typeface="Adobe Arabic" panose="02040503050201020203" pitchFamily="18" charset="-78"/>
                <a:cs typeface="Adobe Arabic" panose="02040503050201020203" pitchFamily="18" charset="-78"/>
              </a:rPr>
              <a:t>حماية المستهلك هي </a:t>
            </a:r>
            <a:r>
              <a:rPr b="1" dirty="0" sz="2000" lang="ar-DZ">
                <a:latin typeface="Adobe Arabic" panose="02040503050201020203" pitchFamily="18" charset="-78"/>
                <a:cs typeface="Adobe Arabic" panose="02040503050201020203" pitchFamily="18" charset="-78"/>
              </a:rPr>
              <a:t>مجموعة القواعد والتدابير القانونية، التنظيمية، والمؤسساتية</a:t>
            </a:r>
            <a:r>
              <a:rPr dirty="0" sz="2000" lang="ar-DZ">
                <a:latin typeface="Adobe Arabic" panose="02040503050201020203" pitchFamily="18" charset="-78"/>
                <a:cs typeface="Adobe Arabic" panose="02040503050201020203" pitchFamily="18" charset="-78"/>
              </a:rPr>
              <a:t> التي تهدف إلى صون حقوق المستهلكين وضمان مصالحهم في مواجهة الممارسات التجارية غير العادلة أو الضارة من قبل المنتجين أو الموردين أو التجار.</a:t>
            </a:r>
          </a:p>
          <a:p>
            <a:pPr algn="r" rtl="1"/>
            <a:r>
              <a:rPr dirty="0" sz="2000" lang="ar-DZ">
                <a:latin typeface="Adobe Arabic" panose="02040503050201020203" pitchFamily="18" charset="-78"/>
                <a:cs typeface="Adobe Arabic" panose="02040503050201020203" pitchFamily="18" charset="-78"/>
              </a:rPr>
              <a:t>يمكن تعريفها بأكثر دقة من ثلاثة جوانب:</a:t>
            </a:r>
          </a:p>
          <a:p>
            <a:pPr algn="r" rtl="1"/>
            <a:r>
              <a:rPr b="1" dirty="0" sz="2000" lang="ar-DZ">
                <a:latin typeface="Adobe Arabic" panose="02040503050201020203" pitchFamily="18" charset="-78"/>
                <a:cs typeface="Adobe Arabic" panose="02040503050201020203" pitchFamily="18" charset="-78"/>
              </a:rPr>
              <a:t>من الناحية القانونية:</a:t>
            </a:r>
            <a:r>
              <a:rPr dirty="0" sz="2000" lang="ar-DZ">
                <a:latin typeface="Adobe Arabic" panose="02040503050201020203" pitchFamily="18" charset="-78"/>
                <a:cs typeface="Adobe Arabic" panose="02040503050201020203" pitchFamily="18" charset="-78"/>
              </a:rPr>
              <a:t> هي القواعد التشريعية التي تضع </a:t>
            </a:r>
            <a:r>
              <a:rPr b="1" dirty="0" sz="2000" lang="ar-DZ">
                <a:latin typeface="Adobe Arabic" panose="02040503050201020203" pitchFamily="18" charset="-78"/>
                <a:cs typeface="Adobe Arabic" panose="02040503050201020203" pitchFamily="18" charset="-78"/>
              </a:rPr>
              <a:t>إطاراً إلزامياً</a:t>
            </a:r>
            <a:r>
              <a:rPr dirty="0" sz="2000" lang="ar-DZ">
                <a:latin typeface="Adobe Arabic" panose="02040503050201020203" pitchFamily="18" charset="-78"/>
                <a:cs typeface="Adobe Arabic" panose="02040503050201020203" pitchFamily="18" charset="-78"/>
              </a:rPr>
              <a:t> يفرض على المهنيين احترام شروط السلامة والجودة والشفافية في التعامل مع المستهلكين، وتوفر آليات لإنصاف المستهلك المتضرر (كالتعويض أو إلغاء العقد).</a:t>
            </a:r>
          </a:p>
          <a:p>
            <a:pPr algn="r" rtl="1"/>
            <a:r>
              <a:rPr b="1" dirty="0" sz="2000" lang="ar-DZ">
                <a:latin typeface="Adobe Arabic" panose="02040503050201020203" pitchFamily="18" charset="-78"/>
                <a:cs typeface="Adobe Arabic" panose="02040503050201020203" pitchFamily="18" charset="-78"/>
              </a:rPr>
              <a:t>من الناحية الاقتصادية:</a:t>
            </a:r>
            <a:r>
              <a:rPr dirty="0" sz="2000" lang="ar-DZ">
                <a:latin typeface="Adobe Arabic" panose="02040503050201020203" pitchFamily="18" charset="-78"/>
                <a:cs typeface="Adobe Arabic" panose="02040503050201020203" pitchFamily="18" charset="-78"/>
              </a:rPr>
              <a:t> هي وسيلة لتحقيق </a:t>
            </a:r>
            <a:r>
              <a:rPr b="1" dirty="0" sz="2000" lang="ar-DZ">
                <a:latin typeface="Adobe Arabic" panose="02040503050201020203" pitchFamily="18" charset="-78"/>
                <a:cs typeface="Adobe Arabic" panose="02040503050201020203" pitchFamily="18" charset="-78"/>
              </a:rPr>
              <a:t>التوازن العقدي</a:t>
            </a:r>
            <a:r>
              <a:rPr dirty="0" sz="2000" lang="ar-DZ">
                <a:latin typeface="Adobe Arabic" panose="02040503050201020203" pitchFamily="18" charset="-78"/>
                <a:cs typeface="Adobe Arabic" panose="02040503050201020203" pitchFamily="18" charset="-78"/>
              </a:rPr>
              <a:t> بين المستهلك (الطرف الأضعف والأقل دراية) والمهني (الطرف الأقوى والأكثر احترافية)، مما يضمن سير السوق بكفاءة وعدالة ويحمي المنافسة الشريفة.</a:t>
            </a:r>
          </a:p>
          <a:p>
            <a:pPr algn="r" rtl="1"/>
            <a:r>
              <a:rPr b="1" dirty="0" sz="2000" lang="ar-DZ">
                <a:latin typeface="Adobe Arabic" panose="02040503050201020203" pitchFamily="18" charset="-78"/>
                <a:cs typeface="Adobe Arabic" panose="02040503050201020203" pitchFamily="18" charset="-78"/>
              </a:rPr>
              <a:t>من الناحية الاجتماعية:</a:t>
            </a:r>
            <a:r>
              <a:rPr dirty="0" sz="2000" lang="ar-DZ">
                <a:latin typeface="Adobe Arabic" panose="02040503050201020203" pitchFamily="18" charset="-78"/>
                <a:cs typeface="Adobe Arabic" panose="02040503050201020203" pitchFamily="18" charset="-78"/>
              </a:rPr>
              <a:t> هي حق أساسي من حقوق الإنسان، يضمن له الحصول على </a:t>
            </a:r>
            <a:r>
              <a:rPr b="1" dirty="0" sz="2000" lang="ar-DZ">
                <a:latin typeface="Adobe Arabic" panose="02040503050201020203" pitchFamily="18" charset="-78"/>
                <a:cs typeface="Adobe Arabic" panose="02040503050201020203" pitchFamily="18" charset="-78"/>
              </a:rPr>
              <a:t>احتياجاته الأساسية بأمان</a:t>
            </a:r>
            <a:r>
              <a:rPr dirty="0" sz="2000" lang="ar-DZ">
                <a:latin typeface="Adobe Arabic" panose="02040503050201020203" pitchFamily="18" charset="-78"/>
                <a:cs typeface="Adobe Arabic" panose="02040503050201020203" pitchFamily="18" charset="-78"/>
              </a:rPr>
              <a:t>، ويدعم قدرته على اتخاذ قرارات حرة ومستنيرة دون تضليل أو إكراه</a:t>
            </a:r>
          </a:p>
        </p:txBody>
      </p:sp>
      <p:pic>
        <p:nvPicPr>
          <p:cNvPr id="2097155" name="Image 8"/>
          <p:cNvPicPr>
            <a:picLocks noChangeAspect="1"/>
          </p:cNvPicPr>
          <p:nvPr/>
        </p:nvPicPr>
        <p:blipFill>
          <a:blip xmlns:r="http://schemas.openxmlformats.org/officeDocument/2006/relationships" r:embed="rId1"/>
          <a:stretch>
            <a:fillRect/>
          </a:stretch>
        </p:blipFill>
        <p:spPr>
          <a:xfrm>
            <a:off x="0" y="69013"/>
            <a:ext cx="2159726" cy="1240383"/>
          </a:xfrm>
          <a:prstGeom prst="ellipse"/>
          <a:ln>
            <a:noFill/>
          </a:ln>
          <a:effectLst>
            <a:softEdge rad="112500"/>
          </a:effectLst>
        </p:spPr>
      </p:pic>
      <p:sp>
        <p:nvSpPr>
          <p:cNvPr id="1048650" name="Rectangle à coins arrondis 1"/>
          <p:cNvSpPr/>
          <p:nvPr/>
        </p:nvSpPr>
        <p:spPr>
          <a:xfrm>
            <a:off x="8630195" y="689204"/>
            <a:ext cx="1576251" cy="466020"/>
          </a:xfrm>
          <a:prstGeom prst="roundRect"/>
          <a:solidFill>
            <a:schemeClr val="tx2">
              <a:lumMod val="40000"/>
              <a:lumOff val="60000"/>
            </a:schemeClr>
          </a:solidFill>
          <a:ln>
            <a:solidFill>
              <a:schemeClr val="bg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anchor="ctr" rtlCol="0"/>
          <a:p>
            <a:pPr algn="ctr"/>
            <a:r>
              <a:rPr b="1" dirty="0" sz="2400" lang="ar-DZ" smtClean="0">
                <a:solidFill>
                  <a:schemeClr val="tx1"/>
                </a:solidFill>
                <a:latin typeface="Adobe Arabic" panose="02040503050201020203" pitchFamily="18" charset="-78"/>
                <a:cs typeface="Adobe Arabic" panose="02040503050201020203" pitchFamily="18" charset="-78"/>
              </a:rPr>
              <a:t>المفهوم</a:t>
            </a:r>
            <a:r>
              <a:rPr dirty="0" sz="3200" lang="ar-DZ" smtClean="0"/>
              <a:t> </a:t>
            </a:r>
            <a:endParaRPr dirty="0" sz="3200" lang="fr-FR"/>
          </a:p>
        </p:txBody>
      </p:sp>
      <p:sp>
        <p:nvSpPr>
          <p:cNvPr id="1048651" name="Rectangle à coins arrondis 3"/>
          <p:cNvSpPr/>
          <p:nvPr/>
        </p:nvSpPr>
        <p:spPr>
          <a:xfrm>
            <a:off x="696686" y="1376482"/>
            <a:ext cx="5538652" cy="5481517"/>
          </a:xfrm>
          <a:prstGeom prst="roundRect"/>
          <a:solidFill>
            <a:schemeClr val="accent4">
              <a:lumMod val="40000"/>
              <a:lumOff val="60000"/>
            </a:schemeClr>
          </a:solidFill>
        </p:spPr>
        <p:style>
          <a:lnRef idx="2">
            <a:schemeClr val="dk1">
              <a:shade val="50000"/>
            </a:schemeClr>
          </a:lnRef>
          <a:fillRef idx="1">
            <a:schemeClr val="dk1"/>
          </a:fillRef>
          <a:effectRef idx="0">
            <a:schemeClr val="dk1"/>
          </a:effectRef>
          <a:fontRef idx="minor">
            <a:schemeClr val="lt1"/>
          </a:fontRef>
        </p:style>
        <p:txBody>
          <a:bodyPr anchor="ctr" rtlCol="0"/>
          <a:p>
            <a:pPr algn="r" rtl="1"/>
            <a:r>
              <a:rPr b="1" dirty="0" sz="1600" lang="ar-DZ">
                <a:solidFill>
                  <a:schemeClr val="tx1"/>
                </a:solidFill>
                <a:latin typeface="Adobe Arabic" panose="02040503050201020203" pitchFamily="18" charset="-78"/>
                <a:cs typeface="Adobe Arabic" panose="02040503050201020203" pitchFamily="18" charset="-78"/>
              </a:rPr>
              <a:t>1</a:t>
            </a:r>
            <a:r>
              <a:rPr b="1" dirty="0" lang="ar-DZ" u="sng">
                <a:solidFill>
                  <a:schemeClr val="tx1"/>
                </a:solidFill>
                <a:latin typeface="Adobe Arabic" panose="02040503050201020203" pitchFamily="18" charset="-78"/>
                <a:cs typeface="Adobe Arabic" panose="02040503050201020203" pitchFamily="18" charset="-78"/>
              </a:rPr>
              <a:t>. الأهمية الاجتماعية والصحية </a:t>
            </a:r>
            <a:endParaRPr b="1" dirty="0" sz="1600" lang="fr-FR" u="sng">
              <a:solidFill>
                <a:schemeClr val="tx1"/>
              </a:solidFill>
              <a:latin typeface="Adobe Arabic" panose="02040503050201020203" pitchFamily="18" charset="-78"/>
              <a:cs typeface="Adobe Arabic" panose="02040503050201020203" pitchFamily="18" charset="-78"/>
            </a:endParaRPr>
          </a:p>
          <a:p>
            <a:pPr algn="r" rtl="1"/>
            <a:r>
              <a:rPr b="1" dirty="0" sz="1600" lang="ar-DZ">
                <a:solidFill>
                  <a:schemeClr val="tx1"/>
                </a:solidFill>
                <a:latin typeface="Adobe Arabic" panose="02040503050201020203" pitchFamily="18" charset="-78"/>
                <a:cs typeface="Adobe Arabic" panose="02040503050201020203" pitchFamily="18" charset="-78"/>
              </a:rPr>
              <a:t>ضمان السلامة والصحة: الأهمية القصوى تتمثل في ضمان أن تكون جميع السلع والخدمات المعروضة آمنة وغير ضارة بصحة المستهلك وحياته.</a:t>
            </a:r>
          </a:p>
          <a:p>
            <a:pPr algn="r" rtl="1"/>
            <a:r>
              <a:rPr b="1" dirty="0" sz="1600" lang="ar-DZ">
                <a:solidFill>
                  <a:schemeClr val="tx1"/>
                </a:solidFill>
                <a:latin typeface="Adobe Arabic" panose="02040503050201020203" pitchFamily="18" charset="-78"/>
                <a:cs typeface="Adobe Arabic" panose="02040503050201020203" pitchFamily="18" charset="-78"/>
              </a:rPr>
              <a:t>حقوق الإنسان: حماية المستهلك هي ترجمة عملية لحقوق الإنسان الاقتصادية والاجتماعية، وتضمن له حق الحصول على الضروريات بأسعار عادلة وجودة مقبولة.</a:t>
            </a:r>
          </a:p>
          <a:p>
            <a:pPr algn="r" rtl="1"/>
            <a:r>
              <a:rPr b="1" dirty="0" lang="ar-DZ" u="sng">
                <a:solidFill>
                  <a:schemeClr val="tx1"/>
                </a:solidFill>
                <a:latin typeface="Adobe Arabic" panose="02040503050201020203" pitchFamily="18" charset="-78"/>
                <a:cs typeface="Adobe Arabic" panose="02040503050201020203" pitchFamily="18" charset="-78"/>
              </a:rPr>
              <a:t>2. الأهمية الاقتصادية والمالية </a:t>
            </a:r>
          </a:p>
          <a:p>
            <a:pPr algn="r" rtl="1"/>
            <a:r>
              <a:rPr b="1" dirty="0" sz="1600" lang="ar-DZ">
                <a:solidFill>
                  <a:schemeClr val="tx1"/>
                </a:solidFill>
                <a:latin typeface="Adobe Arabic" panose="02040503050201020203" pitchFamily="18" charset="-78"/>
                <a:cs typeface="Adobe Arabic" panose="02040503050201020203" pitchFamily="18" charset="-78"/>
              </a:rPr>
              <a:t>تصحيح الخلل الاقتصادي: تعمل على معالجة الخلل في توازن القوة بين المنتج والمستهلك، حيث يمتلك المنتج المعلومات والخبرة، بينما المستهلك في موقع ضعف.</a:t>
            </a:r>
          </a:p>
          <a:p>
            <a:pPr algn="r" rtl="1"/>
            <a:r>
              <a:rPr b="1" dirty="0" sz="1600" lang="ar-DZ">
                <a:solidFill>
                  <a:schemeClr val="tx1"/>
                </a:solidFill>
                <a:latin typeface="Adobe Arabic" panose="02040503050201020203" pitchFamily="18" charset="-78"/>
                <a:cs typeface="Adobe Arabic" panose="02040503050201020203" pitchFamily="18" charset="-78"/>
              </a:rPr>
              <a:t>تحفيز المنافسة: تضمن شروط المنافسة النزيهة بين الشركات، وتمنع الممارسات الاحتكارية أو التضليلية التي تشوه السوق.</a:t>
            </a:r>
          </a:p>
          <a:p>
            <a:pPr algn="r" rtl="1"/>
            <a:r>
              <a:rPr b="1" dirty="0" sz="1600" lang="ar-DZ">
                <a:solidFill>
                  <a:schemeClr val="tx1"/>
                </a:solidFill>
                <a:latin typeface="Adobe Arabic" panose="02040503050201020203" pitchFamily="18" charset="-78"/>
                <a:cs typeface="Adobe Arabic" panose="02040503050201020203" pitchFamily="18" charset="-78"/>
              </a:rPr>
              <a:t>كفاءة السوق: تزيد من ثقة المستهلك في السوق، مما يشجعه على الإنفاق والاستهلاك، وهو المحرك الأساسي للنمو الاقتصادي.</a:t>
            </a:r>
          </a:p>
          <a:p>
            <a:pPr algn="r" rtl="1"/>
            <a:r>
              <a:rPr b="1" dirty="0" sz="1600" lang="ar-DZ">
                <a:solidFill>
                  <a:schemeClr val="tx1"/>
                </a:solidFill>
                <a:latin typeface="Adobe Arabic" panose="02040503050201020203" pitchFamily="18" charset="-78"/>
                <a:cs typeface="Adobe Arabic" panose="02040503050201020203" pitchFamily="18" charset="-78"/>
              </a:rPr>
              <a:t>العدالة التعاقدية: تضع قيوداً على الشروط التعسفية في العقود (خاصة عقود الإذعان) وتضمن الشفافية في الأسعار والخدمات.</a:t>
            </a:r>
          </a:p>
          <a:p>
            <a:pPr algn="r" rtl="1"/>
            <a:r>
              <a:rPr b="1" dirty="0" lang="ar-DZ" u="sng">
                <a:solidFill>
                  <a:schemeClr val="tx1"/>
                </a:solidFill>
                <a:latin typeface="Adobe Arabic" panose="02040503050201020203" pitchFamily="18" charset="-78"/>
                <a:cs typeface="Adobe Arabic" panose="02040503050201020203" pitchFamily="18" charset="-78"/>
              </a:rPr>
              <a:t>3. الأهمية في ظل الاتجاهات الحديثة (</a:t>
            </a:r>
            <a:r>
              <a:rPr b="1" dirty="0" lang="ar-DZ" err="1" u="sng">
                <a:solidFill>
                  <a:schemeClr val="tx1"/>
                </a:solidFill>
                <a:latin typeface="Adobe Arabic" panose="02040503050201020203" pitchFamily="18" charset="-78"/>
                <a:cs typeface="Adobe Arabic" panose="02040503050201020203" pitchFamily="18" charset="-78"/>
              </a:rPr>
              <a:t>الرقمنة</a:t>
            </a:r>
            <a:r>
              <a:rPr b="1" dirty="0" lang="ar-DZ" u="sng">
                <a:solidFill>
                  <a:schemeClr val="tx1"/>
                </a:solidFill>
                <a:latin typeface="Adobe Arabic" panose="02040503050201020203" pitchFamily="18" charset="-78"/>
                <a:cs typeface="Adobe Arabic" panose="02040503050201020203" pitchFamily="18" charset="-78"/>
              </a:rPr>
              <a:t>) </a:t>
            </a:r>
            <a:endParaRPr b="1" dirty="0" lang="fr-FR" u="sng">
              <a:solidFill>
                <a:schemeClr val="tx1"/>
              </a:solidFill>
              <a:latin typeface="Adobe Arabic" panose="02040503050201020203" pitchFamily="18" charset="-78"/>
              <a:cs typeface="Adobe Arabic" panose="02040503050201020203" pitchFamily="18" charset="-78"/>
            </a:endParaRPr>
          </a:p>
          <a:p>
            <a:pPr algn="r" rtl="1"/>
            <a:r>
              <a:rPr b="1" dirty="0" sz="1600" lang="ar-DZ">
                <a:solidFill>
                  <a:schemeClr val="tx1"/>
                </a:solidFill>
                <a:latin typeface="Adobe Arabic" panose="02040503050201020203" pitchFamily="18" charset="-78"/>
                <a:cs typeface="Adobe Arabic" panose="02040503050201020203" pitchFamily="18" charset="-78"/>
              </a:rPr>
              <a:t>حماية البيانات الشخصية: في عصر التجارة الإلكترونية، أصبحت الحماية تشمل حقوق المستهلك الرقمية، أبرزها حماية بياناته الشخصية من الاختراق أو الاستغلال التجاري.</a:t>
            </a:r>
          </a:p>
          <a:p>
            <a:pPr algn="r" rtl="1"/>
            <a:r>
              <a:rPr b="1" dirty="0" sz="1600" lang="ar-DZ">
                <a:solidFill>
                  <a:schemeClr val="tx1"/>
                </a:solidFill>
                <a:latin typeface="Adobe Arabic" panose="02040503050201020203" pitchFamily="18" charset="-78"/>
                <a:cs typeface="Adobe Arabic" panose="02040503050201020203" pitchFamily="18" charset="-78"/>
              </a:rPr>
              <a:t>مكافحة التضليل الرقمي: تتصدى للأساليب الحديثة في التضليل، مثل الإعلانات الموجهة عبر الخوارزميات (الذكاء الاصطناعي) والتسعير التمييزي.</a:t>
            </a:r>
          </a:p>
          <a:p>
            <a:pPr algn="r" rtl="1"/>
            <a:r>
              <a:rPr b="1" dirty="0" sz="1600" lang="ar-DZ">
                <a:solidFill>
                  <a:schemeClr val="tx1"/>
                </a:solidFill>
                <a:latin typeface="Adobe Arabic" panose="02040503050201020203" pitchFamily="18" charset="-78"/>
                <a:cs typeface="Adobe Arabic" panose="02040503050201020203" pitchFamily="18" charset="-78"/>
              </a:rPr>
              <a:t>الأمن </a:t>
            </a:r>
            <a:r>
              <a:rPr b="1" dirty="0" sz="1600" lang="ar-DZ" err="1">
                <a:solidFill>
                  <a:schemeClr val="tx1"/>
                </a:solidFill>
                <a:latin typeface="Adobe Arabic" panose="02040503050201020203" pitchFamily="18" charset="-78"/>
                <a:cs typeface="Adobe Arabic" panose="02040503050201020203" pitchFamily="18" charset="-78"/>
              </a:rPr>
              <a:t>السيبراني</a:t>
            </a:r>
            <a:r>
              <a:rPr b="1" dirty="0" sz="1600" lang="ar-DZ">
                <a:solidFill>
                  <a:schemeClr val="tx1"/>
                </a:solidFill>
                <a:latin typeface="Adobe Arabic" panose="02040503050201020203" pitchFamily="18" charset="-78"/>
                <a:cs typeface="Adobe Arabic" panose="02040503050201020203" pitchFamily="18" charset="-78"/>
              </a:rPr>
              <a:t>: حماية المستهلك من المخاطر المرتبطة بالمنتجات والخدمات الذكية المتصلة بالإنترنت (مثل الأجهزة المنزلية الذكية والبرمجيات).</a:t>
            </a:r>
          </a:p>
        </p:txBody>
      </p:sp>
      <p:sp>
        <p:nvSpPr>
          <p:cNvPr id="1048652" name="Rectangle à coins arrondis 4"/>
          <p:cNvSpPr/>
          <p:nvPr/>
        </p:nvSpPr>
        <p:spPr>
          <a:xfrm>
            <a:off x="2076995" y="738545"/>
            <a:ext cx="2778034" cy="456084"/>
          </a:xfrm>
          <a:prstGeom prst="roundRect"/>
          <a:solidFill>
            <a:schemeClr val="tx2">
              <a:lumMod val="40000"/>
              <a:lumOff val="60000"/>
            </a:schemeClr>
          </a:solidFill>
        </p:spPr>
        <p:style>
          <a:lnRef idx="2">
            <a:schemeClr val="dk1">
              <a:shade val="50000"/>
            </a:schemeClr>
          </a:lnRef>
          <a:fillRef idx="1">
            <a:schemeClr val="dk1"/>
          </a:fillRef>
          <a:effectRef idx="0">
            <a:schemeClr val="dk1"/>
          </a:effectRef>
          <a:fontRef idx="minor">
            <a:schemeClr val="lt1"/>
          </a:fontRef>
        </p:style>
        <p:txBody>
          <a:bodyPr anchor="ctr" rtlCol="0"/>
          <a:p>
            <a:pPr algn="ctr"/>
            <a:r>
              <a:rPr dirty="0" sz="2400" lang="ar-DZ">
                <a:solidFill>
                  <a:schemeClr val="tx1"/>
                </a:solidFill>
                <a:latin typeface="Adobe Arabic" panose="02040503050201020203" pitchFamily="18" charset="-78"/>
                <a:cs typeface="Adobe Arabic" panose="02040503050201020203" pitchFamily="18" charset="-78"/>
              </a:rPr>
              <a:t>أهمية حماية المستهلك</a:t>
            </a:r>
            <a:endParaRPr dirty="0" sz="2400" lang="fr-FR">
              <a:solidFill>
                <a:schemeClr val="tx1"/>
              </a:solidFill>
              <a:latin typeface="Adobe Arabic" panose="02040503050201020203" pitchFamily="18" charset="-78"/>
              <a:cs typeface="Adobe Arabic" panose="02040503050201020203" pitchFamily="18" charset="-78"/>
            </a:endParaRPr>
          </a:p>
        </p:txBody>
      </p:sp>
    </p:spTree>
  </p:cSld>
  <p:clrMapOvr>
    <a:masterClrMapping/>
  </p:clrMapOvr>
  <p:transition spd="slow">
    <p:push dir="u"/>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4" presetSubtype="10">
                                  <p:stCondLst>
                                    <p:cond delay="0"/>
                                  </p:stCondLst>
                                  <p:childTnLst>
                                    <p:set>
                                      <p:cBhvr>
                                        <p:cTn dur="1" fill="hold" id="6">
                                          <p:stCondLst>
                                            <p:cond delay="0"/>
                                          </p:stCondLst>
                                        </p:cTn>
                                        <p:tgtEl>
                                          <p:spTgt spid="1048648"/>
                                        </p:tgtEl>
                                        <p:attrNameLst>
                                          <p:attrName>style.visibility</p:attrName>
                                        </p:attrNameLst>
                                      </p:cBhvr>
                                      <p:to>
                                        <p:strVal val="visible"/>
                                      </p:to>
                                    </p:set>
                                    <p:animEffect transition="in" filter="randombar(horizontal)">
                                      <p:cBhvr>
                                        <p:cTn dur="500" id="7"/>
                                        <p:tgtEl>
                                          <p:spTgt spid="1048648"/>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mph" presetID="21" presetSubtype="0">
                                  <p:stCondLst>
                                    <p:cond delay="0"/>
                                  </p:stCondLst>
                                  <p:childTnLst>
                                    <p:animClr clrSpc="hsl" dir="cw">
                                      <p:cBhvr override="childStyle">
                                        <p:cTn dur="500" fill="hold" id="11"/>
                                        <p:tgtEl>
                                          <p:spTgt spid="1048649"/>
                                        </p:tgtEl>
                                        <p:attrNameLst>
                                          <p:attrName>style.color</p:attrName>
                                        </p:attrNameLst>
                                      </p:cBhvr>
                                      <p:by>
                                        <p:hsl h="7200000" l="0" s="0"/>
                                      </p:by>
                                    </p:animClr>
                                    <p:animClr clrSpc="hsl" dir="cw">
                                      <p:cBhvr>
                                        <p:cTn dur="500" fill="hold" id="12"/>
                                        <p:tgtEl>
                                          <p:spTgt spid="1048649"/>
                                        </p:tgtEl>
                                        <p:attrNameLst>
                                          <p:attrName>fill.color</p:attrName>
                                        </p:attrNameLst>
                                      </p:cBhvr>
                                      <p:by>
                                        <p:hsl h="7200000" l="0" s="0"/>
                                      </p:by>
                                    </p:animClr>
                                    <p:animClr clrSpc="hsl" dir="cw">
                                      <p:cBhvr>
                                        <p:cTn dur="500" fill="hold" id="13"/>
                                        <p:tgtEl>
                                          <p:spTgt spid="1048649"/>
                                        </p:tgtEl>
                                        <p:attrNameLst>
                                          <p:attrName>stroke.color</p:attrName>
                                        </p:attrNameLst>
                                      </p:cBhvr>
                                      <p:by>
                                        <p:hsl h="7200000" l="0" s="0"/>
                                      </p:by>
                                    </p:animClr>
                                    <p:set>
                                      <p:cBhvr>
                                        <p:cTn dur="500" fill="hold" id="14"/>
                                        <p:tgtEl>
                                          <p:spTgt spid="104864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8" grpId="0" animBg="1"/>
      <p:bldP spid="104864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53" name="Titre 1"/>
          <p:cNvSpPr>
            <a:spLocks noGrp="1"/>
          </p:cNvSpPr>
          <p:nvPr>
            <p:ph type="title"/>
          </p:nvPr>
        </p:nvSpPr>
        <p:spPr>
          <a:xfrm>
            <a:off x="2732261" y="490546"/>
            <a:ext cx="8911687" cy="1820092"/>
          </a:xfrm>
        </p:spPr>
        <p:txBody>
          <a:bodyPr>
            <a:normAutofit/>
          </a:bodyPr>
          <a:p>
            <a:pPr algn="r"/>
            <a:r>
              <a:rPr b="1" dirty="0" sz="4000" lang="ar-DZ" u="sng" smtClean="0">
                <a:solidFill>
                  <a:srgbClr val="000066"/>
                </a:solidFill>
                <a:effectLst>
                  <a:outerShdw algn="tl" blurRad="38100" dir="2700000" dist="38100">
                    <a:srgbClr val="000000">
                      <a:alpha val="43137"/>
                    </a:srgbClr>
                  </a:outerShdw>
                </a:effectLst>
                <a:latin typeface="Adobe Arabic" panose="02040503050201020203" pitchFamily="18" charset="-78"/>
                <a:cs typeface="Adobe Arabic" panose="02040503050201020203" pitchFamily="18" charset="-78"/>
              </a:rPr>
              <a:t> </a:t>
            </a:r>
            <a:endParaRPr dirty="0" lang="fr-FR" u="sng"/>
          </a:p>
        </p:txBody>
      </p:sp>
      <p:sp>
        <p:nvSpPr>
          <p:cNvPr id="1048654" name="Rectangle à coins arrondis 6"/>
          <p:cNvSpPr/>
          <p:nvPr/>
        </p:nvSpPr>
        <p:spPr>
          <a:xfrm>
            <a:off x="1183778" y="467027"/>
            <a:ext cx="11008222" cy="479123"/>
          </a:xfrm>
          <a:prstGeom prst="roundRect"/>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800" lang="ar-DZ">
                <a:solidFill>
                  <a:schemeClr val="tx1"/>
                </a:solidFill>
                <a:latin typeface="Adobe Arabic" panose="02040503050201020203" pitchFamily="18" charset="-78"/>
                <a:cs typeface="Adobe Arabic" panose="02040503050201020203" pitchFamily="18" charset="-78"/>
              </a:rPr>
              <a:t>المبحث الثاني: الاتجاهات الحديثة في حماية المستهلك</a:t>
            </a:r>
            <a:endParaRPr b="1" dirty="0" sz="2800" lang="fr-FR">
              <a:solidFill>
                <a:schemeClr val="tx1"/>
              </a:solidFill>
              <a:latin typeface="Adobe Arabic" panose="02040503050201020203" pitchFamily="18" charset="-78"/>
              <a:cs typeface="Adobe Arabic" panose="02040503050201020203" pitchFamily="18" charset="-78"/>
            </a:endParaRPr>
          </a:p>
        </p:txBody>
      </p:sp>
      <p:sp>
        <p:nvSpPr>
          <p:cNvPr id="1048655" name="Rectangle 1"/>
          <p:cNvSpPr>
            <a:spLocks noChangeArrowheads="1"/>
          </p:cNvSpPr>
          <p:nvPr/>
        </p:nvSpPr>
        <p:spPr bwMode="auto">
          <a:xfrm>
            <a:off x="0" y="3600550"/>
            <a:ext cx="11643947" cy="675639"/>
          </a:xfrm>
          <a:prstGeom prst="rect"/>
          <a:noFill/>
          <a:ln>
            <a:noFill/>
          </a:ln>
          <a:effectLst/>
        </p:spPr>
        <p:txBody>
          <a:bodyPr anchor="ctr" anchorCtr="0" bIns="45720" compatLnSpc="1" lIns="91440" numCol="1" rIns="91440" tIns="45720" vert="horz" wrap="square">
            <a:prstTxWarp prst="textNoShape"/>
            <a:spAutoFit/>
          </a:bodyPr>
          <a:p>
            <a:pPr algn="r" defTabSz="914400" eaLnBrk="0" fontAlgn="base" hangingPunct="0" indent="0" latinLnBrk="0" lvl="0" marL="0" marR="0" rtl="1">
              <a:lnSpc>
                <a:spcPct val="100000"/>
              </a:lnSpc>
              <a:spcBef>
                <a:spcPct val="0"/>
              </a:spcBef>
              <a:spcAft>
                <a:spcPct val="0"/>
              </a:spcAft>
              <a:buClrTx/>
              <a:buSzTx/>
            </a:pPr>
            <a:r>
              <a:rPr altLang="fr-FR" baseline="0" b="1" cap="none" dirty="0" i="0" kumimoji="0" lang="fr-FR" normalizeH="0" strike="noStrike" u="none" smtClean="0">
                <a:ln>
                  <a:noFill/>
                </a:ln>
                <a:solidFill>
                  <a:schemeClr val="tx1"/>
                </a:solidFill>
                <a:effectLst/>
                <a:latin typeface="Arial" panose="020B0604020202020204" pitchFamily="34" charset="0"/>
              </a:rPr>
              <a:t>..</a:t>
            </a:r>
          </a:p>
          <a:p>
            <a:pPr algn="l" defTabSz="914400" eaLnBrk="0" fontAlgn="base" hangingPunct="0" indent="0" latinLnBrk="0" lvl="0" marL="0" marR="0" rtl="0">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56" name="Rectangle avec coins rognés en diagonale 10"/>
          <p:cNvSpPr/>
          <p:nvPr/>
        </p:nvSpPr>
        <p:spPr>
          <a:xfrm>
            <a:off x="2613891" y="1293619"/>
            <a:ext cx="6580570" cy="518854"/>
          </a:xfrm>
          <a:prstGeom prst="snip2DiagRect"/>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000" lang="ar-DZ">
                <a:solidFill>
                  <a:schemeClr val="tx1"/>
                </a:solidFill>
                <a:latin typeface="Adobe Arabic" panose="02040503050201020203" pitchFamily="18" charset="-78"/>
                <a:cs typeface="Adobe Arabic" panose="02040503050201020203" pitchFamily="18" charset="-78"/>
              </a:rPr>
              <a:t>تأثير التحول الرقمي على سلوك المستهلك</a:t>
            </a:r>
          </a:p>
        </p:txBody>
      </p:sp>
      <p:pic>
        <p:nvPicPr>
          <p:cNvPr id="2097156" name="Image 13"/>
          <p:cNvPicPr>
            <a:picLocks noChangeAspect="1"/>
          </p:cNvPicPr>
          <p:nvPr/>
        </p:nvPicPr>
        <p:blipFill>
          <a:blip xmlns:r="http://schemas.openxmlformats.org/officeDocument/2006/relationships" r:embed="rId1"/>
          <a:stretch>
            <a:fillRect/>
          </a:stretch>
        </p:blipFill>
        <p:spPr>
          <a:xfrm>
            <a:off x="284936" y="2883226"/>
            <a:ext cx="3019764" cy="1230143"/>
          </a:xfrm>
          <a:prstGeom prst="rect"/>
        </p:spPr>
      </p:pic>
      <p:sp>
        <p:nvSpPr>
          <p:cNvPr id="1048657" name="Rectangle 6"/>
          <p:cNvSpPr>
            <a:spLocks noChangeArrowheads="1"/>
          </p:cNvSpPr>
          <p:nvPr/>
        </p:nvSpPr>
        <p:spPr bwMode="auto">
          <a:xfrm>
            <a:off x="3383807" y="1855127"/>
            <a:ext cx="8627746" cy="1551939"/>
          </a:xfrm>
          <a:prstGeom prst="rect"/>
          <a:noFill/>
          <a:ln>
            <a:noFill/>
          </a:ln>
          <a:effectLst/>
        </p:spPr>
        <p:txBody>
          <a:bodyPr anchor="ctr" anchorCtr="0" bIns="45720" compatLnSpc="1" lIns="91440" numCol="1" rIns="91440" tIns="45720" vert="horz" wrap="none">
            <a:prstTxWarp prst="textNoShape"/>
            <a:spAutoFit/>
          </a:bodyPr>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1200" i="0" kumimoji="0" lang="fr-FR" normalizeH="0" strike="noStrike" u="none" smtClean="0">
                <a:ln>
                  <a:noFill/>
                </a:ln>
                <a:solidFill>
                  <a:schemeClr val="tx1"/>
                </a:solidFill>
                <a:effectLst/>
                <a:latin typeface="Arial" panose="020B0604020202020204" pitchFamily="34" charset="0"/>
              </a:rPr>
              <a:t>1</a:t>
            </a:r>
            <a:r>
              <a:rPr altLang="fr-FR" baseline="0" b="1" cap="none" dirty="0" i="0" kumimoji="0" lang="fr-FR" normalizeH="0" strike="noStrike" u="sng" smtClean="0">
                <a:ln>
                  <a:noFill/>
                </a:ln>
                <a:solidFill>
                  <a:schemeClr val="tx1"/>
                </a:solidFill>
                <a:effectLst/>
                <a:latin typeface="Arial" panose="020B0604020202020204" pitchFamily="34" charset="0"/>
              </a:rPr>
              <a:t>. </a:t>
            </a:r>
            <a:r>
              <a:rPr altLang="fr-FR" baseline="0" b="1" cap="none" dirty="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التمكين والمعرفة الفائقة</a:t>
            </a:r>
            <a:r>
              <a:rPr altLang="fr-FR" baseline="0" b="1" cap="none" dirty="0" i="0" kumimoji="0" lang="ar-DZ" normalizeH="0" strike="noStrike" u="sng" smtClean="0">
                <a:ln>
                  <a:noFill/>
                </a:ln>
                <a:solidFill>
                  <a:schemeClr val="tx1"/>
                </a:solidFill>
                <a:effectLst/>
                <a:latin typeface="Arial" panose="020B0604020202020204" pitchFamily="34" charset="0"/>
                <a:cs typeface="Arial" panose="020B0604020202020204" pitchFamily="34" charset="0"/>
              </a:rPr>
              <a:t>  </a:t>
            </a:r>
            <a:r>
              <a:rPr altLang="fr-FR" baseline="0" b="1" cap="none" dirty="0" i="0" kumimoji="0" lang="ar-DZ" normalizeH="0" strike="noStrike" smtClean="0">
                <a:ln>
                  <a:noFill/>
                </a:ln>
                <a:solidFill>
                  <a:schemeClr val="tx1"/>
                </a:solidFill>
                <a:effectLst/>
                <a:latin typeface="Arial" panose="020B0604020202020204" pitchFamily="34" charset="0"/>
                <a:cs typeface="Arial" panose="020B0604020202020204" pitchFamily="34" charset="0"/>
              </a:rPr>
              <a:t>اصبح</a:t>
            </a:r>
            <a:r>
              <a:rPr altLang="fr-FR" b="1" cap="none" dirty="0" i="0" kumimoji="0" lang="ar-DZ" normalizeH="0" strike="noStrike" smtClean="0">
                <a:ln>
                  <a:noFill/>
                </a:ln>
                <a:solidFill>
                  <a:schemeClr val="tx1"/>
                </a:solidFill>
                <a:effectLst/>
                <a:latin typeface="Arial" panose="020B0604020202020204" pitchFamily="34" charset="0"/>
                <a:cs typeface="Arial" panose="020B0604020202020204" pitchFamily="34" charset="0"/>
              </a:rPr>
              <a:t> المستهلك </a:t>
            </a:r>
            <a:endParaRPr altLang="fr-FR" baseline="0" b="1" cap="none" dirty="0" i="0" kumimoji="0" lang="fr-FR" normalizeH="0" strike="noStrike" u="sng" smtClean="0">
              <a:ln>
                <a:noFill/>
              </a:ln>
              <a:solidFill>
                <a:schemeClr val="tx1"/>
              </a:solidFill>
              <a:effectLst/>
              <a:latin typeface="Arial" panose="020B0604020202020204" pitchFamily="34" charset="0"/>
            </a:endParaRP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مطلعاً للغاية</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سهولة الوصول إلى المعلومات والمقارنات والمراجعات الفورية قبل الشراء</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معتمداً على آراء الأقران</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يعتمد بشكل كبير على تقييمات وتوصيات المستخدمين الآخرين عبر</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الشبكات الاجتماعية</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58" name="Rectangle 8"/>
          <p:cNvSpPr>
            <a:spLocks noChangeArrowheads="1"/>
          </p:cNvSpPr>
          <p:nvPr/>
        </p:nvSpPr>
        <p:spPr bwMode="auto">
          <a:xfrm>
            <a:off x="3177979" y="2950149"/>
            <a:ext cx="7580986" cy="1844039"/>
          </a:xfrm>
          <a:prstGeom prst="rect"/>
          <a:noFill/>
          <a:ln>
            <a:noFill/>
          </a:ln>
          <a:effectLst/>
        </p:spPr>
        <p:txBody>
          <a:bodyPr anchor="ctr" anchorCtr="0" bIns="45720" compatLnSpc="1" lIns="91440" numCol="1" rIns="91440" tIns="45720" vert="horz" wrap="none">
            <a:prstTxWarp prst="textNoShape"/>
            <a:spAutoFit/>
          </a:bodyPr>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1400" i="0" kumimoji="0" lang="fr-FR" normalizeH="0" strike="noStrike" u="none" smtClean="0">
                <a:ln>
                  <a:noFill/>
                </a:ln>
                <a:solidFill>
                  <a:schemeClr val="tx1"/>
                </a:solidFill>
                <a:effectLst/>
                <a:latin typeface="Arial" panose="020B0604020202020204" pitchFamily="34" charset="0"/>
              </a:rPr>
              <a:t>2</a:t>
            </a:r>
            <a:r>
              <a:rPr altLang="fr-FR" baseline="0" b="1" cap="none" dirty="0" i="0" kumimoji="0" lang="fr-FR" normalizeH="0" strike="noStrike" u="sng" smtClean="0">
                <a:ln>
                  <a:noFill/>
                </a:ln>
                <a:solidFill>
                  <a:schemeClr val="tx1"/>
                </a:solidFill>
                <a:effectLst/>
                <a:latin typeface="Arial" panose="020B0604020202020204" pitchFamily="34" charset="0"/>
              </a:rPr>
              <a:t>. </a:t>
            </a:r>
            <a:r>
              <a:rPr altLang="fr-FR" baseline="0" b="1" cap="none" dirty="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زيادة التوقعات والتخصيص</a:t>
            </a:r>
            <a:r>
              <a:rPr altLang="fr-FR" baseline="0" b="1" cap="none" dirty="0" i="0" kumimoji="0" lang="ar-DZ" normalizeH="0" strike="noStrike" u="sng" smtClean="0">
                <a:ln>
                  <a:noFill/>
                </a:ln>
                <a:solidFill>
                  <a:schemeClr val="tx1"/>
                </a:solidFill>
                <a:effectLst/>
                <a:latin typeface="Arial" panose="020B0604020202020204" pitchFamily="34" charset="0"/>
                <a:cs typeface="Arial" panose="020B0604020202020204" pitchFamily="34" charset="0"/>
              </a:rPr>
              <a:t> </a:t>
            </a:r>
            <a:r>
              <a:rPr altLang="fr-FR" b="1" dirty="0" lang="ar-DZ">
                <a:latin typeface="Arial" panose="020B0604020202020204" pitchFamily="34" charset="0"/>
                <a:cs typeface="Arial" panose="020B0604020202020204" pitchFamily="34" charset="0"/>
              </a:rPr>
              <a:t> </a:t>
            </a:r>
            <a:r>
              <a:rPr altLang="fr-FR" b="1" dirty="0" sz="1600" lang="ar-DZ" smtClean="0">
                <a:latin typeface="Arial" panose="020B0604020202020204" pitchFamily="34" charset="0"/>
                <a:cs typeface="Arial" panose="020B0604020202020204" pitchFamily="34" charset="0"/>
              </a:rPr>
              <a:t>تطورت توقعات المستهلكين لتشمل </a:t>
            </a:r>
            <a:endParaRPr altLang="fr-FR" baseline="0" b="1" cap="none" dirty="0" sz="1200" i="0" kumimoji="0" lang="fr-FR" normalizeH="0" strike="noStrike" u="sng" smtClean="0">
              <a:ln>
                <a:noFill/>
              </a:ln>
              <a:solidFill>
                <a:schemeClr val="tx1"/>
              </a:solidFill>
              <a:effectLst/>
              <a:latin typeface="Arial" panose="020B0604020202020204" pitchFamily="34" charset="0"/>
            </a:endParaRPr>
          </a:p>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800" i="0" kumimoji="0" lang="ar-SA" normalizeH="0" err="1" strike="noStrike" u="none" smtClean="0">
                <a:ln>
                  <a:noFill/>
                </a:ln>
                <a:solidFill>
                  <a:schemeClr val="tx1"/>
                </a:solidFill>
                <a:effectLst/>
                <a:latin typeface="Arial" panose="020B0604020202020204" pitchFamily="34" charset="0"/>
                <a:cs typeface="Arial" panose="020B0604020202020204" pitchFamily="34" charset="0"/>
              </a:rPr>
              <a:t>ت</a:t>
            </a:r>
            <a:r>
              <a:rPr altLang="fr-FR" baseline="0" b="1" cap="none" dirty="0" sz="1800" i="0" kumimoji="0" lang="ar-SA" normalizeH="0" err="1" strike="noStrike" u="none" smtClean="0">
                <a:ln>
                  <a:noFill/>
                </a:ln>
                <a:solidFill>
                  <a:schemeClr val="tx1"/>
                </a:solidFill>
                <a:effectLst/>
                <a:latin typeface="Arial" panose="020B0604020202020204" pitchFamily="34" charset="0"/>
                <a:cs typeface="Arial" panose="020B0604020202020204" pitchFamily="34" charset="0"/>
              </a:rPr>
              <a:t>التخصيص</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 الفردي</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المطالبة بتجارب ومنتجات ورسائل تسويقية مصممة خصيصاً لاحتياجاته الفردية</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تجربة سلسة</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 (</a:t>
            </a:r>
            <a:r>
              <a:rPr altLang="fr-FR" baseline="0" b="1" cap="none" dirty="0" sz="1800" i="0" kumimoji="0" lang="fr-FR" normalizeH="0" err="1" strike="noStrike" u="none" smtClean="0">
                <a:ln>
                  <a:noFill/>
                </a:ln>
                <a:solidFill>
                  <a:schemeClr val="tx1"/>
                </a:solidFill>
                <a:effectLst/>
                <a:latin typeface="Arial" panose="020B0604020202020204" pitchFamily="34" charset="0"/>
                <a:cs typeface="Arial" panose="020B0604020202020204" pitchFamily="34" charset="0"/>
              </a:rPr>
              <a:t>Omnichannel</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التوقع بتكامل سلس بين التسوق عبر الإنترنت والمتاجر الفعلية</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None/>
            </a:pPr>
            <a:endParaRPr altLang="fr-FR" baseline="0" b="0" cap="none" dirty="0" sz="1800" i="0" kumimoji="0" lang="fr-FR" normalizeH="0" strike="noStrike" u="none" smtClean="0">
              <a:ln>
                <a:noFill/>
              </a:ln>
              <a:solidFill>
                <a:schemeClr val="tx1"/>
              </a:solidFill>
              <a:effectLst/>
              <a:latin typeface="Arial" panose="020B0604020202020204" pitchFamily="34" charset="0"/>
            </a:endParaRPr>
          </a:p>
        </p:txBody>
      </p:sp>
      <p:sp>
        <p:nvSpPr>
          <p:cNvPr id="1048659" name="Rectangle 9"/>
          <p:cNvSpPr>
            <a:spLocks noChangeArrowheads="1"/>
          </p:cNvSpPr>
          <p:nvPr/>
        </p:nvSpPr>
        <p:spPr bwMode="auto">
          <a:xfrm>
            <a:off x="0" y="746443"/>
            <a:ext cx="182880" cy="383539"/>
          </a:xfrm>
          <a:prstGeom prst="rect"/>
          <a:solidFill>
            <a:srgbClr val="000000"/>
          </a:solidFill>
          <a:ln w="9525">
            <a:solidFill>
              <a:schemeClr val="tx1"/>
            </a:solidFill>
            <a:prstDash val="solid"/>
            <a:miter lim="800000"/>
            <a:headEnd/>
            <a:tailEnd/>
          </a:ln>
          <a:effectLst/>
        </p:spPr>
        <p:txBody>
          <a:bodyPr anchor="ctr" anchorCtr="0" bIns="45720" compatLnSpc="1" lIns="91440" numCol="1" rIns="91440" tIns="45720" vert="horz" wrap="none">
            <a:prstTxWarp prst="textNoShape"/>
            <a:spAutoFit/>
          </a:bodyPr>
          <a:p>
            <a:endParaRPr lang="fr-FR"/>
          </a:p>
        </p:txBody>
      </p:sp>
      <p:sp>
        <p:nvSpPr>
          <p:cNvPr id="1048660" name="Rectangle 10"/>
          <p:cNvSpPr>
            <a:spLocks noChangeArrowheads="1"/>
          </p:cNvSpPr>
          <p:nvPr/>
        </p:nvSpPr>
        <p:spPr bwMode="auto">
          <a:xfrm>
            <a:off x="3552186" y="4383994"/>
            <a:ext cx="8459367" cy="1805939"/>
          </a:xfrm>
          <a:prstGeom prst="rect"/>
          <a:noFill/>
          <a:ln>
            <a:noFill/>
          </a:ln>
          <a:effectLst/>
        </p:spPr>
        <p:txBody>
          <a:bodyPr anchor="ctr" anchorCtr="0" bIns="45720" compatLnSpc="1" lIns="91440" numCol="1" rIns="91440" tIns="45720" vert="horz" wrap="none">
            <a:prstTxWarp prst="textNoShape"/>
            <a:spAutoFit/>
          </a:bodyPr>
          <a:p>
            <a:pPr algn="r" defTabSz="914400" eaLnBrk="0" fontAlgn="base" hangingPunct="0" indent="0" latinLnBrk="0" lvl="0" marL="0" marR="0" rtl="1">
              <a:lnSpc>
                <a:spcPct val="100000"/>
              </a:lnSpc>
              <a:spcBef>
                <a:spcPct val="0"/>
              </a:spcBef>
              <a:spcAft>
                <a:spcPct val="0"/>
              </a:spcAft>
              <a:buClrTx/>
              <a:buSzTx/>
              <a:buFontTx/>
              <a:buNone/>
            </a:pPr>
            <a:r>
              <a:rPr altLang="fr-FR" baseline="0" b="1" cap="none" dirty="0" sz="1600" i="0" kumimoji="0" lang="fr-FR" normalizeH="0" strike="noStrike" u="none" smtClean="0">
                <a:ln>
                  <a:noFill/>
                </a:ln>
                <a:solidFill>
                  <a:schemeClr val="tx1"/>
                </a:solidFill>
                <a:effectLst/>
                <a:latin typeface="Arial" panose="020B0604020202020204" pitchFamily="34" charset="0"/>
              </a:rPr>
              <a:t>3. </a:t>
            </a:r>
            <a:r>
              <a:rPr altLang="fr-FR" baseline="0" b="1" cap="none" dirty="0" sz="1600" i="0" kumimoji="0" lang="ar-SA" normalizeH="0" strike="noStrike" u="sng" smtClean="0">
                <a:ln>
                  <a:noFill/>
                </a:ln>
                <a:solidFill>
                  <a:schemeClr val="tx1"/>
                </a:solidFill>
                <a:effectLst/>
                <a:latin typeface="Arial" panose="020B0604020202020204" pitchFamily="34" charset="0"/>
                <a:cs typeface="Arial" panose="020B0604020202020204" pitchFamily="34" charset="0"/>
              </a:rPr>
              <a:t>تغير أنماط الشراء والولاء</a:t>
            </a:r>
            <a:r>
              <a:rPr altLang="fr-FR" baseline="0" b="1" cap="none" dirty="0" sz="1600" i="0" kumimoji="0" lang="ar-DZ" normalizeH="0" strike="noStrike" u="sng" smtClean="0">
                <a:ln>
                  <a:noFill/>
                </a:ln>
                <a:solidFill>
                  <a:schemeClr val="tx1"/>
                </a:solidFill>
                <a:effectLst/>
                <a:latin typeface="Arial" panose="020B0604020202020204" pitchFamily="34" charset="0"/>
                <a:cs typeface="Arial" panose="020B0604020202020204" pitchFamily="34" charset="0"/>
              </a:rPr>
              <a:t> </a:t>
            </a:r>
            <a:r>
              <a:rPr altLang="fr-FR" baseline="0" b="1" cap="none" dirty="0" sz="1600" i="0" kumimoji="0" lang="ar-DZ" normalizeH="0" strike="noStrike" u="none" smtClean="0">
                <a:ln>
                  <a:noFill/>
                </a:ln>
                <a:solidFill>
                  <a:schemeClr val="tx1"/>
                </a:solidFill>
                <a:effectLst/>
                <a:latin typeface="Arial" panose="020B0604020202020204" pitchFamily="34" charset="0"/>
                <a:cs typeface="Arial" panose="020B0604020202020204" pitchFamily="34" charset="0"/>
              </a:rPr>
              <a:t>شهدت عادات الشراء تحولا كبيرا </a:t>
            </a:r>
            <a:endParaRPr altLang="fr-FR" baseline="0" b="1" cap="none" dirty="0" sz="1800" i="0" kumimoji="0" lang="ar-DZ" normalizeH="0" strike="noStrike" u="none" smtClean="0">
              <a:ln>
                <a:noFill/>
              </a:ln>
              <a:solidFill>
                <a:schemeClr val="tx1"/>
              </a:solidFill>
              <a:effectLst/>
              <a:latin typeface="Arial" panose="020B0604020202020204" pitchFamily="34" charset="0"/>
              <a:cs typeface="Arial" panose="020B0604020202020204" pitchFamily="34" charset="0"/>
            </a:endParaRPr>
          </a:p>
          <a:p>
            <a:pPr algn="r" defTabSz="914400" eaLnBrk="0" fontAlgn="base" hangingPunct="0" indent="0" latinLnBrk="0" lvl="0" marL="0" marR="0" rtl="1">
              <a:lnSpc>
                <a:spcPct val="100000"/>
              </a:lnSpc>
              <a:spcBef>
                <a:spcPct val="0"/>
              </a:spcBef>
              <a:spcAft>
                <a:spcPct val="0"/>
              </a:spcAft>
              <a:buClrTx/>
              <a:buSzTx/>
            </a:pPr>
            <a:r>
              <a:rPr altLang="fr-FR" b="1" dirty="0" lang="ar-DZ">
                <a:latin typeface="Arial" panose="020B0604020202020204" pitchFamily="34" charset="0"/>
                <a:cs typeface="Arial" panose="020B0604020202020204" pitchFamily="34" charset="0"/>
              </a:rPr>
              <a:t>-</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ضعف الولاء</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أصبح المستهلك أقل ولاءً للعلامة التجارية وأكثر بحثاً عن</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أفضل قيمة وسعر</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هيمنة التسوق الإلكتروني</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الانتقال إلى التسوق عبر المتاجر والتطبيقات الإلكترونية، خاصة عبر</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الهواتف الذكية</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مشاركة نشطة</a:t>
            </a:r>
            <a:r>
              <a:rPr altLang="fr-FR" baseline="0" b="1" cap="none" dirty="0" sz="1800" i="0" kumimoji="0" lang="fr-FR" normalizeH="0" strike="noStrike" u="none" smtClean="0">
                <a:ln>
                  <a:noFill/>
                </a:ln>
                <a:solidFill>
                  <a:schemeClr val="tx1"/>
                </a:solidFill>
                <a:effectLst/>
                <a:latin typeface="Arial" panose="020B0604020202020204" pitchFamily="34" charset="0"/>
                <a:cs typeface="Arial" panose="020B0604020202020204" pitchFamily="34" charset="0"/>
              </a:rPr>
              <a:t>:</a:t>
            </a:r>
            <a:r>
              <a:rPr altLang="fr-FR" baseline="0" b="0" cap="none" dirty="0" sz="1800" i="0" kumimoji="0" lang="fr-FR" normalizeH="0" strike="noStrike" u="none" smtClean="0">
                <a:ln>
                  <a:noFill/>
                </a:ln>
                <a:solidFill>
                  <a:schemeClr val="tx1"/>
                </a:solidFill>
                <a:effectLst/>
                <a:latin typeface="Arial" panose="020B0604020202020204" pitchFamily="34" charset="0"/>
              </a:rPr>
              <a:t> </a:t>
            </a:r>
            <a:r>
              <a:rPr altLang="fr-FR" baseline="0" b="0" cap="none" dirty="0" sz="1800" i="0" kumimoji="0" lang="ar-SA" normalizeH="0" strike="noStrike" u="none" smtClean="0">
                <a:ln>
                  <a:noFill/>
                </a:ln>
                <a:solidFill>
                  <a:schemeClr val="tx1"/>
                </a:solidFill>
                <a:effectLst/>
                <a:latin typeface="Arial" panose="020B0604020202020204" pitchFamily="34" charset="0"/>
                <a:cs typeface="Arial" panose="020B0604020202020204" pitchFamily="34" charset="0"/>
              </a:rPr>
              <a:t>تحول المستهلك من متلقٍ سلبي إلى مشارك فعال يتفاعل مباشرة مع العلامات التجارية</a:t>
            </a:r>
            <a:r>
              <a:rPr altLang="fr-FR" baseline="0" b="0" cap="none" dirty="0" sz="1800" i="0" kumimoji="0" lang="fr-FR" normalizeH="0" strike="noStrike" u="none" smtClean="0">
                <a:ln>
                  <a:noFill/>
                </a:ln>
                <a:solidFill>
                  <a:schemeClr val="tx1"/>
                </a:solidFill>
                <a:effectLst/>
                <a:latin typeface="Arial" panose="020B0604020202020204" pitchFamily="34" charset="0"/>
              </a:rPr>
              <a:t>.</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4" presetSubtype="10">
                                  <p:stCondLst>
                                    <p:cond delay="0"/>
                                  </p:stCondLst>
                                  <p:childTnLst>
                                    <p:set>
                                      <p:cBhvr>
                                        <p:cTn dur="1" fill="hold" id="6">
                                          <p:stCondLst>
                                            <p:cond delay="0"/>
                                          </p:stCondLst>
                                        </p:cTn>
                                        <p:tgtEl>
                                          <p:spTgt spid="1048656"/>
                                        </p:tgtEl>
                                        <p:attrNameLst>
                                          <p:attrName>style.visibility</p:attrName>
                                        </p:attrNameLst>
                                      </p:cBhvr>
                                      <p:to>
                                        <p:strVal val="visible"/>
                                      </p:to>
                                    </p:set>
                                    <p:animEffect transition="in" filter="randombar(horizontal)">
                                      <p:cBhvr>
                                        <p:cTn dur="500" id="7"/>
                                        <p:tgtEl>
                                          <p:spTgt spid="1048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61" name="Rectangle à coins arrondis 1"/>
          <p:cNvSpPr/>
          <p:nvPr/>
        </p:nvSpPr>
        <p:spPr>
          <a:xfrm>
            <a:off x="378824" y="156186"/>
            <a:ext cx="11547565" cy="548640"/>
          </a:xfrm>
          <a:prstGeom prst="roundRect"/>
        </p:spPr>
        <p:style>
          <a:lnRef idx="1">
            <a:schemeClr val="accent3"/>
          </a:lnRef>
          <a:fillRef idx="2">
            <a:schemeClr val="accent3"/>
          </a:fillRef>
          <a:effectRef idx="1">
            <a:schemeClr val="accent3"/>
          </a:effectRef>
          <a:fontRef idx="minor">
            <a:schemeClr val="dk1"/>
          </a:fontRef>
        </p:style>
        <p:txBody>
          <a:bodyPr anchor="ctr" rtlCol="0"/>
          <a:p>
            <a:pPr algn="ctr"/>
            <a:r>
              <a:rPr b="1" dirty="0" sz="2800" lang="ar-DZ">
                <a:latin typeface="Adobe Arabic" panose="02040503050201020203" pitchFamily="18" charset="-78"/>
                <a:cs typeface="Adobe Arabic" panose="02040503050201020203" pitchFamily="18" charset="-78"/>
              </a:rPr>
              <a:t>حماية المستهلك في ظل التسويق الرقمي</a:t>
            </a:r>
          </a:p>
        </p:txBody>
      </p:sp>
      <p:sp>
        <p:nvSpPr>
          <p:cNvPr id="1048662" name="Rectangle à coins arrondis 2"/>
          <p:cNvSpPr/>
          <p:nvPr/>
        </p:nvSpPr>
        <p:spPr>
          <a:xfrm>
            <a:off x="861289" y="1511483"/>
            <a:ext cx="3001685" cy="556923"/>
          </a:xfrm>
          <a:prstGeom prst="roundRect"/>
          <a:solidFill>
            <a:schemeClr val="accent2">
              <a:lumMod val="20000"/>
              <a:lumOff val="80000"/>
            </a:schemeClr>
          </a:solid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chor="ctr" rtlCol="0"/>
          <a:p>
            <a:pPr algn="ctr"/>
            <a:endParaRPr lang="fr-FR"/>
          </a:p>
        </p:txBody>
      </p:sp>
      <p:sp>
        <p:nvSpPr>
          <p:cNvPr id="1048663" name="Rectangle 1"/>
          <p:cNvSpPr>
            <a:spLocks noChangeArrowheads="1"/>
          </p:cNvSpPr>
          <p:nvPr/>
        </p:nvSpPr>
        <p:spPr bwMode="auto">
          <a:xfrm>
            <a:off x="7977459" y="2279373"/>
            <a:ext cx="3840074" cy="400110"/>
          </a:xfrm>
          <a:prstGeom prst="rect"/>
          <a:noFill/>
          <a:ln>
            <a:noFill/>
          </a:ln>
          <a:effectLst/>
        </p:spPr>
        <p:txBody>
          <a:bodyPr anchor="ctr" anchorCtr="0" bIns="45720" compatLnSpc="1" lIns="91440" numCol="1" rIns="91440" tIns="45720" vert="horz" wrap="square">
            <a:prstTxWarp prst="textNoShape"/>
            <a:spAutoFit/>
          </a:bodyPr>
          <a:p>
            <a:pPr algn="r" defTabSz="914400" eaLnBrk="0" fontAlgn="base" hangingPunct="0" indent="0" latinLnBrk="0" lvl="0" marL="0" marR="0" rtl="1">
              <a:lnSpc>
                <a:spcPct val="100000"/>
              </a:lnSpc>
              <a:spcBef>
                <a:spcPct val="0"/>
              </a:spcBef>
              <a:spcAft>
                <a:spcPct val="0"/>
              </a:spcAft>
              <a:buClrTx/>
              <a:buSzTx/>
              <a:buFontTx/>
              <a:buChar char="•"/>
            </a:pPr>
            <a:r>
              <a:rPr altLang="fr-FR" baseline="0" b="1" cap="none" dirty="0" sz="2000" i="0" kumimoji="0" lang="fr-FR" normalizeH="0" strike="noStrike" u="none" smtClean="0">
                <a:ln>
                  <a:noFill/>
                </a:ln>
                <a:solidFill>
                  <a:schemeClr val="tx1"/>
                </a:solidFill>
                <a:effectLst/>
                <a:latin typeface="Adobe Arabic" panose="02040503050201020203" pitchFamily="18" charset="-78"/>
                <a:cs typeface="Adobe Arabic" panose="02040503050201020203" pitchFamily="18" charset="-78"/>
              </a:rPr>
              <a:t>.</a:t>
            </a:r>
          </a:p>
        </p:txBody>
      </p:sp>
      <p:sp>
        <p:nvSpPr>
          <p:cNvPr id="1048664" name="Rectangle 8"/>
          <p:cNvSpPr/>
          <p:nvPr/>
        </p:nvSpPr>
        <p:spPr>
          <a:xfrm>
            <a:off x="4683760" y="5199567"/>
            <a:ext cx="4135120" cy="369332"/>
          </a:xfrm>
          <a:prstGeom prst="rect"/>
        </p:spPr>
        <p:txBody>
          <a:bodyPr wrap="square">
            <a:spAutoFit/>
          </a:bodyPr>
          <a:p>
            <a:pPr algn="r" rtl="1"/>
            <a:r>
              <a:rPr dirty="0" lang="ar-DZ" smtClean="0"/>
              <a:t>.</a:t>
            </a:r>
            <a:endParaRPr dirty="0" lang="fr-FR"/>
          </a:p>
        </p:txBody>
      </p:sp>
      <p:sp>
        <p:nvSpPr>
          <p:cNvPr id="1048665" name="Rectangle 5"/>
          <p:cNvSpPr/>
          <p:nvPr/>
        </p:nvSpPr>
        <p:spPr>
          <a:xfrm>
            <a:off x="4168635" y="987778"/>
            <a:ext cx="7648898" cy="6441440"/>
          </a:xfrm>
          <a:prstGeom prst="rect"/>
        </p:spPr>
        <p:txBody>
          <a:bodyPr wrap="square">
            <a:spAutoFit/>
          </a:bodyPr>
          <a:p>
            <a:pPr algn="r" rtl="1"/>
            <a:r>
              <a:rPr b="1" dirty="0" sz="2000" lang="ar-DZ" u="sng" smtClean="0">
                <a:latin typeface="Adobe Arabic" panose="02040503050201020203" pitchFamily="18" charset="-78"/>
                <a:cs typeface="Adobe Arabic" panose="02040503050201020203" pitchFamily="18" charset="-78"/>
              </a:rPr>
              <a:t>أ</a:t>
            </a:r>
            <a:r>
              <a:rPr b="1" dirty="0" sz="2000" lang="ar-DZ" smtClean="0">
                <a:latin typeface="Adobe Arabic" panose="02040503050201020203" pitchFamily="18" charset="-78"/>
                <a:cs typeface="Adobe Arabic" panose="02040503050201020203" pitchFamily="18" charset="-78"/>
              </a:rPr>
              <a:t>تهدف </a:t>
            </a:r>
            <a:r>
              <a:rPr b="1" dirty="0" sz="2000" lang="ar-DZ">
                <a:latin typeface="Adobe Arabic" panose="02040503050201020203" pitchFamily="18" charset="-78"/>
                <a:cs typeface="Adobe Arabic" panose="02040503050201020203" pitchFamily="18" charset="-78"/>
              </a:rPr>
              <a:t>هذه الحقوق إلى توفير بيئة تعاقدية شفافة وآمنة للمستهلك:</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الحق في الإعــلام والشفافية:</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يجب على المورّد الإلكتروني تقديم معلومات وافية وواضحة عن المنتج (مواصفاته، سعره الإجمالي، شروط الدفع) وعن هويته ووسائل الاتصال به قبل إبرام العقد.</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الحماية من الإعلانات المضللة أو الكاذبة التي قد تدفع المستهلك للتعاقد بغير رغبة حقيقية.</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الحق في الحماية من المخاطر التقنية والأمنية:</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ضمان مأمونية عملية الدفع وحماية بيانات البطاقات المصرفية.</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الحماية من الاحتيال والنصب الإلكتروني والمتاجر المزيفة.</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الحق في حماية البيانات الشخصية والخصوصية:</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وجوب التزام المهنيين بحماية البيانات الخاصة التي يدلي بها المستهلك أثناء عملية التعاقد وعدم استخدامها لأغراض غير مصرح بها.</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الحق في العدول (حق التراجع):</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منح المستهلك مدة محددة للتراجع عن العقد بعد الشراء أو استلام المنتج (لغياب المعاينة المادية)، ويُعد هذا من أهم الحقوق في التعاقد عن بُعد.</a:t>
            </a:r>
          </a:p>
          <a:p>
            <a:pPr algn="r" rtl="1">
              <a:buFont typeface="+mj-lt"/>
              <a:buAutoNum type="arabicPeriod"/>
            </a:pPr>
            <a:r>
              <a:rPr b="1" dirty="0" sz="2000" lang="ar-DZ">
                <a:latin typeface="Adobe Arabic" panose="02040503050201020203" pitchFamily="18" charset="-78"/>
                <a:cs typeface="Adobe Arabic" panose="02040503050201020203" pitchFamily="18" charset="-78"/>
              </a:rPr>
              <a:t>الحق في الضمان والتسوية:</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ضمان سلامة المنتج من العيوب الخفية ومطابقته للمواصفات المعلن عنها.</a:t>
            </a:r>
          </a:p>
          <a:p>
            <a:pPr algn="r" indent="-285750" lvl="1" marL="742950" rtl="1">
              <a:buFont typeface="+mj-lt"/>
              <a:buAutoNum type="arabicPeriod"/>
            </a:pPr>
            <a:r>
              <a:rPr b="1" dirty="0" sz="2000" lang="ar-DZ">
                <a:latin typeface="Adobe Arabic" panose="02040503050201020203" pitchFamily="18" charset="-78"/>
                <a:cs typeface="Adobe Arabic" panose="02040503050201020203" pitchFamily="18" charset="-78"/>
              </a:rPr>
              <a:t>الحق في اللجوء إلى آليات فعالة لتسوية المنازعات (كالوساطة والتحكيم) عند وقوع خلاف</a:t>
            </a:r>
            <a:r>
              <a:rPr b="1" dirty="0" sz="2000" lang="ar-DZ"/>
              <a:t>.</a:t>
            </a:r>
          </a:p>
        </p:txBody>
      </p:sp>
      <p:sp>
        <p:nvSpPr>
          <p:cNvPr id="1048666" name="Rectangle 6"/>
          <p:cNvSpPr/>
          <p:nvPr/>
        </p:nvSpPr>
        <p:spPr>
          <a:xfrm>
            <a:off x="1468298" y="1589890"/>
            <a:ext cx="1787669" cy="726439"/>
          </a:xfrm>
          <a:prstGeom prst="rect"/>
        </p:spPr>
        <p:txBody>
          <a:bodyPr wrap="none">
            <a:spAutoFit/>
          </a:bodyPr>
          <a:p>
            <a:pPr algn="r" rtl="1"/>
            <a:r>
              <a:rPr b="1" dirty="0" sz="2000" lang="ar-DZ" u="sng">
                <a:latin typeface="Adobe Arabic" panose="02040503050201020203" pitchFamily="18" charset="-78"/>
                <a:cs typeface="Adobe Arabic" panose="02040503050201020203" pitchFamily="18" charset="-78"/>
              </a:rPr>
              <a:t>حقوق المستهلك الرقمي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61"/>
                                        </p:tgtEl>
                                        <p:attrNameLst>
                                          <p:attrName>style.visibility</p:attrName>
                                        </p:attrNameLst>
                                      </p:cBhvr>
                                      <p:to>
                                        <p:strVal val="visible"/>
                                      </p:to>
                                    </p:set>
                                    <p:animEffect transition="in" filter="fade">
                                      <p:cBhvr>
                                        <p:cTn dur="500" id="7"/>
                                        <p:tgtEl>
                                          <p:spTgt spid="10486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67" name="Rectangle 2"/>
          <p:cNvSpPr/>
          <p:nvPr/>
        </p:nvSpPr>
        <p:spPr>
          <a:xfrm>
            <a:off x="139337" y="200296"/>
            <a:ext cx="11800114" cy="6374675"/>
          </a:xfrm>
          <a:prstGeom prst="rect"/>
          <a:noFill/>
          <a:ln>
            <a:noFill/>
          </a:ln>
        </p:spPr>
        <p:style>
          <a:lnRef idx="0">
            <a:scrgbClr r="0" g="0" b="0"/>
          </a:lnRef>
          <a:fillRef idx="0">
            <a:scrgbClr r="0" g="0" b="0"/>
          </a:fillRef>
          <a:effectRef idx="0">
            <a:scrgbClr r="0" g="0" b="0"/>
          </a:effectRef>
          <a:fontRef idx="minor">
            <a:schemeClr val="accent5"/>
          </a:fontRef>
        </p:style>
        <p:txBody>
          <a:bodyPr anchor="ctr" rtlCol="0"/>
          <a:p>
            <a:pPr algn="ctr"/>
            <a:endParaRPr lang="fr-FR"/>
          </a:p>
        </p:txBody>
      </p:sp>
      <p:sp>
        <p:nvSpPr>
          <p:cNvPr id="1048668" name="Rectangle à coins arrondis 6"/>
          <p:cNvSpPr/>
          <p:nvPr/>
        </p:nvSpPr>
        <p:spPr>
          <a:xfrm>
            <a:off x="8525165" y="313509"/>
            <a:ext cx="3536204" cy="600891"/>
          </a:xfrm>
          <a:prstGeom prst="roundRect"/>
          <a:solidFill>
            <a:srgbClr val="FF0000"/>
          </a:solidFill>
        </p:spPr>
        <p:style>
          <a:lnRef idx="2">
            <a:schemeClr val="accent5"/>
          </a:lnRef>
          <a:fillRef idx="1">
            <a:schemeClr val="lt1"/>
          </a:fillRef>
          <a:effectRef idx="0">
            <a:schemeClr val="accent5"/>
          </a:effectRef>
          <a:fontRef idx="minor">
            <a:schemeClr val="dk1"/>
          </a:fontRef>
        </p:style>
        <p:txBody>
          <a:bodyPr anchor="ctr" rtlCol="0"/>
          <a:p>
            <a:pPr algn="ctr"/>
            <a:r>
              <a:rPr b="1" dirty="0" sz="2400" lang="ar-DZ">
                <a:latin typeface="Adobe Arabic" panose="02040503050201020203" pitchFamily="18" charset="-78"/>
                <a:cs typeface="Adobe Arabic" panose="02040503050201020203" pitchFamily="18" charset="-78"/>
              </a:rPr>
              <a:t>التحديات الأساسية في البيئة الرقمية</a:t>
            </a:r>
            <a:endParaRPr b="1" dirty="0" sz="2400" lang="fr-FR">
              <a:latin typeface="Adobe Arabic" panose="02040503050201020203" pitchFamily="18" charset="-78"/>
              <a:cs typeface="Adobe Arabic" panose="02040503050201020203" pitchFamily="18" charset="-78"/>
            </a:endParaRPr>
          </a:p>
        </p:txBody>
      </p:sp>
      <p:sp>
        <p:nvSpPr>
          <p:cNvPr id="1048669" name="Rectangle 1"/>
          <p:cNvSpPr/>
          <p:nvPr/>
        </p:nvSpPr>
        <p:spPr>
          <a:xfrm>
            <a:off x="6964218" y="1027613"/>
            <a:ext cx="4710546" cy="6568440"/>
          </a:xfrm>
          <a:prstGeom prst="rect"/>
        </p:spPr>
        <p:txBody>
          <a:bodyPr wrap="square">
            <a:spAutoFit/>
          </a:bodyPr>
          <a:p>
            <a:pPr algn="r" rtl="1"/>
            <a:r>
              <a:rPr b="1" dirty="0" sz="2400" lang="ar-DZ">
                <a:latin typeface="Adobe Arabic" panose="02040503050201020203" pitchFamily="18" charset="-78"/>
                <a:cs typeface="Adobe Arabic" panose="02040503050201020203" pitchFamily="18" charset="-78"/>
              </a:rPr>
              <a:t>رغم وجود التشريعات، لا تزال هناك تحديات رئيسية:</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التعاقد عن بُعد: عدم قدرة المستهلك على معاينة السلعة فعلياً قبل إتمام الشراء، مما يزيد مخاطر الغش التجاري.</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جهل المستهلك الرقمي: افتقار العديد من المستهلكين إلى الخبرة والدراية الكافية بالبيئة الرقمية وتقنياتها، مما يجعلهم عرضة للشروط التعسفية والضغط التسويقي.</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عالمية التعاملات: صعوبة تطبيق القوانين الوطنية للبلدان عند التعاقد مع موردين خارج الحدود الإقليمية.</a:t>
            </a:r>
          </a:p>
          <a:p>
            <a:pPr algn="r" rtl="1">
              <a:buFont typeface="Arial" panose="020B0604020202020204" pitchFamily="34" charset="0"/>
              <a:buChar char="•"/>
            </a:pPr>
            <a:r>
              <a:rPr b="1" dirty="0" sz="2400" lang="ar-DZ">
                <a:latin typeface="Adobe Arabic" panose="02040503050201020203" pitchFamily="18" charset="-78"/>
                <a:cs typeface="Adobe Arabic" panose="02040503050201020203" pitchFamily="18" charset="-78"/>
              </a:rPr>
              <a:t>الانتشار السريع للاحتيال: استخدام منصات التواصل الاجتماعي (التجارة الاجتماعية) من قِبل المحتالين لتقويض ثقة المستهلك</a:t>
            </a:r>
          </a:p>
        </p:txBody>
      </p:sp>
      <p:sp>
        <p:nvSpPr>
          <p:cNvPr id="1048670" name="Flèche vers le bas 3"/>
          <p:cNvSpPr/>
          <p:nvPr/>
        </p:nvSpPr>
        <p:spPr>
          <a:xfrm rot="5400000">
            <a:off x="6346848" y="-163878"/>
            <a:ext cx="990904" cy="1644072"/>
          </a:xfrm>
          <a:prstGeom prst="downArrow"/>
          <a:solidFill>
            <a:schemeClr val="bg2"/>
          </a:solidFill>
        </p:spPr>
        <p:style>
          <a:lnRef idx="1">
            <a:schemeClr val="accent5"/>
          </a:lnRef>
          <a:fillRef idx="3">
            <a:schemeClr val="accent5"/>
          </a:fillRef>
          <a:effectRef idx="2">
            <a:schemeClr val="accent5"/>
          </a:effectRef>
          <a:fontRef idx="minor">
            <a:schemeClr val="lt1"/>
          </a:fontRef>
        </p:style>
        <p:txBody>
          <a:bodyPr anchor="ctr" rtlCol="0"/>
          <a:p>
            <a:pPr algn="ctr"/>
            <a:endParaRPr lang="fr-FR"/>
          </a:p>
        </p:txBody>
      </p:sp>
      <p:sp>
        <p:nvSpPr>
          <p:cNvPr id="1048671" name="Rectangle à coins arrondis 4"/>
          <p:cNvSpPr/>
          <p:nvPr/>
        </p:nvSpPr>
        <p:spPr>
          <a:xfrm>
            <a:off x="895928" y="313509"/>
            <a:ext cx="4405746" cy="600891"/>
          </a:xfrm>
          <a:prstGeom prst="roundRect"/>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400" lang="ar-DZ">
                <a:solidFill>
                  <a:schemeClr val="tx1"/>
                </a:solidFill>
                <a:latin typeface="Adobe Arabic" panose="02040503050201020203" pitchFamily="18" charset="-78"/>
                <a:cs typeface="Adobe Arabic" panose="02040503050201020203" pitchFamily="18" charset="-78"/>
              </a:rPr>
              <a:t>مواجهة التحديات</a:t>
            </a:r>
            <a:endParaRPr b="1" dirty="0" sz="2400" lang="fr-FR">
              <a:solidFill>
                <a:schemeClr val="tx1"/>
              </a:solidFill>
              <a:latin typeface="Adobe Arabic" panose="02040503050201020203" pitchFamily="18" charset="-78"/>
              <a:cs typeface="Adobe Arabic" panose="02040503050201020203" pitchFamily="18" charset="-78"/>
            </a:endParaRPr>
          </a:p>
        </p:txBody>
      </p:sp>
      <p:sp>
        <p:nvSpPr>
          <p:cNvPr id="1048672" name="Rectangle 15"/>
          <p:cNvSpPr/>
          <p:nvPr/>
        </p:nvSpPr>
        <p:spPr>
          <a:xfrm>
            <a:off x="729673" y="1165631"/>
            <a:ext cx="5375563" cy="7000240"/>
          </a:xfrm>
          <a:prstGeom prst="rect"/>
        </p:spPr>
        <p:txBody>
          <a:bodyPr wrap="square">
            <a:spAutoFit/>
          </a:bodyPr>
          <a:p>
            <a:pPr algn="r" rtl="1"/>
            <a:r>
              <a:rPr b="1" dirty="0" sz="2000" lang="ar-DZ" smtClean="0">
                <a:latin typeface="Adobe Arabic" panose="02040503050201020203" pitchFamily="18" charset="-78"/>
                <a:cs typeface="Adobe Arabic" panose="02040503050201020203" pitchFamily="18" charset="-78"/>
              </a:rPr>
              <a:t>لضمان </a:t>
            </a:r>
            <a:r>
              <a:rPr b="1" dirty="0" sz="2000" lang="ar-DZ">
                <a:latin typeface="Adobe Arabic" panose="02040503050201020203" pitchFamily="18" charset="-78"/>
                <a:cs typeface="Adobe Arabic" panose="02040503050201020203" pitchFamily="18" charset="-78"/>
              </a:rPr>
              <a:t>العدالة في التعاقد عن بُعد، يجب الالتزام بالآتي:</a:t>
            </a:r>
          </a:p>
          <a:p>
            <a:pPr algn="r" rtl="1">
              <a:buFont typeface="Arial" panose="020B0604020202020204" pitchFamily="34" charset="0"/>
              <a:buChar char="•"/>
            </a:pPr>
            <a:r>
              <a:rPr b="1" dirty="0" sz="2000" lang="ar-DZ">
                <a:latin typeface="Adobe Arabic" panose="02040503050201020203" pitchFamily="18" charset="-78"/>
                <a:cs typeface="Adobe Arabic" panose="02040503050201020203" pitchFamily="18" charset="-78"/>
              </a:rPr>
              <a:t>الشفافية والإعلام: حق المستهلك في الحصول على معلومات وافية وواضحة عن المنتج والتاجر وشروط العقد قبل إبرامه، والحماية من الإعلانات المضللة.</a:t>
            </a:r>
          </a:p>
          <a:p>
            <a:pPr algn="r" rtl="1">
              <a:buFont typeface="Arial" panose="020B0604020202020204" pitchFamily="34" charset="0"/>
              <a:buChar char="•"/>
            </a:pPr>
            <a:r>
              <a:rPr b="1" dirty="0" sz="2000" lang="ar-DZ">
                <a:latin typeface="Adobe Arabic" panose="02040503050201020203" pitchFamily="18" charset="-78"/>
                <a:cs typeface="Adobe Arabic" panose="02040503050201020203" pitchFamily="18" charset="-78"/>
              </a:rPr>
              <a:t>الأمان والخصوصية: ضمان حماية البيانات الشخصية وتأمين التعاملات المالية، وعدم استخدام البيانات إلا بموافقة صريحة.</a:t>
            </a:r>
          </a:p>
          <a:p>
            <a:pPr algn="r" rtl="1">
              <a:buFont typeface="Arial" panose="020B0604020202020204" pitchFamily="34" charset="0"/>
              <a:buChar char="•"/>
            </a:pPr>
            <a:r>
              <a:rPr b="1" dirty="0" sz="2000" lang="ar-DZ">
                <a:latin typeface="Adobe Arabic" panose="02040503050201020203" pitchFamily="18" charset="-78"/>
                <a:cs typeface="Adobe Arabic" panose="02040503050201020203" pitchFamily="18" charset="-78"/>
              </a:rPr>
              <a:t>حق العدول (التراجع): منح المستهلك فترة زمنية محددة للتراجع عن الشراء بعد استلام المنتج لغياب المعاينة المادية</a:t>
            </a:r>
            <a:r>
              <a:rPr b="1" dirty="0" sz="2000" lang="ar-DZ" smtClean="0"/>
              <a:t>.</a:t>
            </a:r>
            <a:endParaRPr b="1" dirty="0" sz="2000" lang="ar-DZ" smtClean="0">
              <a:latin typeface="Adobe Arabic" panose="02040503050201020203" pitchFamily="18" charset="-78"/>
              <a:cs typeface="Adobe Arabic" panose="02040503050201020203" pitchFamily="18" charset="-78"/>
            </a:endParaRPr>
          </a:p>
          <a:p>
            <a:pPr algn="l" rtl="1">
              <a:buFont typeface="Arial" panose="020B0604020202020204" pitchFamily="34" charset="0"/>
              <a:buChar char="•"/>
            </a:pPr>
            <a:endParaRPr b="1" dirty="0" sz="2000" lang="ar-DZ">
              <a:latin typeface="Adobe Arabic" panose="02040503050201020203" pitchFamily="18" charset="-78"/>
              <a:cs typeface="Adobe Arabic" panose="02040503050201020203" pitchFamily="18" charset="-78"/>
            </a:endParaRPr>
          </a:p>
          <a:p>
            <a:pPr algn="r" rtl="1"/>
            <a:r>
              <a:rPr b="1" dirty="0" sz="2000" lang="ar-DZ" smtClean="0">
                <a:latin typeface="Adobe Arabic" panose="02040503050201020203" pitchFamily="18" charset="-78"/>
                <a:cs typeface="Adobe Arabic" panose="02040503050201020203" pitchFamily="18" charset="-78"/>
              </a:rPr>
              <a:t>الدور </a:t>
            </a:r>
            <a:r>
              <a:rPr b="1" dirty="0" sz="2000" lang="ar-DZ">
                <a:latin typeface="Adobe Arabic" panose="02040503050201020203" pitchFamily="18" charset="-78"/>
                <a:cs typeface="Adobe Arabic" panose="02040503050201020203" pitchFamily="18" charset="-78"/>
              </a:rPr>
              <a:t>الرقابي والقانوني</a:t>
            </a:r>
          </a:p>
          <a:p>
            <a:pPr algn="r" rtl="1"/>
            <a:r>
              <a:rPr b="1" dirty="0" sz="2000" lang="ar-DZ">
                <a:latin typeface="Adobe Arabic" panose="02040503050201020203" pitchFamily="18" charset="-78"/>
                <a:cs typeface="Adobe Arabic" panose="02040503050201020203" pitchFamily="18" charset="-78"/>
              </a:rPr>
              <a:t>يجب على الحكومات والمنظمات الرقابية:</a:t>
            </a:r>
          </a:p>
          <a:p>
            <a:pPr algn="r" rtl="1"/>
            <a:r>
              <a:rPr b="1" dirty="0" sz="2000" lang="ar-DZ">
                <a:latin typeface="Adobe Arabic" panose="02040503050201020203" pitchFamily="18" charset="-78"/>
                <a:cs typeface="Adobe Arabic" panose="02040503050201020203" pitchFamily="18" charset="-78"/>
              </a:rPr>
              <a:t>تحديث التشريعات: وضع وتفعيل قوانين تتناسب مع الطبيعة العابرة للحدود للعقود الإلكترونية.</a:t>
            </a:r>
          </a:p>
          <a:p>
            <a:pPr algn="r" rtl="1"/>
            <a:r>
              <a:rPr b="1" dirty="0" sz="2000" lang="ar-DZ">
                <a:latin typeface="Adobe Arabic" panose="02040503050201020203" pitchFamily="18" charset="-78"/>
                <a:cs typeface="Adobe Arabic" panose="02040503050201020203" pitchFamily="18" charset="-78"/>
              </a:rPr>
              <a:t>الرقابة الفعالة: مراقبة الإعلانات الرقمية ومكافحة الغش الإلكتروني.</a:t>
            </a:r>
          </a:p>
          <a:p>
            <a:pPr algn="r" rtl="1"/>
            <a:r>
              <a:rPr b="1" dirty="0" sz="2000" lang="ar-DZ">
                <a:latin typeface="Adobe Arabic" panose="02040503050201020203" pitchFamily="18" charset="-78"/>
                <a:cs typeface="Adobe Arabic" panose="02040503050201020203" pitchFamily="18" charset="-78"/>
              </a:rPr>
              <a:t>توفير آليات الشكوى: تسهيل إجراءات الشكوى وتقديم التعويضات للمستهلكين المتضررين</a:t>
            </a:r>
            <a:r>
              <a:rPr dirty="0" sz="2000" lang="ar-DZ"/>
              <a:t>.</a:t>
            </a:r>
          </a:p>
          <a:p>
            <a:pPr algn="r">
              <a:buFont typeface="Arial" panose="020B0604020202020204" pitchFamily="34" charset="0"/>
              <a:buChar char="•"/>
            </a:pPr>
            <a:endParaRPr b="1" dirty="0" lang="ar-DZ" smtClean="0"/>
          </a:p>
          <a:p>
            <a:pPr algn="r">
              <a:buFont typeface="Arial" panose="020B0604020202020204" pitchFamily="34" charset="0"/>
              <a:buChar char="•"/>
            </a:pPr>
            <a:endParaRPr dirty="0" lang="ar-DZ"/>
          </a:p>
          <a:p>
            <a:pPr algn="r">
              <a:buFont typeface="Arial" panose="020B0604020202020204" pitchFamily="34" charset="0"/>
              <a:buChar char="•"/>
            </a:pPr>
            <a:endParaRPr dirty="0" lang="ar-DZ"/>
          </a:p>
        </p:txBody>
      </p:sp>
    </p:spTree>
  </p:cSld>
  <p:clrMapOvr>
    <a:masterClrMapping/>
  </p:clrMapOvr>
  <p:transition spd="slow">
    <p:wipe/>
  </p:transition>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73" name="Rectangle à coins arrondis 2"/>
          <p:cNvSpPr/>
          <p:nvPr/>
        </p:nvSpPr>
        <p:spPr>
          <a:xfrm>
            <a:off x="211181" y="754153"/>
            <a:ext cx="11429999" cy="470263"/>
          </a:xfrm>
          <a:prstGeom prst="roundRect"/>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800" lang="ar-DZ" smtClean="0">
                <a:solidFill>
                  <a:schemeClr val="tx1"/>
                </a:solidFill>
                <a:latin typeface="Adobe Arabic" panose="02040503050201020203" pitchFamily="18" charset="-78"/>
                <a:cs typeface="Adobe Arabic" panose="02040503050201020203" pitchFamily="18" charset="-78"/>
              </a:rPr>
              <a:t>مثال تطبيقي –دراسة حالة حول شركة </a:t>
            </a:r>
            <a:r>
              <a:rPr b="1" dirty="0" sz="2800" lang="ar-DZ" err="1" smtClean="0">
                <a:solidFill>
                  <a:schemeClr val="tx1"/>
                </a:solidFill>
                <a:latin typeface="Adobe Arabic" panose="02040503050201020203" pitchFamily="18" charset="-78"/>
                <a:cs typeface="Adobe Arabic" panose="02040503050201020203" pitchFamily="18" charset="-78"/>
              </a:rPr>
              <a:t>كوندور</a:t>
            </a:r>
            <a:r>
              <a:rPr b="1" dirty="0" sz="2800" lang="ar-DZ" smtClean="0">
                <a:solidFill>
                  <a:schemeClr val="tx1"/>
                </a:solidFill>
                <a:latin typeface="Adobe Arabic" panose="02040503050201020203" pitchFamily="18" charset="-78"/>
                <a:cs typeface="Adobe Arabic" panose="02040503050201020203" pitchFamily="18" charset="-78"/>
              </a:rPr>
              <a:t>-</a:t>
            </a:r>
            <a:endParaRPr b="1" dirty="0" sz="2800" lang="fr-FR">
              <a:solidFill>
                <a:schemeClr val="tx1"/>
              </a:solidFill>
              <a:latin typeface="Adobe Arabic" panose="02040503050201020203" pitchFamily="18" charset="-78"/>
              <a:cs typeface="Adobe Arabic" panose="02040503050201020203" pitchFamily="18" charset="-78"/>
            </a:endParaRPr>
          </a:p>
        </p:txBody>
      </p:sp>
      <p:sp>
        <p:nvSpPr>
          <p:cNvPr id="1048674" name="Rectangle 3"/>
          <p:cNvSpPr/>
          <p:nvPr/>
        </p:nvSpPr>
        <p:spPr>
          <a:xfrm>
            <a:off x="365759" y="1678815"/>
            <a:ext cx="11120845" cy="369332"/>
          </a:xfrm>
          <a:prstGeom prst="rect"/>
        </p:spPr>
        <p:txBody>
          <a:bodyPr wrap="square">
            <a:spAutoFit/>
          </a:bodyPr>
          <a:p>
            <a:pPr algn="r"/>
            <a:r>
              <a:rPr dirty="0" lang="ar-DZ" smtClean="0">
                <a:solidFill>
                  <a:srgbClr val="0D0D0D"/>
                </a:solidFill>
                <a:latin typeface="Söhne"/>
              </a:rPr>
              <a:t>.</a:t>
            </a:r>
            <a:endParaRPr b="0" dirty="0" i="0" lang="ar-DZ">
              <a:solidFill>
                <a:srgbClr val="0D0D0D"/>
              </a:solidFill>
              <a:effectLst/>
              <a:latin typeface="Söhne"/>
            </a:endParaRPr>
          </a:p>
        </p:txBody>
      </p:sp>
      <p:graphicFrame>
        <p:nvGraphicFramePr>
          <p:cNvPr id="4194304" name="Tableau 1"/>
          <p:cNvGraphicFramePr>
            <a:graphicFrameLocks noGrp="1"/>
          </p:cNvGraphicFramePr>
          <p:nvPr/>
        </p:nvGraphicFramePr>
        <p:xfrm>
          <a:off x="1586804" y="1408696"/>
          <a:ext cx="8420132" cy="4572000"/>
        </p:xfrm>
        <a:graphic>
          <a:graphicData uri="http://schemas.openxmlformats.org/drawingml/2006/table">
            <a:tbl>
              <a:tblPr>
                <a:tableStyleId>{8799B23B-EC83-4686-B30A-512413B5E67A}</a:tableStyleId>
              </a:tblPr>
              <a:tblGrid>
                <a:gridCol w="4210066"/>
                <a:gridCol w="4210066"/>
              </a:tblGrid>
              <a:tr h="0">
                <a:tc>
                  <a:txBody>
                    <a:bodyPr/>
                    <a:p>
                      <a:pPr algn="r" lvl="0" rtl="1"/>
                      <a:r>
                        <a:rPr b="1" dirty="0" sz="2400" lang="ar-DZ">
                          <a:effectLst/>
                          <a:latin typeface="Adobe Arabic" panose="02040503050201020203" pitchFamily="18" charset="-78"/>
                          <a:cs typeface="Adobe Arabic" panose="02040503050201020203" pitchFamily="18" charset="-78"/>
                        </a:rPr>
                        <a:t>النقطة</a:t>
                      </a:r>
                    </a:p>
                  </a:txBody>
                  <a:tcPr anchor="ctr"/>
                </a:tc>
                <a:tc>
                  <a:txBody>
                    <a:bodyPr/>
                    <a:p>
                      <a:pPr algn="r" lvl="0" rtl="1"/>
                      <a:r>
                        <a:rPr b="1" sz="2400" lang="ar-DZ">
                          <a:effectLst/>
                          <a:latin typeface="Adobe Arabic" panose="02040503050201020203" pitchFamily="18" charset="-78"/>
                          <a:cs typeface="Adobe Arabic" panose="02040503050201020203" pitchFamily="18" charset="-78"/>
                        </a:rPr>
                        <a:t>التفاصيل</a:t>
                      </a:r>
                    </a:p>
                  </a:txBody>
                  <a:tcPr anchor="ctr"/>
                </a:tc>
              </a:tr>
              <a:tr h="0">
                <a:tc>
                  <a:txBody>
                    <a:bodyPr/>
                    <a:p>
                      <a:pPr algn="r" lvl="0" rtl="1"/>
                      <a:r>
                        <a:rPr b="1" sz="2400" lang="ar-DZ">
                          <a:effectLst/>
                          <a:latin typeface="Adobe Arabic" panose="02040503050201020203" pitchFamily="18" charset="-78"/>
                          <a:cs typeface="Adobe Arabic" panose="02040503050201020203" pitchFamily="18" charset="-78"/>
                        </a:rPr>
                        <a:t>الاسم</a:t>
                      </a:r>
                    </a:p>
                  </a:txBody>
                  <a:tcPr anchor="ctr"/>
                </a:tc>
                <a:tc>
                  <a:txBody>
                    <a:bodyPr/>
                    <a:p>
                      <a:pPr algn="r" lvl="0" rtl="1"/>
                      <a:r>
                        <a:rPr b="1" sz="2400" lang="ar-DZ">
                          <a:effectLst/>
                          <a:latin typeface="Adobe Arabic" panose="02040503050201020203" pitchFamily="18" charset="-78"/>
                          <a:cs typeface="Adobe Arabic" panose="02040503050201020203" pitchFamily="18" charset="-78"/>
                        </a:rPr>
                        <a:t>كوندور للإلكترونيات (</a:t>
                      </a:r>
                      <a:r>
                        <a:rPr b="1" sz="2400" lang="fr-FR">
                          <a:effectLst/>
                          <a:latin typeface="Adobe Arabic" panose="02040503050201020203" pitchFamily="18" charset="-78"/>
                          <a:cs typeface="Adobe Arabic" panose="02040503050201020203" pitchFamily="18" charset="-78"/>
                        </a:rPr>
                        <a:t>Condor Electronics)</a:t>
                      </a:r>
                    </a:p>
                  </a:txBody>
                  <a:tcPr anchor="ctr"/>
                </a:tc>
              </a:tr>
              <a:tr h="0">
                <a:tc>
                  <a:txBody>
                    <a:bodyPr/>
                    <a:p>
                      <a:pPr algn="r" lvl="0" rtl="1"/>
                      <a:r>
                        <a:rPr b="1" dirty="0" sz="2400" lang="ar-DZ">
                          <a:effectLst/>
                          <a:latin typeface="Adobe Arabic" panose="02040503050201020203" pitchFamily="18" charset="-78"/>
                          <a:cs typeface="Adobe Arabic" panose="02040503050201020203" pitchFamily="18" charset="-78"/>
                        </a:rPr>
                        <a:t>التأسيس</a:t>
                      </a:r>
                    </a:p>
                  </a:txBody>
                  <a:tcPr anchor="ctr"/>
                </a:tc>
                <a:tc>
                  <a:txBody>
                    <a:bodyPr/>
                    <a:p>
                      <a:pPr algn="r" lvl="0" rtl="1"/>
                      <a:r>
                        <a:rPr b="1" sz="2400" lang="ar-DZ">
                          <a:effectLst/>
                          <a:latin typeface="Adobe Arabic" panose="02040503050201020203" pitchFamily="18" charset="-78"/>
                          <a:cs typeface="Adobe Arabic" panose="02040503050201020203" pitchFamily="18" charset="-78"/>
                        </a:rPr>
                        <a:t>تأسست في 1998 كجزء من مجموعة بن حمادي، وبدأت نشاطها التجاري فعلياً حوالي عام 2003.</a:t>
                      </a:r>
                    </a:p>
                  </a:txBody>
                  <a:tcPr anchor="ctr"/>
                </a:tc>
              </a:tr>
              <a:tr h="0">
                <a:tc>
                  <a:txBody>
                    <a:bodyPr/>
                    <a:p>
                      <a:pPr algn="r" lvl="0" rtl="1"/>
                      <a:r>
                        <a:rPr b="1" sz="2400" lang="ar-DZ">
                          <a:effectLst/>
                          <a:latin typeface="Adobe Arabic" panose="02040503050201020203" pitchFamily="18" charset="-78"/>
                          <a:cs typeface="Adobe Arabic" panose="02040503050201020203" pitchFamily="18" charset="-78"/>
                        </a:rPr>
                        <a:t>المقر الرئيسي</a:t>
                      </a:r>
                    </a:p>
                  </a:txBody>
                  <a:tcPr anchor="ctr"/>
                </a:tc>
                <a:tc>
                  <a:txBody>
                    <a:bodyPr/>
                    <a:p>
                      <a:pPr algn="r" lvl="0" rtl="1"/>
                      <a:r>
                        <a:rPr b="1" sz="2400" lang="ar-DZ">
                          <a:effectLst/>
                          <a:latin typeface="Adobe Arabic" panose="02040503050201020203" pitchFamily="18" charset="-78"/>
                          <a:cs typeface="Adobe Arabic" panose="02040503050201020203" pitchFamily="18" charset="-78"/>
                        </a:rPr>
                        <a:t>تقع في المنطقة الصناعية بولاية برج بوعريريج، الجزائر.</a:t>
                      </a:r>
                    </a:p>
                  </a:txBody>
                  <a:tcPr anchor="ctr"/>
                </a:tc>
              </a:tr>
              <a:tr h="0">
                <a:tc>
                  <a:txBody>
                    <a:bodyPr/>
                    <a:p>
                      <a:pPr algn="r" lvl="0" rtl="1"/>
                      <a:r>
                        <a:rPr b="1" sz="2400" lang="ar-DZ">
                          <a:effectLst/>
                          <a:latin typeface="Adobe Arabic" panose="02040503050201020203" pitchFamily="18" charset="-78"/>
                          <a:cs typeface="Adobe Arabic" panose="02040503050201020203" pitchFamily="18" charset="-78"/>
                        </a:rPr>
                        <a:t>النشاط الأساسي</a:t>
                      </a:r>
                    </a:p>
                  </a:txBody>
                  <a:tcPr anchor="ctr"/>
                </a:tc>
                <a:tc>
                  <a:txBody>
                    <a:bodyPr/>
                    <a:p>
                      <a:pPr algn="r" lvl="0" rtl="1"/>
                      <a:r>
                        <a:rPr b="1" sz="2400" lang="ar-DZ">
                          <a:effectLst/>
                          <a:latin typeface="Adobe Arabic" panose="02040503050201020203" pitchFamily="18" charset="-78"/>
                          <a:cs typeface="Adobe Arabic" panose="02040503050201020203" pitchFamily="18" charset="-78"/>
                        </a:rPr>
                        <a:t>صناعة وتجميع الأجهزة الإلكترونية والكهرومنزلية والوسائط المتعددة.</a:t>
                      </a:r>
                    </a:p>
                  </a:txBody>
                  <a:tcPr anchor="ctr"/>
                </a:tc>
              </a:tr>
              <a:tr h="0">
                <a:tc>
                  <a:txBody>
                    <a:bodyPr/>
                    <a:p>
                      <a:pPr algn="r" lvl="0" rtl="1"/>
                      <a:r>
                        <a:rPr b="1" dirty="0" sz="2400" lang="ar-DZ">
                          <a:effectLst/>
                          <a:latin typeface="Adobe Arabic" panose="02040503050201020203" pitchFamily="18" charset="-78"/>
                          <a:cs typeface="Adobe Arabic" panose="02040503050201020203" pitchFamily="18" charset="-78"/>
                        </a:rPr>
                        <a:t>الوضع</a:t>
                      </a:r>
                    </a:p>
                  </a:txBody>
                  <a:tcPr anchor="ctr"/>
                </a:tc>
                <a:tc>
                  <a:txBody>
                    <a:bodyPr/>
                    <a:p>
                      <a:pPr algn="r" lvl="0" rtl="1"/>
                      <a:r>
                        <a:rPr b="1" dirty="0" sz="2400" lang="ar-DZ">
                          <a:effectLst/>
                          <a:latin typeface="Adobe Arabic" panose="02040503050201020203" pitchFamily="18" charset="-78"/>
                          <a:cs typeface="Adobe Arabic" panose="02040503050201020203" pitchFamily="18" charset="-78"/>
                        </a:rPr>
                        <a:t>تعتبر من أكبر المؤسسات الخاصة في الجزائر، واحتلت مراتب متقدمة ضمن تصنيف أكبر 500 شركة أفريقي</a:t>
                      </a:r>
                    </a:p>
                  </a:txBody>
                  <a:tcPr anchor="ctr"/>
                </a:tc>
              </a:tr>
            </a:tbl>
          </a:graphicData>
        </a:graphic>
      </p:graphicFrame>
      <p:pic>
        <p:nvPicPr>
          <p:cNvPr id="2097157" name="Picture 2" descr="Condor Electronics - YouTube"/>
          <p:cNvPicPr>
            <a:picLocks noChangeAspect="1" noChangeArrowheads="1"/>
          </p:cNvPicPr>
          <p:nvPr/>
        </p:nvPicPr>
        <p:blipFill>
          <a:blip xmlns:r="http://schemas.openxmlformats.org/officeDocument/2006/relationships" r:embed="rId1" cstate="print"/>
          <a:srcRect/>
          <a:stretch>
            <a:fillRect/>
          </a:stretch>
        </p:blipFill>
        <p:spPr bwMode="auto">
          <a:xfrm>
            <a:off x="9884227" y="4347845"/>
            <a:ext cx="2510155" cy="2510155"/>
          </a:xfrm>
          <a:prstGeom prst="ellipse"/>
          <a:ln w="63500" cap="rnd">
            <a:solidFill>
              <a:srgbClr val="333333"/>
            </a:solidFill>
          </a:ln>
          <a:effectLst>
            <a:outerShdw blurRad="381000" dir="5400000" dist="292100" rotWithShape="0" sx="-80000" sy="-18000">
              <a:srgbClr val="000000">
                <a:alpha val="22000"/>
              </a:srgbClr>
            </a:outerShdw>
          </a:effectLst>
          <a:scene3d>
            <a:camera prst="orthographicFront"/>
            <a:lightRig dir="t" rig="contrasting">
              <a:rot lat="0" lon="0" rev="3000000"/>
            </a:lightRig>
          </a:scene3d>
          <a:sp3d contourW="7620">
            <a:bevelT w="95250" h="31750"/>
            <a:contourClr>
              <a:srgbClr val="333333"/>
            </a:contourClr>
          </a:sp3d>
        </p:spPr>
      </p:pic>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75" name="Titre 2"/>
          <p:cNvSpPr>
            <a:spLocks noGrp="1"/>
          </p:cNvSpPr>
          <p:nvPr>
            <p:ph type="title"/>
          </p:nvPr>
        </p:nvSpPr>
        <p:spPr/>
        <p:txBody>
          <a:bodyPr>
            <a:normAutofit fontScale="90000"/>
          </a:bodyPr>
          <a:p>
            <a:pPr algn="ctr" rtl="1"/>
            <a:r>
              <a:rPr b="1" dirty="0" lang="ar-DZ" u="sng">
                <a:latin typeface="Adobe Arabic" panose="02040503050201020203" pitchFamily="18" charset="-78"/>
                <a:cs typeface="Adobe Arabic" panose="02040503050201020203" pitchFamily="18" charset="-78"/>
              </a:rPr>
              <a:t>التوسع </a:t>
            </a:r>
            <a:r>
              <a:rPr b="1" dirty="0" lang="ar-DZ" u="sng" smtClean="0">
                <a:latin typeface="Adobe Arabic" panose="02040503050201020203" pitchFamily="18" charset="-78"/>
                <a:cs typeface="Adobe Arabic" panose="02040503050201020203" pitchFamily="18" charset="-78"/>
              </a:rPr>
              <a:t>والاستراتيجية</a:t>
            </a:r>
            <a:r>
              <a:rPr b="1" dirty="0" lang="ar-DZ" smtClean="0">
                <a:latin typeface="Adobe Arabic" panose="02040503050201020203" pitchFamily="18" charset="-78"/>
                <a:cs typeface="Adobe Arabic" panose="02040503050201020203" pitchFamily="18" charset="-78"/>
              </a:rPr>
              <a:t/>
            </a:r>
            <a:br>
              <a:rPr b="1" dirty="0" lang="ar-DZ" smtClean="0">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
            </a:r>
            <a:br>
              <a:rPr b="1" dirty="0" lang="ar-DZ">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تسعى </a:t>
            </a:r>
            <a:r>
              <a:rPr b="1" dirty="0" lang="ar-DZ" err="1">
                <a:latin typeface="Adobe Arabic" panose="02040503050201020203" pitchFamily="18" charset="-78"/>
                <a:cs typeface="Adobe Arabic" panose="02040503050201020203" pitchFamily="18" charset="-78"/>
              </a:rPr>
              <a:t>كوندور</a:t>
            </a:r>
            <a:r>
              <a:rPr b="1" dirty="0" lang="ar-DZ">
                <a:latin typeface="Adobe Arabic" panose="02040503050201020203" pitchFamily="18" charset="-78"/>
                <a:cs typeface="Adobe Arabic" panose="02040503050201020203" pitchFamily="18" charset="-78"/>
              </a:rPr>
              <a:t> إلى تجاوز السوق المحلي من خلال:</a:t>
            </a:r>
            <a:br>
              <a:rPr b="1" dirty="0" lang="ar-DZ">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التصنيع المحلي: تهدف إلى تعميق نسبة الإدماج الوطني، حتى أنها بدأت في تصنيع مكونات حيوية مثل الضواغط (</a:t>
            </a:r>
            <a:r>
              <a:rPr b="1" dirty="0" lang="fr-FR" err="1">
                <a:latin typeface="Adobe Arabic" panose="02040503050201020203" pitchFamily="18" charset="-78"/>
                <a:cs typeface="Adobe Arabic" panose="02040503050201020203" pitchFamily="18" charset="-78"/>
              </a:rPr>
              <a:t>Compressors</a:t>
            </a:r>
            <a:r>
              <a:rPr b="1" dirty="0" lang="fr-FR">
                <a:latin typeface="Adobe Arabic" panose="02040503050201020203" pitchFamily="18" charset="-78"/>
                <a:cs typeface="Adobe Arabic" panose="02040503050201020203" pitchFamily="18" charset="-78"/>
              </a:rPr>
              <a:t>) </a:t>
            </a:r>
            <a:r>
              <a:rPr b="1" dirty="0" lang="ar-DZ">
                <a:latin typeface="Adobe Arabic" panose="02040503050201020203" pitchFamily="18" charset="-78"/>
                <a:cs typeface="Adobe Arabic" panose="02040503050201020203" pitchFamily="18" charset="-78"/>
              </a:rPr>
              <a:t>محليًا</a:t>
            </a:r>
            <a:r>
              <a:rPr b="1" dirty="0" lang="ar-DZ" smtClean="0">
                <a:latin typeface="Adobe Arabic" panose="02040503050201020203" pitchFamily="18" charset="-78"/>
                <a:cs typeface="Adobe Arabic" panose="02040503050201020203" pitchFamily="18" charset="-78"/>
              </a:rPr>
              <a:t>.</a:t>
            </a:r>
            <a:br>
              <a:rPr b="1" dirty="0" lang="ar-DZ" smtClean="0">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
            </a:r>
            <a:br>
              <a:rPr b="1" dirty="0" lang="ar-DZ">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الأسواق الخارجية: توسعت الشركة إلى أسواق إقليمية، بما في ذلك تونس، الأردن، والسودان، مع محاولات سابقة لاستهداف السوق الأوروبية</a:t>
            </a:r>
            <a:r>
              <a:rPr b="1" dirty="0" lang="ar-DZ" smtClean="0">
                <a:latin typeface="Adobe Arabic" panose="02040503050201020203" pitchFamily="18" charset="-78"/>
                <a:cs typeface="Adobe Arabic" panose="02040503050201020203" pitchFamily="18" charset="-78"/>
              </a:rPr>
              <a:t>.</a:t>
            </a:r>
            <a:br>
              <a:rPr b="1" dirty="0" lang="ar-DZ" smtClean="0">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
            </a:r>
            <a:br>
              <a:rPr b="1" dirty="0" lang="ar-DZ">
                <a:latin typeface="Adobe Arabic" panose="02040503050201020203" pitchFamily="18" charset="-78"/>
                <a:cs typeface="Adobe Arabic" panose="02040503050201020203" pitchFamily="18" charset="-78"/>
              </a:rPr>
            </a:br>
            <a:r>
              <a:rPr b="1" dirty="0" lang="ar-DZ">
                <a:latin typeface="Adobe Arabic" panose="02040503050201020203" pitchFamily="18" charset="-78"/>
                <a:cs typeface="Adobe Arabic" panose="02040503050201020203" pitchFamily="18" charset="-78"/>
              </a:rPr>
              <a:t>خدمات ما بعد البيع: تولي أهمية لخدمات ما بعد البيع لضمان ثقة المستهلك، وقد أطلقت منصة رقمية لتسهيل عملية التوزيع وخدمات التوصيل والصيانة</a:t>
            </a:r>
            <a:r>
              <a:rPr dirty="0" lang="ar-DZ"/>
              <a:t/>
            </a:r>
            <a:br>
              <a:rPr dirty="0" lang="ar-DZ"/>
            </a:br>
            <a:endParaRPr dirty="0" lang="fr-FR"/>
          </a:p>
        </p:txBody>
      </p:sp>
    </p:spTree>
  </p:cSld>
  <p:clrMapOvr>
    <a:masterClrMapping/>
  </p:clrMapOvr>
  <p:timing/>
</p:sld>
</file>

<file path=ppt/theme/theme1.xml><?xml version="1.0" encoding="utf-8"?>
<a:theme xmlns:a="http://schemas.openxmlformats.org/drawingml/2006/main" name="Brin">
  <a:themeElements>
    <a:clrScheme name="Brin">
      <a:dk1>
        <a:sysClr lastClr="000000" val="windowText"/>
      </a:dk1>
      <a:lt1>
        <a:sysClr lastClr="FFFFFF" val="window"/>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r="5400000" dist="25400" rotWithShape="0">
              <a:srgbClr val="000000">
                <a:alpha val="25000"/>
              </a:srgbClr>
            </a:outerShdw>
          </a:effectLst>
        </a:effectStyle>
        <a:effectStyle>
          <a:effectLst>
            <a:outerShdw blurRad="50800" dir="5400000" dist="381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الجمهورية الجزائرية الديمقراطية الشعبية  كلية العلوم الاقتصادية و التسيير و العلوم التجارية  جامعة باجي مختار –عنابة -</dc:title>
  <dc:creator>amar</dc:creator>
  <cp:lastModifiedBy>amar</cp:lastModifiedBy>
  <dcterms:created xsi:type="dcterms:W3CDTF">2023-11-06T17:49:17Z</dcterms:created>
  <dcterms:modified xsi:type="dcterms:W3CDTF">2025-10-21T20:26:43Z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69679fcb06fa4acba62f64ba8a08b515</vt:lpwstr>
  </property>
</Properties>
</file>