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0" r:id="rId3"/>
    <p:sldId id="362" r:id="rId4"/>
    <p:sldId id="363" r:id="rId5"/>
    <p:sldId id="318" r:id="rId6"/>
    <p:sldId id="367" r:id="rId7"/>
    <p:sldId id="368" r:id="rId8"/>
    <p:sldId id="369" r:id="rId9"/>
    <p:sldId id="361" r:id="rId10"/>
    <p:sldId id="366" r:id="rId11"/>
    <p:sldId id="370" r:id="rId12"/>
  </p:sldIdLst>
  <p:sldSz cx="9144000" cy="6858000" type="screen4x3"/>
  <p:notesSz cx="6858000" cy="9947275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333333"/>
    <a:srgbClr val="93D393"/>
    <a:srgbClr val="FAA712"/>
    <a:srgbClr val="5FC3D7"/>
    <a:srgbClr val="E45267"/>
    <a:srgbClr val="E9D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3D033AA3-4366-4C78-B8FF-98B9E8D56ABC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847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9A38DA2C-C54E-49EB-8708-6C2F56C44743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3934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41" name="Rectangle 269"/>
          <p:cNvSpPr>
            <a:spLocks noChangeArrowheads="1"/>
          </p:cNvSpPr>
          <p:nvPr/>
        </p:nvSpPr>
        <p:spPr bwMode="hidden">
          <a:xfrm>
            <a:off x="1828800" y="5835650"/>
            <a:ext cx="5867400" cy="782638"/>
          </a:xfrm>
          <a:prstGeom prst="rect">
            <a:avLst/>
          </a:prstGeom>
          <a:gradFill rotWithShape="1">
            <a:gsLst>
              <a:gs pos="0">
                <a:srgbClr val="000000">
                  <a:alpha val="39999"/>
                </a:srgbClr>
              </a:gs>
              <a:gs pos="100000">
                <a:srgbClr val="00000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340" name="Picture 268" descr="Pictur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51163"/>
            <a:ext cx="9167813" cy="368458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04800" y="1295400"/>
            <a:ext cx="6324600" cy="1371600"/>
          </a:xfrm>
        </p:spPr>
        <p:txBody>
          <a:bodyPr/>
          <a:lstStyle>
            <a:lvl1pPr>
              <a:defRPr sz="5000" i="1"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04800" y="2743200"/>
            <a:ext cx="6400800" cy="3810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3277" name="Text Box 205"/>
          <p:cNvSpPr txBox="1">
            <a:spLocks noChangeArrowheads="1"/>
          </p:cNvSpPr>
          <p:nvPr/>
        </p:nvSpPr>
        <p:spPr bwMode="gray">
          <a:xfrm>
            <a:off x="4265613" y="6156325"/>
            <a:ext cx="13033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200" b="0">
                <a:latin typeface="Arial Black" pitchFamily="34" charset="0"/>
                <a:ea typeface="宋体" charset="-122"/>
              </a:rPr>
              <a:t>L/O/G/O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362200" y="6477000"/>
            <a:ext cx="1447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7391400" y="6477000"/>
            <a:ext cx="1600200" cy="244475"/>
          </a:xfrm>
        </p:spPr>
        <p:txBody>
          <a:bodyPr/>
          <a:lstStyle>
            <a:lvl1pPr algn="r">
              <a:defRPr/>
            </a:lvl1pPr>
          </a:lstStyle>
          <a:p>
            <a:endParaRPr lang="zh-CN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5638800" y="6477000"/>
            <a:ext cx="1524000" cy="244475"/>
          </a:xfrm>
        </p:spPr>
        <p:txBody>
          <a:bodyPr/>
          <a:lstStyle>
            <a:lvl1pPr algn="ctr">
              <a:defRPr/>
            </a:lvl1pPr>
          </a:lstStyle>
          <a:p>
            <a:fld id="{F73AA28F-791D-470E-85DC-5F49F09D8B92}" type="slidenum">
              <a:rPr lang="en-US" altLang="zh-CN"/>
              <a:pPr/>
              <a:t>‹N°›</a:t>
            </a:fld>
            <a:endParaRPr lang="en-US" altLang="zh-CN"/>
          </a:p>
        </p:txBody>
      </p:sp>
      <p:pic>
        <p:nvPicPr>
          <p:cNvPr id="3401" name="Picture 3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28800" y="3581400"/>
            <a:ext cx="1295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03" name="Rectangle 331"/>
          <p:cNvSpPr>
            <a:spLocks noChangeArrowheads="1"/>
          </p:cNvSpPr>
          <p:nvPr/>
        </p:nvSpPr>
        <p:spPr bwMode="hidden">
          <a:xfrm>
            <a:off x="76200" y="2667000"/>
            <a:ext cx="7315200" cy="762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405" name="Picture 333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0913" y="1093788"/>
            <a:ext cx="1009650" cy="200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6512E-7 C 0.13386 0.06591 0.26407 0.2352 0.26754 0.23219 C 0.27101 0.22919 0.35157 -0.05365 0.40677 -0.0555 C 0.46198 -0.05735 0.51059 0.06383 0.5165 0.06591 C 0.52223 0.06776 0.57257 -0.22664 0.6382 -0.22456 C 0.70382 -0.22248 0.74723 -0.07354 0.75434 -0.06938 C 0.76198 -0.06522 0.81424 -0.3994 0.88629 -0.395 C 0.95834 -0.39061 0.99427 -0.21947 0.99896 -0.22155 C 1.12448 -0.38645 1.20261 -0.42923 1.25608 -0.48381 " pathEditMode="relative" rAng="0" ptsTypes="sssssssfs">
                                      <p:cBhvr>
                                        <p:cTn id="13" dur="5000" fill="hold"/>
                                        <p:tgtEl>
                                          <p:spTgt spid="3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00" y="-124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2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7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1" grpId="0" animBg="1"/>
      <p:bldP spid="3074" grpId="0"/>
      <p:bldP spid="307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0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8E2F1-D307-4086-B443-8285F27A7D8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338"/>
            <a:ext cx="2057400" cy="61642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338"/>
            <a:ext cx="6019800" cy="61642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65E4-F9BF-4B5C-ABDF-4B08EE2DB0A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60470AF3-61BB-4721-894F-24AB2DF32835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432E741D-095F-4E06-BAF3-5FCDEE56EB1C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table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B17CF31-AC18-496D-8C4C-F3E398DB5B3F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SmartArt graphic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27F9FC5-4223-4C2B-87D9-9A4A507250BD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0774E-B8F9-42FF-B439-DFBBE1D80CE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12996-9665-49EA-83DC-9A44D724AA5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30131-FB11-4542-942C-51EE0AB0B93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3FF56-54B6-496B-83B0-2A54E40E231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FE04C-F8FB-44B8-99A2-348D8F2E39BE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1C2C7-611E-4C1A-910A-31438E90CEA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216BB-F449-4CE6-A36C-0AAC069B14C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4E14-7B52-41E8-B92C-AFC2196B5AB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10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457200" y="14478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fld id="{017B6277-1FB5-475F-AF6C-C0C546244476}" type="slidenum">
              <a:rPr lang="en-US" altLang="zh-CN"/>
              <a:pPr/>
              <a:t>‹N°›</a:t>
            </a:fld>
            <a:endParaRPr lang="en-US" altLang="zh-CN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black">
          <a:xfrm>
            <a:off x="-25400" y="1062038"/>
            <a:ext cx="7313613" cy="7302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60338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5791200" cy="1371600"/>
          </a:xfrm>
        </p:spPr>
        <p:txBody>
          <a:bodyPr/>
          <a:lstStyle/>
          <a:p>
            <a:r>
              <a:rPr lang="en-US" altLang="zh-CN" b="0" dirty="0" smtClean="0">
                <a:ea typeface="宋体" charset="-122"/>
                <a:cs typeface="Arial" charset="0"/>
              </a:rPr>
              <a:t/>
            </a:r>
            <a:br>
              <a:rPr lang="en-US" altLang="zh-CN" b="0" dirty="0" smtClean="0">
                <a:ea typeface="宋体" charset="-122"/>
                <a:cs typeface="Arial" charset="0"/>
              </a:rPr>
            </a:br>
            <a:endParaRPr lang="en-US" altLang="zh-CN" dirty="0">
              <a:ea typeface="宋体" charset="-122"/>
            </a:endParaRPr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-636984" y="2132856"/>
            <a:ext cx="8593360" cy="1800200"/>
          </a:xfrm>
        </p:spPr>
        <p:txBody>
          <a:bodyPr/>
          <a:lstStyle/>
          <a:p>
            <a:pPr algn="ctr"/>
            <a:r>
              <a:rPr lang="ar-DZ" altLang="zh-CN" sz="4800" i="1" u="sng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مقياس:</a:t>
            </a:r>
            <a:endParaRPr lang="en-US" altLang="zh-CN" sz="4800" i="1" u="sng" dirty="0" smtClean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  <a:p>
            <a:pPr algn="ctr"/>
            <a:r>
              <a:rPr lang="ar-DZ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معايير المحاسبة الدولية </a:t>
            </a:r>
          </a:p>
          <a:p>
            <a:pPr algn="ctr"/>
            <a:r>
              <a:rPr lang="fr-FR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IAS / IFRS</a:t>
            </a:r>
            <a:endParaRPr lang="en-US" altLang="zh-CN" sz="4800" b="1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5" name="Rectangle 39"/>
          <p:cNvSpPr txBox="1">
            <a:spLocks noChangeArrowheads="1"/>
          </p:cNvSpPr>
          <p:nvPr/>
        </p:nvSpPr>
        <p:spPr bwMode="gray">
          <a:xfrm>
            <a:off x="251520" y="5229200"/>
            <a:ext cx="2123728" cy="121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الأستاذة:</a:t>
            </a:r>
          </a:p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بن قارة</a:t>
            </a:r>
            <a:endParaRPr lang="en-US" altLang="zh-CN" sz="3600" b="0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6" name="Rectangle 39"/>
          <p:cNvSpPr txBox="1">
            <a:spLocks noChangeArrowheads="1"/>
          </p:cNvSpPr>
          <p:nvPr/>
        </p:nvSpPr>
        <p:spPr bwMode="gray">
          <a:xfrm>
            <a:off x="755576" y="173995"/>
            <a:ext cx="7200800" cy="60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جامعة باجي مختار عنابة</a:t>
            </a:r>
          </a:p>
          <a:p>
            <a:pPr algn="ctr"/>
            <a:r>
              <a:rPr lang="ar-DZ" altLang="zh-CN" sz="32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قسم العلوم المالية</a:t>
            </a:r>
          </a:p>
          <a:p>
            <a:pPr algn="ctr"/>
            <a:endParaRPr lang="en-US" altLang="zh-CN" sz="3600" b="0" i="1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5" name="Rounded Rectangle 12"/>
          <p:cNvSpPr/>
          <p:nvPr/>
        </p:nvSpPr>
        <p:spPr bwMode="auto">
          <a:xfrm>
            <a:off x="6584702" y="1110975"/>
            <a:ext cx="2088232" cy="56322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الاعتراف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7" name="Rounded Rectangle 4"/>
          <p:cNvSpPr/>
          <p:nvPr/>
        </p:nvSpPr>
        <p:spPr bwMode="auto">
          <a:xfrm>
            <a:off x="6301353" y="1931380"/>
            <a:ext cx="2654931" cy="423005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200" b="0" dirty="0">
                <a:solidFill>
                  <a:srgbClr val="000000"/>
                </a:solidFill>
                <a:latin typeface="Gabriola" pitchFamily="82" charset="0"/>
              </a:rPr>
              <a:t>هو عملية إدراج أحد عناصر القوائم المالية في قائمة المركز المالي أو قائمة الأداء المالي، ويستلزم الاعتراف وصف البند في واحدة من تلك القوائم كلمات و بمبلغ نقدي وتضمين ذلك المبلغ برقم إجمالي واحد أو أكثر في تلك القائمة ويشار إليه </a:t>
            </a:r>
            <a:r>
              <a:rPr lang="ar-DZ" sz="2200" dirty="0">
                <a:solidFill>
                  <a:srgbClr val="000000"/>
                </a:solidFill>
                <a:latin typeface="Gabriola" pitchFamily="82" charset="0"/>
              </a:rPr>
              <a:t>بالمبلغ الدفتري</a:t>
            </a:r>
            <a:endParaRPr lang="ar-DZ" sz="22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8" name="Rounded Rectangle 12"/>
          <p:cNvSpPr/>
          <p:nvPr/>
        </p:nvSpPr>
        <p:spPr bwMode="auto">
          <a:xfrm>
            <a:off x="539552" y="1157079"/>
            <a:ext cx="2448271" cy="4629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القياس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9" name="Rounded Rectangle 4"/>
          <p:cNvSpPr/>
          <p:nvPr/>
        </p:nvSpPr>
        <p:spPr bwMode="auto">
          <a:xfrm>
            <a:off x="179512" y="2161952"/>
            <a:ext cx="2967580" cy="45074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هو استخدام أسس و طرق مختلفة لتحديد مبالغ الأصول والخصوم والدخل والمصروفات التي تظهر في القوائم المالية مثل :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التكلفة التاريخية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القيمة الجارية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القيمة العادلة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قيمة الاستخدام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قيمة التنفيذ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التكلفة الحالية</a:t>
            </a:r>
            <a:endParaRPr lang="ar-DZ" sz="2400" b="0" dirty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1187624" y="102084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رابعا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الاعتراف، القياس، العرض و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الافصاح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17" name="Rounded Rectangle 12"/>
          <p:cNvSpPr/>
          <p:nvPr/>
        </p:nvSpPr>
        <p:spPr bwMode="auto">
          <a:xfrm>
            <a:off x="3676235" y="902644"/>
            <a:ext cx="2448271" cy="6173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إلغاء الاعتراف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8" name="Rounded Rectangle 4"/>
          <p:cNvSpPr/>
          <p:nvPr/>
        </p:nvSpPr>
        <p:spPr bwMode="auto">
          <a:xfrm>
            <a:off x="3607288" y="1674204"/>
            <a:ext cx="2560619" cy="374129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هو عملية حذف أصل أو التزام بشكل كامل أو جزئي من قائمة المركز المالي للمنشأة، ويتم لغاء الإثبات عادة عندما لا يصبح ذلك البند مستوفيا لتعريف الأصل أو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الالتزام</a:t>
            </a:r>
            <a:endParaRPr lang="ar-DZ" sz="2400" b="0" dirty="0">
              <a:solidFill>
                <a:srgbClr val="00000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02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1187624" y="102084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رابعا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الاعتراف، القياس، العرض و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الافصاح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17" name="Rounded Rectangle 12"/>
          <p:cNvSpPr/>
          <p:nvPr/>
        </p:nvSpPr>
        <p:spPr bwMode="auto">
          <a:xfrm>
            <a:off x="6521026" y="980728"/>
            <a:ext cx="2448271" cy="6173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العرض و الافصاح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8" name="Rounded Rectangle 4"/>
          <p:cNvSpPr/>
          <p:nvPr/>
        </p:nvSpPr>
        <p:spPr bwMode="auto">
          <a:xfrm>
            <a:off x="827584" y="1761341"/>
            <a:ext cx="7344816" cy="488851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يؤدي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العرض و الإفصاح (الإبلاغ الفعال)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بالمعلومات في القوائم المالية إلى جعل المعلومات أكثر ملائمة ويساهم في التعبير بصدق عن</a:t>
            </a:r>
          </a:p>
          <a:p>
            <a:pPr algn="just" rtl="1"/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أصول المنشأة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والتزامها وحقوق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ملكيتها ودخلها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ومصروفها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، كما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يعزز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من قابلية فهم المعلومات الواردة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في القوائم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المالية ومن قابليتها للمقارنة، ويتطلب الإبلاغ الفعال بالمعلومات في القوائم المالية ما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يلي:</a:t>
            </a:r>
          </a:p>
          <a:p>
            <a:pPr marL="712788" indent="-342900" algn="just" rtl="1">
              <a:buFont typeface="Arial" panose="020B0604020202020204" pitchFamily="34" charset="0"/>
              <a:buChar char="•"/>
            </a:pP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التركيز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على أهداف ومبادئ العرض والإفصاح بدلا من التركيز على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القواعد،</a:t>
            </a:r>
          </a:p>
          <a:p>
            <a:pPr marL="712788" indent="-342900" algn="just" rtl="1">
              <a:buFont typeface="Arial" panose="020B0604020202020204" pitchFamily="34" charset="0"/>
              <a:buChar char="•"/>
            </a:pP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تصنيف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المعلومات بطريقة تجمع بين البنود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المتشابهة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، وتفصل بين البنود غبر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المتشابهة،</a:t>
            </a:r>
          </a:p>
          <a:p>
            <a:pPr marL="712788" indent="-342900" algn="just" rtl="1">
              <a:buFont typeface="Arial" panose="020B0604020202020204" pitchFamily="34" charset="0"/>
              <a:buChar char="•"/>
            </a:pP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تجميع المعلومات بطريقة لا تؤدي إلى حجبها سواء بسبب التفصيل الغير الضروري أو التجميع الزائد</a:t>
            </a:r>
          </a:p>
        </p:txBody>
      </p:sp>
    </p:spTree>
    <p:extLst>
      <p:ext uri="{BB962C8B-B14F-4D97-AF65-F5344CB8AC3E}">
        <p14:creationId xmlns:p14="http://schemas.microsoft.com/office/powerpoint/2010/main" val="401626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187624" y="2348880"/>
            <a:ext cx="6942245" cy="23042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</a:t>
            </a:r>
            <a:r>
              <a:rPr lang="ar-DZ" sz="4000" dirty="0" err="1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الأول:الإطار</a:t>
            </a:r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ar-DZ" sz="4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النظري لمعايير المحاسبة الدولية  </a:t>
            </a:r>
            <a:r>
              <a:rPr lang="fr-FR" sz="4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IAS/ IFRS</a:t>
            </a:r>
          </a:p>
        </p:txBody>
      </p:sp>
    </p:spTree>
    <p:extLst>
      <p:ext uri="{BB962C8B-B14F-4D97-AF65-F5344CB8AC3E}">
        <p14:creationId xmlns:p14="http://schemas.microsoft.com/office/powerpoint/2010/main" val="179184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043608" y="2348880"/>
            <a:ext cx="6942245" cy="23042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3</a:t>
            </a:r>
            <a:r>
              <a:rPr lang="ar-DZ" sz="4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) الاطار التصوري للتقارير المالية</a:t>
            </a:r>
            <a:endParaRPr lang="fr-FR" sz="4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8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755576" y="188640"/>
            <a:ext cx="7488832" cy="468052"/>
          </a:xfrm>
          <a:prstGeom prst="wedgeRoundRectCallout">
            <a:avLst>
              <a:gd name="adj1" fmla="val 1547"/>
              <a:gd name="adj2" fmla="val 9466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أولا </a:t>
            </a:r>
            <a:r>
              <a:rPr lang="ar-DZ" sz="3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هدف الاطار </a:t>
            </a:r>
            <a:r>
              <a:rPr lang="ar-DZ" sz="3000" dirty="0" err="1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المفاهيمي</a:t>
            </a:r>
            <a:r>
              <a:rPr lang="ar-DZ" sz="3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للتقرير المالي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38375" y="985211"/>
            <a:ext cx="6786903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تم إصداره من قبل </a:t>
            </a:r>
            <a:r>
              <a:rPr lang="fr-FR" sz="2400" dirty="0" smtClean="0">
                <a:solidFill>
                  <a:srgbClr val="000000"/>
                </a:solidFill>
                <a:latin typeface="Gabriola" pitchFamily="82" charset="0"/>
              </a:rPr>
              <a:t>IASB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في مارس 2018 و يتضمن 7 فصول بالإضافة الى الهدف و الوضع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3" name="Left Arrow 2"/>
          <p:cNvSpPr/>
          <p:nvPr/>
        </p:nvSpPr>
        <p:spPr bwMode="auto">
          <a:xfrm rot="20422712">
            <a:off x="6688904" y="2486506"/>
            <a:ext cx="2396810" cy="828092"/>
          </a:xfrm>
          <a:prstGeom prst="leftArrow">
            <a:avLst>
              <a:gd name="adj1" fmla="val 47203"/>
              <a:gd name="adj2" fmla="val 43844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800" dirty="0" smtClean="0">
                <a:solidFill>
                  <a:srgbClr val="000000"/>
                </a:solidFill>
                <a:latin typeface="Gabriola" pitchFamily="82" charset="0"/>
              </a:rPr>
              <a:t>هل يعتبر معيارا؟</a:t>
            </a:r>
            <a:endParaRPr lang="fr-FR" dirty="0" smtClean="0">
              <a:solidFill>
                <a:srgbClr val="FFFFFF"/>
              </a:solidFill>
            </a:endParaRPr>
          </a:p>
        </p:txBody>
      </p:sp>
      <p:sp>
        <p:nvSpPr>
          <p:cNvPr id="7" name="Left Arrow 6"/>
          <p:cNvSpPr/>
          <p:nvPr/>
        </p:nvSpPr>
        <p:spPr bwMode="auto">
          <a:xfrm rot="19146825">
            <a:off x="7139864" y="3465743"/>
            <a:ext cx="1945374" cy="828092"/>
          </a:xfrm>
          <a:prstGeom prst="leftArrow">
            <a:avLst>
              <a:gd name="adj1" fmla="val 50000"/>
              <a:gd name="adj2" fmla="val 5683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إلى ماذا يهدف؟</a:t>
            </a:r>
            <a:endParaRPr lang="fr-FR" sz="1600" dirty="0" smtClean="0">
              <a:solidFill>
                <a:srgbClr val="FFFFFF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27124" y="4653136"/>
            <a:ext cx="8305316" cy="1800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indent="20638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 مساعدة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المجلس في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تطویر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المعاییر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بالاعتماد على </a:t>
            </a:r>
            <a:r>
              <a:rPr lang="ar-DZ" sz="2400" b="0" dirty="0" err="1" smtClean="0">
                <a:solidFill>
                  <a:srgbClr val="000000"/>
                </a:solidFill>
                <a:latin typeface="Gabriola" pitchFamily="82" charset="0"/>
              </a:rPr>
              <a:t>مفاھیم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 متناسقة،</a:t>
            </a:r>
          </a:p>
          <a:p>
            <a:pPr indent="20638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 مساعدة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معدي القوائم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المالیة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على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تطویر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سیاسات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محاسبیة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متسقة عندما لا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ینطبق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معیار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محدد على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معاملة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بذاتھا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أو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عندما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یتیح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معیار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ما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اختیار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السیاسة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 smtClean="0">
                <a:solidFill>
                  <a:srgbClr val="000000"/>
                </a:solidFill>
                <a:latin typeface="Gabriola" pitchFamily="82" charset="0"/>
              </a:rPr>
              <a:t>المحاسبیة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،</a:t>
            </a:r>
          </a:p>
          <a:p>
            <a:pPr indent="20638" algn="just" rtl="1">
              <a:buFontTx/>
              <a:buChar char="-"/>
            </a:pP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مساعدة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جمیع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الأطراف على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فھم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وتفسیر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المعاییر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.</a:t>
            </a:r>
            <a:endParaRPr lang="fr-FR" sz="2400" b="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5" name="Left Arrow 14"/>
          <p:cNvSpPr/>
          <p:nvPr/>
        </p:nvSpPr>
        <p:spPr bwMode="auto">
          <a:xfrm rot="20818519">
            <a:off x="7102293" y="724587"/>
            <a:ext cx="1824498" cy="1318657"/>
          </a:xfrm>
          <a:prstGeom prst="leftArrow">
            <a:avLst>
              <a:gd name="adj1" fmla="val 47203"/>
              <a:gd name="adj2" fmla="val 3296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من و متى تم أصدره؟</a:t>
            </a:r>
            <a:endParaRPr lang="fr-FR" sz="2400" dirty="0" smtClean="0">
              <a:solidFill>
                <a:srgbClr val="FFFFFF"/>
              </a:solidFill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28672" y="2143431"/>
            <a:ext cx="6660232" cy="22026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الإطار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المفاھیمي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Gabriola" pitchFamily="82" charset="0"/>
              </a:rPr>
              <a:t>لیس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dirty="0" err="1" smtClean="0">
                <a:solidFill>
                  <a:srgbClr val="000000"/>
                </a:solidFill>
                <a:latin typeface="Gabriola" pitchFamily="82" charset="0"/>
              </a:rPr>
              <a:t>معیارا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،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ولا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یمكن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أن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یتعارض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مع متطلبات أي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معیار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،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غیر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أن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المجلس </a:t>
            </a:r>
            <a:r>
              <a:rPr lang="fr-FR" sz="2400" b="0" dirty="0" smtClean="0">
                <a:solidFill>
                  <a:srgbClr val="000000"/>
                </a:solidFill>
                <a:latin typeface="Gabriola" pitchFamily="82" charset="0"/>
              </a:rPr>
              <a:t>IASB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 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قد </a:t>
            </a:r>
            <a:r>
              <a:rPr lang="ar-DZ" sz="2400" b="0" dirty="0" err="1" smtClean="0">
                <a:solidFill>
                  <a:srgbClr val="000000"/>
                </a:solidFill>
                <a:latin typeface="Gabriola" pitchFamily="82" charset="0"/>
              </a:rPr>
              <a:t>یحتاج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للخروج عن بعض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جوانبه في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بعض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الحالات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إذا لزم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الأمر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من أجل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تحقیق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 smtClean="0">
                <a:solidFill>
                  <a:srgbClr val="000000"/>
                </a:solidFill>
                <a:latin typeface="Gabriola" pitchFamily="82" charset="0"/>
              </a:rPr>
              <a:t>ھدف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التقریر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المالي للأغراض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العام أو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تغیر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البیئة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 smtClean="0">
                <a:solidFill>
                  <a:srgbClr val="000000"/>
                </a:solidFill>
                <a:latin typeface="Gabriola" pitchFamily="82" charset="0"/>
              </a:rPr>
              <a:t>الاقتصادیة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، مما قد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یترتب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علیھ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حاجة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المعاییر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الجدیدة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لمراعاة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تلك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التغیرات</a:t>
            </a:r>
            <a:endParaRPr lang="fr-FR" sz="2400" b="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95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  <p:bldP spid="7" grpId="0" animBg="1"/>
      <p:bldP spid="8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7" name="Rounded Rectangle 4"/>
          <p:cNvSpPr/>
          <p:nvPr/>
        </p:nvSpPr>
        <p:spPr bwMode="auto">
          <a:xfrm>
            <a:off x="6156176" y="2214409"/>
            <a:ext cx="2808312" cy="438294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المعلومات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المالیة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الملائمة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ھي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التي تكون قادرة على إحداث فرق في القرارات التي </a:t>
            </a:r>
            <a:r>
              <a:rPr lang="ar-DZ" sz="24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یتخذھا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المستخدمون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وذلك إذا كانت تنطوي على </a:t>
            </a:r>
            <a:r>
              <a:rPr lang="ar-DZ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قیمة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تنبئیة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أو </a:t>
            </a:r>
            <a:r>
              <a:rPr lang="ar-DZ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قیمة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تأكیدیة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أي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أنھا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تسمح بمساعدة </a:t>
            </a:r>
            <a:r>
              <a:rPr lang="ar-DZ" sz="24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المستخدمین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في عمل تنبؤات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جدیدة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أو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تأكید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أو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تصحیح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التوقعات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السابقة</a:t>
            </a:r>
          </a:p>
        </p:txBody>
      </p:sp>
      <p:sp>
        <p:nvSpPr>
          <p:cNvPr id="14" name="Rounded Rectangular Callout 3"/>
          <p:cNvSpPr/>
          <p:nvPr/>
        </p:nvSpPr>
        <p:spPr bwMode="auto">
          <a:xfrm>
            <a:off x="1177380" y="127521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ثانيا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الخصائص النوعية للمعلومات المالية </a:t>
            </a: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7668345" y="1075384"/>
            <a:ext cx="1381634" cy="720080"/>
          </a:xfrm>
          <a:prstGeom prst="wedgeRoundRectCallout">
            <a:avLst>
              <a:gd name="adj1" fmla="val -83684"/>
              <a:gd name="adj2" fmla="val 10405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rtl="1"/>
            <a:r>
              <a:rPr lang="ar-DZ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الملائمة </a:t>
            </a:r>
            <a:endParaRPr lang="ar-DZ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à coins arrondis 14"/>
          <p:cNvSpPr/>
          <p:nvPr/>
        </p:nvSpPr>
        <p:spPr bwMode="auto">
          <a:xfrm>
            <a:off x="3239852" y="2214786"/>
            <a:ext cx="2808312" cy="43825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تكون المعلومات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مفیدة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یجب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أن 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تعبر بصدق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عن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الظواھر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المستھدفة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وذلك إذا </a:t>
            </a:r>
          </a:p>
          <a:p>
            <a:pPr lvl="0"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كانت تتوفر على: 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الاكتمال، </a:t>
            </a:r>
            <a:r>
              <a:rPr lang="ar-DZ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الحیاد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الخلو من الخطأ، </a:t>
            </a:r>
            <a:r>
              <a:rPr lang="ar-DZ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تغلیب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الجوھر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على الشكل، </a:t>
            </a:r>
            <a:r>
              <a:rPr lang="ar-DZ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والحذر</a:t>
            </a:r>
            <a:endParaRPr lang="ar-DZ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4777780" y="1064477"/>
            <a:ext cx="1557908" cy="720080"/>
          </a:xfrm>
          <a:prstGeom prst="wedgeRoundRectCallout">
            <a:avLst>
              <a:gd name="adj1" fmla="val -60423"/>
              <a:gd name="adj2" fmla="val 9786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التمثيل الصادق </a:t>
            </a:r>
            <a:endParaRPr lang="ar-D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107504" y="2492896"/>
            <a:ext cx="3024336" cy="36277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just" rtl="1"/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یشمل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الوصف الكامل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لجمیع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المعلومات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الضروریة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للمستخدم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من أجل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فھم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الظاھرة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الموصوفة، بما في ذلك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جمیع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البیانات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والإیضاحات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اللازمة</a:t>
            </a:r>
          </a:p>
        </p:txBody>
      </p:sp>
      <p:sp>
        <p:nvSpPr>
          <p:cNvPr id="10" name="Rectangle à coins arrondis 9"/>
          <p:cNvSpPr/>
          <p:nvPr/>
        </p:nvSpPr>
        <p:spPr bwMode="auto">
          <a:xfrm>
            <a:off x="971600" y="1154485"/>
            <a:ext cx="1557908" cy="720080"/>
          </a:xfrm>
          <a:prstGeom prst="wedgeRoundRectCallout">
            <a:avLst>
              <a:gd name="adj1" fmla="val -20718"/>
              <a:gd name="adj2" fmla="val 9786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الاكتمال</a:t>
            </a:r>
            <a:endParaRPr lang="ar-D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46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15" grpId="0" animBg="1"/>
      <p:bldP spid="16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7" name="Rounded Rectangle 4"/>
          <p:cNvSpPr/>
          <p:nvPr/>
        </p:nvSpPr>
        <p:spPr bwMode="auto">
          <a:xfrm>
            <a:off x="6156176" y="2187701"/>
            <a:ext cx="2736304" cy="452695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الوصف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المحاید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ھو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الذي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یخلو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من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التحیز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اختیار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وتطبیق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السیاسات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2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المحاسبیة</a:t>
            </a: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rtl="1"/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أما الحذر </a:t>
            </a: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فهو ممارسة 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التحفظ عند إصدار الأحكام في ظل حالات عدم التأكد، من خلال تبني افتراضات </a:t>
            </a:r>
            <a:r>
              <a:rPr lang="ar-DZ" sz="22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غیر</a:t>
            </a: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متفائلة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وغیر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متشائمة بشكل مفرط، مما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یساعد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بلوغ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الحیاد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تطبیق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السیاسات</a:t>
            </a:r>
            <a:r>
              <a:rPr lang="ar-DZ" sz="2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2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المحاسبیة</a:t>
            </a: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Rounded Rectangular Callout 3"/>
          <p:cNvSpPr/>
          <p:nvPr/>
        </p:nvSpPr>
        <p:spPr bwMode="auto">
          <a:xfrm>
            <a:off x="1177380" y="127521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ثانيا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الخصائص النوعية للمعلومات المالية </a:t>
            </a: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6671238" y="1066489"/>
            <a:ext cx="1957699" cy="720080"/>
          </a:xfrm>
          <a:prstGeom prst="wedgeRoundRectCallout">
            <a:avLst>
              <a:gd name="adj1" fmla="val 3550"/>
              <a:gd name="adj2" fmla="val 10405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الحياد و الحذر </a:t>
            </a:r>
            <a:endParaRPr lang="ar-DZ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à coins arrondis 14"/>
          <p:cNvSpPr/>
          <p:nvPr/>
        </p:nvSpPr>
        <p:spPr bwMode="auto">
          <a:xfrm>
            <a:off x="3239852" y="2214785"/>
            <a:ext cx="2808312" cy="449097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هو عدم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وجود أخطاء أو إغفال في وصف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الظاھرة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واختیار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وتطبیق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إجراءات إنتاج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المعلومات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المالیة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دون أخطاء، ولا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یعني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الخلو من الخطأ الدقة الكاملة في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جمیع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الجوانب.</a:t>
            </a:r>
            <a:endParaRPr lang="ar-DZ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3419872" y="1028110"/>
            <a:ext cx="2448272" cy="720080"/>
          </a:xfrm>
          <a:prstGeom prst="wedgeRoundRectCallout">
            <a:avLst>
              <a:gd name="adj1" fmla="val 5489"/>
              <a:gd name="adj2" fmla="val 10720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الخلو من الخطأ</a:t>
            </a:r>
            <a:endParaRPr lang="ar-D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323528" y="2637326"/>
            <a:ext cx="2808312" cy="36277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یتطلب</a:t>
            </a:r>
            <a:r>
              <a:rPr lang="ar-DZ" sz="3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التمثیل</a:t>
            </a:r>
            <a:r>
              <a:rPr lang="ar-DZ" sz="3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الصادق أن تعبر المعلومات </a:t>
            </a:r>
            <a:r>
              <a:rPr lang="ar-DZ" sz="3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المالیة</a:t>
            </a:r>
            <a:r>
              <a:rPr lang="ar-DZ" sz="3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عن </a:t>
            </a:r>
            <a:r>
              <a:rPr lang="ar-DZ" sz="3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جوھر</a:t>
            </a:r>
            <a:r>
              <a:rPr lang="ar-DZ" sz="3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الظواھر</a:t>
            </a:r>
            <a:r>
              <a:rPr lang="ar-DZ" sz="3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rtl="1"/>
            <a:r>
              <a:rPr lang="ar-DZ" sz="30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الاقتصادیة</a:t>
            </a:r>
            <a:r>
              <a:rPr lang="ar-DZ" sz="30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بالدرجة </a:t>
            </a:r>
            <a:r>
              <a:rPr lang="ar-DZ" sz="3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الأولى ثم </a:t>
            </a:r>
            <a:r>
              <a:rPr lang="ar-DZ" sz="3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شكلھا</a:t>
            </a:r>
            <a:r>
              <a:rPr lang="ar-DZ" sz="3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القانوني</a:t>
            </a:r>
          </a:p>
        </p:txBody>
      </p:sp>
      <p:sp>
        <p:nvSpPr>
          <p:cNvPr id="10" name="Rectangle à coins arrondis 9"/>
          <p:cNvSpPr/>
          <p:nvPr/>
        </p:nvSpPr>
        <p:spPr bwMode="auto">
          <a:xfrm>
            <a:off x="323528" y="1154485"/>
            <a:ext cx="2808312" cy="720080"/>
          </a:xfrm>
          <a:prstGeom prst="wedgeRoundRectCallout">
            <a:avLst>
              <a:gd name="adj1" fmla="val 8577"/>
              <a:gd name="adj2" fmla="val 14455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تغليب الجوهر على الشكل</a:t>
            </a:r>
            <a:endParaRPr lang="ar-D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01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15" grpId="0" animBg="1"/>
      <p:bldP spid="16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7" name="Rounded Rectangle 4"/>
          <p:cNvSpPr/>
          <p:nvPr/>
        </p:nvSpPr>
        <p:spPr bwMode="auto">
          <a:xfrm>
            <a:off x="6372200" y="2187701"/>
            <a:ext cx="2683178" cy="34735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تزید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منفعة المعلومات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المالیة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إذا أمكن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مقارنتھا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مع معلومات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مشابھة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لمنشآت أخرى، أو لنفس المنشأة في فترة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أخرى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ویمكن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تحقیق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قابلیة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المقارنة من خلال الاتساق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والثبات و الافصاح</a:t>
            </a:r>
          </a:p>
        </p:txBody>
      </p:sp>
      <p:sp>
        <p:nvSpPr>
          <p:cNvPr id="14" name="Rounded Rectangular Callout 3"/>
          <p:cNvSpPr/>
          <p:nvPr/>
        </p:nvSpPr>
        <p:spPr bwMode="auto">
          <a:xfrm>
            <a:off x="1177380" y="127521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ثانيا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الخصائص النوعية للمعلومات المالية </a:t>
            </a: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6671238" y="1066489"/>
            <a:ext cx="1957699" cy="720080"/>
          </a:xfrm>
          <a:prstGeom prst="wedgeRoundRectCallout">
            <a:avLst>
              <a:gd name="adj1" fmla="val 3550"/>
              <a:gd name="adj2" fmla="val 10405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القابلية للمقارنة</a:t>
            </a:r>
            <a:endParaRPr lang="ar-D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à coins arrondis 14"/>
          <p:cNvSpPr/>
          <p:nvPr/>
        </p:nvSpPr>
        <p:spPr bwMode="auto">
          <a:xfrm>
            <a:off x="3239852" y="2214785"/>
            <a:ext cx="2808312" cy="273476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یمكن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استخدام المعلومات القابلة للتحقق بثقة،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غیر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أن عدم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قابلیة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التحقق لا تجعل المعلومات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غیر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مفیدة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لكن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یجب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استخدامھا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بحذر.</a:t>
            </a:r>
            <a:endParaRPr lang="ar-D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3779912" y="1028110"/>
            <a:ext cx="2088232" cy="720080"/>
          </a:xfrm>
          <a:prstGeom prst="wedgeRoundRectCallout">
            <a:avLst>
              <a:gd name="adj1" fmla="val 5489"/>
              <a:gd name="adj2" fmla="val 10720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القابلية للتحقق</a:t>
            </a:r>
            <a:endParaRPr lang="ar-D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323528" y="2708919"/>
            <a:ext cx="2808312" cy="208823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توفیر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المعلومات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للمستخدمین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الوقت المناسب حتى تؤثر في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قراراتھم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ar-DZ" sz="28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à coins arrondis 9"/>
          <p:cNvSpPr/>
          <p:nvPr/>
        </p:nvSpPr>
        <p:spPr bwMode="auto">
          <a:xfrm>
            <a:off x="539552" y="1541021"/>
            <a:ext cx="2160240" cy="720080"/>
          </a:xfrm>
          <a:prstGeom prst="wedgeRoundRectCallout">
            <a:avLst>
              <a:gd name="adj1" fmla="val -1383"/>
              <a:gd name="adj2" fmla="val 9226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التوقيت المناسب</a:t>
            </a:r>
            <a:endParaRPr lang="ar-D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à coins arrondis 10"/>
          <p:cNvSpPr/>
          <p:nvPr/>
        </p:nvSpPr>
        <p:spPr bwMode="auto">
          <a:xfrm>
            <a:off x="179512" y="5067119"/>
            <a:ext cx="6192688" cy="160224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یجب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إعداد القوائم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المالیة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للمستخدمین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اللذین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لدیھم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معرفة معقولة بالأعمال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والأنشطة ، وقد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یحتاج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المستخدمون لمساعدة مستشار من أجل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فھم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المعلومات حول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الظواھر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الاقتصادیة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المعقدة.</a:t>
            </a:r>
          </a:p>
        </p:txBody>
      </p:sp>
      <p:sp>
        <p:nvSpPr>
          <p:cNvPr id="12" name="Rectangle à coins arrondis 11"/>
          <p:cNvSpPr/>
          <p:nvPr/>
        </p:nvSpPr>
        <p:spPr bwMode="auto">
          <a:xfrm>
            <a:off x="6908204" y="5796485"/>
            <a:ext cx="2160240" cy="720080"/>
          </a:xfrm>
          <a:prstGeom prst="wedgeRoundRectCallout">
            <a:avLst>
              <a:gd name="adj1" fmla="val -77948"/>
              <a:gd name="adj2" fmla="val 1196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القابلية للفهم</a:t>
            </a:r>
            <a:endParaRPr lang="ar-DZ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81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15" grpId="0" animBg="1"/>
      <p:bldP spid="16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1" name="Rounded Rectangle 12"/>
          <p:cNvSpPr/>
          <p:nvPr/>
        </p:nvSpPr>
        <p:spPr bwMode="auto">
          <a:xfrm>
            <a:off x="179512" y="1208687"/>
            <a:ext cx="6408712" cy="315641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هي جزء من التقارير المالية  توفر معلومات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حول المخاطر الناشئة عن العناصر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المعترف والغير معترف التي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تلبي تعريف أحد بنود القوائم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المالية، حيث تعد وفق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فرض الاستمرارية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أي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أن المنشأة سوف تستمر في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أنشطتھا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في المستقبل المنظور، ولا تنوى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ولیست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بحاجة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لتصفیة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أنشطتھا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أو وقف التداول، وفي حالة العكس، </a:t>
            </a:r>
            <a:r>
              <a:rPr lang="ar-DZ" sz="2400" b="0" dirty="0" err="1" smtClean="0">
                <a:solidFill>
                  <a:srgbClr val="000000"/>
                </a:solidFill>
                <a:latin typeface="Gabriola" pitchFamily="82" charset="0"/>
              </a:rPr>
              <a:t>یكون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من الضروري إعداد القوائم </a:t>
            </a:r>
            <a:r>
              <a:rPr lang="ar-DZ" sz="2400" b="0" dirty="0" err="1">
                <a:solidFill>
                  <a:srgbClr val="000000"/>
                </a:solidFill>
                <a:latin typeface="Gabriola" pitchFamily="82" charset="0"/>
              </a:rPr>
              <a:t>المالیة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 طبقا لأساس مختلف، مع ضرورة الإفصاح عن الأساس المستخدم.</a:t>
            </a: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1187624" y="102084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ثالثا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القوائم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المالية ومنشأة التقرير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Bulle ronde 2"/>
          <p:cNvSpPr/>
          <p:nvPr/>
        </p:nvSpPr>
        <p:spPr bwMode="auto">
          <a:xfrm>
            <a:off x="6955686" y="2246835"/>
            <a:ext cx="2088232" cy="1080120"/>
          </a:xfrm>
          <a:prstGeom prst="wedgeEllipseCallout">
            <a:avLst>
              <a:gd name="adj1" fmla="val -69933"/>
              <a:gd name="adj2" fmla="val -65504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</a:rPr>
              <a:t>القوائم المالية</a:t>
            </a:r>
            <a:endParaRPr lang="fr-FR" sz="2400" dirty="0" smtClean="0">
              <a:solidFill>
                <a:srgbClr val="000000"/>
              </a:solidFill>
            </a:endParaRPr>
          </a:p>
        </p:txBody>
      </p:sp>
      <p:sp>
        <p:nvSpPr>
          <p:cNvPr id="6" name="Rounded Rectangle 12"/>
          <p:cNvSpPr/>
          <p:nvPr/>
        </p:nvSpPr>
        <p:spPr bwMode="auto">
          <a:xfrm>
            <a:off x="359532" y="4775872"/>
            <a:ext cx="6228692" cy="17494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وهي المنشأة المطالبة بإعداد أو اختيار إعداد القوائم المالية، ويمكن أن تكون منشأة واحدة أو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جزء </a:t>
            </a:r>
            <a:r>
              <a:rPr lang="ar-DZ" sz="2400" b="0" dirty="0">
                <a:solidFill>
                  <a:srgbClr val="000000"/>
                </a:solidFill>
                <a:latin typeface="Gabriola" pitchFamily="82" charset="0"/>
              </a:rPr>
              <a:t>من منشأة أو قد تضم أكثر من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منشأة، فنجد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قوائم مالية موحدة </a:t>
            </a:r>
            <a:r>
              <a:rPr lang="ar-DZ" sz="2400" b="0" dirty="0" smtClean="0">
                <a:solidFill>
                  <a:srgbClr val="000000"/>
                </a:solidFill>
                <a:latin typeface="Gabriola" pitchFamily="82" charset="0"/>
              </a:rPr>
              <a:t>و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قوائم مالية غير موحدة</a:t>
            </a:r>
            <a:endParaRPr lang="ar-DZ" sz="2400" dirty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7" name="Bulle ronde 6"/>
          <p:cNvSpPr/>
          <p:nvPr/>
        </p:nvSpPr>
        <p:spPr bwMode="auto">
          <a:xfrm>
            <a:off x="6948264" y="5311087"/>
            <a:ext cx="2088232" cy="1080120"/>
          </a:xfrm>
          <a:prstGeom prst="wedgeEllipseCallout">
            <a:avLst>
              <a:gd name="adj1" fmla="val -66714"/>
              <a:gd name="adj2" fmla="val -4807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</a:rPr>
              <a:t>منشأة التقرير</a:t>
            </a:r>
            <a:endParaRPr lang="fr-FR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74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1" name="Rounded Rectangle 12"/>
          <p:cNvSpPr/>
          <p:nvPr/>
        </p:nvSpPr>
        <p:spPr bwMode="auto">
          <a:xfrm>
            <a:off x="7653590" y="3014174"/>
            <a:ext cx="1121296" cy="74273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الخصوم</a:t>
            </a:r>
            <a:endParaRPr lang="ar-DZ" sz="2400" dirty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1187624" y="102084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ثالثا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القوائم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المالية ومنشأة التقرير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Bulle ronde 2"/>
          <p:cNvSpPr/>
          <p:nvPr/>
        </p:nvSpPr>
        <p:spPr bwMode="auto">
          <a:xfrm>
            <a:off x="5675947" y="909304"/>
            <a:ext cx="3528391" cy="583372"/>
          </a:xfrm>
          <a:prstGeom prst="wedgeEllipseCallout">
            <a:avLst>
              <a:gd name="adj1" fmla="val 17945"/>
              <a:gd name="adj2" fmla="val 10349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>
                <a:solidFill>
                  <a:srgbClr val="000000"/>
                </a:solidFill>
                <a:latin typeface="Arial" charset="0"/>
              </a:rPr>
              <a:t>عناصر القوائم المالية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7678813" y="1864391"/>
            <a:ext cx="1121296" cy="7095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الاصول</a:t>
            </a:r>
            <a:endParaRPr lang="ar-DZ" sz="2400" dirty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4" name="Organigramme : Processus 3"/>
          <p:cNvSpPr/>
          <p:nvPr/>
        </p:nvSpPr>
        <p:spPr bwMode="auto">
          <a:xfrm>
            <a:off x="250631" y="1728439"/>
            <a:ext cx="7189512" cy="898293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err="1">
                <a:solidFill>
                  <a:srgbClr val="000000"/>
                </a:solidFill>
                <a:latin typeface="Arial" charset="0"/>
              </a:rPr>
              <a:t>ھو</a:t>
            </a:r>
            <a:r>
              <a:rPr lang="ar-DZ" sz="2400" b="0" dirty="0">
                <a:solidFill>
                  <a:srgbClr val="000000"/>
                </a:solidFill>
                <a:latin typeface="Arial" charset="0"/>
              </a:rPr>
              <a:t> مورد اقتصادي حالي </a:t>
            </a:r>
            <a:r>
              <a:rPr lang="ar-DZ" sz="2400" b="0" dirty="0" err="1">
                <a:solidFill>
                  <a:srgbClr val="000000"/>
                </a:solidFill>
                <a:latin typeface="Arial" charset="0"/>
              </a:rPr>
              <a:t>تسیطر</a:t>
            </a:r>
            <a:r>
              <a:rPr lang="ar-DZ" sz="2400" b="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ar-DZ" sz="2400" b="0" dirty="0" err="1" smtClean="0">
                <a:solidFill>
                  <a:srgbClr val="000000"/>
                </a:solidFill>
                <a:latin typeface="Arial" charset="0"/>
              </a:rPr>
              <a:t>علیھا</a:t>
            </a:r>
            <a:r>
              <a:rPr lang="ar-DZ" sz="2400" b="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ar-DZ" sz="2400" b="0" dirty="0">
                <a:solidFill>
                  <a:srgbClr val="000000"/>
                </a:solidFill>
                <a:latin typeface="Arial" charset="0"/>
              </a:rPr>
              <a:t>المنشأة </a:t>
            </a:r>
            <a:r>
              <a:rPr lang="ar-DZ" sz="2400" b="0" dirty="0" err="1">
                <a:solidFill>
                  <a:srgbClr val="000000"/>
                </a:solidFill>
                <a:latin typeface="Arial" charset="0"/>
              </a:rPr>
              <a:t>نتیجة</a:t>
            </a:r>
            <a:r>
              <a:rPr lang="ar-DZ" sz="2400" b="0" dirty="0">
                <a:solidFill>
                  <a:srgbClr val="000000"/>
                </a:solidFill>
                <a:latin typeface="Arial" charset="0"/>
              </a:rPr>
              <a:t> لأحداث </a:t>
            </a:r>
            <a:r>
              <a:rPr lang="ar-DZ" sz="2400" b="0" dirty="0" err="1" smtClean="0">
                <a:solidFill>
                  <a:srgbClr val="000000"/>
                </a:solidFill>
                <a:latin typeface="Arial" charset="0"/>
              </a:rPr>
              <a:t>ماضیة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Organigramme : Processus 13"/>
          <p:cNvSpPr/>
          <p:nvPr/>
        </p:nvSpPr>
        <p:spPr bwMode="auto">
          <a:xfrm>
            <a:off x="221160" y="2899615"/>
            <a:ext cx="7189512" cy="857289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err="1">
                <a:solidFill>
                  <a:srgbClr val="000000"/>
                </a:solidFill>
                <a:latin typeface="Arial" charset="0"/>
              </a:rPr>
              <a:t>ھو</a:t>
            </a:r>
            <a:r>
              <a:rPr lang="ar-DZ" sz="2400" b="0" dirty="0">
                <a:solidFill>
                  <a:srgbClr val="000000"/>
                </a:solidFill>
                <a:latin typeface="Arial" charset="0"/>
              </a:rPr>
              <a:t> التزام حالي على المنشأة </a:t>
            </a:r>
            <a:r>
              <a:rPr lang="ar-DZ" sz="2400" b="0" dirty="0" err="1">
                <a:solidFill>
                  <a:srgbClr val="000000"/>
                </a:solidFill>
                <a:latin typeface="Arial" charset="0"/>
              </a:rPr>
              <a:t>لتحویل</a:t>
            </a:r>
            <a:r>
              <a:rPr lang="ar-DZ" sz="2400" b="0" dirty="0">
                <a:solidFill>
                  <a:srgbClr val="000000"/>
                </a:solidFill>
                <a:latin typeface="Arial" charset="0"/>
              </a:rPr>
              <a:t> مورد اقتصادي </a:t>
            </a:r>
            <a:r>
              <a:rPr lang="ar-DZ" sz="2400" b="0" dirty="0" err="1">
                <a:solidFill>
                  <a:srgbClr val="000000"/>
                </a:solidFill>
                <a:latin typeface="Arial" charset="0"/>
              </a:rPr>
              <a:t>نتیجة</a:t>
            </a:r>
            <a:r>
              <a:rPr lang="ar-DZ" sz="2400" b="0" dirty="0">
                <a:solidFill>
                  <a:srgbClr val="000000"/>
                </a:solidFill>
                <a:latin typeface="Arial" charset="0"/>
              </a:rPr>
              <a:t> لأحداث </a:t>
            </a:r>
            <a:r>
              <a:rPr lang="ar-DZ" sz="2400" b="0" dirty="0" err="1">
                <a:solidFill>
                  <a:srgbClr val="000000"/>
                </a:solidFill>
                <a:latin typeface="Arial" charset="0"/>
              </a:rPr>
              <a:t>ماضیة</a:t>
            </a:r>
            <a:r>
              <a:rPr lang="ar-DZ" sz="2400" b="0" dirty="0">
                <a:solidFill>
                  <a:srgbClr val="000000"/>
                </a:solidFill>
                <a:latin typeface="Arial" charset="0"/>
              </a:rPr>
              <a:t>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Rounded Rectangle 12"/>
          <p:cNvSpPr/>
          <p:nvPr/>
        </p:nvSpPr>
        <p:spPr bwMode="auto">
          <a:xfrm>
            <a:off x="7539743" y="6111906"/>
            <a:ext cx="1399437" cy="54513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المصروفات</a:t>
            </a:r>
            <a:endParaRPr lang="ar-DZ" sz="2400" dirty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6" name="Rounded Rectangle 12"/>
          <p:cNvSpPr/>
          <p:nvPr/>
        </p:nvSpPr>
        <p:spPr bwMode="auto">
          <a:xfrm>
            <a:off x="7653590" y="5150891"/>
            <a:ext cx="1121296" cy="52078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الدخل </a:t>
            </a:r>
            <a:endParaRPr lang="ar-DZ" sz="2400" dirty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7" name="Organigramme : Processus 16"/>
          <p:cNvSpPr/>
          <p:nvPr/>
        </p:nvSpPr>
        <p:spPr bwMode="auto">
          <a:xfrm>
            <a:off x="221160" y="4985948"/>
            <a:ext cx="7207314" cy="859439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Arial" charset="0"/>
              </a:rPr>
              <a:t>هو الزيادات في الأصول أو الانخفاضات في الالتزام التي تؤدي إلى زيادات في حقوق الملكية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Organigramme : Processus 17"/>
          <p:cNvSpPr/>
          <p:nvPr/>
        </p:nvSpPr>
        <p:spPr bwMode="auto">
          <a:xfrm>
            <a:off x="221160" y="5988430"/>
            <a:ext cx="7189512" cy="792088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Arial" charset="0"/>
              </a:rPr>
              <a:t>هي الانخفاضات في الأصول أو الزيادات في الالتزامات التي تؤدي إلى انخفاضات في </a:t>
            </a:r>
            <a:r>
              <a:rPr lang="ar-DZ" sz="2400" b="0" dirty="0" smtClean="0">
                <a:solidFill>
                  <a:srgbClr val="000000"/>
                </a:solidFill>
                <a:latin typeface="Arial" charset="0"/>
              </a:rPr>
              <a:t>حقوق الملكية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Rounded Rectangle 12"/>
          <p:cNvSpPr/>
          <p:nvPr/>
        </p:nvSpPr>
        <p:spPr bwMode="auto">
          <a:xfrm>
            <a:off x="7653590" y="3967927"/>
            <a:ext cx="1121296" cy="74273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حق الملكية</a:t>
            </a:r>
            <a:endParaRPr lang="ar-DZ" sz="2400" dirty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20" name="Organigramme : Processus 19"/>
          <p:cNvSpPr/>
          <p:nvPr/>
        </p:nvSpPr>
        <p:spPr bwMode="auto">
          <a:xfrm>
            <a:off x="212259" y="3957815"/>
            <a:ext cx="7207314" cy="859439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smtClean="0">
                <a:solidFill>
                  <a:srgbClr val="000000"/>
                </a:solidFill>
                <a:latin typeface="Arial" charset="0"/>
              </a:rPr>
              <a:t>الحصة المتبقية من أصول المنشأة بعد طرح جميع </a:t>
            </a:r>
            <a:r>
              <a:rPr lang="ar-DZ" sz="2400" b="0" dirty="0" err="1" smtClean="0">
                <a:solidFill>
                  <a:srgbClr val="000000"/>
                </a:solidFill>
                <a:latin typeface="Arial" charset="0"/>
              </a:rPr>
              <a:t>إلتزاماتها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48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13" grpId="0" animBg="1"/>
      <p:bldP spid="4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590TGp_climb_dark_ani">
  <a:themeElements>
    <a:clrScheme name="Office Theme 1">
      <a:dk1>
        <a:srgbClr val="808080"/>
      </a:dk1>
      <a:lt1>
        <a:srgbClr val="FFFFFF"/>
      </a:lt1>
      <a:dk2>
        <a:srgbClr val="003366"/>
      </a:dk2>
      <a:lt2>
        <a:srgbClr val="FFFFCC"/>
      </a:lt2>
      <a:accent1>
        <a:srgbClr val="79CE24"/>
      </a:accent1>
      <a:accent2>
        <a:srgbClr val="E45267"/>
      </a:accent2>
      <a:accent3>
        <a:srgbClr val="AAADB8"/>
      </a:accent3>
      <a:accent4>
        <a:srgbClr val="DADADA"/>
      </a:accent4>
      <a:accent5>
        <a:srgbClr val="BEE3AC"/>
      </a:accent5>
      <a:accent6>
        <a:srgbClr val="CF495D"/>
      </a:accent6>
      <a:hlink>
        <a:srgbClr val="5FC3D7"/>
      </a:hlink>
      <a:folHlink>
        <a:srgbClr val="FAA71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808080"/>
        </a:dk1>
        <a:lt1>
          <a:srgbClr val="FFFFFF"/>
        </a:lt1>
        <a:dk2>
          <a:srgbClr val="003366"/>
        </a:dk2>
        <a:lt2>
          <a:srgbClr val="FFFFCC"/>
        </a:lt2>
        <a:accent1>
          <a:srgbClr val="79CE24"/>
        </a:accent1>
        <a:accent2>
          <a:srgbClr val="E45267"/>
        </a:accent2>
        <a:accent3>
          <a:srgbClr val="AAADB8"/>
        </a:accent3>
        <a:accent4>
          <a:srgbClr val="DADADA"/>
        </a:accent4>
        <a:accent5>
          <a:srgbClr val="BEE3AC"/>
        </a:accent5>
        <a:accent6>
          <a:srgbClr val="CF495D"/>
        </a:accent6>
        <a:hlink>
          <a:srgbClr val="5FC3D7"/>
        </a:hlink>
        <a:folHlink>
          <a:srgbClr val="FAA7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5F5F5F"/>
        </a:dk1>
        <a:lt1>
          <a:srgbClr val="FFFFFF"/>
        </a:lt1>
        <a:dk2>
          <a:srgbClr val="232751"/>
        </a:dk2>
        <a:lt2>
          <a:srgbClr val="CCFFCC"/>
        </a:lt2>
        <a:accent1>
          <a:srgbClr val="62A2DC"/>
        </a:accent1>
        <a:accent2>
          <a:srgbClr val="E29B54"/>
        </a:accent2>
        <a:accent3>
          <a:srgbClr val="ACACB3"/>
        </a:accent3>
        <a:accent4>
          <a:srgbClr val="DADADA"/>
        </a:accent4>
        <a:accent5>
          <a:srgbClr val="B7CEEB"/>
        </a:accent5>
        <a:accent6>
          <a:srgbClr val="CD8C4B"/>
        </a:accent6>
        <a:hlink>
          <a:srgbClr val="83CE5A"/>
        </a:hlink>
        <a:folHlink>
          <a:srgbClr val="DE585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5F5F5F"/>
        </a:dk1>
        <a:lt1>
          <a:srgbClr val="FFFFFF"/>
        </a:lt1>
        <a:dk2>
          <a:srgbClr val="504736"/>
        </a:dk2>
        <a:lt2>
          <a:srgbClr val="CCECFF"/>
        </a:lt2>
        <a:accent1>
          <a:srgbClr val="DE6084"/>
        </a:accent1>
        <a:accent2>
          <a:srgbClr val="63B1C9"/>
        </a:accent2>
        <a:accent3>
          <a:srgbClr val="B3B1AE"/>
        </a:accent3>
        <a:accent4>
          <a:srgbClr val="DADADA"/>
        </a:accent4>
        <a:accent5>
          <a:srgbClr val="ECB6C2"/>
        </a:accent5>
        <a:accent6>
          <a:srgbClr val="59A0B6"/>
        </a:accent6>
        <a:hlink>
          <a:srgbClr val="D08B58"/>
        </a:hlink>
        <a:folHlink>
          <a:srgbClr val="67D53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590TGp_climb_dark_ani</Template>
  <TotalTime>2294</TotalTime>
  <Words>909</Words>
  <Application>Microsoft Office PowerPoint</Application>
  <PresentationFormat>Affichage à l'écran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宋体</vt:lpstr>
      <vt:lpstr>Arial</vt:lpstr>
      <vt:lpstr>Arial Black</vt:lpstr>
      <vt:lpstr>Gabriola</vt:lpstr>
      <vt:lpstr>Times New Roman</vt:lpstr>
      <vt:lpstr>590TGp_climb_dark_ani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kenneth</dc:creator>
  <cp:lastModifiedBy>imybe</cp:lastModifiedBy>
  <cp:revision>250</cp:revision>
  <cp:lastPrinted>2014-05-14T09:33:19Z</cp:lastPrinted>
  <dcterms:created xsi:type="dcterms:W3CDTF">2010-10-31T01:33:33Z</dcterms:created>
  <dcterms:modified xsi:type="dcterms:W3CDTF">2024-02-20T19:35:21Z</dcterms:modified>
</cp:coreProperties>
</file>