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256" r:id="rId2"/>
    <p:sldId id="320" r:id="rId3"/>
    <p:sldId id="371" r:id="rId4"/>
    <p:sldId id="363" r:id="rId5"/>
    <p:sldId id="318" r:id="rId6"/>
    <p:sldId id="369" r:id="rId7"/>
    <p:sldId id="366" r:id="rId8"/>
    <p:sldId id="373" r:id="rId9"/>
    <p:sldId id="372" r:id="rId10"/>
    <p:sldId id="379" r:id="rId11"/>
    <p:sldId id="370" r:id="rId12"/>
    <p:sldId id="380" r:id="rId13"/>
    <p:sldId id="374" r:id="rId14"/>
    <p:sldId id="375" r:id="rId15"/>
    <p:sldId id="376" r:id="rId16"/>
    <p:sldId id="377" r:id="rId17"/>
    <p:sldId id="378" r:id="rId18"/>
  </p:sldIdLst>
  <p:sldSz cx="9144000" cy="6858000" type="screen4x3"/>
  <p:notesSz cx="6858000" cy="9947275"/>
  <p:defaultTextStyle>
    <a:defPPr>
      <a:defRPr lang="en-US"/>
    </a:defPPr>
    <a:lvl1pPr algn="r" rtl="0" fontAlgn="base">
      <a:spcBef>
        <a:spcPct val="0"/>
      </a:spcBef>
      <a:spcAft>
        <a:spcPct val="0"/>
      </a:spcAft>
      <a:defRPr b="1" kern="1200">
        <a:solidFill>
          <a:schemeClr val="tx1"/>
        </a:solidFill>
        <a:latin typeface="Arial" charset="0"/>
        <a:ea typeface="+mn-ea"/>
        <a:cs typeface="+mn-cs"/>
      </a:defRPr>
    </a:lvl1pPr>
    <a:lvl2pPr marL="457200" algn="r" rtl="0" fontAlgn="base">
      <a:spcBef>
        <a:spcPct val="0"/>
      </a:spcBef>
      <a:spcAft>
        <a:spcPct val="0"/>
      </a:spcAft>
      <a:defRPr b="1" kern="1200">
        <a:solidFill>
          <a:schemeClr val="tx1"/>
        </a:solidFill>
        <a:latin typeface="Arial" charset="0"/>
        <a:ea typeface="+mn-ea"/>
        <a:cs typeface="+mn-cs"/>
      </a:defRPr>
    </a:lvl2pPr>
    <a:lvl3pPr marL="914400" algn="r" rtl="0" fontAlgn="base">
      <a:spcBef>
        <a:spcPct val="0"/>
      </a:spcBef>
      <a:spcAft>
        <a:spcPct val="0"/>
      </a:spcAft>
      <a:defRPr b="1" kern="1200">
        <a:solidFill>
          <a:schemeClr val="tx1"/>
        </a:solidFill>
        <a:latin typeface="Arial" charset="0"/>
        <a:ea typeface="+mn-ea"/>
        <a:cs typeface="+mn-cs"/>
      </a:defRPr>
    </a:lvl3pPr>
    <a:lvl4pPr marL="1371600" algn="r" rtl="0" fontAlgn="base">
      <a:spcBef>
        <a:spcPct val="0"/>
      </a:spcBef>
      <a:spcAft>
        <a:spcPct val="0"/>
      </a:spcAft>
      <a:defRPr b="1" kern="1200">
        <a:solidFill>
          <a:schemeClr val="tx1"/>
        </a:solidFill>
        <a:latin typeface="Arial" charset="0"/>
        <a:ea typeface="+mn-ea"/>
        <a:cs typeface="+mn-cs"/>
      </a:defRPr>
    </a:lvl4pPr>
    <a:lvl5pPr marL="1828800" algn="r" rtl="0" fontAlgn="base">
      <a:spcBef>
        <a:spcPct val="0"/>
      </a:spcBef>
      <a:spcAft>
        <a:spcPct val="0"/>
      </a:spcAft>
      <a:defRPr b="1" kern="1200">
        <a:solidFill>
          <a:schemeClr val="tx1"/>
        </a:solidFill>
        <a:latin typeface="Arial" charset="0"/>
        <a:ea typeface="+mn-ea"/>
        <a:cs typeface="+mn-cs"/>
      </a:defRPr>
    </a:lvl5pPr>
    <a:lvl6pPr marL="2286000" algn="l" defTabSz="914400" rtl="0" eaLnBrk="1" latinLnBrk="0" hangingPunct="1">
      <a:defRPr b="1" kern="1200">
        <a:solidFill>
          <a:schemeClr val="tx1"/>
        </a:solidFill>
        <a:latin typeface="Arial" charset="0"/>
        <a:ea typeface="+mn-ea"/>
        <a:cs typeface="+mn-cs"/>
      </a:defRPr>
    </a:lvl6pPr>
    <a:lvl7pPr marL="2743200" algn="l" defTabSz="914400" rtl="0" eaLnBrk="1" latinLnBrk="0" hangingPunct="1">
      <a:defRPr b="1" kern="1200">
        <a:solidFill>
          <a:schemeClr val="tx1"/>
        </a:solidFill>
        <a:latin typeface="Arial" charset="0"/>
        <a:ea typeface="+mn-ea"/>
        <a:cs typeface="+mn-cs"/>
      </a:defRPr>
    </a:lvl7pPr>
    <a:lvl8pPr marL="3200400" algn="l" defTabSz="914400" rtl="0" eaLnBrk="1" latinLnBrk="0" hangingPunct="1">
      <a:defRPr b="1" kern="1200">
        <a:solidFill>
          <a:schemeClr val="tx1"/>
        </a:solidFill>
        <a:latin typeface="Arial" charset="0"/>
        <a:ea typeface="+mn-ea"/>
        <a:cs typeface="+mn-cs"/>
      </a:defRPr>
    </a:lvl8pPr>
    <a:lvl9pPr marL="3657600" algn="l" defTabSz="914400" rtl="0" eaLnBrk="1" latinLnBrk="0" hangingPunct="1">
      <a:defRPr b="1"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E45267"/>
    <a:srgbClr val="FFFFFF"/>
    <a:srgbClr val="333333"/>
    <a:srgbClr val="93D393"/>
    <a:srgbClr val="FAA712"/>
    <a:srgbClr val="5FC3D7"/>
    <a:srgbClr val="E9D13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8B1032C-EA38-4F05-BA0D-38AFFFC7BED3}" styleName="Style léger 3 - Accentuation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D7AC3CCA-C797-4891-BE02-D94E43425B78}" styleName="Style moyen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62" autoAdjust="0"/>
    <p:restoredTop sz="94660"/>
  </p:normalViewPr>
  <p:slideViewPr>
    <p:cSldViewPr>
      <p:cViewPr varScale="1">
        <p:scale>
          <a:sx n="71" d="100"/>
          <a:sy n="71" d="100"/>
        </p:scale>
        <p:origin x="1272" y="6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2971800" cy="49736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b="0"/>
            </a:lvl1pPr>
          </a:lstStyle>
          <a:p>
            <a:endParaRPr lang="en-US" altLang="zh-CN"/>
          </a:p>
        </p:txBody>
      </p:sp>
      <p:sp>
        <p:nvSpPr>
          <p:cNvPr id="36867" name="Rectangle 3"/>
          <p:cNvSpPr>
            <a:spLocks noGrp="1" noChangeArrowheads="1"/>
          </p:cNvSpPr>
          <p:nvPr>
            <p:ph type="dt" sz="quarter" idx="1"/>
          </p:nvPr>
        </p:nvSpPr>
        <p:spPr bwMode="auto">
          <a:xfrm>
            <a:off x="3884613" y="0"/>
            <a:ext cx="2971800" cy="49736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lvl1pPr>
          </a:lstStyle>
          <a:p>
            <a:endParaRPr lang="en-US" altLang="zh-CN"/>
          </a:p>
        </p:txBody>
      </p:sp>
      <p:sp>
        <p:nvSpPr>
          <p:cNvPr id="36868" name="Rectangle 4"/>
          <p:cNvSpPr>
            <a:spLocks noGrp="1" noChangeArrowheads="1"/>
          </p:cNvSpPr>
          <p:nvPr>
            <p:ph type="ftr" sz="quarter" idx="2"/>
          </p:nvPr>
        </p:nvSpPr>
        <p:spPr bwMode="auto">
          <a:xfrm>
            <a:off x="0" y="9448185"/>
            <a:ext cx="2971800" cy="49736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b="0"/>
            </a:lvl1pPr>
          </a:lstStyle>
          <a:p>
            <a:endParaRPr lang="en-US" altLang="zh-CN"/>
          </a:p>
        </p:txBody>
      </p:sp>
      <p:sp>
        <p:nvSpPr>
          <p:cNvPr id="36869" name="Rectangle 5"/>
          <p:cNvSpPr>
            <a:spLocks noGrp="1" noChangeArrowheads="1"/>
          </p:cNvSpPr>
          <p:nvPr>
            <p:ph type="sldNum" sz="quarter" idx="3"/>
          </p:nvPr>
        </p:nvSpPr>
        <p:spPr bwMode="auto">
          <a:xfrm>
            <a:off x="3884613" y="9448185"/>
            <a:ext cx="2971800" cy="49736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lvl1pPr>
          </a:lstStyle>
          <a:p>
            <a:fld id="{3D033AA3-4366-4C78-B8FF-98B9E8D56ABC}" type="slidenum">
              <a:rPr lang="en-US" altLang="zh-CN"/>
              <a:pPr/>
              <a:t>‹N°›</a:t>
            </a:fld>
            <a:endParaRPr lang="en-US" altLang="zh-CN"/>
          </a:p>
        </p:txBody>
      </p:sp>
    </p:spTree>
    <p:extLst>
      <p:ext uri="{BB962C8B-B14F-4D97-AF65-F5344CB8AC3E}">
        <p14:creationId xmlns:p14="http://schemas.microsoft.com/office/powerpoint/2010/main" val="22338479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bwMode="auto">
          <a:xfrm>
            <a:off x="0" y="0"/>
            <a:ext cx="2971800" cy="49736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b="0"/>
            </a:lvl1pPr>
          </a:lstStyle>
          <a:p>
            <a:endParaRPr lang="en-US" altLang="zh-CN"/>
          </a:p>
        </p:txBody>
      </p:sp>
      <p:sp>
        <p:nvSpPr>
          <p:cNvPr id="46083" name="Rectangle 3"/>
          <p:cNvSpPr>
            <a:spLocks noGrp="1" noChangeArrowheads="1"/>
          </p:cNvSpPr>
          <p:nvPr>
            <p:ph type="dt" idx="1"/>
          </p:nvPr>
        </p:nvSpPr>
        <p:spPr bwMode="auto">
          <a:xfrm>
            <a:off x="3884613" y="0"/>
            <a:ext cx="2971800" cy="49736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lvl1pPr>
          </a:lstStyle>
          <a:p>
            <a:endParaRPr lang="en-US" altLang="zh-CN"/>
          </a:p>
        </p:txBody>
      </p:sp>
      <p:sp>
        <p:nvSpPr>
          <p:cNvPr id="46084" name="Rectangle 4"/>
          <p:cNvSpPr>
            <a:spLocks noGrp="1" noRot="1" noChangeAspect="1" noChangeArrowheads="1" noTextEdit="1"/>
          </p:cNvSpPr>
          <p:nvPr>
            <p:ph type="sldImg" idx="2"/>
          </p:nvPr>
        </p:nvSpPr>
        <p:spPr bwMode="auto">
          <a:xfrm>
            <a:off x="942975" y="746125"/>
            <a:ext cx="4972050" cy="3730625"/>
          </a:xfrm>
          <a:prstGeom prst="rect">
            <a:avLst/>
          </a:prstGeom>
          <a:noFill/>
          <a:ln w="9525">
            <a:solidFill>
              <a:srgbClr val="000000"/>
            </a:solidFill>
            <a:miter lim="800000"/>
            <a:headEnd/>
            <a:tailEnd/>
          </a:ln>
          <a:effectLst/>
        </p:spPr>
      </p:sp>
      <p:sp>
        <p:nvSpPr>
          <p:cNvPr id="46085" name="Rectangle 5"/>
          <p:cNvSpPr>
            <a:spLocks noGrp="1" noChangeArrowheads="1"/>
          </p:cNvSpPr>
          <p:nvPr>
            <p:ph type="body" sz="quarter" idx="3"/>
          </p:nvPr>
        </p:nvSpPr>
        <p:spPr bwMode="auto">
          <a:xfrm>
            <a:off x="685800" y="4724956"/>
            <a:ext cx="5486400" cy="447627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46086" name="Rectangle 6"/>
          <p:cNvSpPr>
            <a:spLocks noGrp="1" noChangeArrowheads="1"/>
          </p:cNvSpPr>
          <p:nvPr>
            <p:ph type="ftr" sz="quarter" idx="4"/>
          </p:nvPr>
        </p:nvSpPr>
        <p:spPr bwMode="auto">
          <a:xfrm>
            <a:off x="0" y="9448185"/>
            <a:ext cx="2971800" cy="49736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b="0"/>
            </a:lvl1pPr>
          </a:lstStyle>
          <a:p>
            <a:endParaRPr lang="en-US" altLang="zh-CN"/>
          </a:p>
        </p:txBody>
      </p:sp>
      <p:sp>
        <p:nvSpPr>
          <p:cNvPr id="46087" name="Rectangle 7"/>
          <p:cNvSpPr>
            <a:spLocks noGrp="1" noChangeArrowheads="1"/>
          </p:cNvSpPr>
          <p:nvPr>
            <p:ph type="sldNum" sz="quarter" idx="5"/>
          </p:nvPr>
        </p:nvSpPr>
        <p:spPr bwMode="auto">
          <a:xfrm>
            <a:off x="3884613" y="9448185"/>
            <a:ext cx="2971800" cy="49736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lvl1pPr>
          </a:lstStyle>
          <a:p>
            <a:fld id="{9A38DA2C-C54E-49EB-8708-6C2F56C44743}" type="slidenum">
              <a:rPr lang="en-US" altLang="zh-CN"/>
              <a:pPr/>
              <a:t>‹N°›</a:t>
            </a:fld>
            <a:endParaRPr lang="en-US" altLang="zh-CN"/>
          </a:p>
        </p:txBody>
      </p:sp>
    </p:spTree>
    <p:extLst>
      <p:ext uri="{BB962C8B-B14F-4D97-AF65-F5344CB8AC3E}">
        <p14:creationId xmlns:p14="http://schemas.microsoft.com/office/powerpoint/2010/main" val="18739348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3079" name="Picture 7" descr="1"/>
          <p:cNvPicPr>
            <a:picLocks noChangeAspect="1" noChangeArrowheads="1"/>
          </p:cNvPicPr>
          <p:nvPr/>
        </p:nvPicPr>
        <p:blipFill>
          <a:blip r:embed="rId2" cstate="print"/>
          <a:srcRect/>
          <a:stretch>
            <a:fillRect/>
          </a:stretch>
        </p:blipFill>
        <p:spPr bwMode="gray">
          <a:xfrm>
            <a:off x="0" y="0"/>
            <a:ext cx="9144000" cy="6858000"/>
          </a:xfrm>
          <a:prstGeom prst="rect">
            <a:avLst/>
          </a:prstGeom>
          <a:noFill/>
        </p:spPr>
      </p:pic>
      <p:sp>
        <p:nvSpPr>
          <p:cNvPr id="3341" name="Rectangle 269"/>
          <p:cNvSpPr>
            <a:spLocks noChangeArrowheads="1"/>
          </p:cNvSpPr>
          <p:nvPr/>
        </p:nvSpPr>
        <p:spPr bwMode="hidden">
          <a:xfrm>
            <a:off x="1828800" y="5835650"/>
            <a:ext cx="5867400" cy="782638"/>
          </a:xfrm>
          <a:prstGeom prst="rect">
            <a:avLst/>
          </a:prstGeom>
          <a:gradFill rotWithShape="1">
            <a:gsLst>
              <a:gs pos="0">
                <a:srgbClr val="000000">
                  <a:alpha val="39999"/>
                </a:srgbClr>
              </a:gs>
              <a:gs pos="100000">
                <a:srgbClr val="000000">
                  <a:gamma/>
                  <a:shade val="0"/>
                  <a:invGamma/>
                  <a:alpha val="0"/>
                </a:srgbClr>
              </a:gs>
            </a:gsLst>
            <a:lin ang="0" scaled="1"/>
          </a:gradFill>
          <a:ln w="9525" algn="ctr">
            <a:noFill/>
            <a:miter lim="800000"/>
            <a:headEnd/>
            <a:tailEnd/>
          </a:ln>
          <a:effectLst/>
        </p:spPr>
        <p:txBody>
          <a:bodyPr wrap="none" anchor="ctr"/>
          <a:lstStyle/>
          <a:p>
            <a:endParaRPr lang="zh-CN" altLang="en-US"/>
          </a:p>
        </p:txBody>
      </p:sp>
      <p:pic>
        <p:nvPicPr>
          <p:cNvPr id="3340" name="Picture 268" descr="Picture2"/>
          <p:cNvPicPr>
            <a:picLocks noChangeAspect="1" noChangeArrowheads="1"/>
          </p:cNvPicPr>
          <p:nvPr/>
        </p:nvPicPr>
        <p:blipFill>
          <a:blip r:embed="rId3" cstate="print"/>
          <a:srcRect/>
          <a:stretch>
            <a:fillRect/>
          </a:stretch>
        </p:blipFill>
        <p:spPr bwMode="auto">
          <a:xfrm>
            <a:off x="0" y="2951163"/>
            <a:ext cx="9167813" cy="3684587"/>
          </a:xfrm>
          <a:prstGeom prst="rect">
            <a:avLst/>
          </a:prstGeom>
          <a:noFill/>
        </p:spPr>
      </p:pic>
      <p:sp>
        <p:nvSpPr>
          <p:cNvPr id="3074" name="Rectangle 2"/>
          <p:cNvSpPr>
            <a:spLocks noGrp="1" noChangeArrowheads="1"/>
          </p:cNvSpPr>
          <p:nvPr>
            <p:ph type="ctrTitle"/>
          </p:nvPr>
        </p:nvSpPr>
        <p:spPr bwMode="gray">
          <a:xfrm>
            <a:off x="304800" y="1295400"/>
            <a:ext cx="6324600" cy="1371600"/>
          </a:xfrm>
        </p:spPr>
        <p:txBody>
          <a:bodyPr/>
          <a:lstStyle>
            <a:lvl1pPr>
              <a:defRPr sz="5000" i="1"/>
            </a:lvl1pPr>
          </a:lstStyle>
          <a:p>
            <a:r>
              <a:rPr lang="en-US" altLang="zh-CN" smtClean="0"/>
              <a:t>Click to edit Master title style</a:t>
            </a:r>
            <a:endParaRPr lang="en-US" altLang="zh-CN"/>
          </a:p>
        </p:txBody>
      </p:sp>
      <p:sp>
        <p:nvSpPr>
          <p:cNvPr id="3075" name="Rectangle 3"/>
          <p:cNvSpPr>
            <a:spLocks noGrp="1" noChangeArrowheads="1"/>
          </p:cNvSpPr>
          <p:nvPr>
            <p:ph type="subTitle" idx="1"/>
          </p:nvPr>
        </p:nvSpPr>
        <p:spPr bwMode="gray">
          <a:xfrm>
            <a:off x="304800" y="2743200"/>
            <a:ext cx="6400800" cy="381000"/>
          </a:xfrm>
        </p:spPr>
        <p:txBody>
          <a:bodyPr/>
          <a:lstStyle>
            <a:lvl1pPr marL="0" indent="0">
              <a:buFontTx/>
              <a:buNone/>
              <a:defRPr sz="2000">
                <a:solidFill>
                  <a:schemeClr val="accent1"/>
                </a:solidFill>
              </a:defRPr>
            </a:lvl1pPr>
          </a:lstStyle>
          <a:p>
            <a:r>
              <a:rPr lang="en-US" altLang="zh-CN" smtClean="0"/>
              <a:t>Click to edit Master subtitle style</a:t>
            </a:r>
            <a:endParaRPr lang="en-US" altLang="zh-CN"/>
          </a:p>
        </p:txBody>
      </p:sp>
      <p:sp>
        <p:nvSpPr>
          <p:cNvPr id="3277" name="Text Box 205"/>
          <p:cNvSpPr txBox="1">
            <a:spLocks noChangeArrowheads="1"/>
          </p:cNvSpPr>
          <p:nvPr/>
        </p:nvSpPr>
        <p:spPr bwMode="gray">
          <a:xfrm>
            <a:off x="4265613" y="6156325"/>
            <a:ext cx="1303337" cy="427038"/>
          </a:xfrm>
          <a:prstGeom prst="rect">
            <a:avLst/>
          </a:prstGeom>
          <a:noFill/>
          <a:ln w="9525">
            <a:noFill/>
            <a:miter lim="800000"/>
            <a:headEnd/>
            <a:tailEnd/>
          </a:ln>
          <a:effectLst/>
        </p:spPr>
        <p:txBody>
          <a:bodyPr wrap="none">
            <a:spAutoFit/>
          </a:bodyPr>
          <a:lstStyle/>
          <a:p>
            <a:pPr algn="ctr"/>
            <a:r>
              <a:rPr lang="en-US" altLang="zh-CN" sz="2200" b="0">
                <a:latin typeface="Arial Black" pitchFamily="34" charset="0"/>
                <a:ea typeface="宋体" charset="-122"/>
              </a:rPr>
              <a:t>L/O/G/O</a:t>
            </a:r>
          </a:p>
        </p:txBody>
      </p:sp>
      <p:sp>
        <p:nvSpPr>
          <p:cNvPr id="3076" name="Rectangle 4"/>
          <p:cNvSpPr>
            <a:spLocks noGrp="1" noChangeArrowheads="1"/>
          </p:cNvSpPr>
          <p:nvPr>
            <p:ph type="dt" sz="half" idx="2"/>
          </p:nvPr>
        </p:nvSpPr>
        <p:spPr bwMode="gray">
          <a:xfrm>
            <a:off x="2362200" y="6477000"/>
            <a:ext cx="1447800" cy="244475"/>
          </a:xfrm>
        </p:spPr>
        <p:txBody>
          <a:bodyPr/>
          <a:lstStyle>
            <a:lvl1pPr>
              <a:defRPr/>
            </a:lvl1pPr>
          </a:lstStyle>
          <a:p>
            <a:endParaRPr lang="en-US" altLang="zh-CN"/>
          </a:p>
        </p:txBody>
      </p:sp>
      <p:sp>
        <p:nvSpPr>
          <p:cNvPr id="3077" name="Rectangle 5"/>
          <p:cNvSpPr>
            <a:spLocks noGrp="1" noChangeArrowheads="1"/>
          </p:cNvSpPr>
          <p:nvPr>
            <p:ph type="ftr" sz="quarter" idx="3"/>
          </p:nvPr>
        </p:nvSpPr>
        <p:spPr bwMode="gray">
          <a:xfrm>
            <a:off x="7391400" y="6477000"/>
            <a:ext cx="1600200" cy="244475"/>
          </a:xfrm>
        </p:spPr>
        <p:txBody>
          <a:bodyPr/>
          <a:lstStyle>
            <a:lvl1pPr algn="r">
              <a:defRPr/>
            </a:lvl1pPr>
          </a:lstStyle>
          <a:p>
            <a:endParaRPr lang="zh-CN" altLang="zh-CN"/>
          </a:p>
        </p:txBody>
      </p:sp>
      <p:sp>
        <p:nvSpPr>
          <p:cNvPr id="3078" name="Rectangle 6"/>
          <p:cNvSpPr>
            <a:spLocks noGrp="1" noChangeArrowheads="1"/>
          </p:cNvSpPr>
          <p:nvPr>
            <p:ph type="sldNum" sz="quarter" idx="4"/>
          </p:nvPr>
        </p:nvSpPr>
        <p:spPr bwMode="gray">
          <a:xfrm>
            <a:off x="5638800" y="6477000"/>
            <a:ext cx="1524000" cy="244475"/>
          </a:xfrm>
        </p:spPr>
        <p:txBody>
          <a:bodyPr/>
          <a:lstStyle>
            <a:lvl1pPr algn="ctr">
              <a:defRPr/>
            </a:lvl1pPr>
          </a:lstStyle>
          <a:p>
            <a:fld id="{F73AA28F-791D-470E-85DC-5F49F09D8B92}" type="slidenum">
              <a:rPr lang="en-US" altLang="zh-CN"/>
              <a:pPr/>
              <a:t>‹N°›</a:t>
            </a:fld>
            <a:endParaRPr lang="en-US" altLang="zh-CN"/>
          </a:p>
        </p:txBody>
      </p:sp>
      <p:pic>
        <p:nvPicPr>
          <p:cNvPr id="3401" name="Picture 329"/>
          <p:cNvPicPr>
            <a:picLocks noChangeAspect="1" noChangeArrowheads="1"/>
          </p:cNvPicPr>
          <p:nvPr/>
        </p:nvPicPr>
        <p:blipFill>
          <a:blip r:embed="rId4" cstate="print"/>
          <a:srcRect/>
          <a:stretch>
            <a:fillRect/>
          </a:stretch>
        </p:blipFill>
        <p:spPr bwMode="auto">
          <a:xfrm>
            <a:off x="-1828800" y="3581400"/>
            <a:ext cx="1295400" cy="1104900"/>
          </a:xfrm>
          <a:prstGeom prst="rect">
            <a:avLst/>
          </a:prstGeom>
          <a:noFill/>
          <a:ln w="9525">
            <a:noFill/>
            <a:miter lim="800000"/>
            <a:headEnd/>
            <a:tailEnd/>
          </a:ln>
          <a:effectLst/>
        </p:spPr>
      </p:pic>
      <p:sp>
        <p:nvSpPr>
          <p:cNvPr id="3403" name="Rectangle 331"/>
          <p:cNvSpPr>
            <a:spLocks noChangeArrowheads="1"/>
          </p:cNvSpPr>
          <p:nvPr/>
        </p:nvSpPr>
        <p:spPr bwMode="hidden">
          <a:xfrm>
            <a:off x="76200" y="2667000"/>
            <a:ext cx="7315200" cy="76200"/>
          </a:xfrm>
          <a:prstGeom prst="rect">
            <a:avLst/>
          </a:prstGeom>
          <a:gradFill rotWithShape="1">
            <a:gsLst>
              <a:gs pos="0">
                <a:schemeClr val="folHlink"/>
              </a:gs>
              <a:gs pos="100000">
                <a:schemeClr val="folHlink">
                  <a:gamma/>
                  <a:shade val="46275"/>
                  <a:invGamma/>
                  <a:alpha val="0"/>
                </a:schemeClr>
              </a:gs>
            </a:gsLst>
            <a:path path="shape">
              <a:fillToRect l="50000" t="50000" r="50000" b="50000"/>
            </a:path>
          </a:gradFill>
          <a:ln w="9525">
            <a:noFill/>
            <a:miter lim="800000"/>
            <a:headEnd/>
            <a:tailEnd/>
          </a:ln>
          <a:effectLst/>
        </p:spPr>
        <p:txBody>
          <a:bodyPr wrap="none" anchor="ctr"/>
          <a:lstStyle/>
          <a:p>
            <a:endParaRPr lang="zh-CN" altLang="en-US"/>
          </a:p>
        </p:txBody>
      </p:sp>
      <p:pic>
        <p:nvPicPr>
          <p:cNvPr id="3405" name="Picture 333" descr="2"/>
          <p:cNvPicPr>
            <a:picLocks noChangeAspect="1" noChangeArrowheads="1"/>
          </p:cNvPicPr>
          <p:nvPr/>
        </p:nvPicPr>
        <p:blipFill>
          <a:blip r:embed="rId5" cstate="print"/>
          <a:srcRect/>
          <a:stretch>
            <a:fillRect/>
          </a:stretch>
        </p:blipFill>
        <p:spPr bwMode="auto">
          <a:xfrm>
            <a:off x="7300913" y="1093788"/>
            <a:ext cx="1009650" cy="20066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3340"/>
                                        </p:tgtEl>
                                        <p:attrNameLst>
                                          <p:attrName>style.visibility</p:attrName>
                                        </p:attrNameLst>
                                      </p:cBhvr>
                                      <p:to>
                                        <p:strVal val="visible"/>
                                      </p:to>
                                    </p:set>
                                    <p:animEffect transition="in" filter="wipe(left)">
                                      <p:cBhvr>
                                        <p:cTn id="7" dur="1000"/>
                                        <p:tgtEl>
                                          <p:spTgt spid="3340"/>
                                        </p:tgtEl>
                                      </p:cBhvr>
                                    </p:animEffect>
                                  </p:childTnLst>
                                </p:cTn>
                              </p:par>
                              <p:par>
                                <p:cTn id="8" presetID="22" presetClass="entr" presetSubtype="8" fill="hold" grpId="0" nodeType="withEffect">
                                  <p:stCondLst>
                                    <p:cond delay="200"/>
                                  </p:stCondLst>
                                  <p:childTnLst>
                                    <p:set>
                                      <p:cBhvr>
                                        <p:cTn id="9" dur="1" fill="hold">
                                          <p:stCondLst>
                                            <p:cond delay="0"/>
                                          </p:stCondLst>
                                        </p:cTn>
                                        <p:tgtEl>
                                          <p:spTgt spid="3341"/>
                                        </p:tgtEl>
                                        <p:attrNameLst>
                                          <p:attrName>style.visibility</p:attrName>
                                        </p:attrNameLst>
                                      </p:cBhvr>
                                      <p:to>
                                        <p:strVal val="visible"/>
                                      </p:to>
                                    </p:set>
                                    <p:animEffect transition="in" filter="wipe(left)">
                                      <p:cBhvr>
                                        <p:cTn id="10" dur="1000"/>
                                        <p:tgtEl>
                                          <p:spTgt spid="3341"/>
                                        </p:tgtEl>
                                      </p:cBhvr>
                                    </p:animEffect>
                                  </p:childTnLst>
                                </p:cTn>
                              </p:par>
                            </p:childTnLst>
                          </p:cTn>
                        </p:par>
                        <p:par>
                          <p:cTn id="11" fill="hold">
                            <p:stCondLst>
                              <p:cond delay="1200"/>
                            </p:stCondLst>
                            <p:childTnLst>
                              <p:par>
                                <p:cTn id="12" presetID="0" presetClass="path" presetSubtype="0" accel="50000" decel="50000" fill="hold" nodeType="afterEffect">
                                  <p:stCondLst>
                                    <p:cond delay="0"/>
                                  </p:stCondLst>
                                  <p:childTnLst>
                                    <p:animMotion origin="layout" path="M -3.33333E-6 -1.66512E-7 C 0.13386 0.06591 0.26407 0.2352 0.26754 0.23219 C 0.27101 0.22919 0.35157 -0.05365 0.40677 -0.0555 C 0.46198 -0.05735 0.51059 0.06383 0.5165 0.06591 C 0.52223 0.06776 0.57257 -0.22664 0.6382 -0.22456 C 0.70382 -0.22248 0.74723 -0.07354 0.75434 -0.06938 C 0.76198 -0.06522 0.81424 -0.3994 0.88629 -0.395 C 0.95834 -0.39061 0.99427 -0.21947 0.99896 -0.22155 C 1.12448 -0.38645 1.20261 -0.42923 1.25608 -0.48381 " pathEditMode="relative" rAng="0" ptsTypes="sssssssfs">
                                      <p:cBhvr>
                                        <p:cTn id="13" dur="5000" fill="hold"/>
                                        <p:tgtEl>
                                          <p:spTgt spid="3401"/>
                                        </p:tgtEl>
                                        <p:attrNameLst>
                                          <p:attrName>ppt_x</p:attrName>
                                          <p:attrName>ppt_y</p:attrName>
                                        </p:attrNameLst>
                                      </p:cBhvr>
                                      <p:rCtr x="62800" y="-12400"/>
                                    </p:animMotion>
                                  </p:childTnLst>
                                </p:cTn>
                              </p:par>
                              <p:par>
                                <p:cTn id="14" presetID="41" presetClass="entr" presetSubtype="0" fill="hold" grpId="0" nodeType="withEffect">
                                  <p:stCondLst>
                                    <p:cond delay="400"/>
                                  </p:stCondLst>
                                  <p:iterate type="lt">
                                    <p:tmPct val="10000"/>
                                  </p:iterate>
                                  <p:childTnLst>
                                    <p:set>
                                      <p:cBhvr>
                                        <p:cTn id="15" dur="1" fill="hold">
                                          <p:stCondLst>
                                            <p:cond delay="0"/>
                                          </p:stCondLst>
                                        </p:cTn>
                                        <p:tgtEl>
                                          <p:spTgt spid="3074"/>
                                        </p:tgtEl>
                                        <p:attrNameLst>
                                          <p:attrName>style.visibility</p:attrName>
                                        </p:attrNameLst>
                                      </p:cBhvr>
                                      <p:to>
                                        <p:strVal val="visible"/>
                                      </p:to>
                                    </p:set>
                                    <p:anim calcmode="lin" valueType="num">
                                      <p:cBhvr>
                                        <p:cTn id="16" dur="500" fill="hold"/>
                                        <p:tgtEl>
                                          <p:spTgt spid="3074"/>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3074"/>
                                        </p:tgtEl>
                                        <p:attrNameLst>
                                          <p:attrName>ppt_y</p:attrName>
                                        </p:attrNameLst>
                                      </p:cBhvr>
                                      <p:tavLst>
                                        <p:tav tm="0">
                                          <p:val>
                                            <p:strVal val="#ppt_y"/>
                                          </p:val>
                                        </p:tav>
                                        <p:tav tm="100000">
                                          <p:val>
                                            <p:strVal val="#ppt_y"/>
                                          </p:val>
                                        </p:tav>
                                      </p:tavLst>
                                    </p:anim>
                                    <p:anim calcmode="lin" valueType="num">
                                      <p:cBhvr>
                                        <p:cTn id="18" dur="500" fill="hold"/>
                                        <p:tgtEl>
                                          <p:spTgt spid="3074"/>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3074"/>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3074"/>
                                        </p:tgtEl>
                                      </p:cBhvr>
                                    </p:animEffect>
                                  </p:childTnLst>
                                </p:cTn>
                              </p:par>
                            </p:childTnLst>
                          </p:cTn>
                        </p:par>
                        <p:par>
                          <p:cTn id="21" fill="hold">
                            <p:stCondLst>
                              <p:cond delay="6200"/>
                            </p:stCondLst>
                            <p:childTnLst>
                              <p:par>
                                <p:cTn id="22" presetID="22" presetClass="entr" presetSubtype="8" fill="hold" grpId="0" nodeType="afterEffect">
                                  <p:stCondLst>
                                    <p:cond delay="0"/>
                                  </p:stCondLst>
                                  <p:childTnLst>
                                    <p:set>
                                      <p:cBhvr>
                                        <p:cTn id="23" dur="1" fill="hold">
                                          <p:stCondLst>
                                            <p:cond delay="0"/>
                                          </p:stCondLst>
                                        </p:cTn>
                                        <p:tgtEl>
                                          <p:spTgt spid="3075">
                                            <p:txEl>
                                              <p:pRg st="0" end="0"/>
                                            </p:txEl>
                                          </p:spTgt>
                                        </p:tgtEl>
                                        <p:attrNameLst>
                                          <p:attrName>style.visibility</p:attrName>
                                        </p:attrNameLst>
                                      </p:cBhvr>
                                      <p:to>
                                        <p:strVal val="visible"/>
                                      </p:to>
                                    </p:set>
                                    <p:animEffect transition="in" filter="wipe(left)">
                                      <p:cBhvr>
                                        <p:cTn id="24" dur="1000"/>
                                        <p:tgtEl>
                                          <p:spTgt spid="3075">
                                            <p:txEl>
                                              <p:pRg st="0" end="0"/>
                                            </p:txEl>
                                          </p:spTgt>
                                        </p:tgtEl>
                                      </p:cBhvr>
                                    </p:animEffect>
                                  </p:childTnLst>
                                </p:cTn>
                              </p:par>
                            </p:childTnLst>
                          </p:cTn>
                        </p:par>
                        <p:par>
                          <p:cTn id="25" fill="hold">
                            <p:stCondLst>
                              <p:cond delay="7200"/>
                            </p:stCondLst>
                            <p:childTnLst>
                              <p:par>
                                <p:cTn id="26" presetID="22" presetClass="entr" presetSubtype="8" fill="hold" grpId="0" nodeType="afterEffect">
                                  <p:stCondLst>
                                    <p:cond delay="0"/>
                                  </p:stCondLst>
                                  <p:childTnLst>
                                    <p:set>
                                      <p:cBhvr>
                                        <p:cTn id="27" dur="1" fill="hold">
                                          <p:stCondLst>
                                            <p:cond delay="0"/>
                                          </p:stCondLst>
                                        </p:cTn>
                                        <p:tgtEl>
                                          <p:spTgt spid="3403"/>
                                        </p:tgtEl>
                                        <p:attrNameLst>
                                          <p:attrName>style.visibility</p:attrName>
                                        </p:attrNameLst>
                                      </p:cBhvr>
                                      <p:to>
                                        <p:strVal val="visible"/>
                                      </p:to>
                                    </p:set>
                                    <p:animEffect transition="in" filter="wipe(left)">
                                      <p:cBhvr>
                                        <p:cTn id="28" dur="500"/>
                                        <p:tgtEl>
                                          <p:spTgt spid="3403"/>
                                        </p:tgtEl>
                                      </p:cBhvr>
                                    </p:animEffect>
                                  </p:childTnLst>
                                </p:cTn>
                              </p:par>
                            </p:childTnLst>
                          </p:cTn>
                        </p:par>
                        <p:par>
                          <p:cTn id="29" fill="hold">
                            <p:stCondLst>
                              <p:cond delay="7700"/>
                            </p:stCondLst>
                            <p:childTnLst>
                              <p:par>
                                <p:cTn id="30" presetID="10" presetClass="entr" presetSubtype="0" fill="hold" nodeType="afterEffect">
                                  <p:stCondLst>
                                    <p:cond delay="0"/>
                                  </p:stCondLst>
                                  <p:childTnLst>
                                    <p:set>
                                      <p:cBhvr>
                                        <p:cTn id="31" dur="1" fill="hold">
                                          <p:stCondLst>
                                            <p:cond delay="0"/>
                                          </p:stCondLst>
                                        </p:cTn>
                                        <p:tgtEl>
                                          <p:spTgt spid="3405"/>
                                        </p:tgtEl>
                                        <p:attrNameLst>
                                          <p:attrName>style.visibility</p:attrName>
                                        </p:attrNameLst>
                                      </p:cBhvr>
                                      <p:to>
                                        <p:strVal val="visible"/>
                                      </p:to>
                                    </p:set>
                                    <p:animEffect transition="in" filter="fade">
                                      <p:cBhvr>
                                        <p:cTn id="32" dur="1000"/>
                                        <p:tgtEl>
                                          <p:spTgt spid="34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41" grpId="0" animBg="1"/>
      <p:bldP spid="3074" grpId="0"/>
      <p:bldP spid="3075" grpId="0" build="p">
        <p:tmplLst>
          <p:tmpl lvl="1">
            <p:tnLst>
              <p:par>
                <p:cTn presetID="22" presetClass="entr" presetSubtype="8" fill="hold" nodeType="afterEffect">
                  <p:stCondLst>
                    <p:cond delay="0"/>
                  </p:stCondLst>
                  <p:childTnLst>
                    <p:set>
                      <p:cBhvr>
                        <p:cTn dur="1" fill="hold">
                          <p:stCondLst>
                            <p:cond delay="0"/>
                          </p:stCondLst>
                        </p:cTn>
                        <p:tgtEl>
                          <p:spTgt spid="3075"/>
                        </p:tgtEl>
                        <p:attrNameLst>
                          <p:attrName>style.visibility</p:attrName>
                        </p:attrNameLst>
                      </p:cBhvr>
                      <p:to>
                        <p:strVal val="visible"/>
                      </p:to>
                    </p:set>
                    <p:animEffect transition="in" filter="wipe(left)">
                      <p:cBhvr>
                        <p:cTn dur="1000"/>
                        <p:tgtEl>
                          <p:spTgt spid="3075"/>
                        </p:tgtEl>
                      </p:cBhvr>
                    </p:animEffect>
                  </p:childTnLst>
                </p:cTn>
              </p:par>
            </p:tnLst>
          </p:tmpl>
        </p:tmplLst>
      </p:bldP>
      <p:bldP spid="3403" grpId="0" animBg="1"/>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zh-CN" altLang="en-US"/>
          </a:p>
        </p:txBody>
      </p:sp>
      <p:sp>
        <p:nvSpPr>
          <p:cNvPr id="3" name="Vertical Text Placeholder 2"/>
          <p:cNvSpPr>
            <a:spLocks noGrp="1"/>
          </p:cNvSpPr>
          <p:nvPr>
            <p:ph type="body" orient="vert" idx="1"/>
          </p:nvPr>
        </p:nvSpPr>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Date Placeholder 3"/>
          <p:cNvSpPr>
            <a:spLocks noGrp="1"/>
          </p:cNvSpPr>
          <p:nvPr>
            <p:ph type="dt" sz="half" idx="10"/>
          </p:nvPr>
        </p:nvSpPr>
        <p:spPr/>
        <p:txBody>
          <a:bodyPr/>
          <a:lstStyle>
            <a:lvl1pPr>
              <a:defRPr/>
            </a:lvl1pPr>
          </a:lstStyle>
          <a:p>
            <a:endParaRPr lang="en-US" altLang="zh-CN"/>
          </a:p>
        </p:txBody>
      </p:sp>
      <p:sp>
        <p:nvSpPr>
          <p:cNvPr id="5" name="Footer Placeholder 4"/>
          <p:cNvSpPr>
            <a:spLocks noGrp="1"/>
          </p:cNvSpPr>
          <p:nvPr>
            <p:ph type="ftr" sz="quarter" idx="11"/>
          </p:nvPr>
        </p:nvSpPr>
        <p:spPr/>
        <p:txBody>
          <a:bodyPr/>
          <a:lstStyle>
            <a:lvl1pPr>
              <a:defRPr/>
            </a:lvl1pPr>
          </a:lstStyle>
          <a:p>
            <a:endParaRPr lang="en-US" altLang="zh-CN"/>
          </a:p>
        </p:txBody>
      </p:sp>
      <p:sp>
        <p:nvSpPr>
          <p:cNvPr id="6" name="Slide Number Placeholder 5"/>
          <p:cNvSpPr>
            <a:spLocks noGrp="1"/>
          </p:cNvSpPr>
          <p:nvPr>
            <p:ph type="sldNum" sz="quarter" idx="12"/>
          </p:nvPr>
        </p:nvSpPr>
        <p:spPr/>
        <p:txBody>
          <a:bodyPr/>
          <a:lstStyle>
            <a:lvl1pPr>
              <a:defRPr/>
            </a:lvl1pPr>
          </a:lstStyle>
          <a:p>
            <a:fld id="{0308E2F1-D307-4086-B443-8285F27A7D86}" type="slidenum">
              <a:rPr lang="en-US" altLang="zh-CN"/>
              <a:pPr/>
              <a:t>‹N°›</a:t>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60338"/>
            <a:ext cx="2057400" cy="6164262"/>
          </a:xfrm>
        </p:spPr>
        <p:txBody>
          <a:bodyPr vert="eaVert"/>
          <a:lstStyle/>
          <a:p>
            <a:r>
              <a:rPr lang="en-US" altLang="zh-CN" smtClean="0"/>
              <a:t>Click to edit Master title style</a:t>
            </a:r>
            <a:endParaRPr lang="zh-CN" altLang="en-US"/>
          </a:p>
        </p:txBody>
      </p:sp>
      <p:sp>
        <p:nvSpPr>
          <p:cNvPr id="3" name="Vertical Text Placeholder 2"/>
          <p:cNvSpPr>
            <a:spLocks noGrp="1"/>
          </p:cNvSpPr>
          <p:nvPr>
            <p:ph type="body" orient="vert" idx="1"/>
          </p:nvPr>
        </p:nvSpPr>
        <p:spPr>
          <a:xfrm>
            <a:off x="457200" y="160338"/>
            <a:ext cx="6019800" cy="6164262"/>
          </a:xfrm>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Date Placeholder 3"/>
          <p:cNvSpPr>
            <a:spLocks noGrp="1"/>
          </p:cNvSpPr>
          <p:nvPr>
            <p:ph type="dt" sz="half" idx="10"/>
          </p:nvPr>
        </p:nvSpPr>
        <p:spPr/>
        <p:txBody>
          <a:bodyPr/>
          <a:lstStyle>
            <a:lvl1pPr>
              <a:defRPr/>
            </a:lvl1pPr>
          </a:lstStyle>
          <a:p>
            <a:endParaRPr lang="en-US" altLang="zh-CN"/>
          </a:p>
        </p:txBody>
      </p:sp>
      <p:sp>
        <p:nvSpPr>
          <p:cNvPr id="5" name="Footer Placeholder 4"/>
          <p:cNvSpPr>
            <a:spLocks noGrp="1"/>
          </p:cNvSpPr>
          <p:nvPr>
            <p:ph type="ftr" sz="quarter" idx="11"/>
          </p:nvPr>
        </p:nvSpPr>
        <p:spPr/>
        <p:txBody>
          <a:bodyPr/>
          <a:lstStyle>
            <a:lvl1pPr>
              <a:defRPr/>
            </a:lvl1pPr>
          </a:lstStyle>
          <a:p>
            <a:endParaRPr lang="en-US" altLang="zh-CN"/>
          </a:p>
        </p:txBody>
      </p:sp>
      <p:sp>
        <p:nvSpPr>
          <p:cNvPr id="6" name="Slide Number Placeholder 5"/>
          <p:cNvSpPr>
            <a:spLocks noGrp="1"/>
          </p:cNvSpPr>
          <p:nvPr>
            <p:ph type="sldNum" sz="quarter" idx="12"/>
          </p:nvPr>
        </p:nvSpPr>
        <p:spPr/>
        <p:txBody>
          <a:bodyPr/>
          <a:lstStyle>
            <a:lvl1pPr>
              <a:defRPr/>
            </a:lvl1pPr>
          </a:lstStyle>
          <a:p>
            <a:fld id="{9F6C65E4-F9BF-4B5C-ABDF-4B08EE2DB0A4}" type="slidenum">
              <a:rPr lang="en-US" altLang="zh-CN"/>
              <a:pPr/>
              <a:t>‹N°›</a:t>
            </a:fld>
            <a:endParaRPr lang="en-US" altLang="zh-CN"/>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60338"/>
            <a:ext cx="7848600" cy="1066800"/>
          </a:xfrm>
        </p:spPr>
        <p:txBody>
          <a:bodyPr/>
          <a:lstStyle/>
          <a:p>
            <a:r>
              <a:rPr lang="en-US" altLang="zh-CN" smtClean="0"/>
              <a:t>Click to edit Master title style</a:t>
            </a:r>
            <a:endParaRPr lang="zh-CN" altLang="en-US"/>
          </a:p>
        </p:txBody>
      </p:sp>
      <p:sp>
        <p:nvSpPr>
          <p:cNvPr id="3" name="Text Placeholder 2"/>
          <p:cNvSpPr>
            <a:spLocks noGrp="1"/>
          </p:cNvSpPr>
          <p:nvPr>
            <p:ph type="body" sz="half" idx="1"/>
          </p:nvPr>
        </p:nvSpPr>
        <p:spPr>
          <a:xfrm>
            <a:off x="457200" y="1447800"/>
            <a:ext cx="4038600" cy="4876800"/>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Content Placeholder 3"/>
          <p:cNvSpPr>
            <a:spLocks noGrp="1"/>
          </p:cNvSpPr>
          <p:nvPr>
            <p:ph sz="half" idx="2"/>
          </p:nvPr>
        </p:nvSpPr>
        <p:spPr>
          <a:xfrm>
            <a:off x="4648200" y="1447800"/>
            <a:ext cx="4038600" cy="4876800"/>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5" name="Date Placeholder 4"/>
          <p:cNvSpPr>
            <a:spLocks noGrp="1"/>
          </p:cNvSpPr>
          <p:nvPr>
            <p:ph type="dt" sz="half" idx="10"/>
          </p:nvPr>
        </p:nvSpPr>
        <p:spPr>
          <a:xfrm>
            <a:off x="457200" y="6477000"/>
            <a:ext cx="2133600" cy="244475"/>
          </a:xfrm>
        </p:spPr>
        <p:txBody>
          <a:bodyPr/>
          <a:lstStyle>
            <a:lvl1pPr>
              <a:defRPr/>
            </a:lvl1pPr>
          </a:lstStyle>
          <a:p>
            <a:endParaRPr lang="en-US" altLang="zh-CN"/>
          </a:p>
        </p:txBody>
      </p:sp>
      <p:sp>
        <p:nvSpPr>
          <p:cNvPr id="6" name="Footer Placeholder 5"/>
          <p:cNvSpPr>
            <a:spLocks noGrp="1"/>
          </p:cNvSpPr>
          <p:nvPr>
            <p:ph type="ftr" sz="quarter" idx="11"/>
          </p:nvPr>
        </p:nvSpPr>
        <p:spPr>
          <a:xfrm>
            <a:off x="3124200" y="6477000"/>
            <a:ext cx="2895600" cy="244475"/>
          </a:xfrm>
        </p:spPr>
        <p:txBody>
          <a:bodyPr/>
          <a:lstStyle>
            <a:lvl1pPr>
              <a:defRPr/>
            </a:lvl1pPr>
          </a:lstStyle>
          <a:p>
            <a:endParaRPr lang="en-US" altLang="zh-CN"/>
          </a:p>
        </p:txBody>
      </p:sp>
      <p:sp>
        <p:nvSpPr>
          <p:cNvPr id="7" name="Slide Number Placeholder 6"/>
          <p:cNvSpPr>
            <a:spLocks noGrp="1"/>
          </p:cNvSpPr>
          <p:nvPr>
            <p:ph type="sldNum" sz="quarter" idx="12"/>
          </p:nvPr>
        </p:nvSpPr>
        <p:spPr>
          <a:xfrm>
            <a:off x="6553200" y="6477000"/>
            <a:ext cx="2133600" cy="244475"/>
          </a:xfrm>
        </p:spPr>
        <p:txBody>
          <a:bodyPr/>
          <a:lstStyle>
            <a:lvl1pPr>
              <a:defRPr/>
            </a:lvl1pPr>
          </a:lstStyle>
          <a:p>
            <a:fld id="{60470AF3-61BB-4721-894F-24AB2DF32835}" type="slidenum">
              <a:rPr lang="en-US" altLang="zh-CN"/>
              <a:pPr/>
              <a:t>‹N°›</a:t>
            </a:fld>
            <a:endParaRPr lang="en-US" altLang="zh-CN"/>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160338"/>
            <a:ext cx="7848600" cy="1066800"/>
          </a:xfrm>
        </p:spPr>
        <p:txBody>
          <a:bodyPr/>
          <a:lstStyle/>
          <a:p>
            <a:r>
              <a:rPr lang="en-US" altLang="zh-CN" smtClean="0"/>
              <a:t>Click to edit Master title style</a:t>
            </a:r>
            <a:endParaRPr lang="zh-CN" altLang="en-US"/>
          </a:p>
        </p:txBody>
      </p:sp>
      <p:sp>
        <p:nvSpPr>
          <p:cNvPr id="3" name="Chart Placeholder 2"/>
          <p:cNvSpPr>
            <a:spLocks noGrp="1"/>
          </p:cNvSpPr>
          <p:nvPr>
            <p:ph type="chart" idx="1"/>
          </p:nvPr>
        </p:nvSpPr>
        <p:spPr>
          <a:xfrm>
            <a:off x="457200" y="1447800"/>
            <a:ext cx="8229600" cy="4876800"/>
          </a:xfrm>
        </p:spPr>
        <p:txBody>
          <a:bodyPr/>
          <a:lstStyle/>
          <a:p>
            <a:r>
              <a:rPr lang="en-US" altLang="zh-CN" smtClean="0"/>
              <a:t>Click icon to add chart</a:t>
            </a:r>
            <a:endParaRPr lang="zh-CN" altLang="en-US"/>
          </a:p>
        </p:txBody>
      </p:sp>
      <p:sp>
        <p:nvSpPr>
          <p:cNvPr id="4" name="Date Placeholder 3"/>
          <p:cNvSpPr>
            <a:spLocks noGrp="1"/>
          </p:cNvSpPr>
          <p:nvPr>
            <p:ph type="dt" sz="half" idx="10"/>
          </p:nvPr>
        </p:nvSpPr>
        <p:spPr>
          <a:xfrm>
            <a:off x="457200" y="6477000"/>
            <a:ext cx="2133600" cy="244475"/>
          </a:xfrm>
        </p:spPr>
        <p:txBody>
          <a:bodyPr/>
          <a:lstStyle>
            <a:lvl1pPr>
              <a:defRPr/>
            </a:lvl1pPr>
          </a:lstStyle>
          <a:p>
            <a:endParaRPr lang="en-US" altLang="zh-CN"/>
          </a:p>
        </p:txBody>
      </p:sp>
      <p:sp>
        <p:nvSpPr>
          <p:cNvPr id="5" name="Footer Placeholder 4"/>
          <p:cNvSpPr>
            <a:spLocks noGrp="1"/>
          </p:cNvSpPr>
          <p:nvPr>
            <p:ph type="ftr" sz="quarter" idx="11"/>
          </p:nvPr>
        </p:nvSpPr>
        <p:spPr>
          <a:xfrm>
            <a:off x="3124200" y="6477000"/>
            <a:ext cx="2895600" cy="244475"/>
          </a:xfrm>
        </p:spPr>
        <p:txBody>
          <a:bodyPr/>
          <a:lstStyle>
            <a:lvl1pPr>
              <a:defRPr/>
            </a:lvl1pPr>
          </a:lstStyle>
          <a:p>
            <a:endParaRPr lang="en-US" altLang="zh-CN"/>
          </a:p>
        </p:txBody>
      </p:sp>
      <p:sp>
        <p:nvSpPr>
          <p:cNvPr id="6" name="Slide Number Placeholder 5"/>
          <p:cNvSpPr>
            <a:spLocks noGrp="1"/>
          </p:cNvSpPr>
          <p:nvPr>
            <p:ph type="sldNum" sz="quarter" idx="12"/>
          </p:nvPr>
        </p:nvSpPr>
        <p:spPr>
          <a:xfrm>
            <a:off x="6553200" y="6477000"/>
            <a:ext cx="2133600" cy="244475"/>
          </a:xfrm>
        </p:spPr>
        <p:txBody>
          <a:bodyPr/>
          <a:lstStyle>
            <a:lvl1pPr>
              <a:defRPr/>
            </a:lvl1pPr>
          </a:lstStyle>
          <a:p>
            <a:fld id="{432E741D-095F-4E06-BAF3-5FCDEE56EB1C}" type="slidenum">
              <a:rPr lang="en-US" altLang="zh-CN"/>
              <a:pPr/>
              <a:t>‹N°›</a:t>
            </a:fld>
            <a:endParaRPr lang="en-US" altLang="zh-CN"/>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160338"/>
            <a:ext cx="7848600" cy="1066800"/>
          </a:xfrm>
        </p:spPr>
        <p:txBody>
          <a:bodyPr/>
          <a:lstStyle/>
          <a:p>
            <a:r>
              <a:rPr lang="en-US" altLang="zh-CN" smtClean="0"/>
              <a:t>Click to edit Master title style</a:t>
            </a:r>
            <a:endParaRPr lang="zh-CN" altLang="en-US"/>
          </a:p>
        </p:txBody>
      </p:sp>
      <p:sp>
        <p:nvSpPr>
          <p:cNvPr id="3" name="Table Placeholder 2"/>
          <p:cNvSpPr>
            <a:spLocks noGrp="1"/>
          </p:cNvSpPr>
          <p:nvPr>
            <p:ph type="tbl" idx="1"/>
          </p:nvPr>
        </p:nvSpPr>
        <p:spPr>
          <a:xfrm>
            <a:off x="457200" y="1447800"/>
            <a:ext cx="8229600" cy="4876800"/>
          </a:xfrm>
        </p:spPr>
        <p:txBody>
          <a:bodyPr/>
          <a:lstStyle/>
          <a:p>
            <a:r>
              <a:rPr lang="en-US" altLang="zh-CN" smtClean="0"/>
              <a:t>Click icon to add table</a:t>
            </a:r>
            <a:endParaRPr lang="zh-CN" altLang="en-US"/>
          </a:p>
        </p:txBody>
      </p:sp>
      <p:sp>
        <p:nvSpPr>
          <p:cNvPr id="4" name="Date Placeholder 3"/>
          <p:cNvSpPr>
            <a:spLocks noGrp="1"/>
          </p:cNvSpPr>
          <p:nvPr>
            <p:ph type="dt" sz="half" idx="10"/>
          </p:nvPr>
        </p:nvSpPr>
        <p:spPr>
          <a:xfrm>
            <a:off x="457200" y="6477000"/>
            <a:ext cx="2133600" cy="244475"/>
          </a:xfrm>
        </p:spPr>
        <p:txBody>
          <a:bodyPr/>
          <a:lstStyle>
            <a:lvl1pPr>
              <a:defRPr/>
            </a:lvl1pPr>
          </a:lstStyle>
          <a:p>
            <a:endParaRPr lang="en-US" altLang="zh-CN"/>
          </a:p>
        </p:txBody>
      </p:sp>
      <p:sp>
        <p:nvSpPr>
          <p:cNvPr id="5" name="Footer Placeholder 4"/>
          <p:cNvSpPr>
            <a:spLocks noGrp="1"/>
          </p:cNvSpPr>
          <p:nvPr>
            <p:ph type="ftr" sz="quarter" idx="11"/>
          </p:nvPr>
        </p:nvSpPr>
        <p:spPr>
          <a:xfrm>
            <a:off x="3124200" y="6477000"/>
            <a:ext cx="2895600" cy="244475"/>
          </a:xfrm>
        </p:spPr>
        <p:txBody>
          <a:bodyPr/>
          <a:lstStyle>
            <a:lvl1pPr>
              <a:defRPr/>
            </a:lvl1pPr>
          </a:lstStyle>
          <a:p>
            <a:endParaRPr lang="en-US" altLang="zh-CN"/>
          </a:p>
        </p:txBody>
      </p:sp>
      <p:sp>
        <p:nvSpPr>
          <p:cNvPr id="6" name="Slide Number Placeholder 5"/>
          <p:cNvSpPr>
            <a:spLocks noGrp="1"/>
          </p:cNvSpPr>
          <p:nvPr>
            <p:ph type="sldNum" sz="quarter" idx="12"/>
          </p:nvPr>
        </p:nvSpPr>
        <p:spPr>
          <a:xfrm>
            <a:off x="6553200" y="6477000"/>
            <a:ext cx="2133600" cy="244475"/>
          </a:xfrm>
        </p:spPr>
        <p:txBody>
          <a:bodyPr/>
          <a:lstStyle>
            <a:lvl1pPr>
              <a:defRPr/>
            </a:lvl1pPr>
          </a:lstStyle>
          <a:p>
            <a:fld id="{EB17CF31-AC18-496D-8C4C-F3E398DB5B3F}" type="slidenum">
              <a:rPr lang="en-US" altLang="zh-CN"/>
              <a:pPr/>
              <a:t>‹N°›</a:t>
            </a:fld>
            <a:endParaRPr lang="en-US" altLang="zh-CN"/>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160338"/>
            <a:ext cx="7848600" cy="1066800"/>
          </a:xfrm>
        </p:spPr>
        <p:txBody>
          <a:bodyPr/>
          <a:lstStyle/>
          <a:p>
            <a:r>
              <a:rPr lang="en-US" altLang="zh-CN" smtClean="0"/>
              <a:t>Click to edit Master title style</a:t>
            </a:r>
            <a:endParaRPr lang="zh-CN" altLang="en-US"/>
          </a:p>
        </p:txBody>
      </p:sp>
      <p:sp>
        <p:nvSpPr>
          <p:cNvPr id="3" name="SmartArt Placeholder 2"/>
          <p:cNvSpPr>
            <a:spLocks noGrp="1"/>
          </p:cNvSpPr>
          <p:nvPr>
            <p:ph type="dgm" idx="1"/>
          </p:nvPr>
        </p:nvSpPr>
        <p:spPr>
          <a:xfrm>
            <a:off x="457200" y="1447800"/>
            <a:ext cx="8229600" cy="4876800"/>
          </a:xfrm>
        </p:spPr>
        <p:txBody>
          <a:bodyPr/>
          <a:lstStyle/>
          <a:p>
            <a:r>
              <a:rPr lang="en-US" altLang="zh-CN" smtClean="0"/>
              <a:t>Click icon to add SmartArt graphic</a:t>
            </a:r>
            <a:endParaRPr lang="zh-CN" altLang="en-US"/>
          </a:p>
        </p:txBody>
      </p:sp>
      <p:sp>
        <p:nvSpPr>
          <p:cNvPr id="4" name="Date Placeholder 3"/>
          <p:cNvSpPr>
            <a:spLocks noGrp="1"/>
          </p:cNvSpPr>
          <p:nvPr>
            <p:ph type="dt" sz="half" idx="10"/>
          </p:nvPr>
        </p:nvSpPr>
        <p:spPr>
          <a:xfrm>
            <a:off x="457200" y="6477000"/>
            <a:ext cx="2133600" cy="244475"/>
          </a:xfrm>
        </p:spPr>
        <p:txBody>
          <a:bodyPr/>
          <a:lstStyle>
            <a:lvl1pPr>
              <a:defRPr/>
            </a:lvl1pPr>
          </a:lstStyle>
          <a:p>
            <a:endParaRPr lang="en-US" altLang="zh-CN"/>
          </a:p>
        </p:txBody>
      </p:sp>
      <p:sp>
        <p:nvSpPr>
          <p:cNvPr id="5" name="Footer Placeholder 4"/>
          <p:cNvSpPr>
            <a:spLocks noGrp="1"/>
          </p:cNvSpPr>
          <p:nvPr>
            <p:ph type="ftr" sz="quarter" idx="11"/>
          </p:nvPr>
        </p:nvSpPr>
        <p:spPr>
          <a:xfrm>
            <a:off x="3124200" y="6477000"/>
            <a:ext cx="2895600" cy="244475"/>
          </a:xfrm>
        </p:spPr>
        <p:txBody>
          <a:bodyPr/>
          <a:lstStyle>
            <a:lvl1pPr>
              <a:defRPr/>
            </a:lvl1pPr>
          </a:lstStyle>
          <a:p>
            <a:endParaRPr lang="en-US" altLang="zh-CN"/>
          </a:p>
        </p:txBody>
      </p:sp>
      <p:sp>
        <p:nvSpPr>
          <p:cNvPr id="6" name="Slide Number Placeholder 5"/>
          <p:cNvSpPr>
            <a:spLocks noGrp="1"/>
          </p:cNvSpPr>
          <p:nvPr>
            <p:ph type="sldNum" sz="quarter" idx="12"/>
          </p:nvPr>
        </p:nvSpPr>
        <p:spPr>
          <a:xfrm>
            <a:off x="6553200" y="6477000"/>
            <a:ext cx="2133600" cy="244475"/>
          </a:xfrm>
        </p:spPr>
        <p:txBody>
          <a:bodyPr/>
          <a:lstStyle>
            <a:lvl1pPr>
              <a:defRPr/>
            </a:lvl1pPr>
          </a:lstStyle>
          <a:p>
            <a:fld id="{927F9FC5-4223-4C2B-87D9-9A4A507250BD}" type="slidenum">
              <a:rPr lang="en-US" altLang="zh-CN"/>
              <a:pPr/>
              <a:t>‹N°›</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zh-CN" altLang="en-US"/>
          </a:p>
        </p:txBody>
      </p:sp>
      <p:sp>
        <p:nvSpPr>
          <p:cNvPr id="3" name="Content Placeholder 2"/>
          <p:cNvSpPr>
            <a:spLocks noGrp="1"/>
          </p:cNvSpPr>
          <p:nvPr>
            <p:ph idx="1"/>
          </p:nvPr>
        </p:nvSpPr>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Date Placeholder 3"/>
          <p:cNvSpPr>
            <a:spLocks noGrp="1"/>
          </p:cNvSpPr>
          <p:nvPr>
            <p:ph type="dt" sz="half" idx="10"/>
          </p:nvPr>
        </p:nvSpPr>
        <p:spPr/>
        <p:txBody>
          <a:bodyPr/>
          <a:lstStyle>
            <a:lvl1pPr>
              <a:defRPr/>
            </a:lvl1pPr>
          </a:lstStyle>
          <a:p>
            <a:endParaRPr lang="en-US" altLang="zh-CN"/>
          </a:p>
        </p:txBody>
      </p:sp>
      <p:sp>
        <p:nvSpPr>
          <p:cNvPr id="5" name="Footer Placeholder 4"/>
          <p:cNvSpPr>
            <a:spLocks noGrp="1"/>
          </p:cNvSpPr>
          <p:nvPr>
            <p:ph type="ftr" sz="quarter" idx="11"/>
          </p:nvPr>
        </p:nvSpPr>
        <p:spPr/>
        <p:txBody>
          <a:bodyPr/>
          <a:lstStyle>
            <a:lvl1pPr>
              <a:defRPr/>
            </a:lvl1pPr>
          </a:lstStyle>
          <a:p>
            <a:endParaRPr lang="en-US" altLang="zh-CN"/>
          </a:p>
        </p:txBody>
      </p:sp>
      <p:sp>
        <p:nvSpPr>
          <p:cNvPr id="6" name="Slide Number Placeholder 5"/>
          <p:cNvSpPr>
            <a:spLocks noGrp="1"/>
          </p:cNvSpPr>
          <p:nvPr>
            <p:ph type="sldNum" sz="quarter" idx="12"/>
          </p:nvPr>
        </p:nvSpPr>
        <p:spPr/>
        <p:txBody>
          <a:bodyPr/>
          <a:lstStyle>
            <a:lvl1pPr>
              <a:defRPr/>
            </a:lvl1pPr>
          </a:lstStyle>
          <a:p>
            <a:fld id="{D250774E-B8F9-42FF-B439-DFBBE1D80CEB}" type="slidenum">
              <a:rPr lang="en-US" altLang="zh-CN"/>
              <a:pPr/>
              <a:t>‹N°›</a:t>
            </a:fld>
            <a:endParaRPr lang="en-US"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ltLang="zh-CN" smtClean="0"/>
              <a:t>Click to edit Master title style</a:t>
            </a:r>
            <a:endParaRPr lang="zh-CN" alt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ltLang="zh-CN"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zh-CN"/>
          </a:p>
        </p:txBody>
      </p:sp>
      <p:sp>
        <p:nvSpPr>
          <p:cNvPr id="5" name="Footer Placeholder 4"/>
          <p:cNvSpPr>
            <a:spLocks noGrp="1"/>
          </p:cNvSpPr>
          <p:nvPr>
            <p:ph type="ftr" sz="quarter" idx="11"/>
          </p:nvPr>
        </p:nvSpPr>
        <p:spPr/>
        <p:txBody>
          <a:bodyPr/>
          <a:lstStyle>
            <a:lvl1pPr>
              <a:defRPr/>
            </a:lvl1pPr>
          </a:lstStyle>
          <a:p>
            <a:endParaRPr lang="en-US" altLang="zh-CN"/>
          </a:p>
        </p:txBody>
      </p:sp>
      <p:sp>
        <p:nvSpPr>
          <p:cNvPr id="6" name="Slide Number Placeholder 5"/>
          <p:cNvSpPr>
            <a:spLocks noGrp="1"/>
          </p:cNvSpPr>
          <p:nvPr>
            <p:ph type="sldNum" sz="quarter" idx="12"/>
          </p:nvPr>
        </p:nvSpPr>
        <p:spPr/>
        <p:txBody>
          <a:bodyPr/>
          <a:lstStyle>
            <a:lvl1pPr>
              <a:defRPr/>
            </a:lvl1pPr>
          </a:lstStyle>
          <a:p>
            <a:fld id="{78C12996-9665-49EA-83DC-9A44D724AA54}" type="slidenum">
              <a:rPr lang="en-US" altLang="zh-CN"/>
              <a:pPr/>
              <a:t>‹N°›</a:t>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zh-CN" altLang="en-US"/>
          </a:p>
        </p:txBody>
      </p:sp>
      <p:sp>
        <p:nvSpPr>
          <p:cNvPr id="3" name="Content Placeholder 2"/>
          <p:cNvSpPr>
            <a:spLocks noGrp="1"/>
          </p:cNvSpPr>
          <p:nvPr>
            <p:ph sz="half" idx="1"/>
          </p:nvPr>
        </p:nvSpPr>
        <p:spPr>
          <a:xfrm>
            <a:off x="457200" y="1447800"/>
            <a:ext cx="40386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Content Placeholder 3"/>
          <p:cNvSpPr>
            <a:spLocks noGrp="1"/>
          </p:cNvSpPr>
          <p:nvPr>
            <p:ph sz="half" idx="2"/>
          </p:nvPr>
        </p:nvSpPr>
        <p:spPr>
          <a:xfrm>
            <a:off x="4648200" y="1447800"/>
            <a:ext cx="40386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5" name="Date Placeholder 4"/>
          <p:cNvSpPr>
            <a:spLocks noGrp="1"/>
          </p:cNvSpPr>
          <p:nvPr>
            <p:ph type="dt" sz="half" idx="10"/>
          </p:nvPr>
        </p:nvSpPr>
        <p:spPr/>
        <p:txBody>
          <a:bodyPr/>
          <a:lstStyle>
            <a:lvl1pPr>
              <a:defRPr/>
            </a:lvl1pPr>
          </a:lstStyle>
          <a:p>
            <a:endParaRPr lang="en-US" altLang="zh-CN"/>
          </a:p>
        </p:txBody>
      </p:sp>
      <p:sp>
        <p:nvSpPr>
          <p:cNvPr id="6" name="Footer Placeholder 5"/>
          <p:cNvSpPr>
            <a:spLocks noGrp="1"/>
          </p:cNvSpPr>
          <p:nvPr>
            <p:ph type="ftr" sz="quarter" idx="11"/>
          </p:nvPr>
        </p:nvSpPr>
        <p:spPr/>
        <p:txBody>
          <a:bodyPr/>
          <a:lstStyle>
            <a:lvl1pPr>
              <a:defRPr/>
            </a:lvl1pPr>
          </a:lstStyle>
          <a:p>
            <a:endParaRPr lang="en-US" altLang="zh-CN"/>
          </a:p>
        </p:txBody>
      </p:sp>
      <p:sp>
        <p:nvSpPr>
          <p:cNvPr id="7" name="Slide Number Placeholder 6"/>
          <p:cNvSpPr>
            <a:spLocks noGrp="1"/>
          </p:cNvSpPr>
          <p:nvPr>
            <p:ph type="sldNum" sz="quarter" idx="12"/>
          </p:nvPr>
        </p:nvSpPr>
        <p:spPr/>
        <p:txBody>
          <a:bodyPr/>
          <a:lstStyle>
            <a:lvl1pPr>
              <a:defRPr/>
            </a:lvl1pPr>
          </a:lstStyle>
          <a:p>
            <a:fld id="{4FA30131-FB11-4542-942C-51EE0AB0B933}" type="slidenum">
              <a:rPr lang="en-US" altLang="zh-CN"/>
              <a:pPr/>
              <a:t>‹N°›</a:t>
            </a:fld>
            <a:endParaRPr lang="en-US"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ltLang="zh-CN" smtClean="0"/>
              <a:t>Click to edit Master title style</a:t>
            </a:r>
            <a:endParaRPr lang="zh-CN" alt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7" name="Date Placeholder 6"/>
          <p:cNvSpPr>
            <a:spLocks noGrp="1"/>
          </p:cNvSpPr>
          <p:nvPr>
            <p:ph type="dt" sz="half" idx="10"/>
          </p:nvPr>
        </p:nvSpPr>
        <p:spPr/>
        <p:txBody>
          <a:bodyPr/>
          <a:lstStyle>
            <a:lvl1pPr>
              <a:defRPr/>
            </a:lvl1pPr>
          </a:lstStyle>
          <a:p>
            <a:endParaRPr lang="en-US" altLang="zh-CN"/>
          </a:p>
        </p:txBody>
      </p:sp>
      <p:sp>
        <p:nvSpPr>
          <p:cNvPr id="8" name="Footer Placeholder 7"/>
          <p:cNvSpPr>
            <a:spLocks noGrp="1"/>
          </p:cNvSpPr>
          <p:nvPr>
            <p:ph type="ftr" sz="quarter" idx="11"/>
          </p:nvPr>
        </p:nvSpPr>
        <p:spPr/>
        <p:txBody>
          <a:bodyPr/>
          <a:lstStyle>
            <a:lvl1pPr>
              <a:defRPr/>
            </a:lvl1pPr>
          </a:lstStyle>
          <a:p>
            <a:endParaRPr lang="en-US" altLang="zh-CN"/>
          </a:p>
        </p:txBody>
      </p:sp>
      <p:sp>
        <p:nvSpPr>
          <p:cNvPr id="9" name="Slide Number Placeholder 8"/>
          <p:cNvSpPr>
            <a:spLocks noGrp="1"/>
          </p:cNvSpPr>
          <p:nvPr>
            <p:ph type="sldNum" sz="quarter" idx="12"/>
          </p:nvPr>
        </p:nvSpPr>
        <p:spPr/>
        <p:txBody>
          <a:bodyPr/>
          <a:lstStyle>
            <a:lvl1pPr>
              <a:defRPr/>
            </a:lvl1pPr>
          </a:lstStyle>
          <a:p>
            <a:fld id="{AB43FF56-54B6-496B-83B0-2A54E40E2316}" type="slidenum">
              <a:rPr lang="en-US" altLang="zh-CN"/>
              <a:pPr/>
              <a:t>‹N°›</a:t>
            </a:fld>
            <a:endParaRPr lang="en-US"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zh-CN" altLang="en-US"/>
          </a:p>
        </p:txBody>
      </p:sp>
      <p:sp>
        <p:nvSpPr>
          <p:cNvPr id="3" name="Date Placeholder 2"/>
          <p:cNvSpPr>
            <a:spLocks noGrp="1"/>
          </p:cNvSpPr>
          <p:nvPr>
            <p:ph type="dt" sz="half" idx="10"/>
          </p:nvPr>
        </p:nvSpPr>
        <p:spPr/>
        <p:txBody>
          <a:bodyPr/>
          <a:lstStyle>
            <a:lvl1pPr>
              <a:defRPr/>
            </a:lvl1pPr>
          </a:lstStyle>
          <a:p>
            <a:endParaRPr lang="en-US" altLang="zh-CN"/>
          </a:p>
        </p:txBody>
      </p:sp>
      <p:sp>
        <p:nvSpPr>
          <p:cNvPr id="4" name="Footer Placeholder 3"/>
          <p:cNvSpPr>
            <a:spLocks noGrp="1"/>
          </p:cNvSpPr>
          <p:nvPr>
            <p:ph type="ftr" sz="quarter" idx="11"/>
          </p:nvPr>
        </p:nvSpPr>
        <p:spPr/>
        <p:txBody>
          <a:bodyPr/>
          <a:lstStyle>
            <a:lvl1pPr>
              <a:defRPr/>
            </a:lvl1pPr>
          </a:lstStyle>
          <a:p>
            <a:endParaRPr lang="en-US" altLang="zh-CN"/>
          </a:p>
        </p:txBody>
      </p:sp>
      <p:sp>
        <p:nvSpPr>
          <p:cNvPr id="5" name="Slide Number Placeholder 4"/>
          <p:cNvSpPr>
            <a:spLocks noGrp="1"/>
          </p:cNvSpPr>
          <p:nvPr>
            <p:ph type="sldNum" sz="quarter" idx="12"/>
          </p:nvPr>
        </p:nvSpPr>
        <p:spPr/>
        <p:txBody>
          <a:bodyPr/>
          <a:lstStyle>
            <a:lvl1pPr>
              <a:defRPr/>
            </a:lvl1pPr>
          </a:lstStyle>
          <a:p>
            <a:fld id="{A27FE04C-F8FB-44B8-99A2-348D8F2E39BE}" type="slidenum">
              <a:rPr lang="en-US" altLang="zh-CN"/>
              <a:pPr/>
              <a:t>‹N°›</a:t>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zh-CN"/>
          </a:p>
        </p:txBody>
      </p:sp>
      <p:sp>
        <p:nvSpPr>
          <p:cNvPr id="3" name="Footer Placeholder 2"/>
          <p:cNvSpPr>
            <a:spLocks noGrp="1"/>
          </p:cNvSpPr>
          <p:nvPr>
            <p:ph type="ftr" sz="quarter" idx="11"/>
          </p:nvPr>
        </p:nvSpPr>
        <p:spPr/>
        <p:txBody>
          <a:bodyPr/>
          <a:lstStyle>
            <a:lvl1pPr>
              <a:defRPr/>
            </a:lvl1pPr>
          </a:lstStyle>
          <a:p>
            <a:endParaRPr lang="en-US" altLang="zh-CN"/>
          </a:p>
        </p:txBody>
      </p:sp>
      <p:sp>
        <p:nvSpPr>
          <p:cNvPr id="4" name="Slide Number Placeholder 3"/>
          <p:cNvSpPr>
            <a:spLocks noGrp="1"/>
          </p:cNvSpPr>
          <p:nvPr>
            <p:ph type="sldNum" sz="quarter" idx="12"/>
          </p:nvPr>
        </p:nvSpPr>
        <p:spPr/>
        <p:txBody>
          <a:bodyPr/>
          <a:lstStyle>
            <a:lvl1pPr>
              <a:defRPr/>
            </a:lvl1pPr>
          </a:lstStyle>
          <a:p>
            <a:fld id="{5711C2C7-611E-4C1A-910A-31438E90CEA6}" type="slidenum">
              <a:rPr lang="en-US" altLang="zh-CN"/>
              <a:pPr/>
              <a:t>‹N°›</a:t>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ltLang="zh-CN" smtClean="0"/>
              <a:t>Click to edit Master title style</a:t>
            </a:r>
            <a:endParaRPr lang="zh-CN" alt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zh-CN"/>
          </a:p>
        </p:txBody>
      </p:sp>
      <p:sp>
        <p:nvSpPr>
          <p:cNvPr id="6" name="Footer Placeholder 5"/>
          <p:cNvSpPr>
            <a:spLocks noGrp="1"/>
          </p:cNvSpPr>
          <p:nvPr>
            <p:ph type="ftr" sz="quarter" idx="11"/>
          </p:nvPr>
        </p:nvSpPr>
        <p:spPr/>
        <p:txBody>
          <a:bodyPr/>
          <a:lstStyle>
            <a:lvl1pPr>
              <a:defRPr/>
            </a:lvl1pPr>
          </a:lstStyle>
          <a:p>
            <a:endParaRPr lang="en-US" altLang="zh-CN"/>
          </a:p>
        </p:txBody>
      </p:sp>
      <p:sp>
        <p:nvSpPr>
          <p:cNvPr id="7" name="Slide Number Placeholder 6"/>
          <p:cNvSpPr>
            <a:spLocks noGrp="1"/>
          </p:cNvSpPr>
          <p:nvPr>
            <p:ph type="sldNum" sz="quarter" idx="12"/>
          </p:nvPr>
        </p:nvSpPr>
        <p:spPr/>
        <p:txBody>
          <a:bodyPr/>
          <a:lstStyle>
            <a:lvl1pPr>
              <a:defRPr/>
            </a:lvl1pPr>
          </a:lstStyle>
          <a:p>
            <a:fld id="{5E2216BB-F449-4CE6-A36C-0AAC069B14C3}" type="slidenum">
              <a:rPr lang="en-US" altLang="zh-CN"/>
              <a:pPr/>
              <a:t>‹N°›</a:t>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ltLang="zh-CN" smtClean="0"/>
              <a:t>Click to edit Master title style</a:t>
            </a:r>
            <a:endParaRPr lang="zh-CN" alt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zh-CN" smtClean="0"/>
              <a:t>Click icon to add picture</a:t>
            </a:r>
            <a:endParaRPr lang="zh-CN" alt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zh-CN"/>
          </a:p>
        </p:txBody>
      </p:sp>
      <p:sp>
        <p:nvSpPr>
          <p:cNvPr id="6" name="Footer Placeholder 5"/>
          <p:cNvSpPr>
            <a:spLocks noGrp="1"/>
          </p:cNvSpPr>
          <p:nvPr>
            <p:ph type="ftr" sz="quarter" idx="11"/>
          </p:nvPr>
        </p:nvSpPr>
        <p:spPr/>
        <p:txBody>
          <a:bodyPr/>
          <a:lstStyle>
            <a:lvl1pPr>
              <a:defRPr/>
            </a:lvl1pPr>
          </a:lstStyle>
          <a:p>
            <a:endParaRPr lang="en-US" altLang="zh-CN"/>
          </a:p>
        </p:txBody>
      </p:sp>
      <p:sp>
        <p:nvSpPr>
          <p:cNvPr id="7" name="Slide Number Placeholder 6"/>
          <p:cNvSpPr>
            <a:spLocks noGrp="1"/>
          </p:cNvSpPr>
          <p:nvPr>
            <p:ph type="sldNum" sz="quarter" idx="12"/>
          </p:nvPr>
        </p:nvSpPr>
        <p:spPr/>
        <p:txBody>
          <a:bodyPr/>
          <a:lstStyle>
            <a:lvl1pPr>
              <a:defRPr/>
            </a:lvl1pPr>
          </a:lstStyle>
          <a:p>
            <a:fld id="{B5584E14-7B52-41E8-B92C-AFC2196B5ABB}" type="slidenum">
              <a:rPr lang="en-US" altLang="zh-CN"/>
              <a:pPr/>
              <a:t>‹N°›</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40" name="Picture 16" descr="10"/>
          <p:cNvPicPr>
            <a:picLocks noChangeAspect="1" noChangeArrowheads="1"/>
          </p:cNvPicPr>
          <p:nvPr/>
        </p:nvPicPr>
        <p:blipFill>
          <a:blip r:embed="rId17" cstate="print"/>
          <a:srcRect/>
          <a:stretch>
            <a:fillRect/>
          </a:stretch>
        </p:blipFill>
        <p:spPr bwMode="hidden">
          <a:xfrm>
            <a:off x="0" y="0"/>
            <a:ext cx="9144000" cy="6858000"/>
          </a:xfrm>
          <a:prstGeom prst="rect">
            <a:avLst/>
          </a:prstGeom>
          <a:noFill/>
        </p:spPr>
      </p:pic>
      <p:sp>
        <p:nvSpPr>
          <p:cNvPr id="1027" name="Rectangle 3"/>
          <p:cNvSpPr>
            <a:spLocks noGrp="1" noChangeArrowheads="1"/>
          </p:cNvSpPr>
          <p:nvPr>
            <p:ph type="body" idx="1"/>
          </p:nvPr>
        </p:nvSpPr>
        <p:spPr bwMode="black">
          <a:xfrm>
            <a:off x="457200" y="1447800"/>
            <a:ext cx="8229600" cy="4876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28" name="Rectangle 4"/>
          <p:cNvSpPr>
            <a:spLocks noGrp="1" noChangeArrowheads="1"/>
          </p:cNvSpPr>
          <p:nvPr>
            <p:ph type="dt" sz="half" idx="2"/>
          </p:nvPr>
        </p:nvSpPr>
        <p:spPr bwMode="black">
          <a:xfrm>
            <a:off x="457200" y="6477000"/>
            <a:ext cx="21336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b="0">
                <a:solidFill>
                  <a:srgbClr val="FFFFFF"/>
                </a:solidFill>
                <a:ea typeface="宋体" charset="-122"/>
              </a:defRPr>
            </a:lvl1pPr>
          </a:lstStyle>
          <a:p>
            <a:endParaRPr lang="en-US" altLang="zh-CN"/>
          </a:p>
        </p:txBody>
      </p:sp>
      <p:sp>
        <p:nvSpPr>
          <p:cNvPr id="1029" name="Rectangle 5"/>
          <p:cNvSpPr>
            <a:spLocks noGrp="1" noChangeArrowheads="1"/>
          </p:cNvSpPr>
          <p:nvPr>
            <p:ph type="ftr" sz="quarter" idx="3"/>
          </p:nvPr>
        </p:nvSpPr>
        <p:spPr bwMode="black">
          <a:xfrm>
            <a:off x="3124200" y="6477000"/>
            <a:ext cx="28956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a:solidFill>
                  <a:srgbClr val="FFFFFF"/>
                </a:solidFill>
                <a:ea typeface="宋体" charset="-122"/>
              </a:defRPr>
            </a:lvl1pPr>
          </a:lstStyle>
          <a:p>
            <a:endParaRPr lang="en-US" altLang="zh-CN"/>
          </a:p>
        </p:txBody>
      </p:sp>
      <p:sp>
        <p:nvSpPr>
          <p:cNvPr id="1030" name="Rectangle 6"/>
          <p:cNvSpPr>
            <a:spLocks noGrp="1" noChangeArrowheads="1"/>
          </p:cNvSpPr>
          <p:nvPr>
            <p:ph type="sldNum" sz="quarter" idx="4"/>
          </p:nvPr>
        </p:nvSpPr>
        <p:spPr bwMode="black">
          <a:xfrm>
            <a:off x="6553200" y="6477000"/>
            <a:ext cx="21336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solidFill>
                  <a:srgbClr val="FFFFFF"/>
                </a:solidFill>
                <a:ea typeface="宋体" charset="-122"/>
              </a:defRPr>
            </a:lvl1pPr>
          </a:lstStyle>
          <a:p>
            <a:fld id="{017B6277-1FB5-475F-AF6C-C0C546244476}" type="slidenum">
              <a:rPr lang="en-US" altLang="zh-CN"/>
              <a:pPr/>
              <a:t>‹N°›</a:t>
            </a:fld>
            <a:endParaRPr lang="en-US" altLang="zh-CN"/>
          </a:p>
        </p:txBody>
      </p:sp>
      <p:sp>
        <p:nvSpPr>
          <p:cNvPr id="1041" name="Rectangle 17"/>
          <p:cNvSpPr>
            <a:spLocks noChangeArrowheads="1"/>
          </p:cNvSpPr>
          <p:nvPr/>
        </p:nvSpPr>
        <p:spPr bwMode="black">
          <a:xfrm>
            <a:off x="-25400" y="1062038"/>
            <a:ext cx="7313613" cy="73025"/>
          </a:xfrm>
          <a:prstGeom prst="rect">
            <a:avLst/>
          </a:prstGeom>
          <a:gradFill rotWithShape="1">
            <a:gsLst>
              <a:gs pos="0">
                <a:schemeClr val="folHlink"/>
              </a:gs>
              <a:gs pos="100000">
                <a:schemeClr val="folHlink">
                  <a:gamma/>
                  <a:shade val="46275"/>
                  <a:invGamma/>
                  <a:alpha val="0"/>
                </a:schemeClr>
              </a:gs>
            </a:gsLst>
            <a:path path="shape">
              <a:fillToRect l="50000" t="50000" r="50000" b="50000"/>
            </a:path>
          </a:gradFill>
          <a:ln w="9525">
            <a:noFill/>
            <a:miter lim="800000"/>
            <a:headEnd/>
            <a:tailEnd/>
          </a:ln>
          <a:effectLst/>
        </p:spPr>
        <p:txBody>
          <a:bodyPr wrap="none" anchor="ctr"/>
          <a:lstStyle/>
          <a:p>
            <a:endParaRPr lang="zh-CN" altLang="en-US"/>
          </a:p>
        </p:txBody>
      </p:sp>
      <p:sp>
        <p:nvSpPr>
          <p:cNvPr id="1026" name="Rectangle 2"/>
          <p:cNvSpPr>
            <a:spLocks noGrp="1" noChangeArrowheads="1"/>
          </p:cNvSpPr>
          <p:nvPr>
            <p:ph type="title"/>
          </p:nvPr>
        </p:nvSpPr>
        <p:spPr bwMode="black">
          <a:xfrm>
            <a:off x="457200" y="160338"/>
            <a:ext cx="7848600" cy="10668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ltLang="zh-CN" smtClean="0"/>
              <a:t>Click to edit Master title style</a:t>
            </a:r>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1041"/>
                                        </p:tgtEl>
                                        <p:attrNameLst>
                                          <p:attrName>style.visibility</p:attrName>
                                        </p:attrNameLst>
                                      </p:cBhvr>
                                      <p:to>
                                        <p:strVal val="visible"/>
                                      </p:to>
                                    </p:set>
                                    <p:anim from="(-#ppt_w/2)" to="(#ppt_x)" calcmode="lin" valueType="num">
                                      <p:cBhvr>
                                        <p:cTn id="7" dur="600" fill="hold">
                                          <p:stCondLst>
                                            <p:cond delay="0"/>
                                          </p:stCondLst>
                                        </p:cTn>
                                        <p:tgtEl>
                                          <p:spTgt spid="1041"/>
                                        </p:tgtEl>
                                        <p:attrNameLst>
                                          <p:attrName>ppt_x</p:attrName>
                                        </p:attrNameLst>
                                      </p:cBhvr>
                                    </p:anim>
                                    <p:anim from="0" to="-1.0" calcmode="lin" valueType="num">
                                      <p:cBhvr>
                                        <p:cTn id="8" dur="200" decel="50000" autoRev="1" fill="hold">
                                          <p:stCondLst>
                                            <p:cond delay="600"/>
                                          </p:stCondLst>
                                        </p:cTn>
                                        <p:tgtEl>
                                          <p:spTgt spid="1041"/>
                                        </p:tgtEl>
                                        <p:attrNameLst>
                                          <p:attrName>xshear</p:attrName>
                                        </p:attrNameLst>
                                      </p:cBhvr>
                                    </p:anim>
                                    <p:animScale>
                                      <p:cBhvr>
                                        <p:cTn id="9" dur="200" decel="100000" autoRev="1" fill="hold">
                                          <p:stCondLst>
                                            <p:cond delay="600"/>
                                          </p:stCondLst>
                                        </p:cTn>
                                        <p:tgtEl>
                                          <p:spTgt spid="1041"/>
                                        </p:tgtEl>
                                      </p:cBhvr>
                                      <p:from x="100000" y="100000"/>
                                      <p:to x="80000" y="100000"/>
                                    </p:animScale>
                                    <p:anim by="(#ppt_h/3+#ppt_w*0.1)" calcmode="lin" valueType="num">
                                      <p:cBhvr additive="sum">
                                        <p:cTn id="10" dur="200" decel="100000" autoRev="1" fill="hold">
                                          <p:stCondLst>
                                            <p:cond delay="600"/>
                                          </p:stCondLst>
                                        </p:cTn>
                                        <p:tgtEl>
                                          <p:spTgt spid="1041"/>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1" grpId="0" animBg="1"/>
    </p:bldLst>
  </p:timing>
  <p:txStyles>
    <p:titleStyle>
      <a:lvl1pPr algn="l" rtl="0" eaLnBrk="1" fontAlgn="base" hangingPunct="1">
        <a:spcBef>
          <a:spcPct val="0"/>
        </a:spcBef>
        <a:spcAft>
          <a:spcPct val="0"/>
        </a:spcAft>
        <a:defRPr sz="4000" b="1">
          <a:solidFill>
            <a:srgbClr val="FFFFFF"/>
          </a:solidFill>
          <a:latin typeface="+mj-lt"/>
          <a:ea typeface="+mj-ea"/>
          <a:cs typeface="+mj-cs"/>
        </a:defRPr>
      </a:lvl1pPr>
      <a:lvl2pPr algn="l" rtl="0" eaLnBrk="1" fontAlgn="base" hangingPunct="1">
        <a:spcBef>
          <a:spcPct val="0"/>
        </a:spcBef>
        <a:spcAft>
          <a:spcPct val="0"/>
        </a:spcAft>
        <a:defRPr sz="4000" b="1">
          <a:solidFill>
            <a:srgbClr val="FFFFFF"/>
          </a:solidFill>
          <a:latin typeface="Arial" charset="0"/>
        </a:defRPr>
      </a:lvl2pPr>
      <a:lvl3pPr algn="l" rtl="0" eaLnBrk="1" fontAlgn="base" hangingPunct="1">
        <a:spcBef>
          <a:spcPct val="0"/>
        </a:spcBef>
        <a:spcAft>
          <a:spcPct val="0"/>
        </a:spcAft>
        <a:defRPr sz="4000" b="1">
          <a:solidFill>
            <a:srgbClr val="FFFFFF"/>
          </a:solidFill>
          <a:latin typeface="Arial" charset="0"/>
        </a:defRPr>
      </a:lvl3pPr>
      <a:lvl4pPr algn="l" rtl="0" eaLnBrk="1" fontAlgn="base" hangingPunct="1">
        <a:spcBef>
          <a:spcPct val="0"/>
        </a:spcBef>
        <a:spcAft>
          <a:spcPct val="0"/>
        </a:spcAft>
        <a:defRPr sz="4000" b="1">
          <a:solidFill>
            <a:srgbClr val="FFFFFF"/>
          </a:solidFill>
          <a:latin typeface="Arial" charset="0"/>
        </a:defRPr>
      </a:lvl4pPr>
      <a:lvl5pPr algn="l" rtl="0" eaLnBrk="1" fontAlgn="base" hangingPunct="1">
        <a:spcBef>
          <a:spcPct val="0"/>
        </a:spcBef>
        <a:spcAft>
          <a:spcPct val="0"/>
        </a:spcAft>
        <a:defRPr sz="4000" b="1">
          <a:solidFill>
            <a:srgbClr val="FFFFFF"/>
          </a:solidFill>
          <a:latin typeface="Arial" charset="0"/>
        </a:defRPr>
      </a:lvl5pPr>
      <a:lvl6pPr marL="457200" algn="l" rtl="0" eaLnBrk="1" fontAlgn="base" hangingPunct="1">
        <a:spcBef>
          <a:spcPct val="0"/>
        </a:spcBef>
        <a:spcAft>
          <a:spcPct val="0"/>
        </a:spcAft>
        <a:defRPr sz="4000" b="1">
          <a:solidFill>
            <a:srgbClr val="FFFFFF"/>
          </a:solidFill>
          <a:latin typeface="Arial" charset="0"/>
        </a:defRPr>
      </a:lvl6pPr>
      <a:lvl7pPr marL="914400" algn="l" rtl="0" eaLnBrk="1" fontAlgn="base" hangingPunct="1">
        <a:spcBef>
          <a:spcPct val="0"/>
        </a:spcBef>
        <a:spcAft>
          <a:spcPct val="0"/>
        </a:spcAft>
        <a:defRPr sz="4000" b="1">
          <a:solidFill>
            <a:srgbClr val="FFFFFF"/>
          </a:solidFill>
          <a:latin typeface="Arial" charset="0"/>
        </a:defRPr>
      </a:lvl7pPr>
      <a:lvl8pPr marL="1371600" algn="l" rtl="0" eaLnBrk="1" fontAlgn="base" hangingPunct="1">
        <a:spcBef>
          <a:spcPct val="0"/>
        </a:spcBef>
        <a:spcAft>
          <a:spcPct val="0"/>
        </a:spcAft>
        <a:defRPr sz="4000" b="1">
          <a:solidFill>
            <a:srgbClr val="FFFFFF"/>
          </a:solidFill>
          <a:latin typeface="Arial" charset="0"/>
        </a:defRPr>
      </a:lvl8pPr>
      <a:lvl9pPr marL="1828800" algn="l" rtl="0" eaLnBrk="1" fontAlgn="base" hangingPunct="1">
        <a:spcBef>
          <a:spcPct val="0"/>
        </a:spcBef>
        <a:spcAft>
          <a:spcPct val="0"/>
        </a:spcAft>
        <a:defRPr sz="4000" b="1">
          <a:solidFill>
            <a:srgbClr val="FFFFFF"/>
          </a:solidFill>
          <a:latin typeface="Arial" charset="0"/>
        </a:defRPr>
      </a:lvl9pPr>
    </p:titleStyle>
    <p:bodyStyle>
      <a:lvl1pPr marL="342900" indent="-342900" algn="l" rtl="0" eaLnBrk="1" fontAlgn="base" hangingPunct="1">
        <a:spcBef>
          <a:spcPct val="20000"/>
        </a:spcBef>
        <a:spcAft>
          <a:spcPct val="0"/>
        </a:spcAft>
        <a:buChar char="•"/>
        <a:defRPr sz="3200">
          <a:solidFill>
            <a:srgbClr val="FFFFFF"/>
          </a:solidFill>
          <a:latin typeface="+mn-lt"/>
          <a:ea typeface="+mn-ea"/>
          <a:cs typeface="+mn-cs"/>
        </a:defRPr>
      </a:lvl1pPr>
      <a:lvl2pPr marL="742950" indent="-285750" algn="l" rtl="0" eaLnBrk="1" fontAlgn="base" hangingPunct="1">
        <a:spcBef>
          <a:spcPct val="20000"/>
        </a:spcBef>
        <a:spcAft>
          <a:spcPct val="0"/>
        </a:spcAft>
        <a:buChar char="–"/>
        <a:defRPr sz="2800">
          <a:solidFill>
            <a:srgbClr val="FFFFFF"/>
          </a:solidFill>
          <a:latin typeface="+mn-lt"/>
        </a:defRPr>
      </a:lvl2pPr>
      <a:lvl3pPr marL="1143000" indent="-228600" algn="l" rtl="0" eaLnBrk="1" fontAlgn="base" hangingPunct="1">
        <a:spcBef>
          <a:spcPct val="20000"/>
        </a:spcBef>
        <a:spcAft>
          <a:spcPct val="0"/>
        </a:spcAft>
        <a:buChar char="•"/>
        <a:defRPr sz="2400">
          <a:solidFill>
            <a:srgbClr val="FFFFFF"/>
          </a:solidFill>
          <a:latin typeface="+mn-lt"/>
        </a:defRPr>
      </a:lvl3pPr>
      <a:lvl4pPr marL="1600200" indent="-228600" algn="l" rtl="0" eaLnBrk="1" fontAlgn="base" hangingPunct="1">
        <a:spcBef>
          <a:spcPct val="20000"/>
        </a:spcBef>
        <a:spcAft>
          <a:spcPct val="0"/>
        </a:spcAft>
        <a:buChar char="–"/>
        <a:defRPr sz="2000">
          <a:solidFill>
            <a:srgbClr val="FFFFFF"/>
          </a:solidFill>
          <a:latin typeface="+mn-lt"/>
        </a:defRPr>
      </a:lvl4pPr>
      <a:lvl5pPr marL="2057400" indent="-228600" algn="l" rtl="0" eaLnBrk="1" fontAlgn="base" hangingPunct="1">
        <a:spcBef>
          <a:spcPct val="20000"/>
        </a:spcBef>
        <a:spcAft>
          <a:spcPct val="0"/>
        </a:spcAft>
        <a:buChar char="»"/>
        <a:defRPr sz="2000">
          <a:solidFill>
            <a:srgbClr val="FFFFFF"/>
          </a:solidFill>
          <a:latin typeface="+mn-lt"/>
        </a:defRPr>
      </a:lvl5pPr>
      <a:lvl6pPr marL="2514600" indent="-228600" algn="l" rtl="0" eaLnBrk="1" fontAlgn="base" hangingPunct="1">
        <a:spcBef>
          <a:spcPct val="20000"/>
        </a:spcBef>
        <a:spcAft>
          <a:spcPct val="0"/>
        </a:spcAft>
        <a:buChar char="»"/>
        <a:defRPr sz="2000">
          <a:solidFill>
            <a:srgbClr val="FFFFFF"/>
          </a:solidFill>
          <a:latin typeface="+mn-lt"/>
        </a:defRPr>
      </a:lvl6pPr>
      <a:lvl7pPr marL="2971800" indent="-228600" algn="l" rtl="0" eaLnBrk="1" fontAlgn="base" hangingPunct="1">
        <a:spcBef>
          <a:spcPct val="20000"/>
        </a:spcBef>
        <a:spcAft>
          <a:spcPct val="0"/>
        </a:spcAft>
        <a:buChar char="»"/>
        <a:defRPr sz="2000">
          <a:solidFill>
            <a:srgbClr val="FFFFFF"/>
          </a:solidFill>
          <a:latin typeface="+mn-lt"/>
        </a:defRPr>
      </a:lvl7pPr>
      <a:lvl8pPr marL="3429000" indent="-228600" algn="l" rtl="0" eaLnBrk="1" fontAlgn="base" hangingPunct="1">
        <a:spcBef>
          <a:spcPct val="20000"/>
        </a:spcBef>
        <a:spcAft>
          <a:spcPct val="0"/>
        </a:spcAft>
        <a:buChar char="»"/>
        <a:defRPr sz="2000">
          <a:solidFill>
            <a:srgbClr val="FFFFFF"/>
          </a:solidFill>
          <a:latin typeface="+mn-lt"/>
        </a:defRPr>
      </a:lvl8pPr>
      <a:lvl9pPr marL="3886200" indent="-228600" algn="l" rtl="0" eaLnBrk="1" fontAlgn="base" hangingPunct="1">
        <a:spcBef>
          <a:spcPct val="20000"/>
        </a:spcBef>
        <a:spcAft>
          <a:spcPct val="0"/>
        </a:spcAft>
        <a:buChar char="»"/>
        <a:defRPr sz="2000">
          <a:solidFill>
            <a:srgbClr val="FFFFFF"/>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5" name="Rectangle 37"/>
          <p:cNvSpPr>
            <a:spLocks noGrp="1" noChangeArrowheads="1"/>
          </p:cNvSpPr>
          <p:nvPr>
            <p:ph type="ctrTitle"/>
          </p:nvPr>
        </p:nvSpPr>
        <p:spPr>
          <a:xfrm>
            <a:off x="533400" y="1295400"/>
            <a:ext cx="5791200" cy="1371600"/>
          </a:xfrm>
        </p:spPr>
        <p:txBody>
          <a:bodyPr/>
          <a:lstStyle/>
          <a:p>
            <a:r>
              <a:rPr lang="en-US" altLang="zh-CN" b="0" dirty="0" smtClean="0">
                <a:ea typeface="宋体" charset="-122"/>
                <a:cs typeface="Arial" charset="0"/>
              </a:rPr>
              <a:t/>
            </a:r>
            <a:br>
              <a:rPr lang="en-US" altLang="zh-CN" b="0" dirty="0" smtClean="0">
                <a:ea typeface="宋体" charset="-122"/>
                <a:cs typeface="Arial" charset="0"/>
              </a:rPr>
            </a:br>
            <a:endParaRPr lang="en-US" altLang="zh-CN" dirty="0">
              <a:ea typeface="宋体" charset="-122"/>
            </a:endParaRPr>
          </a:p>
        </p:txBody>
      </p:sp>
      <p:sp>
        <p:nvSpPr>
          <p:cNvPr id="2087" name="Rectangle 39"/>
          <p:cNvSpPr>
            <a:spLocks noGrp="1" noChangeArrowheads="1"/>
          </p:cNvSpPr>
          <p:nvPr>
            <p:ph type="subTitle" idx="1"/>
          </p:nvPr>
        </p:nvSpPr>
        <p:spPr>
          <a:xfrm>
            <a:off x="-636984" y="2132856"/>
            <a:ext cx="8593360" cy="1800200"/>
          </a:xfrm>
        </p:spPr>
        <p:txBody>
          <a:bodyPr/>
          <a:lstStyle/>
          <a:p>
            <a:pPr algn="ctr"/>
            <a:r>
              <a:rPr lang="ar-DZ" altLang="zh-CN" sz="4800" i="1" u="sng" dirty="0" smtClean="0">
                <a:solidFill>
                  <a:srgbClr val="FFFFFF"/>
                </a:solidFill>
                <a:latin typeface="Gabriola" panose="04040605051002020D02" pitchFamily="82" charset="0"/>
                <a:ea typeface="宋体" charset="-122"/>
              </a:rPr>
              <a:t>مقياس:</a:t>
            </a:r>
            <a:endParaRPr lang="en-US" altLang="zh-CN" sz="4800" i="1" u="sng" dirty="0" smtClean="0">
              <a:solidFill>
                <a:srgbClr val="FFFFFF"/>
              </a:solidFill>
              <a:latin typeface="Gabriola" panose="04040605051002020D02" pitchFamily="82" charset="0"/>
              <a:ea typeface="宋体" charset="-122"/>
            </a:endParaRPr>
          </a:p>
          <a:p>
            <a:pPr algn="ctr"/>
            <a:r>
              <a:rPr lang="ar-DZ" altLang="zh-CN" sz="4800" b="1" dirty="0" smtClean="0">
                <a:solidFill>
                  <a:srgbClr val="FFFFFF"/>
                </a:solidFill>
                <a:latin typeface="Gabriola" panose="04040605051002020D02" pitchFamily="82" charset="0"/>
                <a:ea typeface="宋体" charset="-122"/>
              </a:rPr>
              <a:t>معايير المحاسبة الدولية </a:t>
            </a:r>
          </a:p>
          <a:p>
            <a:pPr algn="ctr"/>
            <a:r>
              <a:rPr lang="fr-FR" altLang="zh-CN" sz="4800" b="1" dirty="0" smtClean="0">
                <a:solidFill>
                  <a:srgbClr val="FFFFFF"/>
                </a:solidFill>
                <a:latin typeface="Gabriola" panose="04040605051002020D02" pitchFamily="82" charset="0"/>
                <a:ea typeface="宋体" charset="-122"/>
              </a:rPr>
              <a:t>IAS / IFRS</a:t>
            </a:r>
            <a:endParaRPr lang="en-US" altLang="zh-CN" sz="4800" b="1" dirty="0">
              <a:solidFill>
                <a:srgbClr val="FFFFFF"/>
              </a:solidFill>
              <a:latin typeface="Gabriola" panose="04040605051002020D02" pitchFamily="82" charset="0"/>
              <a:ea typeface="宋体" charset="-122"/>
            </a:endParaRPr>
          </a:p>
        </p:txBody>
      </p:sp>
      <p:sp>
        <p:nvSpPr>
          <p:cNvPr id="5" name="Rectangle 39"/>
          <p:cNvSpPr txBox="1">
            <a:spLocks noChangeArrowheads="1"/>
          </p:cNvSpPr>
          <p:nvPr/>
        </p:nvSpPr>
        <p:spPr bwMode="gray">
          <a:xfrm>
            <a:off x="251520" y="5229200"/>
            <a:ext cx="2123728" cy="121575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0" indent="0" algn="l" rtl="0" eaLnBrk="1" fontAlgn="base" hangingPunct="1">
              <a:spcBef>
                <a:spcPct val="20000"/>
              </a:spcBef>
              <a:spcAft>
                <a:spcPct val="0"/>
              </a:spcAft>
              <a:buFontTx/>
              <a:buNone/>
              <a:defRPr sz="2000">
                <a:solidFill>
                  <a:schemeClr val="accent1"/>
                </a:solidFill>
                <a:latin typeface="+mn-lt"/>
                <a:ea typeface="+mn-ea"/>
                <a:cs typeface="+mn-cs"/>
              </a:defRPr>
            </a:lvl1pPr>
            <a:lvl2pPr marL="742950" indent="-285750" algn="l" rtl="0" eaLnBrk="1" fontAlgn="base" hangingPunct="1">
              <a:spcBef>
                <a:spcPct val="20000"/>
              </a:spcBef>
              <a:spcAft>
                <a:spcPct val="0"/>
              </a:spcAft>
              <a:buChar char="–"/>
              <a:defRPr sz="2800">
                <a:solidFill>
                  <a:srgbClr val="FFFFFF"/>
                </a:solidFill>
                <a:latin typeface="+mn-lt"/>
              </a:defRPr>
            </a:lvl2pPr>
            <a:lvl3pPr marL="1143000" indent="-228600" algn="l" rtl="0" eaLnBrk="1" fontAlgn="base" hangingPunct="1">
              <a:spcBef>
                <a:spcPct val="20000"/>
              </a:spcBef>
              <a:spcAft>
                <a:spcPct val="0"/>
              </a:spcAft>
              <a:buChar char="•"/>
              <a:defRPr sz="2400">
                <a:solidFill>
                  <a:srgbClr val="FFFFFF"/>
                </a:solidFill>
                <a:latin typeface="+mn-lt"/>
              </a:defRPr>
            </a:lvl3pPr>
            <a:lvl4pPr marL="1600200" indent="-228600" algn="l" rtl="0" eaLnBrk="1" fontAlgn="base" hangingPunct="1">
              <a:spcBef>
                <a:spcPct val="20000"/>
              </a:spcBef>
              <a:spcAft>
                <a:spcPct val="0"/>
              </a:spcAft>
              <a:buChar char="–"/>
              <a:defRPr sz="2000">
                <a:solidFill>
                  <a:srgbClr val="FFFFFF"/>
                </a:solidFill>
                <a:latin typeface="+mn-lt"/>
              </a:defRPr>
            </a:lvl4pPr>
            <a:lvl5pPr marL="2057400" indent="-228600" algn="l" rtl="0" eaLnBrk="1" fontAlgn="base" hangingPunct="1">
              <a:spcBef>
                <a:spcPct val="20000"/>
              </a:spcBef>
              <a:spcAft>
                <a:spcPct val="0"/>
              </a:spcAft>
              <a:buChar char="»"/>
              <a:defRPr sz="2000">
                <a:solidFill>
                  <a:srgbClr val="FFFFFF"/>
                </a:solidFill>
                <a:latin typeface="+mn-lt"/>
              </a:defRPr>
            </a:lvl5pPr>
            <a:lvl6pPr marL="2514600" indent="-228600" algn="l" rtl="0" eaLnBrk="1" fontAlgn="base" hangingPunct="1">
              <a:spcBef>
                <a:spcPct val="20000"/>
              </a:spcBef>
              <a:spcAft>
                <a:spcPct val="0"/>
              </a:spcAft>
              <a:buChar char="»"/>
              <a:defRPr sz="2000">
                <a:solidFill>
                  <a:srgbClr val="FFFFFF"/>
                </a:solidFill>
                <a:latin typeface="+mn-lt"/>
              </a:defRPr>
            </a:lvl6pPr>
            <a:lvl7pPr marL="2971800" indent="-228600" algn="l" rtl="0" eaLnBrk="1" fontAlgn="base" hangingPunct="1">
              <a:spcBef>
                <a:spcPct val="20000"/>
              </a:spcBef>
              <a:spcAft>
                <a:spcPct val="0"/>
              </a:spcAft>
              <a:buChar char="»"/>
              <a:defRPr sz="2000">
                <a:solidFill>
                  <a:srgbClr val="FFFFFF"/>
                </a:solidFill>
                <a:latin typeface="+mn-lt"/>
              </a:defRPr>
            </a:lvl7pPr>
            <a:lvl8pPr marL="3429000" indent="-228600" algn="l" rtl="0" eaLnBrk="1" fontAlgn="base" hangingPunct="1">
              <a:spcBef>
                <a:spcPct val="20000"/>
              </a:spcBef>
              <a:spcAft>
                <a:spcPct val="0"/>
              </a:spcAft>
              <a:buChar char="»"/>
              <a:defRPr sz="2000">
                <a:solidFill>
                  <a:srgbClr val="FFFFFF"/>
                </a:solidFill>
                <a:latin typeface="+mn-lt"/>
              </a:defRPr>
            </a:lvl8pPr>
            <a:lvl9pPr marL="3886200" indent="-228600" algn="l" rtl="0" eaLnBrk="1" fontAlgn="base" hangingPunct="1">
              <a:spcBef>
                <a:spcPct val="20000"/>
              </a:spcBef>
              <a:spcAft>
                <a:spcPct val="0"/>
              </a:spcAft>
              <a:buChar char="»"/>
              <a:defRPr sz="2000">
                <a:solidFill>
                  <a:srgbClr val="FFFFFF"/>
                </a:solidFill>
                <a:latin typeface="+mn-lt"/>
              </a:defRPr>
            </a:lvl9pPr>
          </a:lstStyle>
          <a:p>
            <a:pPr algn="ctr"/>
            <a:r>
              <a:rPr lang="ar-DZ" altLang="zh-CN" sz="3600" b="0" kern="0" dirty="0" smtClean="0">
                <a:solidFill>
                  <a:srgbClr val="FFFFFF"/>
                </a:solidFill>
                <a:latin typeface="Gabriola" panose="04040605051002020D02" pitchFamily="82" charset="0"/>
                <a:ea typeface="宋体" charset="-122"/>
              </a:rPr>
              <a:t>الأستاذة:</a:t>
            </a:r>
          </a:p>
          <a:p>
            <a:pPr algn="ctr"/>
            <a:r>
              <a:rPr lang="ar-DZ" altLang="zh-CN" sz="3600" b="0" kern="0" dirty="0" smtClean="0">
                <a:solidFill>
                  <a:srgbClr val="FFFFFF"/>
                </a:solidFill>
                <a:latin typeface="Gabriola" panose="04040605051002020D02" pitchFamily="82" charset="0"/>
                <a:ea typeface="宋体" charset="-122"/>
              </a:rPr>
              <a:t>بن قارة</a:t>
            </a:r>
            <a:endParaRPr lang="en-US" altLang="zh-CN" sz="3600" b="0" kern="0" dirty="0">
              <a:solidFill>
                <a:srgbClr val="FFFFFF"/>
              </a:solidFill>
              <a:latin typeface="Gabriola" panose="04040605051002020D02" pitchFamily="82" charset="0"/>
              <a:ea typeface="宋体" charset="-122"/>
            </a:endParaRPr>
          </a:p>
        </p:txBody>
      </p:sp>
      <p:sp>
        <p:nvSpPr>
          <p:cNvPr id="6" name="Rectangle 39"/>
          <p:cNvSpPr txBox="1">
            <a:spLocks noChangeArrowheads="1"/>
          </p:cNvSpPr>
          <p:nvPr/>
        </p:nvSpPr>
        <p:spPr bwMode="gray">
          <a:xfrm>
            <a:off x="755576" y="173995"/>
            <a:ext cx="7200800" cy="60787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0" indent="0" algn="l" rtl="0" eaLnBrk="1" fontAlgn="base" hangingPunct="1">
              <a:spcBef>
                <a:spcPct val="20000"/>
              </a:spcBef>
              <a:spcAft>
                <a:spcPct val="0"/>
              </a:spcAft>
              <a:buFontTx/>
              <a:buNone/>
              <a:defRPr sz="2000">
                <a:solidFill>
                  <a:schemeClr val="accent1"/>
                </a:solidFill>
                <a:latin typeface="+mn-lt"/>
                <a:ea typeface="+mn-ea"/>
                <a:cs typeface="+mn-cs"/>
              </a:defRPr>
            </a:lvl1pPr>
            <a:lvl2pPr marL="742950" indent="-285750" algn="l" rtl="0" eaLnBrk="1" fontAlgn="base" hangingPunct="1">
              <a:spcBef>
                <a:spcPct val="20000"/>
              </a:spcBef>
              <a:spcAft>
                <a:spcPct val="0"/>
              </a:spcAft>
              <a:buChar char="–"/>
              <a:defRPr sz="2800">
                <a:solidFill>
                  <a:srgbClr val="FFFFFF"/>
                </a:solidFill>
                <a:latin typeface="+mn-lt"/>
              </a:defRPr>
            </a:lvl2pPr>
            <a:lvl3pPr marL="1143000" indent="-228600" algn="l" rtl="0" eaLnBrk="1" fontAlgn="base" hangingPunct="1">
              <a:spcBef>
                <a:spcPct val="20000"/>
              </a:spcBef>
              <a:spcAft>
                <a:spcPct val="0"/>
              </a:spcAft>
              <a:buChar char="•"/>
              <a:defRPr sz="2400">
                <a:solidFill>
                  <a:srgbClr val="FFFFFF"/>
                </a:solidFill>
                <a:latin typeface="+mn-lt"/>
              </a:defRPr>
            </a:lvl3pPr>
            <a:lvl4pPr marL="1600200" indent="-228600" algn="l" rtl="0" eaLnBrk="1" fontAlgn="base" hangingPunct="1">
              <a:spcBef>
                <a:spcPct val="20000"/>
              </a:spcBef>
              <a:spcAft>
                <a:spcPct val="0"/>
              </a:spcAft>
              <a:buChar char="–"/>
              <a:defRPr sz="2000">
                <a:solidFill>
                  <a:srgbClr val="FFFFFF"/>
                </a:solidFill>
                <a:latin typeface="+mn-lt"/>
              </a:defRPr>
            </a:lvl4pPr>
            <a:lvl5pPr marL="2057400" indent="-228600" algn="l" rtl="0" eaLnBrk="1" fontAlgn="base" hangingPunct="1">
              <a:spcBef>
                <a:spcPct val="20000"/>
              </a:spcBef>
              <a:spcAft>
                <a:spcPct val="0"/>
              </a:spcAft>
              <a:buChar char="»"/>
              <a:defRPr sz="2000">
                <a:solidFill>
                  <a:srgbClr val="FFFFFF"/>
                </a:solidFill>
                <a:latin typeface="+mn-lt"/>
              </a:defRPr>
            </a:lvl5pPr>
            <a:lvl6pPr marL="2514600" indent="-228600" algn="l" rtl="0" eaLnBrk="1" fontAlgn="base" hangingPunct="1">
              <a:spcBef>
                <a:spcPct val="20000"/>
              </a:spcBef>
              <a:spcAft>
                <a:spcPct val="0"/>
              </a:spcAft>
              <a:buChar char="»"/>
              <a:defRPr sz="2000">
                <a:solidFill>
                  <a:srgbClr val="FFFFFF"/>
                </a:solidFill>
                <a:latin typeface="+mn-lt"/>
              </a:defRPr>
            </a:lvl6pPr>
            <a:lvl7pPr marL="2971800" indent="-228600" algn="l" rtl="0" eaLnBrk="1" fontAlgn="base" hangingPunct="1">
              <a:spcBef>
                <a:spcPct val="20000"/>
              </a:spcBef>
              <a:spcAft>
                <a:spcPct val="0"/>
              </a:spcAft>
              <a:buChar char="»"/>
              <a:defRPr sz="2000">
                <a:solidFill>
                  <a:srgbClr val="FFFFFF"/>
                </a:solidFill>
                <a:latin typeface="+mn-lt"/>
              </a:defRPr>
            </a:lvl7pPr>
            <a:lvl8pPr marL="3429000" indent="-228600" algn="l" rtl="0" eaLnBrk="1" fontAlgn="base" hangingPunct="1">
              <a:spcBef>
                <a:spcPct val="20000"/>
              </a:spcBef>
              <a:spcAft>
                <a:spcPct val="0"/>
              </a:spcAft>
              <a:buChar char="»"/>
              <a:defRPr sz="2000">
                <a:solidFill>
                  <a:srgbClr val="FFFFFF"/>
                </a:solidFill>
                <a:latin typeface="+mn-lt"/>
              </a:defRPr>
            </a:lvl8pPr>
            <a:lvl9pPr marL="3886200" indent="-228600" algn="l" rtl="0" eaLnBrk="1" fontAlgn="base" hangingPunct="1">
              <a:spcBef>
                <a:spcPct val="20000"/>
              </a:spcBef>
              <a:spcAft>
                <a:spcPct val="0"/>
              </a:spcAft>
              <a:buChar char="»"/>
              <a:defRPr sz="2000">
                <a:solidFill>
                  <a:srgbClr val="FFFFFF"/>
                </a:solidFill>
                <a:latin typeface="+mn-lt"/>
              </a:defRPr>
            </a:lvl9pPr>
          </a:lstStyle>
          <a:p>
            <a:pPr algn="ctr"/>
            <a:r>
              <a:rPr lang="ar-DZ" altLang="zh-CN" sz="3600" b="0" i="1" kern="0" dirty="0" smtClean="0">
                <a:solidFill>
                  <a:srgbClr val="FFFFFF"/>
                </a:solidFill>
                <a:latin typeface="Gabriola" panose="04040605051002020D02" pitchFamily="82" charset="0"/>
                <a:ea typeface="宋体" charset="-122"/>
              </a:rPr>
              <a:t>جامعة باجي مختار عنابة</a:t>
            </a:r>
          </a:p>
          <a:p>
            <a:pPr algn="ctr"/>
            <a:r>
              <a:rPr lang="ar-DZ" altLang="zh-CN" sz="3200" b="0" i="1" kern="0" dirty="0" smtClean="0">
                <a:solidFill>
                  <a:srgbClr val="FFFFFF"/>
                </a:solidFill>
                <a:latin typeface="Gabriola" panose="04040605051002020D02" pitchFamily="82" charset="0"/>
                <a:ea typeface="宋体" charset="-122"/>
              </a:rPr>
              <a:t>قسم العلوم المالية</a:t>
            </a:r>
          </a:p>
          <a:p>
            <a:pPr algn="ctr"/>
            <a:endParaRPr lang="en-US" altLang="zh-CN" sz="3600" b="0" i="1" kern="0" dirty="0">
              <a:solidFill>
                <a:srgbClr val="FFFFFF"/>
              </a:solidFill>
              <a:latin typeface="Gabriola" panose="04040605051002020D02" pitchFamily="82" charset="0"/>
              <a:ea typeface="宋体" charset="-122"/>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ular Callout 3"/>
          <p:cNvSpPr/>
          <p:nvPr/>
        </p:nvSpPr>
        <p:spPr bwMode="auto">
          <a:xfrm>
            <a:off x="1115616" y="2132856"/>
            <a:ext cx="7200800" cy="2232248"/>
          </a:xfrm>
          <a:prstGeom prst="wedgeRoundRectCallout">
            <a:avLst>
              <a:gd name="adj1" fmla="val -36627"/>
              <a:gd name="adj2" fmla="val 31262"/>
              <a:gd name="adj3" fmla="val 16667"/>
            </a:avLst>
          </a:prstGeom>
          <a:ln>
            <a:headEnd type="none" w="med" len="med"/>
            <a:tailEnd type="none" w="med" len="med"/>
          </a:ln>
        </p:spPr>
        <p:style>
          <a:lnRef idx="3">
            <a:schemeClr val="lt1"/>
          </a:lnRef>
          <a:fillRef idx="1">
            <a:schemeClr val="accent4"/>
          </a:fillRef>
          <a:effectRef idx="1">
            <a:schemeClr val="accent4"/>
          </a:effectRef>
          <a:fontRef idx="minor">
            <a:schemeClr val="lt1"/>
          </a:fontRef>
        </p:style>
        <p:txBody>
          <a:bodyPr vert="horz" wrap="square" lIns="91440" tIns="45720" rIns="91440" bIns="45720" numCol="1" rtlCol="0" anchor="ctr" anchorCtr="0" compatLnSpc="1">
            <a:prstTxWarp prst="textNoShape">
              <a:avLst/>
            </a:prstTxWarp>
          </a:bodyPr>
          <a:lstStyle/>
          <a:p>
            <a:pPr algn="ctr" rtl="1"/>
            <a:r>
              <a:rPr lang="ar-DZ" sz="4400" dirty="0" smtClean="0">
                <a:solidFill>
                  <a:srgbClr val="003366"/>
                </a:solidFill>
                <a:effectLst>
                  <a:outerShdw blurRad="38100" dist="38100" dir="2700000" algn="tl">
                    <a:srgbClr val="000000">
                      <a:alpha val="43137"/>
                    </a:srgbClr>
                  </a:outerShdw>
                </a:effectLst>
                <a:latin typeface="Gabriola" pitchFamily="82" charset="0"/>
              </a:rPr>
              <a:t>خامسا</a:t>
            </a:r>
            <a:r>
              <a:rPr lang="ar-DZ" sz="4400" dirty="0" smtClean="0">
                <a:solidFill>
                  <a:srgbClr val="003366"/>
                </a:solidFill>
                <a:effectLst>
                  <a:outerShdw blurRad="38100" dist="38100" dir="2700000" algn="tl">
                    <a:srgbClr val="000000">
                      <a:alpha val="43137"/>
                    </a:srgbClr>
                  </a:outerShdw>
                </a:effectLst>
                <a:latin typeface="Gabriola" pitchFamily="82" charset="0"/>
              </a:rPr>
              <a:t>: الهيكل و المحتوى</a:t>
            </a:r>
            <a:endParaRPr lang="ar-DZ" sz="4400" dirty="0">
              <a:solidFill>
                <a:srgbClr val="003366"/>
              </a:solidFill>
              <a:effectLst>
                <a:outerShdw blurRad="38100" dist="38100" dir="2700000" algn="tl">
                  <a:srgbClr val="000000">
                    <a:alpha val="43137"/>
                  </a:srgbClr>
                </a:outerShdw>
              </a:effectLst>
              <a:latin typeface="Gabriola" pitchFamily="82" charset="0"/>
            </a:endParaRPr>
          </a:p>
        </p:txBody>
      </p:sp>
    </p:spTree>
    <p:extLst>
      <p:ext uri="{BB962C8B-B14F-4D97-AF65-F5344CB8AC3E}">
        <p14:creationId xmlns:p14="http://schemas.microsoft.com/office/powerpoint/2010/main" val="22674864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ular Callout 1"/>
          <p:cNvSpPr/>
          <p:nvPr/>
        </p:nvSpPr>
        <p:spPr bwMode="auto">
          <a:xfrm>
            <a:off x="1619672" y="332656"/>
            <a:ext cx="5328592" cy="648072"/>
          </a:xfrm>
          <a:prstGeom prst="wedgeRoundRectCallout">
            <a:avLst/>
          </a:prstGeom>
          <a:no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endParaRPr lang="fr-FR" smtClean="0">
              <a:solidFill>
                <a:srgbClr val="FFFFFF"/>
              </a:solidFill>
            </a:endParaRPr>
          </a:p>
        </p:txBody>
      </p:sp>
      <p:sp>
        <p:nvSpPr>
          <p:cNvPr id="3" name="Vague 2"/>
          <p:cNvSpPr/>
          <p:nvPr/>
        </p:nvSpPr>
        <p:spPr bwMode="auto">
          <a:xfrm>
            <a:off x="2586501" y="49241"/>
            <a:ext cx="4081382" cy="852378"/>
          </a:xfrm>
          <a:prstGeom prst="wav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ar-DZ" sz="240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القائمة الأولى : قائمة المركز المالي</a:t>
            </a:r>
            <a:endParaRPr kumimoji="0" lang="fr-FR" sz="240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endParaRPr>
          </a:p>
        </p:txBody>
      </p:sp>
      <p:sp>
        <p:nvSpPr>
          <p:cNvPr id="6" name="Rectangle 5"/>
          <p:cNvSpPr/>
          <p:nvPr/>
        </p:nvSpPr>
        <p:spPr bwMode="auto">
          <a:xfrm>
            <a:off x="6372200" y="1582286"/>
            <a:ext cx="2592288" cy="4723282"/>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just" rtl="1"/>
            <a:r>
              <a:rPr lang="ar-DZ" sz="2400" b="0" dirty="0">
                <a:solidFill>
                  <a:srgbClr val="000000"/>
                </a:solidFill>
                <a:latin typeface="Times New Roman" panose="02020603050405020304" pitchFamily="18" charset="0"/>
                <a:cs typeface="Times New Roman" panose="02020603050405020304" pitchFamily="18" charset="0"/>
              </a:rPr>
              <a:t>هي قائمة تتضمن أصول المؤسسة </a:t>
            </a:r>
            <a:r>
              <a:rPr lang="ar-DZ" sz="2400" b="0" dirty="0" smtClean="0">
                <a:solidFill>
                  <a:srgbClr val="000000"/>
                </a:solidFill>
                <a:latin typeface="Times New Roman" panose="02020603050405020304" pitchFamily="18" charset="0"/>
                <a:cs typeface="Times New Roman" panose="02020603050405020304" pitchFamily="18" charset="0"/>
              </a:rPr>
              <a:t> </a:t>
            </a:r>
            <a:r>
              <a:rPr lang="ar-DZ" sz="2400" b="0" dirty="0">
                <a:solidFill>
                  <a:srgbClr val="000000"/>
                </a:solidFill>
                <a:latin typeface="Times New Roman" panose="02020603050405020304" pitchFamily="18" charset="0"/>
                <a:cs typeface="Times New Roman" panose="02020603050405020304" pitchFamily="18" charset="0"/>
              </a:rPr>
              <a:t>و </a:t>
            </a:r>
            <a:r>
              <a:rPr lang="ar-DZ" sz="2400" b="0" dirty="0" err="1">
                <a:solidFill>
                  <a:srgbClr val="000000"/>
                </a:solidFill>
                <a:latin typeface="Times New Roman" panose="02020603050405020304" pitchFamily="18" charset="0"/>
                <a:cs typeface="Times New Roman" panose="02020603050405020304" pitchFamily="18" charset="0"/>
              </a:rPr>
              <a:t>إلتزاماتها</a:t>
            </a:r>
            <a:r>
              <a:rPr lang="ar-DZ" sz="2400" b="0" dirty="0">
                <a:solidFill>
                  <a:srgbClr val="000000"/>
                </a:solidFill>
                <a:latin typeface="Times New Roman" panose="02020603050405020304" pitchFamily="18" charset="0"/>
                <a:cs typeface="Times New Roman" panose="02020603050405020304" pitchFamily="18" charset="0"/>
              </a:rPr>
              <a:t> و حقوق ملكيتها في تاريخ معين و تعتمد على أساس </a:t>
            </a:r>
            <a:r>
              <a:rPr lang="ar-DZ" sz="2400" b="0" dirty="0" err="1" smtClean="0">
                <a:solidFill>
                  <a:srgbClr val="000000"/>
                </a:solidFill>
                <a:latin typeface="Times New Roman" panose="02020603050405020304" pitchFamily="18" charset="0"/>
                <a:cs typeface="Times New Roman" panose="02020603050405020304" pitchFamily="18" charset="0"/>
              </a:rPr>
              <a:t>الإستحقاق</a:t>
            </a:r>
            <a:r>
              <a:rPr lang="ar-DZ" sz="2400" b="0" dirty="0" smtClean="0">
                <a:solidFill>
                  <a:srgbClr val="000000"/>
                </a:solidFill>
                <a:latin typeface="Times New Roman" panose="02020603050405020304" pitchFamily="18" charset="0"/>
                <a:cs typeface="Times New Roman" panose="02020603050405020304" pitchFamily="18" charset="0"/>
              </a:rPr>
              <a:t> .</a:t>
            </a:r>
          </a:p>
          <a:p>
            <a:pPr algn="just" rtl="1"/>
            <a:r>
              <a:rPr lang="ar-DZ" sz="2400" b="0" dirty="0" smtClean="0">
                <a:solidFill>
                  <a:srgbClr val="000000"/>
                </a:solidFill>
                <a:latin typeface="Times New Roman" panose="02020603050405020304" pitchFamily="18" charset="0"/>
                <a:cs typeface="Times New Roman" panose="02020603050405020304" pitchFamily="18" charset="0"/>
              </a:rPr>
              <a:t>تعرض </a:t>
            </a:r>
            <a:r>
              <a:rPr lang="ar-DZ" sz="2400" dirty="0">
                <a:solidFill>
                  <a:srgbClr val="000000"/>
                </a:solidFill>
                <a:latin typeface="Times New Roman" panose="02020603050405020304" pitchFamily="18" charset="0"/>
                <a:cs typeface="Times New Roman" panose="02020603050405020304" pitchFamily="18" charset="0"/>
              </a:rPr>
              <a:t>البنود المتداولة </a:t>
            </a:r>
            <a:r>
              <a:rPr lang="ar-DZ" sz="2400" b="0" dirty="0">
                <a:solidFill>
                  <a:srgbClr val="000000"/>
                </a:solidFill>
                <a:latin typeface="Times New Roman" panose="02020603050405020304" pitchFamily="18" charset="0"/>
                <a:cs typeface="Times New Roman" panose="02020603050405020304" pitchFamily="18" charset="0"/>
              </a:rPr>
              <a:t>منفصلة عن البنود </a:t>
            </a:r>
            <a:r>
              <a:rPr lang="ar-DZ" sz="2400" dirty="0" err="1">
                <a:solidFill>
                  <a:srgbClr val="000000"/>
                </a:solidFill>
                <a:latin typeface="Times New Roman" panose="02020603050405020304" pitchFamily="18" charset="0"/>
                <a:cs typeface="Times New Roman" panose="02020603050405020304" pitchFamily="18" charset="0"/>
              </a:rPr>
              <a:t>غیر</a:t>
            </a:r>
            <a:r>
              <a:rPr lang="ar-DZ" sz="2400" dirty="0">
                <a:solidFill>
                  <a:srgbClr val="000000"/>
                </a:solidFill>
                <a:latin typeface="Times New Roman" panose="02020603050405020304" pitchFamily="18" charset="0"/>
                <a:cs typeface="Times New Roman" panose="02020603050405020304" pitchFamily="18" charset="0"/>
              </a:rPr>
              <a:t> المتداولة</a:t>
            </a:r>
            <a:r>
              <a:rPr lang="ar-DZ" sz="2400" b="0" dirty="0">
                <a:solidFill>
                  <a:srgbClr val="000000"/>
                </a:solidFill>
                <a:latin typeface="Times New Roman" panose="02020603050405020304" pitchFamily="18" charset="0"/>
                <a:cs typeface="Times New Roman" panose="02020603050405020304" pitchFamily="18" charset="0"/>
              </a:rPr>
              <a:t>، أو عرض البنود </a:t>
            </a:r>
            <a:r>
              <a:rPr lang="ar-DZ" sz="2400" dirty="0">
                <a:solidFill>
                  <a:srgbClr val="000000"/>
                </a:solidFill>
                <a:latin typeface="Times New Roman" panose="02020603050405020304" pitchFamily="18" charset="0"/>
                <a:cs typeface="Times New Roman" panose="02020603050405020304" pitchFamily="18" charset="0"/>
              </a:rPr>
              <a:t>حسب درجة </a:t>
            </a:r>
            <a:r>
              <a:rPr lang="ar-DZ" sz="2400" dirty="0" err="1">
                <a:solidFill>
                  <a:srgbClr val="000000"/>
                </a:solidFill>
                <a:latin typeface="Times New Roman" panose="02020603050405020304" pitchFamily="18" charset="0"/>
                <a:cs typeface="Times New Roman" panose="02020603050405020304" pitchFamily="18" charset="0"/>
              </a:rPr>
              <a:t>السیولة</a:t>
            </a:r>
            <a:r>
              <a:rPr lang="ar-DZ" sz="2400" b="0" dirty="0">
                <a:solidFill>
                  <a:srgbClr val="000000"/>
                </a:solidFill>
                <a:latin typeface="Times New Roman" panose="02020603050405020304" pitchFamily="18" charset="0"/>
                <a:cs typeface="Times New Roman" panose="02020603050405020304" pitchFamily="18" charset="0"/>
              </a:rPr>
              <a:t>.</a:t>
            </a:r>
            <a:endParaRPr kumimoji="0" lang="fr-FR" sz="24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endParaRPr>
          </a:p>
        </p:txBody>
      </p:sp>
      <p:sp>
        <p:nvSpPr>
          <p:cNvPr id="24" name="Rectangle 23"/>
          <p:cNvSpPr/>
          <p:nvPr/>
        </p:nvSpPr>
        <p:spPr bwMode="auto">
          <a:xfrm>
            <a:off x="483577" y="2089329"/>
            <a:ext cx="4851258" cy="4601234"/>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just" rtl="1"/>
            <a:r>
              <a:rPr lang="ar-DZ" sz="2300" u="sng" dirty="0">
                <a:solidFill>
                  <a:srgbClr val="000000"/>
                </a:solidFill>
                <a:latin typeface="Times New Roman" panose="02020603050405020304" pitchFamily="18" charset="0"/>
                <a:cs typeface="Times New Roman" panose="02020603050405020304" pitchFamily="18" charset="0"/>
              </a:rPr>
              <a:t>الأصول المتداولة </a:t>
            </a:r>
            <a:r>
              <a:rPr lang="ar-DZ" sz="2300" u="sng" dirty="0" err="1">
                <a:solidFill>
                  <a:srgbClr val="000000"/>
                </a:solidFill>
                <a:latin typeface="Times New Roman" panose="02020603050405020304" pitchFamily="18" charset="0"/>
                <a:cs typeface="Times New Roman" panose="02020603050405020304" pitchFamily="18" charset="0"/>
              </a:rPr>
              <a:t>ھي</a:t>
            </a:r>
            <a:r>
              <a:rPr lang="ar-DZ" sz="2300" u="sng" dirty="0">
                <a:solidFill>
                  <a:srgbClr val="000000"/>
                </a:solidFill>
                <a:latin typeface="Times New Roman" panose="02020603050405020304" pitchFamily="18" charset="0"/>
                <a:cs typeface="Times New Roman" panose="02020603050405020304" pitchFamily="18" charset="0"/>
              </a:rPr>
              <a:t> الأصول </a:t>
            </a:r>
            <a:r>
              <a:rPr lang="ar-DZ" sz="2300" u="sng" dirty="0" smtClean="0">
                <a:solidFill>
                  <a:srgbClr val="000000"/>
                </a:solidFill>
                <a:latin typeface="Times New Roman" panose="02020603050405020304" pitchFamily="18" charset="0"/>
                <a:cs typeface="Times New Roman" panose="02020603050405020304" pitchFamily="18" charset="0"/>
              </a:rPr>
              <a:t>التي:</a:t>
            </a:r>
          </a:p>
          <a:p>
            <a:pPr marL="342900" indent="-342900" algn="just" rtl="1">
              <a:buFontTx/>
              <a:buChar char="-"/>
            </a:pPr>
            <a:r>
              <a:rPr lang="ar-DZ" sz="2300" b="0" dirty="0" err="1" smtClean="0">
                <a:solidFill>
                  <a:srgbClr val="000000"/>
                </a:solidFill>
                <a:latin typeface="Times New Roman" panose="02020603050405020304" pitchFamily="18" charset="0"/>
                <a:cs typeface="Times New Roman" panose="02020603050405020304" pitchFamily="18" charset="0"/>
              </a:rPr>
              <a:t>یتوقع</a:t>
            </a:r>
            <a:r>
              <a:rPr lang="ar-DZ" sz="2300" b="0" dirty="0" smtClean="0">
                <a:solidFill>
                  <a:srgbClr val="000000"/>
                </a:solidFill>
                <a:latin typeface="Times New Roman" panose="02020603050405020304" pitchFamily="18" charset="0"/>
                <a:cs typeface="Times New Roman" panose="02020603050405020304" pitchFamily="18" charset="0"/>
              </a:rPr>
              <a:t> </a:t>
            </a:r>
            <a:r>
              <a:rPr lang="ar-DZ" sz="2300" b="0" dirty="0">
                <a:solidFill>
                  <a:srgbClr val="000000"/>
                </a:solidFill>
                <a:latin typeface="Times New Roman" panose="02020603050405020304" pitchFamily="18" charset="0"/>
                <a:cs typeface="Times New Roman" panose="02020603050405020304" pitchFamily="18" charset="0"/>
              </a:rPr>
              <a:t>أن تتحقق أو </a:t>
            </a:r>
            <a:r>
              <a:rPr lang="ar-DZ" sz="2300" b="0" dirty="0" err="1">
                <a:solidFill>
                  <a:srgbClr val="000000"/>
                </a:solidFill>
                <a:latin typeface="Times New Roman" panose="02020603050405020304" pitchFamily="18" charset="0"/>
                <a:cs typeface="Times New Roman" panose="02020603050405020304" pitchFamily="18" charset="0"/>
              </a:rPr>
              <a:t>یحتفظ</a:t>
            </a:r>
            <a:r>
              <a:rPr lang="ar-DZ" sz="2300" b="0" dirty="0">
                <a:solidFill>
                  <a:srgbClr val="000000"/>
                </a:solidFill>
                <a:latin typeface="Times New Roman" panose="02020603050405020304" pitchFamily="18" charset="0"/>
                <a:cs typeface="Times New Roman" panose="02020603050405020304" pitchFamily="18" charset="0"/>
              </a:rPr>
              <a:t> </a:t>
            </a:r>
            <a:r>
              <a:rPr lang="ar-DZ" sz="2300" b="0" dirty="0" err="1">
                <a:solidFill>
                  <a:srgbClr val="000000"/>
                </a:solidFill>
                <a:latin typeface="Times New Roman" panose="02020603050405020304" pitchFamily="18" charset="0"/>
                <a:cs typeface="Times New Roman" panose="02020603050405020304" pitchFamily="18" charset="0"/>
              </a:rPr>
              <a:t>بھا</a:t>
            </a:r>
            <a:r>
              <a:rPr lang="ar-DZ" sz="2300" b="0" dirty="0">
                <a:solidFill>
                  <a:srgbClr val="000000"/>
                </a:solidFill>
                <a:latin typeface="Times New Roman" panose="02020603050405020304" pitchFamily="18" charset="0"/>
                <a:cs typeface="Times New Roman" panose="02020603050405020304" pitchFamily="18" charset="0"/>
              </a:rPr>
              <a:t> </a:t>
            </a:r>
            <a:r>
              <a:rPr lang="ar-DZ" sz="2300" b="0" dirty="0" err="1">
                <a:solidFill>
                  <a:srgbClr val="000000"/>
                </a:solidFill>
                <a:latin typeface="Times New Roman" panose="02020603050405020304" pitchFamily="18" charset="0"/>
                <a:cs typeface="Times New Roman" panose="02020603050405020304" pitchFamily="18" charset="0"/>
              </a:rPr>
              <a:t>للبیع</a:t>
            </a:r>
            <a:r>
              <a:rPr lang="ar-DZ" sz="2300" b="0" dirty="0">
                <a:solidFill>
                  <a:srgbClr val="000000"/>
                </a:solidFill>
                <a:latin typeface="Times New Roman" panose="02020603050405020304" pitchFamily="18" charset="0"/>
                <a:cs typeface="Times New Roman" panose="02020603050405020304" pitchFamily="18" charset="0"/>
              </a:rPr>
              <a:t> أو </a:t>
            </a:r>
            <a:r>
              <a:rPr lang="ar-DZ" sz="2300" b="0" dirty="0" err="1">
                <a:solidFill>
                  <a:srgbClr val="000000"/>
                </a:solidFill>
                <a:latin typeface="Times New Roman" panose="02020603050405020304" pitchFamily="18" charset="0"/>
                <a:cs typeface="Times New Roman" panose="02020603050405020304" pitchFamily="18" charset="0"/>
              </a:rPr>
              <a:t>الاستھلاك</a:t>
            </a:r>
            <a:r>
              <a:rPr lang="ar-DZ" sz="2300" b="0" dirty="0">
                <a:solidFill>
                  <a:srgbClr val="000000"/>
                </a:solidFill>
                <a:latin typeface="Times New Roman" panose="02020603050405020304" pitchFamily="18" charset="0"/>
                <a:cs typeface="Times New Roman" panose="02020603050405020304" pitchFamily="18" charset="0"/>
              </a:rPr>
              <a:t> أثناء الدورة </a:t>
            </a:r>
            <a:r>
              <a:rPr lang="ar-DZ" sz="2300" b="0" dirty="0" err="1">
                <a:solidFill>
                  <a:srgbClr val="000000"/>
                </a:solidFill>
                <a:latin typeface="Times New Roman" panose="02020603050405020304" pitchFamily="18" charset="0"/>
                <a:cs typeface="Times New Roman" panose="02020603050405020304" pitchFamily="18" charset="0"/>
              </a:rPr>
              <a:t>التشغیلیة</a:t>
            </a:r>
            <a:r>
              <a:rPr lang="ar-DZ" sz="2300" b="0" dirty="0">
                <a:solidFill>
                  <a:srgbClr val="000000"/>
                </a:solidFill>
                <a:latin typeface="Times New Roman" panose="02020603050405020304" pitchFamily="18" charset="0"/>
                <a:cs typeface="Times New Roman" panose="02020603050405020304" pitchFamily="18" charset="0"/>
              </a:rPr>
              <a:t> </a:t>
            </a:r>
            <a:r>
              <a:rPr lang="ar-DZ" sz="2300" b="0" dirty="0" err="1">
                <a:solidFill>
                  <a:srgbClr val="000000"/>
                </a:solidFill>
                <a:latin typeface="Times New Roman" panose="02020603050405020304" pitchFamily="18" charset="0"/>
                <a:cs typeface="Times New Roman" panose="02020603050405020304" pitchFamily="18" charset="0"/>
              </a:rPr>
              <a:t>العادیة</a:t>
            </a:r>
            <a:r>
              <a:rPr lang="ar-DZ" sz="2300" b="0" dirty="0">
                <a:solidFill>
                  <a:srgbClr val="000000"/>
                </a:solidFill>
                <a:latin typeface="Times New Roman" panose="02020603050405020304" pitchFamily="18" charset="0"/>
                <a:cs typeface="Times New Roman" panose="02020603050405020304" pitchFamily="18" charset="0"/>
              </a:rPr>
              <a:t> </a:t>
            </a:r>
            <a:r>
              <a:rPr lang="ar-DZ" sz="2300" b="0" dirty="0" smtClean="0">
                <a:solidFill>
                  <a:srgbClr val="000000"/>
                </a:solidFill>
                <a:latin typeface="Times New Roman" panose="02020603050405020304" pitchFamily="18" charset="0"/>
                <a:cs typeface="Times New Roman" panose="02020603050405020304" pitchFamily="18" charset="0"/>
              </a:rPr>
              <a:t>للمنشأة،</a:t>
            </a:r>
          </a:p>
          <a:p>
            <a:pPr marL="342900" indent="-342900" algn="just" rtl="1">
              <a:buFontTx/>
              <a:buChar char="-"/>
            </a:pPr>
            <a:r>
              <a:rPr lang="ar-DZ" sz="2300" b="0" dirty="0" err="1">
                <a:solidFill>
                  <a:srgbClr val="000000"/>
                </a:solidFill>
                <a:latin typeface="Times New Roman" panose="02020603050405020304" pitchFamily="18" charset="0"/>
                <a:cs typeface="Times New Roman" panose="02020603050405020304" pitchFamily="18" charset="0"/>
              </a:rPr>
              <a:t>یحتفظ</a:t>
            </a:r>
            <a:r>
              <a:rPr lang="ar-DZ" sz="2300" b="0" dirty="0">
                <a:solidFill>
                  <a:srgbClr val="000000"/>
                </a:solidFill>
                <a:latin typeface="Times New Roman" panose="02020603050405020304" pitchFamily="18" charset="0"/>
                <a:cs typeface="Times New Roman" panose="02020603050405020304" pitchFamily="18" charset="0"/>
              </a:rPr>
              <a:t> </a:t>
            </a:r>
            <a:r>
              <a:rPr lang="ar-DZ" sz="2300" b="0" dirty="0" err="1">
                <a:solidFill>
                  <a:srgbClr val="000000"/>
                </a:solidFill>
                <a:latin typeface="Times New Roman" panose="02020603050405020304" pitchFamily="18" charset="0"/>
                <a:cs typeface="Times New Roman" panose="02020603050405020304" pitchFamily="18" charset="0"/>
              </a:rPr>
              <a:t>بھا</a:t>
            </a:r>
            <a:r>
              <a:rPr lang="ar-DZ" sz="2300" b="0" dirty="0">
                <a:solidFill>
                  <a:srgbClr val="000000"/>
                </a:solidFill>
                <a:latin typeface="Times New Roman" panose="02020603050405020304" pitchFamily="18" charset="0"/>
                <a:cs typeface="Times New Roman" panose="02020603050405020304" pitchFamily="18" charset="0"/>
              </a:rPr>
              <a:t> بشكل </a:t>
            </a:r>
            <a:r>
              <a:rPr lang="ar-DZ" sz="2300" b="0" dirty="0" err="1">
                <a:solidFill>
                  <a:srgbClr val="000000"/>
                </a:solidFill>
                <a:latin typeface="Times New Roman" panose="02020603050405020304" pitchFamily="18" charset="0"/>
                <a:cs typeface="Times New Roman" panose="02020603050405020304" pitchFamily="18" charset="0"/>
              </a:rPr>
              <a:t>رئیسي</a:t>
            </a:r>
            <a:r>
              <a:rPr lang="ar-DZ" sz="2300" b="0" dirty="0">
                <a:solidFill>
                  <a:srgbClr val="000000"/>
                </a:solidFill>
                <a:latin typeface="Times New Roman" panose="02020603050405020304" pitchFamily="18" charset="0"/>
                <a:cs typeface="Times New Roman" panose="02020603050405020304" pitchFamily="18" charset="0"/>
              </a:rPr>
              <a:t> لأغراض </a:t>
            </a:r>
            <a:r>
              <a:rPr lang="ar-DZ" sz="2300" b="0" dirty="0" smtClean="0">
                <a:solidFill>
                  <a:srgbClr val="000000"/>
                </a:solidFill>
                <a:latin typeface="Times New Roman" panose="02020603050405020304" pitchFamily="18" charset="0"/>
                <a:cs typeface="Times New Roman" panose="02020603050405020304" pitchFamily="18" charset="0"/>
              </a:rPr>
              <a:t>المتاجرة،</a:t>
            </a:r>
          </a:p>
          <a:p>
            <a:pPr marL="342900" indent="-342900" algn="just" rtl="1">
              <a:buFontTx/>
              <a:buChar char="-"/>
            </a:pPr>
            <a:r>
              <a:rPr lang="ar-DZ" sz="2300" b="0" dirty="0" err="1">
                <a:solidFill>
                  <a:srgbClr val="000000"/>
                </a:solidFill>
                <a:latin typeface="Times New Roman" panose="02020603050405020304" pitchFamily="18" charset="0"/>
                <a:cs typeface="Times New Roman" panose="02020603050405020304" pitchFamily="18" charset="0"/>
              </a:rPr>
              <a:t>یتوقع</a:t>
            </a:r>
            <a:r>
              <a:rPr lang="ar-DZ" sz="2300" b="0" dirty="0">
                <a:solidFill>
                  <a:srgbClr val="000000"/>
                </a:solidFill>
                <a:latin typeface="Times New Roman" panose="02020603050405020304" pitchFamily="18" charset="0"/>
                <a:cs typeface="Times New Roman" panose="02020603050405020304" pitchFamily="18" charset="0"/>
              </a:rPr>
              <a:t> أن تتحقق خلال اثني عشر </a:t>
            </a:r>
            <a:r>
              <a:rPr lang="ar-DZ" sz="2300" b="0" dirty="0" err="1">
                <a:solidFill>
                  <a:srgbClr val="000000"/>
                </a:solidFill>
                <a:latin typeface="Times New Roman" panose="02020603050405020304" pitchFamily="18" charset="0"/>
                <a:cs typeface="Times New Roman" panose="02020603050405020304" pitchFamily="18" charset="0"/>
              </a:rPr>
              <a:t>شھرا</a:t>
            </a:r>
            <a:r>
              <a:rPr lang="ar-DZ" sz="2300" b="0" dirty="0">
                <a:solidFill>
                  <a:srgbClr val="000000"/>
                </a:solidFill>
                <a:latin typeface="Times New Roman" panose="02020603050405020304" pitchFamily="18" charset="0"/>
                <a:cs typeface="Times New Roman" panose="02020603050405020304" pitchFamily="18" charset="0"/>
              </a:rPr>
              <a:t> بعد فترة </a:t>
            </a:r>
            <a:r>
              <a:rPr lang="ar-DZ" sz="2300" b="0" dirty="0" err="1" smtClean="0">
                <a:solidFill>
                  <a:srgbClr val="000000"/>
                </a:solidFill>
                <a:latin typeface="Times New Roman" panose="02020603050405020304" pitchFamily="18" charset="0"/>
                <a:cs typeface="Times New Roman" panose="02020603050405020304" pitchFamily="18" charset="0"/>
              </a:rPr>
              <a:t>التقریر</a:t>
            </a:r>
            <a:r>
              <a:rPr lang="ar-DZ" sz="2300" b="0" dirty="0" smtClean="0">
                <a:solidFill>
                  <a:srgbClr val="000000"/>
                </a:solidFill>
                <a:latin typeface="Times New Roman" panose="02020603050405020304" pitchFamily="18" charset="0"/>
                <a:cs typeface="Times New Roman" panose="02020603050405020304" pitchFamily="18" charset="0"/>
              </a:rPr>
              <a:t>،</a:t>
            </a:r>
          </a:p>
          <a:p>
            <a:pPr marL="342900" indent="-342900" algn="just" rtl="1">
              <a:buFontTx/>
              <a:buChar char="-"/>
            </a:pPr>
            <a:r>
              <a:rPr lang="ar-DZ" sz="2300" b="0" dirty="0">
                <a:solidFill>
                  <a:srgbClr val="000000"/>
                </a:solidFill>
                <a:latin typeface="Times New Roman" panose="02020603050405020304" pitchFamily="18" charset="0"/>
                <a:cs typeface="Times New Roman" panose="02020603050405020304" pitchFamily="18" charset="0"/>
              </a:rPr>
              <a:t>تكون نقدا أو أصلا معادلا للنقد، ولا توجد </a:t>
            </a:r>
            <a:r>
              <a:rPr lang="ar-DZ" sz="2300" b="0" dirty="0" err="1">
                <a:solidFill>
                  <a:srgbClr val="000000"/>
                </a:solidFill>
                <a:latin typeface="Times New Roman" panose="02020603050405020304" pitchFamily="18" charset="0"/>
                <a:cs typeface="Times New Roman" panose="02020603050405020304" pitchFamily="18" charset="0"/>
              </a:rPr>
              <a:t>قیود</a:t>
            </a:r>
            <a:r>
              <a:rPr lang="ar-DZ" sz="2300" b="0" dirty="0">
                <a:solidFill>
                  <a:srgbClr val="000000"/>
                </a:solidFill>
                <a:latin typeface="Times New Roman" panose="02020603050405020304" pitchFamily="18" charset="0"/>
                <a:cs typeface="Times New Roman" panose="02020603050405020304" pitchFamily="18" charset="0"/>
              </a:rPr>
              <a:t> على </a:t>
            </a:r>
            <a:r>
              <a:rPr lang="ar-DZ" sz="2300" b="0" dirty="0" err="1" smtClean="0">
                <a:solidFill>
                  <a:srgbClr val="000000"/>
                </a:solidFill>
                <a:latin typeface="Times New Roman" panose="02020603050405020304" pitchFamily="18" charset="0"/>
                <a:cs typeface="Times New Roman" panose="02020603050405020304" pitchFamily="18" charset="0"/>
              </a:rPr>
              <a:t>استعمالھاعند</a:t>
            </a:r>
            <a:r>
              <a:rPr lang="ar-DZ" sz="2300" b="0" dirty="0" smtClean="0">
                <a:solidFill>
                  <a:srgbClr val="000000"/>
                </a:solidFill>
                <a:latin typeface="Times New Roman" panose="02020603050405020304" pitchFamily="18" charset="0"/>
                <a:cs typeface="Times New Roman" panose="02020603050405020304" pitchFamily="18" charset="0"/>
              </a:rPr>
              <a:t> </a:t>
            </a:r>
            <a:r>
              <a:rPr lang="ar-DZ" sz="2300" b="0" dirty="0">
                <a:solidFill>
                  <a:srgbClr val="000000"/>
                </a:solidFill>
                <a:latin typeface="Times New Roman" panose="02020603050405020304" pitchFamily="18" charset="0"/>
                <a:cs typeface="Times New Roman" panose="02020603050405020304" pitchFamily="18" charset="0"/>
              </a:rPr>
              <a:t>إعادة </a:t>
            </a:r>
            <a:r>
              <a:rPr lang="ar-DZ" sz="2300" b="0" dirty="0" err="1" smtClean="0">
                <a:solidFill>
                  <a:srgbClr val="000000"/>
                </a:solidFill>
                <a:latin typeface="Times New Roman" panose="02020603050405020304" pitchFamily="18" charset="0"/>
                <a:cs typeface="Times New Roman" panose="02020603050405020304" pitchFamily="18" charset="0"/>
              </a:rPr>
              <a:t>تسویتھا</a:t>
            </a:r>
            <a:r>
              <a:rPr lang="ar-DZ" sz="2300" b="0" dirty="0" smtClean="0">
                <a:solidFill>
                  <a:srgbClr val="000000"/>
                </a:solidFill>
                <a:latin typeface="Times New Roman" panose="02020603050405020304" pitchFamily="18" charset="0"/>
                <a:cs typeface="Times New Roman" panose="02020603050405020304" pitchFamily="18" charset="0"/>
              </a:rPr>
              <a:t> </a:t>
            </a:r>
            <a:r>
              <a:rPr lang="ar-DZ" sz="2300" b="0" dirty="0">
                <a:solidFill>
                  <a:srgbClr val="000000"/>
                </a:solidFill>
                <a:latin typeface="Times New Roman" panose="02020603050405020304" pitchFamily="18" charset="0"/>
                <a:cs typeface="Times New Roman" panose="02020603050405020304" pitchFamily="18" charset="0"/>
              </a:rPr>
              <a:t>أو </a:t>
            </a:r>
            <a:r>
              <a:rPr lang="ar-DZ" sz="2300" b="0" dirty="0" err="1">
                <a:solidFill>
                  <a:srgbClr val="000000"/>
                </a:solidFill>
                <a:latin typeface="Times New Roman" panose="02020603050405020304" pitchFamily="18" charset="0"/>
                <a:cs typeface="Times New Roman" panose="02020603050405020304" pitchFamily="18" charset="0"/>
              </a:rPr>
              <a:t>استخدمھ</a:t>
            </a:r>
            <a:r>
              <a:rPr lang="ar-DZ" sz="2300" b="0" dirty="0">
                <a:solidFill>
                  <a:srgbClr val="000000"/>
                </a:solidFill>
                <a:latin typeface="Times New Roman" panose="02020603050405020304" pitchFamily="18" charset="0"/>
                <a:cs typeface="Times New Roman" panose="02020603050405020304" pitchFamily="18" charset="0"/>
              </a:rPr>
              <a:t> في </a:t>
            </a:r>
            <a:r>
              <a:rPr lang="ar-DZ" sz="2300" b="0" dirty="0" err="1">
                <a:solidFill>
                  <a:srgbClr val="000000"/>
                </a:solidFill>
                <a:latin typeface="Times New Roman" panose="02020603050405020304" pitchFamily="18" charset="0"/>
                <a:cs typeface="Times New Roman" panose="02020603050405020304" pitchFamily="18" charset="0"/>
              </a:rPr>
              <a:t>تسدید</a:t>
            </a:r>
            <a:r>
              <a:rPr lang="ar-DZ" sz="2300" b="0" dirty="0">
                <a:solidFill>
                  <a:srgbClr val="000000"/>
                </a:solidFill>
                <a:latin typeface="Times New Roman" panose="02020603050405020304" pitchFamily="18" charset="0"/>
                <a:cs typeface="Times New Roman" panose="02020603050405020304" pitchFamily="18" charset="0"/>
              </a:rPr>
              <a:t> الالتزامات لاثني عشر </a:t>
            </a:r>
            <a:r>
              <a:rPr lang="ar-DZ" sz="2300" b="0" dirty="0" err="1">
                <a:solidFill>
                  <a:srgbClr val="000000"/>
                </a:solidFill>
                <a:latin typeface="Times New Roman" panose="02020603050405020304" pitchFamily="18" charset="0"/>
                <a:cs typeface="Times New Roman" panose="02020603050405020304" pitchFamily="18" charset="0"/>
              </a:rPr>
              <a:t>شھرا</a:t>
            </a:r>
            <a:r>
              <a:rPr lang="ar-DZ" sz="2300" b="0" dirty="0">
                <a:solidFill>
                  <a:srgbClr val="000000"/>
                </a:solidFill>
                <a:latin typeface="Times New Roman" panose="02020603050405020304" pitchFamily="18" charset="0"/>
                <a:cs typeface="Times New Roman" panose="02020603050405020304" pitchFamily="18" charset="0"/>
              </a:rPr>
              <a:t> بعد فترة </a:t>
            </a:r>
            <a:r>
              <a:rPr lang="ar-DZ" sz="2300" b="0" dirty="0" err="1">
                <a:solidFill>
                  <a:srgbClr val="000000"/>
                </a:solidFill>
                <a:latin typeface="Times New Roman" panose="02020603050405020304" pitchFamily="18" charset="0"/>
                <a:cs typeface="Times New Roman" panose="02020603050405020304" pitchFamily="18" charset="0"/>
              </a:rPr>
              <a:t>التقریر</a:t>
            </a:r>
            <a:r>
              <a:rPr lang="ar-DZ" sz="2300" b="0" dirty="0" smtClean="0">
                <a:solidFill>
                  <a:srgbClr val="000000"/>
                </a:solidFill>
                <a:latin typeface="Times New Roman" panose="02020603050405020304" pitchFamily="18" charset="0"/>
                <a:cs typeface="Times New Roman" panose="02020603050405020304" pitchFamily="18" charset="0"/>
              </a:rPr>
              <a:t>.</a:t>
            </a:r>
          </a:p>
          <a:p>
            <a:pPr algn="just" rtl="1"/>
            <a:r>
              <a:rPr lang="ar-DZ" sz="2300" dirty="0" err="1">
                <a:solidFill>
                  <a:srgbClr val="000000"/>
                </a:solidFill>
                <a:latin typeface="Times New Roman" panose="02020603050405020304" pitchFamily="18" charset="0"/>
                <a:cs typeface="Times New Roman" panose="02020603050405020304" pitchFamily="18" charset="0"/>
              </a:rPr>
              <a:t>یجب</a:t>
            </a:r>
            <a:r>
              <a:rPr lang="ar-DZ" sz="2300" dirty="0">
                <a:solidFill>
                  <a:srgbClr val="000000"/>
                </a:solidFill>
                <a:latin typeface="Times New Roman" panose="02020603050405020304" pitchFamily="18" charset="0"/>
                <a:cs typeface="Times New Roman" panose="02020603050405020304" pitchFamily="18" charset="0"/>
              </a:rPr>
              <a:t> على المنشأة </a:t>
            </a:r>
            <a:r>
              <a:rPr lang="ar-DZ" sz="2300" dirty="0" err="1">
                <a:solidFill>
                  <a:srgbClr val="000000"/>
                </a:solidFill>
                <a:latin typeface="Times New Roman" panose="02020603050405020304" pitchFamily="18" charset="0"/>
                <a:cs typeface="Times New Roman" panose="02020603050405020304" pitchFamily="18" charset="0"/>
              </a:rPr>
              <a:t>تصنیف</a:t>
            </a:r>
            <a:r>
              <a:rPr lang="ar-DZ" sz="2300" dirty="0">
                <a:solidFill>
                  <a:srgbClr val="000000"/>
                </a:solidFill>
                <a:latin typeface="Times New Roman" panose="02020603050405020304" pitchFamily="18" charset="0"/>
                <a:cs typeface="Times New Roman" panose="02020603050405020304" pitchFamily="18" charset="0"/>
              </a:rPr>
              <a:t> </a:t>
            </a:r>
            <a:r>
              <a:rPr lang="ar-DZ" sz="2300" dirty="0" err="1">
                <a:solidFill>
                  <a:srgbClr val="000000"/>
                </a:solidFill>
                <a:latin typeface="Times New Roman" panose="02020603050405020304" pitchFamily="18" charset="0"/>
                <a:cs typeface="Times New Roman" panose="02020603050405020304" pitchFamily="18" charset="0"/>
              </a:rPr>
              <a:t>جمیع</a:t>
            </a:r>
            <a:r>
              <a:rPr lang="ar-DZ" sz="2300" dirty="0">
                <a:solidFill>
                  <a:srgbClr val="000000"/>
                </a:solidFill>
                <a:latin typeface="Times New Roman" panose="02020603050405020304" pitchFamily="18" charset="0"/>
                <a:cs typeface="Times New Roman" panose="02020603050405020304" pitchFamily="18" charset="0"/>
              </a:rPr>
              <a:t> الأصول الأخرى على </a:t>
            </a:r>
            <a:r>
              <a:rPr lang="ar-DZ" sz="2300" dirty="0" err="1">
                <a:solidFill>
                  <a:srgbClr val="000000"/>
                </a:solidFill>
                <a:latin typeface="Times New Roman" panose="02020603050405020304" pitchFamily="18" charset="0"/>
                <a:cs typeface="Times New Roman" panose="02020603050405020304" pitchFamily="18" charset="0"/>
              </a:rPr>
              <a:t>أنھا</a:t>
            </a:r>
            <a:r>
              <a:rPr lang="ar-DZ" sz="2300" dirty="0">
                <a:solidFill>
                  <a:srgbClr val="000000"/>
                </a:solidFill>
                <a:latin typeface="Times New Roman" panose="02020603050405020304" pitchFamily="18" charset="0"/>
                <a:cs typeface="Times New Roman" panose="02020603050405020304" pitchFamily="18" charset="0"/>
              </a:rPr>
              <a:t> </a:t>
            </a:r>
            <a:r>
              <a:rPr lang="ar-DZ" sz="2300" dirty="0">
                <a:solidFill>
                  <a:srgbClr val="C00000"/>
                </a:solidFill>
                <a:latin typeface="Times New Roman" panose="02020603050405020304" pitchFamily="18" charset="0"/>
                <a:cs typeface="Times New Roman" panose="02020603050405020304" pitchFamily="18" charset="0"/>
              </a:rPr>
              <a:t>أصول </a:t>
            </a:r>
            <a:r>
              <a:rPr lang="ar-DZ" sz="2300" dirty="0" err="1">
                <a:solidFill>
                  <a:srgbClr val="C00000"/>
                </a:solidFill>
                <a:latin typeface="Times New Roman" panose="02020603050405020304" pitchFamily="18" charset="0"/>
                <a:cs typeface="Times New Roman" panose="02020603050405020304" pitchFamily="18" charset="0"/>
              </a:rPr>
              <a:t>غیر</a:t>
            </a:r>
            <a:r>
              <a:rPr lang="ar-DZ" sz="2300" dirty="0">
                <a:solidFill>
                  <a:srgbClr val="C00000"/>
                </a:solidFill>
                <a:latin typeface="Times New Roman" panose="02020603050405020304" pitchFamily="18" charset="0"/>
                <a:cs typeface="Times New Roman" panose="02020603050405020304" pitchFamily="18" charset="0"/>
              </a:rPr>
              <a:t> متداولة</a:t>
            </a:r>
            <a:endParaRPr kumimoji="0" lang="fr-FR" sz="2300" i="0" u="none" strike="noStrike" cap="none" normalizeH="0" baseline="0" dirty="0" smtClean="0">
              <a:ln>
                <a:noFill/>
              </a:ln>
              <a:solidFill>
                <a:srgbClr val="C00000"/>
              </a:solidFill>
              <a:effectLst/>
              <a:latin typeface="Times New Roman" panose="02020603050405020304" pitchFamily="18" charset="0"/>
              <a:cs typeface="Times New Roman" panose="02020603050405020304" pitchFamily="18" charset="0"/>
            </a:endParaRPr>
          </a:p>
        </p:txBody>
      </p:sp>
      <p:sp>
        <p:nvSpPr>
          <p:cNvPr id="29" name="Rectangle à coins arrondis 28"/>
          <p:cNvSpPr/>
          <p:nvPr/>
        </p:nvSpPr>
        <p:spPr bwMode="auto">
          <a:xfrm>
            <a:off x="4671628" y="1844646"/>
            <a:ext cx="1368152" cy="367318"/>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rgbClr val="C00000"/>
                </a:solidFill>
                <a:effectLst/>
                <a:latin typeface="Times New Roman" panose="02020603050405020304" pitchFamily="18" charset="0"/>
                <a:cs typeface="Times New Roman" panose="02020603050405020304" pitchFamily="18" charset="0"/>
              </a:rPr>
              <a:t>1) الاصول</a:t>
            </a:r>
            <a:endParaRPr kumimoji="0" lang="fr-FR" sz="2400" b="1" i="0" u="none" strike="noStrike" cap="none" normalizeH="0" baseline="0" dirty="0" smtClean="0">
              <a:ln>
                <a:noFill/>
              </a:ln>
              <a:solidFill>
                <a:srgbClr val="C00000"/>
              </a:solidFill>
              <a:effectLst/>
              <a:latin typeface="Times New Roman" panose="02020603050405020304" pitchFamily="18" charset="0"/>
              <a:cs typeface="Times New Roman" panose="02020603050405020304" pitchFamily="18" charset="0"/>
            </a:endParaRPr>
          </a:p>
        </p:txBody>
      </p:sp>
      <p:sp>
        <p:nvSpPr>
          <p:cNvPr id="49" name="Rectangle à coins arrondis 48"/>
          <p:cNvSpPr/>
          <p:nvPr/>
        </p:nvSpPr>
        <p:spPr bwMode="auto">
          <a:xfrm>
            <a:off x="6696236" y="929179"/>
            <a:ext cx="1944216" cy="502603"/>
          </a:xfrm>
          <a:prstGeom prst="round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ar-DZ" sz="3200" dirty="0">
                <a:solidFill>
                  <a:srgbClr val="000000"/>
                </a:solidFill>
                <a:latin typeface="Arial" charset="0"/>
              </a:rPr>
              <a:t>ت</a:t>
            </a:r>
            <a:r>
              <a:rPr lang="ar-DZ" sz="3200" dirty="0" smtClean="0">
                <a:solidFill>
                  <a:srgbClr val="000000"/>
                </a:solidFill>
                <a:latin typeface="Arial" charset="0"/>
              </a:rPr>
              <a:t>عريفها</a:t>
            </a:r>
            <a:endParaRPr kumimoji="0" lang="fr-FR" sz="3200" b="1" i="0" u="none" strike="noStrike" cap="none" normalizeH="0" baseline="0" dirty="0" smtClean="0">
              <a:ln>
                <a:noFill/>
              </a:ln>
              <a:solidFill>
                <a:srgbClr val="000000"/>
              </a:solidFill>
              <a:effectLst/>
              <a:latin typeface="Arial" charset="0"/>
            </a:endParaRPr>
          </a:p>
        </p:txBody>
      </p:sp>
      <p:sp>
        <p:nvSpPr>
          <p:cNvPr id="51" name="Rectangle à coins arrondis 50"/>
          <p:cNvSpPr/>
          <p:nvPr/>
        </p:nvSpPr>
        <p:spPr bwMode="auto">
          <a:xfrm>
            <a:off x="3209256" y="934889"/>
            <a:ext cx="1944216" cy="502603"/>
          </a:xfrm>
          <a:prstGeom prst="round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ar-DZ" sz="3200" dirty="0" smtClean="0">
                <a:solidFill>
                  <a:srgbClr val="000000"/>
                </a:solidFill>
                <a:latin typeface="Arial" charset="0"/>
              </a:rPr>
              <a:t>مكوناتها</a:t>
            </a:r>
            <a:endParaRPr kumimoji="0" lang="fr-FR" sz="3200" b="1" i="0" u="none" strike="noStrike" cap="none" normalizeH="0" baseline="0" dirty="0" smtClean="0">
              <a:ln>
                <a:noFill/>
              </a:ln>
              <a:solidFill>
                <a:srgbClr val="000000"/>
              </a:solidFill>
              <a:effectLst/>
              <a:latin typeface="Arial" charset="0"/>
            </a:endParaRPr>
          </a:p>
        </p:txBody>
      </p:sp>
    </p:spTree>
    <p:extLst>
      <p:ext uri="{BB962C8B-B14F-4D97-AF65-F5344CB8AC3E}">
        <p14:creationId xmlns:p14="http://schemas.microsoft.com/office/powerpoint/2010/main" val="4016266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9"/>
                                        </p:tgtEl>
                                        <p:attrNameLst>
                                          <p:attrName>style.visibility</p:attrName>
                                        </p:attrNameLst>
                                      </p:cBhvr>
                                      <p:to>
                                        <p:strVal val="visible"/>
                                      </p:to>
                                    </p:set>
                                    <p:animEffect transition="in" filter="fade">
                                      <p:cBhvr>
                                        <p:cTn id="7" dur="500"/>
                                        <p:tgtEl>
                                          <p:spTgt spid="49"/>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ppt_x"/>
                                          </p:val>
                                        </p:tav>
                                        <p:tav tm="100000">
                                          <p:val>
                                            <p:strVal val="#ppt_x"/>
                                          </p:val>
                                        </p:tav>
                                      </p:tavLst>
                                    </p:anim>
                                    <p:anim calcmode="lin" valueType="num">
                                      <p:cBhvr additive="base">
                                        <p:cTn id="13"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51"/>
                                        </p:tgtEl>
                                        <p:attrNameLst>
                                          <p:attrName>style.visibility</p:attrName>
                                        </p:attrNameLst>
                                      </p:cBhvr>
                                      <p:to>
                                        <p:strVal val="visible"/>
                                      </p:to>
                                    </p:set>
                                    <p:animEffect transition="in" filter="fade">
                                      <p:cBhvr>
                                        <p:cTn id="18" dur="500"/>
                                        <p:tgtEl>
                                          <p:spTgt spid="51"/>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29"/>
                                        </p:tgtEl>
                                        <p:attrNameLst>
                                          <p:attrName>style.visibility</p:attrName>
                                        </p:attrNameLst>
                                      </p:cBhvr>
                                      <p:to>
                                        <p:strVal val="visible"/>
                                      </p:to>
                                    </p:set>
                                    <p:anim calcmode="lin" valueType="num">
                                      <p:cBhvr additive="base">
                                        <p:cTn id="23" dur="500" fill="hold"/>
                                        <p:tgtEl>
                                          <p:spTgt spid="29"/>
                                        </p:tgtEl>
                                        <p:attrNameLst>
                                          <p:attrName>ppt_x</p:attrName>
                                        </p:attrNameLst>
                                      </p:cBhvr>
                                      <p:tavLst>
                                        <p:tav tm="0">
                                          <p:val>
                                            <p:strVal val="#ppt_x"/>
                                          </p:val>
                                        </p:tav>
                                        <p:tav tm="100000">
                                          <p:val>
                                            <p:strVal val="#ppt_x"/>
                                          </p:val>
                                        </p:tav>
                                      </p:tavLst>
                                    </p:anim>
                                    <p:anim calcmode="lin" valueType="num">
                                      <p:cBhvr additive="base">
                                        <p:cTn id="24"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4"/>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24">
                                            <p:txEl>
                                              <p:pRg st="0" end="0"/>
                                            </p:txEl>
                                          </p:spTgt>
                                        </p:tgtEl>
                                        <p:attrNameLst>
                                          <p:attrName>style.visibility</p:attrName>
                                        </p:attrNameLst>
                                      </p:cBhvr>
                                      <p:to>
                                        <p:strVal val="visible"/>
                                      </p:to>
                                    </p:set>
                                    <p:animEffect transition="in" filter="fade">
                                      <p:cBhvr>
                                        <p:cTn id="33" dur="500"/>
                                        <p:tgtEl>
                                          <p:spTgt spid="24">
                                            <p:txEl>
                                              <p:pRg st="0" end="0"/>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24">
                                            <p:txEl>
                                              <p:pRg st="1" end="1"/>
                                            </p:txEl>
                                          </p:spTgt>
                                        </p:tgtEl>
                                        <p:attrNameLst>
                                          <p:attrName>style.visibility</p:attrName>
                                        </p:attrNameLst>
                                      </p:cBhvr>
                                      <p:to>
                                        <p:strVal val="visible"/>
                                      </p:to>
                                    </p:set>
                                    <p:animEffect transition="in" filter="fade">
                                      <p:cBhvr>
                                        <p:cTn id="38" dur="1000"/>
                                        <p:tgtEl>
                                          <p:spTgt spid="24">
                                            <p:txEl>
                                              <p:pRg st="1" end="1"/>
                                            </p:txEl>
                                          </p:spTgt>
                                        </p:tgtEl>
                                      </p:cBhvr>
                                    </p:animEffect>
                                    <p:anim calcmode="lin" valueType="num">
                                      <p:cBhvr>
                                        <p:cTn id="39" dur="1000" fill="hold"/>
                                        <p:tgtEl>
                                          <p:spTgt spid="24">
                                            <p:txEl>
                                              <p:pRg st="1" end="1"/>
                                            </p:txEl>
                                          </p:spTgt>
                                        </p:tgtEl>
                                        <p:attrNameLst>
                                          <p:attrName>ppt_x</p:attrName>
                                        </p:attrNameLst>
                                      </p:cBhvr>
                                      <p:tavLst>
                                        <p:tav tm="0">
                                          <p:val>
                                            <p:strVal val="#ppt_x"/>
                                          </p:val>
                                        </p:tav>
                                        <p:tav tm="100000">
                                          <p:val>
                                            <p:strVal val="#ppt_x"/>
                                          </p:val>
                                        </p:tav>
                                      </p:tavLst>
                                    </p:anim>
                                    <p:anim calcmode="lin" valueType="num">
                                      <p:cBhvr>
                                        <p:cTn id="40" dur="1000" fill="hold"/>
                                        <p:tgtEl>
                                          <p:spTgt spid="2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24">
                                            <p:txEl>
                                              <p:pRg st="2" end="2"/>
                                            </p:txEl>
                                          </p:spTgt>
                                        </p:tgtEl>
                                        <p:attrNameLst>
                                          <p:attrName>style.visibility</p:attrName>
                                        </p:attrNameLst>
                                      </p:cBhvr>
                                      <p:to>
                                        <p:strVal val="visible"/>
                                      </p:to>
                                    </p:set>
                                    <p:anim calcmode="lin" valueType="num">
                                      <p:cBhvr additive="base">
                                        <p:cTn id="45" dur="500" fill="hold"/>
                                        <p:tgtEl>
                                          <p:spTgt spid="24">
                                            <p:txEl>
                                              <p:pRg st="2" end="2"/>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2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nodeType="clickEffect">
                                  <p:stCondLst>
                                    <p:cond delay="0"/>
                                  </p:stCondLst>
                                  <p:childTnLst>
                                    <p:set>
                                      <p:cBhvr>
                                        <p:cTn id="50" dur="1" fill="hold">
                                          <p:stCondLst>
                                            <p:cond delay="0"/>
                                          </p:stCondLst>
                                        </p:cTn>
                                        <p:tgtEl>
                                          <p:spTgt spid="24">
                                            <p:txEl>
                                              <p:pRg st="3" end="3"/>
                                            </p:txEl>
                                          </p:spTgt>
                                        </p:tgtEl>
                                        <p:attrNameLst>
                                          <p:attrName>style.visibility</p:attrName>
                                        </p:attrNameLst>
                                      </p:cBhvr>
                                      <p:to>
                                        <p:strVal val="visible"/>
                                      </p:to>
                                    </p:set>
                                    <p:anim calcmode="lin" valueType="num">
                                      <p:cBhvr additive="base">
                                        <p:cTn id="51" dur="500" fill="hold"/>
                                        <p:tgtEl>
                                          <p:spTgt spid="24">
                                            <p:txEl>
                                              <p:pRg st="3" end="3"/>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2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nodeType="clickEffect">
                                  <p:stCondLst>
                                    <p:cond delay="0"/>
                                  </p:stCondLst>
                                  <p:childTnLst>
                                    <p:set>
                                      <p:cBhvr>
                                        <p:cTn id="56" dur="1" fill="hold">
                                          <p:stCondLst>
                                            <p:cond delay="0"/>
                                          </p:stCondLst>
                                        </p:cTn>
                                        <p:tgtEl>
                                          <p:spTgt spid="24">
                                            <p:txEl>
                                              <p:pRg st="4" end="4"/>
                                            </p:txEl>
                                          </p:spTgt>
                                        </p:tgtEl>
                                        <p:attrNameLst>
                                          <p:attrName>style.visibility</p:attrName>
                                        </p:attrNameLst>
                                      </p:cBhvr>
                                      <p:to>
                                        <p:strVal val="visible"/>
                                      </p:to>
                                    </p:set>
                                    <p:anim calcmode="lin" valueType="num">
                                      <p:cBhvr additive="base">
                                        <p:cTn id="57" dur="500" fill="hold"/>
                                        <p:tgtEl>
                                          <p:spTgt spid="24">
                                            <p:txEl>
                                              <p:pRg st="4" end="4"/>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2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nodeType="clickEffect">
                                  <p:stCondLst>
                                    <p:cond delay="0"/>
                                  </p:stCondLst>
                                  <p:childTnLst>
                                    <p:set>
                                      <p:cBhvr>
                                        <p:cTn id="62" dur="1" fill="hold">
                                          <p:stCondLst>
                                            <p:cond delay="0"/>
                                          </p:stCondLst>
                                        </p:cTn>
                                        <p:tgtEl>
                                          <p:spTgt spid="24">
                                            <p:txEl>
                                              <p:pRg st="5" end="5"/>
                                            </p:txEl>
                                          </p:spTgt>
                                        </p:tgtEl>
                                        <p:attrNameLst>
                                          <p:attrName>style.visibility</p:attrName>
                                        </p:attrNameLst>
                                      </p:cBhvr>
                                      <p:to>
                                        <p:strVal val="visible"/>
                                      </p:to>
                                    </p:set>
                                    <p:anim calcmode="lin" valueType="num">
                                      <p:cBhvr additive="base">
                                        <p:cTn id="63" dur="500" fill="hold"/>
                                        <p:tgtEl>
                                          <p:spTgt spid="24">
                                            <p:txEl>
                                              <p:pRg st="5" end="5"/>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2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24" grpId="0" animBg="1"/>
      <p:bldP spid="29" grpId="0" animBg="1"/>
      <p:bldP spid="49" grpId="0" animBg="1"/>
      <p:bldP spid="5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Vague 2"/>
          <p:cNvSpPr/>
          <p:nvPr/>
        </p:nvSpPr>
        <p:spPr bwMode="auto">
          <a:xfrm>
            <a:off x="2586501" y="49241"/>
            <a:ext cx="4081382" cy="852378"/>
          </a:xfrm>
          <a:prstGeom prst="wav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rtl="1"/>
            <a:r>
              <a:rPr lang="ar-DZ" sz="2400" dirty="0" smtClean="0">
                <a:solidFill>
                  <a:srgbClr val="000000"/>
                </a:solidFill>
                <a:latin typeface="Times New Roman" panose="02020603050405020304" pitchFamily="18" charset="0"/>
                <a:cs typeface="Times New Roman" panose="02020603050405020304" pitchFamily="18" charset="0"/>
              </a:rPr>
              <a:t>قائمة </a:t>
            </a:r>
            <a:r>
              <a:rPr lang="ar-DZ" sz="2400" dirty="0" smtClean="0">
                <a:solidFill>
                  <a:srgbClr val="000000"/>
                </a:solidFill>
                <a:latin typeface="Times New Roman" panose="02020603050405020304" pitchFamily="18" charset="0"/>
                <a:cs typeface="Times New Roman" panose="02020603050405020304" pitchFamily="18" charset="0"/>
              </a:rPr>
              <a:t>المركز المالي</a:t>
            </a:r>
            <a:endParaRPr lang="fr-FR" sz="2400" dirty="0" smtClean="0">
              <a:solidFill>
                <a:srgbClr val="000000"/>
              </a:solidFill>
              <a:latin typeface="Times New Roman" panose="02020603050405020304" pitchFamily="18" charset="0"/>
              <a:cs typeface="Times New Roman" panose="02020603050405020304" pitchFamily="18" charset="0"/>
            </a:endParaRPr>
          </a:p>
        </p:txBody>
      </p:sp>
      <p:sp>
        <p:nvSpPr>
          <p:cNvPr id="37" name="Rectangle à coins arrondis 36"/>
          <p:cNvSpPr/>
          <p:nvPr/>
        </p:nvSpPr>
        <p:spPr bwMode="auto">
          <a:xfrm>
            <a:off x="7409953" y="896825"/>
            <a:ext cx="1583781" cy="367318"/>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algn="ctr"/>
            <a:r>
              <a:rPr lang="ar-DZ" sz="2400" dirty="0" smtClean="0">
                <a:solidFill>
                  <a:srgbClr val="C00000"/>
                </a:solidFill>
                <a:latin typeface="Times New Roman" panose="02020603050405020304" pitchFamily="18" charset="0"/>
                <a:cs typeface="Times New Roman" panose="02020603050405020304" pitchFamily="18" charset="0"/>
              </a:rPr>
              <a:t>2) الخصوم</a:t>
            </a:r>
            <a:endParaRPr lang="fr-FR" sz="2400" dirty="0" smtClean="0">
              <a:solidFill>
                <a:srgbClr val="C00000"/>
              </a:solidFill>
              <a:latin typeface="Times New Roman" panose="02020603050405020304" pitchFamily="18" charset="0"/>
              <a:cs typeface="Times New Roman" panose="02020603050405020304" pitchFamily="18" charset="0"/>
            </a:endParaRPr>
          </a:p>
        </p:txBody>
      </p:sp>
      <p:sp>
        <p:nvSpPr>
          <p:cNvPr id="38" name="Rectangle 37"/>
          <p:cNvSpPr/>
          <p:nvPr/>
        </p:nvSpPr>
        <p:spPr bwMode="auto">
          <a:xfrm>
            <a:off x="376863" y="1264143"/>
            <a:ext cx="8011561" cy="2255485"/>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just" rtl="1"/>
            <a:r>
              <a:rPr lang="ar-DZ" sz="2300" u="sng" dirty="0">
                <a:solidFill>
                  <a:srgbClr val="000000"/>
                </a:solidFill>
                <a:latin typeface="Times New Roman" panose="02020603050405020304" pitchFamily="18" charset="0"/>
                <a:cs typeface="Times New Roman" panose="02020603050405020304" pitchFamily="18" charset="0"/>
              </a:rPr>
              <a:t>الخصوم المتداولة </a:t>
            </a:r>
            <a:r>
              <a:rPr lang="ar-DZ" sz="2300" u="sng" dirty="0" err="1">
                <a:solidFill>
                  <a:srgbClr val="000000"/>
                </a:solidFill>
                <a:latin typeface="Times New Roman" panose="02020603050405020304" pitchFamily="18" charset="0"/>
                <a:cs typeface="Times New Roman" panose="02020603050405020304" pitchFamily="18" charset="0"/>
              </a:rPr>
              <a:t>ھي</a:t>
            </a:r>
            <a:r>
              <a:rPr lang="ar-DZ" sz="2300" u="sng" dirty="0">
                <a:solidFill>
                  <a:srgbClr val="000000"/>
                </a:solidFill>
                <a:latin typeface="Times New Roman" panose="02020603050405020304" pitchFamily="18" charset="0"/>
                <a:cs typeface="Times New Roman" panose="02020603050405020304" pitchFamily="18" charset="0"/>
              </a:rPr>
              <a:t> الخصوم التي:</a:t>
            </a:r>
            <a:endParaRPr lang="ar-DZ" sz="2300" u="sng" dirty="0" smtClean="0">
              <a:solidFill>
                <a:srgbClr val="000000"/>
              </a:solidFill>
              <a:latin typeface="Times New Roman" panose="02020603050405020304" pitchFamily="18" charset="0"/>
              <a:cs typeface="Times New Roman" panose="02020603050405020304" pitchFamily="18" charset="0"/>
            </a:endParaRPr>
          </a:p>
          <a:p>
            <a:pPr marL="342900" indent="-342900" algn="just" rtl="1">
              <a:buFontTx/>
              <a:buChar char="-"/>
            </a:pPr>
            <a:r>
              <a:rPr lang="ar-DZ" sz="2300" b="0" dirty="0" err="1">
                <a:solidFill>
                  <a:srgbClr val="000000"/>
                </a:solidFill>
                <a:latin typeface="Times New Roman" panose="02020603050405020304" pitchFamily="18" charset="0"/>
                <a:cs typeface="Times New Roman" panose="02020603050405020304" pitchFamily="18" charset="0"/>
              </a:rPr>
              <a:t>یتوقع</a:t>
            </a:r>
            <a:r>
              <a:rPr lang="ar-DZ" sz="2300" b="0" dirty="0">
                <a:solidFill>
                  <a:srgbClr val="000000"/>
                </a:solidFill>
                <a:latin typeface="Times New Roman" panose="02020603050405020304" pitchFamily="18" charset="0"/>
                <a:cs typeface="Times New Roman" panose="02020603050405020304" pitchFamily="18" charset="0"/>
              </a:rPr>
              <a:t> </a:t>
            </a:r>
            <a:r>
              <a:rPr lang="ar-DZ" sz="2300" b="0" dirty="0" err="1">
                <a:solidFill>
                  <a:srgbClr val="000000"/>
                </a:solidFill>
                <a:latin typeface="Times New Roman" panose="02020603050405020304" pitchFamily="18" charset="0"/>
                <a:cs typeface="Times New Roman" panose="02020603050405020304" pitchFamily="18" charset="0"/>
              </a:rPr>
              <a:t>سدادھا</a:t>
            </a:r>
            <a:r>
              <a:rPr lang="ar-DZ" sz="2300" b="0" dirty="0">
                <a:solidFill>
                  <a:srgbClr val="000000"/>
                </a:solidFill>
                <a:latin typeface="Times New Roman" panose="02020603050405020304" pitchFamily="18" charset="0"/>
                <a:cs typeface="Times New Roman" panose="02020603050405020304" pitchFamily="18" charset="0"/>
              </a:rPr>
              <a:t> أثناء الدورة </a:t>
            </a:r>
            <a:r>
              <a:rPr lang="ar-DZ" sz="2300" b="0" dirty="0" err="1">
                <a:solidFill>
                  <a:srgbClr val="000000"/>
                </a:solidFill>
                <a:latin typeface="Times New Roman" panose="02020603050405020304" pitchFamily="18" charset="0"/>
                <a:cs typeface="Times New Roman" panose="02020603050405020304" pitchFamily="18" charset="0"/>
              </a:rPr>
              <a:t>التشغیلیة</a:t>
            </a:r>
            <a:r>
              <a:rPr lang="ar-DZ" sz="2300" b="0" dirty="0">
                <a:solidFill>
                  <a:srgbClr val="000000"/>
                </a:solidFill>
                <a:latin typeface="Times New Roman" panose="02020603050405020304" pitchFamily="18" charset="0"/>
                <a:cs typeface="Times New Roman" panose="02020603050405020304" pitchFamily="18" charset="0"/>
              </a:rPr>
              <a:t> </a:t>
            </a:r>
            <a:r>
              <a:rPr lang="ar-DZ" sz="2300" b="0" dirty="0" err="1">
                <a:solidFill>
                  <a:srgbClr val="000000"/>
                </a:solidFill>
                <a:latin typeface="Times New Roman" panose="02020603050405020304" pitchFamily="18" charset="0"/>
                <a:cs typeface="Times New Roman" panose="02020603050405020304" pitchFamily="18" charset="0"/>
              </a:rPr>
              <a:t>العادیة</a:t>
            </a:r>
            <a:r>
              <a:rPr lang="ar-DZ" sz="2300" b="0" dirty="0">
                <a:solidFill>
                  <a:srgbClr val="000000"/>
                </a:solidFill>
                <a:latin typeface="Times New Roman" panose="02020603050405020304" pitchFamily="18" charset="0"/>
                <a:cs typeface="Times New Roman" panose="02020603050405020304" pitchFamily="18" charset="0"/>
              </a:rPr>
              <a:t> </a:t>
            </a:r>
            <a:r>
              <a:rPr lang="ar-DZ" sz="2300" b="0" dirty="0" smtClean="0">
                <a:solidFill>
                  <a:srgbClr val="000000"/>
                </a:solidFill>
                <a:latin typeface="Times New Roman" panose="02020603050405020304" pitchFamily="18" charset="0"/>
                <a:cs typeface="Times New Roman" panose="02020603050405020304" pitchFamily="18" charset="0"/>
              </a:rPr>
              <a:t>للمنشأة،</a:t>
            </a:r>
          </a:p>
          <a:p>
            <a:pPr marL="342900" indent="-342900" algn="just" rtl="1">
              <a:buFontTx/>
              <a:buChar char="-"/>
            </a:pPr>
            <a:r>
              <a:rPr lang="ar-DZ" sz="2300" b="0" dirty="0" err="1">
                <a:solidFill>
                  <a:srgbClr val="000000"/>
                </a:solidFill>
                <a:latin typeface="Times New Roman" panose="02020603050405020304" pitchFamily="18" charset="0"/>
                <a:cs typeface="Times New Roman" panose="02020603050405020304" pitchFamily="18" charset="0"/>
              </a:rPr>
              <a:t>یحتفظ</a:t>
            </a:r>
            <a:r>
              <a:rPr lang="ar-DZ" sz="2300" b="0" dirty="0">
                <a:solidFill>
                  <a:srgbClr val="000000"/>
                </a:solidFill>
                <a:latin typeface="Times New Roman" panose="02020603050405020304" pitchFamily="18" charset="0"/>
                <a:cs typeface="Times New Roman" panose="02020603050405020304" pitchFamily="18" charset="0"/>
              </a:rPr>
              <a:t> </a:t>
            </a:r>
            <a:r>
              <a:rPr lang="ar-DZ" sz="2300" b="0" dirty="0" err="1">
                <a:solidFill>
                  <a:srgbClr val="000000"/>
                </a:solidFill>
                <a:latin typeface="Times New Roman" panose="02020603050405020304" pitchFamily="18" charset="0"/>
                <a:cs typeface="Times New Roman" panose="02020603050405020304" pitchFamily="18" charset="0"/>
              </a:rPr>
              <a:t>بھا</a:t>
            </a:r>
            <a:r>
              <a:rPr lang="ar-DZ" sz="2300" b="0" dirty="0">
                <a:solidFill>
                  <a:srgbClr val="000000"/>
                </a:solidFill>
                <a:latin typeface="Times New Roman" panose="02020603050405020304" pitchFamily="18" charset="0"/>
                <a:cs typeface="Times New Roman" panose="02020603050405020304" pitchFamily="18" charset="0"/>
              </a:rPr>
              <a:t> بشكل أساسي لأغراض </a:t>
            </a:r>
            <a:r>
              <a:rPr lang="ar-DZ" sz="2300" b="0" dirty="0" smtClean="0">
                <a:solidFill>
                  <a:srgbClr val="000000"/>
                </a:solidFill>
                <a:latin typeface="Times New Roman" panose="02020603050405020304" pitchFamily="18" charset="0"/>
                <a:cs typeface="Times New Roman" panose="02020603050405020304" pitchFamily="18" charset="0"/>
              </a:rPr>
              <a:t>المتاجرة</a:t>
            </a:r>
            <a:r>
              <a:rPr lang="ar-DZ" sz="2300" b="0" dirty="0">
                <a:solidFill>
                  <a:srgbClr val="000000"/>
                </a:solidFill>
                <a:latin typeface="Times New Roman" panose="02020603050405020304" pitchFamily="18" charset="0"/>
                <a:cs typeface="Times New Roman" panose="02020603050405020304" pitchFamily="18" charset="0"/>
              </a:rPr>
              <a:t>،</a:t>
            </a:r>
            <a:endParaRPr lang="ar-DZ" sz="2300" b="0" dirty="0" smtClean="0">
              <a:solidFill>
                <a:srgbClr val="000000"/>
              </a:solidFill>
              <a:latin typeface="Times New Roman" panose="02020603050405020304" pitchFamily="18" charset="0"/>
              <a:cs typeface="Times New Roman" panose="02020603050405020304" pitchFamily="18" charset="0"/>
            </a:endParaRPr>
          </a:p>
          <a:p>
            <a:pPr marL="342900" indent="-342900" algn="just" rtl="1">
              <a:buFontTx/>
              <a:buChar char="-"/>
            </a:pPr>
            <a:r>
              <a:rPr lang="ar-DZ" sz="2300" b="0" dirty="0">
                <a:solidFill>
                  <a:srgbClr val="000000"/>
                </a:solidFill>
                <a:latin typeface="Times New Roman" panose="02020603050405020304" pitchFamily="18" charset="0"/>
                <a:cs typeface="Times New Roman" panose="02020603050405020304" pitchFamily="18" charset="0"/>
              </a:rPr>
              <a:t>تستحق خلال اثني عشر </a:t>
            </a:r>
            <a:r>
              <a:rPr lang="ar-DZ" sz="2300" b="0" dirty="0" err="1">
                <a:solidFill>
                  <a:srgbClr val="000000"/>
                </a:solidFill>
                <a:latin typeface="Times New Roman" panose="02020603050405020304" pitchFamily="18" charset="0"/>
                <a:cs typeface="Times New Roman" panose="02020603050405020304" pitchFamily="18" charset="0"/>
              </a:rPr>
              <a:t>شھرا</a:t>
            </a:r>
            <a:r>
              <a:rPr lang="ar-DZ" sz="2300" b="0" dirty="0">
                <a:solidFill>
                  <a:srgbClr val="000000"/>
                </a:solidFill>
                <a:latin typeface="Times New Roman" panose="02020603050405020304" pitchFamily="18" charset="0"/>
                <a:cs typeface="Times New Roman" panose="02020603050405020304" pitchFamily="18" charset="0"/>
              </a:rPr>
              <a:t> بعد فترة </a:t>
            </a:r>
            <a:r>
              <a:rPr lang="ar-DZ" sz="2300" b="0" dirty="0" err="1" smtClean="0">
                <a:solidFill>
                  <a:srgbClr val="000000"/>
                </a:solidFill>
                <a:latin typeface="Times New Roman" panose="02020603050405020304" pitchFamily="18" charset="0"/>
                <a:cs typeface="Times New Roman" panose="02020603050405020304" pitchFamily="18" charset="0"/>
              </a:rPr>
              <a:t>التقریر</a:t>
            </a:r>
            <a:r>
              <a:rPr lang="ar-DZ" sz="2300" b="0" dirty="0" smtClean="0">
                <a:solidFill>
                  <a:srgbClr val="000000"/>
                </a:solidFill>
                <a:latin typeface="Times New Roman" panose="02020603050405020304" pitchFamily="18" charset="0"/>
                <a:cs typeface="Times New Roman" panose="02020603050405020304" pitchFamily="18" charset="0"/>
              </a:rPr>
              <a:t>،</a:t>
            </a:r>
          </a:p>
          <a:p>
            <a:pPr marL="342900" indent="-342900" algn="just" rtl="1">
              <a:buFontTx/>
              <a:buChar char="-"/>
            </a:pPr>
            <a:r>
              <a:rPr lang="ar-DZ" sz="2300" b="0" dirty="0" err="1" smtClean="0">
                <a:solidFill>
                  <a:srgbClr val="000000"/>
                </a:solidFill>
                <a:latin typeface="Times New Roman" panose="02020603050405020304" pitchFamily="18" charset="0"/>
                <a:cs typeface="Times New Roman" panose="02020603050405020304" pitchFamily="18" charset="0"/>
              </a:rPr>
              <a:t>لیس</a:t>
            </a:r>
            <a:r>
              <a:rPr lang="ar-DZ" sz="2300" b="0" dirty="0" smtClean="0">
                <a:solidFill>
                  <a:srgbClr val="000000"/>
                </a:solidFill>
                <a:latin typeface="Times New Roman" panose="02020603050405020304" pitchFamily="18" charset="0"/>
                <a:cs typeface="Times New Roman" panose="02020603050405020304" pitchFamily="18" charset="0"/>
              </a:rPr>
              <a:t> </a:t>
            </a:r>
            <a:r>
              <a:rPr lang="ar-DZ" sz="2300" b="0" dirty="0">
                <a:solidFill>
                  <a:srgbClr val="000000"/>
                </a:solidFill>
                <a:latin typeface="Times New Roman" panose="02020603050405020304" pitchFamily="18" charset="0"/>
                <a:cs typeface="Times New Roman" panose="02020603050405020304" pitchFamily="18" charset="0"/>
              </a:rPr>
              <a:t>للمنشأة الحق في </a:t>
            </a:r>
            <a:r>
              <a:rPr lang="ar-DZ" sz="2300" b="0" dirty="0" err="1">
                <a:solidFill>
                  <a:srgbClr val="000000"/>
                </a:solidFill>
                <a:latin typeface="Times New Roman" panose="02020603050405020304" pitchFamily="18" charset="0"/>
                <a:cs typeface="Times New Roman" panose="02020603050405020304" pitchFamily="18" charset="0"/>
              </a:rPr>
              <a:t>تأجیل</a:t>
            </a:r>
            <a:r>
              <a:rPr lang="ar-DZ" sz="2300" b="0" dirty="0">
                <a:solidFill>
                  <a:srgbClr val="000000"/>
                </a:solidFill>
                <a:latin typeface="Times New Roman" panose="02020603050405020304" pitchFamily="18" charset="0"/>
                <a:cs typeface="Times New Roman" panose="02020603050405020304" pitchFamily="18" charset="0"/>
              </a:rPr>
              <a:t> </a:t>
            </a:r>
            <a:r>
              <a:rPr lang="ar-DZ" sz="2300" b="0" dirty="0" err="1">
                <a:solidFill>
                  <a:srgbClr val="000000"/>
                </a:solidFill>
                <a:latin typeface="Times New Roman" panose="02020603050405020304" pitchFamily="18" charset="0"/>
                <a:cs typeface="Times New Roman" panose="02020603050405020304" pitchFamily="18" charset="0"/>
              </a:rPr>
              <a:t>تسویتھا</a:t>
            </a:r>
            <a:r>
              <a:rPr lang="ar-DZ" sz="2300" b="0" dirty="0">
                <a:solidFill>
                  <a:srgbClr val="000000"/>
                </a:solidFill>
                <a:latin typeface="Times New Roman" panose="02020603050405020304" pitchFamily="18" charset="0"/>
                <a:cs typeface="Times New Roman" panose="02020603050405020304" pitchFamily="18" charset="0"/>
              </a:rPr>
              <a:t> على الأقل اثني عشر </a:t>
            </a:r>
            <a:r>
              <a:rPr lang="ar-DZ" sz="2300" b="0" dirty="0" err="1">
                <a:solidFill>
                  <a:srgbClr val="000000"/>
                </a:solidFill>
                <a:latin typeface="Times New Roman" panose="02020603050405020304" pitchFamily="18" charset="0"/>
                <a:cs typeface="Times New Roman" panose="02020603050405020304" pitchFamily="18" charset="0"/>
              </a:rPr>
              <a:t>شھرا</a:t>
            </a:r>
            <a:r>
              <a:rPr lang="ar-DZ" sz="2300" b="0" dirty="0">
                <a:solidFill>
                  <a:srgbClr val="000000"/>
                </a:solidFill>
                <a:latin typeface="Times New Roman" panose="02020603050405020304" pitchFamily="18" charset="0"/>
                <a:cs typeface="Times New Roman" panose="02020603050405020304" pitchFamily="18" charset="0"/>
              </a:rPr>
              <a:t> بعد فترة </a:t>
            </a:r>
            <a:r>
              <a:rPr lang="ar-DZ" sz="2300" b="0" dirty="0" err="1" smtClean="0">
                <a:solidFill>
                  <a:srgbClr val="000000"/>
                </a:solidFill>
                <a:latin typeface="Times New Roman" panose="02020603050405020304" pitchFamily="18" charset="0"/>
                <a:cs typeface="Times New Roman" panose="02020603050405020304" pitchFamily="18" charset="0"/>
              </a:rPr>
              <a:t>التقریر</a:t>
            </a:r>
            <a:r>
              <a:rPr lang="ar-DZ" sz="2300" b="0" dirty="0" smtClean="0">
                <a:solidFill>
                  <a:srgbClr val="000000"/>
                </a:solidFill>
                <a:latin typeface="Times New Roman" panose="02020603050405020304" pitchFamily="18" charset="0"/>
                <a:cs typeface="Times New Roman" panose="02020603050405020304" pitchFamily="18" charset="0"/>
              </a:rPr>
              <a:t>.</a:t>
            </a:r>
            <a:endParaRPr lang="ar-DZ" sz="2300" b="0" dirty="0" smtClean="0">
              <a:solidFill>
                <a:srgbClr val="000000"/>
              </a:solidFill>
              <a:latin typeface="Times New Roman" panose="02020603050405020304" pitchFamily="18" charset="0"/>
              <a:cs typeface="Times New Roman" panose="02020603050405020304" pitchFamily="18" charset="0"/>
            </a:endParaRPr>
          </a:p>
          <a:p>
            <a:pPr algn="just" rtl="1"/>
            <a:r>
              <a:rPr lang="ar-DZ" sz="2300" dirty="0" err="1">
                <a:solidFill>
                  <a:srgbClr val="000000"/>
                </a:solidFill>
                <a:latin typeface="Times New Roman" panose="02020603050405020304" pitchFamily="18" charset="0"/>
                <a:cs typeface="Times New Roman" panose="02020603050405020304" pitchFamily="18" charset="0"/>
              </a:rPr>
              <a:t>یجب</a:t>
            </a:r>
            <a:r>
              <a:rPr lang="ar-DZ" sz="2300" dirty="0">
                <a:solidFill>
                  <a:srgbClr val="000000"/>
                </a:solidFill>
                <a:latin typeface="Times New Roman" panose="02020603050405020304" pitchFamily="18" charset="0"/>
                <a:cs typeface="Times New Roman" panose="02020603050405020304" pitchFamily="18" charset="0"/>
              </a:rPr>
              <a:t> على المنشأة </a:t>
            </a:r>
            <a:r>
              <a:rPr lang="ar-DZ" sz="2300" dirty="0" err="1">
                <a:solidFill>
                  <a:srgbClr val="000000"/>
                </a:solidFill>
                <a:latin typeface="Times New Roman" panose="02020603050405020304" pitchFamily="18" charset="0"/>
                <a:cs typeface="Times New Roman" panose="02020603050405020304" pitchFamily="18" charset="0"/>
              </a:rPr>
              <a:t>تصنیف</a:t>
            </a:r>
            <a:r>
              <a:rPr lang="ar-DZ" sz="2300" dirty="0">
                <a:solidFill>
                  <a:srgbClr val="000000"/>
                </a:solidFill>
                <a:latin typeface="Times New Roman" panose="02020603050405020304" pitchFamily="18" charset="0"/>
                <a:cs typeface="Times New Roman" panose="02020603050405020304" pitchFamily="18" charset="0"/>
              </a:rPr>
              <a:t> </a:t>
            </a:r>
            <a:r>
              <a:rPr lang="ar-DZ" sz="2300" dirty="0" err="1">
                <a:solidFill>
                  <a:srgbClr val="000000"/>
                </a:solidFill>
                <a:latin typeface="Times New Roman" panose="02020603050405020304" pitchFamily="18" charset="0"/>
                <a:cs typeface="Times New Roman" panose="02020603050405020304" pitchFamily="18" charset="0"/>
              </a:rPr>
              <a:t>جمیع</a:t>
            </a:r>
            <a:r>
              <a:rPr lang="ar-DZ" sz="2300" dirty="0">
                <a:solidFill>
                  <a:srgbClr val="000000"/>
                </a:solidFill>
                <a:latin typeface="Times New Roman" panose="02020603050405020304" pitchFamily="18" charset="0"/>
                <a:cs typeface="Times New Roman" panose="02020603050405020304" pitchFamily="18" charset="0"/>
              </a:rPr>
              <a:t> الخصوم الأخرى على </a:t>
            </a:r>
            <a:r>
              <a:rPr lang="ar-DZ" sz="2300" dirty="0" err="1">
                <a:solidFill>
                  <a:srgbClr val="000000"/>
                </a:solidFill>
                <a:latin typeface="Times New Roman" panose="02020603050405020304" pitchFamily="18" charset="0"/>
                <a:cs typeface="Times New Roman" panose="02020603050405020304" pitchFamily="18" charset="0"/>
              </a:rPr>
              <a:t>أنھا</a:t>
            </a:r>
            <a:r>
              <a:rPr lang="ar-DZ" sz="2300" dirty="0">
                <a:solidFill>
                  <a:srgbClr val="000000"/>
                </a:solidFill>
                <a:latin typeface="Times New Roman" panose="02020603050405020304" pitchFamily="18" charset="0"/>
                <a:cs typeface="Times New Roman" panose="02020603050405020304" pitchFamily="18" charset="0"/>
              </a:rPr>
              <a:t> </a:t>
            </a:r>
            <a:r>
              <a:rPr lang="ar-DZ" sz="2300" dirty="0">
                <a:solidFill>
                  <a:srgbClr val="C00000"/>
                </a:solidFill>
                <a:latin typeface="Times New Roman" panose="02020603050405020304" pitchFamily="18" charset="0"/>
                <a:cs typeface="Times New Roman" panose="02020603050405020304" pitchFamily="18" charset="0"/>
              </a:rPr>
              <a:t>خصوم </a:t>
            </a:r>
            <a:r>
              <a:rPr lang="ar-DZ" sz="2300" dirty="0" err="1">
                <a:solidFill>
                  <a:srgbClr val="C00000"/>
                </a:solidFill>
                <a:latin typeface="Times New Roman" panose="02020603050405020304" pitchFamily="18" charset="0"/>
                <a:cs typeface="Times New Roman" panose="02020603050405020304" pitchFamily="18" charset="0"/>
              </a:rPr>
              <a:t>غیر</a:t>
            </a:r>
            <a:r>
              <a:rPr lang="ar-DZ" sz="2300" dirty="0">
                <a:solidFill>
                  <a:srgbClr val="C00000"/>
                </a:solidFill>
                <a:latin typeface="Times New Roman" panose="02020603050405020304" pitchFamily="18" charset="0"/>
                <a:cs typeface="Times New Roman" panose="02020603050405020304" pitchFamily="18" charset="0"/>
              </a:rPr>
              <a:t> متداولة</a:t>
            </a:r>
            <a:endParaRPr lang="fr-FR" sz="2300" dirty="0" smtClean="0">
              <a:solidFill>
                <a:srgbClr val="C00000"/>
              </a:solidFill>
              <a:latin typeface="Times New Roman" panose="02020603050405020304" pitchFamily="18" charset="0"/>
              <a:cs typeface="Times New Roman" panose="02020603050405020304" pitchFamily="18" charset="0"/>
            </a:endParaRPr>
          </a:p>
        </p:txBody>
      </p:sp>
      <p:sp>
        <p:nvSpPr>
          <p:cNvPr id="42" name="Rectangle à coins arrondis 41"/>
          <p:cNvSpPr/>
          <p:nvPr/>
        </p:nvSpPr>
        <p:spPr bwMode="auto">
          <a:xfrm>
            <a:off x="7357809" y="4372105"/>
            <a:ext cx="1688070" cy="864096"/>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algn="ctr"/>
            <a:r>
              <a:rPr lang="ar-DZ" sz="2400" dirty="0" smtClean="0">
                <a:solidFill>
                  <a:srgbClr val="C00000"/>
                </a:solidFill>
                <a:latin typeface="Times New Roman" panose="02020603050405020304" pitchFamily="18" charset="0"/>
                <a:cs typeface="Times New Roman" panose="02020603050405020304" pitchFamily="18" charset="0"/>
              </a:rPr>
              <a:t>3) حقوق </a:t>
            </a:r>
            <a:r>
              <a:rPr lang="ar-DZ" sz="2400" dirty="0" smtClean="0">
                <a:solidFill>
                  <a:srgbClr val="C00000"/>
                </a:solidFill>
                <a:latin typeface="Times New Roman" panose="02020603050405020304" pitchFamily="18" charset="0"/>
                <a:cs typeface="Times New Roman" panose="02020603050405020304" pitchFamily="18" charset="0"/>
              </a:rPr>
              <a:t>الملكية</a:t>
            </a:r>
            <a:endParaRPr lang="fr-FR" sz="2400" dirty="0" smtClean="0">
              <a:solidFill>
                <a:srgbClr val="C00000"/>
              </a:solidFill>
              <a:latin typeface="Times New Roman" panose="02020603050405020304" pitchFamily="18" charset="0"/>
              <a:cs typeface="Times New Roman" panose="02020603050405020304" pitchFamily="18" charset="0"/>
            </a:endParaRPr>
          </a:p>
        </p:txBody>
      </p:sp>
      <p:sp>
        <p:nvSpPr>
          <p:cNvPr id="43" name="Rectangle 42"/>
          <p:cNvSpPr/>
          <p:nvPr/>
        </p:nvSpPr>
        <p:spPr bwMode="auto">
          <a:xfrm>
            <a:off x="376863" y="3803043"/>
            <a:ext cx="6859433" cy="2866317"/>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just" rtl="1"/>
            <a:r>
              <a:rPr lang="ar-DZ" sz="2200" b="0" dirty="0">
                <a:solidFill>
                  <a:srgbClr val="000000"/>
                </a:solidFill>
                <a:latin typeface="Times New Roman" panose="02020603050405020304" pitchFamily="18" charset="0"/>
                <a:cs typeface="Times New Roman" panose="02020603050405020304" pitchFamily="18" charset="0"/>
              </a:rPr>
              <a:t>تمثل القيمة المتبقية في صافي الأصول بعد طرح </a:t>
            </a:r>
            <a:r>
              <a:rPr lang="ar-DZ" sz="2200" b="0" dirty="0" err="1">
                <a:solidFill>
                  <a:srgbClr val="000000"/>
                </a:solidFill>
                <a:latin typeface="Times New Roman" panose="02020603050405020304" pitchFamily="18" charset="0"/>
                <a:cs typeface="Times New Roman" panose="02020603050405020304" pitchFamily="18" charset="0"/>
              </a:rPr>
              <a:t>الإلتزامات</a:t>
            </a:r>
            <a:r>
              <a:rPr lang="ar-DZ" sz="2200" b="0" dirty="0">
                <a:solidFill>
                  <a:srgbClr val="000000"/>
                </a:solidFill>
                <a:latin typeface="Times New Roman" panose="02020603050405020304" pitchFamily="18" charset="0"/>
                <a:cs typeface="Times New Roman" panose="02020603050405020304" pitchFamily="18" charset="0"/>
              </a:rPr>
              <a:t> منها. و البنود الموالية هي الحد الأدنى الواجب عرضها بداخلها:</a:t>
            </a:r>
          </a:p>
          <a:p>
            <a:pPr marL="342900" indent="-342900" algn="just" rtl="1">
              <a:buFontTx/>
              <a:buChar char="-"/>
            </a:pPr>
            <a:r>
              <a:rPr lang="ar-DZ" sz="2200" b="0" dirty="0" smtClean="0">
                <a:solidFill>
                  <a:srgbClr val="000000"/>
                </a:solidFill>
                <a:latin typeface="Times New Roman" panose="02020603050405020304" pitchFamily="18" charset="0"/>
                <a:cs typeface="Times New Roman" panose="02020603050405020304" pitchFamily="18" charset="0"/>
              </a:rPr>
              <a:t>حقوق </a:t>
            </a:r>
            <a:r>
              <a:rPr lang="ar-DZ" sz="2200" b="0" dirty="0">
                <a:solidFill>
                  <a:srgbClr val="000000"/>
                </a:solidFill>
                <a:latin typeface="Times New Roman" panose="02020603050405020304" pitchFamily="18" charset="0"/>
                <a:cs typeface="Times New Roman" panose="02020603050405020304" pitchFamily="18" charset="0"/>
              </a:rPr>
              <a:t>الأقلية المعروضة ضمن حقوق الملكية</a:t>
            </a:r>
            <a:r>
              <a:rPr lang="ar-DZ" sz="2200" b="0" dirty="0" smtClean="0">
                <a:solidFill>
                  <a:srgbClr val="000000"/>
                </a:solidFill>
                <a:latin typeface="Times New Roman" panose="02020603050405020304" pitchFamily="18" charset="0"/>
                <a:cs typeface="Times New Roman" panose="02020603050405020304" pitchFamily="18" charset="0"/>
              </a:rPr>
              <a:t>،</a:t>
            </a:r>
          </a:p>
          <a:p>
            <a:pPr marL="342900" indent="-342900" algn="just" rtl="1">
              <a:buFontTx/>
              <a:buChar char="-"/>
            </a:pPr>
            <a:r>
              <a:rPr lang="ar-DZ" sz="2200" b="0" dirty="0" smtClean="0">
                <a:solidFill>
                  <a:srgbClr val="000000"/>
                </a:solidFill>
                <a:latin typeface="Times New Roman" panose="02020603050405020304" pitchFamily="18" charset="0"/>
                <a:cs typeface="Times New Roman" panose="02020603050405020304" pitchFamily="18" charset="0"/>
              </a:rPr>
              <a:t> </a:t>
            </a:r>
            <a:r>
              <a:rPr lang="ar-DZ" sz="2200" b="0" dirty="0">
                <a:solidFill>
                  <a:srgbClr val="000000"/>
                </a:solidFill>
                <a:latin typeface="Times New Roman" panose="02020603050405020304" pitchFamily="18" charset="0"/>
                <a:cs typeface="Times New Roman" panose="02020603050405020304" pitchFamily="18" charset="0"/>
              </a:rPr>
              <a:t>رأس المال المصدر و </a:t>
            </a:r>
            <a:r>
              <a:rPr lang="ar-DZ" sz="2200" b="0" dirty="0" err="1">
                <a:solidFill>
                  <a:srgbClr val="000000"/>
                </a:solidFill>
                <a:latin typeface="Times New Roman" panose="02020603050405020304" pitchFamily="18" charset="0"/>
                <a:cs typeface="Times New Roman" panose="02020603050405020304" pitchFamily="18" charset="0"/>
              </a:rPr>
              <a:t>الإحتياطيات</a:t>
            </a:r>
            <a:r>
              <a:rPr lang="ar-DZ" sz="2200" b="0" dirty="0">
                <a:solidFill>
                  <a:srgbClr val="000000"/>
                </a:solidFill>
                <a:latin typeface="Times New Roman" panose="02020603050405020304" pitchFamily="18" charset="0"/>
                <a:cs typeface="Times New Roman" panose="02020603050405020304" pitchFamily="18" charset="0"/>
              </a:rPr>
              <a:t> المرتبطة بأصحاب الملكية</a:t>
            </a:r>
            <a:r>
              <a:rPr lang="ar-DZ" sz="2200" b="0" dirty="0" smtClean="0">
                <a:solidFill>
                  <a:srgbClr val="000000"/>
                </a:solidFill>
                <a:latin typeface="Times New Roman" panose="02020603050405020304" pitchFamily="18" charset="0"/>
                <a:cs typeface="Times New Roman" panose="02020603050405020304" pitchFamily="18" charset="0"/>
              </a:rPr>
              <a:t>،</a:t>
            </a:r>
          </a:p>
          <a:p>
            <a:pPr marL="342900" indent="-342900" algn="just" rtl="1">
              <a:buFontTx/>
              <a:buChar char="-"/>
            </a:pPr>
            <a:r>
              <a:rPr lang="ar-DZ" sz="2200" b="0" dirty="0" smtClean="0">
                <a:solidFill>
                  <a:srgbClr val="000000"/>
                </a:solidFill>
                <a:latin typeface="Times New Roman" panose="02020603050405020304" pitchFamily="18" charset="0"/>
                <a:cs typeface="Times New Roman" panose="02020603050405020304" pitchFamily="18" charset="0"/>
              </a:rPr>
              <a:t> </a:t>
            </a:r>
            <a:r>
              <a:rPr lang="ar-DZ" sz="2200" b="0" dirty="0">
                <a:solidFill>
                  <a:srgbClr val="000000"/>
                </a:solidFill>
                <a:latin typeface="Times New Roman" panose="02020603050405020304" pitchFamily="18" charset="0"/>
                <a:cs typeface="Times New Roman" panose="02020603050405020304" pitchFamily="18" charset="0"/>
              </a:rPr>
              <a:t>الأرباح المحتجزة</a:t>
            </a:r>
            <a:r>
              <a:rPr lang="ar-DZ" sz="2200" b="0" dirty="0" smtClean="0">
                <a:solidFill>
                  <a:srgbClr val="000000"/>
                </a:solidFill>
                <a:latin typeface="Times New Roman" panose="02020603050405020304" pitchFamily="18" charset="0"/>
                <a:cs typeface="Times New Roman" panose="02020603050405020304" pitchFamily="18" charset="0"/>
              </a:rPr>
              <a:t>،</a:t>
            </a:r>
          </a:p>
          <a:p>
            <a:pPr marL="342900" indent="-342900" algn="just" rtl="1">
              <a:buFontTx/>
              <a:buChar char="-"/>
            </a:pPr>
            <a:r>
              <a:rPr lang="ar-DZ" sz="2200" b="0" dirty="0" smtClean="0">
                <a:solidFill>
                  <a:srgbClr val="000000"/>
                </a:solidFill>
                <a:latin typeface="Times New Roman" panose="02020603050405020304" pitchFamily="18" charset="0"/>
                <a:cs typeface="Times New Roman" panose="02020603050405020304" pitchFamily="18" charset="0"/>
              </a:rPr>
              <a:t> </a:t>
            </a:r>
            <a:r>
              <a:rPr lang="ar-DZ" sz="2200" b="0" dirty="0">
                <a:solidFill>
                  <a:srgbClr val="000000"/>
                </a:solidFill>
                <a:latin typeface="Times New Roman" panose="02020603050405020304" pitchFamily="18" charset="0"/>
                <a:cs typeface="Times New Roman" panose="02020603050405020304" pitchFamily="18" charset="0"/>
              </a:rPr>
              <a:t>الزيادة في رأس المال، </a:t>
            </a:r>
            <a:endParaRPr lang="ar-DZ" sz="2200" b="0" dirty="0" smtClean="0">
              <a:solidFill>
                <a:srgbClr val="000000"/>
              </a:solidFill>
              <a:latin typeface="Times New Roman" panose="02020603050405020304" pitchFamily="18" charset="0"/>
              <a:cs typeface="Times New Roman" panose="02020603050405020304" pitchFamily="18" charset="0"/>
            </a:endParaRPr>
          </a:p>
          <a:p>
            <a:pPr marL="342900" indent="-342900" algn="just" rtl="1">
              <a:buFontTx/>
              <a:buChar char="-"/>
            </a:pPr>
            <a:r>
              <a:rPr lang="ar-DZ" sz="2200" b="0" dirty="0" smtClean="0">
                <a:solidFill>
                  <a:srgbClr val="000000"/>
                </a:solidFill>
                <a:latin typeface="Times New Roman" panose="02020603050405020304" pitchFamily="18" charset="0"/>
                <a:cs typeface="Times New Roman" panose="02020603050405020304" pitchFamily="18" charset="0"/>
              </a:rPr>
              <a:t>رأس </a:t>
            </a:r>
            <a:r>
              <a:rPr lang="ar-DZ" sz="2200" b="0" dirty="0">
                <a:solidFill>
                  <a:srgbClr val="000000"/>
                </a:solidFill>
                <a:latin typeface="Times New Roman" panose="02020603050405020304" pitchFamily="18" charset="0"/>
                <a:cs typeface="Times New Roman" panose="02020603050405020304" pitchFamily="18" charset="0"/>
              </a:rPr>
              <a:t>المال الذي تم </a:t>
            </a:r>
            <a:r>
              <a:rPr lang="ar-DZ" sz="2200" b="0" dirty="0" err="1">
                <a:solidFill>
                  <a:srgbClr val="000000"/>
                </a:solidFill>
                <a:latin typeface="Times New Roman" panose="02020603050405020304" pitchFamily="18" charset="0"/>
                <a:cs typeface="Times New Roman" panose="02020603050405020304" pitchFamily="18" charset="0"/>
              </a:rPr>
              <a:t>إستلامه</a:t>
            </a:r>
            <a:r>
              <a:rPr lang="ar-DZ" sz="2200" b="0" dirty="0">
                <a:solidFill>
                  <a:srgbClr val="000000"/>
                </a:solidFill>
                <a:latin typeface="Times New Roman" panose="02020603050405020304" pitchFamily="18" charset="0"/>
                <a:cs typeface="Times New Roman" panose="02020603050405020304" pitchFamily="18" charset="0"/>
              </a:rPr>
              <a:t> كتبرع</a:t>
            </a:r>
            <a:r>
              <a:rPr lang="ar-DZ" sz="2200" b="0" dirty="0" smtClean="0">
                <a:solidFill>
                  <a:srgbClr val="000000"/>
                </a:solidFill>
                <a:latin typeface="Times New Roman" panose="02020603050405020304" pitchFamily="18" charset="0"/>
                <a:cs typeface="Times New Roman" panose="02020603050405020304" pitchFamily="18" charset="0"/>
              </a:rPr>
              <a:t>،</a:t>
            </a:r>
          </a:p>
          <a:p>
            <a:pPr marL="342900" indent="-342900" algn="just" rtl="1">
              <a:buFontTx/>
              <a:buChar char="-"/>
            </a:pPr>
            <a:r>
              <a:rPr lang="ar-DZ" sz="2200" b="0" dirty="0" smtClean="0">
                <a:solidFill>
                  <a:srgbClr val="000000"/>
                </a:solidFill>
                <a:latin typeface="Times New Roman" panose="02020603050405020304" pitchFamily="18" charset="0"/>
                <a:cs typeface="Times New Roman" panose="02020603050405020304" pitchFamily="18" charset="0"/>
              </a:rPr>
              <a:t> </a:t>
            </a:r>
            <a:r>
              <a:rPr lang="ar-DZ" sz="2200" b="0" dirty="0">
                <a:solidFill>
                  <a:srgbClr val="000000"/>
                </a:solidFill>
                <a:latin typeface="Times New Roman" panose="02020603050405020304" pitchFamily="18" charset="0"/>
                <a:cs typeface="Times New Roman" panose="02020603050405020304" pitchFamily="18" charset="0"/>
              </a:rPr>
              <a:t>المكاسب أو الخسائر .</a:t>
            </a:r>
          </a:p>
        </p:txBody>
      </p:sp>
    </p:spTree>
    <p:extLst>
      <p:ext uri="{BB962C8B-B14F-4D97-AF65-F5344CB8AC3E}">
        <p14:creationId xmlns:p14="http://schemas.microsoft.com/office/powerpoint/2010/main" val="1424244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fade">
                                      <p:cBhvr>
                                        <p:cTn id="7" dur="500"/>
                                        <p:tgtEl>
                                          <p:spTgt spid="3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8"/>
                                        </p:tgtEl>
                                        <p:attrNameLst>
                                          <p:attrName>style.visibility</p:attrName>
                                        </p:attrNameLst>
                                      </p:cBhvr>
                                      <p:to>
                                        <p:strVal val="visible"/>
                                      </p:to>
                                    </p:set>
                                    <p:animEffect transition="in" filter="fade">
                                      <p:cBhvr>
                                        <p:cTn id="12" dur="500"/>
                                        <p:tgtEl>
                                          <p:spTgt spid="3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8">
                                            <p:txEl>
                                              <p:pRg st="0" end="0"/>
                                            </p:txEl>
                                          </p:spTgt>
                                        </p:tgtEl>
                                        <p:attrNameLst>
                                          <p:attrName>style.visibility</p:attrName>
                                        </p:attrNameLst>
                                      </p:cBhvr>
                                      <p:to>
                                        <p:strVal val="visible"/>
                                      </p:to>
                                    </p:set>
                                    <p:animEffect transition="in" filter="fade">
                                      <p:cBhvr>
                                        <p:cTn id="17" dur="500"/>
                                        <p:tgtEl>
                                          <p:spTgt spid="38">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38">
                                            <p:txEl>
                                              <p:pRg st="1" end="1"/>
                                            </p:txEl>
                                          </p:spTgt>
                                        </p:tgtEl>
                                        <p:attrNameLst>
                                          <p:attrName>style.visibility</p:attrName>
                                        </p:attrNameLst>
                                      </p:cBhvr>
                                      <p:to>
                                        <p:strVal val="visible"/>
                                      </p:to>
                                    </p:set>
                                    <p:anim calcmode="lin" valueType="num">
                                      <p:cBhvr additive="base">
                                        <p:cTn id="22" dur="500" fill="hold"/>
                                        <p:tgtEl>
                                          <p:spTgt spid="38">
                                            <p:txEl>
                                              <p:pRg st="1" end="1"/>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3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38">
                                            <p:txEl>
                                              <p:pRg st="2" end="2"/>
                                            </p:txEl>
                                          </p:spTgt>
                                        </p:tgtEl>
                                        <p:attrNameLst>
                                          <p:attrName>style.visibility</p:attrName>
                                        </p:attrNameLst>
                                      </p:cBhvr>
                                      <p:to>
                                        <p:strVal val="visible"/>
                                      </p:to>
                                    </p:set>
                                    <p:anim calcmode="lin" valueType="num">
                                      <p:cBhvr additive="base">
                                        <p:cTn id="28" dur="500" fill="hold"/>
                                        <p:tgtEl>
                                          <p:spTgt spid="38">
                                            <p:txEl>
                                              <p:pRg st="2" end="2"/>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3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nodeType="clickEffect">
                                  <p:stCondLst>
                                    <p:cond delay="0"/>
                                  </p:stCondLst>
                                  <p:childTnLst>
                                    <p:set>
                                      <p:cBhvr>
                                        <p:cTn id="33" dur="1" fill="hold">
                                          <p:stCondLst>
                                            <p:cond delay="0"/>
                                          </p:stCondLst>
                                        </p:cTn>
                                        <p:tgtEl>
                                          <p:spTgt spid="38">
                                            <p:txEl>
                                              <p:pRg st="3" end="3"/>
                                            </p:txEl>
                                          </p:spTgt>
                                        </p:tgtEl>
                                        <p:attrNameLst>
                                          <p:attrName>style.visibility</p:attrName>
                                        </p:attrNameLst>
                                      </p:cBhvr>
                                      <p:to>
                                        <p:strVal val="visible"/>
                                      </p:to>
                                    </p:set>
                                    <p:anim calcmode="lin" valueType="num">
                                      <p:cBhvr additive="base">
                                        <p:cTn id="34" dur="500" fill="hold"/>
                                        <p:tgtEl>
                                          <p:spTgt spid="38">
                                            <p:txEl>
                                              <p:pRg st="3" end="3"/>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3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nodeType="clickEffect">
                                  <p:stCondLst>
                                    <p:cond delay="0"/>
                                  </p:stCondLst>
                                  <p:childTnLst>
                                    <p:set>
                                      <p:cBhvr>
                                        <p:cTn id="39" dur="1" fill="hold">
                                          <p:stCondLst>
                                            <p:cond delay="0"/>
                                          </p:stCondLst>
                                        </p:cTn>
                                        <p:tgtEl>
                                          <p:spTgt spid="38">
                                            <p:txEl>
                                              <p:pRg st="4" end="4"/>
                                            </p:txEl>
                                          </p:spTgt>
                                        </p:tgtEl>
                                        <p:attrNameLst>
                                          <p:attrName>style.visibility</p:attrName>
                                        </p:attrNameLst>
                                      </p:cBhvr>
                                      <p:to>
                                        <p:strVal val="visible"/>
                                      </p:to>
                                    </p:set>
                                    <p:anim calcmode="lin" valueType="num">
                                      <p:cBhvr additive="base">
                                        <p:cTn id="40" dur="500" fill="hold"/>
                                        <p:tgtEl>
                                          <p:spTgt spid="38">
                                            <p:txEl>
                                              <p:pRg st="4" end="4"/>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3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nodeType="clickEffect">
                                  <p:stCondLst>
                                    <p:cond delay="0"/>
                                  </p:stCondLst>
                                  <p:childTnLst>
                                    <p:set>
                                      <p:cBhvr>
                                        <p:cTn id="45" dur="1" fill="hold">
                                          <p:stCondLst>
                                            <p:cond delay="0"/>
                                          </p:stCondLst>
                                        </p:cTn>
                                        <p:tgtEl>
                                          <p:spTgt spid="38">
                                            <p:txEl>
                                              <p:pRg st="5" end="5"/>
                                            </p:txEl>
                                          </p:spTgt>
                                        </p:tgtEl>
                                        <p:attrNameLst>
                                          <p:attrName>style.visibility</p:attrName>
                                        </p:attrNameLst>
                                      </p:cBhvr>
                                      <p:to>
                                        <p:strVal val="visible"/>
                                      </p:to>
                                    </p:set>
                                    <p:anim calcmode="lin" valueType="num">
                                      <p:cBhvr additive="base">
                                        <p:cTn id="46" dur="500" fill="hold"/>
                                        <p:tgtEl>
                                          <p:spTgt spid="38">
                                            <p:txEl>
                                              <p:pRg st="5" end="5"/>
                                            </p:txEl>
                                          </p:spTgt>
                                        </p:tgtEl>
                                        <p:attrNameLst>
                                          <p:attrName>ppt_x</p:attrName>
                                        </p:attrNameLst>
                                      </p:cBhvr>
                                      <p:tavLst>
                                        <p:tav tm="0">
                                          <p:val>
                                            <p:strVal val="#ppt_x"/>
                                          </p:val>
                                        </p:tav>
                                        <p:tav tm="100000">
                                          <p:val>
                                            <p:strVal val="#ppt_x"/>
                                          </p:val>
                                        </p:tav>
                                      </p:tavLst>
                                    </p:anim>
                                    <p:anim calcmode="lin" valueType="num">
                                      <p:cBhvr additive="base">
                                        <p:cTn id="47" dur="500" fill="hold"/>
                                        <p:tgtEl>
                                          <p:spTgt spid="38">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42"/>
                                        </p:tgtEl>
                                        <p:attrNameLst>
                                          <p:attrName>style.visibility</p:attrName>
                                        </p:attrNameLst>
                                      </p:cBhvr>
                                      <p:to>
                                        <p:strVal val="visible"/>
                                      </p:to>
                                    </p:set>
                                    <p:animEffect transition="in" filter="fade">
                                      <p:cBhvr>
                                        <p:cTn id="52" dur="500"/>
                                        <p:tgtEl>
                                          <p:spTgt spid="42"/>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43"/>
                                        </p:tgtEl>
                                        <p:attrNameLst>
                                          <p:attrName>style.visibility</p:attrName>
                                        </p:attrNameLst>
                                      </p:cBhvr>
                                      <p:to>
                                        <p:strVal val="visible"/>
                                      </p:to>
                                    </p:set>
                                    <p:animEffect transition="in" filter="fade">
                                      <p:cBhvr>
                                        <p:cTn id="57" dur="500"/>
                                        <p:tgtEl>
                                          <p:spTgt spid="43"/>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43">
                                            <p:txEl>
                                              <p:pRg st="0" end="0"/>
                                            </p:txEl>
                                          </p:spTgt>
                                        </p:tgtEl>
                                        <p:attrNameLst>
                                          <p:attrName>style.visibility</p:attrName>
                                        </p:attrNameLst>
                                      </p:cBhvr>
                                      <p:to>
                                        <p:strVal val="visible"/>
                                      </p:to>
                                    </p:set>
                                    <p:animEffect transition="in" filter="fade">
                                      <p:cBhvr>
                                        <p:cTn id="62" dur="500"/>
                                        <p:tgtEl>
                                          <p:spTgt spid="43">
                                            <p:txEl>
                                              <p:pRg st="0" end="0"/>
                                            </p:txEl>
                                          </p:spTgt>
                                        </p:tgtEl>
                                      </p:cBhvr>
                                    </p:animEffect>
                                  </p:childTnLst>
                                </p:cTn>
                              </p:par>
                              <p:par>
                                <p:cTn id="63" presetID="2" presetClass="entr" presetSubtype="4" fill="hold" nodeType="withEffect">
                                  <p:stCondLst>
                                    <p:cond delay="0"/>
                                  </p:stCondLst>
                                  <p:childTnLst>
                                    <p:set>
                                      <p:cBhvr>
                                        <p:cTn id="64" dur="1" fill="hold">
                                          <p:stCondLst>
                                            <p:cond delay="0"/>
                                          </p:stCondLst>
                                        </p:cTn>
                                        <p:tgtEl>
                                          <p:spTgt spid="43">
                                            <p:txEl>
                                              <p:pRg st="1" end="1"/>
                                            </p:txEl>
                                          </p:spTgt>
                                        </p:tgtEl>
                                        <p:attrNameLst>
                                          <p:attrName>style.visibility</p:attrName>
                                        </p:attrNameLst>
                                      </p:cBhvr>
                                      <p:to>
                                        <p:strVal val="visible"/>
                                      </p:to>
                                    </p:set>
                                    <p:anim calcmode="lin" valueType="num">
                                      <p:cBhvr additive="base">
                                        <p:cTn id="65" dur="500" fill="hold"/>
                                        <p:tgtEl>
                                          <p:spTgt spid="43">
                                            <p:txEl>
                                              <p:pRg st="1" end="1"/>
                                            </p:txEl>
                                          </p:spTgt>
                                        </p:tgtEl>
                                        <p:attrNameLst>
                                          <p:attrName>ppt_x</p:attrName>
                                        </p:attrNameLst>
                                      </p:cBhvr>
                                      <p:tavLst>
                                        <p:tav tm="0">
                                          <p:val>
                                            <p:strVal val="#ppt_x"/>
                                          </p:val>
                                        </p:tav>
                                        <p:tav tm="100000">
                                          <p:val>
                                            <p:strVal val="#ppt_x"/>
                                          </p:val>
                                        </p:tav>
                                      </p:tavLst>
                                    </p:anim>
                                    <p:anim calcmode="lin" valueType="num">
                                      <p:cBhvr additive="base">
                                        <p:cTn id="66" dur="500" fill="hold"/>
                                        <p:tgtEl>
                                          <p:spTgt spid="43">
                                            <p:txEl>
                                              <p:pRg st="1" end="1"/>
                                            </p:txEl>
                                          </p:spTgt>
                                        </p:tgtEl>
                                        <p:attrNameLst>
                                          <p:attrName>ppt_y</p:attrName>
                                        </p:attrNameLst>
                                      </p:cBhvr>
                                      <p:tavLst>
                                        <p:tav tm="0">
                                          <p:val>
                                            <p:strVal val="1+#ppt_h/2"/>
                                          </p:val>
                                        </p:tav>
                                        <p:tav tm="100000">
                                          <p:val>
                                            <p:strVal val="#ppt_y"/>
                                          </p:val>
                                        </p:tav>
                                      </p:tavLst>
                                    </p:anim>
                                  </p:childTnLst>
                                </p:cTn>
                              </p:par>
                              <p:par>
                                <p:cTn id="67" presetID="2" presetClass="entr" presetSubtype="4" fill="hold" nodeType="withEffect">
                                  <p:stCondLst>
                                    <p:cond delay="0"/>
                                  </p:stCondLst>
                                  <p:childTnLst>
                                    <p:set>
                                      <p:cBhvr>
                                        <p:cTn id="68" dur="1" fill="hold">
                                          <p:stCondLst>
                                            <p:cond delay="0"/>
                                          </p:stCondLst>
                                        </p:cTn>
                                        <p:tgtEl>
                                          <p:spTgt spid="43">
                                            <p:txEl>
                                              <p:pRg st="2" end="2"/>
                                            </p:txEl>
                                          </p:spTgt>
                                        </p:tgtEl>
                                        <p:attrNameLst>
                                          <p:attrName>style.visibility</p:attrName>
                                        </p:attrNameLst>
                                      </p:cBhvr>
                                      <p:to>
                                        <p:strVal val="visible"/>
                                      </p:to>
                                    </p:set>
                                    <p:anim calcmode="lin" valueType="num">
                                      <p:cBhvr additive="base">
                                        <p:cTn id="69" dur="500" fill="hold"/>
                                        <p:tgtEl>
                                          <p:spTgt spid="43">
                                            <p:txEl>
                                              <p:pRg st="2" end="2"/>
                                            </p:txEl>
                                          </p:spTgt>
                                        </p:tgtEl>
                                        <p:attrNameLst>
                                          <p:attrName>ppt_x</p:attrName>
                                        </p:attrNameLst>
                                      </p:cBhvr>
                                      <p:tavLst>
                                        <p:tav tm="0">
                                          <p:val>
                                            <p:strVal val="#ppt_x"/>
                                          </p:val>
                                        </p:tav>
                                        <p:tav tm="100000">
                                          <p:val>
                                            <p:strVal val="#ppt_x"/>
                                          </p:val>
                                        </p:tav>
                                      </p:tavLst>
                                    </p:anim>
                                    <p:anim calcmode="lin" valueType="num">
                                      <p:cBhvr additive="base">
                                        <p:cTn id="70" dur="500" fill="hold"/>
                                        <p:tgtEl>
                                          <p:spTgt spid="43">
                                            <p:txEl>
                                              <p:pRg st="2" end="2"/>
                                            </p:txEl>
                                          </p:spTgt>
                                        </p:tgtEl>
                                        <p:attrNameLst>
                                          <p:attrName>ppt_y</p:attrName>
                                        </p:attrNameLst>
                                      </p:cBhvr>
                                      <p:tavLst>
                                        <p:tav tm="0">
                                          <p:val>
                                            <p:strVal val="1+#ppt_h/2"/>
                                          </p:val>
                                        </p:tav>
                                        <p:tav tm="100000">
                                          <p:val>
                                            <p:strVal val="#ppt_y"/>
                                          </p:val>
                                        </p:tav>
                                      </p:tavLst>
                                    </p:anim>
                                  </p:childTnLst>
                                </p:cTn>
                              </p:par>
                              <p:par>
                                <p:cTn id="71" presetID="2" presetClass="entr" presetSubtype="4" fill="hold" nodeType="withEffect">
                                  <p:stCondLst>
                                    <p:cond delay="0"/>
                                  </p:stCondLst>
                                  <p:childTnLst>
                                    <p:set>
                                      <p:cBhvr>
                                        <p:cTn id="72" dur="1" fill="hold">
                                          <p:stCondLst>
                                            <p:cond delay="0"/>
                                          </p:stCondLst>
                                        </p:cTn>
                                        <p:tgtEl>
                                          <p:spTgt spid="43">
                                            <p:txEl>
                                              <p:pRg st="3" end="3"/>
                                            </p:txEl>
                                          </p:spTgt>
                                        </p:tgtEl>
                                        <p:attrNameLst>
                                          <p:attrName>style.visibility</p:attrName>
                                        </p:attrNameLst>
                                      </p:cBhvr>
                                      <p:to>
                                        <p:strVal val="visible"/>
                                      </p:to>
                                    </p:set>
                                    <p:anim calcmode="lin" valueType="num">
                                      <p:cBhvr additive="base">
                                        <p:cTn id="73" dur="500" fill="hold"/>
                                        <p:tgtEl>
                                          <p:spTgt spid="43">
                                            <p:txEl>
                                              <p:pRg st="3" end="3"/>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43">
                                            <p:txEl>
                                              <p:pRg st="3" end="3"/>
                                            </p:txEl>
                                          </p:spTgt>
                                        </p:tgtEl>
                                        <p:attrNameLst>
                                          <p:attrName>ppt_y</p:attrName>
                                        </p:attrNameLst>
                                      </p:cBhvr>
                                      <p:tavLst>
                                        <p:tav tm="0">
                                          <p:val>
                                            <p:strVal val="1+#ppt_h/2"/>
                                          </p:val>
                                        </p:tav>
                                        <p:tav tm="100000">
                                          <p:val>
                                            <p:strVal val="#ppt_y"/>
                                          </p:val>
                                        </p:tav>
                                      </p:tavLst>
                                    </p:anim>
                                  </p:childTnLst>
                                </p:cTn>
                              </p:par>
                              <p:par>
                                <p:cTn id="75" presetID="2" presetClass="entr" presetSubtype="4" fill="hold" nodeType="withEffect">
                                  <p:stCondLst>
                                    <p:cond delay="0"/>
                                  </p:stCondLst>
                                  <p:childTnLst>
                                    <p:set>
                                      <p:cBhvr>
                                        <p:cTn id="76" dur="1" fill="hold">
                                          <p:stCondLst>
                                            <p:cond delay="0"/>
                                          </p:stCondLst>
                                        </p:cTn>
                                        <p:tgtEl>
                                          <p:spTgt spid="43">
                                            <p:txEl>
                                              <p:pRg st="4" end="4"/>
                                            </p:txEl>
                                          </p:spTgt>
                                        </p:tgtEl>
                                        <p:attrNameLst>
                                          <p:attrName>style.visibility</p:attrName>
                                        </p:attrNameLst>
                                      </p:cBhvr>
                                      <p:to>
                                        <p:strVal val="visible"/>
                                      </p:to>
                                    </p:set>
                                    <p:anim calcmode="lin" valueType="num">
                                      <p:cBhvr additive="base">
                                        <p:cTn id="77" dur="500" fill="hold"/>
                                        <p:tgtEl>
                                          <p:spTgt spid="43">
                                            <p:txEl>
                                              <p:pRg st="4" end="4"/>
                                            </p:txEl>
                                          </p:spTgt>
                                        </p:tgtEl>
                                        <p:attrNameLst>
                                          <p:attrName>ppt_x</p:attrName>
                                        </p:attrNameLst>
                                      </p:cBhvr>
                                      <p:tavLst>
                                        <p:tav tm="0">
                                          <p:val>
                                            <p:strVal val="#ppt_x"/>
                                          </p:val>
                                        </p:tav>
                                        <p:tav tm="100000">
                                          <p:val>
                                            <p:strVal val="#ppt_x"/>
                                          </p:val>
                                        </p:tav>
                                      </p:tavLst>
                                    </p:anim>
                                    <p:anim calcmode="lin" valueType="num">
                                      <p:cBhvr additive="base">
                                        <p:cTn id="78" dur="500" fill="hold"/>
                                        <p:tgtEl>
                                          <p:spTgt spid="43">
                                            <p:txEl>
                                              <p:pRg st="4" end="4"/>
                                            </p:txEl>
                                          </p:spTgt>
                                        </p:tgtEl>
                                        <p:attrNameLst>
                                          <p:attrName>ppt_y</p:attrName>
                                        </p:attrNameLst>
                                      </p:cBhvr>
                                      <p:tavLst>
                                        <p:tav tm="0">
                                          <p:val>
                                            <p:strVal val="1+#ppt_h/2"/>
                                          </p:val>
                                        </p:tav>
                                        <p:tav tm="100000">
                                          <p:val>
                                            <p:strVal val="#ppt_y"/>
                                          </p:val>
                                        </p:tav>
                                      </p:tavLst>
                                    </p:anim>
                                  </p:childTnLst>
                                </p:cTn>
                              </p:par>
                              <p:par>
                                <p:cTn id="79" presetID="2" presetClass="entr" presetSubtype="4" fill="hold" nodeType="withEffect">
                                  <p:stCondLst>
                                    <p:cond delay="0"/>
                                  </p:stCondLst>
                                  <p:childTnLst>
                                    <p:set>
                                      <p:cBhvr>
                                        <p:cTn id="80" dur="1" fill="hold">
                                          <p:stCondLst>
                                            <p:cond delay="0"/>
                                          </p:stCondLst>
                                        </p:cTn>
                                        <p:tgtEl>
                                          <p:spTgt spid="43">
                                            <p:txEl>
                                              <p:pRg st="5" end="5"/>
                                            </p:txEl>
                                          </p:spTgt>
                                        </p:tgtEl>
                                        <p:attrNameLst>
                                          <p:attrName>style.visibility</p:attrName>
                                        </p:attrNameLst>
                                      </p:cBhvr>
                                      <p:to>
                                        <p:strVal val="visible"/>
                                      </p:to>
                                    </p:set>
                                    <p:anim calcmode="lin" valueType="num">
                                      <p:cBhvr additive="base">
                                        <p:cTn id="81" dur="500" fill="hold"/>
                                        <p:tgtEl>
                                          <p:spTgt spid="43">
                                            <p:txEl>
                                              <p:pRg st="5" end="5"/>
                                            </p:txEl>
                                          </p:spTgt>
                                        </p:tgtEl>
                                        <p:attrNameLst>
                                          <p:attrName>ppt_x</p:attrName>
                                        </p:attrNameLst>
                                      </p:cBhvr>
                                      <p:tavLst>
                                        <p:tav tm="0">
                                          <p:val>
                                            <p:strVal val="#ppt_x"/>
                                          </p:val>
                                        </p:tav>
                                        <p:tav tm="100000">
                                          <p:val>
                                            <p:strVal val="#ppt_x"/>
                                          </p:val>
                                        </p:tav>
                                      </p:tavLst>
                                    </p:anim>
                                    <p:anim calcmode="lin" valueType="num">
                                      <p:cBhvr additive="base">
                                        <p:cTn id="82" dur="500" fill="hold"/>
                                        <p:tgtEl>
                                          <p:spTgt spid="43">
                                            <p:txEl>
                                              <p:pRg st="5" end="5"/>
                                            </p:txEl>
                                          </p:spTgt>
                                        </p:tgtEl>
                                        <p:attrNameLst>
                                          <p:attrName>ppt_y</p:attrName>
                                        </p:attrNameLst>
                                      </p:cBhvr>
                                      <p:tavLst>
                                        <p:tav tm="0">
                                          <p:val>
                                            <p:strVal val="1+#ppt_h/2"/>
                                          </p:val>
                                        </p:tav>
                                        <p:tav tm="100000">
                                          <p:val>
                                            <p:strVal val="#ppt_y"/>
                                          </p:val>
                                        </p:tav>
                                      </p:tavLst>
                                    </p:anim>
                                  </p:childTnLst>
                                </p:cTn>
                              </p:par>
                              <p:par>
                                <p:cTn id="83" presetID="2" presetClass="entr" presetSubtype="4" fill="hold" nodeType="withEffect">
                                  <p:stCondLst>
                                    <p:cond delay="0"/>
                                  </p:stCondLst>
                                  <p:childTnLst>
                                    <p:set>
                                      <p:cBhvr>
                                        <p:cTn id="84" dur="1" fill="hold">
                                          <p:stCondLst>
                                            <p:cond delay="0"/>
                                          </p:stCondLst>
                                        </p:cTn>
                                        <p:tgtEl>
                                          <p:spTgt spid="43">
                                            <p:txEl>
                                              <p:pRg st="6" end="6"/>
                                            </p:txEl>
                                          </p:spTgt>
                                        </p:tgtEl>
                                        <p:attrNameLst>
                                          <p:attrName>style.visibility</p:attrName>
                                        </p:attrNameLst>
                                      </p:cBhvr>
                                      <p:to>
                                        <p:strVal val="visible"/>
                                      </p:to>
                                    </p:set>
                                    <p:anim calcmode="lin" valueType="num">
                                      <p:cBhvr additive="base">
                                        <p:cTn id="85" dur="500" fill="hold"/>
                                        <p:tgtEl>
                                          <p:spTgt spid="43">
                                            <p:txEl>
                                              <p:pRg st="6" end="6"/>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4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animBg="1"/>
      <p:bldP spid="38" grpId="0" animBg="1"/>
      <p:bldP spid="42" grpId="0" animBg="1"/>
      <p:bldP spid="4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ular Callout 1"/>
          <p:cNvSpPr/>
          <p:nvPr/>
        </p:nvSpPr>
        <p:spPr bwMode="auto">
          <a:xfrm>
            <a:off x="1619672" y="332656"/>
            <a:ext cx="5328592" cy="648072"/>
          </a:xfrm>
          <a:prstGeom prst="wedgeRoundRectCallout">
            <a:avLst/>
          </a:prstGeom>
          <a:no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endParaRPr lang="fr-FR" smtClean="0">
              <a:solidFill>
                <a:srgbClr val="FFFFFF"/>
              </a:solidFill>
            </a:endParaRPr>
          </a:p>
        </p:txBody>
      </p:sp>
      <p:sp>
        <p:nvSpPr>
          <p:cNvPr id="4" name="Rounded Rectangular Callout 3"/>
          <p:cNvSpPr/>
          <p:nvPr/>
        </p:nvSpPr>
        <p:spPr bwMode="auto">
          <a:xfrm>
            <a:off x="2339752" y="116632"/>
            <a:ext cx="5184576" cy="540060"/>
          </a:xfrm>
          <a:prstGeom prst="wedgeRoundRectCallout">
            <a:avLst>
              <a:gd name="adj1" fmla="val -57725"/>
              <a:gd name="adj2" fmla="val 95066"/>
              <a:gd name="adj3" fmla="val 16667"/>
            </a:avLst>
          </a:prstGeom>
          <a:ln>
            <a:headEnd type="none" w="med" len="med"/>
            <a:tailEnd type="none" w="med" len="med"/>
          </a:ln>
        </p:spPr>
        <p:style>
          <a:lnRef idx="3">
            <a:schemeClr val="lt1"/>
          </a:lnRef>
          <a:fillRef idx="1">
            <a:schemeClr val="accent4"/>
          </a:fillRef>
          <a:effectRef idx="1">
            <a:schemeClr val="accent4"/>
          </a:effectRef>
          <a:fontRef idx="minor">
            <a:schemeClr val="lt1"/>
          </a:fontRef>
        </p:style>
        <p:txBody>
          <a:bodyPr vert="horz" wrap="square" lIns="91440" tIns="45720" rIns="91440" bIns="45720" numCol="1" rtlCol="0" anchor="ctr" anchorCtr="0" compatLnSpc="1">
            <a:prstTxWarp prst="textNoShape">
              <a:avLst/>
            </a:prstTxWarp>
          </a:bodyPr>
          <a:lstStyle/>
          <a:p>
            <a:pPr algn="ctr" rtl="1"/>
            <a:r>
              <a:rPr lang="ar-DZ" sz="2800" dirty="0" smtClean="0">
                <a:solidFill>
                  <a:srgbClr val="003366"/>
                </a:solidFill>
                <a:effectLst>
                  <a:outerShdw blurRad="38100" dist="38100" dir="2700000" algn="tl">
                    <a:srgbClr val="000000">
                      <a:alpha val="43137"/>
                    </a:srgbClr>
                  </a:outerShdw>
                </a:effectLst>
                <a:latin typeface="Gabriola" pitchFamily="82" charset="0"/>
              </a:rPr>
              <a:t>شكل قائمة المركز المالي (الميزانية)</a:t>
            </a:r>
            <a:endParaRPr lang="fr-FR" sz="2800" dirty="0" smtClean="0">
              <a:solidFill>
                <a:srgbClr val="003366"/>
              </a:solidFill>
              <a:latin typeface="Times New Roman" panose="02020603050405020304" pitchFamily="18" charset="0"/>
              <a:cs typeface="Times New Roman" panose="02020603050405020304" pitchFamily="18" charset="0"/>
            </a:endParaRPr>
          </a:p>
        </p:txBody>
      </p:sp>
      <p:graphicFrame>
        <p:nvGraphicFramePr>
          <p:cNvPr id="5" name="Table 4"/>
          <p:cNvGraphicFramePr>
            <a:graphicFrameLocks noGrp="1"/>
          </p:cNvGraphicFramePr>
          <p:nvPr>
            <p:extLst/>
          </p:nvPr>
        </p:nvGraphicFramePr>
        <p:xfrm>
          <a:off x="611560" y="1124744"/>
          <a:ext cx="7848872" cy="5455920"/>
        </p:xfrm>
        <a:graphic>
          <a:graphicData uri="http://schemas.openxmlformats.org/drawingml/2006/table">
            <a:tbl>
              <a:tblPr firstRow="1" bandRow="1">
                <a:tableStyleId>{D7AC3CCA-C797-4891-BE02-D94E43425B78}</a:tableStyleId>
              </a:tblPr>
              <a:tblGrid>
                <a:gridCol w="3924436"/>
                <a:gridCol w="3924436"/>
              </a:tblGrid>
              <a:tr h="4996687">
                <a:tc>
                  <a:txBody>
                    <a:bodyPr/>
                    <a:lstStyle>
                      <a:lvl1pPr marL="0" algn="l" defTabSz="914400" rtl="0" eaLnBrk="1" latinLnBrk="0" hangingPunct="1">
                        <a:defRPr sz="1800" kern="1200">
                          <a:solidFill>
                            <a:schemeClr val="tx1"/>
                          </a:solidFill>
                          <a:latin typeface="Gill Sans MT"/>
                        </a:defRPr>
                      </a:lvl1pPr>
                      <a:lvl2pPr marL="457200" algn="l" defTabSz="914400" rtl="0" eaLnBrk="1" latinLnBrk="0" hangingPunct="1">
                        <a:defRPr sz="1800" kern="1200">
                          <a:solidFill>
                            <a:schemeClr val="tx1"/>
                          </a:solidFill>
                          <a:latin typeface="Gill Sans MT"/>
                        </a:defRPr>
                      </a:lvl2pPr>
                      <a:lvl3pPr marL="914400" algn="l" defTabSz="914400" rtl="0" eaLnBrk="1" latinLnBrk="0" hangingPunct="1">
                        <a:defRPr sz="1800" kern="1200">
                          <a:solidFill>
                            <a:schemeClr val="tx1"/>
                          </a:solidFill>
                          <a:latin typeface="Gill Sans MT"/>
                        </a:defRPr>
                      </a:lvl3pPr>
                      <a:lvl4pPr marL="1371600" algn="l" defTabSz="914400" rtl="0" eaLnBrk="1" latinLnBrk="0" hangingPunct="1">
                        <a:defRPr sz="1800" kern="1200">
                          <a:solidFill>
                            <a:schemeClr val="tx1"/>
                          </a:solidFill>
                          <a:latin typeface="Gill Sans MT"/>
                        </a:defRPr>
                      </a:lvl4pPr>
                      <a:lvl5pPr marL="1828800" algn="l" defTabSz="914400" rtl="0" eaLnBrk="1" latinLnBrk="0" hangingPunct="1">
                        <a:defRPr sz="1800" kern="1200">
                          <a:solidFill>
                            <a:schemeClr val="tx1"/>
                          </a:solidFill>
                          <a:latin typeface="Gill Sans MT"/>
                        </a:defRPr>
                      </a:lvl5pPr>
                      <a:lvl6pPr marL="2286000" algn="l" defTabSz="914400" rtl="0" eaLnBrk="1" latinLnBrk="0" hangingPunct="1">
                        <a:defRPr sz="1800" kern="1200">
                          <a:solidFill>
                            <a:schemeClr val="tx1"/>
                          </a:solidFill>
                          <a:latin typeface="Gill Sans MT"/>
                        </a:defRPr>
                      </a:lvl6pPr>
                      <a:lvl7pPr marL="2743200" algn="l" defTabSz="914400" rtl="0" eaLnBrk="1" latinLnBrk="0" hangingPunct="1">
                        <a:defRPr sz="1800" kern="1200">
                          <a:solidFill>
                            <a:schemeClr val="tx1"/>
                          </a:solidFill>
                          <a:latin typeface="Gill Sans MT"/>
                        </a:defRPr>
                      </a:lvl7pPr>
                      <a:lvl8pPr marL="3200400" algn="l" defTabSz="914400" rtl="0" eaLnBrk="1" latinLnBrk="0" hangingPunct="1">
                        <a:defRPr sz="1800" kern="1200">
                          <a:solidFill>
                            <a:schemeClr val="tx1"/>
                          </a:solidFill>
                          <a:latin typeface="Gill Sans MT"/>
                        </a:defRPr>
                      </a:lvl8pPr>
                      <a:lvl9pPr marL="3657600" algn="l" defTabSz="914400" rtl="0" eaLnBrk="1" latinLnBrk="0" hangingPunct="1">
                        <a:defRPr sz="1800" kern="1200">
                          <a:solidFill>
                            <a:schemeClr val="tx1"/>
                          </a:solidFill>
                          <a:latin typeface="Gill Sans MT"/>
                        </a:defRPr>
                      </a:lvl9pPr>
                    </a:lstStyle>
                    <a:p>
                      <a:pPr algn="r" rtl="1"/>
                      <a:endParaRPr lang="ar-DZ" sz="2200" b="1" u="sng" cap="none" spc="0" dirty="0" smtClean="0">
                        <a:ln w="0"/>
                        <a:solidFill>
                          <a:sysClr val="windowText" lastClr="000000"/>
                        </a:solidFill>
                        <a:effectLst/>
                        <a:latin typeface="Times New Roman" panose="02020603050405020304" pitchFamily="18" charset="0"/>
                        <a:cs typeface="Times New Roman" panose="02020603050405020304" pitchFamily="18" charset="0"/>
                      </a:endParaRPr>
                    </a:p>
                    <a:p>
                      <a:pPr algn="r" rtl="1"/>
                      <a:r>
                        <a:rPr lang="ar-DZ" sz="2200" b="1" u="sng" cap="none" spc="0" dirty="0" smtClean="0">
                          <a:ln w="0"/>
                          <a:solidFill>
                            <a:sysClr val="windowText" lastClr="000000"/>
                          </a:solidFill>
                          <a:effectLst/>
                          <a:latin typeface="Times New Roman" panose="02020603050405020304" pitchFamily="18" charset="0"/>
                          <a:cs typeface="Times New Roman" panose="02020603050405020304" pitchFamily="18" charset="0"/>
                        </a:rPr>
                        <a:t>الأموال الخاصة:</a:t>
                      </a:r>
                    </a:p>
                    <a:p>
                      <a:pPr algn="just" rtl="1"/>
                      <a:r>
                        <a:rPr lang="ar-DZ" sz="2200" b="1" cap="none" spc="0" dirty="0" smtClean="0">
                          <a:ln w="0"/>
                          <a:solidFill>
                            <a:sysClr val="windowText" lastClr="000000"/>
                          </a:solidFill>
                          <a:effectLst/>
                          <a:latin typeface="Times New Roman" panose="02020603050405020304" pitchFamily="18" charset="0"/>
                          <a:cs typeface="Times New Roman" panose="02020603050405020304" pitchFamily="18" charset="0"/>
                        </a:rPr>
                        <a:t>رأس المال</a:t>
                      </a:r>
                    </a:p>
                    <a:p>
                      <a:pPr algn="just" rtl="1"/>
                      <a:r>
                        <a:rPr lang="ar-DZ" sz="2200" b="1" cap="none" spc="0" dirty="0" smtClean="0">
                          <a:ln w="0"/>
                          <a:solidFill>
                            <a:sysClr val="windowText" lastClr="000000"/>
                          </a:solidFill>
                          <a:effectLst/>
                          <a:latin typeface="Times New Roman" panose="02020603050405020304" pitchFamily="18" charset="0"/>
                          <a:cs typeface="Times New Roman" panose="02020603050405020304" pitchFamily="18" charset="0"/>
                        </a:rPr>
                        <a:t>الإحتياطات</a:t>
                      </a:r>
                      <a:r>
                        <a:rPr lang="ar-DZ" sz="2200" b="1" cap="none" spc="0" baseline="0" dirty="0" smtClean="0">
                          <a:ln w="0"/>
                          <a:solidFill>
                            <a:sysClr val="windowText" lastClr="000000"/>
                          </a:solidFill>
                          <a:effectLst/>
                          <a:latin typeface="Times New Roman" panose="02020603050405020304" pitchFamily="18" charset="0"/>
                          <a:cs typeface="Times New Roman" panose="02020603050405020304" pitchFamily="18" charset="0"/>
                        </a:rPr>
                        <a:t> </a:t>
                      </a:r>
                    </a:p>
                    <a:p>
                      <a:pPr algn="just" rtl="1"/>
                      <a:r>
                        <a:rPr lang="ar-DZ" sz="2200" b="1" cap="none" spc="0" baseline="0" dirty="0" smtClean="0">
                          <a:ln w="0"/>
                          <a:solidFill>
                            <a:sysClr val="windowText" lastClr="000000"/>
                          </a:solidFill>
                          <a:effectLst/>
                          <a:latin typeface="Times New Roman" panose="02020603050405020304" pitchFamily="18" charset="0"/>
                          <a:cs typeface="Times New Roman" panose="02020603050405020304" pitchFamily="18" charset="0"/>
                        </a:rPr>
                        <a:t>النتيجة </a:t>
                      </a:r>
                    </a:p>
                    <a:p>
                      <a:pPr algn="just" rtl="1"/>
                      <a:endParaRPr lang="ar-DZ" sz="2200" b="1" cap="none" spc="0" baseline="0" dirty="0" smtClean="0">
                        <a:ln w="0"/>
                        <a:solidFill>
                          <a:sysClr val="windowText" lastClr="000000"/>
                        </a:solidFill>
                        <a:effectLst/>
                        <a:latin typeface="Times New Roman" panose="02020603050405020304" pitchFamily="18" charset="0"/>
                        <a:cs typeface="Times New Roman" panose="02020603050405020304" pitchFamily="18" charset="0"/>
                      </a:endParaRPr>
                    </a:p>
                    <a:p>
                      <a:pPr algn="just" rtl="1"/>
                      <a:r>
                        <a:rPr lang="ar-DZ" sz="2200" b="1" u="sng" cap="none" spc="0" baseline="0" dirty="0" smtClean="0">
                          <a:ln w="0"/>
                          <a:solidFill>
                            <a:sysClr val="windowText" lastClr="000000"/>
                          </a:solidFill>
                          <a:effectLst/>
                          <a:latin typeface="Times New Roman" panose="02020603050405020304" pitchFamily="18" charset="0"/>
                          <a:cs typeface="Times New Roman" panose="02020603050405020304" pitchFamily="18" charset="0"/>
                        </a:rPr>
                        <a:t>الخصوم الغير متداولة:</a:t>
                      </a:r>
                    </a:p>
                    <a:p>
                      <a:pPr algn="just" rtl="1"/>
                      <a:r>
                        <a:rPr lang="ar-DZ" sz="2200" b="1" cap="none" spc="0" dirty="0" smtClean="0">
                          <a:ln w="0"/>
                          <a:solidFill>
                            <a:sysClr val="windowText" lastClr="000000"/>
                          </a:solidFill>
                          <a:effectLst/>
                          <a:latin typeface="Times New Roman" panose="02020603050405020304" pitchFamily="18" charset="0"/>
                          <a:cs typeface="Times New Roman" panose="02020603050405020304" pitchFamily="18" charset="0"/>
                        </a:rPr>
                        <a:t>القروض طويلة الأجل</a:t>
                      </a:r>
                    </a:p>
                    <a:p>
                      <a:pPr algn="just" rtl="1"/>
                      <a:r>
                        <a:rPr lang="ar-DZ" sz="2200" b="1" cap="none" spc="0" dirty="0" smtClean="0">
                          <a:ln w="0"/>
                          <a:solidFill>
                            <a:sysClr val="windowText" lastClr="000000"/>
                          </a:solidFill>
                          <a:effectLst/>
                          <a:latin typeface="Times New Roman" panose="02020603050405020304" pitchFamily="18" charset="0"/>
                          <a:cs typeface="Times New Roman" panose="02020603050405020304" pitchFamily="18" charset="0"/>
                        </a:rPr>
                        <a:t>المؤونات</a:t>
                      </a:r>
                    </a:p>
                    <a:p>
                      <a:pPr algn="just" rtl="1"/>
                      <a:r>
                        <a:rPr lang="ar-DZ" sz="2200" b="1" cap="none" spc="0" dirty="0" smtClean="0">
                          <a:ln w="0"/>
                          <a:solidFill>
                            <a:sysClr val="windowText" lastClr="000000"/>
                          </a:solidFill>
                          <a:effectLst/>
                          <a:latin typeface="Times New Roman" panose="02020603050405020304" pitchFamily="18" charset="0"/>
                          <a:cs typeface="Times New Roman" panose="02020603050405020304" pitchFamily="18" charset="0"/>
                        </a:rPr>
                        <a:t>الضرائب</a:t>
                      </a:r>
                      <a:r>
                        <a:rPr lang="ar-DZ" sz="2200" b="1" cap="none" spc="0" baseline="0" dirty="0" smtClean="0">
                          <a:ln w="0"/>
                          <a:solidFill>
                            <a:sysClr val="windowText" lastClr="000000"/>
                          </a:solidFill>
                          <a:effectLst/>
                          <a:latin typeface="Times New Roman" panose="02020603050405020304" pitchFamily="18" charset="0"/>
                          <a:cs typeface="Times New Roman" panose="02020603050405020304" pitchFamily="18" charset="0"/>
                        </a:rPr>
                        <a:t> المؤجلة</a:t>
                      </a:r>
                      <a:endParaRPr lang="ar-DZ" sz="2200" b="1" cap="none" spc="0" dirty="0" smtClean="0">
                        <a:ln w="0"/>
                        <a:solidFill>
                          <a:sysClr val="windowText" lastClr="000000"/>
                        </a:solidFill>
                        <a:effectLst/>
                        <a:latin typeface="Times New Roman" panose="02020603050405020304" pitchFamily="18" charset="0"/>
                        <a:cs typeface="Times New Roman" panose="02020603050405020304" pitchFamily="18" charset="0"/>
                      </a:endParaRPr>
                    </a:p>
                    <a:p>
                      <a:pPr algn="just" rtl="1"/>
                      <a:endParaRPr lang="ar-DZ" sz="2200" b="1" cap="none" spc="0" dirty="0" smtClean="0">
                        <a:ln w="0"/>
                        <a:solidFill>
                          <a:sysClr val="windowText" lastClr="000000"/>
                        </a:solidFill>
                        <a:effectLst/>
                        <a:latin typeface="Times New Roman" panose="02020603050405020304" pitchFamily="18" charset="0"/>
                        <a:cs typeface="Times New Roman" panose="02020603050405020304" pitchFamily="18" charset="0"/>
                      </a:endParaRPr>
                    </a:p>
                    <a:p>
                      <a:pPr algn="just" rtl="1"/>
                      <a:r>
                        <a:rPr lang="ar-DZ" sz="2200" b="1" u="sng" cap="none" spc="0" dirty="0" smtClean="0">
                          <a:ln w="0"/>
                          <a:solidFill>
                            <a:sysClr val="windowText" lastClr="000000"/>
                          </a:solidFill>
                          <a:effectLst/>
                          <a:latin typeface="Times New Roman" panose="02020603050405020304" pitchFamily="18" charset="0"/>
                          <a:cs typeface="Times New Roman" panose="02020603050405020304" pitchFamily="18" charset="0"/>
                        </a:rPr>
                        <a:t>الخصوم المتداولة:</a:t>
                      </a:r>
                    </a:p>
                    <a:p>
                      <a:pPr algn="just" rtl="1"/>
                      <a:r>
                        <a:rPr lang="ar-DZ" sz="2200" b="1" u="none" cap="none" spc="0" dirty="0" smtClean="0">
                          <a:ln w="0"/>
                          <a:solidFill>
                            <a:sysClr val="windowText" lastClr="000000"/>
                          </a:solidFill>
                          <a:effectLst/>
                          <a:latin typeface="Times New Roman" panose="02020603050405020304" pitchFamily="18" charset="0"/>
                          <a:cs typeface="Times New Roman" panose="02020603050405020304" pitchFamily="18" charset="0"/>
                        </a:rPr>
                        <a:t>القروض</a:t>
                      </a:r>
                      <a:r>
                        <a:rPr lang="ar-DZ" sz="2200" b="1" u="none" cap="none" spc="0" baseline="0" dirty="0" smtClean="0">
                          <a:ln w="0"/>
                          <a:solidFill>
                            <a:sysClr val="windowText" lastClr="000000"/>
                          </a:solidFill>
                          <a:effectLst/>
                          <a:latin typeface="Times New Roman" panose="02020603050405020304" pitchFamily="18" charset="0"/>
                          <a:cs typeface="Times New Roman" panose="02020603050405020304" pitchFamily="18" charset="0"/>
                        </a:rPr>
                        <a:t> قصيرة الأجل</a:t>
                      </a:r>
                    </a:p>
                    <a:p>
                      <a:pPr algn="just" rtl="1"/>
                      <a:r>
                        <a:rPr lang="ar-DZ" sz="2200" b="1" u="none" cap="none" spc="0" baseline="0" dirty="0" smtClean="0">
                          <a:ln w="0"/>
                          <a:solidFill>
                            <a:sysClr val="windowText" lastClr="000000"/>
                          </a:solidFill>
                          <a:effectLst/>
                          <a:latin typeface="Times New Roman" panose="02020603050405020304" pitchFamily="18" charset="0"/>
                          <a:cs typeface="Times New Roman" panose="02020603050405020304" pitchFamily="18" charset="0"/>
                        </a:rPr>
                        <a:t>الموردون</a:t>
                      </a:r>
                    </a:p>
                    <a:p>
                      <a:pPr algn="just" rtl="1"/>
                      <a:endParaRPr lang="ar-DZ" sz="2200" b="1" u="none" cap="none" spc="0" baseline="0" dirty="0" smtClean="0">
                        <a:ln w="0"/>
                        <a:solidFill>
                          <a:sysClr val="windowText" lastClr="000000"/>
                        </a:solidFill>
                        <a:effectLst/>
                        <a:latin typeface="Times New Roman" panose="02020603050405020304" pitchFamily="18" charset="0"/>
                        <a:cs typeface="Times New Roman" panose="02020603050405020304" pitchFamily="18" charset="0"/>
                      </a:endParaRPr>
                    </a:p>
                  </a:txBody>
                  <a:tcPr/>
                </a:tc>
                <a:tc>
                  <a:txBody>
                    <a:bodyPr/>
                    <a:lstStyle>
                      <a:lvl1pPr marL="0" algn="l" defTabSz="914400" rtl="0" eaLnBrk="1" latinLnBrk="0" hangingPunct="1">
                        <a:defRPr sz="1800" kern="1200">
                          <a:solidFill>
                            <a:schemeClr val="tx1"/>
                          </a:solidFill>
                          <a:latin typeface="Gill Sans MT"/>
                        </a:defRPr>
                      </a:lvl1pPr>
                      <a:lvl2pPr marL="457200" algn="l" defTabSz="914400" rtl="0" eaLnBrk="1" latinLnBrk="0" hangingPunct="1">
                        <a:defRPr sz="1800" kern="1200">
                          <a:solidFill>
                            <a:schemeClr val="tx1"/>
                          </a:solidFill>
                          <a:latin typeface="Gill Sans MT"/>
                        </a:defRPr>
                      </a:lvl2pPr>
                      <a:lvl3pPr marL="914400" algn="l" defTabSz="914400" rtl="0" eaLnBrk="1" latinLnBrk="0" hangingPunct="1">
                        <a:defRPr sz="1800" kern="1200">
                          <a:solidFill>
                            <a:schemeClr val="tx1"/>
                          </a:solidFill>
                          <a:latin typeface="Gill Sans MT"/>
                        </a:defRPr>
                      </a:lvl3pPr>
                      <a:lvl4pPr marL="1371600" algn="l" defTabSz="914400" rtl="0" eaLnBrk="1" latinLnBrk="0" hangingPunct="1">
                        <a:defRPr sz="1800" kern="1200">
                          <a:solidFill>
                            <a:schemeClr val="tx1"/>
                          </a:solidFill>
                          <a:latin typeface="Gill Sans MT"/>
                        </a:defRPr>
                      </a:lvl4pPr>
                      <a:lvl5pPr marL="1828800" algn="l" defTabSz="914400" rtl="0" eaLnBrk="1" latinLnBrk="0" hangingPunct="1">
                        <a:defRPr sz="1800" kern="1200">
                          <a:solidFill>
                            <a:schemeClr val="tx1"/>
                          </a:solidFill>
                          <a:latin typeface="Gill Sans MT"/>
                        </a:defRPr>
                      </a:lvl5pPr>
                      <a:lvl6pPr marL="2286000" algn="l" defTabSz="914400" rtl="0" eaLnBrk="1" latinLnBrk="0" hangingPunct="1">
                        <a:defRPr sz="1800" kern="1200">
                          <a:solidFill>
                            <a:schemeClr val="tx1"/>
                          </a:solidFill>
                          <a:latin typeface="Gill Sans MT"/>
                        </a:defRPr>
                      </a:lvl6pPr>
                      <a:lvl7pPr marL="2743200" algn="l" defTabSz="914400" rtl="0" eaLnBrk="1" latinLnBrk="0" hangingPunct="1">
                        <a:defRPr sz="1800" kern="1200">
                          <a:solidFill>
                            <a:schemeClr val="tx1"/>
                          </a:solidFill>
                          <a:latin typeface="Gill Sans MT"/>
                        </a:defRPr>
                      </a:lvl7pPr>
                      <a:lvl8pPr marL="3200400" algn="l" defTabSz="914400" rtl="0" eaLnBrk="1" latinLnBrk="0" hangingPunct="1">
                        <a:defRPr sz="1800" kern="1200">
                          <a:solidFill>
                            <a:schemeClr val="tx1"/>
                          </a:solidFill>
                          <a:latin typeface="Gill Sans MT"/>
                        </a:defRPr>
                      </a:lvl8pPr>
                      <a:lvl9pPr marL="3657600" algn="l" defTabSz="914400" rtl="0" eaLnBrk="1" latinLnBrk="0" hangingPunct="1">
                        <a:defRPr sz="1800" kern="1200">
                          <a:solidFill>
                            <a:schemeClr val="tx1"/>
                          </a:solidFill>
                          <a:latin typeface="Gill Sans MT"/>
                        </a:defRPr>
                      </a:lvl9pPr>
                    </a:lstStyle>
                    <a:p>
                      <a:pPr algn="r" rtl="1"/>
                      <a:endParaRPr lang="ar-DZ" sz="2200" b="1" u="sng" cap="none" spc="0" dirty="0" smtClean="0">
                        <a:ln w="0"/>
                        <a:solidFill>
                          <a:sysClr val="windowText" lastClr="000000"/>
                        </a:solidFill>
                        <a:effectLst/>
                        <a:latin typeface="Times New Roman" panose="02020603050405020304" pitchFamily="18" charset="0"/>
                        <a:cs typeface="Times New Roman" panose="02020603050405020304" pitchFamily="18" charset="0"/>
                      </a:endParaRPr>
                    </a:p>
                    <a:p>
                      <a:pPr algn="r" rtl="1"/>
                      <a:r>
                        <a:rPr lang="ar-DZ" sz="2200" b="1" u="sng" cap="none" spc="0" dirty="0" smtClean="0">
                          <a:ln w="0"/>
                          <a:solidFill>
                            <a:sysClr val="windowText" lastClr="000000"/>
                          </a:solidFill>
                          <a:effectLst/>
                          <a:latin typeface="Times New Roman" panose="02020603050405020304" pitchFamily="18" charset="0"/>
                          <a:cs typeface="Times New Roman" panose="02020603050405020304" pitchFamily="18" charset="0"/>
                        </a:rPr>
                        <a:t>الأصول الغير متداولة:</a:t>
                      </a:r>
                    </a:p>
                    <a:p>
                      <a:pPr algn="r" rtl="1"/>
                      <a:r>
                        <a:rPr lang="ar-DZ" sz="2200" b="1" cap="none" spc="0" dirty="0" smtClean="0">
                          <a:ln w="0"/>
                          <a:solidFill>
                            <a:sysClr val="windowText" lastClr="000000"/>
                          </a:solidFill>
                          <a:effectLst/>
                          <a:latin typeface="Times New Roman" panose="02020603050405020304" pitchFamily="18" charset="0"/>
                          <a:cs typeface="Times New Roman" panose="02020603050405020304" pitchFamily="18" charset="0"/>
                        </a:rPr>
                        <a:t>الأصول الثابتة المعنوية</a:t>
                      </a:r>
                    </a:p>
                    <a:p>
                      <a:pPr algn="r" rtl="1"/>
                      <a:r>
                        <a:rPr lang="ar-DZ" sz="2200" b="1" cap="none" spc="0" dirty="0" smtClean="0">
                          <a:ln w="0"/>
                          <a:solidFill>
                            <a:sysClr val="windowText" lastClr="000000"/>
                          </a:solidFill>
                          <a:effectLst/>
                          <a:latin typeface="Times New Roman" panose="02020603050405020304" pitchFamily="18" charset="0"/>
                          <a:cs typeface="Times New Roman" panose="02020603050405020304" pitchFamily="18" charset="0"/>
                        </a:rPr>
                        <a:t>الأصول الثابتة العينية</a:t>
                      </a:r>
                    </a:p>
                    <a:p>
                      <a:pPr algn="r" rtl="1"/>
                      <a:r>
                        <a:rPr lang="ar-DZ" sz="2200" b="1" cap="none" spc="0" dirty="0" smtClean="0">
                          <a:ln w="0"/>
                          <a:solidFill>
                            <a:sysClr val="windowText" lastClr="000000"/>
                          </a:solidFill>
                          <a:effectLst/>
                          <a:latin typeface="Times New Roman" panose="02020603050405020304" pitchFamily="18" charset="0"/>
                          <a:cs typeface="Times New Roman" panose="02020603050405020304" pitchFamily="18" charset="0"/>
                        </a:rPr>
                        <a:t>الأصول الثابتة في شكل امتياز</a:t>
                      </a:r>
                    </a:p>
                    <a:p>
                      <a:pPr algn="r" rtl="1"/>
                      <a:r>
                        <a:rPr lang="ar-DZ" sz="2200" b="1" cap="none" spc="0" dirty="0" smtClean="0">
                          <a:ln w="0"/>
                          <a:solidFill>
                            <a:sysClr val="windowText" lastClr="000000"/>
                          </a:solidFill>
                          <a:effectLst/>
                          <a:latin typeface="Times New Roman" panose="02020603050405020304" pitchFamily="18" charset="0"/>
                          <a:cs typeface="Times New Roman" panose="02020603050405020304" pitchFamily="18" charset="0"/>
                        </a:rPr>
                        <a:t>الأصول الثابتة الجاري إنجازها</a:t>
                      </a:r>
                    </a:p>
                    <a:p>
                      <a:pPr algn="r" rtl="1"/>
                      <a:r>
                        <a:rPr lang="ar-DZ" sz="2200" b="1" cap="none" spc="0" dirty="0" smtClean="0">
                          <a:ln w="0"/>
                          <a:solidFill>
                            <a:sysClr val="windowText" lastClr="000000"/>
                          </a:solidFill>
                          <a:effectLst/>
                          <a:latin typeface="Times New Roman" panose="02020603050405020304" pitchFamily="18" charset="0"/>
                          <a:cs typeface="Times New Roman" panose="02020603050405020304" pitchFamily="18" charset="0"/>
                        </a:rPr>
                        <a:t>الأصول الثابتة المالية</a:t>
                      </a:r>
                    </a:p>
                    <a:p>
                      <a:pPr algn="r" rtl="1"/>
                      <a:r>
                        <a:rPr lang="ar-DZ" sz="2200" b="1" u="sng" cap="none" spc="0" dirty="0" smtClean="0">
                          <a:ln w="0"/>
                          <a:solidFill>
                            <a:sysClr val="windowText" lastClr="000000"/>
                          </a:solidFill>
                          <a:effectLst/>
                          <a:latin typeface="Times New Roman" panose="02020603050405020304" pitchFamily="18" charset="0"/>
                          <a:cs typeface="Times New Roman" panose="02020603050405020304" pitchFamily="18" charset="0"/>
                        </a:rPr>
                        <a:t>الأصول المتداولة:</a:t>
                      </a:r>
                    </a:p>
                    <a:p>
                      <a:pPr algn="r" rtl="1"/>
                      <a:r>
                        <a:rPr lang="ar-DZ" sz="2200" b="1" cap="none" spc="0" dirty="0" smtClean="0">
                          <a:ln w="0"/>
                          <a:solidFill>
                            <a:sysClr val="windowText" lastClr="000000"/>
                          </a:solidFill>
                          <a:effectLst/>
                          <a:latin typeface="Times New Roman" panose="02020603050405020304" pitchFamily="18" charset="0"/>
                          <a:cs typeface="Times New Roman" panose="02020603050405020304" pitchFamily="18" charset="0"/>
                        </a:rPr>
                        <a:t>المخزونات والمنتجات قيد التنفيذ</a:t>
                      </a:r>
                    </a:p>
                    <a:p>
                      <a:pPr algn="r" rtl="1"/>
                      <a:r>
                        <a:rPr lang="ar-DZ" sz="2200" b="1" cap="none" spc="0" dirty="0" smtClean="0">
                          <a:ln w="0"/>
                          <a:solidFill>
                            <a:sysClr val="windowText" lastClr="000000"/>
                          </a:solidFill>
                          <a:effectLst/>
                          <a:latin typeface="Times New Roman" panose="02020603050405020304" pitchFamily="18" charset="0"/>
                          <a:cs typeface="Times New Roman" panose="02020603050405020304" pitchFamily="18" charset="0"/>
                        </a:rPr>
                        <a:t>الحسابات الدائنة و الإستخدامات المماثلة</a:t>
                      </a:r>
                    </a:p>
                    <a:p>
                      <a:pPr algn="r" rtl="1"/>
                      <a:r>
                        <a:rPr lang="ar-DZ" sz="2200" b="1" cap="none" spc="0" dirty="0" smtClean="0">
                          <a:ln w="0"/>
                          <a:solidFill>
                            <a:sysClr val="windowText" lastClr="000000"/>
                          </a:solidFill>
                          <a:effectLst/>
                          <a:latin typeface="Times New Roman" panose="02020603050405020304" pitchFamily="18" charset="0"/>
                          <a:cs typeface="Times New Roman" panose="02020603050405020304" pitchFamily="18" charset="0"/>
                        </a:rPr>
                        <a:t>الزبائن</a:t>
                      </a:r>
                    </a:p>
                    <a:p>
                      <a:pPr algn="r"/>
                      <a:endParaRPr lang="ar-DZ" sz="2200" b="1" cap="none" spc="0" dirty="0" smtClean="0">
                        <a:ln w="0"/>
                        <a:solidFill>
                          <a:sysClr val="windowText" lastClr="000000"/>
                        </a:solidFill>
                        <a:effectLst/>
                        <a:latin typeface="Times New Roman" panose="02020603050405020304" pitchFamily="18" charset="0"/>
                        <a:cs typeface="Times New Roman" panose="02020603050405020304" pitchFamily="18" charset="0"/>
                      </a:endParaRPr>
                    </a:p>
                    <a:p>
                      <a:pPr algn="r"/>
                      <a:r>
                        <a:rPr lang="ar-DZ" sz="2200" b="1" cap="none" spc="0" dirty="0" smtClean="0">
                          <a:ln w="0"/>
                          <a:solidFill>
                            <a:sysClr val="windowText" lastClr="000000"/>
                          </a:solidFill>
                          <a:effectLst/>
                          <a:latin typeface="Times New Roman" panose="02020603050405020304" pitchFamily="18" charset="0"/>
                          <a:cs typeface="Times New Roman" panose="02020603050405020304" pitchFamily="18" charset="0"/>
                        </a:rPr>
                        <a:t>الضرائب وما شبهها</a:t>
                      </a:r>
                    </a:p>
                    <a:p>
                      <a:pPr algn="r"/>
                      <a:r>
                        <a:rPr lang="ar-DZ" sz="2200" b="1" cap="none" spc="0" dirty="0" smtClean="0">
                          <a:ln w="0"/>
                          <a:solidFill>
                            <a:sysClr val="windowText" lastClr="000000"/>
                          </a:solidFill>
                          <a:effectLst/>
                          <a:latin typeface="Times New Roman" panose="02020603050405020304" pitchFamily="18" charset="0"/>
                          <a:cs typeface="Times New Roman" panose="02020603050405020304" pitchFamily="18" charset="0"/>
                        </a:rPr>
                        <a:t>الأموال الموظفة وأصول مالية جارية</a:t>
                      </a:r>
                    </a:p>
                    <a:p>
                      <a:pPr algn="r"/>
                      <a:r>
                        <a:rPr lang="ar-DZ" sz="2200" b="1" cap="none" spc="0" dirty="0" smtClean="0">
                          <a:ln w="0"/>
                          <a:solidFill>
                            <a:sysClr val="windowText" lastClr="000000"/>
                          </a:solidFill>
                          <a:effectLst/>
                          <a:latin typeface="Times New Roman" panose="02020603050405020304" pitchFamily="18" charset="0"/>
                          <a:cs typeface="Times New Roman" panose="02020603050405020304" pitchFamily="18" charset="0"/>
                        </a:rPr>
                        <a:t>أموال الخزينة</a:t>
                      </a:r>
                    </a:p>
                    <a:p>
                      <a:pPr algn="r"/>
                      <a:endParaRPr lang="ar-DZ" sz="2200" b="1" cap="none" spc="0" dirty="0" smtClean="0">
                        <a:ln w="0"/>
                        <a:solidFill>
                          <a:sysClr val="windowText" lastClr="000000"/>
                        </a:solidFill>
                        <a:effectLst/>
                        <a:latin typeface="Times New Roman" panose="02020603050405020304" pitchFamily="18" charset="0"/>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3073093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nvPr>
        </p:nvGraphicFramePr>
        <p:xfrm>
          <a:off x="899592" y="116632"/>
          <a:ext cx="7488831" cy="6740163"/>
        </p:xfrm>
        <a:graphic>
          <a:graphicData uri="http://schemas.openxmlformats.org/drawingml/2006/table">
            <a:tbl>
              <a:tblPr rtl="1" firstRow="1" firstCol="1" bandRow="1">
                <a:tableStyleId>{306799F8-075E-4A3A-A7F6-7FBC6576F1A4}</a:tableStyleId>
              </a:tblPr>
              <a:tblGrid>
                <a:gridCol w="3155697"/>
                <a:gridCol w="714528"/>
                <a:gridCol w="762915"/>
                <a:gridCol w="1274214"/>
                <a:gridCol w="766948"/>
                <a:gridCol w="814529"/>
              </a:tblGrid>
              <a:tr h="291611">
                <a:tc>
                  <a:txBody>
                    <a:bodyPr/>
                    <a:lstStyle/>
                    <a:p>
                      <a:pPr algn="ctr" rtl="1">
                        <a:lnSpc>
                          <a:spcPct val="115000"/>
                        </a:lnSpc>
                        <a:spcAft>
                          <a:spcPts val="1000"/>
                        </a:spcAft>
                      </a:pPr>
                      <a:r>
                        <a:rPr lang="ar-DZ" sz="1200">
                          <a:solidFill>
                            <a:sysClr val="windowText" lastClr="000000"/>
                          </a:solidFill>
                          <a:effectLst/>
                        </a:rPr>
                        <a:t>الأصول</a:t>
                      </a:r>
                      <a:endParaRPr lang="fr-FR" sz="1200">
                        <a:solidFill>
                          <a:sysClr val="windowText" lastClr="000000"/>
                        </a:solidFill>
                        <a:effectLst/>
                        <a:latin typeface="Calibri"/>
                        <a:ea typeface="Calibri"/>
                        <a:cs typeface="Arial"/>
                      </a:endParaRPr>
                    </a:p>
                  </a:txBody>
                  <a:tcPr marL="52114" marR="52114" marT="0" marB="0"/>
                </a:tc>
                <a:tc>
                  <a:txBody>
                    <a:bodyPr/>
                    <a:lstStyle/>
                    <a:p>
                      <a:pPr algn="just" rtl="1">
                        <a:lnSpc>
                          <a:spcPct val="115000"/>
                        </a:lnSpc>
                        <a:spcAft>
                          <a:spcPts val="1000"/>
                        </a:spcAft>
                      </a:pPr>
                      <a:r>
                        <a:rPr lang="ar-DZ" sz="1200">
                          <a:solidFill>
                            <a:sysClr val="windowText" lastClr="000000"/>
                          </a:solidFill>
                          <a:effectLst/>
                        </a:rPr>
                        <a:t>ملاحظة</a:t>
                      </a:r>
                      <a:endParaRPr lang="fr-FR" sz="1200">
                        <a:solidFill>
                          <a:sysClr val="windowText" lastClr="000000"/>
                        </a:solidFill>
                        <a:effectLst/>
                        <a:latin typeface="Calibri"/>
                        <a:ea typeface="Calibri"/>
                        <a:cs typeface="Arial"/>
                      </a:endParaRPr>
                    </a:p>
                  </a:txBody>
                  <a:tcPr marL="52114" marR="52114" marT="0" marB="0"/>
                </a:tc>
                <a:tc>
                  <a:txBody>
                    <a:bodyPr/>
                    <a:lstStyle/>
                    <a:p>
                      <a:pPr algn="just" rtl="1">
                        <a:lnSpc>
                          <a:spcPct val="115000"/>
                        </a:lnSpc>
                        <a:spcAft>
                          <a:spcPts val="1000"/>
                        </a:spcAft>
                      </a:pPr>
                      <a:r>
                        <a:rPr lang="ar-DZ" sz="1200">
                          <a:solidFill>
                            <a:sysClr val="windowText" lastClr="000000"/>
                          </a:solidFill>
                          <a:effectLst/>
                        </a:rPr>
                        <a:t>إجمالي ن</a:t>
                      </a:r>
                      <a:endParaRPr lang="fr-FR" sz="1200">
                        <a:solidFill>
                          <a:sysClr val="windowText" lastClr="000000"/>
                        </a:solidFill>
                        <a:effectLst/>
                        <a:latin typeface="Calibri"/>
                        <a:ea typeface="Calibri"/>
                        <a:cs typeface="Arial"/>
                      </a:endParaRPr>
                    </a:p>
                  </a:txBody>
                  <a:tcPr marL="52114" marR="52114" marT="0" marB="0"/>
                </a:tc>
                <a:tc>
                  <a:txBody>
                    <a:bodyPr/>
                    <a:lstStyle/>
                    <a:p>
                      <a:pPr algn="r" rtl="1">
                        <a:lnSpc>
                          <a:spcPct val="115000"/>
                        </a:lnSpc>
                        <a:spcAft>
                          <a:spcPts val="1000"/>
                        </a:spcAft>
                      </a:pPr>
                      <a:r>
                        <a:rPr lang="ar-DZ" sz="1200">
                          <a:solidFill>
                            <a:sysClr val="windowText" lastClr="000000"/>
                          </a:solidFill>
                          <a:effectLst/>
                        </a:rPr>
                        <a:t>اهتلاكات/ أرصدة ن</a:t>
                      </a:r>
                      <a:endParaRPr lang="fr-FR" sz="1200">
                        <a:solidFill>
                          <a:sysClr val="windowText" lastClr="000000"/>
                        </a:solidFill>
                        <a:effectLst/>
                        <a:latin typeface="Calibri"/>
                        <a:ea typeface="Calibri"/>
                        <a:cs typeface="Arial"/>
                      </a:endParaRPr>
                    </a:p>
                  </a:txBody>
                  <a:tcPr marL="52114" marR="52114" marT="0" marB="0"/>
                </a:tc>
                <a:tc>
                  <a:txBody>
                    <a:bodyPr/>
                    <a:lstStyle/>
                    <a:p>
                      <a:pPr algn="r" rtl="0">
                        <a:lnSpc>
                          <a:spcPct val="115000"/>
                        </a:lnSpc>
                        <a:spcAft>
                          <a:spcPts val="1000"/>
                        </a:spcAft>
                      </a:pPr>
                      <a:r>
                        <a:rPr lang="fr-FR" sz="1200">
                          <a:solidFill>
                            <a:sysClr val="windowText" lastClr="000000"/>
                          </a:solidFill>
                          <a:effectLst/>
                        </a:rPr>
                        <a:t> </a:t>
                      </a:r>
                      <a:r>
                        <a:rPr lang="ar-DZ" sz="1200">
                          <a:solidFill>
                            <a:sysClr val="windowText" lastClr="000000"/>
                          </a:solidFill>
                          <a:effectLst/>
                        </a:rPr>
                        <a:t> الصافي ن</a:t>
                      </a:r>
                      <a:endParaRPr lang="fr-FR" sz="1200">
                        <a:solidFill>
                          <a:sysClr val="windowText" lastClr="000000"/>
                        </a:solidFill>
                        <a:effectLst/>
                        <a:latin typeface="Calibri"/>
                        <a:ea typeface="Calibri"/>
                        <a:cs typeface="Arial"/>
                      </a:endParaRPr>
                    </a:p>
                  </a:txBody>
                  <a:tcPr marL="52114" marR="52114" marT="0" marB="0"/>
                </a:tc>
                <a:tc>
                  <a:txBody>
                    <a:bodyPr/>
                    <a:lstStyle/>
                    <a:p>
                      <a:pPr algn="just" rtl="1">
                        <a:lnSpc>
                          <a:spcPct val="115000"/>
                        </a:lnSpc>
                        <a:spcAft>
                          <a:spcPts val="1000"/>
                        </a:spcAft>
                      </a:pPr>
                      <a:r>
                        <a:rPr lang="ar-DZ" sz="1200">
                          <a:solidFill>
                            <a:sysClr val="windowText" lastClr="000000"/>
                          </a:solidFill>
                          <a:effectLst/>
                        </a:rPr>
                        <a:t>الصافي ن-1</a:t>
                      </a:r>
                      <a:endParaRPr lang="fr-FR" sz="1200">
                        <a:solidFill>
                          <a:sysClr val="windowText" lastClr="000000"/>
                        </a:solidFill>
                        <a:effectLst/>
                        <a:latin typeface="Calibri"/>
                        <a:ea typeface="Calibri"/>
                        <a:cs typeface="Arial"/>
                      </a:endParaRPr>
                    </a:p>
                  </a:txBody>
                  <a:tcPr marL="52114" marR="52114" marT="0" marB="0"/>
                </a:tc>
              </a:tr>
              <a:tr h="2592434">
                <a:tc>
                  <a:txBody>
                    <a:bodyPr/>
                    <a:lstStyle/>
                    <a:p>
                      <a:pPr algn="r" rtl="1">
                        <a:lnSpc>
                          <a:spcPct val="115000"/>
                        </a:lnSpc>
                        <a:spcAft>
                          <a:spcPts val="1000"/>
                        </a:spcAft>
                      </a:pPr>
                      <a:r>
                        <a:rPr lang="ar-DZ" sz="1200" u="sng" dirty="0">
                          <a:solidFill>
                            <a:sysClr val="windowText" lastClr="000000"/>
                          </a:solidFill>
                          <a:effectLst/>
                        </a:rPr>
                        <a:t>الأصول غير الجارية </a:t>
                      </a:r>
                      <a:r>
                        <a:rPr lang="ar-DZ" sz="1200" u="sng" dirty="0" smtClean="0">
                          <a:solidFill>
                            <a:sysClr val="windowText" lastClr="000000"/>
                          </a:solidFill>
                          <a:effectLst/>
                        </a:rPr>
                        <a:t>:</a:t>
                      </a:r>
                      <a:endParaRPr lang="fr-FR" sz="1200" dirty="0">
                        <a:solidFill>
                          <a:sysClr val="windowText" lastClr="000000"/>
                        </a:solidFill>
                        <a:effectLst/>
                      </a:endParaRPr>
                    </a:p>
                    <a:p>
                      <a:pPr algn="r" rtl="1">
                        <a:lnSpc>
                          <a:spcPct val="115000"/>
                        </a:lnSpc>
                        <a:spcAft>
                          <a:spcPts val="1000"/>
                        </a:spcAft>
                      </a:pPr>
                      <a:r>
                        <a:rPr lang="ar-DZ" sz="1200" dirty="0">
                          <a:solidFill>
                            <a:sysClr val="windowText" lastClr="000000"/>
                          </a:solidFill>
                          <a:effectLst/>
                        </a:rPr>
                        <a:t>الأصول الثابتة المعنوية</a:t>
                      </a:r>
                      <a:endParaRPr lang="fr-FR" sz="1200" dirty="0">
                        <a:solidFill>
                          <a:sysClr val="windowText" lastClr="000000"/>
                        </a:solidFill>
                        <a:effectLst/>
                      </a:endParaRPr>
                    </a:p>
                    <a:p>
                      <a:pPr algn="r" rtl="1">
                        <a:lnSpc>
                          <a:spcPct val="115000"/>
                        </a:lnSpc>
                        <a:spcAft>
                          <a:spcPts val="1000"/>
                        </a:spcAft>
                      </a:pPr>
                      <a:r>
                        <a:rPr lang="ar-DZ" sz="1200" dirty="0">
                          <a:solidFill>
                            <a:sysClr val="windowText" lastClr="000000"/>
                          </a:solidFill>
                          <a:effectLst/>
                        </a:rPr>
                        <a:t>الأصول الثابتة العينية</a:t>
                      </a:r>
                      <a:endParaRPr lang="fr-FR" sz="1200" dirty="0">
                        <a:solidFill>
                          <a:sysClr val="windowText" lastClr="000000"/>
                        </a:solidFill>
                        <a:effectLst/>
                      </a:endParaRPr>
                    </a:p>
                    <a:p>
                      <a:pPr algn="r" rtl="1">
                        <a:lnSpc>
                          <a:spcPct val="115000"/>
                        </a:lnSpc>
                        <a:spcAft>
                          <a:spcPts val="1000"/>
                        </a:spcAft>
                      </a:pPr>
                      <a:r>
                        <a:rPr lang="ar-DZ" sz="1200" dirty="0">
                          <a:solidFill>
                            <a:sysClr val="windowText" lastClr="000000"/>
                          </a:solidFill>
                          <a:effectLst/>
                        </a:rPr>
                        <a:t>الأصول الثابتة في شكل امتياز</a:t>
                      </a:r>
                      <a:endParaRPr lang="fr-FR" sz="1200" dirty="0">
                        <a:solidFill>
                          <a:sysClr val="windowText" lastClr="000000"/>
                        </a:solidFill>
                        <a:effectLst/>
                      </a:endParaRPr>
                    </a:p>
                    <a:p>
                      <a:pPr algn="r" rtl="1">
                        <a:lnSpc>
                          <a:spcPct val="115000"/>
                        </a:lnSpc>
                        <a:spcAft>
                          <a:spcPts val="1000"/>
                        </a:spcAft>
                      </a:pPr>
                      <a:r>
                        <a:rPr lang="ar-DZ" sz="1200" dirty="0">
                          <a:solidFill>
                            <a:sysClr val="windowText" lastClr="000000"/>
                          </a:solidFill>
                          <a:effectLst/>
                        </a:rPr>
                        <a:t>الأصول الثابتة الجاري إنجازها</a:t>
                      </a:r>
                      <a:endParaRPr lang="fr-FR" sz="1200" dirty="0">
                        <a:solidFill>
                          <a:sysClr val="windowText" lastClr="000000"/>
                        </a:solidFill>
                        <a:effectLst/>
                      </a:endParaRPr>
                    </a:p>
                    <a:p>
                      <a:pPr algn="r" rtl="1">
                        <a:lnSpc>
                          <a:spcPct val="115000"/>
                        </a:lnSpc>
                        <a:spcAft>
                          <a:spcPts val="1000"/>
                        </a:spcAft>
                      </a:pPr>
                      <a:r>
                        <a:rPr lang="ar-DZ" sz="1200" dirty="0">
                          <a:solidFill>
                            <a:sysClr val="windowText" lastClr="000000"/>
                          </a:solidFill>
                          <a:effectLst/>
                        </a:rPr>
                        <a:t>الأصول الثابتة المالية</a:t>
                      </a:r>
                      <a:endParaRPr lang="fr-FR" sz="1200" dirty="0">
                        <a:solidFill>
                          <a:sysClr val="windowText" lastClr="000000"/>
                        </a:solidFill>
                        <a:effectLst/>
                      </a:endParaRPr>
                    </a:p>
                    <a:p>
                      <a:pPr algn="r" rtl="1">
                        <a:lnSpc>
                          <a:spcPct val="115000"/>
                        </a:lnSpc>
                        <a:spcAft>
                          <a:spcPts val="1000"/>
                        </a:spcAft>
                      </a:pPr>
                      <a:r>
                        <a:rPr lang="ar-DZ" sz="1200" dirty="0">
                          <a:solidFill>
                            <a:sysClr val="windowText" lastClr="000000"/>
                          </a:solidFill>
                          <a:effectLst/>
                        </a:rPr>
                        <a:t>الأصول الثابتة المالية الأخرى</a:t>
                      </a:r>
                      <a:endParaRPr lang="fr-FR" sz="1200" dirty="0">
                        <a:solidFill>
                          <a:sysClr val="windowText" lastClr="000000"/>
                        </a:solidFill>
                        <a:effectLst/>
                      </a:endParaRPr>
                    </a:p>
                    <a:p>
                      <a:pPr algn="r" rtl="1">
                        <a:lnSpc>
                          <a:spcPct val="115000"/>
                        </a:lnSpc>
                        <a:spcAft>
                          <a:spcPts val="1000"/>
                        </a:spcAft>
                      </a:pPr>
                      <a:r>
                        <a:rPr lang="ar-DZ" sz="1200" dirty="0">
                          <a:solidFill>
                            <a:sysClr val="windowText" lastClr="000000"/>
                          </a:solidFill>
                          <a:effectLst/>
                        </a:rPr>
                        <a:t>ضرائب مؤجلة على الأصول</a:t>
                      </a:r>
                      <a:endParaRPr lang="fr-FR" sz="1200" dirty="0">
                        <a:solidFill>
                          <a:sysClr val="windowText" lastClr="000000"/>
                        </a:solidFill>
                        <a:effectLst/>
                        <a:latin typeface="Calibri"/>
                        <a:ea typeface="Calibri"/>
                        <a:cs typeface="Arial"/>
                      </a:endParaRPr>
                    </a:p>
                  </a:txBody>
                  <a:tcPr marL="52114" marR="52114" marT="0" marB="0"/>
                </a:tc>
                <a:tc>
                  <a:txBody>
                    <a:bodyPr/>
                    <a:lstStyle/>
                    <a:p>
                      <a:pPr algn="ctr" rtl="1">
                        <a:lnSpc>
                          <a:spcPct val="115000"/>
                        </a:lnSpc>
                        <a:spcAft>
                          <a:spcPts val="1000"/>
                        </a:spcAft>
                      </a:pPr>
                      <a:r>
                        <a:rPr lang="fr-FR" sz="1200">
                          <a:solidFill>
                            <a:sysClr val="windowText" lastClr="000000"/>
                          </a:solidFill>
                          <a:effectLst/>
                        </a:rPr>
                        <a:t> </a:t>
                      </a:r>
                      <a:endParaRPr lang="fr-FR" sz="1200">
                        <a:solidFill>
                          <a:sysClr val="windowText" lastClr="000000"/>
                        </a:solidFill>
                        <a:effectLst/>
                        <a:latin typeface="Calibri"/>
                        <a:ea typeface="Calibri"/>
                        <a:cs typeface="Arial"/>
                      </a:endParaRPr>
                    </a:p>
                  </a:txBody>
                  <a:tcPr marL="52114" marR="52114" marT="0" marB="0"/>
                </a:tc>
                <a:tc>
                  <a:txBody>
                    <a:bodyPr/>
                    <a:lstStyle/>
                    <a:p>
                      <a:pPr algn="r" rtl="1">
                        <a:lnSpc>
                          <a:spcPct val="115000"/>
                        </a:lnSpc>
                        <a:spcAft>
                          <a:spcPts val="1000"/>
                        </a:spcAft>
                        <a:tabLst>
                          <a:tab pos="168275" algn="l"/>
                          <a:tab pos="231775" algn="ctr"/>
                        </a:tabLst>
                      </a:pPr>
                      <a:r>
                        <a:rPr lang="fr-FR" sz="1200" dirty="0">
                          <a:solidFill>
                            <a:sysClr val="windowText" lastClr="000000"/>
                          </a:solidFill>
                          <a:effectLst/>
                        </a:rPr>
                        <a:t>	</a:t>
                      </a:r>
                    </a:p>
                    <a:p>
                      <a:pPr algn="ctr" rtl="1">
                        <a:lnSpc>
                          <a:spcPct val="115000"/>
                        </a:lnSpc>
                        <a:spcAft>
                          <a:spcPts val="1000"/>
                        </a:spcAft>
                      </a:pPr>
                      <a:r>
                        <a:rPr lang="fr-FR" sz="1200" dirty="0" smtClean="0">
                          <a:solidFill>
                            <a:sysClr val="windowText" lastClr="000000"/>
                          </a:solidFill>
                          <a:effectLst/>
                        </a:rPr>
                        <a:t>X</a:t>
                      </a:r>
                      <a:endParaRPr lang="fr-FR" sz="1200" dirty="0">
                        <a:solidFill>
                          <a:sysClr val="windowText" lastClr="000000"/>
                        </a:solidFill>
                        <a:effectLst/>
                      </a:endParaRPr>
                    </a:p>
                    <a:p>
                      <a:pPr algn="ctr" rtl="1">
                        <a:lnSpc>
                          <a:spcPct val="115000"/>
                        </a:lnSpc>
                        <a:spcAft>
                          <a:spcPts val="1000"/>
                        </a:spcAft>
                      </a:pPr>
                      <a:r>
                        <a:rPr lang="fr-FR" sz="1200" dirty="0">
                          <a:solidFill>
                            <a:sysClr val="windowText" lastClr="000000"/>
                          </a:solidFill>
                          <a:effectLst/>
                        </a:rPr>
                        <a:t>X</a:t>
                      </a:r>
                    </a:p>
                    <a:p>
                      <a:pPr algn="ctr" rtl="1">
                        <a:lnSpc>
                          <a:spcPct val="115000"/>
                        </a:lnSpc>
                        <a:spcAft>
                          <a:spcPts val="1000"/>
                        </a:spcAft>
                      </a:pPr>
                      <a:r>
                        <a:rPr lang="fr-FR" sz="1200" dirty="0">
                          <a:solidFill>
                            <a:sysClr val="windowText" lastClr="000000"/>
                          </a:solidFill>
                          <a:effectLst/>
                        </a:rPr>
                        <a:t>X </a:t>
                      </a:r>
                    </a:p>
                    <a:p>
                      <a:pPr algn="ctr" rtl="1">
                        <a:lnSpc>
                          <a:spcPct val="115000"/>
                        </a:lnSpc>
                        <a:spcAft>
                          <a:spcPts val="1000"/>
                        </a:spcAft>
                      </a:pPr>
                      <a:r>
                        <a:rPr lang="fr-FR" sz="1200" dirty="0">
                          <a:solidFill>
                            <a:sysClr val="windowText" lastClr="000000"/>
                          </a:solidFill>
                          <a:effectLst/>
                        </a:rPr>
                        <a:t>X</a:t>
                      </a:r>
                    </a:p>
                    <a:p>
                      <a:pPr algn="ctr" rtl="1">
                        <a:lnSpc>
                          <a:spcPct val="115000"/>
                        </a:lnSpc>
                        <a:spcAft>
                          <a:spcPts val="1000"/>
                        </a:spcAft>
                      </a:pPr>
                      <a:r>
                        <a:rPr lang="fr-FR" sz="1200" dirty="0">
                          <a:solidFill>
                            <a:sysClr val="windowText" lastClr="000000"/>
                          </a:solidFill>
                          <a:effectLst/>
                        </a:rPr>
                        <a:t>X</a:t>
                      </a:r>
                    </a:p>
                    <a:p>
                      <a:pPr algn="ctr" rtl="1">
                        <a:lnSpc>
                          <a:spcPct val="115000"/>
                        </a:lnSpc>
                        <a:spcAft>
                          <a:spcPts val="1000"/>
                        </a:spcAft>
                      </a:pPr>
                      <a:r>
                        <a:rPr lang="fr-FR" sz="1200" dirty="0">
                          <a:solidFill>
                            <a:sysClr val="windowText" lastClr="000000"/>
                          </a:solidFill>
                          <a:effectLst/>
                        </a:rPr>
                        <a:t>X</a:t>
                      </a:r>
                    </a:p>
                    <a:p>
                      <a:pPr algn="ctr" rtl="1">
                        <a:lnSpc>
                          <a:spcPct val="115000"/>
                        </a:lnSpc>
                        <a:spcAft>
                          <a:spcPts val="1000"/>
                        </a:spcAft>
                      </a:pPr>
                      <a:r>
                        <a:rPr lang="fr-FR" sz="1200" dirty="0">
                          <a:solidFill>
                            <a:sysClr val="windowText" lastClr="000000"/>
                          </a:solidFill>
                          <a:effectLst/>
                        </a:rPr>
                        <a:t> </a:t>
                      </a:r>
                      <a:r>
                        <a:rPr lang="fr-FR" sz="1200" dirty="0" smtClean="0">
                          <a:solidFill>
                            <a:sysClr val="windowText" lastClr="000000"/>
                          </a:solidFill>
                          <a:effectLst/>
                        </a:rPr>
                        <a:t>X</a:t>
                      </a:r>
                      <a:endParaRPr lang="fr-FR" sz="1200" dirty="0">
                        <a:solidFill>
                          <a:sysClr val="windowText" lastClr="000000"/>
                        </a:solidFill>
                        <a:effectLst/>
                        <a:latin typeface="Calibri"/>
                        <a:ea typeface="Calibri"/>
                        <a:cs typeface="Arial"/>
                      </a:endParaRPr>
                    </a:p>
                  </a:txBody>
                  <a:tcPr marL="52114" marR="52114" marT="0" marB="0"/>
                </a:tc>
                <a:tc>
                  <a:txBody>
                    <a:bodyPr/>
                    <a:lstStyle/>
                    <a:p>
                      <a:pPr algn="ctr" rtl="1">
                        <a:lnSpc>
                          <a:spcPct val="115000"/>
                        </a:lnSpc>
                        <a:spcAft>
                          <a:spcPts val="1000"/>
                        </a:spcAft>
                      </a:pPr>
                      <a:r>
                        <a:rPr lang="ar-DZ" sz="1200" dirty="0">
                          <a:solidFill>
                            <a:sysClr val="windowText" lastClr="000000"/>
                          </a:solidFill>
                          <a:effectLst/>
                        </a:rPr>
                        <a:t> </a:t>
                      </a:r>
                      <a:endParaRPr lang="fr-FR" sz="1200" dirty="0">
                        <a:solidFill>
                          <a:sysClr val="windowText" lastClr="000000"/>
                        </a:solidFill>
                        <a:effectLst/>
                      </a:endParaRPr>
                    </a:p>
                    <a:p>
                      <a:pPr algn="ctr" rtl="1">
                        <a:lnSpc>
                          <a:spcPct val="115000"/>
                        </a:lnSpc>
                        <a:spcAft>
                          <a:spcPts val="1000"/>
                        </a:spcAft>
                      </a:pPr>
                      <a:r>
                        <a:rPr lang="fr-FR" sz="1200" dirty="0">
                          <a:solidFill>
                            <a:sysClr val="windowText" lastClr="000000"/>
                          </a:solidFill>
                          <a:effectLst/>
                        </a:rPr>
                        <a:t>X</a:t>
                      </a:r>
                    </a:p>
                    <a:p>
                      <a:pPr algn="ctr" rtl="1">
                        <a:lnSpc>
                          <a:spcPct val="115000"/>
                        </a:lnSpc>
                        <a:spcAft>
                          <a:spcPts val="1000"/>
                        </a:spcAft>
                      </a:pPr>
                      <a:r>
                        <a:rPr lang="fr-FR" sz="1200" dirty="0">
                          <a:solidFill>
                            <a:sysClr val="windowText" lastClr="000000"/>
                          </a:solidFill>
                          <a:effectLst/>
                        </a:rPr>
                        <a:t>X</a:t>
                      </a:r>
                    </a:p>
                    <a:p>
                      <a:pPr algn="ctr" rtl="1">
                        <a:lnSpc>
                          <a:spcPct val="115000"/>
                        </a:lnSpc>
                        <a:spcAft>
                          <a:spcPts val="1000"/>
                        </a:spcAft>
                      </a:pPr>
                      <a:r>
                        <a:rPr lang="fr-FR" sz="1200" dirty="0">
                          <a:solidFill>
                            <a:sysClr val="windowText" lastClr="000000"/>
                          </a:solidFill>
                          <a:effectLst/>
                        </a:rPr>
                        <a:t>X</a:t>
                      </a:r>
                    </a:p>
                    <a:p>
                      <a:pPr algn="ctr" rtl="1">
                        <a:lnSpc>
                          <a:spcPct val="115000"/>
                        </a:lnSpc>
                        <a:spcAft>
                          <a:spcPts val="1000"/>
                        </a:spcAft>
                      </a:pPr>
                      <a:r>
                        <a:rPr lang="fr-FR" sz="1200" dirty="0">
                          <a:solidFill>
                            <a:sysClr val="windowText" lastClr="000000"/>
                          </a:solidFill>
                          <a:effectLst/>
                        </a:rPr>
                        <a:t> X</a:t>
                      </a:r>
                    </a:p>
                    <a:p>
                      <a:pPr algn="ctr" rtl="1">
                        <a:lnSpc>
                          <a:spcPct val="115000"/>
                        </a:lnSpc>
                        <a:spcAft>
                          <a:spcPts val="1000"/>
                        </a:spcAft>
                      </a:pPr>
                      <a:r>
                        <a:rPr lang="fr-FR" sz="1200" dirty="0">
                          <a:solidFill>
                            <a:sysClr val="windowText" lastClr="000000"/>
                          </a:solidFill>
                          <a:effectLst/>
                        </a:rPr>
                        <a:t>X</a:t>
                      </a:r>
                    </a:p>
                    <a:p>
                      <a:pPr algn="ctr" rtl="1">
                        <a:lnSpc>
                          <a:spcPct val="115000"/>
                        </a:lnSpc>
                        <a:spcAft>
                          <a:spcPts val="1000"/>
                        </a:spcAft>
                      </a:pPr>
                      <a:r>
                        <a:rPr lang="fr-FR" sz="1200" dirty="0">
                          <a:solidFill>
                            <a:sysClr val="windowText" lastClr="000000"/>
                          </a:solidFill>
                          <a:effectLst/>
                        </a:rPr>
                        <a:t>X</a:t>
                      </a:r>
                    </a:p>
                    <a:p>
                      <a:pPr algn="ctr" rtl="1">
                        <a:lnSpc>
                          <a:spcPct val="115000"/>
                        </a:lnSpc>
                        <a:spcAft>
                          <a:spcPts val="1000"/>
                        </a:spcAft>
                      </a:pPr>
                      <a:r>
                        <a:rPr lang="fr-FR" sz="1200" dirty="0">
                          <a:solidFill>
                            <a:sysClr val="windowText" lastClr="000000"/>
                          </a:solidFill>
                          <a:effectLst/>
                        </a:rPr>
                        <a:t>X </a:t>
                      </a:r>
                    </a:p>
                  </a:txBody>
                  <a:tcPr marL="52114" marR="52114" marT="0" marB="0"/>
                </a:tc>
                <a:tc>
                  <a:txBody>
                    <a:bodyPr/>
                    <a:lstStyle/>
                    <a:p>
                      <a:pPr algn="ctr" rtl="1">
                        <a:lnSpc>
                          <a:spcPct val="115000"/>
                        </a:lnSpc>
                        <a:spcAft>
                          <a:spcPts val="1000"/>
                        </a:spcAft>
                      </a:pPr>
                      <a:r>
                        <a:rPr lang="ar-DZ" sz="1200" dirty="0">
                          <a:solidFill>
                            <a:sysClr val="windowText" lastClr="000000"/>
                          </a:solidFill>
                          <a:effectLst/>
                        </a:rPr>
                        <a:t> </a:t>
                      </a:r>
                      <a:endParaRPr lang="fr-FR" sz="1200" dirty="0">
                        <a:solidFill>
                          <a:sysClr val="windowText" lastClr="000000"/>
                        </a:solidFill>
                        <a:effectLst/>
                      </a:endParaRPr>
                    </a:p>
                    <a:p>
                      <a:pPr algn="ctr" rtl="1">
                        <a:lnSpc>
                          <a:spcPct val="115000"/>
                        </a:lnSpc>
                        <a:spcAft>
                          <a:spcPts val="1000"/>
                        </a:spcAft>
                      </a:pPr>
                      <a:r>
                        <a:rPr lang="fr-FR" sz="1200" dirty="0">
                          <a:solidFill>
                            <a:sysClr val="windowText" lastClr="000000"/>
                          </a:solidFill>
                          <a:effectLst/>
                        </a:rPr>
                        <a:t>X</a:t>
                      </a:r>
                    </a:p>
                    <a:p>
                      <a:pPr algn="ctr" rtl="1">
                        <a:lnSpc>
                          <a:spcPct val="115000"/>
                        </a:lnSpc>
                        <a:spcAft>
                          <a:spcPts val="1000"/>
                        </a:spcAft>
                      </a:pPr>
                      <a:r>
                        <a:rPr lang="fr-FR" sz="1200" dirty="0">
                          <a:solidFill>
                            <a:sysClr val="windowText" lastClr="000000"/>
                          </a:solidFill>
                          <a:effectLst/>
                        </a:rPr>
                        <a:t>X</a:t>
                      </a:r>
                    </a:p>
                    <a:p>
                      <a:pPr algn="ctr" rtl="1">
                        <a:lnSpc>
                          <a:spcPct val="115000"/>
                        </a:lnSpc>
                        <a:spcAft>
                          <a:spcPts val="1000"/>
                        </a:spcAft>
                      </a:pPr>
                      <a:r>
                        <a:rPr lang="fr-FR" sz="1200" dirty="0">
                          <a:solidFill>
                            <a:sysClr val="windowText" lastClr="000000"/>
                          </a:solidFill>
                          <a:effectLst/>
                        </a:rPr>
                        <a:t>X</a:t>
                      </a:r>
                    </a:p>
                    <a:p>
                      <a:pPr algn="ctr" rtl="1">
                        <a:lnSpc>
                          <a:spcPct val="115000"/>
                        </a:lnSpc>
                        <a:spcAft>
                          <a:spcPts val="1000"/>
                        </a:spcAft>
                      </a:pPr>
                      <a:r>
                        <a:rPr lang="fr-FR" sz="1200" dirty="0">
                          <a:solidFill>
                            <a:sysClr val="windowText" lastClr="000000"/>
                          </a:solidFill>
                          <a:effectLst/>
                        </a:rPr>
                        <a:t>X</a:t>
                      </a:r>
                    </a:p>
                    <a:p>
                      <a:pPr algn="ctr" rtl="1">
                        <a:lnSpc>
                          <a:spcPct val="115000"/>
                        </a:lnSpc>
                        <a:spcAft>
                          <a:spcPts val="1000"/>
                        </a:spcAft>
                      </a:pPr>
                      <a:r>
                        <a:rPr lang="fr-FR" sz="1200" dirty="0">
                          <a:solidFill>
                            <a:sysClr val="windowText" lastClr="000000"/>
                          </a:solidFill>
                          <a:effectLst/>
                        </a:rPr>
                        <a:t> X</a:t>
                      </a:r>
                    </a:p>
                    <a:p>
                      <a:pPr algn="ctr" rtl="1">
                        <a:lnSpc>
                          <a:spcPct val="115000"/>
                        </a:lnSpc>
                        <a:spcAft>
                          <a:spcPts val="1000"/>
                        </a:spcAft>
                      </a:pPr>
                      <a:r>
                        <a:rPr lang="fr-FR" sz="1200" dirty="0">
                          <a:solidFill>
                            <a:sysClr val="windowText" lastClr="000000"/>
                          </a:solidFill>
                          <a:effectLst/>
                        </a:rPr>
                        <a:t>X</a:t>
                      </a:r>
                    </a:p>
                    <a:p>
                      <a:pPr algn="ctr" rtl="1">
                        <a:lnSpc>
                          <a:spcPct val="115000"/>
                        </a:lnSpc>
                        <a:spcAft>
                          <a:spcPts val="1000"/>
                        </a:spcAft>
                      </a:pPr>
                      <a:r>
                        <a:rPr lang="fr-FR" sz="1200" dirty="0">
                          <a:solidFill>
                            <a:sysClr val="windowText" lastClr="000000"/>
                          </a:solidFill>
                          <a:effectLst/>
                        </a:rPr>
                        <a:t>X</a:t>
                      </a:r>
                    </a:p>
                    <a:p>
                      <a:pPr algn="ctr" rtl="1">
                        <a:lnSpc>
                          <a:spcPct val="115000"/>
                        </a:lnSpc>
                        <a:spcAft>
                          <a:spcPts val="1000"/>
                        </a:spcAft>
                      </a:pPr>
                      <a:r>
                        <a:rPr lang="fr-FR" sz="1200" dirty="0">
                          <a:solidFill>
                            <a:sysClr val="windowText" lastClr="000000"/>
                          </a:solidFill>
                          <a:effectLst/>
                        </a:rPr>
                        <a:t> </a:t>
                      </a:r>
                      <a:endParaRPr lang="fr-FR" sz="1200" dirty="0">
                        <a:solidFill>
                          <a:sysClr val="windowText" lastClr="000000"/>
                        </a:solidFill>
                        <a:effectLst/>
                        <a:latin typeface="Calibri"/>
                        <a:ea typeface="Calibri"/>
                        <a:cs typeface="Arial"/>
                      </a:endParaRPr>
                    </a:p>
                  </a:txBody>
                  <a:tcPr marL="52114" marR="52114" marT="0" marB="0"/>
                </a:tc>
                <a:tc>
                  <a:txBody>
                    <a:bodyPr/>
                    <a:lstStyle/>
                    <a:p>
                      <a:pPr algn="ctr" rtl="1">
                        <a:lnSpc>
                          <a:spcPct val="115000"/>
                        </a:lnSpc>
                        <a:spcAft>
                          <a:spcPts val="1000"/>
                        </a:spcAft>
                      </a:pPr>
                      <a:r>
                        <a:rPr lang="ar-DZ" sz="1200" dirty="0">
                          <a:solidFill>
                            <a:sysClr val="windowText" lastClr="000000"/>
                          </a:solidFill>
                          <a:effectLst/>
                        </a:rPr>
                        <a:t> </a:t>
                      </a:r>
                      <a:endParaRPr lang="fr-FR" sz="1200" dirty="0">
                        <a:solidFill>
                          <a:sysClr val="windowText" lastClr="000000"/>
                        </a:solidFill>
                        <a:effectLst/>
                      </a:endParaRPr>
                    </a:p>
                    <a:p>
                      <a:pPr algn="ctr" rtl="1">
                        <a:lnSpc>
                          <a:spcPct val="115000"/>
                        </a:lnSpc>
                        <a:spcAft>
                          <a:spcPts val="1000"/>
                        </a:spcAft>
                      </a:pPr>
                      <a:r>
                        <a:rPr lang="fr-FR" sz="1200" dirty="0">
                          <a:solidFill>
                            <a:sysClr val="windowText" lastClr="000000"/>
                          </a:solidFill>
                          <a:effectLst/>
                        </a:rPr>
                        <a:t>X</a:t>
                      </a:r>
                    </a:p>
                    <a:p>
                      <a:pPr algn="ctr" rtl="1">
                        <a:lnSpc>
                          <a:spcPct val="115000"/>
                        </a:lnSpc>
                        <a:spcAft>
                          <a:spcPts val="1000"/>
                        </a:spcAft>
                      </a:pPr>
                      <a:r>
                        <a:rPr lang="fr-FR" sz="1200" dirty="0">
                          <a:solidFill>
                            <a:sysClr val="windowText" lastClr="000000"/>
                          </a:solidFill>
                          <a:effectLst/>
                        </a:rPr>
                        <a:t>X</a:t>
                      </a:r>
                    </a:p>
                    <a:p>
                      <a:pPr algn="ctr" rtl="1">
                        <a:lnSpc>
                          <a:spcPct val="115000"/>
                        </a:lnSpc>
                        <a:spcAft>
                          <a:spcPts val="1000"/>
                        </a:spcAft>
                      </a:pPr>
                      <a:r>
                        <a:rPr lang="fr-FR" sz="1200" dirty="0">
                          <a:solidFill>
                            <a:sysClr val="windowText" lastClr="000000"/>
                          </a:solidFill>
                          <a:effectLst/>
                        </a:rPr>
                        <a:t>X</a:t>
                      </a:r>
                    </a:p>
                    <a:p>
                      <a:pPr algn="ctr" rtl="1">
                        <a:lnSpc>
                          <a:spcPct val="115000"/>
                        </a:lnSpc>
                        <a:spcAft>
                          <a:spcPts val="1000"/>
                        </a:spcAft>
                      </a:pPr>
                      <a:r>
                        <a:rPr lang="fr-FR" sz="1200" dirty="0">
                          <a:solidFill>
                            <a:sysClr val="windowText" lastClr="000000"/>
                          </a:solidFill>
                          <a:effectLst/>
                        </a:rPr>
                        <a:t>X</a:t>
                      </a:r>
                    </a:p>
                    <a:p>
                      <a:pPr algn="ctr" rtl="1">
                        <a:lnSpc>
                          <a:spcPct val="115000"/>
                        </a:lnSpc>
                        <a:spcAft>
                          <a:spcPts val="1000"/>
                        </a:spcAft>
                      </a:pPr>
                      <a:r>
                        <a:rPr lang="fr-FR" sz="1200" dirty="0">
                          <a:solidFill>
                            <a:sysClr val="windowText" lastClr="000000"/>
                          </a:solidFill>
                          <a:effectLst/>
                        </a:rPr>
                        <a:t>X</a:t>
                      </a:r>
                    </a:p>
                    <a:p>
                      <a:pPr algn="ctr" rtl="1">
                        <a:lnSpc>
                          <a:spcPct val="115000"/>
                        </a:lnSpc>
                        <a:spcAft>
                          <a:spcPts val="1000"/>
                        </a:spcAft>
                      </a:pPr>
                      <a:r>
                        <a:rPr lang="fr-FR" sz="1200" dirty="0">
                          <a:solidFill>
                            <a:sysClr val="windowText" lastClr="000000"/>
                          </a:solidFill>
                          <a:effectLst/>
                        </a:rPr>
                        <a:t>X</a:t>
                      </a:r>
                    </a:p>
                    <a:p>
                      <a:pPr algn="ctr" rtl="1">
                        <a:lnSpc>
                          <a:spcPct val="115000"/>
                        </a:lnSpc>
                        <a:spcAft>
                          <a:spcPts val="1000"/>
                        </a:spcAft>
                      </a:pPr>
                      <a:r>
                        <a:rPr lang="fr-FR" sz="1200" dirty="0">
                          <a:solidFill>
                            <a:sysClr val="windowText" lastClr="000000"/>
                          </a:solidFill>
                          <a:effectLst/>
                        </a:rPr>
                        <a:t>X </a:t>
                      </a:r>
                    </a:p>
                  </a:txBody>
                  <a:tcPr marL="52114" marR="52114" marT="0" marB="0"/>
                </a:tc>
              </a:tr>
              <a:tr h="166729">
                <a:tc>
                  <a:txBody>
                    <a:bodyPr/>
                    <a:lstStyle/>
                    <a:p>
                      <a:pPr algn="r" rtl="1">
                        <a:lnSpc>
                          <a:spcPct val="115000"/>
                        </a:lnSpc>
                        <a:spcAft>
                          <a:spcPts val="1000"/>
                        </a:spcAft>
                      </a:pPr>
                      <a:r>
                        <a:rPr lang="ar-DZ" sz="1200">
                          <a:solidFill>
                            <a:sysClr val="windowText" lastClr="000000"/>
                          </a:solidFill>
                          <a:effectLst/>
                        </a:rPr>
                        <a:t>مجموع الأصول غير الجارية</a:t>
                      </a:r>
                      <a:endParaRPr lang="fr-FR" sz="1200">
                        <a:solidFill>
                          <a:sysClr val="windowText" lastClr="000000"/>
                        </a:solidFill>
                        <a:effectLst/>
                        <a:latin typeface="Calibri"/>
                        <a:ea typeface="Calibri"/>
                        <a:cs typeface="Arial"/>
                      </a:endParaRPr>
                    </a:p>
                  </a:txBody>
                  <a:tcPr marL="52114" marR="52114" marT="0" marB="0"/>
                </a:tc>
                <a:tc>
                  <a:txBody>
                    <a:bodyPr/>
                    <a:lstStyle/>
                    <a:p>
                      <a:pPr algn="ctr" rtl="0">
                        <a:lnSpc>
                          <a:spcPct val="115000"/>
                        </a:lnSpc>
                        <a:spcAft>
                          <a:spcPts val="1000"/>
                        </a:spcAft>
                      </a:pPr>
                      <a:r>
                        <a:rPr lang="fr-FR" sz="1200">
                          <a:solidFill>
                            <a:sysClr val="windowText" lastClr="000000"/>
                          </a:solidFill>
                          <a:effectLst/>
                        </a:rPr>
                        <a:t> </a:t>
                      </a:r>
                      <a:endParaRPr lang="fr-FR" sz="1200">
                        <a:solidFill>
                          <a:sysClr val="windowText" lastClr="000000"/>
                        </a:solidFill>
                        <a:effectLst/>
                        <a:latin typeface="Calibri"/>
                        <a:ea typeface="Calibri"/>
                        <a:cs typeface="Arial"/>
                      </a:endParaRPr>
                    </a:p>
                  </a:txBody>
                  <a:tcPr marL="52114" marR="52114" marT="0" marB="0"/>
                </a:tc>
                <a:tc>
                  <a:txBody>
                    <a:bodyPr/>
                    <a:lstStyle/>
                    <a:p>
                      <a:pPr algn="ctr" rtl="0">
                        <a:lnSpc>
                          <a:spcPct val="115000"/>
                        </a:lnSpc>
                        <a:spcAft>
                          <a:spcPts val="1000"/>
                        </a:spcAft>
                      </a:pPr>
                      <a:r>
                        <a:rPr lang="fr-FR" sz="1200">
                          <a:solidFill>
                            <a:sysClr val="windowText" lastClr="000000"/>
                          </a:solidFill>
                          <a:effectLst/>
                        </a:rPr>
                        <a:t>X</a:t>
                      </a:r>
                      <a:endParaRPr lang="fr-FR" sz="1200">
                        <a:solidFill>
                          <a:sysClr val="windowText" lastClr="000000"/>
                        </a:solidFill>
                        <a:effectLst/>
                        <a:latin typeface="Calibri"/>
                        <a:ea typeface="Calibri"/>
                        <a:cs typeface="Arial"/>
                      </a:endParaRPr>
                    </a:p>
                  </a:txBody>
                  <a:tcPr marL="52114" marR="52114" marT="0" marB="0"/>
                </a:tc>
                <a:tc>
                  <a:txBody>
                    <a:bodyPr/>
                    <a:lstStyle/>
                    <a:p>
                      <a:pPr algn="ctr" rtl="0">
                        <a:lnSpc>
                          <a:spcPct val="115000"/>
                        </a:lnSpc>
                        <a:spcAft>
                          <a:spcPts val="1000"/>
                        </a:spcAft>
                      </a:pPr>
                      <a:r>
                        <a:rPr lang="fr-FR" sz="1200">
                          <a:solidFill>
                            <a:sysClr val="windowText" lastClr="000000"/>
                          </a:solidFill>
                          <a:effectLst/>
                        </a:rPr>
                        <a:t>X</a:t>
                      </a:r>
                      <a:endParaRPr lang="fr-FR" sz="1200">
                        <a:solidFill>
                          <a:sysClr val="windowText" lastClr="000000"/>
                        </a:solidFill>
                        <a:effectLst/>
                        <a:latin typeface="Calibri"/>
                        <a:ea typeface="Calibri"/>
                        <a:cs typeface="Arial"/>
                      </a:endParaRPr>
                    </a:p>
                  </a:txBody>
                  <a:tcPr marL="52114" marR="52114" marT="0" marB="0"/>
                </a:tc>
                <a:tc>
                  <a:txBody>
                    <a:bodyPr/>
                    <a:lstStyle/>
                    <a:p>
                      <a:pPr algn="ctr" rtl="0">
                        <a:lnSpc>
                          <a:spcPct val="115000"/>
                        </a:lnSpc>
                        <a:spcAft>
                          <a:spcPts val="1000"/>
                        </a:spcAft>
                      </a:pPr>
                      <a:r>
                        <a:rPr lang="fr-FR" sz="1200">
                          <a:solidFill>
                            <a:sysClr val="windowText" lastClr="000000"/>
                          </a:solidFill>
                          <a:effectLst/>
                        </a:rPr>
                        <a:t>X</a:t>
                      </a:r>
                      <a:endParaRPr lang="fr-FR" sz="1200">
                        <a:solidFill>
                          <a:sysClr val="windowText" lastClr="000000"/>
                        </a:solidFill>
                        <a:effectLst/>
                        <a:latin typeface="Calibri"/>
                        <a:ea typeface="Calibri"/>
                        <a:cs typeface="Arial"/>
                      </a:endParaRPr>
                    </a:p>
                  </a:txBody>
                  <a:tcPr marL="52114" marR="52114" marT="0" marB="0"/>
                </a:tc>
                <a:tc>
                  <a:txBody>
                    <a:bodyPr/>
                    <a:lstStyle/>
                    <a:p>
                      <a:pPr algn="ctr" rtl="0">
                        <a:lnSpc>
                          <a:spcPct val="115000"/>
                        </a:lnSpc>
                        <a:spcAft>
                          <a:spcPts val="1000"/>
                        </a:spcAft>
                      </a:pPr>
                      <a:r>
                        <a:rPr lang="fr-FR" sz="1200">
                          <a:solidFill>
                            <a:sysClr val="windowText" lastClr="000000"/>
                          </a:solidFill>
                          <a:effectLst/>
                        </a:rPr>
                        <a:t>X</a:t>
                      </a:r>
                      <a:endParaRPr lang="fr-FR" sz="1200">
                        <a:solidFill>
                          <a:sysClr val="windowText" lastClr="000000"/>
                        </a:solidFill>
                        <a:effectLst/>
                        <a:latin typeface="Calibri"/>
                        <a:ea typeface="Calibri"/>
                        <a:cs typeface="Arial"/>
                      </a:endParaRPr>
                    </a:p>
                  </a:txBody>
                  <a:tcPr marL="52114" marR="52114" marT="0" marB="0"/>
                </a:tc>
              </a:tr>
              <a:tr h="2592434">
                <a:tc>
                  <a:txBody>
                    <a:bodyPr/>
                    <a:lstStyle/>
                    <a:p>
                      <a:pPr algn="r" rtl="1">
                        <a:lnSpc>
                          <a:spcPct val="115000"/>
                        </a:lnSpc>
                        <a:spcAft>
                          <a:spcPts val="1000"/>
                        </a:spcAft>
                      </a:pPr>
                      <a:r>
                        <a:rPr lang="ar-DZ" sz="1200" u="sng">
                          <a:solidFill>
                            <a:sysClr val="windowText" lastClr="000000"/>
                          </a:solidFill>
                          <a:effectLst/>
                        </a:rPr>
                        <a:t>الأصول الجارية:</a:t>
                      </a:r>
                      <a:endParaRPr lang="fr-FR" sz="1200">
                        <a:solidFill>
                          <a:sysClr val="windowText" lastClr="000000"/>
                        </a:solidFill>
                        <a:effectLst/>
                      </a:endParaRPr>
                    </a:p>
                    <a:p>
                      <a:pPr algn="r" rtl="1">
                        <a:lnSpc>
                          <a:spcPct val="115000"/>
                        </a:lnSpc>
                        <a:spcAft>
                          <a:spcPts val="1000"/>
                        </a:spcAft>
                      </a:pPr>
                      <a:r>
                        <a:rPr lang="ar-DZ" sz="1200">
                          <a:solidFill>
                            <a:sysClr val="windowText" lastClr="000000"/>
                          </a:solidFill>
                          <a:effectLst/>
                        </a:rPr>
                        <a:t>المخزونات والمنتجات قيد التنفيذ</a:t>
                      </a:r>
                      <a:endParaRPr lang="fr-FR" sz="1200">
                        <a:solidFill>
                          <a:sysClr val="windowText" lastClr="000000"/>
                        </a:solidFill>
                        <a:effectLst/>
                      </a:endParaRPr>
                    </a:p>
                    <a:p>
                      <a:pPr algn="r" rtl="1">
                        <a:lnSpc>
                          <a:spcPct val="115000"/>
                        </a:lnSpc>
                        <a:spcAft>
                          <a:spcPts val="1000"/>
                        </a:spcAft>
                      </a:pPr>
                      <a:r>
                        <a:rPr lang="ar-DZ" sz="1200">
                          <a:solidFill>
                            <a:sysClr val="windowText" lastClr="000000"/>
                          </a:solidFill>
                          <a:effectLst/>
                        </a:rPr>
                        <a:t>الحسابات الدائنة و الإستخدامات المماثلة</a:t>
                      </a:r>
                      <a:endParaRPr lang="fr-FR" sz="1200">
                        <a:solidFill>
                          <a:sysClr val="windowText" lastClr="000000"/>
                        </a:solidFill>
                        <a:effectLst/>
                      </a:endParaRPr>
                    </a:p>
                    <a:p>
                      <a:pPr algn="r" rtl="1">
                        <a:lnSpc>
                          <a:spcPct val="115000"/>
                        </a:lnSpc>
                        <a:spcAft>
                          <a:spcPts val="1000"/>
                        </a:spcAft>
                      </a:pPr>
                      <a:r>
                        <a:rPr lang="ar-DZ" sz="1200">
                          <a:solidFill>
                            <a:sysClr val="windowText" lastClr="000000"/>
                          </a:solidFill>
                          <a:effectLst/>
                        </a:rPr>
                        <a:t>الزبائن</a:t>
                      </a:r>
                      <a:endParaRPr lang="fr-FR" sz="1200">
                        <a:solidFill>
                          <a:sysClr val="windowText" lastClr="000000"/>
                        </a:solidFill>
                        <a:effectLst/>
                      </a:endParaRPr>
                    </a:p>
                    <a:p>
                      <a:pPr algn="r" rtl="1">
                        <a:lnSpc>
                          <a:spcPct val="115000"/>
                        </a:lnSpc>
                        <a:spcAft>
                          <a:spcPts val="1000"/>
                        </a:spcAft>
                      </a:pPr>
                      <a:r>
                        <a:rPr lang="ar-DZ" sz="1200">
                          <a:solidFill>
                            <a:sysClr val="windowText" lastClr="000000"/>
                          </a:solidFill>
                          <a:effectLst/>
                        </a:rPr>
                        <a:t>المدينون الآخرون</a:t>
                      </a:r>
                      <a:endParaRPr lang="fr-FR" sz="1200">
                        <a:solidFill>
                          <a:sysClr val="windowText" lastClr="000000"/>
                        </a:solidFill>
                        <a:effectLst/>
                      </a:endParaRPr>
                    </a:p>
                    <a:p>
                      <a:pPr algn="r" rtl="1">
                        <a:lnSpc>
                          <a:spcPct val="115000"/>
                        </a:lnSpc>
                        <a:spcAft>
                          <a:spcPts val="1000"/>
                        </a:spcAft>
                      </a:pPr>
                      <a:r>
                        <a:rPr lang="ar-DZ" sz="1200">
                          <a:solidFill>
                            <a:sysClr val="windowText" lastClr="000000"/>
                          </a:solidFill>
                          <a:effectLst/>
                        </a:rPr>
                        <a:t>الضرائب وما شبهها</a:t>
                      </a:r>
                      <a:endParaRPr lang="fr-FR" sz="1200">
                        <a:solidFill>
                          <a:sysClr val="windowText" lastClr="000000"/>
                        </a:solidFill>
                        <a:effectLst/>
                      </a:endParaRPr>
                    </a:p>
                    <a:p>
                      <a:pPr algn="r" rtl="1">
                        <a:lnSpc>
                          <a:spcPct val="115000"/>
                        </a:lnSpc>
                        <a:spcAft>
                          <a:spcPts val="1000"/>
                        </a:spcAft>
                      </a:pPr>
                      <a:r>
                        <a:rPr lang="ar-DZ" sz="1200">
                          <a:solidFill>
                            <a:sysClr val="windowText" lastClr="000000"/>
                          </a:solidFill>
                          <a:effectLst/>
                        </a:rPr>
                        <a:t>حسابات دائنة أخرى وإستخدامات مماثلة</a:t>
                      </a:r>
                      <a:endParaRPr lang="fr-FR" sz="1200">
                        <a:solidFill>
                          <a:sysClr val="windowText" lastClr="000000"/>
                        </a:solidFill>
                        <a:effectLst/>
                      </a:endParaRPr>
                    </a:p>
                    <a:p>
                      <a:pPr algn="r" rtl="1">
                        <a:lnSpc>
                          <a:spcPct val="115000"/>
                        </a:lnSpc>
                        <a:spcAft>
                          <a:spcPts val="1000"/>
                        </a:spcAft>
                      </a:pPr>
                      <a:r>
                        <a:rPr lang="ar-DZ" sz="1200">
                          <a:solidFill>
                            <a:sysClr val="windowText" lastClr="000000"/>
                          </a:solidFill>
                          <a:effectLst/>
                        </a:rPr>
                        <a:t>الأموال الموظفة وأصول مالية جارية</a:t>
                      </a:r>
                      <a:endParaRPr lang="fr-FR" sz="1200">
                        <a:solidFill>
                          <a:sysClr val="windowText" lastClr="000000"/>
                        </a:solidFill>
                        <a:effectLst/>
                      </a:endParaRPr>
                    </a:p>
                    <a:p>
                      <a:pPr algn="r" rtl="1">
                        <a:lnSpc>
                          <a:spcPct val="115000"/>
                        </a:lnSpc>
                        <a:spcAft>
                          <a:spcPts val="1000"/>
                        </a:spcAft>
                      </a:pPr>
                      <a:r>
                        <a:rPr lang="ar-DZ" sz="1200">
                          <a:solidFill>
                            <a:sysClr val="windowText" lastClr="000000"/>
                          </a:solidFill>
                          <a:effectLst/>
                        </a:rPr>
                        <a:t>أموال الخزينة</a:t>
                      </a:r>
                      <a:endParaRPr lang="fr-FR" sz="1200">
                        <a:solidFill>
                          <a:sysClr val="windowText" lastClr="000000"/>
                        </a:solidFill>
                        <a:effectLst/>
                        <a:latin typeface="Calibri"/>
                        <a:ea typeface="Calibri"/>
                        <a:cs typeface="Arial"/>
                      </a:endParaRPr>
                    </a:p>
                  </a:txBody>
                  <a:tcPr marL="52114" marR="52114" marT="0" marB="0"/>
                </a:tc>
                <a:tc>
                  <a:txBody>
                    <a:bodyPr/>
                    <a:lstStyle/>
                    <a:p>
                      <a:pPr algn="ctr" rtl="0">
                        <a:lnSpc>
                          <a:spcPct val="115000"/>
                        </a:lnSpc>
                        <a:spcAft>
                          <a:spcPts val="1000"/>
                        </a:spcAft>
                      </a:pPr>
                      <a:r>
                        <a:rPr lang="fr-FR" sz="1200">
                          <a:solidFill>
                            <a:sysClr val="windowText" lastClr="000000"/>
                          </a:solidFill>
                          <a:effectLst/>
                        </a:rPr>
                        <a:t> </a:t>
                      </a:r>
                      <a:endParaRPr lang="fr-FR" sz="1200">
                        <a:solidFill>
                          <a:sysClr val="windowText" lastClr="000000"/>
                        </a:solidFill>
                        <a:effectLst/>
                        <a:latin typeface="Calibri"/>
                        <a:ea typeface="Calibri"/>
                        <a:cs typeface="Arial"/>
                      </a:endParaRPr>
                    </a:p>
                  </a:txBody>
                  <a:tcPr marL="52114" marR="52114" marT="0" marB="0"/>
                </a:tc>
                <a:tc>
                  <a:txBody>
                    <a:bodyPr/>
                    <a:lstStyle/>
                    <a:p>
                      <a:pPr algn="ctr" rtl="0">
                        <a:lnSpc>
                          <a:spcPct val="115000"/>
                        </a:lnSpc>
                        <a:spcAft>
                          <a:spcPts val="1000"/>
                        </a:spcAft>
                      </a:pPr>
                      <a:r>
                        <a:rPr lang="ar-DZ" sz="1200">
                          <a:solidFill>
                            <a:sysClr val="windowText" lastClr="000000"/>
                          </a:solidFill>
                          <a:effectLst/>
                        </a:rPr>
                        <a:t> </a:t>
                      </a:r>
                      <a:endParaRPr lang="fr-FR" sz="1200">
                        <a:solidFill>
                          <a:sysClr val="windowText" lastClr="000000"/>
                        </a:solidFill>
                        <a:effectLst/>
                      </a:endParaRPr>
                    </a:p>
                    <a:p>
                      <a:pPr algn="ctr" rtl="0">
                        <a:lnSpc>
                          <a:spcPct val="115000"/>
                        </a:lnSpc>
                        <a:spcAft>
                          <a:spcPts val="1000"/>
                        </a:spcAft>
                      </a:pPr>
                      <a:r>
                        <a:rPr lang="fr-FR" sz="1200">
                          <a:solidFill>
                            <a:sysClr val="windowText" lastClr="000000"/>
                          </a:solidFill>
                          <a:effectLst/>
                        </a:rPr>
                        <a:t>X</a:t>
                      </a:r>
                    </a:p>
                    <a:p>
                      <a:pPr algn="ctr" rtl="0">
                        <a:lnSpc>
                          <a:spcPct val="115000"/>
                        </a:lnSpc>
                        <a:spcAft>
                          <a:spcPts val="1000"/>
                        </a:spcAft>
                      </a:pPr>
                      <a:r>
                        <a:rPr lang="fr-FR" sz="1200">
                          <a:solidFill>
                            <a:sysClr val="windowText" lastClr="000000"/>
                          </a:solidFill>
                          <a:effectLst/>
                        </a:rPr>
                        <a:t> X </a:t>
                      </a:r>
                    </a:p>
                    <a:p>
                      <a:pPr algn="ctr" rtl="0">
                        <a:lnSpc>
                          <a:spcPct val="115000"/>
                        </a:lnSpc>
                        <a:spcAft>
                          <a:spcPts val="1000"/>
                        </a:spcAft>
                      </a:pPr>
                      <a:r>
                        <a:rPr lang="fr-FR" sz="1200">
                          <a:solidFill>
                            <a:sysClr val="windowText" lastClr="000000"/>
                          </a:solidFill>
                          <a:effectLst/>
                        </a:rPr>
                        <a:t>X</a:t>
                      </a:r>
                    </a:p>
                    <a:p>
                      <a:pPr algn="ctr" rtl="0">
                        <a:lnSpc>
                          <a:spcPct val="115000"/>
                        </a:lnSpc>
                        <a:spcAft>
                          <a:spcPts val="1000"/>
                        </a:spcAft>
                      </a:pPr>
                      <a:r>
                        <a:rPr lang="fr-FR" sz="1200">
                          <a:solidFill>
                            <a:sysClr val="windowText" lastClr="000000"/>
                          </a:solidFill>
                          <a:effectLst/>
                        </a:rPr>
                        <a:t> X</a:t>
                      </a:r>
                    </a:p>
                    <a:p>
                      <a:pPr algn="ctr" rtl="0">
                        <a:lnSpc>
                          <a:spcPct val="115000"/>
                        </a:lnSpc>
                        <a:spcAft>
                          <a:spcPts val="1000"/>
                        </a:spcAft>
                      </a:pPr>
                      <a:r>
                        <a:rPr lang="fr-FR" sz="1200">
                          <a:solidFill>
                            <a:sysClr val="windowText" lastClr="000000"/>
                          </a:solidFill>
                          <a:effectLst/>
                        </a:rPr>
                        <a:t> X </a:t>
                      </a:r>
                    </a:p>
                    <a:p>
                      <a:pPr algn="ctr" rtl="0">
                        <a:lnSpc>
                          <a:spcPct val="115000"/>
                        </a:lnSpc>
                        <a:spcAft>
                          <a:spcPts val="1000"/>
                        </a:spcAft>
                      </a:pPr>
                      <a:r>
                        <a:rPr lang="fr-FR" sz="1200">
                          <a:solidFill>
                            <a:sysClr val="windowText" lastClr="000000"/>
                          </a:solidFill>
                          <a:effectLst/>
                        </a:rPr>
                        <a:t>X </a:t>
                      </a:r>
                    </a:p>
                    <a:p>
                      <a:pPr algn="ctr" rtl="0">
                        <a:lnSpc>
                          <a:spcPct val="115000"/>
                        </a:lnSpc>
                        <a:spcAft>
                          <a:spcPts val="1000"/>
                        </a:spcAft>
                      </a:pPr>
                      <a:r>
                        <a:rPr lang="fr-FR" sz="1200">
                          <a:solidFill>
                            <a:sysClr val="windowText" lastClr="000000"/>
                          </a:solidFill>
                          <a:effectLst/>
                        </a:rPr>
                        <a:t>X </a:t>
                      </a:r>
                    </a:p>
                    <a:p>
                      <a:pPr algn="ctr" rtl="0">
                        <a:lnSpc>
                          <a:spcPct val="115000"/>
                        </a:lnSpc>
                        <a:spcAft>
                          <a:spcPts val="1000"/>
                        </a:spcAft>
                      </a:pPr>
                      <a:r>
                        <a:rPr lang="fr-FR" sz="1200">
                          <a:solidFill>
                            <a:sysClr val="windowText" lastClr="000000"/>
                          </a:solidFill>
                          <a:effectLst/>
                        </a:rPr>
                        <a:t>X</a:t>
                      </a:r>
                      <a:endParaRPr lang="fr-FR" sz="1200">
                        <a:solidFill>
                          <a:sysClr val="windowText" lastClr="000000"/>
                        </a:solidFill>
                        <a:effectLst/>
                        <a:latin typeface="Calibri"/>
                        <a:ea typeface="Calibri"/>
                        <a:cs typeface="Arial"/>
                      </a:endParaRPr>
                    </a:p>
                  </a:txBody>
                  <a:tcPr marL="52114" marR="52114" marT="0" marB="0"/>
                </a:tc>
                <a:tc>
                  <a:txBody>
                    <a:bodyPr/>
                    <a:lstStyle/>
                    <a:p>
                      <a:pPr rtl="0">
                        <a:lnSpc>
                          <a:spcPct val="115000"/>
                        </a:lnSpc>
                        <a:spcAft>
                          <a:spcPts val="1000"/>
                        </a:spcAft>
                      </a:pPr>
                      <a:r>
                        <a:rPr lang="ar-DZ" sz="1200">
                          <a:solidFill>
                            <a:sysClr val="windowText" lastClr="000000"/>
                          </a:solidFill>
                          <a:effectLst/>
                        </a:rPr>
                        <a:t> </a:t>
                      </a:r>
                      <a:endParaRPr lang="fr-FR" sz="1200">
                        <a:solidFill>
                          <a:sysClr val="windowText" lastClr="000000"/>
                        </a:solidFill>
                        <a:effectLst/>
                      </a:endParaRPr>
                    </a:p>
                    <a:p>
                      <a:pPr algn="ctr" rtl="0">
                        <a:lnSpc>
                          <a:spcPct val="115000"/>
                        </a:lnSpc>
                        <a:spcAft>
                          <a:spcPts val="1000"/>
                        </a:spcAft>
                      </a:pPr>
                      <a:r>
                        <a:rPr lang="fr-FR" sz="1200">
                          <a:solidFill>
                            <a:sysClr val="windowText" lastClr="000000"/>
                          </a:solidFill>
                          <a:effectLst/>
                        </a:rPr>
                        <a:t>X </a:t>
                      </a:r>
                    </a:p>
                    <a:p>
                      <a:pPr algn="ctr" rtl="0">
                        <a:lnSpc>
                          <a:spcPct val="115000"/>
                        </a:lnSpc>
                        <a:spcAft>
                          <a:spcPts val="1000"/>
                        </a:spcAft>
                      </a:pPr>
                      <a:r>
                        <a:rPr lang="fr-FR" sz="1200">
                          <a:solidFill>
                            <a:sysClr val="windowText" lastClr="000000"/>
                          </a:solidFill>
                          <a:effectLst/>
                        </a:rPr>
                        <a:t>X</a:t>
                      </a:r>
                    </a:p>
                    <a:p>
                      <a:pPr algn="ctr" rtl="0">
                        <a:lnSpc>
                          <a:spcPct val="115000"/>
                        </a:lnSpc>
                        <a:spcAft>
                          <a:spcPts val="1000"/>
                        </a:spcAft>
                      </a:pPr>
                      <a:r>
                        <a:rPr lang="ar-DZ" sz="1200">
                          <a:solidFill>
                            <a:sysClr val="windowText" lastClr="000000"/>
                          </a:solidFill>
                          <a:effectLst/>
                        </a:rPr>
                        <a:t> </a:t>
                      </a:r>
                      <a:r>
                        <a:rPr lang="fr-FR" sz="1200">
                          <a:solidFill>
                            <a:sysClr val="windowText" lastClr="000000"/>
                          </a:solidFill>
                          <a:effectLst/>
                        </a:rPr>
                        <a:t>X </a:t>
                      </a:r>
                    </a:p>
                    <a:p>
                      <a:pPr algn="ctr" rtl="0">
                        <a:lnSpc>
                          <a:spcPct val="115000"/>
                        </a:lnSpc>
                        <a:spcAft>
                          <a:spcPts val="1000"/>
                        </a:spcAft>
                      </a:pPr>
                      <a:r>
                        <a:rPr lang="fr-FR" sz="1200">
                          <a:solidFill>
                            <a:sysClr val="windowText" lastClr="000000"/>
                          </a:solidFill>
                          <a:effectLst/>
                        </a:rPr>
                        <a:t>X</a:t>
                      </a:r>
                    </a:p>
                    <a:p>
                      <a:pPr algn="ctr" rtl="0">
                        <a:lnSpc>
                          <a:spcPct val="115000"/>
                        </a:lnSpc>
                        <a:spcAft>
                          <a:spcPts val="1000"/>
                        </a:spcAft>
                      </a:pPr>
                      <a:r>
                        <a:rPr lang="fr-FR" sz="1200">
                          <a:solidFill>
                            <a:sysClr val="windowText" lastClr="000000"/>
                          </a:solidFill>
                          <a:effectLst/>
                        </a:rPr>
                        <a:t> X</a:t>
                      </a:r>
                    </a:p>
                    <a:p>
                      <a:pPr algn="ctr" rtl="0">
                        <a:lnSpc>
                          <a:spcPct val="115000"/>
                        </a:lnSpc>
                        <a:spcAft>
                          <a:spcPts val="1000"/>
                        </a:spcAft>
                      </a:pPr>
                      <a:r>
                        <a:rPr lang="fr-FR" sz="1200">
                          <a:solidFill>
                            <a:sysClr val="windowText" lastClr="000000"/>
                          </a:solidFill>
                          <a:effectLst/>
                        </a:rPr>
                        <a:t> X </a:t>
                      </a:r>
                    </a:p>
                    <a:p>
                      <a:pPr algn="ctr" rtl="0">
                        <a:lnSpc>
                          <a:spcPct val="115000"/>
                        </a:lnSpc>
                        <a:spcAft>
                          <a:spcPts val="1000"/>
                        </a:spcAft>
                      </a:pPr>
                      <a:r>
                        <a:rPr lang="fr-FR" sz="1200">
                          <a:solidFill>
                            <a:sysClr val="windowText" lastClr="000000"/>
                          </a:solidFill>
                          <a:effectLst/>
                        </a:rPr>
                        <a:t>X </a:t>
                      </a:r>
                    </a:p>
                    <a:p>
                      <a:pPr algn="ctr" rtl="0">
                        <a:lnSpc>
                          <a:spcPct val="115000"/>
                        </a:lnSpc>
                        <a:spcAft>
                          <a:spcPts val="1000"/>
                        </a:spcAft>
                      </a:pPr>
                      <a:r>
                        <a:rPr lang="fr-FR" sz="1200">
                          <a:solidFill>
                            <a:sysClr val="windowText" lastClr="000000"/>
                          </a:solidFill>
                          <a:effectLst/>
                        </a:rPr>
                        <a:t>X</a:t>
                      </a:r>
                      <a:endParaRPr lang="fr-FR" sz="1200">
                        <a:solidFill>
                          <a:sysClr val="windowText" lastClr="000000"/>
                        </a:solidFill>
                        <a:effectLst/>
                        <a:latin typeface="Calibri"/>
                        <a:ea typeface="Calibri"/>
                        <a:cs typeface="Arial"/>
                      </a:endParaRPr>
                    </a:p>
                  </a:txBody>
                  <a:tcPr marL="52114" marR="52114" marT="0" marB="0"/>
                </a:tc>
                <a:tc>
                  <a:txBody>
                    <a:bodyPr/>
                    <a:lstStyle/>
                    <a:p>
                      <a:pPr algn="ctr" rtl="0">
                        <a:lnSpc>
                          <a:spcPct val="115000"/>
                        </a:lnSpc>
                        <a:spcAft>
                          <a:spcPts val="1000"/>
                        </a:spcAft>
                      </a:pPr>
                      <a:r>
                        <a:rPr lang="ar-DZ" sz="1200">
                          <a:solidFill>
                            <a:sysClr val="windowText" lastClr="000000"/>
                          </a:solidFill>
                          <a:effectLst/>
                        </a:rPr>
                        <a:t> </a:t>
                      </a:r>
                      <a:endParaRPr lang="fr-FR" sz="1200">
                        <a:solidFill>
                          <a:sysClr val="windowText" lastClr="000000"/>
                        </a:solidFill>
                        <a:effectLst/>
                      </a:endParaRPr>
                    </a:p>
                    <a:p>
                      <a:pPr algn="ctr" rtl="0">
                        <a:lnSpc>
                          <a:spcPct val="115000"/>
                        </a:lnSpc>
                        <a:spcAft>
                          <a:spcPts val="1000"/>
                        </a:spcAft>
                      </a:pPr>
                      <a:r>
                        <a:rPr lang="fr-FR" sz="1200">
                          <a:solidFill>
                            <a:sysClr val="windowText" lastClr="000000"/>
                          </a:solidFill>
                          <a:effectLst/>
                        </a:rPr>
                        <a:t>X </a:t>
                      </a:r>
                    </a:p>
                    <a:p>
                      <a:pPr algn="ctr" rtl="0">
                        <a:lnSpc>
                          <a:spcPct val="115000"/>
                        </a:lnSpc>
                        <a:spcAft>
                          <a:spcPts val="1000"/>
                        </a:spcAft>
                      </a:pPr>
                      <a:r>
                        <a:rPr lang="fr-FR" sz="1200">
                          <a:solidFill>
                            <a:sysClr val="windowText" lastClr="000000"/>
                          </a:solidFill>
                          <a:effectLst/>
                        </a:rPr>
                        <a:t>X </a:t>
                      </a:r>
                    </a:p>
                    <a:p>
                      <a:pPr algn="ctr" rtl="0">
                        <a:lnSpc>
                          <a:spcPct val="115000"/>
                        </a:lnSpc>
                        <a:spcAft>
                          <a:spcPts val="1000"/>
                        </a:spcAft>
                      </a:pPr>
                      <a:r>
                        <a:rPr lang="fr-FR" sz="1200">
                          <a:solidFill>
                            <a:sysClr val="windowText" lastClr="000000"/>
                          </a:solidFill>
                          <a:effectLst/>
                        </a:rPr>
                        <a:t>X</a:t>
                      </a:r>
                    </a:p>
                    <a:p>
                      <a:pPr algn="ctr" rtl="0">
                        <a:lnSpc>
                          <a:spcPct val="115000"/>
                        </a:lnSpc>
                        <a:spcAft>
                          <a:spcPts val="1000"/>
                        </a:spcAft>
                      </a:pPr>
                      <a:r>
                        <a:rPr lang="fr-FR" sz="1200">
                          <a:solidFill>
                            <a:sysClr val="windowText" lastClr="000000"/>
                          </a:solidFill>
                          <a:effectLst/>
                        </a:rPr>
                        <a:t> X</a:t>
                      </a:r>
                    </a:p>
                    <a:p>
                      <a:pPr algn="ctr" rtl="0">
                        <a:lnSpc>
                          <a:spcPct val="115000"/>
                        </a:lnSpc>
                        <a:spcAft>
                          <a:spcPts val="1000"/>
                        </a:spcAft>
                      </a:pPr>
                      <a:r>
                        <a:rPr lang="fr-FR" sz="1200">
                          <a:solidFill>
                            <a:sysClr val="windowText" lastClr="000000"/>
                          </a:solidFill>
                          <a:effectLst/>
                        </a:rPr>
                        <a:t> X </a:t>
                      </a:r>
                    </a:p>
                    <a:p>
                      <a:pPr algn="ctr" rtl="0">
                        <a:lnSpc>
                          <a:spcPct val="115000"/>
                        </a:lnSpc>
                        <a:spcAft>
                          <a:spcPts val="1000"/>
                        </a:spcAft>
                      </a:pPr>
                      <a:r>
                        <a:rPr lang="fr-FR" sz="1200">
                          <a:solidFill>
                            <a:sysClr val="windowText" lastClr="000000"/>
                          </a:solidFill>
                          <a:effectLst/>
                        </a:rPr>
                        <a:t>X </a:t>
                      </a:r>
                    </a:p>
                    <a:p>
                      <a:pPr algn="ctr" rtl="0">
                        <a:lnSpc>
                          <a:spcPct val="115000"/>
                        </a:lnSpc>
                        <a:spcAft>
                          <a:spcPts val="1000"/>
                        </a:spcAft>
                      </a:pPr>
                      <a:r>
                        <a:rPr lang="fr-FR" sz="1200">
                          <a:solidFill>
                            <a:sysClr val="windowText" lastClr="000000"/>
                          </a:solidFill>
                          <a:effectLst/>
                        </a:rPr>
                        <a:t>X </a:t>
                      </a:r>
                    </a:p>
                    <a:p>
                      <a:pPr algn="ctr" rtl="0">
                        <a:lnSpc>
                          <a:spcPct val="115000"/>
                        </a:lnSpc>
                        <a:spcAft>
                          <a:spcPts val="1000"/>
                        </a:spcAft>
                      </a:pPr>
                      <a:r>
                        <a:rPr lang="fr-FR" sz="1200">
                          <a:solidFill>
                            <a:sysClr val="windowText" lastClr="000000"/>
                          </a:solidFill>
                          <a:effectLst/>
                        </a:rPr>
                        <a:t>X</a:t>
                      </a:r>
                      <a:endParaRPr lang="fr-FR" sz="1200">
                        <a:solidFill>
                          <a:sysClr val="windowText" lastClr="000000"/>
                        </a:solidFill>
                        <a:effectLst/>
                        <a:latin typeface="Calibri"/>
                        <a:ea typeface="Calibri"/>
                        <a:cs typeface="Arial"/>
                      </a:endParaRPr>
                    </a:p>
                  </a:txBody>
                  <a:tcPr marL="52114" marR="52114" marT="0" marB="0"/>
                </a:tc>
                <a:tc>
                  <a:txBody>
                    <a:bodyPr/>
                    <a:lstStyle/>
                    <a:p>
                      <a:pPr algn="ctr" rtl="0">
                        <a:lnSpc>
                          <a:spcPct val="115000"/>
                        </a:lnSpc>
                        <a:spcAft>
                          <a:spcPts val="1000"/>
                        </a:spcAft>
                      </a:pPr>
                      <a:r>
                        <a:rPr lang="ar-DZ" sz="1200">
                          <a:solidFill>
                            <a:sysClr val="windowText" lastClr="000000"/>
                          </a:solidFill>
                          <a:effectLst/>
                        </a:rPr>
                        <a:t> </a:t>
                      </a:r>
                      <a:endParaRPr lang="fr-FR" sz="1200">
                        <a:solidFill>
                          <a:sysClr val="windowText" lastClr="000000"/>
                        </a:solidFill>
                        <a:effectLst/>
                      </a:endParaRPr>
                    </a:p>
                    <a:p>
                      <a:pPr algn="ctr" rtl="0">
                        <a:lnSpc>
                          <a:spcPct val="115000"/>
                        </a:lnSpc>
                        <a:spcAft>
                          <a:spcPts val="1000"/>
                        </a:spcAft>
                      </a:pPr>
                      <a:r>
                        <a:rPr lang="fr-FR" sz="1200">
                          <a:solidFill>
                            <a:sysClr val="windowText" lastClr="000000"/>
                          </a:solidFill>
                          <a:effectLst/>
                        </a:rPr>
                        <a:t>X</a:t>
                      </a:r>
                    </a:p>
                    <a:p>
                      <a:pPr algn="ctr" rtl="0">
                        <a:lnSpc>
                          <a:spcPct val="115000"/>
                        </a:lnSpc>
                        <a:spcAft>
                          <a:spcPts val="1000"/>
                        </a:spcAft>
                      </a:pPr>
                      <a:r>
                        <a:rPr lang="ar-DZ" sz="1200">
                          <a:solidFill>
                            <a:sysClr val="windowText" lastClr="000000"/>
                          </a:solidFill>
                          <a:effectLst/>
                        </a:rPr>
                        <a:t> </a:t>
                      </a:r>
                      <a:r>
                        <a:rPr lang="fr-FR" sz="1200">
                          <a:solidFill>
                            <a:sysClr val="windowText" lastClr="000000"/>
                          </a:solidFill>
                          <a:effectLst/>
                        </a:rPr>
                        <a:t>X</a:t>
                      </a:r>
                    </a:p>
                    <a:p>
                      <a:pPr algn="ctr" rtl="0">
                        <a:lnSpc>
                          <a:spcPct val="115000"/>
                        </a:lnSpc>
                        <a:spcAft>
                          <a:spcPts val="1000"/>
                        </a:spcAft>
                      </a:pPr>
                      <a:r>
                        <a:rPr lang="ar-DZ" sz="1200">
                          <a:solidFill>
                            <a:sysClr val="windowText" lastClr="000000"/>
                          </a:solidFill>
                          <a:effectLst/>
                        </a:rPr>
                        <a:t> </a:t>
                      </a:r>
                      <a:r>
                        <a:rPr lang="fr-FR" sz="1200">
                          <a:solidFill>
                            <a:sysClr val="windowText" lastClr="000000"/>
                          </a:solidFill>
                          <a:effectLst/>
                        </a:rPr>
                        <a:t>X </a:t>
                      </a:r>
                    </a:p>
                    <a:p>
                      <a:pPr algn="ctr" rtl="0">
                        <a:lnSpc>
                          <a:spcPct val="115000"/>
                        </a:lnSpc>
                        <a:spcAft>
                          <a:spcPts val="1000"/>
                        </a:spcAft>
                      </a:pPr>
                      <a:r>
                        <a:rPr lang="fr-FR" sz="1200">
                          <a:solidFill>
                            <a:sysClr val="windowText" lastClr="000000"/>
                          </a:solidFill>
                          <a:effectLst/>
                        </a:rPr>
                        <a:t>X</a:t>
                      </a:r>
                    </a:p>
                    <a:p>
                      <a:pPr algn="ctr" rtl="0">
                        <a:lnSpc>
                          <a:spcPct val="115000"/>
                        </a:lnSpc>
                        <a:spcAft>
                          <a:spcPts val="1000"/>
                        </a:spcAft>
                      </a:pPr>
                      <a:r>
                        <a:rPr lang="fr-FR" sz="1200">
                          <a:solidFill>
                            <a:sysClr val="windowText" lastClr="000000"/>
                          </a:solidFill>
                          <a:effectLst/>
                        </a:rPr>
                        <a:t> X </a:t>
                      </a:r>
                    </a:p>
                    <a:p>
                      <a:pPr algn="ctr" rtl="0">
                        <a:lnSpc>
                          <a:spcPct val="115000"/>
                        </a:lnSpc>
                        <a:spcAft>
                          <a:spcPts val="1000"/>
                        </a:spcAft>
                      </a:pPr>
                      <a:r>
                        <a:rPr lang="fr-FR" sz="1200">
                          <a:solidFill>
                            <a:sysClr val="windowText" lastClr="000000"/>
                          </a:solidFill>
                          <a:effectLst/>
                        </a:rPr>
                        <a:t>X </a:t>
                      </a:r>
                    </a:p>
                    <a:p>
                      <a:pPr algn="ctr" rtl="0">
                        <a:lnSpc>
                          <a:spcPct val="115000"/>
                        </a:lnSpc>
                        <a:spcAft>
                          <a:spcPts val="1000"/>
                        </a:spcAft>
                      </a:pPr>
                      <a:r>
                        <a:rPr lang="fr-FR" sz="1200">
                          <a:solidFill>
                            <a:sysClr val="windowText" lastClr="000000"/>
                          </a:solidFill>
                          <a:effectLst/>
                        </a:rPr>
                        <a:t>X </a:t>
                      </a:r>
                    </a:p>
                    <a:p>
                      <a:pPr algn="ctr" rtl="0">
                        <a:lnSpc>
                          <a:spcPct val="115000"/>
                        </a:lnSpc>
                        <a:spcAft>
                          <a:spcPts val="1000"/>
                        </a:spcAft>
                      </a:pPr>
                      <a:r>
                        <a:rPr lang="fr-FR" sz="1200">
                          <a:solidFill>
                            <a:sysClr val="windowText" lastClr="000000"/>
                          </a:solidFill>
                          <a:effectLst/>
                        </a:rPr>
                        <a:t>X</a:t>
                      </a:r>
                      <a:endParaRPr lang="fr-FR" sz="1200">
                        <a:solidFill>
                          <a:sysClr val="windowText" lastClr="000000"/>
                        </a:solidFill>
                        <a:effectLst/>
                        <a:latin typeface="Calibri"/>
                        <a:ea typeface="Calibri"/>
                        <a:cs typeface="Arial"/>
                      </a:endParaRPr>
                    </a:p>
                  </a:txBody>
                  <a:tcPr marL="52114" marR="52114" marT="0" marB="0"/>
                </a:tc>
              </a:tr>
              <a:tr h="166729">
                <a:tc>
                  <a:txBody>
                    <a:bodyPr/>
                    <a:lstStyle/>
                    <a:p>
                      <a:pPr algn="r" rtl="1">
                        <a:lnSpc>
                          <a:spcPct val="115000"/>
                        </a:lnSpc>
                        <a:spcAft>
                          <a:spcPts val="1000"/>
                        </a:spcAft>
                      </a:pPr>
                      <a:r>
                        <a:rPr lang="ar-DZ" sz="1200">
                          <a:solidFill>
                            <a:sysClr val="windowText" lastClr="000000"/>
                          </a:solidFill>
                          <a:effectLst/>
                        </a:rPr>
                        <a:t>مجموع الأصول الجارية</a:t>
                      </a:r>
                      <a:endParaRPr lang="fr-FR" sz="1200">
                        <a:solidFill>
                          <a:sysClr val="windowText" lastClr="000000"/>
                        </a:solidFill>
                        <a:effectLst/>
                        <a:latin typeface="Calibri"/>
                        <a:ea typeface="Calibri"/>
                        <a:cs typeface="Arial"/>
                      </a:endParaRPr>
                    </a:p>
                  </a:txBody>
                  <a:tcPr marL="52114" marR="52114" marT="0" marB="0"/>
                </a:tc>
                <a:tc>
                  <a:txBody>
                    <a:bodyPr/>
                    <a:lstStyle/>
                    <a:p>
                      <a:pPr algn="ctr" rtl="0">
                        <a:lnSpc>
                          <a:spcPct val="115000"/>
                        </a:lnSpc>
                        <a:spcAft>
                          <a:spcPts val="1000"/>
                        </a:spcAft>
                      </a:pPr>
                      <a:r>
                        <a:rPr lang="fr-FR" sz="1200">
                          <a:solidFill>
                            <a:sysClr val="windowText" lastClr="000000"/>
                          </a:solidFill>
                          <a:effectLst/>
                        </a:rPr>
                        <a:t> </a:t>
                      </a:r>
                      <a:endParaRPr lang="fr-FR" sz="1200">
                        <a:solidFill>
                          <a:sysClr val="windowText" lastClr="000000"/>
                        </a:solidFill>
                        <a:effectLst/>
                        <a:latin typeface="Calibri"/>
                        <a:ea typeface="Calibri"/>
                        <a:cs typeface="Arial"/>
                      </a:endParaRPr>
                    </a:p>
                  </a:txBody>
                  <a:tcPr marL="52114" marR="52114" marT="0" marB="0"/>
                </a:tc>
                <a:tc>
                  <a:txBody>
                    <a:bodyPr/>
                    <a:lstStyle/>
                    <a:p>
                      <a:pPr algn="ctr" rtl="0">
                        <a:lnSpc>
                          <a:spcPct val="115000"/>
                        </a:lnSpc>
                        <a:spcAft>
                          <a:spcPts val="1000"/>
                        </a:spcAft>
                      </a:pPr>
                      <a:r>
                        <a:rPr lang="fr-FR" sz="1200">
                          <a:solidFill>
                            <a:sysClr val="windowText" lastClr="000000"/>
                          </a:solidFill>
                          <a:effectLst/>
                        </a:rPr>
                        <a:t>X</a:t>
                      </a:r>
                      <a:endParaRPr lang="fr-FR" sz="1200">
                        <a:solidFill>
                          <a:sysClr val="windowText" lastClr="000000"/>
                        </a:solidFill>
                        <a:effectLst/>
                        <a:latin typeface="Calibri"/>
                        <a:ea typeface="Calibri"/>
                        <a:cs typeface="Arial"/>
                      </a:endParaRPr>
                    </a:p>
                  </a:txBody>
                  <a:tcPr marL="52114" marR="52114" marT="0" marB="0"/>
                </a:tc>
                <a:tc>
                  <a:txBody>
                    <a:bodyPr/>
                    <a:lstStyle/>
                    <a:p>
                      <a:pPr algn="ctr" rtl="0">
                        <a:lnSpc>
                          <a:spcPct val="115000"/>
                        </a:lnSpc>
                        <a:spcAft>
                          <a:spcPts val="1000"/>
                        </a:spcAft>
                      </a:pPr>
                      <a:r>
                        <a:rPr lang="fr-FR" sz="1200">
                          <a:solidFill>
                            <a:sysClr val="windowText" lastClr="000000"/>
                          </a:solidFill>
                          <a:effectLst/>
                        </a:rPr>
                        <a:t>X</a:t>
                      </a:r>
                      <a:endParaRPr lang="fr-FR" sz="1200">
                        <a:solidFill>
                          <a:sysClr val="windowText" lastClr="000000"/>
                        </a:solidFill>
                        <a:effectLst/>
                        <a:latin typeface="Calibri"/>
                        <a:ea typeface="Calibri"/>
                        <a:cs typeface="Arial"/>
                      </a:endParaRPr>
                    </a:p>
                  </a:txBody>
                  <a:tcPr marL="52114" marR="52114" marT="0" marB="0"/>
                </a:tc>
                <a:tc>
                  <a:txBody>
                    <a:bodyPr/>
                    <a:lstStyle/>
                    <a:p>
                      <a:pPr algn="ctr" rtl="0">
                        <a:lnSpc>
                          <a:spcPct val="115000"/>
                        </a:lnSpc>
                        <a:spcAft>
                          <a:spcPts val="1000"/>
                        </a:spcAft>
                      </a:pPr>
                      <a:r>
                        <a:rPr lang="fr-FR" sz="1200">
                          <a:solidFill>
                            <a:sysClr val="windowText" lastClr="000000"/>
                          </a:solidFill>
                          <a:effectLst/>
                        </a:rPr>
                        <a:t>X</a:t>
                      </a:r>
                      <a:endParaRPr lang="fr-FR" sz="1200">
                        <a:solidFill>
                          <a:sysClr val="windowText" lastClr="000000"/>
                        </a:solidFill>
                        <a:effectLst/>
                        <a:latin typeface="Calibri"/>
                        <a:ea typeface="Calibri"/>
                        <a:cs typeface="Arial"/>
                      </a:endParaRPr>
                    </a:p>
                  </a:txBody>
                  <a:tcPr marL="52114" marR="52114" marT="0" marB="0"/>
                </a:tc>
                <a:tc>
                  <a:txBody>
                    <a:bodyPr/>
                    <a:lstStyle/>
                    <a:p>
                      <a:pPr algn="ctr" rtl="0">
                        <a:lnSpc>
                          <a:spcPct val="115000"/>
                        </a:lnSpc>
                        <a:spcAft>
                          <a:spcPts val="1000"/>
                        </a:spcAft>
                      </a:pPr>
                      <a:r>
                        <a:rPr lang="fr-FR" sz="1200">
                          <a:solidFill>
                            <a:sysClr val="windowText" lastClr="000000"/>
                          </a:solidFill>
                          <a:effectLst/>
                        </a:rPr>
                        <a:t>X</a:t>
                      </a:r>
                      <a:endParaRPr lang="fr-FR" sz="1200">
                        <a:solidFill>
                          <a:sysClr val="windowText" lastClr="000000"/>
                        </a:solidFill>
                        <a:effectLst/>
                        <a:latin typeface="Calibri"/>
                        <a:ea typeface="Calibri"/>
                        <a:cs typeface="Arial"/>
                      </a:endParaRPr>
                    </a:p>
                  </a:txBody>
                  <a:tcPr marL="52114" marR="52114" marT="0" marB="0"/>
                </a:tc>
              </a:tr>
              <a:tr h="166729">
                <a:tc>
                  <a:txBody>
                    <a:bodyPr/>
                    <a:lstStyle/>
                    <a:p>
                      <a:pPr algn="ctr" rtl="1">
                        <a:lnSpc>
                          <a:spcPct val="115000"/>
                        </a:lnSpc>
                        <a:spcAft>
                          <a:spcPts val="1000"/>
                        </a:spcAft>
                      </a:pPr>
                      <a:r>
                        <a:rPr lang="ar-DZ" sz="1200">
                          <a:solidFill>
                            <a:sysClr val="windowText" lastClr="000000"/>
                          </a:solidFill>
                          <a:effectLst/>
                        </a:rPr>
                        <a:t>المجموع العام للأصول</a:t>
                      </a:r>
                      <a:endParaRPr lang="fr-FR" sz="1200">
                        <a:solidFill>
                          <a:sysClr val="windowText" lastClr="000000"/>
                        </a:solidFill>
                        <a:effectLst/>
                        <a:latin typeface="Calibri"/>
                        <a:ea typeface="Calibri"/>
                        <a:cs typeface="Arial"/>
                      </a:endParaRPr>
                    </a:p>
                  </a:txBody>
                  <a:tcPr marL="52114" marR="52114" marT="0" marB="0"/>
                </a:tc>
                <a:tc>
                  <a:txBody>
                    <a:bodyPr/>
                    <a:lstStyle/>
                    <a:p>
                      <a:pPr algn="ctr" rtl="0">
                        <a:lnSpc>
                          <a:spcPct val="115000"/>
                        </a:lnSpc>
                        <a:spcAft>
                          <a:spcPts val="1000"/>
                        </a:spcAft>
                      </a:pPr>
                      <a:r>
                        <a:rPr lang="fr-FR" sz="1200">
                          <a:solidFill>
                            <a:sysClr val="windowText" lastClr="000000"/>
                          </a:solidFill>
                          <a:effectLst/>
                        </a:rPr>
                        <a:t> </a:t>
                      </a:r>
                      <a:endParaRPr lang="fr-FR" sz="1200">
                        <a:solidFill>
                          <a:sysClr val="windowText" lastClr="000000"/>
                        </a:solidFill>
                        <a:effectLst/>
                        <a:latin typeface="Calibri"/>
                        <a:ea typeface="Calibri"/>
                        <a:cs typeface="Arial"/>
                      </a:endParaRPr>
                    </a:p>
                  </a:txBody>
                  <a:tcPr marL="52114" marR="52114" marT="0" marB="0"/>
                </a:tc>
                <a:tc>
                  <a:txBody>
                    <a:bodyPr/>
                    <a:lstStyle/>
                    <a:p>
                      <a:pPr algn="ctr" rtl="0">
                        <a:lnSpc>
                          <a:spcPct val="115000"/>
                        </a:lnSpc>
                        <a:spcAft>
                          <a:spcPts val="1000"/>
                        </a:spcAft>
                      </a:pPr>
                      <a:r>
                        <a:rPr lang="fr-FR" sz="1200">
                          <a:solidFill>
                            <a:sysClr val="windowText" lastClr="000000"/>
                          </a:solidFill>
                          <a:effectLst/>
                        </a:rPr>
                        <a:t>X</a:t>
                      </a:r>
                      <a:endParaRPr lang="fr-FR" sz="1200">
                        <a:solidFill>
                          <a:sysClr val="windowText" lastClr="000000"/>
                        </a:solidFill>
                        <a:effectLst/>
                        <a:latin typeface="Calibri"/>
                        <a:ea typeface="Calibri"/>
                        <a:cs typeface="Arial"/>
                      </a:endParaRPr>
                    </a:p>
                  </a:txBody>
                  <a:tcPr marL="52114" marR="52114" marT="0" marB="0"/>
                </a:tc>
                <a:tc>
                  <a:txBody>
                    <a:bodyPr/>
                    <a:lstStyle/>
                    <a:p>
                      <a:pPr algn="ctr" rtl="0">
                        <a:lnSpc>
                          <a:spcPct val="115000"/>
                        </a:lnSpc>
                        <a:spcAft>
                          <a:spcPts val="1000"/>
                        </a:spcAft>
                      </a:pPr>
                      <a:r>
                        <a:rPr lang="fr-FR" sz="1200">
                          <a:solidFill>
                            <a:sysClr val="windowText" lastClr="000000"/>
                          </a:solidFill>
                          <a:effectLst/>
                        </a:rPr>
                        <a:t>X</a:t>
                      </a:r>
                      <a:endParaRPr lang="fr-FR" sz="1200">
                        <a:solidFill>
                          <a:sysClr val="windowText" lastClr="000000"/>
                        </a:solidFill>
                        <a:effectLst/>
                        <a:latin typeface="Calibri"/>
                        <a:ea typeface="Calibri"/>
                        <a:cs typeface="Arial"/>
                      </a:endParaRPr>
                    </a:p>
                  </a:txBody>
                  <a:tcPr marL="52114" marR="52114" marT="0" marB="0"/>
                </a:tc>
                <a:tc>
                  <a:txBody>
                    <a:bodyPr/>
                    <a:lstStyle/>
                    <a:p>
                      <a:pPr algn="ctr" rtl="0">
                        <a:lnSpc>
                          <a:spcPct val="115000"/>
                        </a:lnSpc>
                        <a:spcAft>
                          <a:spcPts val="1000"/>
                        </a:spcAft>
                      </a:pPr>
                      <a:r>
                        <a:rPr lang="fr-FR" sz="1200">
                          <a:solidFill>
                            <a:sysClr val="windowText" lastClr="000000"/>
                          </a:solidFill>
                          <a:effectLst/>
                        </a:rPr>
                        <a:t>X</a:t>
                      </a:r>
                      <a:endParaRPr lang="fr-FR" sz="1200">
                        <a:solidFill>
                          <a:sysClr val="windowText" lastClr="000000"/>
                        </a:solidFill>
                        <a:effectLst/>
                        <a:latin typeface="Calibri"/>
                        <a:ea typeface="Calibri"/>
                        <a:cs typeface="Arial"/>
                      </a:endParaRPr>
                    </a:p>
                  </a:txBody>
                  <a:tcPr marL="52114" marR="52114" marT="0" marB="0"/>
                </a:tc>
                <a:tc>
                  <a:txBody>
                    <a:bodyPr/>
                    <a:lstStyle/>
                    <a:p>
                      <a:pPr algn="ctr" rtl="0">
                        <a:lnSpc>
                          <a:spcPct val="115000"/>
                        </a:lnSpc>
                        <a:spcAft>
                          <a:spcPts val="1000"/>
                        </a:spcAft>
                      </a:pPr>
                      <a:r>
                        <a:rPr lang="fr-FR" sz="1200" dirty="0">
                          <a:solidFill>
                            <a:sysClr val="windowText" lastClr="000000"/>
                          </a:solidFill>
                          <a:effectLst/>
                        </a:rPr>
                        <a:t>X</a:t>
                      </a:r>
                      <a:endParaRPr lang="fr-FR" sz="1200" dirty="0">
                        <a:solidFill>
                          <a:sysClr val="windowText" lastClr="000000"/>
                        </a:solidFill>
                        <a:effectLst/>
                        <a:latin typeface="Calibri"/>
                        <a:ea typeface="Calibri"/>
                        <a:cs typeface="Arial"/>
                      </a:endParaRPr>
                    </a:p>
                  </a:txBody>
                  <a:tcPr marL="52114" marR="52114" marT="0" marB="0"/>
                </a:tc>
              </a:tr>
            </a:tbl>
          </a:graphicData>
        </a:graphic>
      </p:graphicFrame>
    </p:spTree>
    <p:extLst>
      <p:ext uri="{BB962C8B-B14F-4D97-AF65-F5344CB8AC3E}">
        <p14:creationId xmlns:p14="http://schemas.microsoft.com/office/powerpoint/2010/main" val="32459282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nvPr>
        </p:nvGraphicFramePr>
        <p:xfrm>
          <a:off x="971600" y="260648"/>
          <a:ext cx="6840760" cy="6404864"/>
        </p:xfrm>
        <a:graphic>
          <a:graphicData uri="http://schemas.openxmlformats.org/drawingml/2006/table">
            <a:tbl>
              <a:tblPr rtl="1" firstRow="1" firstCol="1" bandRow="1">
                <a:tableStyleId>{306799F8-075E-4A3A-A7F6-7FBC6576F1A4}</a:tableStyleId>
              </a:tblPr>
              <a:tblGrid>
                <a:gridCol w="3869003"/>
                <a:gridCol w="1473622"/>
                <a:gridCol w="1498135"/>
              </a:tblGrid>
              <a:tr h="169305">
                <a:tc>
                  <a:txBody>
                    <a:bodyPr/>
                    <a:lstStyle/>
                    <a:p>
                      <a:pPr algn="ctr" rtl="1">
                        <a:lnSpc>
                          <a:spcPct val="115000"/>
                        </a:lnSpc>
                        <a:spcAft>
                          <a:spcPts val="1000"/>
                        </a:spcAft>
                      </a:pPr>
                      <a:r>
                        <a:rPr lang="ar-DZ" sz="1200">
                          <a:solidFill>
                            <a:srgbClr val="000000"/>
                          </a:solidFill>
                          <a:effectLst/>
                        </a:rPr>
                        <a:t>الخصوم</a:t>
                      </a:r>
                      <a:endParaRPr lang="fr-FR" sz="1200">
                        <a:solidFill>
                          <a:srgbClr val="000000"/>
                        </a:solidFill>
                        <a:effectLst/>
                        <a:latin typeface="Calibri"/>
                        <a:ea typeface="Calibri"/>
                        <a:cs typeface="Arial"/>
                      </a:endParaRPr>
                    </a:p>
                  </a:txBody>
                  <a:tcPr marL="55409" marR="55409" marT="0" marB="0"/>
                </a:tc>
                <a:tc>
                  <a:txBody>
                    <a:bodyPr/>
                    <a:lstStyle/>
                    <a:p>
                      <a:pPr algn="ctr" rtl="1">
                        <a:lnSpc>
                          <a:spcPct val="115000"/>
                        </a:lnSpc>
                        <a:spcAft>
                          <a:spcPts val="1000"/>
                        </a:spcAft>
                      </a:pPr>
                      <a:r>
                        <a:rPr lang="ar-DZ" sz="1200">
                          <a:solidFill>
                            <a:srgbClr val="000000"/>
                          </a:solidFill>
                          <a:effectLst/>
                        </a:rPr>
                        <a:t>الصافي في ن</a:t>
                      </a:r>
                      <a:endParaRPr lang="fr-FR" sz="1200">
                        <a:solidFill>
                          <a:srgbClr val="000000"/>
                        </a:solidFill>
                        <a:effectLst/>
                        <a:latin typeface="Calibri"/>
                        <a:ea typeface="Calibri"/>
                        <a:cs typeface="Arial"/>
                      </a:endParaRPr>
                    </a:p>
                  </a:txBody>
                  <a:tcPr marL="55409" marR="55409" marT="0" marB="0"/>
                </a:tc>
                <a:tc>
                  <a:txBody>
                    <a:bodyPr/>
                    <a:lstStyle/>
                    <a:p>
                      <a:pPr algn="ctr" rtl="1">
                        <a:lnSpc>
                          <a:spcPct val="115000"/>
                        </a:lnSpc>
                        <a:spcAft>
                          <a:spcPts val="1000"/>
                        </a:spcAft>
                      </a:pPr>
                      <a:r>
                        <a:rPr lang="ar-DZ" sz="1200">
                          <a:solidFill>
                            <a:srgbClr val="000000"/>
                          </a:solidFill>
                          <a:effectLst/>
                        </a:rPr>
                        <a:t>الصافي في ن-1</a:t>
                      </a:r>
                      <a:endParaRPr lang="fr-FR" sz="1200">
                        <a:solidFill>
                          <a:srgbClr val="000000"/>
                        </a:solidFill>
                        <a:effectLst/>
                        <a:latin typeface="Calibri"/>
                        <a:ea typeface="Calibri"/>
                        <a:cs typeface="Arial"/>
                      </a:endParaRPr>
                    </a:p>
                  </a:txBody>
                  <a:tcPr marL="55409" marR="55409" marT="0" marB="0"/>
                </a:tc>
              </a:tr>
              <a:tr h="1705977">
                <a:tc>
                  <a:txBody>
                    <a:bodyPr/>
                    <a:lstStyle/>
                    <a:p>
                      <a:pPr algn="just" rtl="1">
                        <a:lnSpc>
                          <a:spcPct val="115000"/>
                        </a:lnSpc>
                        <a:spcAft>
                          <a:spcPts val="1000"/>
                        </a:spcAft>
                      </a:pPr>
                      <a:r>
                        <a:rPr lang="ar-DZ" sz="1200" u="sng">
                          <a:solidFill>
                            <a:srgbClr val="000000"/>
                          </a:solidFill>
                          <a:effectLst/>
                        </a:rPr>
                        <a:t>رؤوس الأموال الخاصة:</a:t>
                      </a:r>
                      <a:endParaRPr lang="fr-FR" sz="1200">
                        <a:solidFill>
                          <a:srgbClr val="000000"/>
                        </a:solidFill>
                        <a:effectLst/>
                      </a:endParaRPr>
                    </a:p>
                    <a:p>
                      <a:pPr algn="just" rtl="1">
                        <a:lnSpc>
                          <a:spcPct val="115000"/>
                        </a:lnSpc>
                        <a:spcAft>
                          <a:spcPts val="1000"/>
                        </a:spcAft>
                      </a:pPr>
                      <a:r>
                        <a:rPr lang="ar-DZ" sz="1200">
                          <a:solidFill>
                            <a:srgbClr val="000000"/>
                          </a:solidFill>
                          <a:effectLst/>
                        </a:rPr>
                        <a:t>رأس مال الصادر </a:t>
                      </a:r>
                      <a:endParaRPr lang="fr-FR" sz="1200">
                        <a:solidFill>
                          <a:srgbClr val="000000"/>
                        </a:solidFill>
                        <a:effectLst/>
                      </a:endParaRPr>
                    </a:p>
                    <a:p>
                      <a:pPr algn="just" rtl="1">
                        <a:lnSpc>
                          <a:spcPct val="115000"/>
                        </a:lnSpc>
                        <a:spcAft>
                          <a:spcPts val="1000"/>
                        </a:spcAft>
                      </a:pPr>
                      <a:r>
                        <a:rPr lang="ar-DZ" sz="1200">
                          <a:solidFill>
                            <a:srgbClr val="000000"/>
                          </a:solidFill>
                          <a:effectLst/>
                        </a:rPr>
                        <a:t>رأس المال المكتتب غير المستدعى</a:t>
                      </a:r>
                      <a:endParaRPr lang="fr-FR" sz="1200">
                        <a:solidFill>
                          <a:srgbClr val="000000"/>
                        </a:solidFill>
                        <a:effectLst/>
                      </a:endParaRPr>
                    </a:p>
                    <a:p>
                      <a:pPr algn="just" rtl="1">
                        <a:lnSpc>
                          <a:spcPct val="115000"/>
                        </a:lnSpc>
                        <a:spcAft>
                          <a:spcPts val="1000"/>
                        </a:spcAft>
                      </a:pPr>
                      <a:r>
                        <a:rPr lang="ar-DZ" sz="1200">
                          <a:solidFill>
                            <a:srgbClr val="000000"/>
                          </a:solidFill>
                          <a:effectLst/>
                        </a:rPr>
                        <a:t>العلاوات المرتبطة برأس مال المؤسسة</a:t>
                      </a:r>
                      <a:endParaRPr lang="fr-FR" sz="1200">
                        <a:solidFill>
                          <a:srgbClr val="000000"/>
                        </a:solidFill>
                        <a:effectLst/>
                      </a:endParaRPr>
                    </a:p>
                    <a:p>
                      <a:pPr algn="just" rtl="1">
                        <a:lnSpc>
                          <a:spcPct val="115000"/>
                        </a:lnSpc>
                        <a:spcAft>
                          <a:spcPts val="1000"/>
                        </a:spcAft>
                      </a:pPr>
                      <a:r>
                        <a:rPr lang="ar-DZ" sz="1200">
                          <a:solidFill>
                            <a:srgbClr val="000000"/>
                          </a:solidFill>
                          <a:effectLst/>
                        </a:rPr>
                        <a:t>الإحتياطات </a:t>
                      </a:r>
                      <a:endParaRPr lang="fr-FR" sz="1200">
                        <a:solidFill>
                          <a:srgbClr val="000000"/>
                        </a:solidFill>
                        <a:effectLst/>
                      </a:endParaRPr>
                    </a:p>
                    <a:p>
                      <a:pPr algn="just" rtl="1">
                        <a:lnSpc>
                          <a:spcPct val="115000"/>
                        </a:lnSpc>
                        <a:spcAft>
                          <a:spcPts val="1000"/>
                        </a:spcAft>
                      </a:pPr>
                      <a:r>
                        <a:rPr lang="ar-DZ" sz="1200">
                          <a:solidFill>
                            <a:srgbClr val="000000"/>
                          </a:solidFill>
                          <a:effectLst/>
                        </a:rPr>
                        <a:t>فارق إعادة التقييم </a:t>
                      </a:r>
                      <a:endParaRPr lang="fr-FR" sz="1200">
                        <a:solidFill>
                          <a:srgbClr val="000000"/>
                        </a:solidFill>
                        <a:effectLst/>
                      </a:endParaRPr>
                    </a:p>
                    <a:p>
                      <a:pPr algn="just" rtl="1">
                        <a:lnSpc>
                          <a:spcPct val="115000"/>
                        </a:lnSpc>
                        <a:spcAft>
                          <a:spcPts val="1000"/>
                        </a:spcAft>
                      </a:pPr>
                      <a:r>
                        <a:rPr lang="ar-DZ" sz="1200">
                          <a:solidFill>
                            <a:srgbClr val="000000"/>
                          </a:solidFill>
                          <a:effectLst/>
                        </a:rPr>
                        <a:t>نتيجة السنة المالية </a:t>
                      </a:r>
                      <a:endParaRPr lang="fr-FR" sz="1200">
                        <a:solidFill>
                          <a:srgbClr val="000000"/>
                        </a:solidFill>
                        <a:effectLst/>
                        <a:latin typeface="Calibri"/>
                        <a:ea typeface="Calibri"/>
                        <a:cs typeface="Arial"/>
                      </a:endParaRPr>
                    </a:p>
                  </a:txBody>
                  <a:tcPr marL="55409" marR="55409" marT="0" marB="0"/>
                </a:tc>
                <a:tc>
                  <a:txBody>
                    <a:bodyPr/>
                    <a:lstStyle/>
                    <a:p>
                      <a:pPr algn="ctr" rtl="0">
                        <a:lnSpc>
                          <a:spcPct val="115000"/>
                        </a:lnSpc>
                        <a:spcAft>
                          <a:spcPts val="1000"/>
                        </a:spcAft>
                      </a:pPr>
                      <a:r>
                        <a:rPr lang="ar-DZ" sz="1200">
                          <a:solidFill>
                            <a:srgbClr val="000000"/>
                          </a:solidFill>
                          <a:effectLst/>
                        </a:rPr>
                        <a:t> </a:t>
                      </a:r>
                      <a:endParaRPr lang="fr-FR" sz="1200">
                        <a:solidFill>
                          <a:srgbClr val="000000"/>
                        </a:solidFill>
                        <a:effectLst/>
                      </a:endParaRPr>
                    </a:p>
                    <a:p>
                      <a:pPr algn="ctr" rtl="0">
                        <a:lnSpc>
                          <a:spcPct val="115000"/>
                        </a:lnSpc>
                        <a:spcAft>
                          <a:spcPts val="1000"/>
                        </a:spcAft>
                      </a:pPr>
                      <a:r>
                        <a:rPr lang="fr-FR" sz="1200">
                          <a:solidFill>
                            <a:srgbClr val="000000"/>
                          </a:solidFill>
                          <a:effectLst/>
                        </a:rPr>
                        <a:t>X</a:t>
                      </a:r>
                    </a:p>
                    <a:p>
                      <a:pPr algn="ctr" rtl="0">
                        <a:lnSpc>
                          <a:spcPct val="115000"/>
                        </a:lnSpc>
                        <a:spcAft>
                          <a:spcPts val="1000"/>
                        </a:spcAft>
                      </a:pPr>
                      <a:r>
                        <a:rPr lang="fr-FR" sz="1200">
                          <a:solidFill>
                            <a:srgbClr val="000000"/>
                          </a:solidFill>
                          <a:effectLst/>
                        </a:rPr>
                        <a:t>X </a:t>
                      </a:r>
                    </a:p>
                    <a:p>
                      <a:pPr algn="ctr" rtl="0">
                        <a:lnSpc>
                          <a:spcPct val="115000"/>
                        </a:lnSpc>
                        <a:spcAft>
                          <a:spcPts val="1000"/>
                        </a:spcAft>
                      </a:pPr>
                      <a:r>
                        <a:rPr lang="fr-FR" sz="1200">
                          <a:solidFill>
                            <a:srgbClr val="000000"/>
                          </a:solidFill>
                          <a:effectLst/>
                        </a:rPr>
                        <a:t>X</a:t>
                      </a:r>
                    </a:p>
                    <a:p>
                      <a:pPr algn="ctr" rtl="0">
                        <a:lnSpc>
                          <a:spcPct val="115000"/>
                        </a:lnSpc>
                        <a:spcAft>
                          <a:spcPts val="1000"/>
                        </a:spcAft>
                      </a:pPr>
                      <a:r>
                        <a:rPr lang="fr-FR" sz="1200">
                          <a:solidFill>
                            <a:srgbClr val="000000"/>
                          </a:solidFill>
                          <a:effectLst/>
                        </a:rPr>
                        <a:t> X</a:t>
                      </a:r>
                    </a:p>
                    <a:p>
                      <a:pPr algn="ctr" rtl="0">
                        <a:lnSpc>
                          <a:spcPct val="115000"/>
                        </a:lnSpc>
                        <a:spcAft>
                          <a:spcPts val="1000"/>
                        </a:spcAft>
                      </a:pPr>
                      <a:r>
                        <a:rPr lang="fr-FR" sz="1200">
                          <a:solidFill>
                            <a:srgbClr val="000000"/>
                          </a:solidFill>
                          <a:effectLst/>
                        </a:rPr>
                        <a:t> X</a:t>
                      </a:r>
                    </a:p>
                    <a:p>
                      <a:pPr algn="ctr" rtl="0">
                        <a:lnSpc>
                          <a:spcPct val="115000"/>
                        </a:lnSpc>
                        <a:spcAft>
                          <a:spcPts val="1000"/>
                        </a:spcAft>
                      </a:pPr>
                      <a:r>
                        <a:rPr lang="fr-FR" sz="1200">
                          <a:solidFill>
                            <a:srgbClr val="000000"/>
                          </a:solidFill>
                          <a:effectLst/>
                        </a:rPr>
                        <a:t> X</a:t>
                      </a:r>
                      <a:endParaRPr lang="fr-FR" sz="1200">
                        <a:solidFill>
                          <a:srgbClr val="000000"/>
                        </a:solidFill>
                        <a:effectLst/>
                        <a:latin typeface="Calibri"/>
                        <a:ea typeface="Calibri"/>
                        <a:cs typeface="Arial"/>
                      </a:endParaRPr>
                    </a:p>
                  </a:txBody>
                  <a:tcPr marL="55409" marR="55409" marT="0" marB="0"/>
                </a:tc>
                <a:tc>
                  <a:txBody>
                    <a:bodyPr/>
                    <a:lstStyle/>
                    <a:p>
                      <a:pPr algn="ctr" rtl="0">
                        <a:lnSpc>
                          <a:spcPct val="115000"/>
                        </a:lnSpc>
                        <a:spcAft>
                          <a:spcPts val="1000"/>
                        </a:spcAft>
                      </a:pPr>
                      <a:r>
                        <a:rPr lang="ar-DZ" sz="1200">
                          <a:solidFill>
                            <a:srgbClr val="000000"/>
                          </a:solidFill>
                          <a:effectLst/>
                        </a:rPr>
                        <a:t> </a:t>
                      </a:r>
                      <a:endParaRPr lang="fr-FR" sz="1200">
                        <a:solidFill>
                          <a:srgbClr val="000000"/>
                        </a:solidFill>
                        <a:effectLst/>
                      </a:endParaRPr>
                    </a:p>
                    <a:p>
                      <a:pPr algn="ctr" rtl="0">
                        <a:lnSpc>
                          <a:spcPct val="115000"/>
                        </a:lnSpc>
                        <a:spcAft>
                          <a:spcPts val="1000"/>
                        </a:spcAft>
                      </a:pPr>
                      <a:r>
                        <a:rPr lang="fr-FR" sz="1200">
                          <a:solidFill>
                            <a:srgbClr val="000000"/>
                          </a:solidFill>
                          <a:effectLst/>
                        </a:rPr>
                        <a:t>X </a:t>
                      </a:r>
                    </a:p>
                    <a:p>
                      <a:pPr algn="ctr" rtl="0">
                        <a:lnSpc>
                          <a:spcPct val="115000"/>
                        </a:lnSpc>
                        <a:spcAft>
                          <a:spcPts val="1000"/>
                        </a:spcAft>
                      </a:pPr>
                      <a:r>
                        <a:rPr lang="fr-FR" sz="1200">
                          <a:solidFill>
                            <a:srgbClr val="000000"/>
                          </a:solidFill>
                          <a:effectLst/>
                        </a:rPr>
                        <a:t>X </a:t>
                      </a:r>
                    </a:p>
                    <a:p>
                      <a:pPr algn="ctr" rtl="0">
                        <a:lnSpc>
                          <a:spcPct val="115000"/>
                        </a:lnSpc>
                        <a:spcAft>
                          <a:spcPts val="1000"/>
                        </a:spcAft>
                      </a:pPr>
                      <a:r>
                        <a:rPr lang="fr-FR" sz="1200">
                          <a:solidFill>
                            <a:srgbClr val="000000"/>
                          </a:solidFill>
                          <a:effectLst/>
                        </a:rPr>
                        <a:t>X</a:t>
                      </a:r>
                    </a:p>
                    <a:p>
                      <a:pPr algn="ctr" rtl="0">
                        <a:lnSpc>
                          <a:spcPct val="115000"/>
                        </a:lnSpc>
                        <a:spcAft>
                          <a:spcPts val="1000"/>
                        </a:spcAft>
                      </a:pPr>
                      <a:r>
                        <a:rPr lang="fr-FR" sz="1200">
                          <a:solidFill>
                            <a:srgbClr val="000000"/>
                          </a:solidFill>
                          <a:effectLst/>
                        </a:rPr>
                        <a:t> X </a:t>
                      </a:r>
                    </a:p>
                    <a:p>
                      <a:pPr algn="ctr" rtl="0">
                        <a:lnSpc>
                          <a:spcPct val="115000"/>
                        </a:lnSpc>
                        <a:spcAft>
                          <a:spcPts val="1000"/>
                        </a:spcAft>
                      </a:pPr>
                      <a:r>
                        <a:rPr lang="fr-FR" sz="1200">
                          <a:solidFill>
                            <a:srgbClr val="000000"/>
                          </a:solidFill>
                          <a:effectLst/>
                        </a:rPr>
                        <a:t>X</a:t>
                      </a:r>
                    </a:p>
                    <a:p>
                      <a:pPr algn="ctr" rtl="0">
                        <a:lnSpc>
                          <a:spcPct val="115000"/>
                        </a:lnSpc>
                        <a:spcAft>
                          <a:spcPts val="1000"/>
                        </a:spcAft>
                      </a:pPr>
                      <a:r>
                        <a:rPr lang="fr-FR" sz="1200">
                          <a:solidFill>
                            <a:srgbClr val="000000"/>
                          </a:solidFill>
                          <a:effectLst/>
                        </a:rPr>
                        <a:t> X</a:t>
                      </a:r>
                      <a:endParaRPr lang="fr-FR" sz="1200">
                        <a:solidFill>
                          <a:srgbClr val="000000"/>
                        </a:solidFill>
                        <a:effectLst/>
                        <a:latin typeface="Calibri"/>
                        <a:ea typeface="Calibri"/>
                        <a:cs typeface="Arial"/>
                      </a:endParaRPr>
                    </a:p>
                  </a:txBody>
                  <a:tcPr marL="55409" marR="55409" marT="0" marB="0"/>
                </a:tc>
              </a:tr>
              <a:tr h="155760">
                <a:tc>
                  <a:txBody>
                    <a:bodyPr/>
                    <a:lstStyle/>
                    <a:p>
                      <a:pPr algn="r" rtl="1">
                        <a:lnSpc>
                          <a:spcPct val="115000"/>
                        </a:lnSpc>
                        <a:spcAft>
                          <a:spcPts val="1000"/>
                        </a:spcAft>
                      </a:pPr>
                      <a:r>
                        <a:rPr lang="ar-DZ" sz="1200">
                          <a:solidFill>
                            <a:srgbClr val="000000"/>
                          </a:solidFill>
                          <a:effectLst/>
                        </a:rPr>
                        <a:t>المجموع 1 </a:t>
                      </a:r>
                      <a:endParaRPr lang="fr-FR" sz="1200">
                        <a:solidFill>
                          <a:srgbClr val="000000"/>
                        </a:solidFill>
                        <a:effectLst/>
                        <a:latin typeface="Calibri"/>
                        <a:ea typeface="Calibri"/>
                        <a:cs typeface="Arial"/>
                      </a:endParaRPr>
                    </a:p>
                  </a:txBody>
                  <a:tcPr marL="55409" marR="55409" marT="0" marB="0"/>
                </a:tc>
                <a:tc>
                  <a:txBody>
                    <a:bodyPr/>
                    <a:lstStyle/>
                    <a:p>
                      <a:pPr algn="ctr" rtl="0">
                        <a:lnSpc>
                          <a:spcPct val="115000"/>
                        </a:lnSpc>
                        <a:spcAft>
                          <a:spcPts val="1000"/>
                        </a:spcAft>
                      </a:pPr>
                      <a:r>
                        <a:rPr lang="fr-FR" sz="1200">
                          <a:solidFill>
                            <a:srgbClr val="000000"/>
                          </a:solidFill>
                          <a:effectLst/>
                        </a:rPr>
                        <a:t>X</a:t>
                      </a:r>
                      <a:endParaRPr lang="fr-FR" sz="1200">
                        <a:solidFill>
                          <a:srgbClr val="000000"/>
                        </a:solidFill>
                        <a:effectLst/>
                        <a:latin typeface="Calibri"/>
                        <a:ea typeface="Calibri"/>
                        <a:cs typeface="Arial"/>
                      </a:endParaRPr>
                    </a:p>
                  </a:txBody>
                  <a:tcPr marL="55409" marR="55409" marT="0" marB="0"/>
                </a:tc>
                <a:tc>
                  <a:txBody>
                    <a:bodyPr/>
                    <a:lstStyle/>
                    <a:p>
                      <a:pPr algn="ctr" rtl="0">
                        <a:lnSpc>
                          <a:spcPct val="115000"/>
                        </a:lnSpc>
                        <a:spcAft>
                          <a:spcPts val="1000"/>
                        </a:spcAft>
                      </a:pPr>
                      <a:r>
                        <a:rPr lang="fr-FR" sz="1200">
                          <a:solidFill>
                            <a:srgbClr val="000000"/>
                          </a:solidFill>
                          <a:effectLst/>
                        </a:rPr>
                        <a:t>X</a:t>
                      </a:r>
                      <a:endParaRPr lang="fr-FR" sz="1200">
                        <a:solidFill>
                          <a:srgbClr val="000000"/>
                        </a:solidFill>
                        <a:effectLst/>
                        <a:latin typeface="Calibri"/>
                        <a:ea typeface="Calibri"/>
                        <a:cs typeface="Arial"/>
                      </a:endParaRPr>
                    </a:p>
                  </a:txBody>
                  <a:tcPr marL="55409" marR="55409" marT="0" marB="0"/>
                </a:tc>
              </a:tr>
              <a:tr h="1189238">
                <a:tc>
                  <a:txBody>
                    <a:bodyPr/>
                    <a:lstStyle/>
                    <a:p>
                      <a:pPr algn="just" rtl="1">
                        <a:lnSpc>
                          <a:spcPct val="115000"/>
                        </a:lnSpc>
                        <a:spcAft>
                          <a:spcPts val="1000"/>
                        </a:spcAft>
                      </a:pPr>
                      <a:r>
                        <a:rPr lang="ar-DZ" sz="1200" u="sng">
                          <a:solidFill>
                            <a:srgbClr val="000000"/>
                          </a:solidFill>
                          <a:effectLst/>
                        </a:rPr>
                        <a:t>الخصوم الغير جارية :</a:t>
                      </a:r>
                      <a:endParaRPr lang="fr-FR" sz="1200">
                        <a:solidFill>
                          <a:srgbClr val="000000"/>
                        </a:solidFill>
                        <a:effectLst/>
                      </a:endParaRPr>
                    </a:p>
                    <a:p>
                      <a:pPr algn="just" rtl="1">
                        <a:lnSpc>
                          <a:spcPct val="115000"/>
                        </a:lnSpc>
                        <a:spcAft>
                          <a:spcPts val="1000"/>
                        </a:spcAft>
                      </a:pPr>
                      <a:r>
                        <a:rPr lang="ar-DZ" sz="1200">
                          <a:solidFill>
                            <a:srgbClr val="000000"/>
                          </a:solidFill>
                          <a:effectLst/>
                        </a:rPr>
                        <a:t>القروض و الديون المالية</a:t>
                      </a:r>
                      <a:endParaRPr lang="fr-FR" sz="1200">
                        <a:solidFill>
                          <a:srgbClr val="000000"/>
                        </a:solidFill>
                        <a:effectLst/>
                      </a:endParaRPr>
                    </a:p>
                    <a:p>
                      <a:pPr algn="just" rtl="1">
                        <a:lnSpc>
                          <a:spcPct val="115000"/>
                        </a:lnSpc>
                        <a:spcAft>
                          <a:spcPts val="1000"/>
                        </a:spcAft>
                      </a:pPr>
                      <a:r>
                        <a:rPr lang="ar-DZ" sz="1200">
                          <a:solidFill>
                            <a:srgbClr val="000000"/>
                          </a:solidFill>
                          <a:effectLst/>
                        </a:rPr>
                        <a:t>الضرائب ( المؤجلة و مؤناتها )</a:t>
                      </a:r>
                      <a:endParaRPr lang="fr-FR" sz="1200">
                        <a:solidFill>
                          <a:srgbClr val="000000"/>
                        </a:solidFill>
                        <a:effectLst/>
                      </a:endParaRPr>
                    </a:p>
                    <a:p>
                      <a:pPr algn="just" rtl="1">
                        <a:lnSpc>
                          <a:spcPct val="115000"/>
                        </a:lnSpc>
                        <a:spcAft>
                          <a:spcPts val="1000"/>
                        </a:spcAft>
                      </a:pPr>
                      <a:r>
                        <a:rPr lang="ar-DZ" sz="1200">
                          <a:solidFill>
                            <a:srgbClr val="000000"/>
                          </a:solidFill>
                          <a:effectLst/>
                        </a:rPr>
                        <a:t>الديون الأخرى الغير جارية</a:t>
                      </a:r>
                      <a:endParaRPr lang="fr-FR" sz="1200">
                        <a:solidFill>
                          <a:srgbClr val="000000"/>
                        </a:solidFill>
                        <a:effectLst/>
                      </a:endParaRPr>
                    </a:p>
                    <a:p>
                      <a:pPr algn="just" rtl="1">
                        <a:lnSpc>
                          <a:spcPct val="115000"/>
                        </a:lnSpc>
                        <a:spcAft>
                          <a:spcPts val="1000"/>
                        </a:spcAft>
                      </a:pPr>
                      <a:r>
                        <a:rPr lang="ar-DZ" sz="1200">
                          <a:solidFill>
                            <a:srgbClr val="000000"/>
                          </a:solidFill>
                          <a:effectLst/>
                        </a:rPr>
                        <a:t>المؤونات والمنتوجات ثابتة سلفا</a:t>
                      </a:r>
                      <a:endParaRPr lang="fr-FR" sz="1200">
                        <a:solidFill>
                          <a:srgbClr val="000000"/>
                        </a:solidFill>
                        <a:effectLst/>
                        <a:latin typeface="Calibri"/>
                        <a:ea typeface="Calibri"/>
                        <a:cs typeface="Arial"/>
                      </a:endParaRPr>
                    </a:p>
                  </a:txBody>
                  <a:tcPr marL="55409" marR="55409" marT="0" marB="0"/>
                </a:tc>
                <a:tc>
                  <a:txBody>
                    <a:bodyPr/>
                    <a:lstStyle/>
                    <a:p>
                      <a:pPr algn="ctr" rtl="0">
                        <a:lnSpc>
                          <a:spcPct val="115000"/>
                        </a:lnSpc>
                        <a:spcAft>
                          <a:spcPts val="1000"/>
                        </a:spcAft>
                      </a:pPr>
                      <a:r>
                        <a:rPr lang="ar-DZ" sz="1200">
                          <a:solidFill>
                            <a:srgbClr val="000000"/>
                          </a:solidFill>
                          <a:effectLst/>
                        </a:rPr>
                        <a:t> </a:t>
                      </a:r>
                      <a:endParaRPr lang="fr-FR" sz="1200">
                        <a:solidFill>
                          <a:srgbClr val="000000"/>
                        </a:solidFill>
                        <a:effectLst/>
                      </a:endParaRPr>
                    </a:p>
                    <a:p>
                      <a:pPr algn="ctr" rtl="0">
                        <a:lnSpc>
                          <a:spcPct val="115000"/>
                        </a:lnSpc>
                        <a:spcAft>
                          <a:spcPts val="1000"/>
                        </a:spcAft>
                      </a:pPr>
                      <a:r>
                        <a:rPr lang="fr-FR" sz="1200">
                          <a:solidFill>
                            <a:srgbClr val="000000"/>
                          </a:solidFill>
                          <a:effectLst/>
                        </a:rPr>
                        <a:t>X </a:t>
                      </a:r>
                    </a:p>
                    <a:p>
                      <a:pPr algn="ctr" rtl="0">
                        <a:lnSpc>
                          <a:spcPct val="115000"/>
                        </a:lnSpc>
                        <a:spcAft>
                          <a:spcPts val="1000"/>
                        </a:spcAft>
                      </a:pPr>
                      <a:r>
                        <a:rPr lang="fr-FR" sz="1200">
                          <a:solidFill>
                            <a:srgbClr val="000000"/>
                          </a:solidFill>
                          <a:effectLst/>
                        </a:rPr>
                        <a:t>X</a:t>
                      </a:r>
                    </a:p>
                    <a:p>
                      <a:pPr algn="ctr" rtl="0">
                        <a:lnSpc>
                          <a:spcPct val="115000"/>
                        </a:lnSpc>
                        <a:spcAft>
                          <a:spcPts val="1000"/>
                        </a:spcAft>
                      </a:pPr>
                      <a:r>
                        <a:rPr lang="fr-FR" sz="1200">
                          <a:solidFill>
                            <a:srgbClr val="000000"/>
                          </a:solidFill>
                          <a:effectLst/>
                        </a:rPr>
                        <a:t> X </a:t>
                      </a:r>
                    </a:p>
                    <a:p>
                      <a:pPr algn="ctr" rtl="0">
                        <a:lnSpc>
                          <a:spcPct val="115000"/>
                        </a:lnSpc>
                        <a:spcAft>
                          <a:spcPts val="1000"/>
                        </a:spcAft>
                      </a:pPr>
                      <a:r>
                        <a:rPr lang="fr-FR" sz="1200">
                          <a:solidFill>
                            <a:srgbClr val="000000"/>
                          </a:solidFill>
                          <a:effectLst/>
                        </a:rPr>
                        <a:t>X</a:t>
                      </a:r>
                      <a:endParaRPr lang="fr-FR" sz="1200">
                        <a:solidFill>
                          <a:srgbClr val="000000"/>
                        </a:solidFill>
                        <a:effectLst/>
                        <a:latin typeface="Calibri"/>
                        <a:ea typeface="Calibri"/>
                        <a:cs typeface="Arial"/>
                      </a:endParaRPr>
                    </a:p>
                  </a:txBody>
                  <a:tcPr marL="55409" marR="55409" marT="0" marB="0"/>
                </a:tc>
                <a:tc>
                  <a:txBody>
                    <a:bodyPr/>
                    <a:lstStyle/>
                    <a:p>
                      <a:pPr algn="ctr" rtl="0">
                        <a:lnSpc>
                          <a:spcPct val="115000"/>
                        </a:lnSpc>
                        <a:spcAft>
                          <a:spcPts val="1000"/>
                        </a:spcAft>
                      </a:pPr>
                      <a:r>
                        <a:rPr lang="ar-DZ" sz="1200" dirty="0">
                          <a:solidFill>
                            <a:srgbClr val="000000"/>
                          </a:solidFill>
                          <a:effectLst/>
                        </a:rPr>
                        <a:t> </a:t>
                      </a:r>
                      <a:endParaRPr lang="fr-FR" sz="1200" dirty="0">
                        <a:solidFill>
                          <a:srgbClr val="000000"/>
                        </a:solidFill>
                        <a:effectLst/>
                      </a:endParaRPr>
                    </a:p>
                    <a:p>
                      <a:pPr algn="ctr" rtl="0">
                        <a:lnSpc>
                          <a:spcPct val="115000"/>
                        </a:lnSpc>
                        <a:spcAft>
                          <a:spcPts val="1000"/>
                        </a:spcAft>
                      </a:pPr>
                      <a:r>
                        <a:rPr lang="fr-FR" sz="1200" dirty="0">
                          <a:solidFill>
                            <a:srgbClr val="000000"/>
                          </a:solidFill>
                          <a:effectLst/>
                        </a:rPr>
                        <a:t>X</a:t>
                      </a:r>
                    </a:p>
                    <a:p>
                      <a:pPr algn="ctr" rtl="0">
                        <a:lnSpc>
                          <a:spcPct val="115000"/>
                        </a:lnSpc>
                        <a:spcAft>
                          <a:spcPts val="1000"/>
                        </a:spcAft>
                      </a:pPr>
                      <a:r>
                        <a:rPr lang="fr-FR" sz="1200" dirty="0">
                          <a:solidFill>
                            <a:srgbClr val="000000"/>
                          </a:solidFill>
                          <a:effectLst/>
                        </a:rPr>
                        <a:t> X</a:t>
                      </a:r>
                    </a:p>
                    <a:p>
                      <a:pPr algn="ctr" rtl="0">
                        <a:lnSpc>
                          <a:spcPct val="115000"/>
                        </a:lnSpc>
                        <a:spcAft>
                          <a:spcPts val="1000"/>
                        </a:spcAft>
                      </a:pPr>
                      <a:r>
                        <a:rPr lang="fr-FR" sz="1200" dirty="0">
                          <a:solidFill>
                            <a:srgbClr val="000000"/>
                          </a:solidFill>
                          <a:effectLst/>
                        </a:rPr>
                        <a:t> X</a:t>
                      </a:r>
                    </a:p>
                    <a:p>
                      <a:pPr algn="ctr" rtl="0">
                        <a:lnSpc>
                          <a:spcPct val="115000"/>
                        </a:lnSpc>
                        <a:spcAft>
                          <a:spcPts val="1000"/>
                        </a:spcAft>
                      </a:pPr>
                      <a:r>
                        <a:rPr lang="fr-FR" sz="1200" dirty="0">
                          <a:solidFill>
                            <a:srgbClr val="000000"/>
                          </a:solidFill>
                          <a:effectLst/>
                        </a:rPr>
                        <a:t> X</a:t>
                      </a:r>
                      <a:endParaRPr lang="fr-FR" sz="1200" dirty="0">
                        <a:solidFill>
                          <a:srgbClr val="000000"/>
                        </a:solidFill>
                        <a:effectLst/>
                        <a:latin typeface="Calibri"/>
                        <a:ea typeface="Calibri"/>
                        <a:cs typeface="Arial"/>
                      </a:endParaRPr>
                    </a:p>
                  </a:txBody>
                  <a:tcPr marL="55409" marR="55409" marT="0" marB="0"/>
                </a:tc>
              </a:tr>
              <a:tr h="155760">
                <a:tc>
                  <a:txBody>
                    <a:bodyPr/>
                    <a:lstStyle/>
                    <a:p>
                      <a:pPr algn="just" rtl="1">
                        <a:lnSpc>
                          <a:spcPct val="115000"/>
                        </a:lnSpc>
                        <a:spcAft>
                          <a:spcPts val="1000"/>
                        </a:spcAft>
                      </a:pPr>
                      <a:r>
                        <a:rPr lang="ar-DZ" sz="1200">
                          <a:solidFill>
                            <a:srgbClr val="000000"/>
                          </a:solidFill>
                          <a:effectLst/>
                        </a:rPr>
                        <a:t>مجموع الخصوم غير الجارية </a:t>
                      </a:r>
                      <a:endParaRPr lang="fr-FR" sz="1200">
                        <a:solidFill>
                          <a:srgbClr val="000000"/>
                        </a:solidFill>
                        <a:effectLst/>
                        <a:latin typeface="Calibri"/>
                        <a:ea typeface="Calibri"/>
                        <a:cs typeface="Arial"/>
                      </a:endParaRPr>
                    </a:p>
                  </a:txBody>
                  <a:tcPr marL="55409" marR="55409" marT="0" marB="0"/>
                </a:tc>
                <a:tc>
                  <a:txBody>
                    <a:bodyPr/>
                    <a:lstStyle/>
                    <a:p>
                      <a:pPr algn="ctr" rtl="0">
                        <a:lnSpc>
                          <a:spcPct val="115000"/>
                        </a:lnSpc>
                        <a:spcAft>
                          <a:spcPts val="1000"/>
                        </a:spcAft>
                      </a:pPr>
                      <a:r>
                        <a:rPr lang="fr-FR" sz="1200">
                          <a:solidFill>
                            <a:srgbClr val="000000"/>
                          </a:solidFill>
                          <a:effectLst/>
                        </a:rPr>
                        <a:t>X</a:t>
                      </a:r>
                      <a:endParaRPr lang="fr-FR" sz="1200">
                        <a:solidFill>
                          <a:srgbClr val="000000"/>
                        </a:solidFill>
                        <a:effectLst/>
                        <a:latin typeface="Calibri"/>
                        <a:ea typeface="Calibri"/>
                        <a:cs typeface="Arial"/>
                      </a:endParaRPr>
                    </a:p>
                  </a:txBody>
                  <a:tcPr marL="55409" marR="55409" marT="0" marB="0"/>
                </a:tc>
                <a:tc>
                  <a:txBody>
                    <a:bodyPr/>
                    <a:lstStyle/>
                    <a:p>
                      <a:pPr algn="ctr" rtl="0">
                        <a:lnSpc>
                          <a:spcPct val="115000"/>
                        </a:lnSpc>
                        <a:spcAft>
                          <a:spcPts val="1000"/>
                        </a:spcAft>
                      </a:pPr>
                      <a:r>
                        <a:rPr lang="fr-FR" sz="1200">
                          <a:solidFill>
                            <a:srgbClr val="000000"/>
                          </a:solidFill>
                          <a:effectLst/>
                        </a:rPr>
                        <a:t>X</a:t>
                      </a:r>
                      <a:endParaRPr lang="fr-FR" sz="1200">
                        <a:solidFill>
                          <a:srgbClr val="000000"/>
                        </a:solidFill>
                        <a:effectLst/>
                        <a:latin typeface="Calibri"/>
                        <a:ea typeface="Calibri"/>
                        <a:cs typeface="Arial"/>
                      </a:endParaRPr>
                    </a:p>
                  </a:txBody>
                  <a:tcPr marL="55409" marR="55409" marT="0" marB="0"/>
                </a:tc>
              </a:tr>
              <a:tr h="1189238">
                <a:tc>
                  <a:txBody>
                    <a:bodyPr/>
                    <a:lstStyle/>
                    <a:p>
                      <a:pPr algn="just" rtl="1">
                        <a:lnSpc>
                          <a:spcPct val="115000"/>
                        </a:lnSpc>
                        <a:spcAft>
                          <a:spcPts val="1000"/>
                        </a:spcAft>
                      </a:pPr>
                      <a:r>
                        <a:rPr lang="ar-DZ" sz="1200" u="sng">
                          <a:solidFill>
                            <a:srgbClr val="000000"/>
                          </a:solidFill>
                          <a:effectLst/>
                        </a:rPr>
                        <a:t>الخصوم الجارية: </a:t>
                      </a:r>
                      <a:endParaRPr lang="fr-FR" sz="1200">
                        <a:solidFill>
                          <a:srgbClr val="000000"/>
                        </a:solidFill>
                        <a:effectLst/>
                      </a:endParaRPr>
                    </a:p>
                    <a:p>
                      <a:pPr algn="just" rtl="1">
                        <a:lnSpc>
                          <a:spcPct val="115000"/>
                        </a:lnSpc>
                        <a:spcAft>
                          <a:spcPts val="1000"/>
                        </a:spcAft>
                      </a:pPr>
                      <a:r>
                        <a:rPr lang="ar-DZ" sz="1200">
                          <a:solidFill>
                            <a:srgbClr val="000000"/>
                          </a:solidFill>
                          <a:effectLst/>
                        </a:rPr>
                        <a:t>الموردون والحسابات الملحقة</a:t>
                      </a:r>
                      <a:endParaRPr lang="fr-FR" sz="1200">
                        <a:solidFill>
                          <a:srgbClr val="000000"/>
                        </a:solidFill>
                        <a:effectLst/>
                      </a:endParaRPr>
                    </a:p>
                    <a:p>
                      <a:pPr algn="just" rtl="1">
                        <a:lnSpc>
                          <a:spcPct val="115000"/>
                        </a:lnSpc>
                        <a:spcAft>
                          <a:spcPts val="1000"/>
                        </a:spcAft>
                      </a:pPr>
                      <a:r>
                        <a:rPr lang="ar-DZ" sz="1200">
                          <a:solidFill>
                            <a:srgbClr val="000000"/>
                          </a:solidFill>
                          <a:effectLst/>
                        </a:rPr>
                        <a:t>الضرائب</a:t>
                      </a:r>
                      <a:endParaRPr lang="fr-FR" sz="1200">
                        <a:solidFill>
                          <a:srgbClr val="000000"/>
                        </a:solidFill>
                        <a:effectLst/>
                      </a:endParaRPr>
                    </a:p>
                    <a:p>
                      <a:pPr algn="just" rtl="1">
                        <a:lnSpc>
                          <a:spcPct val="115000"/>
                        </a:lnSpc>
                        <a:spcAft>
                          <a:spcPts val="1000"/>
                        </a:spcAft>
                      </a:pPr>
                      <a:r>
                        <a:rPr lang="ar-DZ" sz="1200">
                          <a:solidFill>
                            <a:srgbClr val="000000"/>
                          </a:solidFill>
                          <a:effectLst/>
                        </a:rPr>
                        <a:t>الديون الأخرى</a:t>
                      </a:r>
                      <a:endParaRPr lang="fr-FR" sz="1200">
                        <a:solidFill>
                          <a:srgbClr val="000000"/>
                        </a:solidFill>
                        <a:effectLst/>
                      </a:endParaRPr>
                    </a:p>
                    <a:p>
                      <a:pPr algn="just" rtl="1">
                        <a:lnSpc>
                          <a:spcPct val="115000"/>
                        </a:lnSpc>
                        <a:spcAft>
                          <a:spcPts val="1000"/>
                        </a:spcAft>
                      </a:pPr>
                      <a:r>
                        <a:rPr lang="ar-DZ" sz="1200">
                          <a:solidFill>
                            <a:srgbClr val="000000"/>
                          </a:solidFill>
                          <a:effectLst/>
                        </a:rPr>
                        <a:t>خزينة سلبية</a:t>
                      </a:r>
                      <a:endParaRPr lang="fr-FR" sz="1200">
                        <a:solidFill>
                          <a:srgbClr val="000000"/>
                        </a:solidFill>
                        <a:effectLst/>
                        <a:latin typeface="Calibri"/>
                        <a:ea typeface="Calibri"/>
                        <a:cs typeface="Arial"/>
                      </a:endParaRPr>
                    </a:p>
                  </a:txBody>
                  <a:tcPr marL="55409" marR="55409" marT="0" marB="0"/>
                </a:tc>
                <a:tc>
                  <a:txBody>
                    <a:bodyPr/>
                    <a:lstStyle/>
                    <a:p>
                      <a:pPr algn="ctr" rtl="0">
                        <a:lnSpc>
                          <a:spcPct val="115000"/>
                        </a:lnSpc>
                        <a:spcAft>
                          <a:spcPts val="1000"/>
                        </a:spcAft>
                      </a:pPr>
                      <a:r>
                        <a:rPr lang="fr-FR" sz="1200">
                          <a:solidFill>
                            <a:srgbClr val="000000"/>
                          </a:solidFill>
                          <a:effectLst/>
                        </a:rPr>
                        <a:t>X</a:t>
                      </a:r>
                    </a:p>
                    <a:p>
                      <a:pPr algn="ctr" rtl="0">
                        <a:lnSpc>
                          <a:spcPct val="115000"/>
                        </a:lnSpc>
                        <a:spcAft>
                          <a:spcPts val="1000"/>
                        </a:spcAft>
                      </a:pPr>
                      <a:r>
                        <a:rPr lang="fr-FR" sz="1200">
                          <a:solidFill>
                            <a:srgbClr val="000000"/>
                          </a:solidFill>
                          <a:effectLst/>
                        </a:rPr>
                        <a:t> X </a:t>
                      </a:r>
                    </a:p>
                    <a:p>
                      <a:pPr algn="ctr" rtl="0">
                        <a:lnSpc>
                          <a:spcPct val="115000"/>
                        </a:lnSpc>
                        <a:spcAft>
                          <a:spcPts val="1000"/>
                        </a:spcAft>
                      </a:pPr>
                      <a:r>
                        <a:rPr lang="fr-FR" sz="1200">
                          <a:solidFill>
                            <a:srgbClr val="000000"/>
                          </a:solidFill>
                          <a:effectLst/>
                        </a:rPr>
                        <a:t>X</a:t>
                      </a:r>
                    </a:p>
                    <a:p>
                      <a:pPr algn="ctr" rtl="0">
                        <a:lnSpc>
                          <a:spcPct val="115000"/>
                        </a:lnSpc>
                        <a:spcAft>
                          <a:spcPts val="1000"/>
                        </a:spcAft>
                      </a:pPr>
                      <a:r>
                        <a:rPr lang="fr-FR" sz="1200">
                          <a:solidFill>
                            <a:srgbClr val="000000"/>
                          </a:solidFill>
                          <a:effectLst/>
                        </a:rPr>
                        <a:t> X</a:t>
                      </a:r>
                    </a:p>
                    <a:p>
                      <a:pPr algn="ctr" rtl="0">
                        <a:lnSpc>
                          <a:spcPct val="115000"/>
                        </a:lnSpc>
                        <a:spcAft>
                          <a:spcPts val="1000"/>
                        </a:spcAft>
                      </a:pPr>
                      <a:r>
                        <a:rPr lang="fr-FR" sz="1200">
                          <a:solidFill>
                            <a:srgbClr val="000000"/>
                          </a:solidFill>
                          <a:effectLst/>
                        </a:rPr>
                        <a:t> X</a:t>
                      </a:r>
                      <a:endParaRPr lang="fr-FR" sz="1200">
                        <a:solidFill>
                          <a:srgbClr val="000000"/>
                        </a:solidFill>
                        <a:effectLst/>
                        <a:latin typeface="Calibri"/>
                        <a:ea typeface="Calibri"/>
                        <a:cs typeface="Arial"/>
                      </a:endParaRPr>
                    </a:p>
                  </a:txBody>
                  <a:tcPr marL="55409" marR="55409" marT="0" marB="0"/>
                </a:tc>
                <a:tc>
                  <a:txBody>
                    <a:bodyPr/>
                    <a:lstStyle/>
                    <a:p>
                      <a:pPr algn="ctr" rtl="0">
                        <a:lnSpc>
                          <a:spcPct val="115000"/>
                        </a:lnSpc>
                        <a:spcAft>
                          <a:spcPts val="1000"/>
                        </a:spcAft>
                      </a:pPr>
                      <a:r>
                        <a:rPr lang="fr-FR" sz="1200">
                          <a:solidFill>
                            <a:srgbClr val="000000"/>
                          </a:solidFill>
                          <a:effectLst/>
                        </a:rPr>
                        <a:t>X</a:t>
                      </a:r>
                    </a:p>
                    <a:p>
                      <a:pPr algn="ctr" rtl="0">
                        <a:lnSpc>
                          <a:spcPct val="115000"/>
                        </a:lnSpc>
                        <a:spcAft>
                          <a:spcPts val="1000"/>
                        </a:spcAft>
                      </a:pPr>
                      <a:r>
                        <a:rPr lang="fr-FR" sz="1200">
                          <a:solidFill>
                            <a:srgbClr val="000000"/>
                          </a:solidFill>
                          <a:effectLst/>
                        </a:rPr>
                        <a:t> X </a:t>
                      </a:r>
                    </a:p>
                    <a:p>
                      <a:pPr algn="ctr" rtl="0">
                        <a:lnSpc>
                          <a:spcPct val="115000"/>
                        </a:lnSpc>
                        <a:spcAft>
                          <a:spcPts val="1000"/>
                        </a:spcAft>
                      </a:pPr>
                      <a:r>
                        <a:rPr lang="fr-FR" sz="1200">
                          <a:solidFill>
                            <a:srgbClr val="000000"/>
                          </a:solidFill>
                          <a:effectLst/>
                        </a:rPr>
                        <a:t>X </a:t>
                      </a:r>
                    </a:p>
                    <a:p>
                      <a:pPr algn="ctr" rtl="0">
                        <a:lnSpc>
                          <a:spcPct val="115000"/>
                        </a:lnSpc>
                        <a:spcAft>
                          <a:spcPts val="1000"/>
                        </a:spcAft>
                      </a:pPr>
                      <a:r>
                        <a:rPr lang="fr-FR" sz="1200">
                          <a:solidFill>
                            <a:srgbClr val="000000"/>
                          </a:solidFill>
                          <a:effectLst/>
                        </a:rPr>
                        <a:t>X </a:t>
                      </a:r>
                    </a:p>
                    <a:p>
                      <a:pPr algn="ctr" rtl="0">
                        <a:lnSpc>
                          <a:spcPct val="115000"/>
                        </a:lnSpc>
                        <a:spcAft>
                          <a:spcPts val="1000"/>
                        </a:spcAft>
                      </a:pPr>
                      <a:r>
                        <a:rPr lang="fr-FR" sz="1200">
                          <a:solidFill>
                            <a:srgbClr val="000000"/>
                          </a:solidFill>
                          <a:effectLst/>
                        </a:rPr>
                        <a:t>X</a:t>
                      </a:r>
                      <a:endParaRPr lang="fr-FR" sz="1200">
                        <a:solidFill>
                          <a:srgbClr val="000000"/>
                        </a:solidFill>
                        <a:effectLst/>
                        <a:latin typeface="Calibri"/>
                        <a:ea typeface="Calibri"/>
                        <a:cs typeface="Arial"/>
                      </a:endParaRPr>
                    </a:p>
                  </a:txBody>
                  <a:tcPr marL="55409" marR="55409" marT="0" marB="0"/>
                </a:tc>
              </a:tr>
              <a:tr h="155760">
                <a:tc>
                  <a:txBody>
                    <a:bodyPr/>
                    <a:lstStyle/>
                    <a:p>
                      <a:pPr algn="just" rtl="1">
                        <a:lnSpc>
                          <a:spcPct val="115000"/>
                        </a:lnSpc>
                        <a:spcAft>
                          <a:spcPts val="1000"/>
                        </a:spcAft>
                      </a:pPr>
                      <a:r>
                        <a:rPr lang="ar-DZ" sz="1200">
                          <a:solidFill>
                            <a:srgbClr val="000000"/>
                          </a:solidFill>
                          <a:effectLst/>
                        </a:rPr>
                        <a:t>مجموع الخصوم الجارية </a:t>
                      </a:r>
                      <a:endParaRPr lang="fr-FR" sz="1200">
                        <a:solidFill>
                          <a:srgbClr val="000000"/>
                        </a:solidFill>
                        <a:effectLst/>
                        <a:latin typeface="Calibri"/>
                        <a:ea typeface="Calibri"/>
                        <a:cs typeface="Arial"/>
                      </a:endParaRPr>
                    </a:p>
                  </a:txBody>
                  <a:tcPr marL="55409" marR="55409" marT="0" marB="0"/>
                </a:tc>
                <a:tc>
                  <a:txBody>
                    <a:bodyPr/>
                    <a:lstStyle/>
                    <a:p>
                      <a:pPr algn="ctr" rtl="0">
                        <a:lnSpc>
                          <a:spcPct val="115000"/>
                        </a:lnSpc>
                        <a:spcAft>
                          <a:spcPts val="1000"/>
                        </a:spcAft>
                      </a:pPr>
                      <a:r>
                        <a:rPr lang="fr-FR" sz="1200">
                          <a:solidFill>
                            <a:srgbClr val="000000"/>
                          </a:solidFill>
                          <a:effectLst/>
                        </a:rPr>
                        <a:t>X</a:t>
                      </a:r>
                      <a:endParaRPr lang="fr-FR" sz="1200">
                        <a:solidFill>
                          <a:srgbClr val="000000"/>
                        </a:solidFill>
                        <a:effectLst/>
                        <a:latin typeface="Calibri"/>
                        <a:ea typeface="Calibri"/>
                        <a:cs typeface="Arial"/>
                      </a:endParaRPr>
                    </a:p>
                  </a:txBody>
                  <a:tcPr marL="55409" marR="55409" marT="0" marB="0"/>
                </a:tc>
                <a:tc>
                  <a:txBody>
                    <a:bodyPr/>
                    <a:lstStyle/>
                    <a:p>
                      <a:pPr algn="ctr" rtl="0">
                        <a:lnSpc>
                          <a:spcPct val="115000"/>
                        </a:lnSpc>
                        <a:spcAft>
                          <a:spcPts val="1000"/>
                        </a:spcAft>
                      </a:pPr>
                      <a:r>
                        <a:rPr lang="fr-FR" sz="1200">
                          <a:solidFill>
                            <a:srgbClr val="000000"/>
                          </a:solidFill>
                          <a:effectLst/>
                        </a:rPr>
                        <a:t>X</a:t>
                      </a:r>
                      <a:endParaRPr lang="fr-FR" sz="1200">
                        <a:solidFill>
                          <a:srgbClr val="000000"/>
                        </a:solidFill>
                        <a:effectLst/>
                        <a:latin typeface="Calibri"/>
                        <a:ea typeface="Calibri"/>
                        <a:cs typeface="Arial"/>
                      </a:endParaRPr>
                    </a:p>
                  </a:txBody>
                  <a:tcPr marL="55409" marR="55409" marT="0" marB="0"/>
                </a:tc>
              </a:tr>
              <a:tr h="155760">
                <a:tc>
                  <a:txBody>
                    <a:bodyPr/>
                    <a:lstStyle/>
                    <a:p>
                      <a:pPr algn="ctr" rtl="1">
                        <a:lnSpc>
                          <a:spcPct val="115000"/>
                        </a:lnSpc>
                        <a:spcAft>
                          <a:spcPts val="1000"/>
                        </a:spcAft>
                      </a:pPr>
                      <a:r>
                        <a:rPr lang="ar-DZ" sz="1200">
                          <a:solidFill>
                            <a:srgbClr val="000000"/>
                          </a:solidFill>
                          <a:effectLst/>
                        </a:rPr>
                        <a:t>المجموع العام للخصوم</a:t>
                      </a:r>
                      <a:endParaRPr lang="fr-FR" sz="1200">
                        <a:solidFill>
                          <a:srgbClr val="000000"/>
                        </a:solidFill>
                        <a:effectLst/>
                        <a:latin typeface="Calibri"/>
                        <a:ea typeface="Calibri"/>
                        <a:cs typeface="Arial"/>
                      </a:endParaRPr>
                    </a:p>
                  </a:txBody>
                  <a:tcPr marL="55409" marR="55409" marT="0" marB="0"/>
                </a:tc>
                <a:tc>
                  <a:txBody>
                    <a:bodyPr/>
                    <a:lstStyle/>
                    <a:p>
                      <a:pPr algn="ctr" rtl="0">
                        <a:lnSpc>
                          <a:spcPct val="115000"/>
                        </a:lnSpc>
                        <a:spcAft>
                          <a:spcPts val="1000"/>
                        </a:spcAft>
                      </a:pPr>
                      <a:r>
                        <a:rPr lang="fr-FR" sz="1200">
                          <a:solidFill>
                            <a:srgbClr val="000000"/>
                          </a:solidFill>
                          <a:effectLst/>
                        </a:rPr>
                        <a:t>X</a:t>
                      </a:r>
                      <a:endParaRPr lang="fr-FR" sz="1200">
                        <a:solidFill>
                          <a:srgbClr val="000000"/>
                        </a:solidFill>
                        <a:effectLst/>
                        <a:latin typeface="Calibri"/>
                        <a:ea typeface="Calibri"/>
                        <a:cs typeface="Arial"/>
                      </a:endParaRPr>
                    </a:p>
                  </a:txBody>
                  <a:tcPr marL="55409" marR="55409" marT="0" marB="0"/>
                </a:tc>
                <a:tc>
                  <a:txBody>
                    <a:bodyPr/>
                    <a:lstStyle/>
                    <a:p>
                      <a:pPr algn="ctr" rtl="0">
                        <a:lnSpc>
                          <a:spcPct val="115000"/>
                        </a:lnSpc>
                        <a:spcAft>
                          <a:spcPts val="1000"/>
                        </a:spcAft>
                      </a:pPr>
                      <a:r>
                        <a:rPr lang="fr-FR" sz="1200" dirty="0">
                          <a:solidFill>
                            <a:srgbClr val="000000"/>
                          </a:solidFill>
                          <a:effectLst/>
                        </a:rPr>
                        <a:t>X</a:t>
                      </a:r>
                      <a:endParaRPr lang="fr-FR" sz="1200" dirty="0">
                        <a:solidFill>
                          <a:srgbClr val="000000"/>
                        </a:solidFill>
                        <a:effectLst/>
                        <a:latin typeface="Calibri"/>
                        <a:ea typeface="Calibri"/>
                        <a:cs typeface="Arial"/>
                      </a:endParaRPr>
                    </a:p>
                  </a:txBody>
                  <a:tcPr marL="55409" marR="55409" marT="0" marB="0"/>
                </a:tc>
              </a:tr>
            </a:tbl>
          </a:graphicData>
        </a:graphic>
      </p:graphicFrame>
    </p:spTree>
    <p:extLst>
      <p:ext uri="{BB962C8B-B14F-4D97-AF65-F5344CB8AC3E}">
        <p14:creationId xmlns:p14="http://schemas.microsoft.com/office/powerpoint/2010/main" val="428948406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ular Callout 1"/>
          <p:cNvSpPr/>
          <p:nvPr/>
        </p:nvSpPr>
        <p:spPr bwMode="auto">
          <a:xfrm>
            <a:off x="1619672" y="332656"/>
            <a:ext cx="5328592" cy="648072"/>
          </a:xfrm>
          <a:prstGeom prst="wedgeRoundRectCallout">
            <a:avLst/>
          </a:prstGeom>
          <a:no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endParaRPr lang="fr-FR" smtClean="0">
              <a:solidFill>
                <a:srgbClr val="FFFFFF"/>
              </a:solidFill>
            </a:endParaRPr>
          </a:p>
        </p:txBody>
      </p:sp>
      <p:sp>
        <p:nvSpPr>
          <p:cNvPr id="4" name="Rounded Rectangular Callout 3"/>
          <p:cNvSpPr/>
          <p:nvPr/>
        </p:nvSpPr>
        <p:spPr bwMode="auto">
          <a:xfrm>
            <a:off x="6732240" y="62626"/>
            <a:ext cx="1944216" cy="540060"/>
          </a:xfrm>
          <a:prstGeom prst="wedgeRoundRectCallout">
            <a:avLst>
              <a:gd name="adj1" fmla="val -57725"/>
              <a:gd name="adj2" fmla="val 95066"/>
              <a:gd name="adj3" fmla="val 16667"/>
            </a:avLst>
          </a:prstGeom>
          <a:ln>
            <a:headEnd type="none" w="med" len="med"/>
            <a:tailEnd type="none" w="med" len="med"/>
          </a:ln>
        </p:spPr>
        <p:style>
          <a:lnRef idx="3">
            <a:schemeClr val="lt1"/>
          </a:lnRef>
          <a:fillRef idx="1">
            <a:schemeClr val="accent4"/>
          </a:fillRef>
          <a:effectRef idx="1">
            <a:schemeClr val="accent4"/>
          </a:effectRef>
          <a:fontRef idx="minor">
            <a:schemeClr val="lt1"/>
          </a:fontRef>
        </p:style>
        <p:txBody>
          <a:bodyPr vert="horz" wrap="square" lIns="91440" tIns="45720" rIns="91440" bIns="45720" numCol="1" rtlCol="0" anchor="ctr" anchorCtr="0" compatLnSpc="1">
            <a:prstTxWarp prst="textNoShape">
              <a:avLst/>
            </a:prstTxWarp>
          </a:bodyPr>
          <a:lstStyle/>
          <a:p>
            <a:pPr algn="ctr" rtl="1"/>
            <a:r>
              <a:rPr lang="ar-DZ" sz="2800" dirty="0" smtClean="0">
                <a:solidFill>
                  <a:srgbClr val="003366"/>
                </a:solidFill>
                <a:effectLst>
                  <a:outerShdw blurRad="38100" dist="38100" dir="2700000" algn="tl">
                    <a:srgbClr val="000000">
                      <a:alpha val="43137"/>
                    </a:srgbClr>
                  </a:outerShdw>
                </a:effectLst>
                <a:latin typeface="Gabriola" pitchFamily="82" charset="0"/>
              </a:rPr>
              <a:t>مثال </a:t>
            </a:r>
            <a:r>
              <a:rPr lang="ar-DZ" sz="2800" dirty="0" smtClean="0">
                <a:solidFill>
                  <a:srgbClr val="003366"/>
                </a:solidFill>
                <a:effectLst>
                  <a:outerShdw blurRad="38100" dist="38100" dir="2700000" algn="tl">
                    <a:srgbClr val="000000">
                      <a:alpha val="43137"/>
                    </a:srgbClr>
                  </a:outerShdw>
                </a:effectLst>
                <a:latin typeface="Gabriola" pitchFamily="82" charset="0"/>
              </a:rPr>
              <a:t>تطبيقي </a:t>
            </a:r>
            <a:endParaRPr lang="fr-FR" sz="2800" dirty="0" smtClean="0">
              <a:solidFill>
                <a:srgbClr val="003366"/>
              </a:solidFill>
              <a:latin typeface="Times New Roman" panose="02020603050405020304" pitchFamily="18" charset="0"/>
              <a:cs typeface="Times New Roman" panose="02020603050405020304" pitchFamily="18" charset="0"/>
            </a:endParaRPr>
          </a:p>
        </p:txBody>
      </p:sp>
      <p:sp>
        <p:nvSpPr>
          <p:cNvPr id="3" name="Left Arrow 2"/>
          <p:cNvSpPr/>
          <p:nvPr/>
        </p:nvSpPr>
        <p:spPr bwMode="auto">
          <a:xfrm>
            <a:off x="2919634" y="1257465"/>
            <a:ext cx="648072" cy="441523"/>
          </a:xfrm>
          <a:prstGeom prst="leftArrow">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endParaRPr lang="fr-FR" smtClean="0">
              <a:solidFill>
                <a:srgbClr val="FFFFFF"/>
              </a:solidFill>
            </a:endParaRPr>
          </a:p>
        </p:txBody>
      </p:sp>
      <p:sp>
        <p:nvSpPr>
          <p:cNvPr id="5" name="Rectangle 4"/>
          <p:cNvSpPr/>
          <p:nvPr/>
        </p:nvSpPr>
        <p:spPr bwMode="auto">
          <a:xfrm>
            <a:off x="314877" y="874686"/>
            <a:ext cx="2503191" cy="1207082"/>
          </a:xfrm>
          <a:prstGeom prst="rect">
            <a:avLst/>
          </a:prstGeom>
          <a:ln>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rtlCol="0" anchor="ctr" anchorCtr="0" compatLnSpc="1">
            <a:prstTxWarp prst="textNoShape">
              <a:avLst/>
            </a:prstTxWarp>
          </a:bodyPr>
          <a:lstStyle/>
          <a:p>
            <a:pPr algn="ctr" rtl="1"/>
            <a:r>
              <a:rPr lang="ar-DZ" sz="2600" dirty="0" smtClean="0">
                <a:solidFill>
                  <a:srgbClr val="000000"/>
                </a:solidFill>
              </a:rPr>
              <a:t> تسجل في الأصل الغير متداولة</a:t>
            </a:r>
            <a:endParaRPr lang="fr-FR" sz="2600" dirty="0">
              <a:solidFill>
                <a:srgbClr val="000000"/>
              </a:solidFill>
            </a:endParaRPr>
          </a:p>
        </p:txBody>
      </p:sp>
      <p:sp>
        <p:nvSpPr>
          <p:cNvPr id="7" name="Rectangle 6"/>
          <p:cNvSpPr/>
          <p:nvPr/>
        </p:nvSpPr>
        <p:spPr bwMode="auto">
          <a:xfrm>
            <a:off x="3779912" y="980728"/>
            <a:ext cx="5256584" cy="1207082"/>
          </a:xfrm>
          <a:prstGeom prst="rect">
            <a:avLst/>
          </a:prstGeom>
          <a:ln>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rtlCol="0" anchor="ctr" anchorCtr="0" compatLnSpc="1">
            <a:prstTxWarp prst="textNoShape">
              <a:avLst/>
            </a:prstTxWarp>
          </a:bodyPr>
          <a:lstStyle/>
          <a:p>
            <a:pPr algn="ctr"/>
            <a:r>
              <a:rPr lang="ar-DZ" sz="2400" dirty="0">
                <a:solidFill>
                  <a:srgbClr val="000000"/>
                </a:solidFill>
              </a:rPr>
              <a:t>شراء آلة إنتاجية بقيمة 150,000 دج يتم تسديد المبلغ بعد 5 أشهر </a:t>
            </a:r>
            <a:endParaRPr lang="fr-FR" sz="2400" dirty="0" smtClean="0">
              <a:solidFill>
                <a:srgbClr val="000000"/>
              </a:solidFill>
            </a:endParaRPr>
          </a:p>
        </p:txBody>
      </p:sp>
      <p:sp>
        <p:nvSpPr>
          <p:cNvPr id="8" name="Rectangle 7"/>
          <p:cNvSpPr/>
          <p:nvPr/>
        </p:nvSpPr>
        <p:spPr bwMode="auto">
          <a:xfrm>
            <a:off x="3734851" y="2398148"/>
            <a:ext cx="5256584" cy="1207082"/>
          </a:xfrm>
          <a:prstGeom prst="rect">
            <a:avLst/>
          </a:prstGeom>
          <a:ln>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rtlCol="0" anchor="ctr" anchorCtr="0" compatLnSpc="1">
            <a:prstTxWarp prst="textNoShape">
              <a:avLst/>
            </a:prstTxWarp>
          </a:bodyPr>
          <a:lstStyle/>
          <a:p>
            <a:pPr algn="ctr"/>
            <a:r>
              <a:rPr lang="ar-DZ" sz="2400" dirty="0" smtClean="0">
                <a:solidFill>
                  <a:srgbClr val="000000"/>
                </a:solidFill>
              </a:rPr>
              <a:t>شراء تجهيزات مكتب يتم استعمالها لمدة 7 أشهر    و إعادة بيعها بعد ذلك </a:t>
            </a:r>
            <a:endParaRPr lang="fr-FR" sz="2400" dirty="0" smtClean="0">
              <a:solidFill>
                <a:srgbClr val="000000"/>
              </a:solidFill>
            </a:endParaRPr>
          </a:p>
        </p:txBody>
      </p:sp>
      <p:sp>
        <p:nvSpPr>
          <p:cNvPr id="9" name="Rectangle 8"/>
          <p:cNvSpPr/>
          <p:nvPr/>
        </p:nvSpPr>
        <p:spPr bwMode="auto">
          <a:xfrm>
            <a:off x="314876" y="2461629"/>
            <a:ext cx="2503191" cy="1080120"/>
          </a:xfrm>
          <a:prstGeom prst="rect">
            <a:avLst/>
          </a:prstGeom>
          <a:ln>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rtlCol="0" anchor="ctr" anchorCtr="0" compatLnSpc="1">
            <a:prstTxWarp prst="textNoShape">
              <a:avLst/>
            </a:prstTxWarp>
          </a:bodyPr>
          <a:lstStyle/>
          <a:p>
            <a:pPr algn="ctr"/>
            <a:r>
              <a:rPr lang="ar-DZ" sz="2600" dirty="0" smtClean="0">
                <a:solidFill>
                  <a:srgbClr val="000000"/>
                </a:solidFill>
              </a:rPr>
              <a:t>تسجل في الأصول الغير المتداولة</a:t>
            </a:r>
            <a:endParaRPr lang="fr-FR" sz="2600" dirty="0" smtClean="0">
              <a:solidFill>
                <a:srgbClr val="000000"/>
              </a:solidFill>
            </a:endParaRPr>
          </a:p>
        </p:txBody>
      </p:sp>
      <p:sp>
        <p:nvSpPr>
          <p:cNvPr id="10" name="Left Arrow 9"/>
          <p:cNvSpPr/>
          <p:nvPr/>
        </p:nvSpPr>
        <p:spPr bwMode="auto">
          <a:xfrm>
            <a:off x="2919634" y="2722184"/>
            <a:ext cx="648072" cy="441523"/>
          </a:xfrm>
          <a:prstGeom prst="leftArrow">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endParaRPr lang="fr-FR" smtClean="0">
              <a:solidFill>
                <a:srgbClr val="FFFFFF"/>
              </a:solidFill>
            </a:endParaRPr>
          </a:p>
        </p:txBody>
      </p:sp>
      <p:sp>
        <p:nvSpPr>
          <p:cNvPr id="11" name="Left Arrow 10"/>
          <p:cNvSpPr/>
          <p:nvPr/>
        </p:nvSpPr>
        <p:spPr bwMode="auto">
          <a:xfrm>
            <a:off x="2920334" y="4268552"/>
            <a:ext cx="648072" cy="441523"/>
          </a:xfrm>
          <a:prstGeom prst="leftArrow">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endParaRPr lang="fr-FR" smtClean="0">
              <a:solidFill>
                <a:srgbClr val="FFFFFF"/>
              </a:solidFill>
            </a:endParaRPr>
          </a:p>
        </p:txBody>
      </p:sp>
      <p:sp>
        <p:nvSpPr>
          <p:cNvPr id="12" name="Rectangle 11"/>
          <p:cNvSpPr/>
          <p:nvPr/>
        </p:nvSpPr>
        <p:spPr bwMode="auto">
          <a:xfrm>
            <a:off x="314879" y="3953021"/>
            <a:ext cx="2503191" cy="1207082"/>
          </a:xfrm>
          <a:prstGeom prst="rect">
            <a:avLst/>
          </a:prstGeom>
          <a:ln>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rtlCol="0" anchor="ctr" anchorCtr="0" compatLnSpc="1">
            <a:prstTxWarp prst="textNoShape">
              <a:avLst/>
            </a:prstTxWarp>
          </a:bodyPr>
          <a:lstStyle/>
          <a:p>
            <a:pPr algn="ctr" rtl="1"/>
            <a:r>
              <a:rPr lang="ar-DZ" sz="2600" dirty="0" smtClean="0">
                <a:solidFill>
                  <a:srgbClr val="000000"/>
                </a:solidFill>
              </a:rPr>
              <a:t> تسجل في الأصول المتداولة</a:t>
            </a:r>
            <a:endParaRPr lang="fr-FR" sz="2600" dirty="0" smtClean="0">
              <a:solidFill>
                <a:srgbClr val="000000"/>
              </a:solidFill>
            </a:endParaRPr>
          </a:p>
        </p:txBody>
      </p:sp>
      <p:sp>
        <p:nvSpPr>
          <p:cNvPr id="13" name="Rectangle 12"/>
          <p:cNvSpPr/>
          <p:nvPr/>
        </p:nvSpPr>
        <p:spPr bwMode="auto">
          <a:xfrm>
            <a:off x="3771263" y="3885773"/>
            <a:ext cx="5256584" cy="1207082"/>
          </a:xfrm>
          <a:prstGeom prst="rect">
            <a:avLst/>
          </a:prstGeom>
          <a:ln>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rtlCol="0" anchor="ctr" anchorCtr="0" compatLnSpc="1">
            <a:prstTxWarp prst="textNoShape">
              <a:avLst/>
            </a:prstTxWarp>
          </a:bodyPr>
          <a:lstStyle/>
          <a:p>
            <a:pPr algn="ctr" rtl="1"/>
            <a:r>
              <a:rPr lang="ar-DZ" sz="2400" dirty="0" smtClean="0">
                <a:solidFill>
                  <a:srgbClr val="000000"/>
                </a:solidFill>
              </a:rPr>
              <a:t>بيع سلعة للزبون </a:t>
            </a:r>
            <a:r>
              <a:rPr lang="fr-FR" sz="2400" dirty="0" smtClean="0">
                <a:solidFill>
                  <a:srgbClr val="000000"/>
                </a:solidFill>
              </a:rPr>
              <a:t>X</a:t>
            </a:r>
            <a:r>
              <a:rPr lang="ar-DZ" sz="2400" dirty="0" smtClean="0">
                <a:solidFill>
                  <a:srgbClr val="000000"/>
                </a:solidFill>
              </a:rPr>
              <a:t> يتم استحقاقه بعد 15 شهر</a:t>
            </a:r>
            <a:endParaRPr lang="fr-FR" sz="2400" dirty="0" smtClean="0">
              <a:solidFill>
                <a:srgbClr val="000000"/>
              </a:solidFill>
            </a:endParaRPr>
          </a:p>
        </p:txBody>
      </p:sp>
      <p:sp>
        <p:nvSpPr>
          <p:cNvPr id="14" name="Rectangle 13"/>
          <p:cNvSpPr/>
          <p:nvPr/>
        </p:nvSpPr>
        <p:spPr bwMode="auto">
          <a:xfrm>
            <a:off x="3734851" y="5268138"/>
            <a:ext cx="5256584" cy="1207082"/>
          </a:xfrm>
          <a:prstGeom prst="rect">
            <a:avLst/>
          </a:prstGeom>
          <a:ln>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rtlCol="0" anchor="ctr" anchorCtr="0" compatLnSpc="1">
            <a:prstTxWarp prst="textNoShape">
              <a:avLst/>
            </a:prstTxWarp>
          </a:bodyPr>
          <a:lstStyle/>
          <a:p>
            <a:pPr algn="ctr" rtl="1"/>
            <a:r>
              <a:rPr lang="ar-DZ" sz="2400" dirty="0">
                <a:solidFill>
                  <a:srgbClr val="000000"/>
                </a:solidFill>
              </a:rPr>
              <a:t>بيع سلعة للزبون </a:t>
            </a:r>
            <a:r>
              <a:rPr lang="fr-FR" sz="2400" dirty="0" smtClean="0">
                <a:solidFill>
                  <a:srgbClr val="000000"/>
                </a:solidFill>
              </a:rPr>
              <a:t>y</a:t>
            </a:r>
            <a:r>
              <a:rPr lang="ar-DZ" sz="2400" dirty="0" smtClean="0">
                <a:solidFill>
                  <a:srgbClr val="000000"/>
                </a:solidFill>
              </a:rPr>
              <a:t> </a:t>
            </a:r>
            <a:r>
              <a:rPr lang="ar-DZ" sz="2400" dirty="0">
                <a:solidFill>
                  <a:srgbClr val="000000"/>
                </a:solidFill>
              </a:rPr>
              <a:t>يتم استحقاقه بعد </a:t>
            </a:r>
            <a:r>
              <a:rPr lang="ar-DZ" sz="2400" dirty="0" smtClean="0">
                <a:solidFill>
                  <a:srgbClr val="000000"/>
                </a:solidFill>
              </a:rPr>
              <a:t>5 أشهر</a:t>
            </a:r>
            <a:endParaRPr lang="fr-FR" sz="2400" dirty="0">
              <a:solidFill>
                <a:srgbClr val="000000"/>
              </a:solidFill>
            </a:endParaRPr>
          </a:p>
        </p:txBody>
      </p:sp>
      <p:sp>
        <p:nvSpPr>
          <p:cNvPr id="15" name="Rectangle 14"/>
          <p:cNvSpPr/>
          <p:nvPr/>
        </p:nvSpPr>
        <p:spPr bwMode="auto">
          <a:xfrm>
            <a:off x="314878" y="5493637"/>
            <a:ext cx="2503191" cy="1080120"/>
          </a:xfrm>
          <a:prstGeom prst="rect">
            <a:avLst/>
          </a:prstGeom>
          <a:ln>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rtlCol="0" anchor="ctr" anchorCtr="0" compatLnSpc="1">
            <a:prstTxWarp prst="textNoShape">
              <a:avLst/>
            </a:prstTxWarp>
          </a:bodyPr>
          <a:lstStyle/>
          <a:p>
            <a:pPr algn="ctr"/>
            <a:r>
              <a:rPr lang="ar-DZ" sz="2600" dirty="0" smtClean="0">
                <a:solidFill>
                  <a:srgbClr val="000000"/>
                </a:solidFill>
              </a:rPr>
              <a:t>تسجل الأصول المتداولة</a:t>
            </a:r>
            <a:endParaRPr lang="fr-FR" sz="2600" dirty="0" smtClean="0">
              <a:solidFill>
                <a:srgbClr val="000000"/>
              </a:solidFill>
            </a:endParaRPr>
          </a:p>
        </p:txBody>
      </p:sp>
      <p:sp>
        <p:nvSpPr>
          <p:cNvPr id="16" name="Left Arrow 15"/>
          <p:cNvSpPr/>
          <p:nvPr/>
        </p:nvSpPr>
        <p:spPr bwMode="auto">
          <a:xfrm>
            <a:off x="2919634" y="5812935"/>
            <a:ext cx="648072" cy="441523"/>
          </a:xfrm>
          <a:prstGeom prst="leftArrow">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endParaRPr lang="fr-FR" smtClean="0">
              <a:solidFill>
                <a:srgbClr val="FFFFFF"/>
              </a:solidFill>
            </a:endParaRPr>
          </a:p>
        </p:txBody>
      </p:sp>
    </p:spTree>
    <p:extLst>
      <p:ext uri="{BB962C8B-B14F-4D97-AF65-F5344CB8AC3E}">
        <p14:creationId xmlns:p14="http://schemas.microsoft.com/office/powerpoint/2010/main" val="1395026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1000"/>
                                        <p:tgtEl>
                                          <p:spTgt spid="5"/>
                                        </p:tgtEl>
                                      </p:cBhvr>
                                    </p:animEffect>
                                    <p:anim calcmode="lin" valueType="num">
                                      <p:cBhvr>
                                        <p:cTn id="18" dur="1000" fill="hold"/>
                                        <p:tgtEl>
                                          <p:spTgt spid="5"/>
                                        </p:tgtEl>
                                        <p:attrNameLst>
                                          <p:attrName>ppt_x</p:attrName>
                                        </p:attrNameLst>
                                      </p:cBhvr>
                                      <p:tavLst>
                                        <p:tav tm="0">
                                          <p:val>
                                            <p:strVal val="#ppt_x"/>
                                          </p:val>
                                        </p:tav>
                                        <p:tav tm="100000">
                                          <p:val>
                                            <p:strVal val="#ppt_x"/>
                                          </p:val>
                                        </p:tav>
                                      </p:tavLst>
                                    </p:anim>
                                    <p:anim calcmode="lin" valueType="num">
                                      <p:cBhvr>
                                        <p:cTn id="1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fade">
                                      <p:cBhvr>
                                        <p:cTn id="24" dur="500"/>
                                        <p:tgtEl>
                                          <p:spTgt spid="8"/>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10"/>
                                        </p:tgtEl>
                                        <p:attrNameLst>
                                          <p:attrName>style.visibility</p:attrName>
                                        </p:attrNameLst>
                                      </p:cBhvr>
                                      <p:to>
                                        <p:strVal val="visible"/>
                                      </p:to>
                                    </p:set>
                                    <p:animEffect transition="in" filter="fade">
                                      <p:cBhvr>
                                        <p:cTn id="29" dur="500"/>
                                        <p:tgtEl>
                                          <p:spTgt spid="10"/>
                                        </p:tgtEl>
                                      </p:cBhvr>
                                    </p:animEffect>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9"/>
                                        </p:tgtEl>
                                        <p:attrNameLst>
                                          <p:attrName>style.visibility</p:attrName>
                                        </p:attrNameLst>
                                      </p:cBhvr>
                                      <p:to>
                                        <p:strVal val="visible"/>
                                      </p:to>
                                    </p:set>
                                    <p:animEffect transition="in" filter="fade">
                                      <p:cBhvr>
                                        <p:cTn id="34" dur="1000"/>
                                        <p:tgtEl>
                                          <p:spTgt spid="9"/>
                                        </p:tgtEl>
                                      </p:cBhvr>
                                    </p:animEffect>
                                    <p:anim calcmode="lin" valueType="num">
                                      <p:cBhvr>
                                        <p:cTn id="35" dur="1000" fill="hold"/>
                                        <p:tgtEl>
                                          <p:spTgt spid="9"/>
                                        </p:tgtEl>
                                        <p:attrNameLst>
                                          <p:attrName>ppt_x</p:attrName>
                                        </p:attrNameLst>
                                      </p:cBhvr>
                                      <p:tavLst>
                                        <p:tav tm="0">
                                          <p:val>
                                            <p:strVal val="#ppt_x"/>
                                          </p:val>
                                        </p:tav>
                                        <p:tav tm="100000">
                                          <p:val>
                                            <p:strVal val="#ppt_x"/>
                                          </p:val>
                                        </p:tav>
                                      </p:tavLst>
                                    </p:anim>
                                    <p:anim calcmode="lin" valueType="num">
                                      <p:cBhvr>
                                        <p:cTn id="36"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13"/>
                                        </p:tgtEl>
                                        <p:attrNameLst>
                                          <p:attrName>style.visibility</p:attrName>
                                        </p:attrNameLst>
                                      </p:cBhvr>
                                      <p:to>
                                        <p:strVal val="visible"/>
                                      </p:to>
                                    </p:set>
                                    <p:animEffect transition="in" filter="fade">
                                      <p:cBhvr>
                                        <p:cTn id="41" dur="500"/>
                                        <p:tgtEl>
                                          <p:spTgt spid="13"/>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11"/>
                                        </p:tgtEl>
                                        <p:attrNameLst>
                                          <p:attrName>style.visibility</p:attrName>
                                        </p:attrNameLst>
                                      </p:cBhvr>
                                      <p:to>
                                        <p:strVal val="visible"/>
                                      </p:to>
                                    </p:set>
                                    <p:animEffect transition="in" filter="fade">
                                      <p:cBhvr>
                                        <p:cTn id="46" dur="500"/>
                                        <p:tgtEl>
                                          <p:spTgt spid="11"/>
                                        </p:tgtEl>
                                      </p:cBhvr>
                                    </p:animEffect>
                                  </p:childTnLst>
                                </p:cTn>
                              </p:par>
                            </p:childTnLst>
                          </p:cTn>
                        </p:par>
                      </p:childTnLst>
                    </p:cTn>
                  </p:par>
                  <p:par>
                    <p:cTn id="47" fill="hold">
                      <p:stCondLst>
                        <p:cond delay="indefinite"/>
                      </p:stCondLst>
                      <p:childTnLst>
                        <p:par>
                          <p:cTn id="48" fill="hold">
                            <p:stCondLst>
                              <p:cond delay="0"/>
                            </p:stCondLst>
                            <p:childTnLst>
                              <p:par>
                                <p:cTn id="49" presetID="42" presetClass="entr" presetSubtype="0" fill="hold" grpId="0" nodeType="clickEffect">
                                  <p:stCondLst>
                                    <p:cond delay="0"/>
                                  </p:stCondLst>
                                  <p:childTnLst>
                                    <p:set>
                                      <p:cBhvr>
                                        <p:cTn id="50" dur="1" fill="hold">
                                          <p:stCondLst>
                                            <p:cond delay="0"/>
                                          </p:stCondLst>
                                        </p:cTn>
                                        <p:tgtEl>
                                          <p:spTgt spid="12"/>
                                        </p:tgtEl>
                                        <p:attrNameLst>
                                          <p:attrName>style.visibility</p:attrName>
                                        </p:attrNameLst>
                                      </p:cBhvr>
                                      <p:to>
                                        <p:strVal val="visible"/>
                                      </p:to>
                                    </p:set>
                                    <p:animEffect transition="in" filter="fade">
                                      <p:cBhvr>
                                        <p:cTn id="51" dur="1000"/>
                                        <p:tgtEl>
                                          <p:spTgt spid="12"/>
                                        </p:tgtEl>
                                      </p:cBhvr>
                                    </p:animEffect>
                                    <p:anim calcmode="lin" valueType="num">
                                      <p:cBhvr>
                                        <p:cTn id="52" dur="1000" fill="hold"/>
                                        <p:tgtEl>
                                          <p:spTgt spid="12"/>
                                        </p:tgtEl>
                                        <p:attrNameLst>
                                          <p:attrName>ppt_x</p:attrName>
                                        </p:attrNameLst>
                                      </p:cBhvr>
                                      <p:tavLst>
                                        <p:tav tm="0">
                                          <p:val>
                                            <p:strVal val="#ppt_x"/>
                                          </p:val>
                                        </p:tav>
                                        <p:tav tm="100000">
                                          <p:val>
                                            <p:strVal val="#ppt_x"/>
                                          </p:val>
                                        </p:tav>
                                      </p:tavLst>
                                    </p:anim>
                                    <p:anim calcmode="lin" valueType="num">
                                      <p:cBhvr>
                                        <p:cTn id="53"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grpId="0" nodeType="clickEffect">
                                  <p:stCondLst>
                                    <p:cond delay="0"/>
                                  </p:stCondLst>
                                  <p:childTnLst>
                                    <p:set>
                                      <p:cBhvr>
                                        <p:cTn id="57" dur="1" fill="hold">
                                          <p:stCondLst>
                                            <p:cond delay="0"/>
                                          </p:stCondLst>
                                        </p:cTn>
                                        <p:tgtEl>
                                          <p:spTgt spid="14"/>
                                        </p:tgtEl>
                                        <p:attrNameLst>
                                          <p:attrName>style.visibility</p:attrName>
                                        </p:attrNameLst>
                                      </p:cBhvr>
                                      <p:to>
                                        <p:strVal val="visible"/>
                                      </p:to>
                                    </p:set>
                                    <p:animEffect transition="in" filter="fade">
                                      <p:cBhvr>
                                        <p:cTn id="58" dur="500"/>
                                        <p:tgtEl>
                                          <p:spTgt spid="14"/>
                                        </p:tgtEl>
                                      </p:cBhvr>
                                    </p:animEffect>
                                  </p:childTnLst>
                                </p:cTn>
                              </p:par>
                            </p:childTnLst>
                          </p:cTn>
                        </p:par>
                      </p:childTnLst>
                    </p:cTn>
                  </p:par>
                  <p:par>
                    <p:cTn id="59" fill="hold">
                      <p:stCondLst>
                        <p:cond delay="indefinite"/>
                      </p:stCondLst>
                      <p:childTnLst>
                        <p:par>
                          <p:cTn id="60" fill="hold">
                            <p:stCondLst>
                              <p:cond delay="0"/>
                            </p:stCondLst>
                            <p:childTnLst>
                              <p:par>
                                <p:cTn id="61" presetID="10" presetClass="entr" presetSubtype="0" fill="hold" grpId="0" nodeType="clickEffect">
                                  <p:stCondLst>
                                    <p:cond delay="0"/>
                                  </p:stCondLst>
                                  <p:childTnLst>
                                    <p:set>
                                      <p:cBhvr>
                                        <p:cTn id="62" dur="1" fill="hold">
                                          <p:stCondLst>
                                            <p:cond delay="0"/>
                                          </p:stCondLst>
                                        </p:cTn>
                                        <p:tgtEl>
                                          <p:spTgt spid="16"/>
                                        </p:tgtEl>
                                        <p:attrNameLst>
                                          <p:attrName>style.visibility</p:attrName>
                                        </p:attrNameLst>
                                      </p:cBhvr>
                                      <p:to>
                                        <p:strVal val="visible"/>
                                      </p:to>
                                    </p:set>
                                    <p:animEffect transition="in" filter="fade">
                                      <p:cBhvr>
                                        <p:cTn id="63" dur="500"/>
                                        <p:tgtEl>
                                          <p:spTgt spid="16"/>
                                        </p:tgtEl>
                                      </p:cBhvr>
                                    </p:animEffect>
                                  </p:childTnLst>
                                </p:cTn>
                              </p:par>
                            </p:childTnLst>
                          </p:cTn>
                        </p:par>
                      </p:childTnLst>
                    </p:cTn>
                  </p:par>
                  <p:par>
                    <p:cTn id="64" fill="hold">
                      <p:stCondLst>
                        <p:cond delay="indefinite"/>
                      </p:stCondLst>
                      <p:childTnLst>
                        <p:par>
                          <p:cTn id="65" fill="hold">
                            <p:stCondLst>
                              <p:cond delay="0"/>
                            </p:stCondLst>
                            <p:childTnLst>
                              <p:par>
                                <p:cTn id="66" presetID="42" presetClass="entr" presetSubtype="0" fill="hold" grpId="0" nodeType="clickEffect">
                                  <p:stCondLst>
                                    <p:cond delay="0"/>
                                  </p:stCondLst>
                                  <p:childTnLst>
                                    <p:set>
                                      <p:cBhvr>
                                        <p:cTn id="67" dur="1" fill="hold">
                                          <p:stCondLst>
                                            <p:cond delay="0"/>
                                          </p:stCondLst>
                                        </p:cTn>
                                        <p:tgtEl>
                                          <p:spTgt spid="15"/>
                                        </p:tgtEl>
                                        <p:attrNameLst>
                                          <p:attrName>style.visibility</p:attrName>
                                        </p:attrNameLst>
                                      </p:cBhvr>
                                      <p:to>
                                        <p:strVal val="visible"/>
                                      </p:to>
                                    </p:set>
                                    <p:animEffect transition="in" filter="fade">
                                      <p:cBhvr>
                                        <p:cTn id="68" dur="1000"/>
                                        <p:tgtEl>
                                          <p:spTgt spid="15"/>
                                        </p:tgtEl>
                                      </p:cBhvr>
                                    </p:animEffect>
                                    <p:anim calcmode="lin" valueType="num">
                                      <p:cBhvr>
                                        <p:cTn id="69" dur="1000" fill="hold"/>
                                        <p:tgtEl>
                                          <p:spTgt spid="15"/>
                                        </p:tgtEl>
                                        <p:attrNameLst>
                                          <p:attrName>ppt_x</p:attrName>
                                        </p:attrNameLst>
                                      </p:cBhvr>
                                      <p:tavLst>
                                        <p:tav tm="0">
                                          <p:val>
                                            <p:strVal val="#ppt_x"/>
                                          </p:val>
                                        </p:tav>
                                        <p:tav tm="100000">
                                          <p:val>
                                            <p:strVal val="#ppt_x"/>
                                          </p:val>
                                        </p:tav>
                                      </p:tavLst>
                                    </p:anim>
                                    <p:anim calcmode="lin" valueType="num">
                                      <p:cBhvr>
                                        <p:cTn id="70"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ular Callout 1"/>
          <p:cNvSpPr/>
          <p:nvPr/>
        </p:nvSpPr>
        <p:spPr bwMode="auto">
          <a:xfrm>
            <a:off x="1619672" y="332656"/>
            <a:ext cx="5328592" cy="648072"/>
          </a:xfrm>
          <a:prstGeom prst="wedgeRoundRectCallout">
            <a:avLst/>
          </a:prstGeom>
          <a:no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endParaRPr lang="fr-FR" smtClean="0">
              <a:solidFill>
                <a:srgbClr val="FFFFFF"/>
              </a:solidFill>
            </a:endParaRPr>
          </a:p>
        </p:txBody>
      </p:sp>
      <p:sp>
        <p:nvSpPr>
          <p:cNvPr id="4" name="Rounded Rectangular Callout 3"/>
          <p:cNvSpPr/>
          <p:nvPr/>
        </p:nvSpPr>
        <p:spPr bwMode="auto">
          <a:xfrm>
            <a:off x="6732240" y="62626"/>
            <a:ext cx="1944216" cy="540060"/>
          </a:xfrm>
          <a:prstGeom prst="wedgeRoundRectCallout">
            <a:avLst>
              <a:gd name="adj1" fmla="val -57725"/>
              <a:gd name="adj2" fmla="val 95066"/>
              <a:gd name="adj3" fmla="val 16667"/>
            </a:avLst>
          </a:prstGeom>
          <a:ln>
            <a:headEnd type="none" w="med" len="med"/>
            <a:tailEnd type="none" w="med" len="med"/>
          </a:ln>
        </p:spPr>
        <p:style>
          <a:lnRef idx="3">
            <a:schemeClr val="lt1"/>
          </a:lnRef>
          <a:fillRef idx="1">
            <a:schemeClr val="accent4"/>
          </a:fillRef>
          <a:effectRef idx="1">
            <a:schemeClr val="accent4"/>
          </a:effectRef>
          <a:fontRef idx="minor">
            <a:schemeClr val="lt1"/>
          </a:fontRef>
        </p:style>
        <p:txBody>
          <a:bodyPr vert="horz" wrap="square" lIns="91440" tIns="45720" rIns="91440" bIns="45720" numCol="1" rtlCol="0" anchor="ctr" anchorCtr="0" compatLnSpc="1">
            <a:prstTxWarp prst="textNoShape">
              <a:avLst/>
            </a:prstTxWarp>
          </a:bodyPr>
          <a:lstStyle/>
          <a:p>
            <a:pPr algn="ctr" rtl="1"/>
            <a:r>
              <a:rPr lang="ar-DZ" sz="2800" dirty="0" smtClean="0">
                <a:solidFill>
                  <a:srgbClr val="003366"/>
                </a:solidFill>
                <a:effectLst>
                  <a:outerShdw blurRad="38100" dist="38100" dir="2700000" algn="tl">
                    <a:srgbClr val="000000">
                      <a:alpha val="43137"/>
                    </a:srgbClr>
                  </a:outerShdw>
                </a:effectLst>
                <a:latin typeface="Gabriola" pitchFamily="82" charset="0"/>
              </a:rPr>
              <a:t>مثال تطبيقي</a:t>
            </a:r>
            <a:endParaRPr lang="fr-FR" sz="2800" dirty="0" smtClean="0">
              <a:solidFill>
                <a:srgbClr val="003366"/>
              </a:solidFill>
              <a:latin typeface="Times New Roman" panose="02020603050405020304" pitchFamily="18" charset="0"/>
              <a:cs typeface="Times New Roman" panose="02020603050405020304" pitchFamily="18" charset="0"/>
            </a:endParaRPr>
          </a:p>
        </p:txBody>
      </p:sp>
      <p:sp>
        <p:nvSpPr>
          <p:cNvPr id="3" name="Left Arrow 2"/>
          <p:cNvSpPr/>
          <p:nvPr/>
        </p:nvSpPr>
        <p:spPr bwMode="auto">
          <a:xfrm>
            <a:off x="2795486" y="1257464"/>
            <a:ext cx="648072" cy="441523"/>
          </a:xfrm>
          <a:prstGeom prst="leftArrow">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endParaRPr lang="fr-FR" smtClean="0">
              <a:solidFill>
                <a:srgbClr val="FFFFFF"/>
              </a:solidFill>
            </a:endParaRPr>
          </a:p>
        </p:txBody>
      </p:sp>
      <p:sp>
        <p:nvSpPr>
          <p:cNvPr id="5" name="Rectangle 4"/>
          <p:cNvSpPr/>
          <p:nvPr/>
        </p:nvSpPr>
        <p:spPr bwMode="auto">
          <a:xfrm>
            <a:off x="314877" y="874686"/>
            <a:ext cx="2240899" cy="2410298"/>
          </a:xfrm>
          <a:prstGeom prst="rect">
            <a:avLst/>
          </a:prstGeom>
          <a:ln>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rtlCol="0" anchor="ctr" anchorCtr="0" compatLnSpc="1">
            <a:prstTxWarp prst="textNoShape">
              <a:avLst/>
            </a:prstTxWarp>
          </a:bodyPr>
          <a:lstStyle/>
          <a:p>
            <a:pPr algn="just" rtl="1"/>
            <a:r>
              <a:rPr lang="ar-DZ" sz="2600" dirty="0" smtClean="0">
                <a:solidFill>
                  <a:srgbClr val="000000"/>
                </a:solidFill>
              </a:rPr>
              <a:t> 100,000 دج تسجل في الخصوم  الجارية .</a:t>
            </a:r>
          </a:p>
          <a:p>
            <a:pPr algn="just" rtl="1"/>
            <a:r>
              <a:rPr lang="ar-DZ" sz="2600" dirty="0" smtClean="0">
                <a:solidFill>
                  <a:srgbClr val="000000"/>
                </a:solidFill>
              </a:rPr>
              <a:t>200,000 دج تسجل في الخصوم الغير متداولة </a:t>
            </a:r>
          </a:p>
        </p:txBody>
      </p:sp>
      <p:sp>
        <p:nvSpPr>
          <p:cNvPr id="7" name="Rectangle 6"/>
          <p:cNvSpPr/>
          <p:nvPr/>
        </p:nvSpPr>
        <p:spPr bwMode="auto">
          <a:xfrm>
            <a:off x="3568406" y="980728"/>
            <a:ext cx="5468090" cy="1207082"/>
          </a:xfrm>
          <a:prstGeom prst="rect">
            <a:avLst/>
          </a:prstGeom>
          <a:ln>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rtlCol="0" anchor="ctr" anchorCtr="0" compatLnSpc="1">
            <a:prstTxWarp prst="textNoShape">
              <a:avLst/>
            </a:prstTxWarp>
          </a:bodyPr>
          <a:lstStyle/>
          <a:p>
            <a:pPr algn="just" rtl="1"/>
            <a:r>
              <a:rPr lang="ar-DZ" sz="2400" dirty="0" smtClean="0">
                <a:solidFill>
                  <a:srgbClr val="000000"/>
                </a:solidFill>
              </a:rPr>
              <a:t>إقتراض مبلغ قدره 300,000  دج  في السنة  </a:t>
            </a:r>
            <a:r>
              <a:rPr lang="fr-FR" sz="2400" dirty="0" smtClean="0">
                <a:solidFill>
                  <a:srgbClr val="000000"/>
                </a:solidFill>
              </a:rPr>
              <a:t> N</a:t>
            </a:r>
            <a:r>
              <a:rPr lang="ar-DZ" sz="2400" dirty="0" smtClean="0">
                <a:solidFill>
                  <a:srgbClr val="000000"/>
                </a:solidFill>
              </a:rPr>
              <a:t>يتم سداد 100,000 دج خلال السنة</a:t>
            </a:r>
            <a:r>
              <a:rPr lang="ar-DZ" sz="2400" dirty="0">
                <a:solidFill>
                  <a:srgbClr val="000000"/>
                </a:solidFill>
              </a:rPr>
              <a:t> </a:t>
            </a:r>
            <a:r>
              <a:rPr lang="fr-FR" sz="2400" dirty="0" smtClean="0">
                <a:solidFill>
                  <a:srgbClr val="000000"/>
                </a:solidFill>
              </a:rPr>
              <a:t>N</a:t>
            </a:r>
            <a:r>
              <a:rPr lang="ar-DZ" sz="2400" dirty="0" smtClean="0">
                <a:solidFill>
                  <a:srgbClr val="000000"/>
                </a:solidFill>
              </a:rPr>
              <a:t>  و 200,000 يتم سداده في نهاية السنة </a:t>
            </a:r>
            <a:r>
              <a:rPr lang="fr-FR" sz="2400" dirty="0" smtClean="0">
                <a:solidFill>
                  <a:srgbClr val="000000"/>
                </a:solidFill>
              </a:rPr>
              <a:t>N+3</a:t>
            </a:r>
          </a:p>
        </p:txBody>
      </p:sp>
      <p:sp>
        <p:nvSpPr>
          <p:cNvPr id="11" name="Left Arrow 10"/>
          <p:cNvSpPr/>
          <p:nvPr/>
        </p:nvSpPr>
        <p:spPr bwMode="auto">
          <a:xfrm>
            <a:off x="2691701" y="4268551"/>
            <a:ext cx="648072" cy="441523"/>
          </a:xfrm>
          <a:prstGeom prst="leftArrow">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endParaRPr lang="fr-FR" smtClean="0">
              <a:solidFill>
                <a:srgbClr val="FFFFFF"/>
              </a:solidFill>
            </a:endParaRPr>
          </a:p>
        </p:txBody>
      </p:sp>
      <p:sp>
        <p:nvSpPr>
          <p:cNvPr id="12" name="Rectangle 11"/>
          <p:cNvSpPr/>
          <p:nvPr/>
        </p:nvSpPr>
        <p:spPr bwMode="auto">
          <a:xfrm>
            <a:off x="314879" y="3953021"/>
            <a:ext cx="2240897" cy="1207082"/>
          </a:xfrm>
          <a:prstGeom prst="rect">
            <a:avLst/>
          </a:prstGeom>
          <a:ln>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rtlCol="0" anchor="ctr" anchorCtr="0" compatLnSpc="1">
            <a:prstTxWarp prst="textNoShape">
              <a:avLst/>
            </a:prstTxWarp>
          </a:bodyPr>
          <a:lstStyle/>
          <a:p>
            <a:pPr algn="ctr" rtl="1"/>
            <a:r>
              <a:rPr lang="ar-DZ" sz="2600" dirty="0" smtClean="0">
                <a:solidFill>
                  <a:srgbClr val="000000"/>
                </a:solidFill>
              </a:rPr>
              <a:t> تسجل في الخصوم المتداولة</a:t>
            </a:r>
            <a:endParaRPr lang="fr-FR" sz="2600" dirty="0" smtClean="0">
              <a:solidFill>
                <a:srgbClr val="000000"/>
              </a:solidFill>
            </a:endParaRPr>
          </a:p>
        </p:txBody>
      </p:sp>
      <p:sp>
        <p:nvSpPr>
          <p:cNvPr id="13" name="Rectangle 12"/>
          <p:cNvSpPr/>
          <p:nvPr/>
        </p:nvSpPr>
        <p:spPr bwMode="auto">
          <a:xfrm>
            <a:off x="3567706" y="3885773"/>
            <a:ext cx="5460141" cy="1207082"/>
          </a:xfrm>
          <a:prstGeom prst="rect">
            <a:avLst/>
          </a:prstGeom>
          <a:ln>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rtlCol="0" anchor="ctr" anchorCtr="0" compatLnSpc="1">
            <a:prstTxWarp prst="textNoShape">
              <a:avLst/>
            </a:prstTxWarp>
          </a:bodyPr>
          <a:lstStyle/>
          <a:p>
            <a:pPr algn="ctr" rtl="1"/>
            <a:r>
              <a:rPr lang="ar-DZ" sz="2400" dirty="0" smtClean="0">
                <a:solidFill>
                  <a:srgbClr val="000000"/>
                </a:solidFill>
              </a:rPr>
              <a:t>تم تكوين مؤونة لمواجهة المخاطر تتحقق بعد 6 أشهر</a:t>
            </a:r>
            <a:endParaRPr lang="fr-FR" sz="2400" dirty="0" smtClean="0">
              <a:solidFill>
                <a:srgbClr val="000000"/>
              </a:solidFill>
            </a:endParaRPr>
          </a:p>
        </p:txBody>
      </p:sp>
      <p:sp>
        <p:nvSpPr>
          <p:cNvPr id="14" name="Rectangle 13"/>
          <p:cNvSpPr/>
          <p:nvPr/>
        </p:nvSpPr>
        <p:spPr bwMode="auto">
          <a:xfrm>
            <a:off x="3443558" y="5268138"/>
            <a:ext cx="5547877" cy="1207082"/>
          </a:xfrm>
          <a:prstGeom prst="rect">
            <a:avLst/>
          </a:prstGeom>
          <a:ln>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rtlCol="0" anchor="ctr" anchorCtr="0" compatLnSpc="1">
            <a:prstTxWarp prst="textNoShape">
              <a:avLst/>
            </a:prstTxWarp>
          </a:bodyPr>
          <a:lstStyle/>
          <a:p>
            <a:pPr algn="ctr" rtl="1"/>
            <a:r>
              <a:rPr lang="ar-DZ" sz="2400" dirty="0">
                <a:solidFill>
                  <a:srgbClr val="000000"/>
                </a:solidFill>
              </a:rPr>
              <a:t>تم تكوين </a:t>
            </a:r>
            <a:r>
              <a:rPr lang="ar-DZ" sz="2400">
                <a:solidFill>
                  <a:srgbClr val="000000"/>
                </a:solidFill>
              </a:rPr>
              <a:t>مؤونة </a:t>
            </a:r>
            <a:r>
              <a:rPr lang="ar-DZ" sz="2400" smtClean="0">
                <a:solidFill>
                  <a:srgbClr val="000000"/>
                </a:solidFill>
              </a:rPr>
              <a:t>للزبائن المشكوك فيهم تتحقق </a:t>
            </a:r>
            <a:r>
              <a:rPr lang="ar-DZ" sz="2400" dirty="0">
                <a:solidFill>
                  <a:srgbClr val="000000"/>
                </a:solidFill>
              </a:rPr>
              <a:t>بعد </a:t>
            </a:r>
            <a:r>
              <a:rPr lang="ar-DZ" sz="2400" dirty="0" smtClean="0">
                <a:solidFill>
                  <a:srgbClr val="000000"/>
                </a:solidFill>
              </a:rPr>
              <a:t>15 شهر</a:t>
            </a:r>
            <a:endParaRPr lang="fr-FR" sz="2400" dirty="0">
              <a:solidFill>
                <a:srgbClr val="000000"/>
              </a:solidFill>
            </a:endParaRPr>
          </a:p>
        </p:txBody>
      </p:sp>
      <p:sp>
        <p:nvSpPr>
          <p:cNvPr id="15" name="Rectangle 14"/>
          <p:cNvSpPr/>
          <p:nvPr/>
        </p:nvSpPr>
        <p:spPr bwMode="auto">
          <a:xfrm>
            <a:off x="314879" y="5493637"/>
            <a:ext cx="2168890" cy="1080120"/>
          </a:xfrm>
          <a:prstGeom prst="rect">
            <a:avLst/>
          </a:prstGeom>
          <a:ln>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rtlCol="0" anchor="ctr" anchorCtr="0" compatLnSpc="1">
            <a:prstTxWarp prst="textNoShape">
              <a:avLst/>
            </a:prstTxWarp>
          </a:bodyPr>
          <a:lstStyle/>
          <a:p>
            <a:pPr algn="ctr" rtl="1"/>
            <a:r>
              <a:rPr lang="ar-DZ" sz="2600" dirty="0">
                <a:solidFill>
                  <a:srgbClr val="000000"/>
                </a:solidFill>
              </a:rPr>
              <a:t>تسجل في الخصوم </a:t>
            </a:r>
            <a:r>
              <a:rPr lang="ar-DZ" sz="2600" dirty="0" smtClean="0">
                <a:solidFill>
                  <a:srgbClr val="000000"/>
                </a:solidFill>
              </a:rPr>
              <a:t>الغير المتداولة</a:t>
            </a:r>
            <a:endParaRPr lang="fr-FR" sz="2600" dirty="0">
              <a:solidFill>
                <a:srgbClr val="000000"/>
              </a:solidFill>
            </a:endParaRPr>
          </a:p>
        </p:txBody>
      </p:sp>
      <p:sp>
        <p:nvSpPr>
          <p:cNvPr id="16" name="Left Arrow 15"/>
          <p:cNvSpPr/>
          <p:nvPr/>
        </p:nvSpPr>
        <p:spPr bwMode="auto">
          <a:xfrm>
            <a:off x="2595598" y="5812935"/>
            <a:ext cx="648072" cy="441523"/>
          </a:xfrm>
          <a:prstGeom prst="leftArrow">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endParaRPr lang="fr-FR" smtClean="0">
              <a:solidFill>
                <a:srgbClr val="FFFFFF"/>
              </a:solidFill>
            </a:endParaRPr>
          </a:p>
        </p:txBody>
      </p:sp>
    </p:spTree>
    <p:extLst>
      <p:ext uri="{BB962C8B-B14F-4D97-AF65-F5344CB8AC3E}">
        <p14:creationId xmlns:p14="http://schemas.microsoft.com/office/powerpoint/2010/main" val="2684090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1000"/>
                                        <p:tgtEl>
                                          <p:spTgt spid="5"/>
                                        </p:tgtEl>
                                      </p:cBhvr>
                                    </p:animEffect>
                                    <p:anim calcmode="lin" valueType="num">
                                      <p:cBhvr>
                                        <p:cTn id="18" dur="1000" fill="hold"/>
                                        <p:tgtEl>
                                          <p:spTgt spid="5"/>
                                        </p:tgtEl>
                                        <p:attrNameLst>
                                          <p:attrName>ppt_x</p:attrName>
                                        </p:attrNameLst>
                                      </p:cBhvr>
                                      <p:tavLst>
                                        <p:tav tm="0">
                                          <p:val>
                                            <p:strVal val="#ppt_x"/>
                                          </p:val>
                                        </p:tav>
                                        <p:tav tm="100000">
                                          <p:val>
                                            <p:strVal val="#ppt_x"/>
                                          </p:val>
                                        </p:tav>
                                      </p:tavLst>
                                    </p:anim>
                                    <p:anim calcmode="lin" valueType="num">
                                      <p:cBhvr>
                                        <p:cTn id="1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13"/>
                                        </p:tgtEl>
                                        <p:attrNameLst>
                                          <p:attrName>style.visibility</p:attrName>
                                        </p:attrNameLst>
                                      </p:cBhvr>
                                      <p:to>
                                        <p:strVal val="visible"/>
                                      </p:to>
                                    </p:set>
                                    <p:animEffect transition="in" filter="fade">
                                      <p:cBhvr>
                                        <p:cTn id="24" dur="500"/>
                                        <p:tgtEl>
                                          <p:spTgt spid="13"/>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fade">
                                      <p:cBhvr>
                                        <p:cTn id="29" dur="500"/>
                                        <p:tgtEl>
                                          <p:spTgt spid="11"/>
                                        </p:tgtEl>
                                      </p:cBhvr>
                                    </p:animEffect>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12"/>
                                        </p:tgtEl>
                                        <p:attrNameLst>
                                          <p:attrName>style.visibility</p:attrName>
                                        </p:attrNameLst>
                                      </p:cBhvr>
                                      <p:to>
                                        <p:strVal val="visible"/>
                                      </p:to>
                                    </p:set>
                                    <p:animEffect transition="in" filter="fade">
                                      <p:cBhvr>
                                        <p:cTn id="34" dur="1000"/>
                                        <p:tgtEl>
                                          <p:spTgt spid="12"/>
                                        </p:tgtEl>
                                      </p:cBhvr>
                                    </p:animEffect>
                                    <p:anim calcmode="lin" valueType="num">
                                      <p:cBhvr>
                                        <p:cTn id="35" dur="1000" fill="hold"/>
                                        <p:tgtEl>
                                          <p:spTgt spid="12"/>
                                        </p:tgtEl>
                                        <p:attrNameLst>
                                          <p:attrName>ppt_x</p:attrName>
                                        </p:attrNameLst>
                                      </p:cBhvr>
                                      <p:tavLst>
                                        <p:tav tm="0">
                                          <p:val>
                                            <p:strVal val="#ppt_x"/>
                                          </p:val>
                                        </p:tav>
                                        <p:tav tm="100000">
                                          <p:val>
                                            <p:strVal val="#ppt_x"/>
                                          </p:val>
                                        </p:tav>
                                      </p:tavLst>
                                    </p:anim>
                                    <p:anim calcmode="lin" valueType="num">
                                      <p:cBhvr>
                                        <p:cTn id="36"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14"/>
                                        </p:tgtEl>
                                        <p:attrNameLst>
                                          <p:attrName>style.visibility</p:attrName>
                                        </p:attrNameLst>
                                      </p:cBhvr>
                                      <p:to>
                                        <p:strVal val="visible"/>
                                      </p:to>
                                    </p:set>
                                    <p:animEffect transition="in" filter="fade">
                                      <p:cBhvr>
                                        <p:cTn id="41" dur="500"/>
                                        <p:tgtEl>
                                          <p:spTgt spid="14"/>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16"/>
                                        </p:tgtEl>
                                        <p:attrNameLst>
                                          <p:attrName>style.visibility</p:attrName>
                                        </p:attrNameLst>
                                      </p:cBhvr>
                                      <p:to>
                                        <p:strVal val="visible"/>
                                      </p:to>
                                    </p:set>
                                    <p:animEffect transition="in" filter="fade">
                                      <p:cBhvr>
                                        <p:cTn id="46" dur="500"/>
                                        <p:tgtEl>
                                          <p:spTgt spid="16"/>
                                        </p:tgtEl>
                                      </p:cBhvr>
                                    </p:animEffect>
                                  </p:childTnLst>
                                </p:cTn>
                              </p:par>
                            </p:childTnLst>
                          </p:cTn>
                        </p:par>
                      </p:childTnLst>
                    </p:cTn>
                  </p:par>
                  <p:par>
                    <p:cTn id="47" fill="hold">
                      <p:stCondLst>
                        <p:cond delay="indefinite"/>
                      </p:stCondLst>
                      <p:childTnLst>
                        <p:par>
                          <p:cTn id="48" fill="hold">
                            <p:stCondLst>
                              <p:cond delay="0"/>
                            </p:stCondLst>
                            <p:childTnLst>
                              <p:par>
                                <p:cTn id="49" presetID="42" presetClass="entr" presetSubtype="0" fill="hold" grpId="0" nodeType="click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fade">
                                      <p:cBhvr>
                                        <p:cTn id="51" dur="1000"/>
                                        <p:tgtEl>
                                          <p:spTgt spid="15"/>
                                        </p:tgtEl>
                                      </p:cBhvr>
                                    </p:animEffect>
                                    <p:anim calcmode="lin" valueType="num">
                                      <p:cBhvr>
                                        <p:cTn id="52" dur="1000" fill="hold"/>
                                        <p:tgtEl>
                                          <p:spTgt spid="15"/>
                                        </p:tgtEl>
                                        <p:attrNameLst>
                                          <p:attrName>ppt_x</p:attrName>
                                        </p:attrNameLst>
                                      </p:cBhvr>
                                      <p:tavLst>
                                        <p:tav tm="0">
                                          <p:val>
                                            <p:strVal val="#ppt_x"/>
                                          </p:val>
                                        </p:tav>
                                        <p:tav tm="100000">
                                          <p:val>
                                            <p:strVal val="#ppt_x"/>
                                          </p:val>
                                        </p:tav>
                                      </p:tavLst>
                                    </p:anim>
                                    <p:anim calcmode="lin" valueType="num">
                                      <p:cBhvr>
                                        <p:cTn id="53"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7" grpId="0" animBg="1"/>
      <p:bldP spid="11" grpId="0" animBg="1"/>
      <p:bldP spid="12" grpId="0" animBg="1"/>
      <p:bldP spid="13" grpId="0" animBg="1"/>
      <p:bldP spid="14" grpId="0" animBg="1"/>
      <p:bldP spid="15" grpId="0" animBg="1"/>
      <p:bldP spid="1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ular Callout 3"/>
          <p:cNvSpPr/>
          <p:nvPr/>
        </p:nvSpPr>
        <p:spPr bwMode="auto">
          <a:xfrm>
            <a:off x="1619672" y="332656"/>
            <a:ext cx="5328592" cy="648072"/>
          </a:xfrm>
          <a:prstGeom prst="wedgeRoundRectCallout">
            <a:avLst/>
          </a:prstGeom>
          <a:no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endParaRPr lang="fr-FR" smtClean="0">
              <a:solidFill>
                <a:srgbClr val="FFFFFF"/>
              </a:solidFill>
            </a:endParaRPr>
          </a:p>
        </p:txBody>
      </p:sp>
      <p:sp>
        <p:nvSpPr>
          <p:cNvPr id="6" name="Rounded Rectangle 5"/>
          <p:cNvSpPr/>
          <p:nvPr/>
        </p:nvSpPr>
        <p:spPr bwMode="auto">
          <a:xfrm>
            <a:off x="1187624" y="2348880"/>
            <a:ext cx="6942245" cy="2304256"/>
          </a:xfrm>
          <a:prstGeom prst="round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algn="ctr" rtl="1"/>
            <a:r>
              <a:rPr lang="ar-DZ" sz="4000" dirty="0" smtClean="0">
                <a:solidFill>
                  <a:srgbClr val="003366"/>
                </a:solidFill>
                <a:effectLst>
                  <a:outerShdw blurRad="38100" dist="38100" dir="2700000" algn="tl">
                    <a:srgbClr val="000000">
                      <a:alpha val="43137"/>
                    </a:srgbClr>
                  </a:outerShdw>
                </a:effectLst>
                <a:latin typeface="Gabriola" pitchFamily="82" charset="0"/>
              </a:rPr>
              <a:t>الجزء </a:t>
            </a:r>
            <a:r>
              <a:rPr lang="ar-DZ" sz="4000" dirty="0">
                <a:solidFill>
                  <a:srgbClr val="003366"/>
                </a:solidFill>
                <a:effectLst>
                  <a:outerShdw blurRad="38100" dist="38100" dir="2700000" algn="tl">
                    <a:srgbClr val="000000">
                      <a:alpha val="43137"/>
                    </a:srgbClr>
                  </a:outerShdw>
                </a:effectLst>
                <a:latin typeface="Gabriola" pitchFamily="82" charset="0"/>
              </a:rPr>
              <a:t>الثاني :معيار المحاسبة الدولي 1 "عرض القوائم المالية"</a:t>
            </a:r>
          </a:p>
        </p:txBody>
      </p:sp>
    </p:spTree>
    <p:extLst>
      <p:ext uri="{BB962C8B-B14F-4D97-AF65-F5344CB8AC3E}">
        <p14:creationId xmlns:p14="http://schemas.microsoft.com/office/powerpoint/2010/main" val="1791845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1)">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bwMode="auto">
          <a:xfrm>
            <a:off x="683568" y="980728"/>
            <a:ext cx="7704856" cy="5184576"/>
          </a:xfrm>
          <a:prstGeom prst="round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just" rtl="1"/>
            <a:r>
              <a:rPr lang="ar-DZ" sz="2800" b="0" dirty="0" smtClean="0">
                <a:solidFill>
                  <a:srgbClr val="000000"/>
                </a:solidFill>
                <a:latin typeface="Times New Roman" panose="02020603050405020304" pitchFamily="18" charset="0"/>
                <a:cs typeface="Times New Roman" panose="02020603050405020304" pitchFamily="18" charset="0"/>
              </a:rPr>
              <a:t>تم إصدار </a:t>
            </a:r>
            <a:r>
              <a:rPr lang="ar-DZ" sz="2800" b="0" dirty="0" err="1" smtClean="0">
                <a:solidFill>
                  <a:srgbClr val="000000"/>
                </a:solidFill>
                <a:latin typeface="Times New Roman" panose="02020603050405020304" pitchFamily="18" charset="0"/>
                <a:cs typeface="Times New Roman" panose="02020603050405020304" pitchFamily="18" charset="0"/>
              </a:rPr>
              <a:t>المعیار</a:t>
            </a:r>
            <a:r>
              <a:rPr lang="ar-DZ" sz="2800" b="0" dirty="0" smtClean="0">
                <a:solidFill>
                  <a:srgbClr val="000000"/>
                </a:solidFill>
                <a:latin typeface="Times New Roman" panose="02020603050405020304" pitchFamily="18" charset="0"/>
                <a:cs typeface="Times New Roman" panose="02020603050405020304" pitchFamily="18" charset="0"/>
              </a:rPr>
              <a:t> لأول مرة في سبتمبر1997 ، </a:t>
            </a:r>
            <a:r>
              <a:rPr lang="ar-DZ" sz="2800" b="0" dirty="0" err="1" smtClean="0">
                <a:solidFill>
                  <a:srgbClr val="000000"/>
                </a:solidFill>
                <a:latin typeface="Times New Roman" panose="02020603050405020304" pitchFamily="18" charset="0"/>
                <a:cs typeface="Times New Roman" panose="02020603050405020304" pitchFamily="18" charset="0"/>
              </a:rPr>
              <a:t>لیحل</a:t>
            </a:r>
            <a:r>
              <a:rPr lang="ar-DZ" sz="2800" b="0" dirty="0" smtClean="0">
                <a:solidFill>
                  <a:srgbClr val="000000"/>
                </a:solidFill>
                <a:latin typeface="Times New Roman" panose="02020603050405020304" pitchFamily="18" charset="0"/>
                <a:cs typeface="Times New Roman" panose="02020603050405020304" pitchFamily="18" charset="0"/>
              </a:rPr>
              <a:t> محل عدة </a:t>
            </a:r>
            <a:r>
              <a:rPr lang="ar-DZ" sz="2800" b="0" dirty="0" err="1" smtClean="0">
                <a:solidFill>
                  <a:srgbClr val="000000"/>
                </a:solidFill>
                <a:latin typeface="Times New Roman" panose="02020603050405020304" pitchFamily="18" charset="0"/>
                <a:cs typeface="Times New Roman" panose="02020603050405020304" pitchFamily="18" charset="0"/>
              </a:rPr>
              <a:t>معاییر</a:t>
            </a:r>
            <a:r>
              <a:rPr lang="ar-DZ" sz="2800" b="0" dirty="0" smtClean="0">
                <a:solidFill>
                  <a:srgbClr val="000000"/>
                </a:solidFill>
                <a:latin typeface="Times New Roman" panose="02020603050405020304" pitchFamily="18" charset="0"/>
                <a:cs typeface="Times New Roman" panose="02020603050405020304" pitchFamily="18" charset="0"/>
              </a:rPr>
              <a:t> </a:t>
            </a:r>
            <a:r>
              <a:rPr lang="ar-DZ" sz="2800" b="0" dirty="0" err="1" smtClean="0">
                <a:solidFill>
                  <a:srgbClr val="000000"/>
                </a:solidFill>
                <a:latin typeface="Times New Roman" panose="02020603050405020304" pitchFamily="18" charset="0"/>
                <a:cs typeface="Times New Roman" panose="02020603050405020304" pitchFamily="18" charset="0"/>
              </a:rPr>
              <a:t>محاسبیة</a:t>
            </a:r>
            <a:r>
              <a:rPr lang="ar-DZ" sz="2800" b="0" dirty="0" smtClean="0">
                <a:solidFill>
                  <a:srgbClr val="000000"/>
                </a:solidFill>
                <a:latin typeface="Times New Roman" panose="02020603050405020304" pitchFamily="18" charset="0"/>
                <a:cs typeface="Times New Roman" panose="02020603050405020304" pitchFamily="18" charset="0"/>
              </a:rPr>
              <a:t> </a:t>
            </a:r>
            <a:r>
              <a:rPr lang="ar-DZ" sz="2800" b="0" dirty="0" err="1" smtClean="0">
                <a:solidFill>
                  <a:srgbClr val="000000"/>
                </a:solidFill>
                <a:latin typeface="Times New Roman" panose="02020603050405020304" pitchFamily="18" charset="0"/>
                <a:cs typeface="Times New Roman" panose="02020603050405020304" pitchFamily="18" charset="0"/>
              </a:rPr>
              <a:t>دولیة</a:t>
            </a:r>
            <a:r>
              <a:rPr lang="ar-DZ" sz="2800" b="0" dirty="0" smtClean="0">
                <a:solidFill>
                  <a:srgbClr val="000000"/>
                </a:solidFill>
                <a:latin typeface="Times New Roman" panose="02020603050405020304" pitchFamily="18" charset="0"/>
                <a:cs typeface="Times New Roman" panose="02020603050405020304" pitchFamily="18" charset="0"/>
              </a:rPr>
              <a:t>: </a:t>
            </a:r>
            <a:endParaRPr lang="fr-FR" sz="2800" b="0" dirty="0" smtClean="0">
              <a:solidFill>
                <a:srgbClr val="000000"/>
              </a:solidFill>
              <a:latin typeface="Times New Roman" panose="02020603050405020304" pitchFamily="18" charset="0"/>
              <a:cs typeface="Times New Roman" panose="02020603050405020304" pitchFamily="18" charset="0"/>
            </a:endParaRPr>
          </a:p>
          <a:p>
            <a:pPr algn="just" rtl="1"/>
            <a:r>
              <a:rPr lang="ar-DZ" sz="2800" dirty="0" smtClean="0">
                <a:solidFill>
                  <a:srgbClr val="000000"/>
                </a:solidFill>
                <a:latin typeface="Times New Roman" panose="02020603050405020304" pitchFamily="18" charset="0"/>
                <a:cs typeface="Times New Roman" panose="02020603050405020304" pitchFamily="18" charset="0"/>
              </a:rPr>
              <a:t>1 </a:t>
            </a:r>
            <a:r>
              <a:rPr lang="fr-FR" sz="2800" dirty="0" smtClean="0">
                <a:solidFill>
                  <a:srgbClr val="000000"/>
                </a:solidFill>
                <a:latin typeface="Times New Roman" panose="02020603050405020304" pitchFamily="18" charset="0"/>
                <a:cs typeface="Times New Roman" panose="02020603050405020304" pitchFamily="18" charset="0"/>
              </a:rPr>
              <a:t>IAS</a:t>
            </a:r>
            <a:r>
              <a:rPr lang="ar-DZ" sz="2800" dirty="0" smtClean="0">
                <a:solidFill>
                  <a:srgbClr val="000000"/>
                </a:solidFill>
                <a:latin typeface="Times New Roman" panose="02020603050405020304" pitchFamily="18" charset="0"/>
                <a:cs typeface="Times New Roman" panose="02020603050405020304" pitchFamily="18" charset="0"/>
              </a:rPr>
              <a:t> : الإفصاح عن </a:t>
            </a:r>
            <a:r>
              <a:rPr lang="ar-DZ" sz="2800" dirty="0" err="1" smtClean="0">
                <a:solidFill>
                  <a:srgbClr val="000000"/>
                </a:solidFill>
                <a:latin typeface="Times New Roman" panose="02020603050405020304" pitchFamily="18" charset="0"/>
                <a:cs typeface="Times New Roman" panose="02020603050405020304" pitchFamily="18" charset="0"/>
              </a:rPr>
              <a:t>السیاسات</a:t>
            </a:r>
            <a:r>
              <a:rPr lang="ar-DZ" sz="2800" dirty="0" smtClean="0">
                <a:solidFill>
                  <a:srgbClr val="000000"/>
                </a:solidFill>
                <a:latin typeface="Times New Roman" panose="02020603050405020304" pitchFamily="18" charset="0"/>
                <a:cs typeface="Times New Roman" panose="02020603050405020304" pitchFamily="18" charset="0"/>
              </a:rPr>
              <a:t> </a:t>
            </a:r>
            <a:r>
              <a:rPr lang="ar-DZ" sz="2800" dirty="0" err="1" smtClean="0">
                <a:solidFill>
                  <a:srgbClr val="000000"/>
                </a:solidFill>
                <a:latin typeface="Times New Roman" panose="02020603050405020304" pitchFamily="18" charset="0"/>
                <a:cs typeface="Times New Roman" panose="02020603050405020304" pitchFamily="18" charset="0"/>
              </a:rPr>
              <a:t>المحاسبیة</a:t>
            </a:r>
            <a:endParaRPr lang="ar-DZ" sz="2800" dirty="0" smtClean="0">
              <a:solidFill>
                <a:srgbClr val="000000"/>
              </a:solidFill>
              <a:latin typeface="Times New Roman" panose="02020603050405020304" pitchFamily="18" charset="0"/>
              <a:cs typeface="Times New Roman" panose="02020603050405020304" pitchFamily="18" charset="0"/>
            </a:endParaRPr>
          </a:p>
          <a:p>
            <a:pPr algn="just" rtl="1"/>
            <a:r>
              <a:rPr kumimoji="0" lang="fr-FR" sz="280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IAS</a:t>
            </a:r>
            <a:r>
              <a:rPr kumimoji="0" lang="fr-FR" sz="2800" i="0" u="none" strike="noStrike" cap="none" normalizeH="0" dirty="0" smtClean="0">
                <a:ln>
                  <a:noFill/>
                </a:ln>
                <a:solidFill>
                  <a:srgbClr val="000000"/>
                </a:solidFill>
                <a:effectLst/>
                <a:latin typeface="Times New Roman" panose="02020603050405020304" pitchFamily="18" charset="0"/>
                <a:cs typeface="Times New Roman" panose="02020603050405020304" pitchFamily="18" charset="0"/>
              </a:rPr>
              <a:t> 5</a:t>
            </a:r>
            <a:r>
              <a:rPr lang="ar-DZ" sz="2800" dirty="0" smtClean="0">
                <a:solidFill>
                  <a:srgbClr val="000000"/>
                </a:solidFill>
                <a:latin typeface="Times New Roman" panose="02020603050405020304" pitchFamily="18" charset="0"/>
                <a:cs typeface="Times New Roman" panose="02020603050405020304" pitchFamily="18" charset="0"/>
              </a:rPr>
              <a:t> : معلومات الواجب الإفصاح </a:t>
            </a:r>
            <a:r>
              <a:rPr lang="ar-DZ" sz="2800" dirty="0" err="1" smtClean="0">
                <a:solidFill>
                  <a:srgbClr val="000000"/>
                </a:solidFill>
                <a:latin typeface="Times New Roman" panose="02020603050405020304" pitchFamily="18" charset="0"/>
                <a:cs typeface="Times New Roman" panose="02020603050405020304" pitchFamily="18" charset="0"/>
              </a:rPr>
              <a:t>عنھا</a:t>
            </a:r>
            <a:r>
              <a:rPr lang="ar-DZ" sz="2800" dirty="0" smtClean="0">
                <a:solidFill>
                  <a:srgbClr val="000000"/>
                </a:solidFill>
                <a:latin typeface="Times New Roman" panose="02020603050405020304" pitchFamily="18" charset="0"/>
                <a:cs typeface="Times New Roman" panose="02020603050405020304" pitchFamily="18" charset="0"/>
              </a:rPr>
              <a:t> في القوائم</a:t>
            </a:r>
          </a:p>
          <a:p>
            <a:pPr algn="just" rtl="1"/>
            <a:r>
              <a:rPr kumimoji="0" lang="fr-FR" sz="280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IAS 13</a:t>
            </a:r>
            <a:r>
              <a:rPr lang="ar-DZ" sz="2800" dirty="0" smtClean="0">
                <a:solidFill>
                  <a:srgbClr val="000000"/>
                </a:solidFill>
                <a:latin typeface="Times New Roman" panose="02020603050405020304" pitchFamily="18" charset="0"/>
                <a:cs typeface="Times New Roman" panose="02020603050405020304" pitchFamily="18" charset="0"/>
              </a:rPr>
              <a:t>: عرض الأصول والخصوم المتداولة</a:t>
            </a:r>
          </a:p>
          <a:p>
            <a:pPr algn="just" rtl="1"/>
            <a:r>
              <a:rPr lang="ar-DZ" sz="2800" b="0" dirty="0">
                <a:solidFill>
                  <a:srgbClr val="000000"/>
                </a:solidFill>
                <a:latin typeface="Times New Roman" panose="02020603050405020304" pitchFamily="18" charset="0"/>
                <a:cs typeface="Times New Roman" panose="02020603050405020304" pitchFamily="18" charset="0"/>
              </a:rPr>
              <a:t>وأصبح ساري المفعول على </a:t>
            </a:r>
            <a:r>
              <a:rPr lang="ar-DZ" sz="2800" b="0" dirty="0" smtClean="0">
                <a:solidFill>
                  <a:srgbClr val="000000"/>
                </a:solidFill>
                <a:latin typeface="Times New Roman" panose="02020603050405020304" pitchFamily="18" charset="0"/>
                <a:cs typeface="Times New Roman" panose="02020603050405020304" pitchFamily="18" charset="0"/>
              </a:rPr>
              <a:t>القوائم </a:t>
            </a:r>
            <a:r>
              <a:rPr lang="ar-DZ" sz="2800" b="0" dirty="0" err="1" smtClean="0">
                <a:solidFill>
                  <a:srgbClr val="000000"/>
                </a:solidFill>
                <a:latin typeface="Times New Roman" panose="02020603050405020304" pitchFamily="18" charset="0"/>
                <a:cs typeface="Times New Roman" panose="02020603050405020304" pitchFamily="18" charset="0"/>
              </a:rPr>
              <a:t>المالیة</a:t>
            </a:r>
            <a:r>
              <a:rPr lang="ar-DZ" sz="2800" b="0" dirty="0" smtClean="0">
                <a:solidFill>
                  <a:srgbClr val="000000"/>
                </a:solidFill>
                <a:latin typeface="Times New Roman" panose="02020603050405020304" pitchFamily="18" charset="0"/>
                <a:cs typeface="Times New Roman" panose="02020603050405020304" pitchFamily="18" charset="0"/>
              </a:rPr>
              <a:t> </a:t>
            </a:r>
            <a:r>
              <a:rPr lang="ar-DZ" sz="2800" b="0" dirty="0">
                <a:solidFill>
                  <a:srgbClr val="000000"/>
                </a:solidFill>
                <a:latin typeface="Times New Roman" panose="02020603050405020304" pitchFamily="18" charset="0"/>
                <a:cs typeface="Times New Roman" panose="02020603050405020304" pitchFamily="18" charset="0"/>
              </a:rPr>
              <a:t>للفترات التي تبدأ من </a:t>
            </a:r>
            <a:r>
              <a:rPr lang="ar-DZ" sz="2800" b="0" dirty="0" smtClean="0">
                <a:solidFill>
                  <a:srgbClr val="000000"/>
                </a:solidFill>
                <a:latin typeface="Times New Roman" panose="02020603050405020304" pitchFamily="18" charset="0"/>
                <a:cs typeface="Times New Roman" panose="02020603050405020304" pitchFamily="18" charset="0"/>
              </a:rPr>
              <a:t>1998/07/01.</a:t>
            </a:r>
            <a:endParaRPr lang="fr-FR" sz="2800" b="0" dirty="0" smtClean="0">
              <a:solidFill>
                <a:srgbClr val="000000"/>
              </a:solidFill>
              <a:latin typeface="Times New Roman" panose="02020603050405020304" pitchFamily="18" charset="0"/>
              <a:cs typeface="Times New Roman" panose="02020603050405020304" pitchFamily="18" charset="0"/>
            </a:endParaRPr>
          </a:p>
          <a:p>
            <a:pPr algn="just" rtl="1"/>
            <a:r>
              <a:rPr lang="ar-DZ" sz="2800" b="0" dirty="0" smtClean="0">
                <a:solidFill>
                  <a:srgbClr val="000000"/>
                </a:solidFill>
                <a:latin typeface="Times New Roman" panose="02020603050405020304" pitchFamily="18" charset="0"/>
                <a:cs typeface="Times New Roman" panose="02020603050405020304" pitchFamily="18" charset="0"/>
              </a:rPr>
              <a:t>و </a:t>
            </a:r>
            <a:r>
              <a:rPr lang="ar-DZ" sz="2800" b="0" dirty="0">
                <a:solidFill>
                  <a:srgbClr val="000000"/>
                </a:solidFill>
                <a:latin typeface="Times New Roman" panose="02020603050405020304" pitchFamily="18" charset="0"/>
                <a:cs typeface="Times New Roman" panose="02020603050405020304" pitchFamily="18" charset="0"/>
              </a:rPr>
              <a:t>بعد </a:t>
            </a:r>
            <a:r>
              <a:rPr lang="ar-DZ" sz="2800" b="0" dirty="0" smtClean="0">
                <a:solidFill>
                  <a:srgbClr val="000000"/>
                </a:solidFill>
                <a:latin typeface="Times New Roman" panose="02020603050405020304" pitchFamily="18" charset="0"/>
                <a:cs typeface="Times New Roman" panose="02020603050405020304" pitchFamily="18" charset="0"/>
              </a:rPr>
              <a:t>ذلك </a:t>
            </a:r>
            <a:r>
              <a:rPr lang="ar-DZ" sz="2800" b="0" dirty="0">
                <a:solidFill>
                  <a:srgbClr val="000000"/>
                </a:solidFill>
                <a:latin typeface="Times New Roman" panose="02020603050405020304" pitchFamily="18" charset="0"/>
                <a:cs typeface="Times New Roman" panose="02020603050405020304" pitchFamily="18" charset="0"/>
              </a:rPr>
              <a:t>خضع </a:t>
            </a:r>
            <a:r>
              <a:rPr lang="ar-DZ" sz="2800" b="0" dirty="0" err="1">
                <a:solidFill>
                  <a:srgbClr val="000000"/>
                </a:solidFill>
                <a:latin typeface="Times New Roman" panose="02020603050405020304" pitchFamily="18" charset="0"/>
                <a:cs typeface="Times New Roman" panose="02020603050405020304" pitchFamily="18" charset="0"/>
              </a:rPr>
              <a:t>المعیار</a:t>
            </a:r>
            <a:r>
              <a:rPr lang="ar-DZ" sz="2800" b="0" dirty="0">
                <a:solidFill>
                  <a:srgbClr val="000000"/>
                </a:solidFill>
                <a:latin typeface="Times New Roman" panose="02020603050405020304" pitchFamily="18" charset="0"/>
                <a:cs typeface="Times New Roman" panose="02020603050405020304" pitchFamily="18" charset="0"/>
              </a:rPr>
              <a:t> للمراجعة في دیسمبر2003 </a:t>
            </a:r>
            <a:r>
              <a:rPr lang="ar-DZ" sz="2800" b="0" dirty="0" smtClean="0">
                <a:solidFill>
                  <a:srgbClr val="000000"/>
                </a:solidFill>
                <a:latin typeface="Times New Roman" panose="02020603050405020304" pitchFamily="18" charset="0"/>
                <a:cs typeface="Times New Roman" panose="02020603050405020304" pitchFamily="18" charset="0"/>
              </a:rPr>
              <a:t>وفي</a:t>
            </a:r>
            <a:r>
              <a:rPr lang="fr-FR" sz="2800" b="0" dirty="0" smtClean="0">
                <a:solidFill>
                  <a:srgbClr val="000000"/>
                </a:solidFill>
                <a:latin typeface="Times New Roman" panose="02020603050405020304" pitchFamily="18" charset="0"/>
                <a:cs typeface="Times New Roman" panose="02020603050405020304" pitchFamily="18" charset="0"/>
              </a:rPr>
              <a:t> </a:t>
            </a:r>
            <a:r>
              <a:rPr lang="ar-DZ" sz="2800" b="0" dirty="0">
                <a:solidFill>
                  <a:srgbClr val="000000"/>
                </a:solidFill>
                <a:latin typeface="Times New Roman" panose="02020603050405020304" pitchFamily="18" charset="0"/>
                <a:cs typeface="Times New Roman" panose="02020603050405020304" pitchFamily="18" charset="0"/>
              </a:rPr>
              <a:t>أوت </a:t>
            </a:r>
            <a:r>
              <a:rPr lang="ar-DZ" sz="2800" b="0" dirty="0" smtClean="0">
                <a:solidFill>
                  <a:srgbClr val="000000"/>
                </a:solidFill>
                <a:latin typeface="Times New Roman" panose="02020603050405020304" pitchFamily="18" charset="0"/>
                <a:cs typeface="Times New Roman" panose="02020603050405020304" pitchFamily="18" charset="0"/>
              </a:rPr>
              <a:t>2005، بعدها تم </a:t>
            </a:r>
            <a:r>
              <a:rPr lang="ar-DZ" sz="2800" b="0" dirty="0">
                <a:solidFill>
                  <a:srgbClr val="000000"/>
                </a:solidFill>
                <a:latin typeface="Times New Roman" panose="02020603050405020304" pitchFamily="18" charset="0"/>
                <a:cs typeface="Times New Roman" panose="02020603050405020304" pitchFamily="18" charset="0"/>
              </a:rPr>
              <a:t>إصدار </a:t>
            </a:r>
            <a:r>
              <a:rPr lang="ar-DZ" sz="2800" b="0" dirty="0" smtClean="0">
                <a:solidFill>
                  <a:srgbClr val="000000"/>
                </a:solidFill>
                <a:latin typeface="Times New Roman" panose="02020603050405020304" pitchFamily="18" charset="0"/>
                <a:cs typeface="Times New Roman" panose="02020603050405020304" pitchFamily="18" charset="0"/>
              </a:rPr>
              <a:t>المعيار المعدل في سبتمبر 2007 ليصبح ساري المفعول ابتداء من الفاتح من </a:t>
            </a:r>
            <a:r>
              <a:rPr lang="ar-DZ" sz="2800" b="0" dirty="0" err="1" smtClean="0">
                <a:solidFill>
                  <a:srgbClr val="000000"/>
                </a:solidFill>
                <a:latin typeface="Times New Roman" panose="02020603050405020304" pitchFamily="18" charset="0"/>
                <a:cs typeface="Times New Roman" panose="02020603050405020304" pitchFamily="18" charset="0"/>
              </a:rPr>
              <a:t>جانفي</a:t>
            </a:r>
            <a:r>
              <a:rPr lang="ar-DZ" sz="2800" b="0" dirty="0" smtClean="0">
                <a:solidFill>
                  <a:srgbClr val="000000"/>
                </a:solidFill>
                <a:latin typeface="Times New Roman" panose="02020603050405020304" pitchFamily="18" charset="0"/>
                <a:cs typeface="Times New Roman" panose="02020603050405020304" pitchFamily="18" charset="0"/>
              </a:rPr>
              <a:t> 2009 ، أدخلت تعديلات أخرى على المعيار في ديسمبر 2014 و التي أصبحت سارية المفعول في </a:t>
            </a:r>
            <a:r>
              <a:rPr lang="ar-DZ" sz="2800" b="0" dirty="0" err="1" smtClean="0">
                <a:solidFill>
                  <a:srgbClr val="000000"/>
                </a:solidFill>
                <a:latin typeface="Times New Roman" panose="02020603050405020304" pitchFamily="18" charset="0"/>
                <a:cs typeface="Times New Roman" panose="02020603050405020304" pitchFamily="18" charset="0"/>
              </a:rPr>
              <a:t>جانفي</a:t>
            </a:r>
            <a:r>
              <a:rPr lang="ar-DZ" sz="2800" b="0" dirty="0" smtClean="0">
                <a:solidFill>
                  <a:srgbClr val="000000"/>
                </a:solidFill>
                <a:latin typeface="Times New Roman" panose="02020603050405020304" pitchFamily="18" charset="0"/>
                <a:cs typeface="Times New Roman" panose="02020603050405020304" pitchFamily="18" charset="0"/>
              </a:rPr>
              <a:t> 2016.</a:t>
            </a:r>
            <a:endParaRPr lang="ar-DZ" sz="2800" b="0" dirty="0">
              <a:solidFill>
                <a:srgbClr val="000000"/>
              </a:solidFill>
              <a:latin typeface="Times New Roman" panose="02020603050405020304" pitchFamily="18" charset="0"/>
              <a:cs typeface="Times New Roman" panose="02020603050405020304" pitchFamily="18" charset="0"/>
            </a:endParaRPr>
          </a:p>
        </p:txBody>
      </p:sp>
      <p:sp>
        <p:nvSpPr>
          <p:cNvPr id="5" name="Rectangle à coins arrondis 4"/>
          <p:cNvSpPr/>
          <p:nvPr/>
        </p:nvSpPr>
        <p:spPr bwMode="auto">
          <a:xfrm>
            <a:off x="4644008" y="260648"/>
            <a:ext cx="3096344" cy="504056"/>
          </a:xfrm>
          <a:prstGeom prst="round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ar-DZ" sz="3200" b="1"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نبذة عن المعيار</a:t>
            </a:r>
            <a:endParaRPr kumimoji="0" lang="fr-FR" sz="3200" b="1"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89290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1000"/>
                                        <p:tgtEl>
                                          <p:spTgt spid="4">
                                            <p:txEl>
                                              <p:pRg st="1" end="1"/>
                                            </p:txEl>
                                          </p:spTgt>
                                        </p:tgtEl>
                                      </p:cBhvr>
                                    </p:animEffect>
                                    <p:anim calcmode="lin" valueType="num">
                                      <p:cBhvr>
                                        <p:cTn id="13"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1000"/>
                                        <p:tgtEl>
                                          <p:spTgt spid="4">
                                            <p:txEl>
                                              <p:pRg st="2" end="2"/>
                                            </p:txEl>
                                          </p:spTgt>
                                        </p:tgtEl>
                                      </p:cBhvr>
                                    </p:animEffect>
                                    <p:anim calcmode="lin" valueType="num">
                                      <p:cBhvr>
                                        <p:cTn id="18"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4">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1000"/>
                                        <p:tgtEl>
                                          <p:spTgt spid="4">
                                            <p:txEl>
                                              <p:pRg st="3" end="3"/>
                                            </p:txEl>
                                          </p:spTgt>
                                        </p:tgtEl>
                                      </p:cBhvr>
                                    </p:animEffect>
                                    <p:anim calcmode="lin" valueType="num">
                                      <p:cBhvr>
                                        <p:cTn id="23"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4">
                                            <p:txEl>
                                              <p:pRg st="4" end="4"/>
                                            </p:txEl>
                                          </p:spTgt>
                                        </p:tgtEl>
                                        <p:attrNameLst>
                                          <p:attrName>style.visibility</p:attrName>
                                        </p:attrNameLst>
                                      </p:cBhvr>
                                      <p:to>
                                        <p:strVal val="visible"/>
                                      </p:to>
                                    </p:set>
                                    <p:animEffect transition="in" filter="fade">
                                      <p:cBhvr>
                                        <p:cTn id="29" dur="500"/>
                                        <p:tgtEl>
                                          <p:spTgt spid="4">
                                            <p:txEl>
                                              <p:pRg st="4" end="4"/>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nodeType="clickEffect">
                                  <p:stCondLst>
                                    <p:cond delay="0"/>
                                  </p:stCondLst>
                                  <p:childTnLst>
                                    <p:set>
                                      <p:cBhvr>
                                        <p:cTn id="33" dur="1" fill="hold">
                                          <p:stCondLst>
                                            <p:cond delay="0"/>
                                          </p:stCondLst>
                                        </p:cTn>
                                        <p:tgtEl>
                                          <p:spTgt spid="4">
                                            <p:txEl>
                                              <p:pRg st="5" end="5"/>
                                            </p:txEl>
                                          </p:spTgt>
                                        </p:tgtEl>
                                        <p:attrNameLst>
                                          <p:attrName>style.visibility</p:attrName>
                                        </p:attrNameLst>
                                      </p:cBhvr>
                                      <p:to>
                                        <p:strVal val="visible"/>
                                      </p:to>
                                    </p:set>
                                    <p:anim calcmode="lin" valueType="num">
                                      <p:cBhvr additive="base">
                                        <p:cTn id="34"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ular Callout 1"/>
          <p:cNvSpPr/>
          <p:nvPr/>
        </p:nvSpPr>
        <p:spPr bwMode="auto">
          <a:xfrm>
            <a:off x="1619672" y="332656"/>
            <a:ext cx="5328592" cy="648072"/>
          </a:xfrm>
          <a:prstGeom prst="wedgeRoundRectCallout">
            <a:avLst/>
          </a:prstGeom>
          <a:no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endParaRPr lang="fr-FR" smtClean="0">
              <a:solidFill>
                <a:srgbClr val="FFFFFF"/>
              </a:solidFill>
            </a:endParaRPr>
          </a:p>
        </p:txBody>
      </p:sp>
      <p:sp>
        <p:nvSpPr>
          <p:cNvPr id="4" name="Rounded Rectangular Callout 3"/>
          <p:cNvSpPr/>
          <p:nvPr/>
        </p:nvSpPr>
        <p:spPr bwMode="auto">
          <a:xfrm>
            <a:off x="755576" y="188640"/>
            <a:ext cx="7488832" cy="468052"/>
          </a:xfrm>
          <a:prstGeom prst="wedgeRoundRectCallout">
            <a:avLst>
              <a:gd name="adj1" fmla="val 1547"/>
              <a:gd name="adj2" fmla="val 94663"/>
              <a:gd name="adj3" fmla="val 16667"/>
            </a:avLst>
          </a:prstGeom>
          <a:ln>
            <a:headEnd type="none" w="med" len="med"/>
            <a:tailEnd type="none" w="med" len="med"/>
          </a:ln>
        </p:spPr>
        <p:style>
          <a:lnRef idx="3">
            <a:schemeClr val="lt1"/>
          </a:lnRef>
          <a:fillRef idx="1">
            <a:schemeClr val="accent4"/>
          </a:fillRef>
          <a:effectRef idx="1">
            <a:schemeClr val="accent4"/>
          </a:effectRef>
          <a:fontRef idx="minor">
            <a:schemeClr val="lt1"/>
          </a:fontRef>
        </p:style>
        <p:txBody>
          <a:bodyPr vert="horz" wrap="square" lIns="91440" tIns="45720" rIns="91440" bIns="45720" numCol="1" rtlCol="0" anchor="ctr" anchorCtr="0" compatLnSpc="1">
            <a:prstTxWarp prst="textNoShape">
              <a:avLst/>
            </a:prstTxWarp>
          </a:bodyPr>
          <a:lstStyle/>
          <a:p>
            <a:pPr algn="ctr"/>
            <a:r>
              <a:rPr lang="ar-DZ" sz="3000" dirty="0" smtClean="0">
                <a:solidFill>
                  <a:srgbClr val="003366"/>
                </a:solidFill>
                <a:effectLst>
                  <a:outerShdw blurRad="38100" dist="38100" dir="2700000" algn="tl">
                    <a:srgbClr val="000000">
                      <a:alpha val="43137"/>
                    </a:srgbClr>
                  </a:outerShdw>
                </a:effectLst>
                <a:latin typeface="Gabriola" pitchFamily="82" charset="0"/>
              </a:rPr>
              <a:t>أولا </a:t>
            </a:r>
            <a:r>
              <a:rPr lang="ar-DZ" sz="3000" dirty="0">
                <a:solidFill>
                  <a:srgbClr val="003366"/>
                </a:solidFill>
                <a:effectLst>
                  <a:outerShdw blurRad="38100" dist="38100" dir="2700000" algn="tl">
                    <a:srgbClr val="000000">
                      <a:alpha val="43137"/>
                    </a:srgbClr>
                  </a:outerShdw>
                </a:effectLst>
                <a:latin typeface="Gabriola" pitchFamily="82" charset="0"/>
              </a:rPr>
              <a:t>: هدف </a:t>
            </a:r>
            <a:r>
              <a:rPr lang="ar-DZ" sz="3000" dirty="0" smtClean="0">
                <a:solidFill>
                  <a:srgbClr val="003366"/>
                </a:solidFill>
                <a:effectLst>
                  <a:outerShdw blurRad="38100" dist="38100" dir="2700000" algn="tl">
                    <a:srgbClr val="000000">
                      <a:alpha val="43137"/>
                    </a:srgbClr>
                  </a:outerShdw>
                </a:effectLst>
                <a:latin typeface="Gabriola" pitchFamily="82" charset="0"/>
              </a:rPr>
              <a:t>المعيار</a:t>
            </a:r>
            <a:endParaRPr lang="ar-DZ" sz="3000" dirty="0">
              <a:solidFill>
                <a:srgbClr val="003366"/>
              </a:solidFill>
              <a:effectLst>
                <a:outerShdw blurRad="38100" dist="38100" dir="2700000" algn="tl">
                  <a:srgbClr val="000000">
                    <a:alpha val="43137"/>
                  </a:srgbClr>
                </a:outerShdw>
              </a:effectLst>
              <a:latin typeface="Gabriola" pitchFamily="82" charset="0"/>
            </a:endParaRPr>
          </a:p>
        </p:txBody>
      </p:sp>
      <p:sp>
        <p:nvSpPr>
          <p:cNvPr id="5" name="Rectangle 4"/>
          <p:cNvSpPr/>
          <p:nvPr/>
        </p:nvSpPr>
        <p:spPr bwMode="auto">
          <a:xfrm>
            <a:off x="1043607" y="980728"/>
            <a:ext cx="6864315" cy="720080"/>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lang="ar-DZ" sz="2800" b="0">
                <a:solidFill>
                  <a:srgbClr val="000000"/>
                </a:solidFill>
                <a:latin typeface="Times New Roman" panose="02020603050405020304" pitchFamily="18" charset="0"/>
                <a:cs typeface="Times New Roman" panose="02020603050405020304" pitchFamily="18" charset="0"/>
              </a:rPr>
              <a:t>بیان أساس عرض القوائم المالیة للأغراض العامة</a:t>
            </a:r>
            <a:endParaRPr kumimoji="0" lang="fr-FR" sz="2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endParaRPr>
          </a:p>
        </p:txBody>
      </p:sp>
      <p:sp>
        <p:nvSpPr>
          <p:cNvPr id="11" name="Rectangle 10"/>
          <p:cNvSpPr/>
          <p:nvPr/>
        </p:nvSpPr>
        <p:spPr bwMode="auto">
          <a:xfrm>
            <a:off x="1067888" y="1788840"/>
            <a:ext cx="6864315" cy="720080"/>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rtl="1"/>
            <a:r>
              <a:rPr lang="ar-DZ" sz="2800" b="0" dirty="0" smtClean="0">
                <a:solidFill>
                  <a:srgbClr val="000000"/>
                </a:solidFill>
                <a:latin typeface="Times New Roman" panose="02020603050405020304" pitchFamily="18" charset="0"/>
                <a:cs typeface="Times New Roman" panose="02020603050405020304" pitchFamily="18" charset="0"/>
              </a:rPr>
              <a:t>تحديد الاعتبارات </a:t>
            </a:r>
            <a:r>
              <a:rPr lang="ar-DZ" sz="2800" b="0" dirty="0">
                <a:solidFill>
                  <a:srgbClr val="000000"/>
                </a:solidFill>
                <a:latin typeface="Times New Roman" panose="02020603050405020304" pitchFamily="18" charset="0"/>
                <a:cs typeface="Times New Roman" panose="02020603050405020304" pitchFamily="18" charset="0"/>
              </a:rPr>
              <a:t>العامة لعرض القوائم </a:t>
            </a:r>
            <a:r>
              <a:rPr lang="ar-DZ" sz="2800" b="0" dirty="0" err="1" smtClean="0">
                <a:solidFill>
                  <a:srgbClr val="000000"/>
                </a:solidFill>
                <a:latin typeface="Times New Roman" panose="02020603050405020304" pitchFamily="18" charset="0"/>
                <a:cs typeface="Times New Roman" panose="02020603050405020304" pitchFamily="18" charset="0"/>
              </a:rPr>
              <a:t>المالیة</a:t>
            </a:r>
            <a:endParaRPr kumimoji="0" lang="fr-FR" sz="2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endParaRPr>
          </a:p>
        </p:txBody>
      </p:sp>
      <p:sp>
        <p:nvSpPr>
          <p:cNvPr id="12" name="Rectangle 11"/>
          <p:cNvSpPr/>
          <p:nvPr/>
        </p:nvSpPr>
        <p:spPr bwMode="auto">
          <a:xfrm>
            <a:off x="1067888" y="2732112"/>
            <a:ext cx="6864315" cy="720080"/>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lang="ar-DZ" sz="2800" b="0" dirty="0" smtClean="0">
                <a:solidFill>
                  <a:srgbClr val="000000"/>
                </a:solidFill>
                <a:latin typeface="Times New Roman" panose="02020603050405020304" pitchFamily="18" charset="0"/>
                <a:cs typeface="Times New Roman" panose="02020603050405020304" pitchFamily="18" charset="0"/>
              </a:rPr>
              <a:t>تحديد الإرشادات الخاصة لهيكل القوائم المالية</a:t>
            </a:r>
            <a:endParaRPr lang="ar-DZ" sz="2800" b="0" dirty="0">
              <a:solidFill>
                <a:srgbClr val="000000"/>
              </a:solidFill>
              <a:latin typeface="Times New Roman" panose="02020603050405020304" pitchFamily="18" charset="0"/>
              <a:cs typeface="Times New Roman" panose="02020603050405020304" pitchFamily="18" charset="0"/>
            </a:endParaRPr>
          </a:p>
        </p:txBody>
      </p:sp>
      <p:sp>
        <p:nvSpPr>
          <p:cNvPr id="13" name="Rectangle 12"/>
          <p:cNvSpPr/>
          <p:nvPr/>
        </p:nvSpPr>
        <p:spPr bwMode="auto">
          <a:xfrm>
            <a:off x="1043606" y="3675384"/>
            <a:ext cx="6864315" cy="720080"/>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lang="ar-DZ" sz="2800" b="0" dirty="0" smtClean="0">
                <a:solidFill>
                  <a:srgbClr val="000000"/>
                </a:solidFill>
                <a:latin typeface="Times New Roman" panose="02020603050405020304" pitchFamily="18" charset="0"/>
                <a:cs typeface="Times New Roman" panose="02020603050405020304" pitchFamily="18" charset="0"/>
              </a:rPr>
              <a:t>تحديد الحد </a:t>
            </a:r>
            <a:r>
              <a:rPr lang="ar-DZ" sz="2800" b="0" dirty="0">
                <a:solidFill>
                  <a:srgbClr val="000000"/>
                </a:solidFill>
                <a:latin typeface="Times New Roman" panose="02020603050405020304" pitchFamily="18" charset="0"/>
                <a:cs typeface="Times New Roman" panose="02020603050405020304" pitchFamily="18" charset="0"/>
              </a:rPr>
              <a:t>الأدنى من المتطلبات لمحتوى القوائم </a:t>
            </a:r>
            <a:r>
              <a:rPr lang="ar-DZ" sz="2800" b="0" dirty="0" err="1" smtClean="0">
                <a:solidFill>
                  <a:srgbClr val="000000"/>
                </a:solidFill>
                <a:latin typeface="Times New Roman" panose="02020603050405020304" pitchFamily="18" charset="0"/>
                <a:cs typeface="Times New Roman" panose="02020603050405020304" pitchFamily="18" charset="0"/>
              </a:rPr>
              <a:t>المالیة</a:t>
            </a:r>
            <a:endParaRPr kumimoji="0" lang="fr-FR" sz="2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endParaRPr>
          </a:p>
        </p:txBody>
      </p:sp>
      <p:sp>
        <p:nvSpPr>
          <p:cNvPr id="9" name="Organigramme : Alternative 8"/>
          <p:cNvSpPr/>
          <p:nvPr/>
        </p:nvSpPr>
        <p:spPr bwMode="auto">
          <a:xfrm>
            <a:off x="749024" y="4886708"/>
            <a:ext cx="5767192" cy="1710644"/>
          </a:xfrm>
          <a:prstGeom prst="flowChartAlternateProcess">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rtl="1"/>
            <a:r>
              <a:rPr lang="ar-DZ" sz="2800" b="0" dirty="0">
                <a:solidFill>
                  <a:srgbClr val="000000"/>
                </a:solidFill>
                <a:latin typeface="Times New Roman" panose="02020603050405020304" pitchFamily="18" charset="0"/>
                <a:cs typeface="Times New Roman" panose="02020603050405020304" pitchFamily="18" charset="0"/>
              </a:rPr>
              <a:t>ضمان </a:t>
            </a:r>
            <a:r>
              <a:rPr lang="ar-DZ" sz="2800" b="0" dirty="0" err="1" smtClean="0">
                <a:solidFill>
                  <a:srgbClr val="000000"/>
                </a:solidFill>
                <a:latin typeface="Times New Roman" panose="02020603050405020304" pitchFamily="18" charset="0"/>
                <a:cs typeface="Times New Roman" panose="02020603050405020304" pitchFamily="18" charset="0"/>
              </a:rPr>
              <a:t>إمكانیة</a:t>
            </a:r>
            <a:r>
              <a:rPr lang="ar-DZ" sz="2800" b="0" dirty="0" smtClean="0">
                <a:solidFill>
                  <a:srgbClr val="000000"/>
                </a:solidFill>
                <a:latin typeface="Times New Roman" panose="02020603050405020304" pitchFamily="18" charset="0"/>
                <a:cs typeface="Times New Roman" panose="02020603050405020304" pitchFamily="18" charset="0"/>
              </a:rPr>
              <a:t> </a:t>
            </a:r>
            <a:r>
              <a:rPr lang="ar-DZ" sz="2800" b="0" dirty="0" err="1" smtClean="0">
                <a:solidFill>
                  <a:srgbClr val="000000"/>
                </a:solidFill>
                <a:latin typeface="Times New Roman" panose="02020603050405020304" pitchFamily="18" charset="0"/>
                <a:cs typeface="Times New Roman" panose="02020603050405020304" pitchFamily="18" charset="0"/>
              </a:rPr>
              <a:t>مقارنتھا</a:t>
            </a:r>
            <a:r>
              <a:rPr lang="ar-DZ" sz="2800" b="0" dirty="0" smtClean="0">
                <a:solidFill>
                  <a:srgbClr val="000000"/>
                </a:solidFill>
                <a:latin typeface="Times New Roman" panose="02020603050405020304" pitchFamily="18" charset="0"/>
                <a:cs typeface="Times New Roman" panose="02020603050405020304" pitchFamily="18" charset="0"/>
              </a:rPr>
              <a:t> </a:t>
            </a:r>
            <a:r>
              <a:rPr lang="ar-DZ" sz="2800" b="0" dirty="0">
                <a:solidFill>
                  <a:srgbClr val="000000"/>
                </a:solidFill>
                <a:latin typeface="Times New Roman" panose="02020603050405020304" pitchFamily="18" charset="0"/>
                <a:cs typeface="Times New Roman" panose="02020603050405020304" pitchFamily="18" charset="0"/>
              </a:rPr>
              <a:t>بالقوائم </a:t>
            </a:r>
            <a:r>
              <a:rPr lang="ar-DZ" sz="2800" b="0" dirty="0" err="1" smtClean="0">
                <a:solidFill>
                  <a:srgbClr val="000000"/>
                </a:solidFill>
                <a:latin typeface="Times New Roman" panose="02020603050405020304" pitchFamily="18" charset="0"/>
                <a:cs typeface="Times New Roman" panose="02020603050405020304" pitchFamily="18" charset="0"/>
              </a:rPr>
              <a:t>المالیة</a:t>
            </a:r>
            <a:r>
              <a:rPr lang="ar-DZ" sz="2800" b="0" dirty="0" smtClean="0">
                <a:solidFill>
                  <a:srgbClr val="000000"/>
                </a:solidFill>
                <a:latin typeface="Times New Roman" panose="02020603050405020304" pitchFamily="18" charset="0"/>
                <a:cs typeface="Times New Roman" panose="02020603050405020304" pitchFamily="18" charset="0"/>
              </a:rPr>
              <a:t> </a:t>
            </a:r>
            <a:r>
              <a:rPr lang="ar-DZ" sz="2800" dirty="0">
                <a:solidFill>
                  <a:srgbClr val="000000"/>
                </a:solidFill>
                <a:latin typeface="Times New Roman" panose="02020603050405020304" pitchFamily="18" charset="0"/>
                <a:cs typeface="Times New Roman" panose="02020603050405020304" pitchFamily="18" charset="0"/>
              </a:rPr>
              <a:t>للمنشأة</a:t>
            </a:r>
            <a:r>
              <a:rPr lang="ar-DZ" sz="2800" b="0" dirty="0">
                <a:solidFill>
                  <a:srgbClr val="000000"/>
                </a:solidFill>
                <a:latin typeface="Times New Roman" panose="02020603050405020304" pitchFamily="18" charset="0"/>
                <a:cs typeface="Times New Roman" panose="02020603050405020304" pitchFamily="18" charset="0"/>
              </a:rPr>
              <a:t> في </a:t>
            </a:r>
            <a:r>
              <a:rPr lang="ar-DZ" sz="2800" dirty="0">
                <a:solidFill>
                  <a:srgbClr val="000000"/>
                </a:solidFill>
                <a:latin typeface="Times New Roman" panose="02020603050405020304" pitchFamily="18" charset="0"/>
                <a:cs typeface="Times New Roman" panose="02020603050405020304" pitchFamily="18" charset="0"/>
              </a:rPr>
              <a:t>الفترات </a:t>
            </a:r>
            <a:r>
              <a:rPr lang="ar-DZ" sz="2800" dirty="0" smtClean="0">
                <a:solidFill>
                  <a:srgbClr val="000000"/>
                </a:solidFill>
                <a:latin typeface="Times New Roman" panose="02020603050405020304" pitchFamily="18" charset="0"/>
                <a:cs typeface="Times New Roman" panose="02020603050405020304" pitchFamily="18" charset="0"/>
              </a:rPr>
              <a:t>السابقة</a:t>
            </a:r>
            <a:r>
              <a:rPr lang="ar-DZ" sz="2800" b="0" dirty="0" smtClean="0">
                <a:solidFill>
                  <a:srgbClr val="000000"/>
                </a:solidFill>
                <a:latin typeface="Times New Roman" panose="02020603050405020304" pitchFamily="18" charset="0"/>
                <a:cs typeface="Times New Roman" panose="02020603050405020304" pitchFamily="18" charset="0"/>
              </a:rPr>
              <a:t>، والقوائم </a:t>
            </a:r>
            <a:r>
              <a:rPr lang="ar-DZ" sz="2800" b="0" dirty="0" err="1" smtClean="0">
                <a:solidFill>
                  <a:srgbClr val="000000"/>
                </a:solidFill>
                <a:latin typeface="Times New Roman" panose="02020603050405020304" pitchFamily="18" charset="0"/>
                <a:cs typeface="Times New Roman" panose="02020603050405020304" pitchFamily="18" charset="0"/>
              </a:rPr>
              <a:t>المالیة</a:t>
            </a:r>
            <a:r>
              <a:rPr lang="ar-DZ" sz="2800" b="0" dirty="0" smtClean="0">
                <a:solidFill>
                  <a:srgbClr val="000000"/>
                </a:solidFill>
                <a:latin typeface="Times New Roman" panose="02020603050405020304" pitchFamily="18" charset="0"/>
                <a:cs typeface="Times New Roman" panose="02020603050405020304" pitchFamily="18" charset="0"/>
              </a:rPr>
              <a:t> </a:t>
            </a:r>
            <a:r>
              <a:rPr lang="ar-DZ" sz="2800" dirty="0">
                <a:solidFill>
                  <a:srgbClr val="000000"/>
                </a:solidFill>
                <a:latin typeface="Times New Roman" panose="02020603050405020304" pitchFamily="18" charset="0"/>
                <a:cs typeface="Times New Roman" panose="02020603050405020304" pitchFamily="18" charset="0"/>
              </a:rPr>
              <a:t>للمنشآت الأخرى في نفس الفترة</a:t>
            </a:r>
            <a:endParaRPr kumimoji="0" lang="fr-FR" sz="280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endParaRPr>
          </a:p>
        </p:txBody>
      </p:sp>
      <p:sp>
        <p:nvSpPr>
          <p:cNvPr id="10" name="Flèche gauche 9"/>
          <p:cNvSpPr/>
          <p:nvPr/>
        </p:nvSpPr>
        <p:spPr bwMode="auto">
          <a:xfrm>
            <a:off x="8028384" y="1196752"/>
            <a:ext cx="936104" cy="504056"/>
          </a:xfrm>
          <a:prstGeom prst="leftArrow">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ar-DZ" sz="2000" b="1" i="0" u="none" strike="noStrike" cap="none" normalizeH="0" baseline="0" dirty="0" smtClean="0">
                <a:ln>
                  <a:noFill/>
                </a:ln>
                <a:solidFill>
                  <a:srgbClr val="000000"/>
                </a:solidFill>
                <a:effectLst/>
                <a:latin typeface="Arial" charset="0"/>
              </a:rPr>
              <a:t>1</a:t>
            </a:r>
            <a:endParaRPr kumimoji="0" lang="fr-FR" sz="2000" b="1" i="0" u="none" strike="noStrike" cap="none" normalizeH="0" baseline="0" dirty="0" smtClean="0">
              <a:ln>
                <a:noFill/>
              </a:ln>
              <a:solidFill>
                <a:srgbClr val="000000"/>
              </a:solidFill>
              <a:effectLst/>
              <a:latin typeface="Arial" charset="0"/>
            </a:endParaRPr>
          </a:p>
        </p:txBody>
      </p:sp>
      <p:sp>
        <p:nvSpPr>
          <p:cNvPr id="17" name="Flèche gauche 16"/>
          <p:cNvSpPr/>
          <p:nvPr/>
        </p:nvSpPr>
        <p:spPr bwMode="auto">
          <a:xfrm>
            <a:off x="8028384" y="1952102"/>
            <a:ext cx="936104" cy="504056"/>
          </a:xfrm>
          <a:prstGeom prst="leftArrow">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ar-DZ" sz="2000" b="1" i="0" u="none" strike="noStrike" cap="none" normalizeH="0" baseline="0" dirty="0" smtClean="0">
                <a:ln>
                  <a:noFill/>
                </a:ln>
                <a:solidFill>
                  <a:srgbClr val="000000"/>
                </a:solidFill>
                <a:effectLst/>
                <a:latin typeface="Arial" charset="0"/>
              </a:rPr>
              <a:t>2</a:t>
            </a:r>
            <a:endParaRPr kumimoji="0" lang="fr-FR" sz="2000" b="1" i="0" u="none" strike="noStrike" cap="none" normalizeH="0" baseline="0" dirty="0" smtClean="0">
              <a:ln>
                <a:noFill/>
              </a:ln>
              <a:solidFill>
                <a:srgbClr val="000000"/>
              </a:solidFill>
              <a:effectLst/>
              <a:latin typeface="Arial" charset="0"/>
            </a:endParaRPr>
          </a:p>
        </p:txBody>
      </p:sp>
      <p:sp>
        <p:nvSpPr>
          <p:cNvPr id="18" name="Flèche gauche 17"/>
          <p:cNvSpPr/>
          <p:nvPr/>
        </p:nvSpPr>
        <p:spPr bwMode="auto">
          <a:xfrm>
            <a:off x="7969723" y="2829038"/>
            <a:ext cx="936104" cy="504056"/>
          </a:xfrm>
          <a:prstGeom prst="leftArrow">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ar-DZ" sz="2000" b="1" i="0" u="none" strike="noStrike" cap="none" normalizeH="0" baseline="0" dirty="0" smtClean="0">
                <a:ln>
                  <a:noFill/>
                </a:ln>
                <a:solidFill>
                  <a:srgbClr val="000000"/>
                </a:solidFill>
                <a:effectLst/>
                <a:latin typeface="Arial" charset="0"/>
              </a:rPr>
              <a:t>3</a:t>
            </a:r>
            <a:endParaRPr kumimoji="0" lang="fr-FR" sz="2000" b="1" i="0" u="none" strike="noStrike" cap="none" normalizeH="0" baseline="0" dirty="0" smtClean="0">
              <a:ln>
                <a:noFill/>
              </a:ln>
              <a:solidFill>
                <a:srgbClr val="000000"/>
              </a:solidFill>
              <a:effectLst/>
              <a:latin typeface="Arial" charset="0"/>
            </a:endParaRPr>
          </a:p>
        </p:txBody>
      </p:sp>
      <p:sp>
        <p:nvSpPr>
          <p:cNvPr id="19" name="Flèche gauche 18"/>
          <p:cNvSpPr/>
          <p:nvPr/>
        </p:nvSpPr>
        <p:spPr bwMode="auto">
          <a:xfrm>
            <a:off x="7969723" y="3771366"/>
            <a:ext cx="936104" cy="504056"/>
          </a:xfrm>
          <a:prstGeom prst="leftArrow">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ar-DZ" sz="2000" b="1" i="0" u="none" strike="noStrike" cap="none" normalizeH="0" baseline="0" dirty="0" smtClean="0">
                <a:ln>
                  <a:noFill/>
                </a:ln>
                <a:solidFill>
                  <a:srgbClr val="000000"/>
                </a:solidFill>
                <a:effectLst/>
                <a:latin typeface="Arial" charset="0"/>
              </a:rPr>
              <a:t>4</a:t>
            </a:r>
            <a:endParaRPr kumimoji="0" lang="fr-FR" sz="2000" b="1" i="0" u="none" strike="noStrike" cap="none" normalizeH="0" baseline="0" dirty="0" smtClean="0">
              <a:ln>
                <a:noFill/>
              </a:ln>
              <a:solidFill>
                <a:srgbClr val="000000"/>
              </a:solidFill>
              <a:effectLst/>
              <a:latin typeface="Arial" charset="0"/>
            </a:endParaRPr>
          </a:p>
        </p:txBody>
      </p:sp>
      <p:sp>
        <p:nvSpPr>
          <p:cNvPr id="20" name="Flèche gauche 19"/>
          <p:cNvSpPr/>
          <p:nvPr/>
        </p:nvSpPr>
        <p:spPr bwMode="auto">
          <a:xfrm rot="20383649">
            <a:off x="6845273" y="4870069"/>
            <a:ext cx="1938073" cy="1053475"/>
          </a:xfrm>
          <a:prstGeom prst="leftArrow">
            <a:avLst>
              <a:gd name="adj1" fmla="val 50000"/>
              <a:gd name="adj2" fmla="val 20363"/>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rgbClr val="000000"/>
                </a:solidFill>
                <a:effectLst/>
                <a:latin typeface="Arial" charset="0"/>
              </a:rPr>
              <a:t>من أجل </a:t>
            </a:r>
            <a:endParaRPr kumimoji="0" lang="fr-FR" sz="2800" b="1" i="0" u="none" strike="noStrike" cap="none" normalizeH="0" baseline="0" dirty="0" smtClean="0">
              <a:ln>
                <a:noFill/>
              </a:ln>
              <a:solidFill>
                <a:srgbClr val="000000"/>
              </a:solidFill>
              <a:effectLst/>
              <a:latin typeface="Arial" charset="0"/>
            </a:endParaRPr>
          </a:p>
        </p:txBody>
      </p:sp>
    </p:spTree>
    <p:extLst>
      <p:ext uri="{BB962C8B-B14F-4D97-AF65-F5344CB8AC3E}">
        <p14:creationId xmlns:p14="http://schemas.microsoft.com/office/powerpoint/2010/main" val="39149593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17"/>
                                        </p:tgtEl>
                                        <p:attrNameLst>
                                          <p:attrName>style.visibility</p:attrName>
                                        </p:attrNameLst>
                                      </p:cBhvr>
                                      <p:to>
                                        <p:strVal val="visible"/>
                                      </p:to>
                                    </p:set>
                                    <p:animEffect transition="in" filter="fade">
                                      <p:cBhvr>
                                        <p:cTn id="18" dur="500"/>
                                        <p:tgtEl>
                                          <p:spTgt spid="17"/>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anim calcmode="lin" valueType="num">
                                      <p:cBhvr additive="base">
                                        <p:cTn id="23" dur="500" fill="hold"/>
                                        <p:tgtEl>
                                          <p:spTgt spid="11"/>
                                        </p:tgtEl>
                                        <p:attrNameLst>
                                          <p:attrName>ppt_x</p:attrName>
                                        </p:attrNameLst>
                                      </p:cBhvr>
                                      <p:tavLst>
                                        <p:tav tm="0">
                                          <p:val>
                                            <p:strVal val="#ppt_x"/>
                                          </p:val>
                                        </p:tav>
                                        <p:tav tm="100000">
                                          <p:val>
                                            <p:strVal val="#ppt_x"/>
                                          </p:val>
                                        </p:tav>
                                      </p:tavLst>
                                    </p:anim>
                                    <p:anim calcmode="lin" valueType="num">
                                      <p:cBhvr additive="base">
                                        <p:cTn id="2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18"/>
                                        </p:tgtEl>
                                        <p:attrNameLst>
                                          <p:attrName>style.visibility</p:attrName>
                                        </p:attrNameLst>
                                      </p:cBhvr>
                                      <p:to>
                                        <p:strVal val="visible"/>
                                      </p:to>
                                    </p:set>
                                    <p:animEffect transition="in" filter="fade">
                                      <p:cBhvr>
                                        <p:cTn id="29" dur="500"/>
                                        <p:tgtEl>
                                          <p:spTgt spid="18"/>
                                        </p:tgtEl>
                                      </p:cBhvr>
                                    </p:animEffect>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12"/>
                                        </p:tgtEl>
                                        <p:attrNameLst>
                                          <p:attrName>style.visibility</p:attrName>
                                        </p:attrNameLst>
                                      </p:cBhvr>
                                      <p:to>
                                        <p:strVal val="visible"/>
                                      </p:to>
                                    </p:set>
                                    <p:anim calcmode="lin" valueType="num">
                                      <p:cBhvr additive="base">
                                        <p:cTn id="34" dur="500" fill="hold"/>
                                        <p:tgtEl>
                                          <p:spTgt spid="12"/>
                                        </p:tgtEl>
                                        <p:attrNameLst>
                                          <p:attrName>ppt_x</p:attrName>
                                        </p:attrNameLst>
                                      </p:cBhvr>
                                      <p:tavLst>
                                        <p:tav tm="0">
                                          <p:val>
                                            <p:strVal val="#ppt_x"/>
                                          </p:val>
                                        </p:tav>
                                        <p:tav tm="100000">
                                          <p:val>
                                            <p:strVal val="#ppt_x"/>
                                          </p:val>
                                        </p:tav>
                                      </p:tavLst>
                                    </p:anim>
                                    <p:anim calcmode="lin" valueType="num">
                                      <p:cBhvr additive="base">
                                        <p:cTn id="35"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19"/>
                                        </p:tgtEl>
                                        <p:attrNameLst>
                                          <p:attrName>style.visibility</p:attrName>
                                        </p:attrNameLst>
                                      </p:cBhvr>
                                      <p:to>
                                        <p:strVal val="visible"/>
                                      </p:to>
                                    </p:set>
                                    <p:animEffect transition="in" filter="fade">
                                      <p:cBhvr>
                                        <p:cTn id="40" dur="500"/>
                                        <p:tgtEl>
                                          <p:spTgt spid="19"/>
                                        </p:tgtEl>
                                      </p:cBhvr>
                                    </p:animEffect>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13"/>
                                        </p:tgtEl>
                                        <p:attrNameLst>
                                          <p:attrName>style.visibility</p:attrName>
                                        </p:attrNameLst>
                                      </p:cBhvr>
                                      <p:to>
                                        <p:strVal val="visible"/>
                                      </p:to>
                                    </p:set>
                                    <p:anim calcmode="lin" valueType="num">
                                      <p:cBhvr additive="base">
                                        <p:cTn id="45" dur="500" fill="hold"/>
                                        <p:tgtEl>
                                          <p:spTgt spid="13"/>
                                        </p:tgtEl>
                                        <p:attrNameLst>
                                          <p:attrName>ppt_x</p:attrName>
                                        </p:attrNameLst>
                                      </p:cBhvr>
                                      <p:tavLst>
                                        <p:tav tm="0">
                                          <p:val>
                                            <p:strVal val="#ppt_x"/>
                                          </p:val>
                                        </p:tav>
                                        <p:tav tm="100000">
                                          <p:val>
                                            <p:strVal val="#ppt_x"/>
                                          </p:val>
                                        </p:tav>
                                      </p:tavLst>
                                    </p:anim>
                                    <p:anim calcmode="lin" valueType="num">
                                      <p:cBhvr additive="base">
                                        <p:cTn id="4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20"/>
                                        </p:tgtEl>
                                        <p:attrNameLst>
                                          <p:attrName>style.visibility</p:attrName>
                                        </p:attrNameLst>
                                      </p:cBhvr>
                                      <p:to>
                                        <p:strVal val="visible"/>
                                      </p:to>
                                    </p:set>
                                    <p:animEffect transition="in" filter="fade">
                                      <p:cBhvr>
                                        <p:cTn id="51" dur="500"/>
                                        <p:tgtEl>
                                          <p:spTgt spid="20"/>
                                        </p:tgtEl>
                                      </p:cBhvr>
                                    </p:animEffect>
                                  </p:childTnLst>
                                </p:cTn>
                              </p:par>
                            </p:childTnLst>
                          </p:cTn>
                        </p:par>
                      </p:childTnLst>
                    </p:cTn>
                  </p:par>
                  <p:par>
                    <p:cTn id="52" fill="hold">
                      <p:stCondLst>
                        <p:cond delay="indefinite"/>
                      </p:stCondLst>
                      <p:childTnLst>
                        <p:par>
                          <p:cTn id="53" fill="hold">
                            <p:stCondLst>
                              <p:cond delay="0"/>
                            </p:stCondLst>
                            <p:childTnLst>
                              <p:par>
                                <p:cTn id="54" presetID="2" presetClass="entr" presetSubtype="4" fill="hold" grpId="0" nodeType="clickEffect">
                                  <p:stCondLst>
                                    <p:cond delay="0"/>
                                  </p:stCondLst>
                                  <p:childTnLst>
                                    <p:set>
                                      <p:cBhvr>
                                        <p:cTn id="55" dur="1" fill="hold">
                                          <p:stCondLst>
                                            <p:cond delay="0"/>
                                          </p:stCondLst>
                                        </p:cTn>
                                        <p:tgtEl>
                                          <p:spTgt spid="9"/>
                                        </p:tgtEl>
                                        <p:attrNameLst>
                                          <p:attrName>style.visibility</p:attrName>
                                        </p:attrNameLst>
                                      </p:cBhvr>
                                      <p:to>
                                        <p:strVal val="visible"/>
                                      </p:to>
                                    </p:set>
                                    <p:anim calcmode="lin" valueType="num">
                                      <p:cBhvr additive="base">
                                        <p:cTn id="56" dur="500" fill="hold"/>
                                        <p:tgtEl>
                                          <p:spTgt spid="9"/>
                                        </p:tgtEl>
                                        <p:attrNameLst>
                                          <p:attrName>ppt_x</p:attrName>
                                        </p:attrNameLst>
                                      </p:cBhvr>
                                      <p:tavLst>
                                        <p:tav tm="0">
                                          <p:val>
                                            <p:strVal val="#ppt_x"/>
                                          </p:val>
                                        </p:tav>
                                        <p:tav tm="100000">
                                          <p:val>
                                            <p:strVal val="#ppt_x"/>
                                          </p:val>
                                        </p:tav>
                                      </p:tavLst>
                                    </p:anim>
                                    <p:anim calcmode="lin" valueType="num">
                                      <p:cBhvr additive="base">
                                        <p:cTn id="57"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1" grpId="0" animBg="1"/>
      <p:bldP spid="12" grpId="0" animBg="1"/>
      <p:bldP spid="13" grpId="0" animBg="1"/>
      <p:bldP spid="9" grpId="0" animBg="1"/>
      <p:bldP spid="10" grpId="0" animBg="1"/>
      <p:bldP spid="17" grpId="0" animBg="1"/>
      <p:bldP spid="18" grpId="0" animBg="1"/>
      <p:bldP spid="19" grpId="0" animBg="1"/>
      <p:bldP spid="2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ular Callout 1"/>
          <p:cNvSpPr/>
          <p:nvPr/>
        </p:nvSpPr>
        <p:spPr bwMode="auto">
          <a:xfrm>
            <a:off x="1619672" y="332656"/>
            <a:ext cx="5328592" cy="648072"/>
          </a:xfrm>
          <a:prstGeom prst="wedgeRoundRectCallout">
            <a:avLst/>
          </a:prstGeom>
          <a:no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endParaRPr lang="fr-FR" smtClean="0">
              <a:solidFill>
                <a:srgbClr val="FFFFFF"/>
              </a:solidFill>
            </a:endParaRPr>
          </a:p>
        </p:txBody>
      </p:sp>
      <p:sp>
        <p:nvSpPr>
          <p:cNvPr id="14" name="Rounded Rectangular Callout 3"/>
          <p:cNvSpPr/>
          <p:nvPr/>
        </p:nvSpPr>
        <p:spPr bwMode="auto">
          <a:xfrm>
            <a:off x="1177380" y="127521"/>
            <a:ext cx="7200800" cy="695835"/>
          </a:xfrm>
          <a:prstGeom prst="wedgeRoundRectCallout">
            <a:avLst>
              <a:gd name="adj1" fmla="val -42416"/>
              <a:gd name="adj2" fmla="val 87305"/>
              <a:gd name="adj3" fmla="val 16667"/>
            </a:avLst>
          </a:prstGeom>
          <a:ln>
            <a:headEnd type="none" w="med" len="med"/>
            <a:tailEnd type="none" w="med" len="med"/>
          </a:ln>
        </p:spPr>
        <p:style>
          <a:lnRef idx="3">
            <a:schemeClr val="lt1"/>
          </a:lnRef>
          <a:fillRef idx="1">
            <a:schemeClr val="accent4"/>
          </a:fillRef>
          <a:effectRef idx="1">
            <a:schemeClr val="accent4"/>
          </a:effectRef>
          <a:fontRef idx="minor">
            <a:schemeClr val="lt1"/>
          </a:fontRef>
        </p:style>
        <p:txBody>
          <a:bodyPr vert="horz" wrap="square" lIns="91440" tIns="45720" rIns="91440" bIns="45720" numCol="1" rtlCol="0" anchor="ctr" anchorCtr="0" compatLnSpc="1">
            <a:prstTxWarp prst="textNoShape">
              <a:avLst/>
            </a:prstTxWarp>
          </a:bodyPr>
          <a:lstStyle/>
          <a:p>
            <a:pPr algn="ctr" rtl="1"/>
            <a:r>
              <a:rPr lang="ar-DZ" sz="3200" dirty="0" smtClean="0">
                <a:solidFill>
                  <a:srgbClr val="003366"/>
                </a:solidFill>
                <a:effectLst>
                  <a:outerShdw blurRad="38100" dist="38100" dir="2700000" algn="tl">
                    <a:srgbClr val="000000">
                      <a:alpha val="43137"/>
                    </a:srgbClr>
                  </a:outerShdw>
                </a:effectLst>
                <a:latin typeface="Gabriola" pitchFamily="82" charset="0"/>
              </a:rPr>
              <a:t>ثانيا</a:t>
            </a:r>
            <a:r>
              <a:rPr lang="ar-DZ" sz="3200" dirty="0">
                <a:solidFill>
                  <a:srgbClr val="003366"/>
                </a:solidFill>
                <a:effectLst>
                  <a:outerShdw blurRad="38100" dist="38100" dir="2700000" algn="tl">
                    <a:srgbClr val="000000">
                      <a:alpha val="43137"/>
                    </a:srgbClr>
                  </a:outerShdw>
                </a:effectLst>
                <a:latin typeface="Gabriola" pitchFamily="82" charset="0"/>
              </a:rPr>
              <a:t>: </a:t>
            </a:r>
            <a:r>
              <a:rPr lang="ar-DZ" sz="3200" dirty="0" smtClean="0">
                <a:solidFill>
                  <a:srgbClr val="003366"/>
                </a:solidFill>
                <a:effectLst>
                  <a:outerShdw blurRad="38100" dist="38100" dir="2700000" algn="tl">
                    <a:srgbClr val="000000">
                      <a:alpha val="43137"/>
                    </a:srgbClr>
                  </a:outerShdw>
                </a:effectLst>
                <a:latin typeface="Gabriola" pitchFamily="82" charset="0"/>
              </a:rPr>
              <a:t>مجال تطبيق المعيار</a:t>
            </a:r>
            <a:endParaRPr lang="ar-DZ" sz="3200" dirty="0">
              <a:solidFill>
                <a:srgbClr val="003366"/>
              </a:solidFill>
              <a:effectLst>
                <a:outerShdw blurRad="38100" dist="38100" dir="2700000" algn="tl">
                  <a:srgbClr val="000000">
                    <a:alpha val="43137"/>
                  </a:srgbClr>
                </a:outerShdw>
              </a:effectLst>
              <a:latin typeface="Gabriola" pitchFamily="82" charset="0"/>
            </a:endParaRPr>
          </a:p>
        </p:txBody>
      </p:sp>
      <p:sp>
        <p:nvSpPr>
          <p:cNvPr id="11" name="Rectangle 10"/>
          <p:cNvSpPr/>
          <p:nvPr/>
        </p:nvSpPr>
        <p:spPr bwMode="auto">
          <a:xfrm>
            <a:off x="422666" y="1142082"/>
            <a:ext cx="8469813" cy="1459052"/>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just" rtl="1"/>
            <a:r>
              <a:rPr lang="ar-DZ" sz="2800" b="0" dirty="0" smtClean="0">
                <a:solidFill>
                  <a:srgbClr val="000000"/>
                </a:solidFill>
                <a:latin typeface="Times New Roman" panose="02020603050405020304" pitchFamily="18" charset="0"/>
                <a:cs typeface="Times New Roman" panose="02020603050405020304" pitchFamily="18" charset="0"/>
              </a:rPr>
              <a:t>يطبق هذا </a:t>
            </a:r>
            <a:r>
              <a:rPr lang="ar-DZ" sz="2800" b="0" dirty="0" err="1" smtClean="0">
                <a:solidFill>
                  <a:srgbClr val="000000"/>
                </a:solidFill>
                <a:latin typeface="Times New Roman" panose="02020603050405020304" pitchFamily="18" charset="0"/>
                <a:cs typeface="Times New Roman" panose="02020603050405020304" pitchFamily="18" charset="0"/>
              </a:rPr>
              <a:t>المعیار</a:t>
            </a:r>
            <a:r>
              <a:rPr lang="ar-DZ" sz="2800" b="0" dirty="0" smtClean="0">
                <a:solidFill>
                  <a:srgbClr val="000000"/>
                </a:solidFill>
                <a:latin typeface="Times New Roman" panose="02020603050405020304" pitchFamily="18" charset="0"/>
                <a:cs typeface="Times New Roman" panose="02020603050405020304" pitchFamily="18" charset="0"/>
              </a:rPr>
              <a:t> </a:t>
            </a:r>
            <a:r>
              <a:rPr lang="ar-DZ" sz="2800" b="0" dirty="0">
                <a:solidFill>
                  <a:srgbClr val="000000"/>
                </a:solidFill>
                <a:latin typeface="Times New Roman" panose="02020603050405020304" pitchFamily="18" charset="0"/>
                <a:cs typeface="Times New Roman" panose="02020603050405020304" pitchFamily="18" charset="0"/>
              </a:rPr>
              <a:t>في إعداد وعرض القوائم </a:t>
            </a:r>
            <a:r>
              <a:rPr lang="ar-DZ" sz="2800" b="0" dirty="0" err="1" smtClean="0">
                <a:solidFill>
                  <a:srgbClr val="000000"/>
                </a:solidFill>
                <a:latin typeface="Times New Roman" panose="02020603050405020304" pitchFamily="18" charset="0"/>
                <a:cs typeface="Times New Roman" panose="02020603050405020304" pitchFamily="18" charset="0"/>
              </a:rPr>
              <a:t>المالیة</a:t>
            </a:r>
            <a:r>
              <a:rPr lang="ar-DZ" sz="2800" b="0" dirty="0" smtClean="0">
                <a:solidFill>
                  <a:srgbClr val="000000"/>
                </a:solidFill>
                <a:latin typeface="Times New Roman" panose="02020603050405020304" pitchFamily="18" charset="0"/>
                <a:cs typeface="Times New Roman" panose="02020603050405020304" pitchFamily="18" charset="0"/>
              </a:rPr>
              <a:t> </a:t>
            </a:r>
            <a:r>
              <a:rPr lang="ar-DZ" sz="2800" b="0" dirty="0">
                <a:solidFill>
                  <a:srgbClr val="FF0000"/>
                </a:solidFill>
                <a:latin typeface="Times New Roman" panose="02020603050405020304" pitchFamily="18" charset="0"/>
                <a:cs typeface="Times New Roman" panose="02020603050405020304" pitchFamily="18" charset="0"/>
              </a:rPr>
              <a:t>للأغراض </a:t>
            </a:r>
            <a:r>
              <a:rPr lang="ar-DZ" sz="2800" b="0" dirty="0" smtClean="0">
                <a:solidFill>
                  <a:srgbClr val="FF0000"/>
                </a:solidFill>
                <a:latin typeface="Times New Roman" panose="02020603050405020304" pitchFamily="18" charset="0"/>
                <a:cs typeface="Times New Roman" panose="02020603050405020304" pitchFamily="18" charset="0"/>
              </a:rPr>
              <a:t>العامة</a:t>
            </a:r>
            <a:r>
              <a:rPr lang="ar-DZ" sz="2800" b="0" dirty="0" smtClean="0">
                <a:solidFill>
                  <a:srgbClr val="000000"/>
                </a:solidFill>
                <a:latin typeface="Times New Roman" panose="02020603050405020304" pitchFamily="18" charset="0"/>
                <a:cs typeface="Times New Roman" panose="02020603050405020304" pitchFamily="18" charset="0"/>
              </a:rPr>
              <a:t>، سواء كانت موحدة </a:t>
            </a:r>
            <a:r>
              <a:rPr lang="fr-FR" sz="2800" b="0" dirty="0" smtClean="0">
                <a:solidFill>
                  <a:srgbClr val="000000"/>
                </a:solidFill>
                <a:latin typeface="Times New Roman" panose="02020603050405020304" pitchFamily="18" charset="0"/>
                <a:cs typeface="Times New Roman" panose="02020603050405020304" pitchFamily="18" charset="0"/>
              </a:rPr>
              <a:t> IFRS 10</a:t>
            </a:r>
            <a:r>
              <a:rPr lang="ar-DZ" sz="2800" b="0" dirty="0" smtClean="0">
                <a:solidFill>
                  <a:srgbClr val="000000"/>
                </a:solidFill>
                <a:latin typeface="Times New Roman" panose="02020603050405020304" pitchFamily="18" charset="0"/>
                <a:cs typeface="Times New Roman" panose="02020603050405020304" pitchFamily="18" charset="0"/>
              </a:rPr>
              <a:t>أو منفصلة</a:t>
            </a:r>
            <a:r>
              <a:rPr lang="fr-FR" sz="2800" b="0" dirty="0" smtClean="0">
                <a:solidFill>
                  <a:srgbClr val="000000"/>
                </a:solidFill>
                <a:latin typeface="Times New Roman" panose="02020603050405020304" pitchFamily="18" charset="0"/>
                <a:cs typeface="Times New Roman" panose="02020603050405020304" pitchFamily="18" charset="0"/>
              </a:rPr>
              <a:t> ISA 27</a:t>
            </a:r>
            <a:r>
              <a:rPr lang="ar-DZ" sz="2800" b="0" dirty="0" smtClean="0">
                <a:solidFill>
                  <a:srgbClr val="000000"/>
                </a:solidFill>
                <a:latin typeface="Times New Roman" panose="02020603050405020304" pitchFamily="18" charset="0"/>
                <a:cs typeface="Times New Roman" panose="02020603050405020304" pitchFamily="18" charset="0"/>
              </a:rPr>
              <a:t>، </a:t>
            </a:r>
            <a:r>
              <a:rPr lang="ar-DZ" sz="2800" b="0" dirty="0">
                <a:solidFill>
                  <a:srgbClr val="000000"/>
                </a:solidFill>
                <a:latin typeface="Times New Roman" panose="02020603050405020304" pitchFamily="18" charset="0"/>
                <a:cs typeface="Times New Roman" panose="02020603050405020304" pitchFamily="18" charset="0"/>
              </a:rPr>
              <a:t>المعدة </a:t>
            </a:r>
            <a:r>
              <a:rPr lang="ar-DZ" sz="2800" b="0" dirty="0" smtClean="0">
                <a:solidFill>
                  <a:srgbClr val="000000"/>
                </a:solidFill>
                <a:latin typeface="Times New Roman" panose="02020603050405020304" pitchFamily="18" charset="0"/>
                <a:cs typeface="Times New Roman" panose="02020603050405020304" pitchFamily="18" charset="0"/>
              </a:rPr>
              <a:t>وفق </a:t>
            </a:r>
            <a:r>
              <a:rPr lang="ar-DZ" sz="2800" b="0" dirty="0" err="1" smtClean="0">
                <a:solidFill>
                  <a:srgbClr val="000000"/>
                </a:solidFill>
                <a:latin typeface="Times New Roman" panose="02020603050405020304" pitchFamily="18" charset="0"/>
                <a:cs typeface="Times New Roman" panose="02020603050405020304" pitchFamily="18" charset="0"/>
              </a:rPr>
              <a:t>معاییر</a:t>
            </a:r>
            <a:r>
              <a:rPr lang="ar-DZ" sz="2800" b="0" dirty="0" smtClean="0">
                <a:solidFill>
                  <a:srgbClr val="000000"/>
                </a:solidFill>
                <a:latin typeface="Times New Roman" panose="02020603050405020304" pitchFamily="18" charset="0"/>
                <a:cs typeface="Times New Roman" panose="02020603050405020304" pitchFamily="18" charset="0"/>
              </a:rPr>
              <a:t> </a:t>
            </a:r>
            <a:r>
              <a:rPr lang="ar-DZ" sz="2800" b="0" dirty="0" err="1">
                <a:solidFill>
                  <a:srgbClr val="000000"/>
                </a:solidFill>
                <a:latin typeface="Times New Roman" panose="02020603050405020304" pitchFamily="18" charset="0"/>
                <a:cs typeface="Times New Roman" panose="02020603050405020304" pitchFamily="18" charset="0"/>
              </a:rPr>
              <a:t>التقریر</a:t>
            </a:r>
            <a:r>
              <a:rPr lang="ar-DZ" sz="2800" b="0" dirty="0">
                <a:solidFill>
                  <a:srgbClr val="000000"/>
                </a:solidFill>
                <a:latin typeface="Times New Roman" panose="02020603050405020304" pitchFamily="18" charset="0"/>
                <a:cs typeface="Times New Roman" panose="02020603050405020304" pitchFamily="18" charset="0"/>
              </a:rPr>
              <a:t> المالي </a:t>
            </a:r>
            <a:r>
              <a:rPr lang="ar-DZ" sz="2800" b="0" dirty="0" err="1" smtClean="0">
                <a:solidFill>
                  <a:srgbClr val="000000"/>
                </a:solidFill>
                <a:latin typeface="Times New Roman" panose="02020603050405020304" pitchFamily="18" charset="0"/>
                <a:cs typeface="Times New Roman" panose="02020603050405020304" pitchFamily="18" charset="0"/>
              </a:rPr>
              <a:t>الدولیة</a:t>
            </a:r>
            <a:r>
              <a:rPr lang="ar-DZ" sz="2800" b="0" dirty="0" smtClean="0">
                <a:solidFill>
                  <a:srgbClr val="000000"/>
                </a:solidFill>
                <a:latin typeface="Times New Roman" panose="02020603050405020304" pitchFamily="18" charset="0"/>
                <a:cs typeface="Times New Roman" panose="02020603050405020304" pitchFamily="18" charset="0"/>
              </a:rPr>
              <a:t>.</a:t>
            </a:r>
            <a:endParaRPr kumimoji="0" lang="fr-FR" sz="2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endParaRPr>
          </a:p>
        </p:txBody>
      </p:sp>
      <p:sp>
        <p:nvSpPr>
          <p:cNvPr id="12" name="Rectangle 11"/>
          <p:cNvSpPr/>
          <p:nvPr/>
        </p:nvSpPr>
        <p:spPr bwMode="auto">
          <a:xfrm>
            <a:off x="971600" y="2945774"/>
            <a:ext cx="6864315" cy="1350551"/>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just" rtl="1"/>
            <a:r>
              <a:rPr lang="ar-DZ" sz="2800" b="0" dirty="0" smtClean="0">
                <a:solidFill>
                  <a:srgbClr val="000000"/>
                </a:solidFill>
                <a:latin typeface="Times New Roman" panose="02020603050405020304" pitchFamily="18" charset="0"/>
                <a:cs typeface="Times New Roman" panose="02020603050405020304" pitchFamily="18" charset="0"/>
              </a:rPr>
              <a:t>هي </a:t>
            </a:r>
            <a:r>
              <a:rPr lang="ar-DZ" sz="2800" b="0" dirty="0">
                <a:solidFill>
                  <a:srgbClr val="000000"/>
                </a:solidFill>
                <a:latin typeface="Times New Roman" panose="02020603050405020304" pitchFamily="18" charset="0"/>
                <a:cs typeface="Times New Roman" panose="02020603050405020304" pitchFamily="18" charset="0"/>
              </a:rPr>
              <a:t>تلك التي تهدف إلى خدمة المستخدمين </a:t>
            </a:r>
            <a:r>
              <a:rPr lang="ar-DZ" sz="2800" b="0" dirty="0" smtClean="0">
                <a:solidFill>
                  <a:srgbClr val="000000"/>
                </a:solidFill>
                <a:latin typeface="Times New Roman" panose="02020603050405020304" pitchFamily="18" charset="0"/>
                <a:cs typeface="Times New Roman" panose="02020603050405020304" pitchFamily="18" charset="0"/>
              </a:rPr>
              <a:t>الذين ليسوا </a:t>
            </a:r>
            <a:r>
              <a:rPr lang="ar-DZ" sz="2800" b="0" dirty="0">
                <a:solidFill>
                  <a:srgbClr val="000000"/>
                </a:solidFill>
                <a:latin typeface="Times New Roman" panose="02020603050405020304" pitchFamily="18" charset="0"/>
                <a:cs typeface="Times New Roman" panose="02020603050405020304" pitchFamily="18" charset="0"/>
              </a:rPr>
              <a:t>في وضع يسمح لهم بطلب تقارير مالية مصممة </a:t>
            </a:r>
            <a:r>
              <a:rPr lang="ar-DZ" sz="2800" b="0" dirty="0" smtClean="0">
                <a:solidFill>
                  <a:srgbClr val="000000"/>
                </a:solidFill>
                <a:latin typeface="Times New Roman" panose="02020603050405020304" pitchFamily="18" charset="0"/>
                <a:cs typeface="Times New Roman" panose="02020603050405020304" pitchFamily="18" charset="0"/>
              </a:rPr>
              <a:t>وفقا </a:t>
            </a:r>
            <a:r>
              <a:rPr lang="ar-DZ" sz="2800" b="0" dirty="0">
                <a:solidFill>
                  <a:srgbClr val="000000"/>
                </a:solidFill>
                <a:latin typeface="Times New Roman" panose="02020603050405020304" pitchFamily="18" charset="0"/>
                <a:cs typeface="Times New Roman" panose="02020603050405020304" pitchFamily="18" charset="0"/>
              </a:rPr>
              <a:t>لاحتياجاتهم الخاصة من المعلومات </a:t>
            </a:r>
            <a:endParaRPr kumimoji="0" lang="fr-FR" sz="2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endParaRPr>
          </a:p>
        </p:txBody>
      </p:sp>
      <p:sp>
        <p:nvSpPr>
          <p:cNvPr id="17" name="Rectangle 16"/>
          <p:cNvSpPr/>
          <p:nvPr/>
        </p:nvSpPr>
        <p:spPr bwMode="auto">
          <a:xfrm>
            <a:off x="422667" y="5349242"/>
            <a:ext cx="7183876" cy="1032086"/>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just" rtl="1"/>
            <a:r>
              <a:rPr lang="ar-DZ" sz="2800" b="0" dirty="0" err="1">
                <a:solidFill>
                  <a:srgbClr val="000000"/>
                </a:solidFill>
                <a:latin typeface="Times New Roman" panose="02020603050405020304" pitchFamily="18" charset="0"/>
                <a:cs typeface="Times New Roman" panose="02020603050405020304" pitchFamily="18" charset="0"/>
              </a:rPr>
              <a:t>التقاریر</a:t>
            </a:r>
            <a:r>
              <a:rPr lang="ar-DZ" sz="2800" b="0" dirty="0">
                <a:solidFill>
                  <a:srgbClr val="000000"/>
                </a:solidFill>
                <a:latin typeface="Times New Roman" panose="02020603050405020304" pitchFamily="18" charset="0"/>
                <a:cs typeface="Times New Roman" panose="02020603050405020304" pitchFamily="18" charset="0"/>
              </a:rPr>
              <a:t> </a:t>
            </a:r>
            <a:r>
              <a:rPr lang="ar-DZ" sz="2800" b="0" dirty="0" err="1" smtClean="0">
                <a:solidFill>
                  <a:srgbClr val="000000"/>
                </a:solidFill>
                <a:latin typeface="Times New Roman" panose="02020603050405020304" pitchFamily="18" charset="0"/>
                <a:cs typeface="Times New Roman" panose="02020603050405020304" pitchFamily="18" charset="0"/>
              </a:rPr>
              <a:t>المالیة</a:t>
            </a:r>
            <a:r>
              <a:rPr lang="ar-DZ" sz="2800" b="0" dirty="0" smtClean="0">
                <a:solidFill>
                  <a:srgbClr val="000000"/>
                </a:solidFill>
                <a:latin typeface="Times New Roman" panose="02020603050405020304" pitchFamily="18" charset="0"/>
                <a:cs typeface="Times New Roman" panose="02020603050405020304" pitchFamily="18" charset="0"/>
              </a:rPr>
              <a:t> </a:t>
            </a:r>
            <a:r>
              <a:rPr lang="ar-DZ" sz="2800" b="0" dirty="0" err="1" smtClean="0">
                <a:solidFill>
                  <a:srgbClr val="000000"/>
                </a:solidFill>
                <a:latin typeface="Times New Roman" panose="02020603050405020304" pitchFamily="18" charset="0"/>
                <a:cs typeface="Times New Roman" panose="02020603050405020304" pitchFamily="18" charset="0"/>
              </a:rPr>
              <a:t>المرحلیة</a:t>
            </a:r>
            <a:r>
              <a:rPr lang="ar-DZ" sz="2800" b="0" dirty="0" smtClean="0">
                <a:solidFill>
                  <a:srgbClr val="000000"/>
                </a:solidFill>
                <a:latin typeface="Times New Roman" panose="02020603050405020304" pitchFamily="18" charset="0"/>
                <a:cs typeface="Times New Roman" panose="02020603050405020304" pitchFamily="18" charset="0"/>
              </a:rPr>
              <a:t> </a:t>
            </a:r>
            <a:r>
              <a:rPr lang="ar-DZ" sz="2800" b="0" dirty="0">
                <a:solidFill>
                  <a:srgbClr val="000000"/>
                </a:solidFill>
                <a:latin typeface="Times New Roman" panose="02020603050405020304" pitchFamily="18" charset="0"/>
                <a:cs typeface="Times New Roman" panose="02020603050405020304" pitchFamily="18" charset="0"/>
              </a:rPr>
              <a:t>المعدة وفقا لمتطلبات </a:t>
            </a:r>
            <a:r>
              <a:rPr lang="ar-DZ" sz="2800" b="0" dirty="0" err="1">
                <a:solidFill>
                  <a:srgbClr val="000000"/>
                </a:solidFill>
                <a:latin typeface="Times New Roman" panose="02020603050405020304" pitchFamily="18" charset="0"/>
                <a:cs typeface="Times New Roman" panose="02020603050405020304" pitchFamily="18" charset="0"/>
              </a:rPr>
              <a:t>معیار</a:t>
            </a:r>
            <a:r>
              <a:rPr lang="ar-DZ" sz="2800" b="0" dirty="0">
                <a:solidFill>
                  <a:srgbClr val="000000"/>
                </a:solidFill>
                <a:latin typeface="Times New Roman" panose="02020603050405020304" pitchFamily="18" charset="0"/>
                <a:cs typeface="Times New Roman" panose="02020603050405020304" pitchFamily="18" charset="0"/>
              </a:rPr>
              <a:t> المحاسبة </a:t>
            </a:r>
            <a:r>
              <a:rPr lang="ar-DZ" sz="2800" b="0" dirty="0" smtClean="0">
                <a:solidFill>
                  <a:srgbClr val="000000"/>
                </a:solidFill>
                <a:latin typeface="Times New Roman" panose="02020603050405020304" pitchFamily="18" charset="0"/>
                <a:cs typeface="Times New Roman" panose="02020603050405020304" pitchFamily="18" charset="0"/>
              </a:rPr>
              <a:t>الدولي 34</a:t>
            </a:r>
            <a:r>
              <a:rPr lang="fr-FR" sz="2800" b="0" dirty="0" smtClean="0">
                <a:solidFill>
                  <a:srgbClr val="000000"/>
                </a:solidFill>
                <a:latin typeface="Times New Roman" panose="02020603050405020304" pitchFamily="18" charset="0"/>
                <a:cs typeface="Times New Roman" panose="02020603050405020304" pitchFamily="18" charset="0"/>
              </a:rPr>
              <a:t>IAS </a:t>
            </a:r>
            <a:endParaRPr kumimoji="0" lang="fr-FR" sz="2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endParaRPr>
          </a:p>
        </p:txBody>
      </p:sp>
      <p:cxnSp>
        <p:nvCxnSpPr>
          <p:cNvPr id="4" name="Connecteur droit avec flèche 3"/>
          <p:cNvCxnSpPr/>
          <p:nvPr/>
        </p:nvCxnSpPr>
        <p:spPr bwMode="auto">
          <a:xfrm>
            <a:off x="2267744" y="1566643"/>
            <a:ext cx="2016224" cy="1379131"/>
          </a:xfrm>
          <a:prstGeom prst="straightConnector1">
            <a:avLst/>
          </a:prstGeom>
          <a:ln>
            <a:headEnd type="none" w="med" len="med"/>
            <a:tailEnd type="triangle"/>
          </a:ln>
        </p:spPr>
        <p:style>
          <a:lnRef idx="3">
            <a:schemeClr val="accent2"/>
          </a:lnRef>
          <a:fillRef idx="0">
            <a:schemeClr val="accent2"/>
          </a:fillRef>
          <a:effectRef idx="2">
            <a:schemeClr val="accent2"/>
          </a:effectRef>
          <a:fontRef idx="minor">
            <a:schemeClr val="tx1"/>
          </a:fontRef>
        </p:style>
      </p:cxnSp>
      <p:sp>
        <p:nvSpPr>
          <p:cNvPr id="22" name="Flèche gauche 21"/>
          <p:cNvSpPr/>
          <p:nvPr/>
        </p:nvSpPr>
        <p:spPr bwMode="auto">
          <a:xfrm rot="19824943">
            <a:off x="7661462" y="4401661"/>
            <a:ext cx="1307731" cy="1053475"/>
          </a:xfrm>
          <a:prstGeom prst="leftArrow">
            <a:avLst>
              <a:gd name="adj1" fmla="val 50000"/>
              <a:gd name="adj2" fmla="val 20363"/>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err="1" smtClean="0">
                <a:ln>
                  <a:noFill/>
                </a:ln>
                <a:solidFill>
                  <a:srgbClr val="000000"/>
                </a:solidFill>
                <a:effectLst/>
                <a:latin typeface="Arial" charset="0"/>
              </a:rPr>
              <a:t>بإستثناء</a:t>
            </a:r>
            <a:endParaRPr kumimoji="0" lang="fr-FR" sz="2800" b="1" i="0" u="none" strike="noStrike" cap="none" normalizeH="0" baseline="0" dirty="0" smtClean="0">
              <a:ln>
                <a:noFill/>
              </a:ln>
              <a:solidFill>
                <a:srgbClr val="000000"/>
              </a:solidFill>
              <a:effectLst/>
              <a:latin typeface="Arial" charset="0"/>
            </a:endParaRPr>
          </a:p>
        </p:txBody>
      </p:sp>
    </p:spTree>
    <p:extLst>
      <p:ext uri="{BB962C8B-B14F-4D97-AF65-F5344CB8AC3E}">
        <p14:creationId xmlns:p14="http://schemas.microsoft.com/office/powerpoint/2010/main" val="927465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
                                          </p:val>
                                        </p:tav>
                                        <p:tav tm="100000">
                                          <p:val>
                                            <p:strVal val="#ppt_x"/>
                                          </p:val>
                                        </p:tav>
                                      </p:tavLst>
                                    </p:anim>
                                    <p:anim calcmode="lin" valueType="num">
                                      <p:cBhvr>
                                        <p:cTn id="1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barn(inVertical)">
                                      <p:cBhvr>
                                        <p:cTn id="20" dur="500"/>
                                        <p:tgtEl>
                                          <p:spTgt spid="12"/>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22"/>
                                        </p:tgtEl>
                                        <p:attrNameLst>
                                          <p:attrName>style.visibility</p:attrName>
                                        </p:attrNameLst>
                                      </p:cBhvr>
                                      <p:to>
                                        <p:strVal val="visible"/>
                                      </p:to>
                                    </p:set>
                                    <p:animEffect transition="in" filter="fade">
                                      <p:cBhvr>
                                        <p:cTn id="25" dur="500"/>
                                        <p:tgtEl>
                                          <p:spTgt spid="22"/>
                                        </p:tgtEl>
                                      </p:cBhvr>
                                    </p:animEffect>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17"/>
                                        </p:tgtEl>
                                        <p:attrNameLst>
                                          <p:attrName>style.visibility</p:attrName>
                                        </p:attrNameLst>
                                      </p:cBhvr>
                                      <p:to>
                                        <p:strVal val="visible"/>
                                      </p:to>
                                    </p:set>
                                    <p:anim calcmode="lin" valueType="num">
                                      <p:cBhvr additive="base">
                                        <p:cTn id="30" dur="500" fill="hold"/>
                                        <p:tgtEl>
                                          <p:spTgt spid="17"/>
                                        </p:tgtEl>
                                        <p:attrNameLst>
                                          <p:attrName>ppt_x</p:attrName>
                                        </p:attrNameLst>
                                      </p:cBhvr>
                                      <p:tavLst>
                                        <p:tav tm="0">
                                          <p:val>
                                            <p:strVal val="#ppt_x"/>
                                          </p:val>
                                        </p:tav>
                                        <p:tav tm="100000">
                                          <p:val>
                                            <p:strVal val="#ppt_x"/>
                                          </p:val>
                                        </p:tav>
                                      </p:tavLst>
                                    </p:anim>
                                    <p:anim calcmode="lin" valueType="num">
                                      <p:cBhvr additive="base">
                                        <p:cTn id="31"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7" grpId="0" animBg="1"/>
      <p:bldP spid="2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ular Callout 1"/>
          <p:cNvSpPr/>
          <p:nvPr/>
        </p:nvSpPr>
        <p:spPr bwMode="auto">
          <a:xfrm>
            <a:off x="1619672" y="332656"/>
            <a:ext cx="5328592" cy="648072"/>
          </a:xfrm>
          <a:prstGeom prst="wedgeRoundRectCallout">
            <a:avLst/>
          </a:prstGeom>
          <a:no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endParaRPr lang="fr-FR" smtClean="0">
              <a:solidFill>
                <a:srgbClr val="FFFFFF"/>
              </a:solidFill>
            </a:endParaRPr>
          </a:p>
        </p:txBody>
      </p:sp>
      <p:sp>
        <p:nvSpPr>
          <p:cNvPr id="12" name="Rounded Rectangular Callout 3"/>
          <p:cNvSpPr/>
          <p:nvPr/>
        </p:nvSpPr>
        <p:spPr bwMode="auto">
          <a:xfrm>
            <a:off x="1187624" y="102084"/>
            <a:ext cx="7200800" cy="695835"/>
          </a:xfrm>
          <a:prstGeom prst="wedgeRoundRectCallout">
            <a:avLst>
              <a:gd name="adj1" fmla="val -42416"/>
              <a:gd name="adj2" fmla="val 87305"/>
              <a:gd name="adj3" fmla="val 16667"/>
            </a:avLst>
          </a:prstGeom>
          <a:ln>
            <a:headEnd type="none" w="med" len="med"/>
            <a:tailEnd type="none" w="med" len="med"/>
          </a:ln>
        </p:spPr>
        <p:style>
          <a:lnRef idx="3">
            <a:schemeClr val="lt1"/>
          </a:lnRef>
          <a:fillRef idx="1">
            <a:schemeClr val="accent4"/>
          </a:fillRef>
          <a:effectRef idx="1">
            <a:schemeClr val="accent4"/>
          </a:effectRef>
          <a:fontRef idx="minor">
            <a:schemeClr val="lt1"/>
          </a:fontRef>
        </p:style>
        <p:txBody>
          <a:bodyPr vert="horz" wrap="square" lIns="91440" tIns="45720" rIns="91440" bIns="45720" numCol="1" rtlCol="0" anchor="ctr" anchorCtr="0" compatLnSpc="1">
            <a:prstTxWarp prst="textNoShape">
              <a:avLst/>
            </a:prstTxWarp>
          </a:bodyPr>
          <a:lstStyle/>
          <a:p>
            <a:pPr algn="ctr" rtl="1"/>
            <a:r>
              <a:rPr lang="ar-DZ" sz="3200" dirty="0" smtClean="0">
                <a:solidFill>
                  <a:srgbClr val="003366"/>
                </a:solidFill>
                <a:effectLst>
                  <a:outerShdw blurRad="38100" dist="38100" dir="2700000" algn="tl">
                    <a:srgbClr val="000000">
                      <a:alpha val="43137"/>
                    </a:srgbClr>
                  </a:outerShdw>
                </a:effectLst>
                <a:latin typeface="Gabriola" pitchFamily="82" charset="0"/>
              </a:rPr>
              <a:t>ثالثا</a:t>
            </a:r>
            <a:r>
              <a:rPr lang="ar-DZ" sz="3200" dirty="0">
                <a:solidFill>
                  <a:srgbClr val="003366"/>
                </a:solidFill>
                <a:effectLst>
                  <a:outerShdw blurRad="38100" dist="38100" dir="2700000" algn="tl">
                    <a:srgbClr val="000000">
                      <a:alpha val="43137"/>
                    </a:srgbClr>
                  </a:outerShdw>
                </a:effectLst>
                <a:latin typeface="Gabriola" pitchFamily="82" charset="0"/>
              </a:rPr>
              <a:t>: </a:t>
            </a:r>
            <a:r>
              <a:rPr lang="ar-DZ" sz="3200" dirty="0" smtClean="0">
                <a:solidFill>
                  <a:srgbClr val="003366"/>
                </a:solidFill>
                <a:effectLst>
                  <a:outerShdw blurRad="38100" dist="38100" dir="2700000" algn="tl">
                    <a:srgbClr val="000000">
                      <a:alpha val="43137"/>
                    </a:srgbClr>
                  </a:outerShdw>
                </a:effectLst>
                <a:latin typeface="Gabriola" pitchFamily="82" charset="0"/>
              </a:rPr>
              <a:t>التعريف بالمصطلحات</a:t>
            </a:r>
            <a:endParaRPr lang="ar-DZ" sz="3200" dirty="0">
              <a:solidFill>
                <a:srgbClr val="003366"/>
              </a:solidFill>
              <a:effectLst>
                <a:outerShdw blurRad="38100" dist="38100" dir="2700000" algn="tl">
                  <a:srgbClr val="000000">
                    <a:alpha val="43137"/>
                  </a:srgbClr>
                </a:outerShdw>
              </a:effectLst>
              <a:latin typeface="Gabriola" pitchFamily="82" charset="0"/>
            </a:endParaRPr>
          </a:p>
        </p:txBody>
      </p:sp>
      <p:sp>
        <p:nvSpPr>
          <p:cNvPr id="4" name="Ellipse 3"/>
          <p:cNvSpPr/>
          <p:nvPr/>
        </p:nvSpPr>
        <p:spPr bwMode="auto">
          <a:xfrm>
            <a:off x="6453444" y="900692"/>
            <a:ext cx="2565999" cy="936104"/>
          </a:xfrm>
          <a:prstGeom prst="ellipse">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algn="ctr"/>
            <a:r>
              <a:rPr lang="ar-DZ" sz="2400" dirty="0" err="1">
                <a:solidFill>
                  <a:srgbClr val="000000"/>
                </a:solidFill>
                <a:latin typeface="Times New Roman" panose="02020603050405020304" pitchFamily="18" charset="0"/>
                <a:cs typeface="Times New Roman" panose="02020603050405020304" pitchFamily="18" charset="0"/>
              </a:rPr>
              <a:t>معاییر</a:t>
            </a:r>
            <a:r>
              <a:rPr lang="ar-DZ" sz="2400" dirty="0">
                <a:solidFill>
                  <a:srgbClr val="000000"/>
                </a:solidFill>
                <a:latin typeface="Times New Roman" panose="02020603050405020304" pitchFamily="18" charset="0"/>
                <a:cs typeface="Times New Roman" panose="02020603050405020304" pitchFamily="18" charset="0"/>
              </a:rPr>
              <a:t> </a:t>
            </a:r>
            <a:r>
              <a:rPr lang="ar-DZ" sz="2400" dirty="0" err="1">
                <a:solidFill>
                  <a:srgbClr val="000000"/>
                </a:solidFill>
                <a:latin typeface="Times New Roman" panose="02020603050405020304" pitchFamily="18" charset="0"/>
                <a:cs typeface="Times New Roman" panose="02020603050405020304" pitchFamily="18" charset="0"/>
              </a:rPr>
              <a:t>التقریر</a:t>
            </a:r>
            <a:r>
              <a:rPr lang="ar-DZ" sz="2400" dirty="0">
                <a:solidFill>
                  <a:srgbClr val="000000"/>
                </a:solidFill>
                <a:latin typeface="Times New Roman" panose="02020603050405020304" pitchFamily="18" charset="0"/>
                <a:cs typeface="Times New Roman" panose="02020603050405020304" pitchFamily="18" charset="0"/>
              </a:rPr>
              <a:t> المالي </a:t>
            </a:r>
            <a:r>
              <a:rPr lang="ar-DZ" sz="2400" dirty="0" err="1">
                <a:solidFill>
                  <a:srgbClr val="000000"/>
                </a:solidFill>
                <a:latin typeface="Times New Roman" panose="02020603050405020304" pitchFamily="18" charset="0"/>
                <a:cs typeface="Times New Roman" panose="02020603050405020304" pitchFamily="18" charset="0"/>
              </a:rPr>
              <a:t>الدولیة</a:t>
            </a:r>
            <a:endParaRPr kumimoji="0" lang="fr-FR" sz="2400" b="1"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endParaRPr>
          </a:p>
        </p:txBody>
      </p:sp>
      <p:sp>
        <p:nvSpPr>
          <p:cNvPr id="8" name="Rectangle 7"/>
          <p:cNvSpPr/>
          <p:nvPr/>
        </p:nvSpPr>
        <p:spPr bwMode="auto">
          <a:xfrm>
            <a:off x="5436096" y="1856081"/>
            <a:ext cx="3381719" cy="569826"/>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just" rtl="1"/>
            <a:r>
              <a:rPr lang="ar-DZ" sz="2400" b="0" dirty="0" err="1">
                <a:solidFill>
                  <a:srgbClr val="000000"/>
                </a:solidFill>
                <a:latin typeface="Times New Roman" panose="02020603050405020304" pitchFamily="18" charset="0"/>
                <a:cs typeface="Times New Roman" panose="02020603050405020304" pitchFamily="18" charset="0"/>
              </a:rPr>
              <a:t>معاییر</a:t>
            </a:r>
            <a:r>
              <a:rPr lang="ar-DZ" sz="2400" b="0" dirty="0">
                <a:solidFill>
                  <a:srgbClr val="000000"/>
                </a:solidFill>
                <a:latin typeface="Times New Roman" panose="02020603050405020304" pitchFamily="18" charset="0"/>
                <a:cs typeface="Times New Roman" panose="02020603050405020304" pitchFamily="18" charset="0"/>
              </a:rPr>
              <a:t> المحاسبة </a:t>
            </a:r>
            <a:r>
              <a:rPr lang="ar-DZ" sz="2400" b="0" dirty="0" err="1">
                <a:solidFill>
                  <a:srgbClr val="000000"/>
                </a:solidFill>
                <a:latin typeface="Times New Roman" panose="02020603050405020304" pitchFamily="18" charset="0"/>
                <a:cs typeface="Times New Roman" panose="02020603050405020304" pitchFamily="18" charset="0"/>
              </a:rPr>
              <a:t>الدولیة</a:t>
            </a:r>
            <a:r>
              <a:rPr lang="ar-DZ" sz="2400" b="0" dirty="0">
                <a:solidFill>
                  <a:srgbClr val="000000"/>
                </a:solidFill>
                <a:latin typeface="Times New Roman" panose="02020603050405020304" pitchFamily="18" charset="0"/>
                <a:cs typeface="Times New Roman" panose="02020603050405020304" pitchFamily="18" charset="0"/>
              </a:rPr>
              <a:t> </a:t>
            </a:r>
            <a:r>
              <a:rPr lang="fr-FR" sz="2400" b="0" dirty="0" smtClean="0">
                <a:solidFill>
                  <a:srgbClr val="000000"/>
                </a:solidFill>
                <a:latin typeface="Times New Roman" panose="02020603050405020304" pitchFamily="18" charset="0"/>
                <a:cs typeface="Times New Roman" panose="02020603050405020304" pitchFamily="18" charset="0"/>
              </a:rPr>
              <a:t>IAS </a:t>
            </a:r>
            <a:endParaRPr kumimoji="0" lang="fr-FR" sz="24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endParaRPr>
          </a:p>
        </p:txBody>
      </p:sp>
      <p:sp>
        <p:nvSpPr>
          <p:cNvPr id="16" name="Rectangle 15"/>
          <p:cNvSpPr/>
          <p:nvPr/>
        </p:nvSpPr>
        <p:spPr bwMode="auto">
          <a:xfrm>
            <a:off x="5481785" y="2513498"/>
            <a:ext cx="3390236" cy="569826"/>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just" rtl="1"/>
            <a:r>
              <a:rPr lang="ar-DZ" sz="2400" b="0" dirty="0" err="1">
                <a:solidFill>
                  <a:srgbClr val="000000"/>
                </a:solidFill>
                <a:latin typeface="Times New Roman" panose="02020603050405020304" pitchFamily="18" charset="0"/>
                <a:cs typeface="Times New Roman" panose="02020603050405020304" pitchFamily="18" charset="0"/>
              </a:rPr>
              <a:t>معاییر</a:t>
            </a:r>
            <a:r>
              <a:rPr lang="ar-DZ" sz="2400" b="0" dirty="0">
                <a:solidFill>
                  <a:srgbClr val="000000"/>
                </a:solidFill>
                <a:latin typeface="Times New Roman" panose="02020603050405020304" pitchFamily="18" charset="0"/>
                <a:cs typeface="Times New Roman" panose="02020603050405020304" pitchFamily="18" charset="0"/>
              </a:rPr>
              <a:t> </a:t>
            </a:r>
            <a:r>
              <a:rPr lang="ar-DZ" sz="2400" b="0" dirty="0" err="1">
                <a:solidFill>
                  <a:srgbClr val="000000"/>
                </a:solidFill>
                <a:latin typeface="Times New Roman" panose="02020603050405020304" pitchFamily="18" charset="0"/>
                <a:cs typeface="Times New Roman" panose="02020603050405020304" pitchFamily="18" charset="0"/>
              </a:rPr>
              <a:t>التقریر</a:t>
            </a:r>
            <a:r>
              <a:rPr lang="ar-DZ" sz="2400" b="0" dirty="0">
                <a:solidFill>
                  <a:srgbClr val="000000"/>
                </a:solidFill>
                <a:latin typeface="Times New Roman" panose="02020603050405020304" pitchFamily="18" charset="0"/>
                <a:cs typeface="Times New Roman" panose="02020603050405020304" pitchFamily="18" charset="0"/>
              </a:rPr>
              <a:t> المالي </a:t>
            </a:r>
            <a:r>
              <a:rPr lang="ar-DZ" sz="2400" b="0" dirty="0" err="1" smtClean="0">
                <a:solidFill>
                  <a:srgbClr val="000000"/>
                </a:solidFill>
                <a:latin typeface="Times New Roman" panose="02020603050405020304" pitchFamily="18" charset="0"/>
                <a:cs typeface="Times New Roman" panose="02020603050405020304" pitchFamily="18" charset="0"/>
              </a:rPr>
              <a:t>الدولیة</a:t>
            </a:r>
            <a:r>
              <a:rPr lang="fr-FR" sz="2400" b="0" dirty="0" smtClean="0">
                <a:solidFill>
                  <a:srgbClr val="000000"/>
                </a:solidFill>
                <a:latin typeface="Times New Roman" panose="02020603050405020304" pitchFamily="18" charset="0"/>
                <a:cs typeface="Times New Roman" panose="02020603050405020304" pitchFamily="18" charset="0"/>
              </a:rPr>
              <a:t>IFRS </a:t>
            </a:r>
            <a:endParaRPr kumimoji="0" lang="fr-FR" sz="24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endParaRPr>
          </a:p>
        </p:txBody>
      </p:sp>
      <p:sp>
        <p:nvSpPr>
          <p:cNvPr id="18" name="Rectangle 17"/>
          <p:cNvSpPr/>
          <p:nvPr/>
        </p:nvSpPr>
        <p:spPr bwMode="auto">
          <a:xfrm>
            <a:off x="5452861" y="3171354"/>
            <a:ext cx="3448084" cy="607017"/>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just" rtl="1"/>
            <a:r>
              <a:rPr lang="ar-DZ" sz="2400" b="0" dirty="0" err="1">
                <a:solidFill>
                  <a:srgbClr val="000000"/>
                </a:solidFill>
                <a:latin typeface="Times New Roman" panose="02020603050405020304" pitchFamily="18" charset="0"/>
                <a:cs typeface="Times New Roman" panose="02020603050405020304" pitchFamily="18" charset="0"/>
              </a:rPr>
              <a:t>تفسیرات</a:t>
            </a:r>
            <a:r>
              <a:rPr lang="ar-DZ" sz="2400" b="0" dirty="0">
                <a:solidFill>
                  <a:srgbClr val="000000"/>
                </a:solidFill>
                <a:latin typeface="Times New Roman" panose="02020603050405020304" pitchFamily="18" charset="0"/>
                <a:cs typeface="Times New Roman" panose="02020603050405020304" pitchFamily="18" charset="0"/>
              </a:rPr>
              <a:t> </a:t>
            </a:r>
            <a:r>
              <a:rPr lang="ar-DZ" sz="2400" b="0" dirty="0" err="1">
                <a:solidFill>
                  <a:srgbClr val="000000"/>
                </a:solidFill>
                <a:latin typeface="Times New Roman" panose="02020603050405020304" pitchFamily="18" charset="0"/>
                <a:cs typeface="Times New Roman" panose="02020603050405020304" pitchFamily="18" charset="0"/>
              </a:rPr>
              <a:t>معاییر</a:t>
            </a:r>
            <a:r>
              <a:rPr lang="ar-DZ" sz="2400" b="0" dirty="0">
                <a:solidFill>
                  <a:srgbClr val="000000"/>
                </a:solidFill>
                <a:latin typeface="Times New Roman" panose="02020603050405020304" pitchFamily="18" charset="0"/>
                <a:cs typeface="Times New Roman" panose="02020603050405020304" pitchFamily="18" charset="0"/>
              </a:rPr>
              <a:t> المحاسبة </a:t>
            </a:r>
            <a:r>
              <a:rPr lang="ar-DZ" sz="2400" b="0" dirty="0" err="1" smtClean="0">
                <a:solidFill>
                  <a:srgbClr val="000000"/>
                </a:solidFill>
                <a:latin typeface="Times New Roman" panose="02020603050405020304" pitchFamily="18" charset="0"/>
                <a:cs typeface="Times New Roman" panose="02020603050405020304" pitchFamily="18" charset="0"/>
              </a:rPr>
              <a:t>الدولیة</a:t>
            </a:r>
            <a:r>
              <a:rPr lang="ar-DZ" sz="2400" b="0" dirty="0" smtClean="0">
                <a:solidFill>
                  <a:srgbClr val="000000"/>
                </a:solidFill>
                <a:latin typeface="Times New Roman" panose="02020603050405020304" pitchFamily="18" charset="0"/>
                <a:cs typeface="Times New Roman" panose="02020603050405020304" pitchFamily="18" charset="0"/>
              </a:rPr>
              <a:t> </a:t>
            </a:r>
            <a:r>
              <a:rPr lang="fr-FR" sz="2400" b="0" dirty="0" smtClean="0">
                <a:solidFill>
                  <a:srgbClr val="000000"/>
                </a:solidFill>
                <a:latin typeface="Times New Roman" panose="02020603050405020304" pitchFamily="18" charset="0"/>
                <a:cs typeface="Times New Roman" panose="02020603050405020304" pitchFamily="18" charset="0"/>
              </a:rPr>
              <a:t>SIC</a:t>
            </a:r>
            <a:endParaRPr kumimoji="0" lang="fr-FR" sz="24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endParaRPr>
          </a:p>
        </p:txBody>
      </p:sp>
      <p:sp>
        <p:nvSpPr>
          <p:cNvPr id="20" name="Rectangle 19"/>
          <p:cNvSpPr/>
          <p:nvPr/>
        </p:nvSpPr>
        <p:spPr bwMode="auto">
          <a:xfrm>
            <a:off x="5420979" y="3913447"/>
            <a:ext cx="3448084" cy="651659"/>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just" rtl="1"/>
            <a:r>
              <a:rPr lang="ar-DZ" sz="2400" b="0" dirty="0" err="1">
                <a:solidFill>
                  <a:srgbClr val="000000"/>
                </a:solidFill>
                <a:latin typeface="Times New Roman" panose="02020603050405020304" pitchFamily="18" charset="0"/>
                <a:cs typeface="Times New Roman" panose="02020603050405020304" pitchFamily="18" charset="0"/>
              </a:rPr>
              <a:t>تفسیرات</a:t>
            </a:r>
            <a:r>
              <a:rPr lang="ar-DZ" sz="2400" b="0" dirty="0">
                <a:solidFill>
                  <a:srgbClr val="000000"/>
                </a:solidFill>
                <a:latin typeface="Times New Roman" panose="02020603050405020304" pitchFamily="18" charset="0"/>
                <a:cs typeface="Times New Roman" panose="02020603050405020304" pitchFamily="18" charset="0"/>
              </a:rPr>
              <a:t> </a:t>
            </a:r>
            <a:r>
              <a:rPr lang="ar-DZ" sz="2400" b="0" dirty="0" err="1">
                <a:solidFill>
                  <a:srgbClr val="000000"/>
                </a:solidFill>
                <a:latin typeface="Times New Roman" panose="02020603050405020304" pitchFamily="18" charset="0"/>
                <a:cs typeface="Times New Roman" panose="02020603050405020304" pitchFamily="18" charset="0"/>
              </a:rPr>
              <a:t>معاییر</a:t>
            </a:r>
            <a:r>
              <a:rPr lang="ar-DZ" sz="2400" b="0" dirty="0">
                <a:solidFill>
                  <a:srgbClr val="000000"/>
                </a:solidFill>
                <a:latin typeface="Times New Roman" panose="02020603050405020304" pitchFamily="18" charset="0"/>
                <a:cs typeface="Times New Roman" panose="02020603050405020304" pitchFamily="18" charset="0"/>
              </a:rPr>
              <a:t> </a:t>
            </a:r>
            <a:r>
              <a:rPr lang="ar-DZ" sz="2400" b="0" dirty="0" err="1">
                <a:solidFill>
                  <a:srgbClr val="000000"/>
                </a:solidFill>
                <a:latin typeface="Times New Roman" panose="02020603050405020304" pitchFamily="18" charset="0"/>
                <a:cs typeface="Times New Roman" panose="02020603050405020304" pitchFamily="18" charset="0"/>
              </a:rPr>
              <a:t>التقریر</a:t>
            </a:r>
            <a:r>
              <a:rPr lang="ar-DZ" sz="2400" b="0" dirty="0">
                <a:solidFill>
                  <a:srgbClr val="000000"/>
                </a:solidFill>
                <a:latin typeface="Times New Roman" panose="02020603050405020304" pitchFamily="18" charset="0"/>
                <a:cs typeface="Times New Roman" panose="02020603050405020304" pitchFamily="18" charset="0"/>
              </a:rPr>
              <a:t> المالي </a:t>
            </a:r>
            <a:r>
              <a:rPr lang="ar-DZ" sz="2400" b="0" dirty="0" err="1" smtClean="0">
                <a:solidFill>
                  <a:srgbClr val="000000"/>
                </a:solidFill>
                <a:latin typeface="Times New Roman" panose="02020603050405020304" pitchFamily="18" charset="0"/>
                <a:cs typeface="Times New Roman" panose="02020603050405020304" pitchFamily="18" charset="0"/>
              </a:rPr>
              <a:t>الدولیة</a:t>
            </a:r>
            <a:r>
              <a:rPr lang="fr-FR" sz="2400" b="0" dirty="0" smtClean="0">
                <a:solidFill>
                  <a:srgbClr val="000000"/>
                </a:solidFill>
                <a:latin typeface="Times New Roman" panose="02020603050405020304" pitchFamily="18" charset="0"/>
                <a:cs typeface="Times New Roman" panose="02020603050405020304" pitchFamily="18" charset="0"/>
              </a:rPr>
              <a:t>IFRIC </a:t>
            </a:r>
            <a:endParaRPr kumimoji="0" lang="fr-FR" sz="24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endParaRPr>
          </a:p>
        </p:txBody>
      </p:sp>
      <p:sp>
        <p:nvSpPr>
          <p:cNvPr id="21" name="Ellipse 20"/>
          <p:cNvSpPr/>
          <p:nvPr/>
        </p:nvSpPr>
        <p:spPr bwMode="auto">
          <a:xfrm>
            <a:off x="3865064" y="795943"/>
            <a:ext cx="1845919" cy="575588"/>
          </a:xfrm>
          <a:prstGeom prst="ellipse">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algn="ctr"/>
            <a:r>
              <a:rPr lang="ar-DZ" sz="2400" dirty="0" smtClean="0">
                <a:solidFill>
                  <a:srgbClr val="000000"/>
                </a:solidFill>
                <a:latin typeface="Times New Roman" panose="02020603050405020304" pitchFamily="18" charset="0"/>
                <a:cs typeface="Times New Roman" panose="02020603050405020304" pitchFamily="18" charset="0"/>
              </a:rPr>
              <a:t>الايضاحات</a:t>
            </a:r>
            <a:endParaRPr kumimoji="0" lang="fr-FR" sz="2400" b="1"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endParaRPr>
          </a:p>
        </p:txBody>
      </p:sp>
      <p:sp>
        <p:nvSpPr>
          <p:cNvPr id="22" name="Ellipse 21"/>
          <p:cNvSpPr/>
          <p:nvPr/>
        </p:nvSpPr>
        <p:spPr bwMode="auto">
          <a:xfrm>
            <a:off x="2730472" y="2591847"/>
            <a:ext cx="2565999" cy="534043"/>
          </a:xfrm>
          <a:prstGeom prst="ellipse">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algn="ctr"/>
            <a:r>
              <a:rPr lang="ar-DZ" sz="2400" dirty="0" smtClean="0">
                <a:solidFill>
                  <a:srgbClr val="000000"/>
                </a:solidFill>
                <a:latin typeface="Times New Roman" panose="02020603050405020304" pitchFamily="18" charset="0"/>
                <a:cs typeface="Times New Roman" panose="02020603050405020304" pitchFamily="18" charset="0"/>
              </a:rPr>
              <a:t>الدخل الشامل</a:t>
            </a:r>
            <a:endParaRPr kumimoji="0" lang="fr-FR" sz="2400" b="1"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endParaRPr>
          </a:p>
        </p:txBody>
      </p:sp>
      <p:sp>
        <p:nvSpPr>
          <p:cNvPr id="23" name="Ellipse 22"/>
          <p:cNvSpPr/>
          <p:nvPr/>
        </p:nvSpPr>
        <p:spPr bwMode="auto">
          <a:xfrm>
            <a:off x="5993055" y="4766927"/>
            <a:ext cx="3150945" cy="480052"/>
          </a:xfrm>
          <a:prstGeom prst="ellipse">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algn="ctr"/>
            <a:r>
              <a:rPr lang="ar-DZ" sz="2400" dirty="0" smtClean="0">
                <a:solidFill>
                  <a:srgbClr val="000000"/>
                </a:solidFill>
                <a:latin typeface="Times New Roman" panose="02020603050405020304" pitchFamily="18" charset="0"/>
                <a:cs typeface="Times New Roman" panose="02020603050405020304" pitchFamily="18" charset="0"/>
              </a:rPr>
              <a:t>الدخل الشامل الآخر</a:t>
            </a:r>
            <a:endParaRPr kumimoji="0" lang="fr-FR" sz="2400" b="1"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endParaRPr>
          </a:p>
        </p:txBody>
      </p:sp>
      <p:sp>
        <p:nvSpPr>
          <p:cNvPr id="24" name="Rectangle 23"/>
          <p:cNvSpPr/>
          <p:nvPr/>
        </p:nvSpPr>
        <p:spPr bwMode="auto">
          <a:xfrm>
            <a:off x="107505" y="3098800"/>
            <a:ext cx="5188966" cy="1466306"/>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just" rtl="1"/>
            <a:r>
              <a:rPr lang="ar-DZ" sz="2400" b="0" dirty="0" err="1">
                <a:solidFill>
                  <a:srgbClr val="000000"/>
                </a:solidFill>
                <a:latin typeface="Times New Roman" panose="02020603050405020304" pitchFamily="18" charset="0"/>
                <a:cs typeface="Times New Roman" panose="02020603050405020304" pitchFamily="18" charset="0"/>
              </a:rPr>
              <a:t>ھو</a:t>
            </a:r>
            <a:r>
              <a:rPr lang="ar-DZ" sz="2400" b="0" dirty="0">
                <a:solidFill>
                  <a:srgbClr val="000000"/>
                </a:solidFill>
                <a:latin typeface="Times New Roman" panose="02020603050405020304" pitchFamily="18" charset="0"/>
                <a:cs typeface="Times New Roman" panose="02020603050405020304" pitchFamily="18" charset="0"/>
              </a:rPr>
              <a:t> </a:t>
            </a:r>
            <a:r>
              <a:rPr lang="ar-DZ" sz="2400" b="0" dirty="0" err="1">
                <a:solidFill>
                  <a:srgbClr val="000000"/>
                </a:solidFill>
                <a:latin typeface="Times New Roman" panose="02020603050405020304" pitchFamily="18" charset="0"/>
                <a:cs typeface="Times New Roman" panose="02020603050405020304" pitchFamily="18" charset="0"/>
              </a:rPr>
              <a:t>التغیر</a:t>
            </a:r>
            <a:r>
              <a:rPr lang="ar-DZ" sz="2400" b="0" dirty="0">
                <a:solidFill>
                  <a:srgbClr val="000000"/>
                </a:solidFill>
                <a:latin typeface="Times New Roman" panose="02020603050405020304" pitchFamily="18" charset="0"/>
                <a:cs typeface="Times New Roman" panose="02020603050405020304" pitchFamily="18" charset="0"/>
              </a:rPr>
              <a:t> في حقوق </a:t>
            </a:r>
            <a:r>
              <a:rPr lang="ar-DZ" sz="2400" b="0" dirty="0" err="1">
                <a:solidFill>
                  <a:srgbClr val="000000"/>
                </a:solidFill>
                <a:latin typeface="Times New Roman" panose="02020603050405020304" pitchFamily="18" charset="0"/>
                <a:cs typeface="Times New Roman" panose="02020603050405020304" pitchFamily="18" charset="0"/>
              </a:rPr>
              <a:t>الملكیة</a:t>
            </a:r>
            <a:r>
              <a:rPr lang="ar-DZ" sz="2400" b="0" dirty="0">
                <a:solidFill>
                  <a:srgbClr val="000000"/>
                </a:solidFill>
                <a:latin typeface="Times New Roman" panose="02020603050405020304" pitchFamily="18" charset="0"/>
                <a:cs typeface="Times New Roman" panose="02020603050405020304" pitchFamily="18" charset="0"/>
              </a:rPr>
              <a:t> خلال الفترة، </a:t>
            </a:r>
            <a:r>
              <a:rPr lang="ar-DZ" sz="2400" b="0" dirty="0" err="1">
                <a:solidFill>
                  <a:srgbClr val="000000"/>
                </a:solidFill>
                <a:latin typeface="Times New Roman" panose="02020603050405020304" pitchFamily="18" charset="0"/>
                <a:cs typeface="Times New Roman" panose="02020603050405020304" pitchFamily="18" charset="0"/>
              </a:rPr>
              <a:t>نتیجة</a:t>
            </a:r>
            <a:r>
              <a:rPr lang="ar-DZ" sz="2400" b="0" dirty="0">
                <a:solidFill>
                  <a:srgbClr val="000000"/>
                </a:solidFill>
                <a:latin typeface="Times New Roman" panose="02020603050405020304" pitchFamily="18" charset="0"/>
                <a:cs typeface="Times New Roman" panose="02020603050405020304" pitchFamily="18" charset="0"/>
              </a:rPr>
              <a:t> المعاملات والأحداث الأخرى، عدا</a:t>
            </a:r>
            <a:r>
              <a:rPr lang="fr-FR" sz="2400" b="0" dirty="0" smtClean="0">
                <a:solidFill>
                  <a:srgbClr val="000000"/>
                </a:solidFill>
                <a:latin typeface="Times New Roman" panose="02020603050405020304" pitchFamily="18" charset="0"/>
                <a:cs typeface="Times New Roman" panose="02020603050405020304" pitchFamily="18" charset="0"/>
              </a:rPr>
              <a:t> </a:t>
            </a:r>
            <a:r>
              <a:rPr lang="ar-DZ" sz="2400" b="0" dirty="0" err="1">
                <a:solidFill>
                  <a:srgbClr val="000000"/>
                </a:solidFill>
                <a:latin typeface="Times New Roman" panose="02020603050405020304" pitchFamily="18" charset="0"/>
                <a:cs typeface="Times New Roman" panose="02020603050405020304" pitchFamily="18" charset="0"/>
              </a:rPr>
              <a:t>التغیرات</a:t>
            </a:r>
            <a:r>
              <a:rPr lang="ar-DZ" sz="2400" b="0" dirty="0">
                <a:solidFill>
                  <a:srgbClr val="000000"/>
                </a:solidFill>
                <a:latin typeface="Times New Roman" panose="02020603050405020304" pitchFamily="18" charset="0"/>
                <a:cs typeface="Times New Roman" panose="02020603050405020304" pitchFamily="18" charset="0"/>
              </a:rPr>
              <a:t> </a:t>
            </a:r>
            <a:r>
              <a:rPr lang="ar-DZ" sz="2400" b="0" dirty="0" err="1">
                <a:solidFill>
                  <a:srgbClr val="000000"/>
                </a:solidFill>
                <a:latin typeface="Times New Roman" panose="02020603050405020304" pitchFamily="18" charset="0"/>
                <a:cs typeface="Times New Roman" panose="02020603050405020304" pitchFamily="18" charset="0"/>
              </a:rPr>
              <a:t>نتیجة</a:t>
            </a:r>
            <a:r>
              <a:rPr lang="ar-DZ" sz="2400" b="0" dirty="0">
                <a:solidFill>
                  <a:srgbClr val="000000"/>
                </a:solidFill>
                <a:latin typeface="Times New Roman" panose="02020603050405020304" pitchFamily="18" charset="0"/>
                <a:cs typeface="Times New Roman" panose="02020603050405020304" pitchFamily="18" charset="0"/>
              </a:rPr>
              <a:t> لمعاملات مع الملاك، </a:t>
            </a:r>
            <a:r>
              <a:rPr lang="ar-DZ" sz="2400" b="0" dirty="0" err="1">
                <a:solidFill>
                  <a:srgbClr val="000000"/>
                </a:solidFill>
                <a:latin typeface="Times New Roman" panose="02020603050405020304" pitchFamily="18" charset="0"/>
                <a:cs typeface="Times New Roman" panose="02020603050405020304" pitchFamily="18" charset="0"/>
              </a:rPr>
              <a:t>ویشمل</a:t>
            </a:r>
            <a:r>
              <a:rPr lang="ar-DZ" sz="2400" b="0" dirty="0">
                <a:solidFill>
                  <a:srgbClr val="000000"/>
                </a:solidFill>
                <a:latin typeface="Times New Roman" panose="02020603050405020304" pitchFamily="18" charset="0"/>
                <a:cs typeface="Times New Roman" panose="02020603050405020304" pitchFamily="18" charset="0"/>
              </a:rPr>
              <a:t> "الربح أو الخسارة" وعناصر "الدخل الشامل الآخر".</a:t>
            </a:r>
            <a:endParaRPr kumimoji="0" lang="fr-FR" sz="24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endParaRPr>
          </a:p>
        </p:txBody>
      </p:sp>
      <p:sp>
        <p:nvSpPr>
          <p:cNvPr id="25" name="Rectangle 24"/>
          <p:cNvSpPr/>
          <p:nvPr/>
        </p:nvSpPr>
        <p:spPr bwMode="auto">
          <a:xfrm>
            <a:off x="4792195" y="5246979"/>
            <a:ext cx="4312138" cy="1494389"/>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just" rtl="1"/>
            <a:r>
              <a:rPr lang="ar-DZ" sz="2400" b="0" dirty="0" err="1">
                <a:solidFill>
                  <a:srgbClr val="000000"/>
                </a:solidFill>
                <a:latin typeface="Times New Roman" panose="02020603050405020304" pitchFamily="18" charset="0"/>
                <a:cs typeface="Times New Roman" panose="02020603050405020304" pitchFamily="18" charset="0"/>
              </a:rPr>
              <a:t>یشمل</a:t>
            </a:r>
            <a:r>
              <a:rPr lang="ar-DZ" sz="2400" b="0" dirty="0">
                <a:solidFill>
                  <a:srgbClr val="000000"/>
                </a:solidFill>
                <a:latin typeface="Times New Roman" panose="02020603050405020304" pitchFamily="18" charset="0"/>
                <a:cs typeface="Times New Roman" panose="02020603050405020304" pitchFamily="18" charset="0"/>
              </a:rPr>
              <a:t> بنود الدخل </a:t>
            </a:r>
            <a:r>
              <a:rPr lang="ar-DZ" sz="2400" b="0" dirty="0" err="1">
                <a:solidFill>
                  <a:srgbClr val="000000"/>
                </a:solidFill>
                <a:latin typeface="Times New Roman" panose="02020603050405020304" pitchFamily="18" charset="0"/>
                <a:cs typeface="Times New Roman" panose="02020603050405020304" pitchFamily="18" charset="0"/>
              </a:rPr>
              <a:t>والمصاریف</a:t>
            </a:r>
            <a:r>
              <a:rPr lang="ar-DZ" sz="2400" b="0" dirty="0">
                <a:solidFill>
                  <a:srgbClr val="000000"/>
                </a:solidFill>
                <a:latin typeface="Times New Roman" panose="02020603050405020304" pitchFamily="18" charset="0"/>
                <a:cs typeface="Times New Roman" panose="02020603050405020304" pitchFamily="18" charset="0"/>
              </a:rPr>
              <a:t>، بما </a:t>
            </a:r>
            <a:r>
              <a:rPr lang="ar-DZ" sz="2400" b="0" dirty="0" err="1">
                <a:solidFill>
                  <a:srgbClr val="000000"/>
                </a:solidFill>
                <a:latin typeface="Times New Roman" panose="02020603050405020304" pitchFamily="18" charset="0"/>
                <a:cs typeface="Times New Roman" panose="02020603050405020304" pitchFamily="18" charset="0"/>
              </a:rPr>
              <a:t>فیھا</a:t>
            </a:r>
            <a:r>
              <a:rPr lang="ar-DZ" sz="2400" b="0" dirty="0">
                <a:solidFill>
                  <a:srgbClr val="000000"/>
                </a:solidFill>
                <a:latin typeface="Times New Roman" panose="02020603050405020304" pitchFamily="18" charset="0"/>
                <a:cs typeface="Times New Roman" panose="02020603050405020304" pitchFamily="18" charset="0"/>
              </a:rPr>
              <a:t> </a:t>
            </a:r>
            <a:r>
              <a:rPr lang="ar-DZ" sz="2400" b="0" dirty="0" err="1">
                <a:solidFill>
                  <a:srgbClr val="000000"/>
                </a:solidFill>
                <a:latin typeface="Times New Roman" panose="02020603050405020304" pitchFamily="18" charset="0"/>
                <a:cs typeface="Times New Roman" panose="02020603050405020304" pitchFamily="18" charset="0"/>
              </a:rPr>
              <a:t>تعدیلات</a:t>
            </a:r>
            <a:r>
              <a:rPr lang="ar-DZ" sz="2400" b="0" dirty="0">
                <a:solidFill>
                  <a:srgbClr val="000000"/>
                </a:solidFill>
                <a:latin typeface="Times New Roman" panose="02020603050405020304" pitchFamily="18" charset="0"/>
                <a:cs typeface="Times New Roman" panose="02020603050405020304" pitchFamily="18" charset="0"/>
              </a:rPr>
              <a:t> إعادة </a:t>
            </a:r>
            <a:r>
              <a:rPr lang="ar-DZ" sz="2400" b="0" dirty="0" err="1">
                <a:solidFill>
                  <a:srgbClr val="000000"/>
                </a:solidFill>
                <a:latin typeface="Times New Roman" panose="02020603050405020304" pitchFamily="18" charset="0"/>
                <a:cs typeface="Times New Roman" panose="02020603050405020304" pitchFamily="18" charset="0"/>
              </a:rPr>
              <a:t>التصنیف</a:t>
            </a:r>
            <a:r>
              <a:rPr lang="ar-DZ" sz="2400" b="0" dirty="0">
                <a:solidFill>
                  <a:srgbClr val="000000"/>
                </a:solidFill>
                <a:latin typeface="Times New Roman" panose="02020603050405020304" pitchFamily="18" charset="0"/>
                <a:cs typeface="Times New Roman" panose="02020603050405020304" pitchFamily="18" charset="0"/>
              </a:rPr>
              <a:t>، </a:t>
            </a:r>
            <a:r>
              <a:rPr lang="ar-DZ" sz="2400" b="0" dirty="0" err="1">
                <a:solidFill>
                  <a:srgbClr val="000000"/>
                </a:solidFill>
                <a:latin typeface="Times New Roman" panose="02020603050405020304" pitchFamily="18" charset="0"/>
                <a:cs typeface="Times New Roman" panose="02020603050405020304" pitchFamily="18" charset="0"/>
              </a:rPr>
              <a:t>غیر</a:t>
            </a:r>
            <a:r>
              <a:rPr lang="ar-DZ" sz="2400" b="0" dirty="0">
                <a:solidFill>
                  <a:srgbClr val="000000"/>
                </a:solidFill>
                <a:latin typeface="Times New Roman" panose="02020603050405020304" pitchFamily="18" charset="0"/>
                <a:cs typeface="Times New Roman" panose="02020603050405020304" pitchFamily="18" charset="0"/>
              </a:rPr>
              <a:t> </a:t>
            </a:r>
            <a:r>
              <a:rPr lang="ar-DZ" sz="2400" b="0" dirty="0" smtClean="0">
                <a:solidFill>
                  <a:srgbClr val="000000"/>
                </a:solidFill>
                <a:latin typeface="Times New Roman" panose="02020603050405020304" pitchFamily="18" charset="0"/>
                <a:cs typeface="Times New Roman" panose="02020603050405020304" pitchFamily="18" charset="0"/>
              </a:rPr>
              <a:t>المعترف </a:t>
            </a:r>
            <a:r>
              <a:rPr lang="ar-DZ" sz="2400" b="0" dirty="0" err="1" smtClean="0">
                <a:solidFill>
                  <a:srgbClr val="000000"/>
                </a:solidFill>
                <a:latin typeface="Times New Roman" panose="02020603050405020304" pitchFamily="18" charset="0"/>
                <a:cs typeface="Times New Roman" panose="02020603050405020304" pitchFamily="18" charset="0"/>
              </a:rPr>
              <a:t>بھا</a:t>
            </a:r>
            <a:r>
              <a:rPr lang="ar-DZ" sz="2400" b="0" dirty="0" smtClean="0">
                <a:solidFill>
                  <a:srgbClr val="000000"/>
                </a:solidFill>
                <a:latin typeface="Times New Roman" panose="02020603050405020304" pitchFamily="18" charset="0"/>
                <a:cs typeface="Times New Roman" panose="02020603050405020304" pitchFamily="18" charset="0"/>
              </a:rPr>
              <a:t> </a:t>
            </a:r>
            <a:r>
              <a:rPr lang="ar-DZ" sz="2400" b="0" dirty="0">
                <a:solidFill>
                  <a:srgbClr val="000000"/>
                </a:solidFill>
                <a:latin typeface="Times New Roman" panose="02020603050405020304" pitchFamily="18" charset="0"/>
                <a:cs typeface="Times New Roman" panose="02020603050405020304" pitchFamily="18" charset="0"/>
              </a:rPr>
              <a:t>في </a:t>
            </a:r>
            <a:r>
              <a:rPr lang="ar-DZ" sz="2400" b="0" dirty="0" smtClean="0">
                <a:solidFill>
                  <a:srgbClr val="000000"/>
                </a:solidFill>
                <a:latin typeface="Times New Roman" panose="02020603050405020304" pitchFamily="18" charset="0"/>
                <a:cs typeface="Times New Roman" panose="02020603050405020304" pitchFamily="18" charset="0"/>
              </a:rPr>
              <a:t>الدخل مثل فوارق إعادة التقييم</a:t>
            </a:r>
            <a:endParaRPr kumimoji="0" lang="fr-FR" sz="24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endParaRPr>
          </a:p>
        </p:txBody>
      </p:sp>
      <p:sp>
        <p:nvSpPr>
          <p:cNvPr id="26" name="Rectangle 25"/>
          <p:cNvSpPr/>
          <p:nvPr/>
        </p:nvSpPr>
        <p:spPr bwMode="auto">
          <a:xfrm>
            <a:off x="107504" y="1378004"/>
            <a:ext cx="4974137" cy="1141708"/>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just" rtl="1"/>
            <a:r>
              <a:rPr lang="ar-DZ" sz="2200" b="0" dirty="0" smtClean="0">
                <a:solidFill>
                  <a:srgbClr val="000000"/>
                </a:solidFill>
                <a:latin typeface="Times New Roman" panose="02020603050405020304" pitchFamily="18" charset="0"/>
                <a:cs typeface="Times New Roman" panose="02020603050405020304" pitchFamily="18" charset="0"/>
              </a:rPr>
              <a:t>توفر وصفا </a:t>
            </a:r>
            <a:r>
              <a:rPr lang="ar-DZ" sz="2200" b="0" dirty="0" err="1">
                <a:solidFill>
                  <a:srgbClr val="000000"/>
                </a:solidFill>
                <a:latin typeface="Times New Roman" panose="02020603050405020304" pitchFamily="18" charset="0"/>
                <a:cs typeface="Times New Roman" panose="02020603050405020304" pitchFamily="18" charset="0"/>
              </a:rPr>
              <a:t>توضیحیا</a:t>
            </a:r>
            <a:r>
              <a:rPr lang="ar-DZ" sz="2200" b="0" dirty="0">
                <a:solidFill>
                  <a:srgbClr val="000000"/>
                </a:solidFill>
                <a:latin typeface="Times New Roman" panose="02020603050405020304" pitchFamily="18" charset="0"/>
                <a:cs typeface="Times New Roman" panose="02020603050405020304" pitchFamily="18" charset="0"/>
              </a:rPr>
              <a:t> </a:t>
            </a:r>
            <a:r>
              <a:rPr lang="ar-DZ" sz="2200" b="0" dirty="0" err="1">
                <a:solidFill>
                  <a:srgbClr val="000000"/>
                </a:solidFill>
                <a:latin typeface="Times New Roman" panose="02020603050405020304" pitchFamily="18" charset="0"/>
                <a:cs typeface="Times New Roman" panose="02020603050405020304" pitchFamily="18" charset="0"/>
              </a:rPr>
              <a:t>وتفاصیل</a:t>
            </a:r>
            <a:r>
              <a:rPr lang="ar-DZ" sz="2200" b="0" dirty="0">
                <a:solidFill>
                  <a:srgbClr val="000000"/>
                </a:solidFill>
                <a:latin typeface="Times New Roman" panose="02020603050405020304" pitchFamily="18" charset="0"/>
                <a:cs typeface="Times New Roman" panose="02020603050405020304" pitchFamily="18" charset="0"/>
              </a:rPr>
              <a:t> عن البنود المعروضة في القوائم </a:t>
            </a:r>
            <a:r>
              <a:rPr lang="ar-DZ" sz="2200" b="0" dirty="0" err="1">
                <a:solidFill>
                  <a:srgbClr val="000000"/>
                </a:solidFill>
                <a:latin typeface="Times New Roman" panose="02020603050405020304" pitchFamily="18" charset="0"/>
                <a:cs typeface="Times New Roman" panose="02020603050405020304" pitchFamily="18" charset="0"/>
              </a:rPr>
              <a:t>المالیة</a:t>
            </a:r>
            <a:r>
              <a:rPr lang="ar-DZ" sz="2200" b="0" dirty="0">
                <a:solidFill>
                  <a:srgbClr val="000000"/>
                </a:solidFill>
                <a:latin typeface="Times New Roman" panose="02020603050405020304" pitchFamily="18" charset="0"/>
                <a:cs typeface="Times New Roman" panose="02020603050405020304" pitchFamily="18" charset="0"/>
              </a:rPr>
              <a:t>، ومعلومات </a:t>
            </a:r>
            <a:r>
              <a:rPr lang="ar-DZ" sz="2200" b="0" dirty="0" err="1">
                <a:solidFill>
                  <a:srgbClr val="000000"/>
                </a:solidFill>
                <a:latin typeface="Times New Roman" panose="02020603050405020304" pitchFamily="18" charset="0"/>
                <a:cs typeface="Times New Roman" panose="02020603050405020304" pitchFamily="18" charset="0"/>
              </a:rPr>
              <a:t>حولالبنود</a:t>
            </a:r>
            <a:r>
              <a:rPr lang="ar-DZ" sz="2200" b="0" dirty="0">
                <a:solidFill>
                  <a:srgbClr val="000000"/>
                </a:solidFill>
                <a:latin typeface="Times New Roman" panose="02020603050405020304" pitchFamily="18" charset="0"/>
                <a:cs typeface="Times New Roman" panose="02020603050405020304" pitchFamily="18" charset="0"/>
              </a:rPr>
              <a:t> </a:t>
            </a:r>
            <a:r>
              <a:rPr lang="ar-DZ" sz="2200" b="0" dirty="0" err="1">
                <a:solidFill>
                  <a:srgbClr val="000000"/>
                </a:solidFill>
                <a:latin typeface="Times New Roman" panose="02020603050405020304" pitchFamily="18" charset="0"/>
                <a:cs typeface="Times New Roman" panose="02020603050405020304" pitchFamily="18" charset="0"/>
              </a:rPr>
              <a:t>غیر</a:t>
            </a:r>
            <a:r>
              <a:rPr lang="ar-DZ" sz="2200" b="0" dirty="0">
                <a:solidFill>
                  <a:srgbClr val="000000"/>
                </a:solidFill>
                <a:latin typeface="Times New Roman" panose="02020603050405020304" pitchFamily="18" charset="0"/>
                <a:cs typeface="Times New Roman" panose="02020603050405020304" pitchFamily="18" charset="0"/>
              </a:rPr>
              <a:t> </a:t>
            </a:r>
            <a:r>
              <a:rPr lang="ar-DZ" sz="2200" b="0" dirty="0" err="1">
                <a:solidFill>
                  <a:srgbClr val="000000"/>
                </a:solidFill>
                <a:latin typeface="Times New Roman" panose="02020603050405020304" pitchFamily="18" charset="0"/>
                <a:cs typeface="Times New Roman" panose="02020603050405020304" pitchFamily="18" charset="0"/>
              </a:rPr>
              <a:t>المؤھلة</a:t>
            </a:r>
            <a:r>
              <a:rPr lang="ar-DZ" sz="2200" b="0" dirty="0">
                <a:solidFill>
                  <a:srgbClr val="000000"/>
                </a:solidFill>
                <a:latin typeface="Times New Roman" panose="02020603050405020304" pitchFamily="18" charset="0"/>
                <a:cs typeface="Times New Roman" panose="02020603050405020304" pitchFamily="18" charset="0"/>
              </a:rPr>
              <a:t> للاعتراف </a:t>
            </a:r>
            <a:r>
              <a:rPr lang="ar-DZ" sz="2200" b="0" dirty="0" err="1">
                <a:solidFill>
                  <a:srgbClr val="000000"/>
                </a:solidFill>
                <a:latin typeface="Times New Roman" panose="02020603050405020304" pitchFamily="18" charset="0"/>
                <a:cs typeface="Times New Roman" panose="02020603050405020304" pitchFamily="18" charset="0"/>
              </a:rPr>
              <a:t>بھا</a:t>
            </a:r>
            <a:r>
              <a:rPr lang="ar-DZ" sz="2200" b="0" dirty="0">
                <a:solidFill>
                  <a:srgbClr val="000000"/>
                </a:solidFill>
                <a:latin typeface="Times New Roman" panose="02020603050405020304" pitchFamily="18" charset="0"/>
                <a:cs typeface="Times New Roman" panose="02020603050405020304" pitchFamily="18" charset="0"/>
              </a:rPr>
              <a:t> في القوائم </a:t>
            </a:r>
            <a:r>
              <a:rPr lang="ar-DZ" sz="2200" b="0" dirty="0" err="1">
                <a:solidFill>
                  <a:srgbClr val="000000"/>
                </a:solidFill>
                <a:latin typeface="Times New Roman" panose="02020603050405020304" pitchFamily="18" charset="0"/>
                <a:cs typeface="Times New Roman" panose="02020603050405020304" pitchFamily="18" charset="0"/>
              </a:rPr>
              <a:t>المالیة</a:t>
            </a:r>
            <a:endParaRPr kumimoji="0" lang="fr-FR" sz="22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endParaRPr>
          </a:p>
        </p:txBody>
      </p:sp>
      <p:sp>
        <p:nvSpPr>
          <p:cNvPr id="27" name="Accolade fermante 26"/>
          <p:cNvSpPr/>
          <p:nvPr/>
        </p:nvSpPr>
        <p:spPr bwMode="auto">
          <a:xfrm>
            <a:off x="8826332" y="1668900"/>
            <a:ext cx="315039" cy="2984236"/>
          </a:xfrm>
          <a:prstGeom prst="rightBrac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txBody>
          <a:bodyPr vert="horz" wrap="square" lIns="91440" tIns="45720" rIns="91440" bIns="45720" numCol="1" rtlCol="0" anchor="ctr"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0" lang="fr-FR" sz="1800" b="1" i="0" u="none" strike="noStrike" cap="none" normalizeH="0" baseline="0" dirty="0" smtClean="0">
              <a:ln>
                <a:noFill/>
              </a:ln>
              <a:solidFill>
                <a:schemeClr val="tx1"/>
              </a:solidFill>
              <a:effectLst/>
              <a:latin typeface="Arial" charset="0"/>
            </a:endParaRPr>
          </a:p>
        </p:txBody>
      </p:sp>
      <p:sp>
        <p:nvSpPr>
          <p:cNvPr id="28" name="Ellipse 27"/>
          <p:cNvSpPr/>
          <p:nvPr/>
        </p:nvSpPr>
        <p:spPr bwMode="auto">
          <a:xfrm>
            <a:off x="1930696" y="4685888"/>
            <a:ext cx="3150945" cy="480052"/>
          </a:xfrm>
          <a:prstGeom prst="ellipse">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algn="ctr" rtl="1"/>
            <a:r>
              <a:rPr lang="ar-DZ" sz="2000" dirty="0" err="1">
                <a:solidFill>
                  <a:srgbClr val="000000"/>
                </a:solidFill>
                <a:latin typeface="Times New Roman" panose="02020603050405020304" pitchFamily="18" charset="0"/>
                <a:cs typeface="Times New Roman" panose="02020603050405020304" pitchFamily="18" charset="0"/>
              </a:rPr>
              <a:t>تعدیلات</a:t>
            </a:r>
            <a:r>
              <a:rPr lang="ar-DZ" sz="2000" dirty="0">
                <a:solidFill>
                  <a:srgbClr val="000000"/>
                </a:solidFill>
                <a:latin typeface="Times New Roman" panose="02020603050405020304" pitchFamily="18" charset="0"/>
                <a:cs typeface="Times New Roman" panose="02020603050405020304" pitchFamily="18" charset="0"/>
              </a:rPr>
              <a:t> إعادة </a:t>
            </a:r>
            <a:r>
              <a:rPr lang="ar-DZ" sz="2000" dirty="0" err="1">
                <a:solidFill>
                  <a:srgbClr val="000000"/>
                </a:solidFill>
                <a:latin typeface="Times New Roman" panose="02020603050405020304" pitchFamily="18" charset="0"/>
                <a:cs typeface="Times New Roman" panose="02020603050405020304" pitchFamily="18" charset="0"/>
              </a:rPr>
              <a:t>التصنیف</a:t>
            </a:r>
            <a:endParaRPr kumimoji="0" lang="fr-FR" sz="2000" b="1"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endParaRPr>
          </a:p>
        </p:txBody>
      </p:sp>
      <p:sp>
        <p:nvSpPr>
          <p:cNvPr id="29" name="Rectangle 28"/>
          <p:cNvSpPr/>
          <p:nvPr/>
        </p:nvSpPr>
        <p:spPr bwMode="auto">
          <a:xfrm>
            <a:off x="323528" y="5194582"/>
            <a:ext cx="4312138" cy="1494389"/>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just" rtl="1"/>
            <a:r>
              <a:rPr lang="ar-DZ" sz="2400" b="0" dirty="0" err="1">
                <a:solidFill>
                  <a:srgbClr val="000000"/>
                </a:solidFill>
                <a:latin typeface="Times New Roman" panose="02020603050405020304" pitchFamily="18" charset="0"/>
                <a:cs typeface="Times New Roman" panose="02020603050405020304" pitchFamily="18" charset="0"/>
              </a:rPr>
              <a:t>ھي</a:t>
            </a:r>
            <a:r>
              <a:rPr lang="ar-DZ" sz="2400" b="0" dirty="0">
                <a:solidFill>
                  <a:srgbClr val="000000"/>
                </a:solidFill>
                <a:latin typeface="Times New Roman" panose="02020603050405020304" pitchFamily="18" charset="0"/>
                <a:cs typeface="Times New Roman" panose="02020603050405020304" pitchFamily="18" charset="0"/>
              </a:rPr>
              <a:t> المبالغ التي تم إعادة </a:t>
            </a:r>
            <a:r>
              <a:rPr lang="ar-DZ" sz="2400" b="0" dirty="0" err="1">
                <a:solidFill>
                  <a:srgbClr val="000000"/>
                </a:solidFill>
                <a:latin typeface="Times New Roman" panose="02020603050405020304" pitchFamily="18" charset="0"/>
                <a:cs typeface="Times New Roman" panose="02020603050405020304" pitchFamily="18" charset="0"/>
              </a:rPr>
              <a:t>تصنیفھا</a:t>
            </a:r>
            <a:r>
              <a:rPr lang="ar-DZ" sz="2400" b="0" dirty="0">
                <a:solidFill>
                  <a:srgbClr val="000000"/>
                </a:solidFill>
                <a:latin typeface="Times New Roman" panose="02020603050405020304" pitchFamily="18" charset="0"/>
                <a:cs typeface="Times New Roman" panose="02020603050405020304" pitchFamily="18" charset="0"/>
              </a:rPr>
              <a:t> ضمن الربح أو الخسارة في الفترة </a:t>
            </a:r>
            <a:r>
              <a:rPr lang="ar-DZ" sz="2400" b="0" dirty="0" err="1">
                <a:solidFill>
                  <a:srgbClr val="000000"/>
                </a:solidFill>
                <a:latin typeface="Times New Roman" panose="02020603050405020304" pitchFamily="18" charset="0"/>
                <a:cs typeface="Times New Roman" panose="02020603050405020304" pitchFamily="18" charset="0"/>
              </a:rPr>
              <a:t>الحالیة</a:t>
            </a:r>
            <a:r>
              <a:rPr lang="ar-DZ" sz="2400" b="0" dirty="0">
                <a:solidFill>
                  <a:srgbClr val="000000"/>
                </a:solidFill>
                <a:latin typeface="Times New Roman" panose="02020603050405020304" pitchFamily="18" charset="0"/>
                <a:cs typeface="Times New Roman" panose="02020603050405020304" pitchFamily="18" charset="0"/>
              </a:rPr>
              <a:t>، والمعترف </a:t>
            </a:r>
            <a:r>
              <a:rPr lang="ar-DZ" sz="2400" b="0" dirty="0" err="1">
                <a:solidFill>
                  <a:srgbClr val="000000"/>
                </a:solidFill>
                <a:latin typeface="Times New Roman" panose="02020603050405020304" pitchFamily="18" charset="0"/>
                <a:cs typeface="Times New Roman" panose="02020603050405020304" pitchFamily="18" charset="0"/>
              </a:rPr>
              <a:t>بھا</a:t>
            </a:r>
            <a:r>
              <a:rPr lang="ar-DZ" sz="2400" b="0" dirty="0">
                <a:solidFill>
                  <a:srgbClr val="000000"/>
                </a:solidFill>
                <a:latin typeface="Times New Roman" panose="02020603050405020304" pitchFamily="18" charset="0"/>
                <a:cs typeface="Times New Roman" panose="02020603050405020304" pitchFamily="18" charset="0"/>
              </a:rPr>
              <a:t> في الدخل الشامل الآخر في الفترة </a:t>
            </a:r>
            <a:r>
              <a:rPr lang="ar-DZ" sz="2400" b="0" dirty="0" err="1">
                <a:solidFill>
                  <a:srgbClr val="000000"/>
                </a:solidFill>
                <a:latin typeface="Times New Roman" panose="02020603050405020304" pitchFamily="18" charset="0"/>
                <a:cs typeface="Times New Roman" panose="02020603050405020304" pitchFamily="18" charset="0"/>
              </a:rPr>
              <a:t>الحالیة</a:t>
            </a:r>
            <a:r>
              <a:rPr lang="ar-DZ" sz="2400" b="0" dirty="0">
                <a:solidFill>
                  <a:srgbClr val="000000"/>
                </a:solidFill>
                <a:latin typeface="Times New Roman" panose="02020603050405020304" pitchFamily="18" charset="0"/>
                <a:cs typeface="Times New Roman" panose="02020603050405020304" pitchFamily="18" charset="0"/>
              </a:rPr>
              <a:t> أو الفترات السابقة</a:t>
            </a:r>
            <a:endParaRPr kumimoji="0" lang="fr-FR" sz="24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94744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fade">
                                      <p:cBhvr>
                                        <p:cTn id="12" dur="500"/>
                                        <p:tgtEl>
                                          <p:spTgt spid="27"/>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additive="base">
                                        <p:cTn id="17" dur="500" fill="hold"/>
                                        <p:tgtEl>
                                          <p:spTgt spid="8"/>
                                        </p:tgtEl>
                                        <p:attrNameLst>
                                          <p:attrName>ppt_x</p:attrName>
                                        </p:attrNameLst>
                                      </p:cBhvr>
                                      <p:tavLst>
                                        <p:tav tm="0">
                                          <p:val>
                                            <p:strVal val="#ppt_x"/>
                                          </p:val>
                                        </p:tav>
                                        <p:tav tm="100000">
                                          <p:val>
                                            <p:strVal val="#ppt_x"/>
                                          </p:val>
                                        </p:tav>
                                      </p:tavLst>
                                    </p:anim>
                                    <p:anim calcmode="lin" valueType="num">
                                      <p:cBhvr additive="base">
                                        <p:cTn id="1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additive="base">
                                        <p:cTn id="23" dur="500" fill="hold"/>
                                        <p:tgtEl>
                                          <p:spTgt spid="16"/>
                                        </p:tgtEl>
                                        <p:attrNameLst>
                                          <p:attrName>ppt_x</p:attrName>
                                        </p:attrNameLst>
                                      </p:cBhvr>
                                      <p:tavLst>
                                        <p:tav tm="0">
                                          <p:val>
                                            <p:strVal val="#ppt_x"/>
                                          </p:val>
                                        </p:tav>
                                        <p:tav tm="100000">
                                          <p:val>
                                            <p:strVal val="#ppt_x"/>
                                          </p:val>
                                        </p:tav>
                                      </p:tavLst>
                                    </p:anim>
                                    <p:anim calcmode="lin" valueType="num">
                                      <p:cBhvr additive="base">
                                        <p:cTn id="24"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18"/>
                                        </p:tgtEl>
                                        <p:attrNameLst>
                                          <p:attrName>style.visibility</p:attrName>
                                        </p:attrNameLst>
                                      </p:cBhvr>
                                      <p:to>
                                        <p:strVal val="visible"/>
                                      </p:to>
                                    </p:set>
                                    <p:anim calcmode="lin" valueType="num">
                                      <p:cBhvr additive="base">
                                        <p:cTn id="29" dur="500" fill="hold"/>
                                        <p:tgtEl>
                                          <p:spTgt spid="18"/>
                                        </p:tgtEl>
                                        <p:attrNameLst>
                                          <p:attrName>ppt_x</p:attrName>
                                        </p:attrNameLst>
                                      </p:cBhvr>
                                      <p:tavLst>
                                        <p:tav tm="0">
                                          <p:val>
                                            <p:strVal val="#ppt_x"/>
                                          </p:val>
                                        </p:tav>
                                        <p:tav tm="100000">
                                          <p:val>
                                            <p:strVal val="#ppt_x"/>
                                          </p:val>
                                        </p:tav>
                                      </p:tavLst>
                                    </p:anim>
                                    <p:anim calcmode="lin" valueType="num">
                                      <p:cBhvr additive="base">
                                        <p:cTn id="30"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20"/>
                                        </p:tgtEl>
                                        <p:attrNameLst>
                                          <p:attrName>style.visibility</p:attrName>
                                        </p:attrNameLst>
                                      </p:cBhvr>
                                      <p:to>
                                        <p:strVal val="visible"/>
                                      </p:to>
                                    </p:set>
                                    <p:anim calcmode="lin" valueType="num">
                                      <p:cBhvr additive="base">
                                        <p:cTn id="35" dur="500" fill="hold"/>
                                        <p:tgtEl>
                                          <p:spTgt spid="20"/>
                                        </p:tgtEl>
                                        <p:attrNameLst>
                                          <p:attrName>ppt_x</p:attrName>
                                        </p:attrNameLst>
                                      </p:cBhvr>
                                      <p:tavLst>
                                        <p:tav tm="0">
                                          <p:val>
                                            <p:strVal val="#ppt_x"/>
                                          </p:val>
                                        </p:tav>
                                        <p:tav tm="100000">
                                          <p:val>
                                            <p:strVal val="#ppt_x"/>
                                          </p:val>
                                        </p:tav>
                                      </p:tavLst>
                                    </p:anim>
                                    <p:anim calcmode="lin" valueType="num">
                                      <p:cBhvr additive="base">
                                        <p:cTn id="36"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21"/>
                                        </p:tgtEl>
                                        <p:attrNameLst>
                                          <p:attrName>style.visibility</p:attrName>
                                        </p:attrNameLst>
                                      </p:cBhvr>
                                      <p:to>
                                        <p:strVal val="visible"/>
                                      </p:to>
                                    </p:set>
                                    <p:animEffect transition="in" filter="fade">
                                      <p:cBhvr>
                                        <p:cTn id="41" dur="500"/>
                                        <p:tgtEl>
                                          <p:spTgt spid="21"/>
                                        </p:tgtEl>
                                      </p:cBhvr>
                                    </p:animEffect>
                                  </p:childTnLst>
                                </p:cTn>
                              </p:par>
                            </p:childTnLst>
                          </p:cTn>
                        </p:par>
                      </p:childTnLst>
                    </p:cTn>
                  </p:par>
                  <p:par>
                    <p:cTn id="42" fill="hold">
                      <p:stCondLst>
                        <p:cond delay="indefinite"/>
                      </p:stCondLst>
                      <p:childTnLst>
                        <p:par>
                          <p:cTn id="43" fill="hold">
                            <p:stCondLst>
                              <p:cond delay="0"/>
                            </p:stCondLst>
                            <p:childTnLst>
                              <p:par>
                                <p:cTn id="44" presetID="16" presetClass="entr" presetSubtype="21" fill="hold" grpId="0" nodeType="clickEffect">
                                  <p:stCondLst>
                                    <p:cond delay="0"/>
                                  </p:stCondLst>
                                  <p:childTnLst>
                                    <p:set>
                                      <p:cBhvr>
                                        <p:cTn id="45" dur="1" fill="hold">
                                          <p:stCondLst>
                                            <p:cond delay="0"/>
                                          </p:stCondLst>
                                        </p:cTn>
                                        <p:tgtEl>
                                          <p:spTgt spid="26"/>
                                        </p:tgtEl>
                                        <p:attrNameLst>
                                          <p:attrName>style.visibility</p:attrName>
                                        </p:attrNameLst>
                                      </p:cBhvr>
                                      <p:to>
                                        <p:strVal val="visible"/>
                                      </p:to>
                                    </p:set>
                                    <p:animEffect transition="in" filter="barn(inVertical)">
                                      <p:cBhvr>
                                        <p:cTn id="46" dur="500"/>
                                        <p:tgtEl>
                                          <p:spTgt spid="26"/>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22"/>
                                        </p:tgtEl>
                                        <p:attrNameLst>
                                          <p:attrName>style.visibility</p:attrName>
                                        </p:attrNameLst>
                                      </p:cBhvr>
                                      <p:to>
                                        <p:strVal val="visible"/>
                                      </p:to>
                                    </p:set>
                                    <p:animEffect transition="in" filter="fade">
                                      <p:cBhvr>
                                        <p:cTn id="51" dur="500"/>
                                        <p:tgtEl>
                                          <p:spTgt spid="22"/>
                                        </p:tgtEl>
                                      </p:cBhvr>
                                    </p:animEffect>
                                  </p:childTnLst>
                                </p:cTn>
                              </p:par>
                            </p:childTnLst>
                          </p:cTn>
                        </p:par>
                      </p:childTnLst>
                    </p:cTn>
                  </p:par>
                  <p:par>
                    <p:cTn id="52" fill="hold">
                      <p:stCondLst>
                        <p:cond delay="indefinite"/>
                      </p:stCondLst>
                      <p:childTnLst>
                        <p:par>
                          <p:cTn id="53" fill="hold">
                            <p:stCondLst>
                              <p:cond delay="0"/>
                            </p:stCondLst>
                            <p:childTnLst>
                              <p:par>
                                <p:cTn id="54" presetID="16" presetClass="entr" presetSubtype="21" fill="hold" grpId="0" nodeType="clickEffect">
                                  <p:stCondLst>
                                    <p:cond delay="0"/>
                                  </p:stCondLst>
                                  <p:childTnLst>
                                    <p:set>
                                      <p:cBhvr>
                                        <p:cTn id="55" dur="1" fill="hold">
                                          <p:stCondLst>
                                            <p:cond delay="0"/>
                                          </p:stCondLst>
                                        </p:cTn>
                                        <p:tgtEl>
                                          <p:spTgt spid="24"/>
                                        </p:tgtEl>
                                        <p:attrNameLst>
                                          <p:attrName>style.visibility</p:attrName>
                                        </p:attrNameLst>
                                      </p:cBhvr>
                                      <p:to>
                                        <p:strVal val="visible"/>
                                      </p:to>
                                    </p:set>
                                    <p:animEffect transition="in" filter="barn(inVertical)">
                                      <p:cBhvr>
                                        <p:cTn id="56" dur="500"/>
                                        <p:tgtEl>
                                          <p:spTgt spid="24"/>
                                        </p:tgtEl>
                                      </p:cBhvr>
                                    </p:animEffect>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grpId="0" nodeType="clickEffect">
                                  <p:stCondLst>
                                    <p:cond delay="0"/>
                                  </p:stCondLst>
                                  <p:childTnLst>
                                    <p:set>
                                      <p:cBhvr>
                                        <p:cTn id="60" dur="1" fill="hold">
                                          <p:stCondLst>
                                            <p:cond delay="0"/>
                                          </p:stCondLst>
                                        </p:cTn>
                                        <p:tgtEl>
                                          <p:spTgt spid="23"/>
                                        </p:tgtEl>
                                        <p:attrNameLst>
                                          <p:attrName>style.visibility</p:attrName>
                                        </p:attrNameLst>
                                      </p:cBhvr>
                                      <p:to>
                                        <p:strVal val="visible"/>
                                      </p:to>
                                    </p:set>
                                    <p:animEffect transition="in" filter="fade">
                                      <p:cBhvr>
                                        <p:cTn id="61" dur="500"/>
                                        <p:tgtEl>
                                          <p:spTgt spid="23"/>
                                        </p:tgtEl>
                                      </p:cBhvr>
                                    </p:animEffect>
                                  </p:childTnLst>
                                </p:cTn>
                              </p:par>
                            </p:childTnLst>
                          </p:cTn>
                        </p:par>
                      </p:childTnLst>
                    </p:cTn>
                  </p:par>
                  <p:par>
                    <p:cTn id="62" fill="hold">
                      <p:stCondLst>
                        <p:cond delay="indefinite"/>
                      </p:stCondLst>
                      <p:childTnLst>
                        <p:par>
                          <p:cTn id="63" fill="hold">
                            <p:stCondLst>
                              <p:cond delay="0"/>
                            </p:stCondLst>
                            <p:childTnLst>
                              <p:par>
                                <p:cTn id="64" presetID="16" presetClass="entr" presetSubtype="21" fill="hold" grpId="0" nodeType="clickEffect">
                                  <p:stCondLst>
                                    <p:cond delay="0"/>
                                  </p:stCondLst>
                                  <p:childTnLst>
                                    <p:set>
                                      <p:cBhvr>
                                        <p:cTn id="65" dur="1" fill="hold">
                                          <p:stCondLst>
                                            <p:cond delay="0"/>
                                          </p:stCondLst>
                                        </p:cTn>
                                        <p:tgtEl>
                                          <p:spTgt spid="25"/>
                                        </p:tgtEl>
                                        <p:attrNameLst>
                                          <p:attrName>style.visibility</p:attrName>
                                        </p:attrNameLst>
                                      </p:cBhvr>
                                      <p:to>
                                        <p:strVal val="visible"/>
                                      </p:to>
                                    </p:set>
                                    <p:animEffect transition="in" filter="barn(inVertical)">
                                      <p:cBhvr>
                                        <p:cTn id="66" dur="500"/>
                                        <p:tgtEl>
                                          <p:spTgt spid="25"/>
                                        </p:tgtEl>
                                      </p:cBhvr>
                                    </p:animEffect>
                                  </p:childTnLst>
                                </p:cTn>
                              </p:par>
                            </p:childTnLst>
                          </p:cTn>
                        </p:par>
                      </p:childTnLst>
                    </p:cTn>
                  </p:par>
                  <p:par>
                    <p:cTn id="67" fill="hold">
                      <p:stCondLst>
                        <p:cond delay="indefinite"/>
                      </p:stCondLst>
                      <p:childTnLst>
                        <p:par>
                          <p:cTn id="68" fill="hold">
                            <p:stCondLst>
                              <p:cond delay="0"/>
                            </p:stCondLst>
                            <p:childTnLst>
                              <p:par>
                                <p:cTn id="69" presetID="10" presetClass="entr" presetSubtype="0" fill="hold" grpId="0" nodeType="clickEffect">
                                  <p:stCondLst>
                                    <p:cond delay="0"/>
                                  </p:stCondLst>
                                  <p:childTnLst>
                                    <p:set>
                                      <p:cBhvr>
                                        <p:cTn id="70" dur="1" fill="hold">
                                          <p:stCondLst>
                                            <p:cond delay="0"/>
                                          </p:stCondLst>
                                        </p:cTn>
                                        <p:tgtEl>
                                          <p:spTgt spid="28"/>
                                        </p:tgtEl>
                                        <p:attrNameLst>
                                          <p:attrName>style.visibility</p:attrName>
                                        </p:attrNameLst>
                                      </p:cBhvr>
                                      <p:to>
                                        <p:strVal val="visible"/>
                                      </p:to>
                                    </p:set>
                                    <p:animEffect transition="in" filter="fade">
                                      <p:cBhvr>
                                        <p:cTn id="71" dur="500"/>
                                        <p:tgtEl>
                                          <p:spTgt spid="28"/>
                                        </p:tgtEl>
                                      </p:cBhvr>
                                    </p:animEffect>
                                  </p:childTnLst>
                                </p:cTn>
                              </p:par>
                            </p:childTnLst>
                          </p:cTn>
                        </p:par>
                      </p:childTnLst>
                    </p:cTn>
                  </p:par>
                  <p:par>
                    <p:cTn id="72" fill="hold">
                      <p:stCondLst>
                        <p:cond delay="indefinite"/>
                      </p:stCondLst>
                      <p:childTnLst>
                        <p:par>
                          <p:cTn id="73" fill="hold">
                            <p:stCondLst>
                              <p:cond delay="0"/>
                            </p:stCondLst>
                            <p:childTnLst>
                              <p:par>
                                <p:cTn id="74" presetID="16" presetClass="entr" presetSubtype="21" fill="hold" grpId="0" nodeType="clickEffect">
                                  <p:stCondLst>
                                    <p:cond delay="0"/>
                                  </p:stCondLst>
                                  <p:childTnLst>
                                    <p:set>
                                      <p:cBhvr>
                                        <p:cTn id="75" dur="1" fill="hold">
                                          <p:stCondLst>
                                            <p:cond delay="0"/>
                                          </p:stCondLst>
                                        </p:cTn>
                                        <p:tgtEl>
                                          <p:spTgt spid="29"/>
                                        </p:tgtEl>
                                        <p:attrNameLst>
                                          <p:attrName>style.visibility</p:attrName>
                                        </p:attrNameLst>
                                      </p:cBhvr>
                                      <p:to>
                                        <p:strVal val="visible"/>
                                      </p:to>
                                    </p:set>
                                    <p:animEffect transition="in" filter="barn(inVertical)">
                                      <p:cBhvr>
                                        <p:cTn id="76"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animBg="1"/>
      <p:bldP spid="16" grpId="0" animBg="1"/>
      <p:bldP spid="18"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ular Callout 1"/>
          <p:cNvSpPr/>
          <p:nvPr/>
        </p:nvSpPr>
        <p:spPr bwMode="auto">
          <a:xfrm>
            <a:off x="1619672" y="332656"/>
            <a:ext cx="5328592" cy="648072"/>
          </a:xfrm>
          <a:prstGeom prst="wedgeRoundRectCallout">
            <a:avLst/>
          </a:prstGeom>
          <a:no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endParaRPr lang="fr-FR" smtClean="0">
              <a:solidFill>
                <a:srgbClr val="FFFFFF"/>
              </a:solidFill>
            </a:endParaRPr>
          </a:p>
        </p:txBody>
      </p:sp>
      <p:sp>
        <p:nvSpPr>
          <p:cNvPr id="12" name="Rounded Rectangular Callout 3"/>
          <p:cNvSpPr/>
          <p:nvPr/>
        </p:nvSpPr>
        <p:spPr bwMode="auto">
          <a:xfrm>
            <a:off x="1004629" y="164811"/>
            <a:ext cx="7200800" cy="695835"/>
          </a:xfrm>
          <a:prstGeom prst="wedgeRoundRectCallout">
            <a:avLst>
              <a:gd name="adj1" fmla="val -42416"/>
              <a:gd name="adj2" fmla="val 87305"/>
              <a:gd name="adj3" fmla="val 16667"/>
            </a:avLst>
          </a:prstGeom>
          <a:ln>
            <a:headEnd type="none" w="med" len="med"/>
            <a:tailEnd type="none" w="med" len="med"/>
          </a:ln>
        </p:spPr>
        <p:style>
          <a:lnRef idx="3">
            <a:schemeClr val="lt1"/>
          </a:lnRef>
          <a:fillRef idx="1">
            <a:schemeClr val="accent4"/>
          </a:fillRef>
          <a:effectRef idx="1">
            <a:schemeClr val="accent4"/>
          </a:effectRef>
          <a:fontRef idx="minor">
            <a:schemeClr val="lt1"/>
          </a:fontRef>
        </p:style>
        <p:txBody>
          <a:bodyPr vert="horz" wrap="square" lIns="91440" tIns="45720" rIns="91440" bIns="45720" numCol="1" rtlCol="0" anchor="ctr" anchorCtr="0" compatLnSpc="1">
            <a:prstTxWarp prst="textNoShape">
              <a:avLst/>
            </a:prstTxWarp>
          </a:bodyPr>
          <a:lstStyle/>
          <a:p>
            <a:pPr algn="ctr" rtl="1"/>
            <a:r>
              <a:rPr lang="ar-DZ" sz="3200" dirty="0" smtClean="0">
                <a:solidFill>
                  <a:srgbClr val="003366"/>
                </a:solidFill>
                <a:effectLst>
                  <a:outerShdw blurRad="38100" dist="38100" dir="2700000" algn="tl">
                    <a:srgbClr val="000000">
                      <a:alpha val="43137"/>
                    </a:srgbClr>
                  </a:outerShdw>
                </a:effectLst>
                <a:latin typeface="Gabriola" pitchFamily="82" charset="0"/>
              </a:rPr>
              <a:t>رابعا</a:t>
            </a:r>
            <a:r>
              <a:rPr lang="ar-DZ" sz="3200" dirty="0">
                <a:solidFill>
                  <a:srgbClr val="003366"/>
                </a:solidFill>
                <a:effectLst>
                  <a:outerShdw blurRad="38100" dist="38100" dir="2700000" algn="tl">
                    <a:srgbClr val="000000">
                      <a:alpha val="43137"/>
                    </a:srgbClr>
                  </a:outerShdw>
                </a:effectLst>
                <a:latin typeface="Gabriola" pitchFamily="82" charset="0"/>
              </a:rPr>
              <a:t>: </a:t>
            </a:r>
            <a:r>
              <a:rPr lang="ar-DZ" sz="3200" dirty="0" smtClean="0">
                <a:solidFill>
                  <a:srgbClr val="003366"/>
                </a:solidFill>
                <a:effectLst>
                  <a:outerShdw blurRad="38100" dist="38100" dir="2700000" algn="tl">
                    <a:srgbClr val="000000">
                      <a:alpha val="43137"/>
                    </a:srgbClr>
                  </a:outerShdw>
                </a:effectLst>
                <a:latin typeface="Gabriola" pitchFamily="82" charset="0"/>
              </a:rPr>
              <a:t>القوائم المالية</a:t>
            </a:r>
            <a:endParaRPr lang="ar-DZ" sz="3200" dirty="0">
              <a:solidFill>
                <a:srgbClr val="003366"/>
              </a:solidFill>
              <a:effectLst>
                <a:outerShdw blurRad="38100" dist="38100" dir="2700000" algn="tl">
                  <a:srgbClr val="000000">
                    <a:alpha val="43137"/>
                  </a:srgbClr>
                </a:outerShdw>
              </a:effectLst>
              <a:latin typeface="Gabriola" pitchFamily="82" charset="0"/>
            </a:endParaRPr>
          </a:p>
        </p:txBody>
      </p:sp>
      <p:sp>
        <p:nvSpPr>
          <p:cNvPr id="4" name="Flèche gauche 3"/>
          <p:cNvSpPr/>
          <p:nvPr/>
        </p:nvSpPr>
        <p:spPr bwMode="auto">
          <a:xfrm rot="19015280">
            <a:off x="8111916" y="889350"/>
            <a:ext cx="937076" cy="648072"/>
          </a:xfrm>
          <a:prstGeom prst="leftArrow">
            <a:avLst>
              <a:gd name="adj1" fmla="val 50000"/>
              <a:gd name="adj2" fmla="val 26247"/>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rgbClr val="000000"/>
                </a:solidFill>
                <a:effectLst/>
                <a:latin typeface="Arial" charset="0"/>
              </a:rPr>
              <a:t>هدفها</a:t>
            </a:r>
            <a:endParaRPr kumimoji="0" lang="fr-FR" sz="2400" b="1" i="0" u="none" strike="noStrike" cap="none" normalizeH="0" baseline="0" dirty="0" smtClean="0">
              <a:ln>
                <a:noFill/>
              </a:ln>
              <a:solidFill>
                <a:srgbClr val="000000"/>
              </a:solidFill>
              <a:effectLst/>
              <a:latin typeface="Arial" charset="0"/>
            </a:endParaRPr>
          </a:p>
        </p:txBody>
      </p:sp>
      <p:sp>
        <p:nvSpPr>
          <p:cNvPr id="13" name="Rectangle 12"/>
          <p:cNvSpPr/>
          <p:nvPr/>
        </p:nvSpPr>
        <p:spPr bwMode="auto">
          <a:xfrm>
            <a:off x="179512" y="1681923"/>
            <a:ext cx="8066656" cy="1062782"/>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just" rtl="1"/>
            <a:r>
              <a:rPr lang="ar-DZ" sz="2400" b="0" dirty="0" err="1">
                <a:solidFill>
                  <a:srgbClr val="000000"/>
                </a:solidFill>
                <a:latin typeface="Times New Roman" panose="02020603050405020304" pitchFamily="18" charset="0"/>
                <a:cs typeface="Times New Roman" panose="02020603050405020304" pitchFamily="18" charset="0"/>
              </a:rPr>
              <a:t>توفیر</a:t>
            </a:r>
            <a:r>
              <a:rPr lang="ar-DZ" sz="2400" b="0" dirty="0">
                <a:solidFill>
                  <a:srgbClr val="000000"/>
                </a:solidFill>
                <a:latin typeface="Times New Roman" panose="02020603050405020304" pitchFamily="18" charset="0"/>
                <a:cs typeface="Times New Roman" panose="02020603050405020304" pitchFamily="18" charset="0"/>
              </a:rPr>
              <a:t> معلومات حول </a:t>
            </a:r>
            <a:r>
              <a:rPr lang="ar-DZ" sz="2400" dirty="0">
                <a:solidFill>
                  <a:srgbClr val="000000"/>
                </a:solidFill>
                <a:latin typeface="Times New Roman" panose="02020603050405020304" pitchFamily="18" charset="0"/>
                <a:cs typeface="Times New Roman" panose="02020603050405020304" pitchFamily="18" charset="0"/>
              </a:rPr>
              <a:t>المركز المالي</a:t>
            </a:r>
            <a:r>
              <a:rPr lang="ar-DZ" sz="2400" b="0" dirty="0">
                <a:solidFill>
                  <a:srgbClr val="000000"/>
                </a:solidFill>
                <a:latin typeface="Times New Roman" panose="02020603050405020304" pitchFamily="18" charset="0"/>
                <a:cs typeface="Times New Roman" panose="02020603050405020304" pitchFamily="18" charset="0"/>
              </a:rPr>
              <a:t>، </a:t>
            </a:r>
            <a:r>
              <a:rPr lang="ar-DZ" sz="2400" dirty="0">
                <a:solidFill>
                  <a:srgbClr val="000000"/>
                </a:solidFill>
                <a:latin typeface="Times New Roman" panose="02020603050405020304" pitchFamily="18" charset="0"/>
                <a:cs typeface="Times New Roman" panose="02020603050405020304" pitchFamily="18" charset="0"/>
              </a:rPr>
              <a:t>الأداء المالي </a:t>
            </a:r>
            <a:r>
              <a:rPr lang="ar-DZ" sz="2400" b="0" dirty="0">
                <a:solidFill>
                  <a:srgbClr val="000000"/>
                </a:solidFill>
                <a:latin typeface="Times New Roman" panose="02020603050405020304" pitchFamily="18" charset="0"/>
                <a:cs typeface="Times New Roman" panose="02020603050405020304" pitchFamily="18" charset="0"/>
              </a:rPr>
              <a:t>و</a:t>
            </a:r>
            <a:r>
              <a:rPr lang="ar-DZ" sz="2400" dirty="0">
                <a:solidFill>
                  <a:srgbClr val="000000"/>
                </a:solidFill>
                <a:latin typeface="Times New Roman" panose="02020603050405020304" pitchFamily="18" charset="0"/>
                <a:cs typeface="Times New Roman" panose="02020603050405020304" pitchFamily="18" charset="0"/>
              </a:rPr>
              <a:t>التدفقات </a:t>
            </a:r>
            <a:r>
              <a:rPr lang="ar-DZ" sz="2400" dirty="0" err="1" smtClean="0">
                <a:solidFill>
                  <a:srgbClr val="000000"/>
                </a:solidFill>
                <a:latin typeface="Times New Roman" panose="02020603050405020304" pitchFamily="18" charset="0"/>
                <a:cs typeface="Times New Roman" panose="02020603050405020304" pitchFamily="18" charset="0"/>
              </a:rPr>
              <a:t>النقدیة</a:t>
            </a:r>
            <a:r>
              <a:rPr lang="ar-DZ" sz="2400" dirty="0">
                <a:solidFill>
                  <a:srgbClr val="000000"/>
                </a:solidFill>
                <a:latin typeface="Times New Roman" panose="02020603050405020304" pitchFamily="18" charset="0"/>
                <a:cs typeface="Times New Roman" panose="02020603050405020304" pitchFamily="18" charset="0"/>
              </a:rPr>
              <a:t> </a:t>
            </a:r>
            <a:r>
              <a:rPr lang="ar-DZ" sz="2400" b="0" dirty="0">
                <a:solidFill>
                  <a:srgbClr val="000000"/>
                </a:solidFill>
                <a:latin typeface="Times New Roman" panose="02020603050405020304" pitchFamily="18" charset="0"/>
                <a:cs typeface="Times New Roman" panose="02020603050405020304" pitchFamily="18" charset="0"/>
              </a:rPr>
              <a:t>للمنشأة، والتي تعتبر </a:t>
            </a:r>
            <a:r>
              <a:rPr lang="ar-DZ" sz="2400" b="0" dirty="0" err="1">
                <a:solidFill>
                  <a:srgbClr val="000000"/>
                </a:solidFill>
                <a:latin typeface="Times New Roman" panose="02020603050405020304" pitchFamily="18" charset="0"/>
                <a:cs typeface="Times New Roman" panose="02020603050405020304" pitchFamily="18" charset="0"/>
              </a:rPr>
              <a:t>مفیدة</a:t>
            </a:r>
            <a:r>
              <a:rPr lang="ar-DZ" sz="2400" b="0" dirty="0">
                <a:solidFill>
                  <a:srgbClr val="000000"/>
                </a:solidFill>
                <a:latin typeface="Times New Roman" panose="02020603050405020304" pitchFamily="18" charset="0"/>
                <a:cs typeface="Times New Roman" panose="02020603050405020304" pitchFamily="18" charset="0"/>
              </a:rPr>
              <a:t> </a:t>
            </a:r>
            <a:r>
              <a:rPr lang="ar-DZ" sz="2400" b="0" dirty="0" err="1">
                <a:solidFill>
                  <a:srgbClr val="000000"/>
                </a:solidFill>
                <a:latin typeface="Times New Roman" panose="02020603050405020304" pitchFamily="18" charset="0"/>
                <a:cs typeface="Times New Roman" panose="02020603050405020304" pitchFamily="18" charset="0"/>
              </a:rPr>
              <a:t>لشریحة</a:t>
            </a:r>
            <a:r>
              <a:rPr lang="ar-DZ" sz="2400" b="0" dirty="0">
                <a:solidFill>
                  <a:srgbClr val="000000"/>
                </a:solidFill>
                <a:latin typeface="Times New Roman" panose="02020603050405020304" pitchFamily="18" charset="0"/>
                <a:cs typeface="Times New Roman" panose="02020603050405020304" pitchFamily="18" charset="0"/>
              </a:rPr>
              <a:t> واسعة من </a:t>
            </a:r>
            <a:r>
              <a:rPr lang="ar-DZ" sz="2400" b="0" dirty="0" err="1">
                <a:solidFill>
                  <a:srgbClr val="000000"/>
                </a:solidFill>
                <a:latin typeface="Times New Roman" panose="02020603050405020304" pitchFamily="18" charset="0"/>
                <a:cs typeface="Times New Roman" panose="02020603050405020304" pitchFamily="18" charset="0"/>
              </a:rPr>
              <a:t>المستخدمین</a:t>
            </a:r>
            <a:r>
              <a:rPr lang="ar-DZ" sz="2400" b="0" dirty="0">
                <a:solidFill>
                  <a:srgbClr val="000000"/>
                </a:solidFill>
                <a:latin typeface="Times New Roman" panose="02020603050405020304" pitchFamily="18" charset="0"/>
                <a:cs typeface="Times New Roman" panose="02020603050405020304" pitchFamily="18" charset="0"/>
              </a:rPr>
              <a:t> عند </a:t>
            </a:r>
            <a:r>
              <a:rPr lang="ar-DZ" sz="2400" b="0" dirty="0" err="1">
                <a:solidFill>
                  <a:srgbClr val="000000"/>
                </a:solidFill>
                <a:latin typeface="Times New Roman" panose="02020603050405020304" pitchFamily="18" charset="0"/>
                <a:cs typeface="Times New Roman" panose="02020603050405020304" pitchFamily="18" charset="0"/>
              </a:rPr>
              <a:t>اتخاذھم</a:t>
            </a:r>
            <a:r>
              <a:rPr lang="ar-DZ" sz="2400" b="0" dirty="0">
                <a:solidFill>
                  <a:srgbClr val="000000"/>
                </a:solidFill>
                <a:latin typeface="Times New Roman" panose="02020603050405020304" pitchFamily="18" charset="0"/>
                <a:cs typeface="Times New Roman" panose="02020603050405020304" pitchFamily="18" charset="0"/>
              </a:rPr>
              <a:t> للقرارات </a:t>
            </a:r>
            <a:r>
              <a:rPr lang="ar-DZ" sz="2400" b="0" dirty="0" err="1">
                <a:solidFill>
                  <a:srgbClr val="000000"/>
                </a:solidFill>
                <a:latin typeface="Times New Roman" panose="02020603050405020304" pitchFamily="18" charset="0"/>
                <a:cs typeface="Times New Roman" panose="02020603050405020304" pitchFamily="18" charset="0"/>
              </a:rPr>
              <a:t>الاقتصادیة</a:t>
            </a:r>
            <a:endParaRPr kumimoji="0" lang="fr-FR" sz="24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endParaRPr>
          </a:p>
        </p:txBody>
      </p:sp>
      <p:sp>
        <p:nvSpPr>
          <p:cNvPr id="14" name="Rectangle 13"/>
          <p:cNvSpPr/>
          <p:nvPr/>
        </p:nvSpPr>
        <p:spPr bwMode="auto">
          <a:xfrm>
            <a:off x="253279" y="3091430"/>
            <a:ext cx="7992889" cy="846758"/>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just" rtl="1"/>
            <a:r>
              <a:rPr lang="ar-DZ" sz="2400" b="0" dirty="0" err="1">
                <a:solidFill>
                  <a:srgbClr val="000000"/>
                </a:solidFill>
                <a:latin typeface="Times New Roman" panose="02020603050405020304" pitchFamily="18" charset="0"/>
                <a:cs typeface="Times New Roman" panose="02020603050405020304" pitchFamily="18" charset="0"/>
              </a:rPr>
              <a:t>توفیر</a:t>
            </a:r>
            <a:r>
              <a:rPr lang="ar-DZ" sz="2400" b="0" dirty="0">
                <a:solidFill>
                  <a:srgbClr val="000000"/>
                </a:solidFill>
                <a:latin typeface="Times New Roman" panose="02020603050405020304" pitchFamily="18" charset="0"/>
                <a:cs typeface="Times New Roman" panose="02020603050405020304" pitchFamily="18" charset="0"/>
              </a:rPr>
              <a:t> </a:t>
            </a:r>
            <a:r>
              <a:rPr lang="ar-DZ" sz="2400" b="0" dirty="0" err="1">
                <a:solidFill>
                  <a:srgbClr val="000000"/>
                </a:solidFill>
                <a:latin typeface="Times New Roman" panose="02020603050405020304" pitchFamily="18" charset="0"/>
                <a:cs typeface="Times New Roman" panose="02020603050405020304" pitchFamily="18" charset="0"/>
              </a:rPr>
              <a:t>أیضا</a:t>
            </a:r>
            <a:r>
              <a:rPr lang="ar-DZ" sz="2400" b="0" dirty="0">
                <a:solidFill>
                  <a:srgbClr val="000000"/>
                </a:solidFill>
                <a:latin typeface="Times New Roman" panose="02020603050405020304" pitchFamily="18" charset="0"/>
                <a:cs typeface="Times New Roman" panose="02020603050405020304" pitchFamily="18" charset="0"/>
              </a:rPr>
              <a:t> نتائج واجبات الإدارة، ومدى </a:t>
            </a:r>
            <a:r>
              <a:rPr lang="ar-DZ" sz="2400" b="0" dirty="0" err="1">
                <a:solidFill>
                  <a:srgbClr val="000000"/>
                </a:solidFill>
                <a:latin typeface="Times New Roman" panose="02020603050405020304" pitchFamily="18" charset="0"/>
                <a:cs typeface="Times New Roman" panose="02020603050405020304" pitchFamily="18" charset="0"/>
              </a:rPr>
              <a:t>نجاحھا</a:t>
            </a:r>
            <a:r>
              <a:rPr lang="ar-DZ" sz="2400" b="0" dirty="0">
                <a:solidFill>
                  <a:srgbClr val="000000"/>
                </a:solidFill>
                <a:latin typeface="Times New Roman" panose="02020603050405020304" pitchFamily="18" charset="0"/>
                <a:cs typeface="Times New Roman" panose="02020603050405020304" pitchFamily="18" charset="0"/>
              </a:rPr>
              <a:t> في الاستغلال الأمثل للموارد الموضوعة </a:t>
            </a:r>
            <a:r>
              <a:rPr lang="ar-DZ" sz="2400" b="0" dirty="0" smtClean="0">
                <a:solidFill>
                  <a:srgbClr val="000000"/>
                </a:solidFill>
                <a:latin typeface="Times New Roman" panose="02020603050405020304" pitchFamily="18" charset="0"/>
                <a:cs typeface="Times New Roman" panose="02020603050405020304" pitchFamily="18" charset="0"/>
              </a:rPr>
              <a:t>تحت تصرفها</a:t>
            </a:r>
            <a:endParaRPr kumimoji="0" lang="fr-FR" sz="24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endParaRPr>
          </a:p>
        </p:txBody>
      </p:sp>
      <p:sp>
        <p:nvSpPr>
          <p:cNvPr id="15" name="Rectangle 14"/>
          <p:cNvSpPr/>
          <p:nvPr/>
        </p:nvSpPr>
        <p:spPr bwMode="auto">
          <a:xfrm>
            <a:off x="253279" y="4232910"/>
            <a:ext cx="7952150" cy="1212314"/>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just" rtl="1"/>
            <a:r>
              <a:rPr lang="ar-DZ" sz="2400" b="0" dirty="0" err="1" smtClean="0">
                <a:solidFill>
                  <a:srgbClr val="000000"/>
                </a:solidFill>
                <a:latin typeface="Times New Roman" panose="02020603050405020304" pitchFamily="18" charset="0"/>
                <a:cs typeface="Times New Roman" panose="02020603050405020304" pitchFamily="18" charset="0"/>
              </a:rPr>
              <a:t>توفیر</a:t>
            </a:r>
            <a:r>
              <a:rPr lang="ar-DZ" sz="2400" b="0" dirty="0">
                <a:solidFill>
                  <a:srgbClr val="000000"/>
                </a:solidFill>
                <a:latin typeface="Times New Roman" panose="02020603050405020304" pitchFamily="18" charset="0"/>
                <a:cs typeface="Times New Roman" panose="02020603050405020304" pitchFamily="18" charset="0"/>
              </a:rPr>
              <a:t> كذلك معلومات </a:t>
            </a:r>
            <a:r>
              <a:rPr lang="ar-DZ" sz="2400" b="0" dirty="0" smtClean="0">
                <a:solidFill>
                  <a:srgbClr val="000000"/>
                </a:solidFill>
                <a:latin typeface="Times New Roman" panose="02020603050405020304" pitchFamily="18" charset="0"/>
                <a:cs typeface="Times New Roman" panose="02020603050405020304" pitchFamily="18" charset="0"/>
              </a:rPr>
              <a:t>حول: </a:t>
            </a:r>
            <a:r>
              <a:rPr lang="ar-DZ" sz="2400" b="0" dirty="0">
                <a:solidFill>
                  <a:srgbClr val="000000"/>
                </a:solidFill>
                <a:latin typeface="Times New Roman" panose="02020603050405020304" pitchFamily="18" charset="0"/>
                <a:cs typeface="Times New Roman" panose="02020603050405020304" pitchFamily="18" charset="0"/>
              </a:rPr>
              <a:t>الأصول، الخصوم، حقوق </a:t>
            </a:r>
            <a:r>
              <a:rPr lang="ar-DZ" sz="2400" b="0" dirty="0" err="1">
                <a:solidFill>
                  <a:srgbClr val="000000"/>
                </a:solidFill>
                <a:latin typeface="Times New Roman" panose="02020603050405020304" pitchFamily="18" charset="0"/>
                <a:cs typeface="Times New Roman" panose="02020603050405020304" pitchFamily="18" charset="0"/>
              </a:rPr>
              <a:t>الملكیة</a:t>
            </a:r>
            <a:r>
              <a:rPr lang="ar-DZ" sz="2400" b="0" dirty="0">
                <a:solidFill>
                  <a:srgbClr val="000000"/>
                </a:solidFill>
                <a:latin typeface="Times New Roman" panose="02020603050405020304" pitchFamily="18" charset="0"/>
                <a:cs typeface="Times New Roman" panose="02020603050405020304" pitchFamily="18" charset="0"/>
              </a:rPr>
              <a:t>، الدخل والمصروفات (بما </a:t>
            </a:r>
            <a:r>
              <a:rPr lang="ar-DZ" sz="2400" b="0" dirty="0" err="1">
                <a:solidFill>
                  <a:srgbClr val="000000"/>
                </a:solidFill>
                <a:latin typeface="Times New Roman" panose="02020603050405020304" pitchFamily="18" charset="0"/>
                <a:cs typeface="Times New Roman" panose="02020603050405020304" pitchFamily="18" charset="0"/>
              </a:rPr>
              <a:t>فیھا</a:t>
            </a:r>
            <a:r>
              <a:rPr lang="ar-DZ" sz="2400" b="0" dirty="0">
                <a:solidFill>
                  <a:srgbClr val="000000"/>
                </a:solidFill>
                <a:latin typeface="Times New Roman" panose="02020603050405020304" pitchFamily="18" charset="0"/>
                <a:cs typeface="Times New Roman" panose="02020603050405020304" pitchFamily="18" charset="0"/>
              </a:rPr>
              <a:t> المكاسب والخسائر)، </a:t>
            </a:r>
            <a:r>
              <a:rPr lang="ar-DZ" sz="2400" b="0" dirty="0" err="1">
                <a:solidFill>
                  <a:srgbClr val="000000"/>
                </a:solidFill>
                <a:latin typeface="Times New Roman" panose="02020603050405020304" pitchFamily="18" charset="0"/>
                <a:cs typeface="Times New Roman" panose="02020603050405020304" pitchFamily="18" charset="0"/>
              </a:rPr>
              <a:t>مساھمات</a:t>
            </a:r>
            <a:r>
              <a:rPr lang="ar-DZ" sz="2400" b="0" dirty="0">
                <a:solidFill>
                  <a:srgbClr val="000000"/>
                </a:solidFill>
                <a:latin typeface="Times New Roman" panose="02020603050405020304" pitchFamily="18" charset="0"/>
                <a:cs typeface="Times New Roman" panose="02020603050405020304" pitchFamily="18" charset="0"/>
              </a:rPr>
              <a:t> </a:t>
            </a:r>
            <a:r>
              <a:rPr lang="ar-DZ" sz="2400" b="0" dirty="0" err="1">
                <a:solidFill>
                  <a:srgbClr val="000000"/>
                </a:solidFill>
                <a:latin typeface="Times New Roman" panose="02020603050405020304" pitchFamily="18" charset="0"/>
                <a:cs typeface="Times New Roman" panose="02020603050405020304" pitchFamily="18" charset="0"/>
              </a:rPr>
              <a:t>المالكین</a:t>
            </a:r>
            <a:r>
              <a:rPr lang="ar-DZ" sz="2400" b="0" dirty="0">
                <a:solidFill>
                  <a:srgbClr val="000000"/>
                </a:solidFill>
                <a:latin typeface="Times New Roman" panose="02020603050405020304" pitchFamily="18" charset="0"/>
                <a:cs typeface="Times New Roman" panose="02020603050405020304" pitchFamily="18" charset="0"/>
              </a:rPr>
              <a:t> </a:t>
            </a:r>
            <a:r>
              <a:rPr lang="ar-DZ" sz="2400" b="0" dirty="0" err="1">
                <a:solidFill>
                  <a:srgbClr val="000000"/>
                </a:solidFill>
                <a:latin typeface="Times New Roman" panose="02020603050405020304" pitchFamily="18" charset="0"/>
                <a:cs typeface="Times New Roman" panose="02020603050405020304" pitchFamily="18" charset="0"/>
              </a:rPr>
              <a:t>والتوزیعات</a:t>
            </a:r>
            <a:r>
              <a:rPr lang="ar-DZ" sz="2400" b="0" dirty="0">
                <a:solidFill>
                  <a:srgbClr val="000000"/>
                </a:solidFill>
                <a:latin typeface="Times New Roman" panose="02020603050405020304" pitchFamily="18" charset="0"/>
                <a:cs typeface="Times New Roman" panose="02020603050405020304" pitchFamily="18" charset="0"/>
              </a:rPr>
              <a:t> </a:t>
            </a:r>
            <a:r>
              <a:rPr lang="ar-DZ" sz="2400" b="0" dirty="0" err="1">
                <a:solidFill>
                  <a:srgbClr val="000000"/>
                </a:solidFill>
                <a:latin typeface="Times New Roman" panose="02020603050405020304" pitchFamily="18" charset="0"/>
                <a:cs typeface="Times New Roman" panose="02020603050405020304" pitchFamily="18" charset="0"/>
              </a:rPr>
              <a:t>علیھم</a:t>
            </a:r>
            <a:r>
              <a:rPr lang="ar-DZ" sz="2400" b="0" dirty="0">
                <a:solidFill>
                  <a:srgbClr val="000000"/>
                </a:solidFill>
                <a:latin typeface="Times New Roman" panose="02020603050405020304" pitchFamily="18" charset="0"/>
                <a:cs typeface="Times New Roman" panose="02020603050405020304" pitchFamily="18" charset="0"/>
              </a:rPr>
              <a:t> </a:t>
            </a:r>
            <a:r>
              <a:rPr lang="ar-DZ" sz="2400" b="0" dirty="0" err="1" smtClean="0">
                <a:solidFill>
                  <a:srgbClr val="000000"/>
                </a:solidFill>
                <a:latin typeface="Times New Roman" panose="02020603050405020304" pitchFamily="18" charset="0"/>
                <a:cs typeface="Times New Roman" panose="02020603050405020304" pitchFamily="18" charset="0"/>
              </a:rPr>
              <a:t>بصفتھم</a:t>
            </a:r>
            <a:r>
              <a:rPr lang="ar-DZ" sz="2400" b="0" dirty="0">
                <a:solidFill>
                  <a:srgbClr val="000000"/>
                </a:solidFill>
                <a:latin typeface="Times New Roman" panose="02020603050405020304" pitchFamily="18" charset="0"/>
                <a:cs typeface="Times New Roman" panose="02020603050405020304" pitchFamily="18" charset="0"/>
              </a:rPr>
              <a:t>  </a:t>
            </a:r>
            <a:r>
              <a:rPr lang="ar-DZ" sz="2400" b="0" dirty="0" err="1">
                <a:solidFill>
                  <a:srgbClr val="000000"/>
                </a:solidFill>
                <a:latin typeface="Times New Roman" panose="02020603050405020304" pitchFamily="18" charset="0"/>
                <a:cs typeface="Times New Roman" panose="02020603050405020304" pitchFamily="18" charset="0"/>
              </a:rPr>
              <a:t>مالكین</a:t>
            </a:r>
            <a:r>
              <a:rPr lang="ar-DZ" sz="2400" b="0" dirty="0">
                <a:solidFill>
                  <a:srgbClr val="000000"/>
                </a:solidFill>
                <a:latin typeface="Times New Roman" panose="02020603050405020304" pitchFamily="18" charset="0"/>
                <a:cs typeface="Times New Roman" panose="02020603050405020304" pitchFamily="18" charset="0"/>
              </a:rPr>
              <a:t>، والتدفقات </a:t>
            </a:r>
            <a:r>
              <a:rPr lang="ar-DZ" sz="2400" b="0" dirty="0" err="1">
                <a:solidFill>
                  <a:srgbClr val="000000"/>
                </a:solidFill>
                <a:latin typeface="Times New Roman" panose="02020603050405020304" pitchFamily="18" charset="0"/>
                <a:cs typeface="Times New Roman" panose="02020603050405020304" pitchFamily="18" charset="0"/>
              </a:rPr>
              <a:t>النقدیة</a:t>
            </a:r>
            <a:r>
              <a:rPr lang="ar-DZ" sz="2400" b="0" dirty="0">
                <a:solidFill>
                  <a:srgbClr val="000000"/>
                </a:solidFill>
                <a:latin typeface="Times New Roman" panose="02020603050405020304" pitchFamily="18" charset="0"/>
                <a:cs typeface="Times New Roman" panose="02020603050405020304" pitchFamily="18" charset="0"/>
              </a:rPr>
              <a:t>. </a:t>
            </a:r>
            <a:endParaRPr kumimoji="0" lang="fr-FR" sz="24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endParaRPr>
          </a:p>
        </p:txBody>
      </p:sp>
      <p:sp>
        <p:nvSpPr>
          <p:cNvPr id="16" name="Rectangle 15"/>
          <p:cNvSpPr/>
          <p:nvPr/>
        </p:nvSpPr>
        <p:spPr bwMode="auto">
          <a:xfrm>
            <a:off x="179512" y="5577128"/>
            <a:ext cx="8066656" cy="1062782"/>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just" rtl="1"/>
            <a:r>
              <a:rPr lang="ar-DZ" sz="2400" b="0" dirty="0" smtClean="0">
                <a:solidFill>
                  <a:srgbClr val="000000"/>
                </a:solidFill>
                <a:latin typeface="Times New Roman" panose="02020603050405020304" pitchFamily="18" charset="0"/>
                <a:cs typeface="Times New Roman" panose="02020603050405020304" pitchFamily="18" charset="0"/>
              </a:rPr>
              <a:t>تساعد مستخدمي </a:t>
            </a:r>
            <a:r>
              <a:rPr lang="ar-DZ" sz="2400" b="0" dirty="0">
                <a:solidFill>
                  <a:srgbClr val="000000"/>
                </a:solidFill>
                <a:latin typeface="Times New Roman" panose="02020603050405020304" pitchFamily="18" charset="0"/>
                <a:cs typeface="Times New Roman" panose="02020603050405020304" pitchFamily="18" charset="0"/>
              </a:rPr>
              <a:t>القوائم </a:t>
            </a:r>
            <a:r>
              <a:rPr lang="ar-DZ" sz="2400" b="0" dirty="0" err="1">
                <a:solidFill>
                  <a:srgbClr val="000000"/>
                </a:solidFill>
                <a:latin typeface="Times New Roman" panose="02020603050405020304" pitchFamily="18" charset="0"/>
                <a:cs typeface="Times New Roman" panose="02020603050405020304" pitchFamily="18" charset="0"/>
              </a:rPr>
              <a:t>المالیة</a:t>
            </a:r>
            <a:r>
              <a:rPr lang="ar-DZ" sz="2400" b="0" dirty="0">
                <a:solidFill>
                  <a:srgbClr val="000000"/>
                </a:solidFill>
                <a:latin typeface="Times New Roman" panose="02020603050405020304" pitchFamily="18" charset="0"/>
                <a:cs typeface="Times New Roman" panose="02020603050405020304" pitchFamily="18" charset="0"/>
              </a:rPr>
              <a:t> في التنبؤ بالتدفقات </a:t>
            </a:r>
            <a:r>
              <a:rPr lang="ar-DZ" sz="2400" b="0" dirty="0" err="1">
                <a:solidFill>
                  <a:srgbClr val="000000"/>
                </a:solidFill>
                <a:latin typeface="Times New Roman" panose="02020603050405020304" pitchFamily="18" charset="0"/>
                <a:cs typeface="Times New Roman" panose="02020603050405020304" pitchFamily="18" charset="0"/>
              </a:rPr>
              <a:t>النقدیة</a:t>
            </a:r>
            <a:r>
              <a:rPr lang="ar-DZ" sz="2400" b="0" dirty="0">
                <a:solidFill>
                  <a:srgbClr val="000000"/>
                </a:solidFill>
                <a:latin typeface="Times New Roman" panose="02020603050405020304" pitchFamily="18" charset="0"/>
                <a:cs typeface="Times New Roman" panose="02020603050405020304" pitchFamily="18" charset="0"/>
              </a:rPr>
              <a:t> </a:t>
            </a:r>
            <a:r>
              <a:rPr lang="ar-DZ" sz="2400" b="0" dirty="0" err="1">
                <a:solidFill>
                  <a:srgbClr val="000000"/>
                </a:solidFill>
                <a:latin typeface="Times New Roman" panose="02020603050405020304" pitchFamily="18" charset="0"/>
                <a:cs typeface="Times New Roman" panose="02020603050405020304" pitchFamily="18" charset="0"/>
              </a:rPr>
              <a:t>المستقبلیة</a:t>
            </a:r>
            <a:r>
              <a:rPr lang="ar-DZ" sz="2400" b="0" dirty="0">
                <a:solidFill>
                  <a:srgbClr val="000000"/>
                </a:solidFill>
                <a:latin typeface="Times New Roman" panose="02020603050405020304" pitchFamily="18" charset="0"/>
                <a:cs typeface="Times New Roman" panose="02020603050405020304" pitchFamily="18" charset="0"/>
              </a:rPr>
              <a:t> للمنشأة </a:t>
            </a:r>
            <a:r>
              <a:rPr lang="ar-DZ" sz="2400" b="0" dirty="0" err="1">
                <a:solidFill>
                  <a:srgbClr val="000000"/>
                </a:solidFill>
                <a:latin typeface="Times New Roman" panose="02020603050405020304" pitchFamily="18" charset="0"/>
                <a:cs typeface="Times New Roman" panose="02020603050405020304" pitchFamily="18" charset="0"/>
              </a:rPr>
              <a:t>وتحدیدا</a:t>
            </a:r>
            <a:r>
              <a:rPr lang="ar-DZ" sz="2400" b="0" dirty="0">
                <a:solidFill>
                  <a:srgbClr val="000000"/>
                </a:solidFill>
                <a:latin typeface="Times New Roman" panose="02020603050405020304" pitchFamily="18" charset="0"/>
                <a:cs typeface="Times New Roman" panose="02020603050405020304" pitchFamily="18" charset="0"/>
              </a:rPr>
              <a:t> </a:t>
            </a:r>
            <a:r>
              <a:rPr lang="ar-DZ" sz="2400" b="0" dirty="0" err="1">
                <a:solidFill>
                  <a:srgbClr val="000000"/>
                </a:solidFill>
                <a:latin typeface="Times New Roman" panose="02020603050405020304" pitchFamily="18" charset="0"/>
                <a:cs typeface="Times New Roman" panose="02020603050405020304" pitchFamily="18" charset="0"/>
              </a:rPr>
              <a:t>توقیتھا</a:t>
            </a:r>
            <a:r>
              <a:rPr lang="ar-DZ" sz="2400" b="0" dirty="0">
                <a:solidFill>
                  <a:srgbClr val="000000"/>
                </a:solidFill>
                <a:latin typeface="Times New Roman" panose="02020603050405020304" pitchFamily="18" charset="0"/>
                <a:cs typeface="Times New Roman" panose="02020603050405020304" pitchFamily="18" charset="0"/>
              </a:rPr>
              <a:t> ودرجة التأكد </a:t>
            </a:r>
            <a:r>
              <a:rPr lang="ar-DZ" sz="2400" b="0" dirty="0" err="1">
                <a:solidFill>
                  <a:srgbClr val="000000"/>
                </a:solidFill>
                <a:latin typeface="Times New Roman" panose="02020603050405020304" pitchFamily="18" charset="0"/>
                <a:cs typeface="Times New Roman" panose="02020603050405020304" pitchFamily="18" charset="0"/>
              </a:rPr>
              <a:t>منھا</a:t>
            </a:r>
            <a:endParaRPr lang="ar-DZ" sz="2400" b="0" dirty="0" smtClean="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26022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fade">
                                      <p:cBhvr>
                                        <p:cTn id="13" dur="500"/>
                                        <p:tgtEl>
                                          <p:spTgt spid="13"/>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14"/>
                                        </p:tgtEl>
                                        <p:attrNameLst>
                                          <p:attrName>style.visibility</p:attrName>
                                        </p:attrNameLst>
                                      </p:cBhvr>
                                      <p:to>
                                        <p:strVal val="visible"/>
                                      </p:to>
                                    </p:set>
                                    <p:animEffect transition="in" filter="fade">
                                      <p:cBhvr>
                                        <p:cTn id="18" dur="500"/>
                                        <p:tgtEl>
                                          <p:spTgt spid="14"/>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animEffect transition="in" filter="fade">
                                      <p:cBhvr>
                                        <p:cTn id="23" dur="500"/>
                                        <p:tgtEl>
                                          <p:spTgt spid="15"/>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16"/>
                                        </p:tgtEl>
                                        <p:attrNameLst>
                                          <p:attrName>style.visibility</p:attrName>
                                        </p:attrNameLst>
                                      </p:cBhvr>
                                      <p:to>
                                        <p:strVal val="visible"/>
                                      </p:to>
                                    </p:set>
                                    <p:animEffect transition="in" filter="fade">
                                      <p:cBhvr>
                                        <p:cTn id="28"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3" grpId="0" animBg="1"/>
      <p:bldP spid="14" grpId="0" animBg="1"/>
      <p:bldP spid="15" grpId="0" animBg="1"/>
      <p:bldP spid="1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ular Callout 1"/>
          <p:cNvSpPr/>
          <p:nvPr/>
        </p:nvSpPr>
        <p:spPr bwMode="auto">
          <a:xfrm>
            <a:off x="1619672" y="332656"/>
            <a:ext cx="5328592" cy="648072"/>
          </a:xfrm>
          <a:prstGeom prst="wedgeRoundRectCallout">
            <a:avLst/>
          </a:prstGeom>
          <a:no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endParaRPr lang="fr-FR" smtClean="0">
              <a:solidFill>
                <a:srgbClr val="FFFFFF"/>
              </a:solidFill>
            </a:endParaRPr>
          </a:p>
        </p:txBody>
      </p:sp>
      <p:sp>
        <p:nvSpPr>
          <p:cNvPr id="4" name="Rounded Rectangular Callout 3"/>
          <p:cNvSpPr/>
          <p:nvPr/>
        </p:nvSpPr>
        <p:spPr bwMode="auto">
          <a:xfrm>
            <a:off x="1259632" y="116632"/>
            <a:ext cx="6984776" cy="720080"/>
          </a:xfrm>
          <a:prstGeom prst="wedgeRoundRectCallout">
            <a:avLst>
              <a:gd name="adj1" fmla="val -55057"/>
              <a:gd name="adj2" fmla="val 77315"/>
              <a:gd name="adj3" fmla="val 16667"/>
            </a:avLst>
          </a:prstGeom>
          <a:ln>
            <a:headEnd type="none" w="med" len="med"/>
            <a:tailEnd type="none" w="med" len="med"/>
          </a:ln>
        </p:spPr>
        <p:style>
          <a:lnRef idx="3">
            <a:schemeClr val="lt1"/>
          </a:lnRef>
          <a:fillRef idx="1">
            <a:schemeClr val="accent4"/>
          </a:fillRef>
          <a:effectRef idx="1">
            <a:schemeClr val="accent4"/>
          </a:effectRef>
          <a:fontRef idx="minor">
            <a:schemeClr val="lt1"/>
          </a:fontRef>
        </p:style>
        <p:txBody>
          <a:bodyPr vert="horz" wrap="square" lIns="91440" tIns="45720" rIns="91440" bIns="45720" numCol="1" rtlCol="0" anchor="ctr" anchorCtr="0" compatLnSpc="1">
            <a:prstTxWarp prst="textNoShape">
              <a:avLst/>
            </a:prstTxWarp>
          </a:bodyPr>
          <a:lstStyle/>
          <a:p>
            <a:pPr algn="ctr" rtl="1"/>
            <a:r>
              <a:rPr lang="ar-DZ" sz="2800" dirty="0" smtClean="0">
                <a:solidFill>
                  <a:srgbClr val="003366"/>
                </a:solidFill>
                <a:effectLst>
                  <a:outerShdw blurRad="38100" dist="38100" dir="2700000" algn="tl">
                    <a:srgbClr val="000000">
                      <a:alpha val="43137"/>
                    </a:srgbClr>
                  </a:outerShdw>
                </a:effectLst>
                <a:latin typeface="Gabriola" pitchFamily="82" charset="0"/>
              </a:rPr>
              <a:t>الفرضيات الأساسية التي تبنى عليها القوائم المالية</a:t>
            </a:r>
            <a:endParaRPr lang="fr-FR" sz="2800" dirty="0" smtClean="0">
              <a:solidFill>
                <a:srgbClr val="003366"/>
              </a:solidFill>
              <a:latin typeface="Times New Roman" panose="02020603050405020304" pitchFamily="18" charset="0"/>
              <a:cs typeface="Times New Roman" panose="02020603050405020304" pitchFamily="18" charset="0"/>
            </a:endParaRPr>
          </a:p>
        </p:txBody>
      </p:sp>
      <p:sp>
        <p:nvSpPr>
          <p:cNvPr id="6" name="Rounded Rectangle 5"/>
          <p:cNvSpPr/>
          <p:nvPr/>
        </p:nvSpPr>
        <p:spPr bwMode="auto">
          <a:xfrm>
            <a:off x="179512" y="1060969"/>
            <a:ext cx="8640960" cy="5608392"/>
          </a:xfrm>
          <a:prstGeom prst="roundRect">
            <a:avLst>
              <a:gd name="adj" fmla="val 18707"/>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algn="just" rtl="1"/>
            <a:r>
              <a:rPr lang="ar-DZ" sz="2800" b="0" dirty="0" smtClean="0">
                <a:solidFill>
                  <a:srgbClr val="003366"/>
                </a:solidFill>
                <a:latin typeface="Times New Roman" panose="02020603050405020304" pitchFamily="18" charset="0"/>
                <a:cs typeface="Times New Roman" panose="02020603050405020304" pitchFamily="18" charset="0"/>
              </a:rPr>
              <a:t>الفرضيا ت الرئيسية هي ما يتم إفتراضه عند إعداد القوائم المالية، حيث لا يمكن تصور إعداد قوائم مالية تتضمن معلومات مفيدة لمتخذي القرارت إلا إذا تم إعداداها و فقا لفرضيتين أساسيتين هما:</a:t>
            </a:r>
          </a:p>
          <a:p>
            <a:pPr marL="514350" indent="-514350" algn="just" rtl="1">
              <a:buFontTx/>
              <a:buAutoNum type="arabicParenR"/>
            </a:pPr>
            <a:r>
              <a:rPr lang="ar-DZ" sz="2800" dirty="0" smtClean="0">
                <a:solidFill>
                  <a:srgbClr val="003366"/>
                </a:solidFill>
                <a:latin typeface="Times New Roman" panose="02020603050405020304" pitchFamily="18" charset="0"/>
                <a:cs typeface="Times New Roman" panose="02020603050405020304" pitchFamily="18" charset="0"/>
              </a:rPr>
              <a:t>المحاسبة المعتمدة على أساس الإستحقاق: </a:t>
            </a:r>
            <a:r>
              <a:rPr lang="ar-DZ" sz="2800" b="0" dirty="0" smtClean="0">
                <a:solidFill>
                  <a:srgbClr val="003366"/>
                </a:solidFill>
                <a:latin typeface="Times New Roman" panose="02020603050405020304" pitchFamily="18" charset="0"/>
                <a:cs typeface="Times New Roman" panose="02020603050405020304" pitchFamily="18" charset="0"/>
              </a:rPr>
              <a:t>نعني بها الإعتراف بالمصروفات بما في ذلك الخسائر التي تتعلق بالفترة المالية سواء تم دفعها نقدا أو لم يتم، كذلك الإعتراف بالدخل بما في ذلك المكاسب التي تتعلق بالفترة المالية سواء تم قبضه فعلا أو لم يتم. </a:t>
            </a:r>
          </a:p>
          <a:p>
            <a:pPr marL="514350" indent="-514350" algn="just" rtl="1">
              <a:buFontTx/>
              <a:buAutoNum type="arabicParenR"/>
            </a:pPr>
            <a:r>
              <a:rPr lang="ar-DZ" sz="2800" b="0" dirty="0">
                <a:solidFill>
                  <a:srgbClr val="003366"/>
                </a:solidFill>
                <a:latin typeface="Times New Roman" panose="02020603050405020304" pitchFamily="18" charset="0"/>
                <a:cs typeface="Times New Roman" panose="02020603050405020304" pitchFamily="18" charset="0"/>
              </a:rPr>
              <a:t> </a:t>
            </a:r>
            <a:r>
              <a:rPr lang="ar-DZ" sz="2800" dirty="0" smtClean="0">
                <a:solidFill>
                  <a:srgbClr val="003366"/>
                </a:solidFill>
                <a:latin typeface="Times New Roman" panose="02020603050405020304" pitchFamily="18" charset="0"/>
                <a:cs typeface="Times New Roman" panose="02020603050405020304" pitchFamily="18" charset="0"/>
              </a:rPr>
              <a:t>فرضية الإستمرارية: </a:t>
            </a:r>
            <a:r>
              <a:rPr lang="ar-DZ" sz="2800" b="0" dirty="0" smtClean="0">
                <a:solidFill>
                  <a:srgbClr val="003366"/>
                </a:solidFill>
                <a:latin typeface="Times New Roman" panose="02020603050405020304" pitchFamily="18" charset="0"/>
                <a:cs typeface="Times New Roman" panose="02020603050405020304" pitchFamily="18" charset="0"/>
              </a:rPr>
              <a:t>يتم إعتبار المؤسسة التي تعد قوائمها المالية على أساس المعايير المحاسبية الدولية مستمرة إلى أجل غير محدود على المدى الطويل و تعتمد على أسس القياس من التكلفة التاريخية بدلا عن القيمة السوقية،  لذلك يجب الإفصاح عن جميع الأمور التي تهدد استمراريتها في الملاحق. </a:t>
            </a:r>
          </a:p>
        </p:txBody>
      </p:sp>
    </p:spTree>
    <p:extLst>
      <p:ext uri="{BB962C8B-B14F-4D97-AF65-F5344CB8AC3E}">
        <p14:creationId xmlns:p14="http://schemas.microsoft.com/office/powerpoint/2010/main" val="457447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Effect transition="in" filter="fade">
                                      <p:cBhvr>
                                        <p:cTn id="17" dur="500"/>
                                        <p:tgtEl>
                                          <p:spTgt spid="6">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
                                            <p:txEl>
                                              <p:pRg st="1" end="1"/>
                                            </p:txEl>
                                          </p:spTgt>
                                        </p:tgtEl>
                                        <p:attrNameLst>
                                          <p:attrName>style.visibility</p:attrName>
                                        </p:attrNameLst>
                                      </p:cBhvr>
                                      <p:to>
                                        <p:strVal val="visible"/>
                                      </p:to>
                                    </p:set>
                                    <p:animEffect transition="in" filter="fade">
                                      <p:cBhvr>
                                        <p:cTn id="22" dur="500"/>
                                        <p:tgtEl>
                                          <p:spTgt spid="6">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animEffect transition="in" filter="fade">
                                      <p:cBhvr>
                                        <p:cTn id="27"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ular Callout 1"/>
          <p:cNvSpPr/>
          <p:nvPr/>
        </p:nvSpPr>
        <p:spPr bwMode="auto">
          <a:xfrm>
            <a:off x="1619672" y="332656"/>
            <a:ext cx="5328592" cy="648072"/>
          </a:xfrm>
          <a:prstGeom prst="wedgeRoundRectCallout">
            <a:avLst/>
          </a:prstGeom>
          <a:no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endParaRPr lang="fr-FR" smtClean="0">
              <a:solidFill>
                <a:srgbClr val="FFFFFF"/>
              </a:solidFill>
            </a:endParaRPr>
          </a:p>
        </p:txBody>
      </p:sp>
      <p:sp>
        <p:nvSpPr>
          <p:cNvPr id="12" name="Rounded Rectangular Callout 3"/>
          <p:cNvSpPr/>
          <p:nvPr/>
        </p:nvSpPr>
        <p:spPr bwMode="auto">
          <a:xfrm>
            <a:off x="1004629" y="164811"/>
            <a:ext cx="7200800" cy="695835"/>
          </a:xfrm>
          <a:prstGeom prst="wedgeRoundRectCallout">
            <a:avLst>
              <a:gd name="adj1" fmla="val -42416"/>
              <a:gd name="adj2" fmla="val 87305"/>
              <a:gd name="adj3" fmla="val 16667"/>
            </a:avLst>
          </a:prstGeom>
          <a:ln>
            <a:headEnd type="none" w="med" len="med"/>
            <a:tailEnd type="none" w="med" len="med"/>
          </a:ln>
        </p:spPr>
        <p:style>
          <a:lnRef idx="3">
            <a:schemeClr val="lt1"/>
          </a:lnRef>
          <a:fillRef idx="1">
            <a:schemeClr val="accent4"/>
          </a:fillRef>
          <a:effectRef idx="1">
            <a:schemeClr val="accent4"/>
          </a:effectRef>
          <a:fontRef idx="minor">
            <a:schemeClr val="lt1"/>
          </a:fontRef>
        </p:style>
        <p:txBody>
          <a:bodyPr vert="horz" wrap="square" lIns="91440" tIns="45720" rIns="91440" bIns="45720" numCol="1" rtlCol="0" anchor="ctr" anchorCtr="0" compatLnSpc="1">
            <a:prstTxWarp prst="textNoShape">
              <a:avLst/>
            </a:prstTxWarp>
          </a:bodyPr>
          <a:lstStyle/>
          <a:p>
            <a:pPr algn="ctr" rtl="1"/>
            <a:r>
              <a:rPr lang="ar-DZ" sz="3200" dirty="0" smtClean="0">
                <a:solidFill>
                  <a:srgbClr val="003366"/>
                </a:solidFill>
                <a:effectLst>
                  <a:outerShdw blurRad="38100" dist="38100" dir="2700000" algn="tl">
                    <a:srgbClr val="000000">
                      <a:alpha val="43137"/>
                    </a:srgbClr>
                  </a:outerShdw>
                </a:effectLst>
                <a:latin typeface="Gabriola" pitchFamily="82" charset="0"/>
              </a:rPr>
              <a:t>مكونات القوائم </a:t>
            </a:r>
            <a:r>
              <a:rPr lang="ar-DZ" sz="3200" dirty="0" smtClean="0">
                <a:solidFill>
                  <a:srgbClr val="003366"/>
                </a:solidFill>
                <a:effectLst>
                  <a:outerShdw blurRad="38100" dist="38100" dir="2700000" algn="tl">
                    <a:srgbClr val="000000">
                      <a:alpha val="43137"/>
                    </a:srgbClr>
                  </a:outerShdw>
                </a:effectLst>
                <a:latin typeface="Gabriola" pitchFamily="82" charset="0"/>
              </a:rPr>
              <a:t>المالية</a:t>
            </a:r>
            <a:endParaRPr lang="ar-DZ" sz="3200" dirty="0">
              <a:solidFill>
                <a:srgbClr val="003366"/>
              </a:solidFill>
              <a:effectLst>
                <a:outerShdw blurRad="38100" dist="38100" dir="2700000" algn="tl">
                  <a:srgbClr val="000000">
                    <a:alpha val="43137"/>
                  </a:srgbClr>
                </a:outerShdw>
              </a:effectLst>
              <a:latin typeface="Gabriola" pitchFamily="82" charset="0"/>
            </a:endParaRPr>
          </a:p>
        </p:txBody>
      </p:sp>
      <p:sp>
        <p:nvSpPr>
          <p:cNvPr id="4" name="Flèche gauche 3"/>
          <p:cNvSpPr/>
          <p:nvPr/>
        </p:nvSpPr>
        <p:spPr bwMode="auto">
          <a:xfrm rot="19015280">
            <a:off x="8111917" y="578989"/>
            <a:ext cx="937076" cy="648072"/>
          </a:xfrm>
          <a:prstGeom prst="leftArrow">
            <a:avLst>
              <a:gd name="adj1" fmla="val 50000"/>
              <a:gd name="adj2" fmla="val 26247"/>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r>
              <a:rPr lang="ar-DZ" sz="2400" dirty="0" smtClean="0">
                <a:solidFill>
                  <a:srgbClr val="000000"/>
                </a:solidFill>
              </a:rPr>
              <a:t>تشمل</a:t>
            </a:r>
            <a:endParaRPr lang="fr-FR" sz="2400" dirty="0" smtClean="0">
              <a:solidFill>
                <a:srgbClr val="000000"/>
              </a:solidFill>
            </a:endParaRPr>
          </a:p>
        </p:txBody>
      </p:sp>
      <p:sp>
        <p:nvSpPr>
          <p:cNvPr id="13" name="Rectangle 12"/>
          <p:cNvSpPr/>
          <p:nvPr/>
        </p:nvSpPr>
        <p:spPr bwMode="auto">
          <a:xfrm>
            <a:off x="4058423" y="1303214"/>
            <a:ext cx="3995230" cy="500073"/>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just" rtl="1"/>
            <a:r>
              <a:rPr lang="ar-DZ" sz="2400" b="0" dirty="0">
                <a:solidFill>
                  <a:srgbClr val="000000"/>
                </a:solidFill>
                <a:latin typeface="Times New Roman" panose="02020603050405020304" pitchFamily="18" charset="0"/>
                <a:cs typeface="Times New Roman" panose="02020603050405020304" pitchFamily="18" charset="0"/>
              </a:rPr>
              <a:t>قائمة المركز المالي في </a:t>
            </a:r>
            <a:r>
              <a:rPr lang="ar-DZ" sz="2400" b="0" dirty="0" err="1">
                <a:solidFill>
                  <a:srgbClr val="000000"/>
                </a:solidFill>
                <a:latin typeface="Times New Roman" panose="02020603050405020304" pitchFamily="18" charset="0"/>
                <a:cs typeface="Times New Roman" panose="02020603050405020304" pitchFamily="18" charset="0"/>
              </a:rPr>
              <a:t>نھایة</a:t>
            </a:r>
            <a:r>
              <a:rPr lang="ar-DZ" sz="2400" b="0" dirty="0">
                <a:solidFill>
                  <a:srgbClr val="000000"/>
                </a:solidFill>
                <a:latin typeface="Times New Roman" panose="02020603050405020304" pitchFamily="18" charset="0"/>
                <a:cs typeface="Times New Roman" panose="02020603050405020304" pitchFamily="18" charset="0"/>
              </a:rPr>
              <a:t> الفترة</a:t>
            </a:r>
            <a:endParaRPr lang="fr-FR" sz="2400" b="0" dirty="0" smtClean="0">
              <a:solidFill>
                <a:srgbClr val="000000"/>
              </a:solidFill>
              <a:latin typeface="Times New Roman" panose="02020603050405020304" pitchFamily="18" charset="0"/>
              <a:cs typeface="Times New Roman" panose="02020603050405020304" pitchFamily="18" charset="0"/>
            </a:endParaRPr>
          </a:p>
        </p:txBody>
      </p:sp>
      <p:sp>
        <p:nvSpPr>
          <p:cNvPr id="9" name="Rectangle 8"/>
          <p:cNvSpPr/>
          <p:nvPr/>
        </p:nvSpPr>
        <p:spPr bwMode="auto">
          <a:xfrm>
            <a:off x="5327297" y="1875498"/>
            <a:ext cx="2689612" cy="500073"/>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just" rtl="1"/>
            <a:r>
              <a:rPr lang="ar-DZ" sz="2400" b="0" dirty="0">
                <a:solidFill>
                  <a:srgbClr val="000000"/>
                </a:solidFill>
                <a:latin typeface="Times New Roman" panose="02020603050405020304" pitchFamily="18" charset="0"/>
                <a:cs typeface="Times New Roman" panose="02020603050405020304" pitchFamily="18" charset="0"/>
              </a:rPr>
              <a:t>قائمة </a:t>
            </a:r>
            <a:r>
              <a:rPr lang="ar-DZ" sz="2400" b="0" dirty="0" smtClean="0">
                <a:solidFill>
                  <a:srgbClr val="000000"/>
                </a:solidFill>
                <a:latin typeface="Times New Roman" panose="02020603050405020304" pitchFamily="18" charset="0"/>
                <a:cs typeface="Times New Roman" panose="02020603050405020304" pitchFamily="18" charset="0"/>
              </a:rPr>
              <a:t>الدخل </a:t>
            </a:r>
            <a:r>
              <a:rPr lang="ar-DZ" sz="2400" b="0" dirty="0">
                <a:solidFill>
                  <a:srgbClr val="000000"/>
                </a:solidFill>
                <a:latin typeface="Times New Roman" panose="02020603050405020304" pitchFamily="18" charset="0"/>
                <a:cs typeface="Times New Roman" panose="02020603050405020304" pitchFamily="18" charset="0"/>
              </a:rPr>
              <a:t>الشامل للفترة</a:t>
            </a:r>
            <a:endParaRPr lang="fr-FR" sz="2400" b="0" dirty="0" smtClean="0">
              <a:solidFill>
                <a:srgbClr val="000000"/>
              </a:solidFill>
              <a:latin typeface="Times New Roman" panose="02020603050405020304" pitchFamily="18" charset="0"/>
              <a:cs typeface="Times New Roman" panose="02020603050405020304" pitchFamily="18" charset="0"/>
            </a:endParaRPr>
          </a:p>
        </p:txBody>
      </p:sp>
      <p:sp>
        <p:nvSpPr>
          <p:cNvPr id="10" name="Rectangle 9"/>
          <p:cNvSpPr/>
          <p:nvPr/>
        </p:nvSpPr>
        <p:spPr bwMode="auto">
          <a:xfrm>
            <a:off x="4063614" y="2522711"/>
            <a:ext cx="3990039" cy="500073"/>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just" rtl="1"/>
            <a:r>
              <a:rPr lang="ar-DZ" sz="2400" b="0" dirty="0">
                <a:solidFill>
                  <a:srgbClr val="000000"/>
                </a:solidFill>
                <a:latin typeface="Times New Roman" panose="02020603050405020304" pitchFamily="18" charset="0"/>
                <a:cs typeface="Times New Roman" panose="02020603050405020304" pitchFamily="18" charset="0"/>
              </a:rPr>
              <a:t>قائمة </a:t>
            </a:r>
            <a:r>
              <a:rPr lang="ar-DZ" sz="2400" b="0" dirty="0" err="1" smtClean="0">
                <a:solidFill>
                  <a:srgbClr val="000000"/>
                </a:solidFill>
                <a:latin typeface="Times New Roman" panose="02020603050405020304" pitchFamily="18" charset="0"/>
                <a:cs typeface="Times New Roman" panose="02020603050405020304" pitchFamily="18" charset="0"/>
              </a:rPr>
              <a:t>التغرات</a:t>
            </a:r>
            <a:r>
              <a:rPr lang="ar-DZ" sz="2400" b="0" dirty="0" smtClean="0">
                <a:solidFill>
                  <a:srgbClr val="000000"/>
                </a:solidFill>
                <a:latin typeface="Times New Roman" panose="02020603050405020304" pitchFamily="18" charset="0"/>
                <a:cs typeface="Times New Roman" panose="02020603050405020304" pitchFamily="18" charset="0"/>
              </a:rPr>
              <a:t> </a:t>
            </a:r>
            <a:r>
              <a:rPr lang="ar-DZ" sz="2400" b="0" dirty="0">
                <a:solidFill>
                  <a:srgbClr val="000000"/>
                </a:solidFill>
                <a:latin typeface="Times New Roman" panose="02020603050405020304" pitchFamily="18" charset="0"/>
                <a:cs typeface="Times New Roman" panose="02020603050405020304" pitchFamily="18" charset="0"/>
              </a:rPr>
              <a:t>في حقوق </a:t>
            </a:r>
            <a:r>
              <a:rPr lang="ar-DZ" sz="2400" b="0" dirty="0" err="1">
                <a:solidFill>
                  <a:srgbClr val="000000"/>
                </a:solidFill>
                <a:latin typeface="Times New Roman" panose="02020603050405020304" pitchFamily="18" charset="0"/>
                <a:cs typeface="Times New Roman" panose="02020603050405020304" pitchFamily="18" charset="0"/>
              </a:rPr>
              <a:t>الملكیة</a:t>
            </a:r>
            <a:r>
              <a:rPr lang="ar-DZ" sz="2400" b="0" dirty="0">
                <a:solidFill>
                  <a:srgbClr val="000000"/>
                </a:solidFill>
                <a:latin typeface="Times New Roman" panose="02020603050405020304" pitchFamily="18" charset="0"/>
                <a:cs typeface="Times New Roman" panose="02020603050405020304" pitchFamily="18" charset="0"/>
              </a:rPr>
              <a:t> </a:t>
            </a:r>
            <a:r>
              <a:rPr lang="ar-DZ" sz="2400" b="0" dirty="0" smtClean="0">
                <a:solidFill>
                  <a:srgbClr val="000000"/>
                </a:solidFill>
                <a:latin typeface="Times New Roman" panose="02020603050405020304" pitchFamily="18" charset="0"/>
                <a:cs typeface="Times New Roman" panose="02020603050405020304" pitchFamily="18" charset="0"/>
              </a:rPr>
              <a:t>للفترة</a:t>
            </a:r>
            <a:endParaRPr lang="fr-FR" sz="2400" b="0" dirty="0" smtClean="0">
              <a:solidFill>
                <a:srgbClr val="000000"/>
              </a:solidFill>
              <a:latin typeface="Times New Roman" panose="02020603050405020304" pitchFamily="18" charset="0"/>
              <a:cs typeface="Times New Roman" panose="02020603050405020304" pitchFamily="18" charset="0"/>
            </a:endParaRPr>
          </a:p>
        </p:txBody>
      </p:sp>
      <p:sp>
        <p:nvSpPr>
          <p:cNvPr id="11" name="Rectangle 10"/>
          <p:cNvSpPr/>
          <p:nvPr/>
        </p:nvSpPr>
        <p:spPr bwMode="auto">
          <a:xfrm>
            <a:off x="5123504" y="3186547"/>
            <a:ext cx="2909919" cy="500073"/>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just" rtl="1"/>
            <a:r>
              <a:rPr lang="ar-DZ" sz="2400" b="0" dirty="0">
                <a:solidFill>
                  <a:srgbClr val="000000"/>
                </a:solidFill>
                <a:latin typeface="Times New Roman" panose="02020603050405020304" pitchFamily="18" charset="0"/>
                <a:cs typeface="Times New Roman" panose="02020603050405020304" pitchFamily="18" charset="0"/>
              </a:rPr>
              <a:t>قائمة  التدفقات </a:t>
            </a:r>
            <a:r>
              <a:rPr lang="ar-DZ" sz="2400" b="0" dirty="0" err="1">
                <a:solidFill>
                  <a:srgbClr val="000000"/>
                </a:solidFill>
                <a:latin typeface="Times New Roman" panose="02020603050405020304" pitchFamily="18" charset="0"/>
                <a:cs typeface="Times New Roman" panose="02020603050405020304" pitchFamily="18" charset="0"/>
              </a:rPr>
              <a:t>النقدیة</a:t>
            </a:r>
            <a:r>
              <a:rPr lang="ar-DZ" sz="2400" b="0" dirty="0">
                <a:solidFill>
                  <a:srgbClr val="000000"/>
                </a:solidFill>
                <a:latin typeface="Times New Roman" panose="02020603050405020304" pitchFamily="18" charset="0"/>
                <a:cs typeface="Times New Roman" panose="02020603050405020304" pitchFamily="18" charset="0"/>
              </a:rPr>
              <a:t> للفترة</a:t>
            </a:r>
            <a:endParaRPr lang="fr-FR" sz="2400" b="0" dirty="0" smtClean="0">
              <a:solidFill>
                <a:srgbClr val="000000"/>
              </a:solidFill>
              <a:latin typeface="Times New Roman" panose="02020603050405020304" pitchFamily="18" charset="0"/>
              <a:cs typeface="Times New Roman" panose="02020603050405020304" pitchFamily="18" charset="0"/>
            </a:endParaRPr>
          </a:p>
        </p:txBody>
      </p:sp>
      <p:sp>
        <p:nvSpPr>
          <p:cNvPr id="17" name="Rectangle 16"/>
          <p:cNvSpPr/>
          <p:nvPr/>
        </p:nvSpPr>
        <p:spPr bwMode="auto">
          <a:xfrm>
            <a:off x="6478590" y="3743556"/>
            <a:ext cx="1532294" cy="500073"/>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just" rtl="1"/>
            <a:r>
              <a:rPr lang="ar-DZ" sz="2400" b="0" dirty="0" err="1" smtClean="0">
                <a:solidFill>
                  <a:srgbClr val="000000"/>
                </a:solidFill>
                <a:latin typeface="Times New Roman" panose="02020603050405020304" pitchFamily="18" charset="0"/>
                <a:cs typeface="Times New Roman" panose="02020603050405020304" pitchFamily="18" charset="0"/>
              </a:rPr>
              <a:t>الإیضاحات</a:t>
            </a:r>
            <a:endParaRPr lang="fr-FR" sz="2400" b="0" dirty="0" smtClean="0">
              <a:solidFill>
                <a:srgbClr val="000000"/>
              </a:solidFill>
              <a:latin typeface="Times New Roman" panose="02020603050405020304" pitchFamily="18" charset="0"/>
              <a:cs typeface="Times New Roman" panose="02020603050405020304" pitchFamily="18" charset="0"/>
            </a:endParaRPr>
          </a:p>
        </p:txBody>
      </p:sp>
      <p:sp>
        <p:nvSpPr>
          <p:cNvPr id="18" name="Flèche gauche 17"/>
          <p:cNvSpPr/>
          <p:nvPr/>
        </p:nvSpPr>
        <p:spPr bwMode="auto">
          <a:xfrm rot="20219319">
            <a:off x="7777888" y="5563959"/>
            <a:ext cx="1173085" cy="648072"/>
          </a:xfrm>
          <a:prstGeom prst="leftArrow">
            <a:avLst>
              <a:gd name="adj1" fmla="val 50000"/>
              <a:gd name="adj2" fmla="val 26247"/>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r>
              <a:rPr lang="ar-DZ" sz="2400" dirty="0" smtClean="0">
                <a:solidFill>
                  <a:srgbClr val="000000"/>
                </a:solidFill>
              </a:rPr>
              <a:t>ملاحظة</a:t>
            </a:r>
            <a:endParaRPr lang="fr-FR" sz="2400" dirty="0" smtClean="0">
              <a:solidFill>
                <a:srgbClr val="000000"/>
              </a:solidFill>
            </a:endParaRPr>
          </a:p>
        </p:txBody>
      </p:sp>
      <p:sp>
        <p:nvSpPr>
          <p:cNvPr id="19" name="Rectangle 18"/>
          <p:cNvSpPr/>
          <p:nvPr/>
        </p:nvSpPr>
        <p:spPr bwMode="auto">
          <a:xfrm>
            <a:off x="237189" y="5112230"/>
            <a:ext cx="7460702" cy="1551532"/>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just" rtl="1"/>
            <a:r>
              <a:rPr lang="ar-DZ" sz="2400" b="0" dirty="0">
                <a:solidFill>
                  <a:srgbClr val="000000"/>
                </a:solidFill>
                <a:latin typeface="Times New Roman" panose="02020603050405020304" pitchFamily="18" charset="0"/>
                <a:cs typeface="Times New Roman" panose="02020603050405020304" pitchFamily="18" charset="0"/>
              </a:rPr>
              <a:t>لم </a:t>
            </a:r>
            <a:r>
              <a:rPr lang="ar-DZ" sz="2400" b="0" dirty="0" err="1">
                <a:solidFill>
                  <a:srgbClr val="000000"/>
                </a:solidFill>
                <a:latin typeface="Times New Roman" panose="02020603050405020304" pitchFamily="18" charset="0"/>
                <a:cs typeface="Times New Roman" panose="02020603050405020304" pitchFamily="18" charset="0"/>
              </a:rPr>
              <a:t>یضع</a:t>
            </a:r>
            <a:r>
              <a:rPr lang="ar-DZ" sz="2400" b="0" dirty="0">
                <a:solidFill>
                  <a:srgbClr val="000000"/>
                </a:solidFill>
                <a:latin typeface="Times New Roman" panose="02020603050405020304" pitchFamily="18" charset="0"/>
                <a:cs typeface="Times New Roman" panose="02020603050405020304" pitchFamily="18" charset="0"/>
              </a:rPr>
              <a:t> </a:t>
            </a:r>
            <a:r>
              <a:rPr lang="ar-DZ" sz="2400" b="0" dirty="0" err="1">
                <a:solidFill>
                  <a:srgbClr val="000000"/>
                </a:solidFill>
                <a:latin typeface="Times New Roman" panose="02020603050405020304" pitchFamily="18" charset="0"/>
                <a:cs typeface="Times New Roman" panose="02020603050405020304" pitchFamily="18" charset="0"/>
              </a:rPr>
              <a:t>معیار</a:t>
            </a:r>
            <a:r>
              <a:rPr lang="ar-DZ" sz="2400" b="0" dirty="0">
                <a:solidFill>
                  <a:srgbClr val="000000"/>
                </a:solidFill>
                <a:latin typeface="Times New Roman" panose="02020603050405020304" pitchFamily="18" charset="0"/>
                <a:cs typeface="Times New Roman" panose="02020603050405020304" pitchFamily="18" charset="0"/>
              </a:rPr>
              <a:t> المحاسبة </a:t>
            </a:r>
            <a:r>
              <a:rPr lang="ar-DZ" sz="2400" b="0" dirty="0" smtClean="0">
                <a:solidFill>
                  <a:srgbClr val="000000"/>
                </a:solidFill>
                <a:latin typeface="Times New Roman" panose="02020603050405020304" pitchFamily="18" charset="0"/>
                <a:cs typeface="Times New Roman" panose="02020603050405020304" pitchFamily="18" charset="0"/>
              </a:rPr>
              <a:t>الدولي</a:t>
            </a:r>
            <a:r>
              <a:rPr lang="ar-DZ" sz="2400" b="0" dirty="0">
                <a:solidFill>
                  <a:srgbClr val="000000"/>
                </a:solidFill>
                <a:latin typeface="Times New Roman" panose="02020603050405020304" pitchFamily="18" charset="0"/>
                <a:cs typeface="Times New Roman" panose="02020603050405020304" pitchFamily="18" charset="0"/>
              </a:rPr>
              <a:t> </a:t>
            </a:r>
            <a:r>
              <a:rPr lang="fr-FR" sz="2400" b="0" dirty="0" smtClean="0">
                <a:solidFill>
                  <a:srgbClr val="000000"/>
                </a:solidFill>
                <a:latin typeface="Times New Roman" panose="02020603050405020304" pitchFamily="18" charset="0"/>
                <a:cs typeface="Times New Roman" panose="02020603050405020304" pitchFamily="18" charset="0"/>
              </a:rPr>
              <a:t>IAS 1</a:t>
            </a:r>
            <a:r>
              <a:rPr lang="ar-DZ" sz="2400" b="0" dirty="0" smtClean="0">
                <a:solidFill>
                  <a:srgbClr val="000000"/>
                </a:solidFill>
                <a:latin typeface="Times New Roman" panose="02020603050405020304" pitchFamily="18" charset="0"/>
                <a:cs typeface="Times New Roman" panose="02020603050405020304" pitchFamily="18" charset="0"/>
              </a:rPr>
              <a:t> أي </a:t>
            </a:r>
            <a:r>
              <a:rPr lang="ar-DZ" sz="2400" b="0" dirty="0">
                <a:solidFill>
                  <a:srgbClr val="000000"/>
                </a:solidFill>
                <a:latin typeface="Times New Roman" panose="02020603050405020304" pitchFamily="18" charset="0"/>
                <a:cs typeface="Times New Roman" panose="02020603050405020304" pitchFamily="18" charset="0"/>
              </a:rPr>
              <a:t>شكل </a:t>
            </a:r>
            <a:r>
              <a:rPr lang="ar-DZ" sz="2400" b="0" dirty="0" err="1">
                <a:solidFill>
                  <a:srgbClr val="000000"/>
                </a:solidFill>
                <a:latin typeface="Times New Roman" panose="02020603050405020304" pitchFamily="18" charset="0"/>
                <a:cs typeface="Times New Roman" panose="02020603050405020304" pitchFamily="18" charset="0"/>
              </a:rPr>
              <a:t>نمطی</a:t>
            </a:r>
            <a:r>
              <a:rPr lang="ar-DZ" sz="2400" b="0" dirty="0">
                <a:solidFill>
                  <a:srgbClr val="000000"/>
                </a:solidFill>
                <a:latin typeface="Times New Roman" panose="02020603050405020304" pitchFamily="18" charset="0"/>
                <a:cs typeface="Times New Roman" panose="02020603050405020304" pitchFamily="18" charset="0"/>
              </a:rPr>
              <a:t> للقوائم </a:t>
            </a:r>
            <a:r>
              <a:rPr lang="ar-DZ" sz="2400" b="0" dirty="0" err="1">
                <a:solidFill>
                  <a:srgbClr val="000000"/>
                </a:solidFill>
                <a:latin typeface="Times New Roman" panose="02020603050405020304" pitchFamily="18" charset="0"/>
                <a:cs typeface="Times New Roman" panose="02020603050405020304" pitchFamily="18" charset="0"/>
              </a:rPr>
              <a:t>المالیة</a:t>
            </a:r>
            <a:r>
              <a:rPr lang="ar-DZ" sz="2400" b="0" dirty="0">
                <a:solidFill>
                  <a:srgbClr val="000000"/>
                </a:solidFill>
                <a:latin typeface="Times New Roman" panose="02020603050405020304" pitchFamily="18" charset="0"/>
                <a:cs typeface="Times New Roman" panose="02020603050405020304" pitchFamily="18" charset="0"/>
              </a:rPr>
              <a:t>، كما </a:t>
            </a:r>
            <a:r>
              <a:rPr lang="ar-DZ" sz="2400" b="0" dirty="0" err="1">
                <a:solidFill>
                  <a:srgbClr val="000000"/>
                </a:solidFill>
                <a:latin typeface="Times New Roman" panose="02020603050405020304" pitchFamily="18" charset="0"/>
                <a:cs typeface="Times New Roman" panose="02020603050405020304" pitchFamily="18" charset="0"/>
              </a:rPr>
              <a:t>ھو</a:t>
            </a:r>
            <a:r>
              <a:rPr lang="ar-DZ" sz="2400" b="0" dirty="0">
                <a:solidFill>
                  <a:srgbClr val="000000"/>
                </a:solidFill>
                <a:latin typeface="Times New Roman" panose="02020603050405020304" pitchFamily="18" charset="0"/>
                <a:cs typeface="Times New Roman" panose="02020603050405020304" pitchFamily="18" charset="0"/>
              </a:rPr>
              <a:t> الحال بالنسبة للنظام المحاسب المالي الجزائري، لكن أشار إلى الحد الأدنى من المعلومات التي </a:t>
            </a:r>
            <a:r>
              <a:rPr lang="ar-DZ" sz="2400" b="0" dirty="0" err="1">
                <a:solidFill>
                  <a:srgbClr val="000000"/>
                </a:solidFill>
                <a:latin typeface="Times New Roman" panose="02020603050405020304" pitchFamily="18" charset="0"/>
                <a:cs typeface="Times New Roman" panose="02020603050405020304" pitchFamily="18" charset="0"/>
              </a:rPr>
              <a:t>یجب</a:t>
            </a:r>
            <a:r>
              <a:rPr lang="ar-DZ" sz="2400" b="0" dirty="0">
                <a:solidFill>
                  <a:srgbClr val="000000"/>
                </a:solidFill>
                <a:latin typeface="Times New Roman" panose="02020603050405020304" pitchFamily="18" charset="0"/>
                <a:cs typeface="Times New Roman" panose="02020603050405020304" pitchFamily="18" charset="0"/>
              </a:rPr>
              <a:t> على المنشآت </a:t>
            </a:r>
            <a:r>
              <a:rPr lang="ar-DZ" sz="2400" b="0" dirty="0" err="1">
                <a:solidFill>
                  <a:srgbClr val="000000"/>
                </a:solidFill>
                <a:latin typeface="Times New Roman" panose="02020603050405020304" pitchFamily="18" charset="0"/>
                <a:cs typeface="Times New Roman" panose="02020603050405020304" pitchFamily="18" charset="0"/>
              </a:rPr>
              <a:t>عرضھا</a:t>
            </a:r>
            <a:r>
              <a:rPr lang="ar-DZ" sz="2400" b="0" dirty="0">
                <a:solidFill>
                  <a:srgbClr val="000000"/>
                </a:solidFill>
                <a:latin typeface="Times New Roman" panose="02020603050405020304" pitchFamily="18" charset="0"/>
                <a:cs typeface="Times New Roman" panose="02020603050405020304" pitchFamily="18" charset="0"/>
              </a:rPr>
              <a:t> ضمن القوائم </a:t>
            </a:r>
            <a:r>
              <a:rPr lang="ar-DZ" sz="2400" b="0" dirty="0" err="1">
                <a:solidFill>
                  <a:srgbClr val="000000"/>
                </a:solidFill>
                <a:latin typeface="Times New Roman" panose="02020603050405020304" pitchFamily="18" charset="0"/>
                <a:cs typeface="Times New Roman" panose="02020603050405020304" pitchFamily="18" charset="0"/>
              </a:rPr>
              <a:t>المالیة</a:t>
            </a:r>
            <a:endParaRPr lang="fr-FR" sz="2400" b="0" dirty="0" smtClean="0">
              <a:solidFill>
                <a:srgbClr val="000000"/>
              </a:solidFill>
              <a:latin typeface="Times New Roman" panose="02020603050405020304" pitchFamily="18" charset="0"/>
              <a:cs typeface="Times New Roman" panose="02020603050405020304" pitchFamily="18" charset="0"/>
            </a:endParaRPr>
          </a:p>
        </p:txBody>
      </p:sp>
      <p:sp>
        <p:nvSpPr>
          <p:cNvPr id="3" name="Organigramme : Connecteur 2"/>
          <p:cNvSpPr/>
          <p:nvPr/>
        </p:nvSpPr>
        <p:spPr bwMode="auto">
          <a:xfrm>
            <a:off x="8148407" y="1366629"/>
            <a:ext cx="432048" cy="436658"/>
          </a:xfrm>
          <a:prstGeom prst="flowChartConnector">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r>
              <a:rPr kumimoji="0" lang="ar-DZ" sz="1800" b="1" i="0" u="none" strike="noStrike" cap="none" normalizeH="0" baseline="0" dirty="0" smtClean="0">
                <a:ln>
                  <a:noFill/>
                </a:ln>
                <a:solidFill>
                  <a:srgbClr val="FF0000"/>
                </a:solidFill>
                <a:effectLst/>
                <a:latin typeface="Arial" charset="0"/>
              </a:rPr>
              <a:t>1</a:t>
            </a:r>
            <a:endParaRPr kumimoji="0" lang="fr-FR" sz="1800" b="1" i="0" u="none" strike="noStrike" cap="none" normalizeH="0" baseline="0" dirty="0" smtClean="0">
              <a:ln>
                <a:noFill/>
              </a:ln>
              <a:solidFill>
                <a:srgbClr val="FF0000"/>
              </a:solidFill>
              <a:effectLst/>
              <a:latin typeface="Arial" charset="0"/>
            </a:endParaRPr>
          </a:p>
        </p:txBody>
      </p:sp>
      <p:sp>
        <p:nvSpPr>
          <p:cNvPr id="20" name="Organigramme : Connecteur 19"/>
          <p:cNvSpPr/>
          <p:nvPr/>
        </p:nvSpPr>
        <p:spPr bwMode="auto">
          <a:xfrm>
            <a:off x="8148767" y="1933317"/>
            <a:ext cx="432048" cy="436658"/>
          </a:xfrm>
          <a:prstGeom prst="flowChartConnector">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r>
              <a:rPr kumimoji="0" lang="ar-DZ" sz="1800" b="1" i="0" u="none" strike="noStrike" cap="none" normalizeH="0" baseline="0" dirty="0" smtClean="0">
                <a:ln>
                  <a:noFill/>
                </a:ln>
                <a:solidFill>
                  <a:srgbClr val="FF0000"/>
                </a:solidFill>
                <a:effectLst/>
                <a:latin typeface="Arial" charset="0"/>
              </a:rPr>
              <a:t>2</a:t>
            </a:r>
            <a:endParaRPr kumimoji="0" lang="fr-FR" sz="1800" b="1" i="0" u="none" strike="noStrike" cap="none" normalizeH="0" baseline="0" dirty="0" smtClean="0">
              <a:ln>
                <a:noFill/>
              </a:ln>
              <a:solidFill>
                <a:srgbClr val="FF0000"/>
              </a:solidFill>
              <a:effectLst/>
              <a:latin typeface="Arial" charset="0"/>
            </a:endParaRPr>
          </a:p>
        </p:txBody>
      </p:sp>
      <p:sp>
        <p:nvSpPr>
          <p:cNvPr id="21" name="Organigramme : Connecteur 20"/>
          <p:cNvSpPr/>
          <p:nvPr/>
        </p:nvSpPr>
        <p:spPr bwMode="auto">
          <a:xfrm>
            <a:off x="8153250" y="2586126"/>
            <a:ext cx="432048" cy="436658"/>
          </a:xfrm>
          <a:prstGeom prst="flowChartConnector">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r>
              <a:rPr kumimoji="0" lang="ar-DZ" sz="1800" b="1" i="0" u="none" strike="noStrike" cap="none" normalizeH="0" baseline="0" dirty="0" smtClean="0">
                <a:ln>
                  <a:noFill/>
                </a:ln>
                <a:solidFill>
                  <a:srgbClr val="FF0000"/>
                </a:solidFill>
                <a:effectLst/>
                <a:latin typeface="Arial" charset="0"/>
              </a:rPr>
              <a:t>3</a:t>
            </a:r>
            <a:endParaRPr kumimoji="0" lang="fr-FR" sz="1800" b="1" i="0" u="none" strike="noStrike" cap="none" normalizeH="0" baseline="0" dirty="0" smtClean="0">
              <a:ln>
                <a:noFill/>
              </a:ln>
              <a:solidFill>
                <a:srgbClr val="FF0000"/>
              </a:solidFill>
              <a:effectLst/>
              <a:latin typeface="Arial" charset="0"/>
            </a:endParaRPr>
          </a:p>
        </p:txBody>
      </p:sp>
      <p:sp>
        <p:nvSpPr>
          <p:cNvPr id="22" name="Organigramme : Connecteur 21"/>
          <p:cNvSpPr/>
          <p:nvPr/>
        </p:nvSpPr>
        <p:spPr bwMode="auto">
          <a:xfrm>
            <a:off x="8205429" y="3238935"/>
            <a:ext cx="432048" cy="436658"/>
          </a:xfrm>
          <a:prstGeom prst="flowChartConnector">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r>
              <a:rPr kumimoji="0" lang="ar-DZ" sz="1800" b="1" i="0" u="none" strike="noStrike" cap="none" normalizeH="0" baseline="0" dirty="0" smtClean="0">
                <a:ln>
                  <a:noFill/>
                </a:ln>
                <a:solidFill>
                  <a:srgbClr val="FF0000"/>
                </a:solidFill>
                <a:effectLst/>
                <a:latin typeface="Arial" charset="0"/>
              </a:rPr>
              <a:t>4</a:t>
            </a:r>
            <a:endParaRPr kumimoji="0" lang="fr-FR" sz="1800" b="1" i="0" u="none" strike="noStrike" cap="none" normalizeH="0" baseline="0" dirty="0" smtClean="0">
              <a:ln>
                <a:noFill/>
              </a:ln>
              <a:solidFill>
                <a:srgbClr val="FF0000"/>
              </a:solidFill>
              <a:effectLst/>
              <a:latin typeface="Arial" charset="0"/>
            </a:endParaRPr>
          </a:p>
        </p:txBody>
      </p:sp>
      <p:sp>
        <p:nvSpPr>
          <p:cNvPr id="23" name="Organigramme : Connecteur 22"/>
          <p:cNvSpPr/>
          <p:nvPr/>
        </p:nvSpPr>
        <p:spPr bwMode="auto">
          <a:xfrm>
            <a:off x="8148407" y="3775263"/>
            <a:ext cx="432048" cy="436658"/>
          </a:xfrm>
          <a:prstGeom prst="flowChartConnector">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r>
              <a:rPr kumimoji="0" lang="ar-DZ" sz="1800" b="1" i="0" u="none" strike="noStrike" cap="none" normalizeH="0" baseline="0" dirty="0" smtClean="0">
                <a:ln>
                  <a:noFill/>
                </a:ln>
                <a:solidFill>
                  <a:srgbClr val="FF0000"/>
                </a:solidFill>
                <a:effectLst/>
                <a:latin typeface="Arial" charset="0"/>
              </a:rPr>
              <a:t>5</a:t>
            </a:r>
            <a:endParaRPr kumimoji="0" lang="fr-FR" sz="1800" b="1" i="0" u="none" strike="noStrike" cap="none" normalizeH="0" baseline="0" dirty="0" smtClean="0">
              <a:ln>
                <a:noFill/>
              </a:ln>
              <a:solidFill>
                <a:srgbClr val="FF0000"/>
              </a:solidFill>
              <a:effectLst/>
              <a:latin typeface="Arial" charset="0"/>
            </a:endParaRPr>
          </a:p>
        </p:txBody>
      </p:sp>
      <p:sp>
        <p:nvSpPr>
          <p:cNvPr id="6" name="Carré corné 5"/>
          <p:cNvSpPr/>
          <p:nvPr/>
        </p:nvSpPr>
        <p:spPr bwMode="auto">
          <a:xfrm>
            <a:off x="263042" y="1303215"/>
            <a:ext cx="3347266" cy="3688934"/>
          </a:xfrm>
          <a:prstGeom prst="foldedCorner">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just" defTabSz="914400" rtl="1" eaLnBrk="1" fontAlgn="base" latinLnBrk="0" hangingPunct="1">
              <a:lnSpc>
                <a:spcPct val="100000"/>
              </a:lnSpc>
              <a:spcBef>
                <a:spcPct val="0"/>
              </a:spcBef>
              <a:spcAft>
                <a:spcPct val="0"/>
              </a:spcAft>
              <a:buClrTx/>
              <a:buSzTx/>
              <a:buFontTx/>
              <a:buNone/>
              <a:tabLst/>
            </a:pPr>
            <a:r>
              <a:rPr kumimoji="0" lang="ar-DZ" sz="22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يجب على المنشأة أن تبيت ضمن القوائم المالية المعلومات التالية:</a:t>
            </a:r>
          </a:p>
          <a:p>
            <a:pPr marL="631825" marR="0" indent="-342900" algn="just" defTabSz="914400" rtl="1" eaLnBrk="1" fontAlgn="base" latinLnBrk="0" hangingPunct="1">
              <a:lnSpc>
                <a:spcPct val="100000"/>
              </a:lnSpc>
              <a:spcBef>
                <a:spcPct val="0"/>
              </a:spcBef>
              <a:spcAft>
                <a:spcPct val="0"/>
              </a:spcAft>
              <a:buClrTx/>
              <a:buSzTx/>
              <a:buFont typeface="Wingdings" panose="05000000000000000000" pitchFamily="2" charset="2"/>
              <a:buChar char="§"/>
              <a:tabLst/>
            </a:pPr>
            <a:r>
              <a:rPr lang="ar-DZ" sz="2200" dirty="0" smtClean="0">
                <a:solidFill>
                  <a:srgbClr val="000000"/>
                </a:solidFill>
                <a:latin typeface="Times New Roman" panose="02020603050405020304" pitchFamily="18" charset="0"/>
                <a:cs typeface="Times New Roman" panose="02020603050405020304" pitchFamily="18" charset="0"/>
              </a:rPr>
              <a:t>اسم المنشأة</a:t>
            </a:r>
          </a:p>
          <a:p>
            <a:pPr marL="631825" marR="0" indent="-342900" algn="just" defTabSz="914400" rtl="1" eaLnBrk="1" fontAlgn="base" latinLnBrk="0" hangingPunct="1">
              <a:lnSpc>
                <a:spcPct val="100000"/>
              </a:lnSpc>
              <a:spcBef>
                <a:spcPct val="0"/>
              </a:spcBef>
              <a:spcAft>
                <a:spcPct val="0"/>
              </a:spcAft>
              <a:buClrTx/>
              <a:buSzTx/>
              <a:buFont typeface="Wingdings" panose="05000000000000000000" pitchFamily="2" charset="2"/>
              <a:buChar char="§"/>
              <a:tabLst/>
            </a:pPr>
            <a:r>
              <a:rPr kumimoji="0" lang="ar-DZ" sz="2200" b="1"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طبيعة القوائم المالية منفصلة او موحدة</a:t>
            </a:r>
          </a:p>
          <a:p>
            <a:pPr marL="631825" marR="0" indent="-342900" algn="just" defTabSz="914400" rtl="1" eaLnBrk="1" fontAlgn="base" latinLnBrk="0" hangingPunct="1">
              <a:lnSpc>
                <a:spcPct val="100000"/>
              </a:lnSpc>
              <a:spcBef>
                <a:spcPct val="0"/>
              </a:spcBef>
              <a:spcAft>
                <a:spcPct val="0"/>
              </a:spcAft>
              <a:buClrTx/>
              <a:buSzTx/>
              <a:buFont typeface="Wingdings" panose="05000000000000000000" pitchFamily="2" charset="2"/>
              <a:buChar char="§"/>
              <a:tabLst/>
            </a:pPr>
            <a:r>
              <a:rPr lang="ar-DZ" sz="2200" dirty="0" smtClean="0">
                <a:solidFill>
                  <a:srgbClr val="000000"/>
                </a:solidFill>
                <a:latin typeface="Times New Roman" panose="02020603050405020304" pitchFamily="18" charset="0"/>
                <a:cs typeface="Times New Roman" panose="02020603050405020304" pitchFamily="18" charset="0"/>
              </a:rPr>
              <a:t>تاريخ قائمة المركز المال         أو الفترة التي تغطيها</a:t>
            </a:r>
          </a:p>
          <a:p>
            <a:pPr marL="631825" marR="0" indent="-342900" algn="just" defTabSz="914400" rtl="1" eaLnBrk="1" fontAlgn="base" latinLnBrk="0" hangingPunct="1">
              <a:lnSpc>
                <a:spcPct val="100000"/>
              </a:lnSpc>
              <a:spcBef>
                <a:spcPct val="0"/>
              </a:spcBef>
              <a:spcAft>
                <a:spcPct val="0"/>
              </a:spcAft>
              <a:buClrTx/>
              <a:buSzTx/>
              <a:buFont typeface="Wingdings" panose="05000000000000000000" pitchFamily="2" charset="2"/>
              <a:buChar char="§"/>
              <a:tabLst/>
            </a:pPr>
            <a:r>
              <a:rPr kumimoji="0" lang="ar-DZ" sz="2200" b="1"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عملة</a:t>
            </a:r>
            <a:r>
              <a:rPr kumimoji="0" lang="ar-DZ" sz="2200" b="1" i="0" u="none" strike="noStrike" cap="none" normalizeH="0" dirty="0" smtClean="0">
                <a:ln>
                  <a:noFill/>
                </a:ln>
                <a:solidFill>
                  <a:srgbClr val="000000"/>
                </a:solidFill>
                <a:effectLst/>
                <a:latin typeface="Times New Roman" panose="02020603050405020304" pitchFamily="18" charset="0"/>
                <a:cs typeface="Times New Roman" panose="02020603050405020304" pitchFamily="18" charset="0"/>
              </a:rPr>
              <a:t> العرض</a:t>
            </a:r>
          </a:p>
          <a:p>
            <a:pPr marL="631825" marR="0" indent="-342900" algn="just" defTabSz="914400" rtl="1" eaLnBrk="1" fontAlgn="base" latinLnBrk="0" hangingPunct="1">
              <a:lnSpc>
                <a:spcPct val="100000"/>
              </a:lnSpc>
              <a:spcBef>
                <a:spcPct val="0"/>
              </a:spcBef>
              <a:spcAft>
                <a:spcPct val="0"/>
              </a:spcAft>
              <a:buClrTx/>
              <a:buSzTx/>
              <a:buFont typeface="Wingdings" panose="05000000000000000000" pitchFamily="2" charset="2"/>
              <a:buChar char="§"/>
              <a:tabLst/>
            </a:pPr>
            <a:r>
              <a:rPr lang="ar-DZ" sz="2200" baseline="0" dirty="0" smtClean="0">
                <a:solidFill>
                  <a:srgbClr val="000000"/>
                </a:solidFill>
                <a:latin typeface="Times New Roman" panose="02020603050405020304" pitchFamily="18" charset="0"/>
                <a:cs typeface="Times New Roman" panose="02020603050405020304" pitchFamily="18" charset="0"/>
              </a:rPr>
              <a:t>مستوى</a:t>
            </a:r>
            <a:r>
              <a:rPr lang="ar-DZ" sz="2200" dirty="0" smtClean="0">
                <a:solidFill>
                  <a:srgbClr val="000000"/>
                </a:solidFill>
                <a:latin typeface="Times New Roman" panose="02020603050405020304" pitchFamily="18" charset="0"/>
                <a:cs typeface="Times New Roman" panose="02020603050405020304" pitchFamily="18" charset="0"/>
              </a:rPr>
              <a:t> التقريب المستخدم</a:t>
            </a:r>
            <a:endParaRPr kumimoji="0" lang="fr-FR" sz="2200" b="1"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72012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20"/>
                                        </p:tgtEl>
                                        <p:attrNameLst>
                                          <p:attrName>style.visibility</p:attrName>
                                        </p:attrNameLst>
                                      </p:cBhvr>
                                      <p:to>
                                        <p:strVal val="visible"/>
                                      </p:to>
                                    </p:set>
                                    <p:animEffect transition="in" filter="barn(inVertical)">
                                      <p:cBhvr>
                                        <p:cTn id="22" dur="500"/>
                                        <p:tgtEl>
                                          <p:spTgt spid="20"/>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21"/>
                                        </p:tgtEl>
                                        <p:attrNameLst>
                                          <p:attrName>style.visibility</p:attrName>
                                        </p:attrNameLst>
                                      </p:cBhvr>
                                      <p:to>
                                        <p:strVal val="visible"/>
                                      </p:to>
                                    </p:set>
                                    <p:animEffect transition="in" filter="barn(inVertical)">
                                      <p:cBhvr>
                                        <p:cTn id="32" dur="500"/>
                                        <p:tgtEl>
                                          <p:spTgt spid="21"/>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fade">
                                      <p:cBhvr>
                                        <p:cTn id="37" dur="500"/>
                                        <p:tgtEl>
                                          <p:spTgt spid="10"/>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22"/>
                                        </p:tgtEl>
                                        <p:attrNameLst>
                                          <p:attrName>style.visibility</p:attrName>
                                        </p:attrNameLst>
                                      </p:cBhvr>
                                      <p:to>
                                        <p:strVal val="visible"/>
                                      </p:to>
                                    </p:set>
                                    <p:animEffect transition="in" filter="barn(inVertical)">
                                      <p:cBhvr>
                                        <p:cTn id="42" dur="500"/>
                                        <p:tgtEl>
                                          <p:spTgt spid="22"/>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1"/>
                                        </p:tgtEl>
                                        <p:attrNameLst>
                                          <p:attrName>style.visibility</p:attrName>
                                        </p:attrNameLst>
                                      </p:cBhvr>
                                      <p:to>
                                        <p:strVal val="visible"/>
                                      </p:to>
                                    </p:set>
                                    <p:animEffect transition="in" filter="fade">
                                      <p:cBhvr>
                                        <p:cTn id="47" dur="500"/>
                                        <p:tgtEl>
                                          <p:spTgt spid="11"/>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23"/>
                                        </p:tgtEl>
                                        <p:attrNameLst>
                                          <p:attrName>style.visibility</p:attrName>
                                        </p:attrNameLst>
                                      </p:cBhvr>
                                      <p:to>
                                        <p:strVal val="visible"/>
                                      </p:to>
                                    </p:set>
                                    <p:animEffect transition="in" filter="barn(inVertical)">
                                      <p:cBhvr>
                                        <p:cTn id="52" dur="500"/>
                                        <p:tgtEl>
                                          <p:spTgt spid="23"/>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17"/>
                                        </p:tgtEl>
                                        <p:attrNameLst>
                                          <p:attrName>style.visibility</p:attrName>
                                        </p:attrNameLst>
                                      </p:cBhvr>
                                      <p:to>
                                        <p:strVal val="visible"/>
                                      </p:to>
                                    </p:set>
                                    <p:animEffect transition="in" filter="fade">
                                      <p:cBhvr>
                                        <p:cTn id="57" dur="500"/>
                                        <p:tgtEl>
                                          <p:spTgt spid="17"/>
                                        </p:tgtEl>
                                      </p:cBhvr>
                                    </p:animEffect>
                                  </p:childTnLst>
                                </p:cTn>
                              </p:par>
                            </p:childTnLst>
                          </p:cTn>
                        </p:par>
                      </p:childTnLst>
                    </p:cTn>
                  </p:par>
                  <p:par>
                    <p:cTn id="58" fill="hold">
                      <p:stCondLst>
                        <p:cond delay="indefinite"/>
                      </p:stCondLst>
                      <p:childTnLst>
                        <p:par>
                          <p:cTn id="59" fill="hold">
                            <p:stCondLst>
                              <p:cond delay="0"/>
                            </p:stCondLst>
                            <p:childTnLst>
                              <p:par>
                                <p:cTn id="60" presetID="2" presetClass="entr" presetSubtype="4" fill="hold" grpId="0" nodeType="clickEffect">
                                  <p:stCondLst>
                                    <p:cond delay="0"/>
                                  </p:stCondLst>
                                  <p:childTnLst>
                                    <p:set>
                                      <p:cBhvr>
                                        <p:cTn id="61" dur="1" fill="hold">
                                          <p:stCondLst>
                                            <p:cond delay="0"/>
                                          </p:stCondLst>
                                        </p:cTn>
                                        <p:tgtEl>
                                          <p:spTgt spid="6"/>
                                        </p:tgtEl>
                                        <p:attrNameLst>
                                          <p:attrName>style.visibility</p:attrName>
                                        </p:attrNameLst>
                                      </p:cBhvr>
                                      <p:to>
                                        <p:strVal val="visible"/>
                                      </p:to>
                                    </p:set>
                                    <p:anim calcmode="lin" valueType="num">
                                      <p:cBhvr additive="base">
                                        <p:cTn id="62" dur="500" fill="hold"/>
                                        <p:tgtEl>
                                          <p:spTgt spid="6"/>
                                        </p:tgtEl>
                                        <p:attrNameLst>
                                          <p:attrName>ppt_x</p:attrName>
                                        </p:attrNameLst>
                                      </p:cBhvr>
                                      <p:tavLst>
                                        <p:tav tm="0">
                                          <p:val>
                                            <p:strVal val="#ppt_x"/>
                                          </p:val>
                                        </p:tav>
                                        <p:tav tm="100000">
                                          <p:val>
                                            <p:strVal val="#ppt_x"/>
                                          </p:val>
                                        </p:tav>
                                      </p:tavLst>
                                    </p:anim>
                                    <p:anim calcmode="lin" valueType="num">
                                      <p:cBhvr additive="base">
                                        <p:cTn id="63"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22" presetClass="entr" presetSubtype="4" fill="hold" grpId="0" nodeType="clickEffect">
                                  <p:stCondLst>
                                    <p:cond delay="0"/>
                                  </p:stCondLst>
                                  <p:childTnLst>
                                    <p:set>
                                      <p:cBhvr>
                                        <p:cTn id="67" dur="1" fill="hold">
                                          <p:stCondLst>
                                            <p:cond delay="0"/>
                                          </p:stCondLst>
                                        </p:cTn>
                                        <p:tgtEl>
                                          <p:spTgt spid="18"/>
                                        </p:tgtEl>
                                        <p:attrNameLst>
                                          <p:attrName>style.visibility</p:attrName>
                                        </p:attrNameLst>
                                      </p:cBhvr>
                                      <p:to>
                                        <p:strVal val="visible"/>
                                      </p:to>
                                    </p:set>
                                    <p:animEffect transition="in" filter="wipe(down)">
                                      <p:cBhvr>
                                        <p:cTn id="68" dur="500"/>
                                        <p:tgtEl>
                                          <p:spTgt spid="18"/>
                                        </p:tgtEl>
                                      </p:cBhvr>
                                    </p:animEffect>
                                  </p:childTnLst>
                                </p:cTn>
                              </p:par>
                            </p:childTnLst>
                          </p:cTn>
                        </p:par>
                      </p:childTnLst>
                    </p:cTn>
                  </p:par>
                  <p:par>
                    <p:cTn id="69" fill="hold">
                      <p:stCondLst>
                        <p:cond delay="indefinite"/>
                      </p:stCondLst>
                      <p:childTnLst>
                        <p:par>
                          <p:cTn id="70" fill="hold">
                            <p:stCondLst>
                              <p:cond delay="0"/>
                            </p:stCondLst>
                            <p:childTnLst>
                              <p:par>
                                <p:cTn id="71" presetID="26" presetClass="entr" presetSubtype="0" fill="hold" grpId="0" nodeType="clickEffect">
                                  <p:stCondLst>
                                    <p:cond delay="0"/>
                                  </p:stCondLst>
                                  <p:childTnLst>
                                    <p:set>
                                      <p:cBhvr>
                                        <p:cTn id="72" dur="1" fill="hold">
                                          <p:stCondLst>
                                            <p:cond delay="0"/>
                                          </p:stCondLst>
                                        </p:cTn>
                                        <p:tgtEl>
                                          <p:spTgt spid="19"/>
                                        </p:tgtEl>
                                        <p:attrNameLst>
                                          <p:attrName>style.visibility</p:attrName>
                                        </p:attrNameLst>
                                      </p:cBhvr>
                                      <p:to>
                                        <p:strVal val="visible"/>
                                      </p:to>
                                    </p:set>
                                    <p:animEffect transition="in" filter="wipe(down)">
                                      <p:cBhvr>
                                        <p:cTn id="73" dur="580">
                                          <p:stCondLst>
                                            <p:cond delay="0"/>
                                          </p:stCondLst>
                                        </p:cTn>
                                        <p:tgtEl>
                                          <p:spTgt spid="19"/>
                                        </p:tgtEl>
                                      </p:cBhvr>
                                    </p:animEffect>
                                    <p:anim calcmode="lin" valueType="num">
                                      <p:cBhvr>
                                        <p:cTn id="74" dur="1822" tmFilter="0,0; 0.14,0.36; 0.43,0.73; 0.71,0.91; 1.0,1.0">
                                          <p:stCondLst>
                                            <p:cond delay="0"/>
                                          </p:stCondLst>
                                        </p:cTn>
                                        <p:tgtEl>
                                          <p:spTgt spid="19"/>
                                        </p:tgtEl>
                                        <p:attrNameLst>
                                          <p:attrName>ppt_x</p:attrName>
                                        </p:attrNameLst>
                                      </p:cBhvr>
                                      <p:tavLst>
                                        <p:tav tm="0">
                                          <p:val>
                                            <p:strVal val="#ppt_x-0.25"/>
                                          </p:val>
                                        </p:tav>
                                        <p:tav tm="100000">
                                          <p:val>
                                            <p:strVal val="#ppt_x"/>
                                          </p:val>
                                        </p:tav>
                                      </p:tavLst>
                                    </p:anim>
                                    <p:anim calcmode="lin" valueType="num">
                                      <p:cBhvr>
                                        <p:cTn id="75" dur="664" tmFilter="0.0,0.0; 0.25,0.07; 0.50,0.2; 0.75,0.467; 1.0,1.0">
                                          <p:stCondLst>
                                            <p:cond delay="0"/>
                                          </p:stCondLst>
                                        </p:cTn>
                                        <p:tgtEl>
                                          <p:spTgt spid="19"/>
                                        </p:tgtEl>
                                        <p:attrNameLst>
                                          <p:attrName>ppt_y</p:attrName>
                                        </p:attrNameLst>
                                      </p:cBhvr>
                                      <p:tavLst>
                                        <p:tav tm="0" fmla="#ppt_y-sin(pi*$)/3">
                                          <p:val>
                                            <p:fltVal val="0.5"/>
                                          </p:val>
                                        </p:tav>
                                        <p:tav tm="100000">
                                          <p:val>
                                            <p:fltVal val="1"/>
                                          </p:val>
                                        </p:tav>
                                      </p:tavLst>
                                    </p:anim>
                                    <p:anim calcmode="lin" valueType="num">
                                      <p:cBhvr>
                                        <p:cTn id="76" dur="664" tmFilter="0, 0; 0.125,0.2665; 0.25,0.4; 0.375,0.465; 0.5,0.5;  0.625,0.535; 0.75,0.6; 0.875,0.7335; 1,1">
                                          <p:stCondLst>
                                            <p:cond delay="664"/>
                                          </p:stCondLst>
                                        </p:cTn>
                                        <p:tgtEl>
                                          <p:spTgt spid="19"/>
                                        </p:tgtEl>
                                        <p:attrNameLst>
                                          <p:attrName>ppt_y</p:attrName>
                                        </p:attrNameLst>
                                      </p:cBhvr>
                                      <p:tavLst>
                                        <p:tav tm="0" fmla="#ppt_y-sin(pi*$)/9">
                                          <p:val>
                                            <p:fltVal val="0"/>
                                          </p:val>
                                        </p:tav>
                                        <p:tav tm="100000">
                                          <p:val>
                                            <p:fltVal val="1"/>
                                          </p:val>
                                        </p:tav>
                                      </p:tavLst>
                                    </p:anim>
                                    <p:anim calcmode="lin" valueType="num">
                                      <p:cBhvr>
                                        <p:cTn id="77" dur="332" tmFilter="0, 0; 0.125,0.2665; 0.25,0.4; 0.375,0.465; 0.5,0.5;  0.625,0.535; 0.75,0.6; 0.875,0.7335; 1,1">
                                          <p:stCondLst>
                                            <p:cond delay="1324"/>
                                          </p:stCondLst>
                                        </p:cTn>
                                        <p:tgtEl>
                                          <p:spTgt spid="19"/>
                                        </p:tgtEl>
                                        <p:attrNameLst>
                                          <p:attrName>ppt_y</p:attrName>
                                        </p:attrNameLst>
                                      </p:cBhvr>
                                      <p:tavLst>
                                        <p:tav tm="0" fmla="#ppt_y-sin(pi*$)/27">
                                          <p:val>
                                            <p:fltVal val="0"/>
                                          </p:val>
                                        </p:tav>
                                        <p:tav tm="100000">
                                          <p:val>
                                            <p:fltVal val="1"/>
                                          </p:val>
                                        </p:tav>
                                      </p:tavLst>
                                    </p:anim>
                                    <p:anim calcmode="lin" valueType="num">
                                      <p:cBhvr>
                                        <p:cTn id="78" dur="164" tmFilter="0, 0; 0.125,0.2665; 0.25,0.4; 0.375,0.465; 0.5,0.5;  0.625,0.535; 0.75,0.6; 0.875,0.7335; 1,1">
                                          <p:stCondLst>
                                            <p:cond delay="1656"/>
                                          </p:stCondLst>
                                        </p:cTn>
                                        <p:tgtEl>
                                          <p:spTgt spid="19"/>
                                        </p:tgtEl>
                                        <p:attrNameLst>
                                          <p:attrName>ppt_y</p:attrName>
                                        </p:attrNameLst>
                                      </p:cBhvr>
                                      <p:tavLst>
                                        <p:tav tm="0" fmla="#ppt_y-sin(pi*$)/81">
                                          <p:val>
                                            <p:fltVal val="0"/>
                                          </p:val>
                                        </p:tav>
                                        <p:tav tm="100000">
                                          <p:val>
                                            <p:fltVal val="1"/>
                                          </p:val>
                                        </p:tav>
                                      </p:tavLst>
                                    </p:anim>
                                    <p:animScale>
                                      <p:cBhvr>
                                        <p:cTn id="79" dur="26">
                                          <p:stCondLst>
                                            <p:cond delay="650"/>
                                          </p:stCondLst>
                                        </p:cTn>
                                        <p:tgtEl>
                                          <p:spTgt spid="19"/>
                                        </p:tgtEl>
                                      </p:cBhvr>
                                      <p:to x="100000" y="60000"/>
                                    </p:animScale>
                                    <p:animScale>
                                      <p:cBhvr>
                                        <p:cTn id="80" dur="166" decel="50000">
                                          <p:stCondLst>
                                            <p:cond delay="676"/>
                                          </p:stCondLst>
                                        </p:cTn>
                                        <p:tgtEl>
                                          <p:spTgt spid="19"/>
                                        </p:tgtEl>
                                      </p:cBhvr>
                                      <p:to x="100000" y="100000"/>
                                    </p:animScale>
                                    <p:animScale>
                                      <p:cBhvr>
                                        <p:cTn id="81" dur="26">
                                          <p:stCondLst>
                                            <p:cond delay="1312"/>
                                          </p:stCondLst>
                                        </p:cTn>
                                        <p:tgtEl>
                                          <p:spTgt spid="19"/>
                                        </p:tgtEl>
                                      </p:cBhvr>
                                      <p:to x="100000" y="80000"/>
                                    </p:animScale>
                                    <p:animScale>
                                      <p:cBhvr>
                                        <p:cTn id="82" dur="166" decel="50000">
                                          <p:stCondLst>
                                            <p:cond delay="1338"/>
                                          </p:stCondLst>
                                        </p:cTn>
                                        <p:tgtEl>
                                          <p:spTgt spid="19"/>
                                        </p:tgtEl>
                                      </p:cBhvr>
                                      <p:to x="100000" y="100000"/>
                                    </p:animScale>
                                    <p:animScale>
                                      <p:cBhvr>
                                        <p:cTn id="83" dur="26">
                                          <p:stCondLst>
                                            <p:cond delay="1642"/>
                                          </p:stCondLst>
                                        </p:cTn>
                                        <p:tgtEl>
                                          <p:spTgt spid="19"/>
                                        </p:tgtEl>
                                      </p:cBhvr>
                                      <p:to x="100000" y="90000"/>
                                    </p:animScale>
                                    <p:animScale>
                                      <p:cBhvr>
                                        <p:cTn id="84" dur="166" decel="50000">
                                          <p:stCondLst>
                                            <p:cond delay="1668"/>
                                          </p:stCondLst>
                                        </p:cTn>
                                        <p:tgtEl>
                                          <p:spTgt spid="19"/>
                                        </p:tgtEl>
                                      </p:cBhvr>
                                      <p:to x="100000" y="100000"/>
                                    </p:animScale>
                                    <p:animScale>
                                      <p:cBhvr>
                                        <p:cTn id="85" dur="26">
                                          <p:stCondLst>
                                            <p:cond delay="1808"/>
                                          </p:stCondLst>
                                        </p:cTn>
                                        <p:tgtEl>
                                          <p:spTgt spid="19"/>
                                        </p:tgtEl>
                                      </p:cBhvr>
                                      <p:to x="100000" y="95000"/>
                                    </p:animScale>
                                    <p:animScale>
                                      <p:cBhvr>
                                        <p:cTn id="86" dur="166" decel="50000">
                                          <p:stCondLst>
                                            <p:cond delay="1834"/>
                                          </p:stCondLst>
                                        </p:cTn>
                                        <p:tgtEl>
                                          <p:spTgt spid="19"/>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3" grpId="0" animBg="1"/>
      <p:bldP spid="9" grpId="0" animBg="1"/>
      <p:bldP spid="10" grpId="0" animBg="1"/>
      <p:bldP spid="11" grpId="0" animBg="1"/>
      <p:bldP spid="17" grpId="0" animBg="1"/>
      <p:bldP spid="18" grpId="0" animBg="1"/>
      <p:bldP spid="19" grpId="0" animBg="1"/>
      <p:bldP spid="3" grpId="0" animBg="1"/>
      <p:bldP spid="20" grpId="0" animBg="1"/>
      <p:bldP spid="21" grpId="0" animBg="1"/>
      <p:bldP spid="22" grpId="0" animBg="1"/>
      <p:bldP spid="23" grpId="0" animBg="1"/>
      <p:bldP spid="6" grpId="0" animBg="1"/>
    </p:bldLst>
  </p:timing>
</p:sld>
</file>

<file path=ppt/theme/theme1.xml><?xml version="1.0" encoding="utf-8"?>
<a:theme xmlns:a="http://schemas.openxmlformats.org/drawingml/2006/main" name="590TGp_climb_dark_ani">
  <a:themeElements>
    <a:clrScheme name="Office Theme 1">
      <a:dk1>
        <a:srgbClr val="808080"/>
      </a:dk1>
      <a:lt1>
        <a:srgbClr val="FFFFFF"/>
      </a:lt1>
      <a:dk2>
        <a:srgbClr val="003366"/>
      </a:dk2>
      <a:lt2>
        <a:srgbClr val="FFFFCC"/>
      </a:lt2>
      <a:accent1>
        <a:srgbClr val="79CE24"/>
      </a:accent1>
      <a:accent2>
        <a:srgbClr val="E45267"/>
      </a:accent2>
      <a:accent3>
        <a:srgbClr val="AAADB8"/>
      </a:accent3>
      <a:accent4>
        <a:srgbClr val="DADADA"/>
      </a:accent4>
      <a:accent5>
        <a:srgbClr val="BEE3AC"/>
      </a:accent5>
      <a:accent6>
        <a:srgbClr val="CF495D"/>
      </a:accent6>
      <a:hlink>
        <a:srgbClr val="5FC3D7"/>
      </a:hlink>
      <a:folHlink>
        <a:srgbClr val="FAA712"/>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808080"/>
        </a:dk1>
        <a:lt1>
          <a:srgbClr val="FFFFFF"/>
        </a:lt1>
        <a:dk2>
          <a:srgbClr val="003366"/>
        </a:dk2>
        <a:lt2>
          <a:srgbClr val="FFFFCC"/>
        </a:lt2>
        <a:accent1>
          <a:srgbClr val="79CE24"/>
        </a:accent1>
        <a:accent2>
          <a:srgbClr val="E45267"/>
        </a:accent2>
        <a:accent3>
          <a:srgbClr val="AAADB8"/>
        </a:accent3>
        <a:accent4>
          <a:srgbClr val="DADADA"/>
        </a:accent4>
        <a:accent5>
          <a:srgbClr val="BEE3AC"/>
        </a:accent5>
        <a:accent6>
          <a:srgbClr val="CF495D"/>
        </a:accent6>
        <a:hlink>
          <a:srgbClr val="5FC3D7"/>
        </a:hlink>
        <a:folHlink>
          <a:srgbClr val="FAA712"/>
        </a:folHlink>
      </a:clrScheme>
      <a:clrMap bg1="dk2" tx1="lt1" bg2="dk1" tx2="lt2" accent1="accent1" accent2="accent2" accent3="accent3" accent4="accent4" accent5="accent5" accent6="accent6" hlink="hlink" folHlink="folHlink"/>
    </a:extraClrScheme>
    <a:extraClrScheme>
      <a:clrScheme name="Office Theme 2">
        <a:dk1>
          <a:srgbClr val="5F5F5F"/>
        </a:dk1>
        <a:lt1>
          <a:srgbClr val="FFFFFF"/>
        </a:lt1>
        <a:dk2>
          <a:srgbClr val="232751"/>
        </a:dk2>
        <a:lt2>
          <a:srgbClr val="CCFFCC"/>
        </a:lt2>
        <a:accent1>
          <a:srgbClr val="62A2DC"/>
        </a:accent1>
        <a:accent2>
          <a:srgbClr val="E29B54"/>
        </a:accent2>
        <a:accent3>
          <a:srgbClr val="ACACB3"/>
        </a:accent3>
        <a:accent4>
          <a:srgbClr val="DADADA"/>
        </a:accent4>
        <a:accent5>
          <a:srgbClr val="B7CEEB"/>
        </a:accent5>
        <a:accent6>
          <a:srgbClr val="CD8C4B"/>
        </a:accent6>
        <a:hlink>
          <a:srgbClr val="83CE5A"/>
        </a:hlink>
        <a:folHlink>
          <a:srgbClr val="DE585B"/>
        </a:folHlink>
      </a:clrScheme>
      <a:clrMap bg1="dk2" tx1="lt1" bg2="dk1" tx2="lt2" accent1="accent1" accent2="accent2" accent3="accent3" accent4="accent4" accent5="accent5" accent6="accent6" hlink="hlink" folHlink="folHlink"/>
    </a:extraClrScheme>
    <a:extraClrScheme>
      <a:clrScheme name="Office Theme 3">
        <a:dk1>
          <a:srgbClr val="5F5F5F"/>
        </a:dk1>
        <a:lt1>
          <a:srgbClr val="FFFFFF"/>
        </a:lt1>
        <a:dk2>
          <a:srgbClr val="504736"/>
        </a:dk2>
        <a:lt2>
          <a:srgbClr val="CCECFF"/>
        </a:lt2>
        <a:accent1>
          <a:srgbClr val="DE6084"/>
        </a:accent1>
        <a:accent2>
          <a:srgbClr val="63B1C9"/>
        </a:accent2>
        <a:accent3>
          <a:srgbClr val="B3B1AE"/>
        </a:accent3>
        <a:accent4>
          <a:srgbClr val="DADADA"/>
        </a:accent4>
        <a:accent5>
          <a:srgbClr val="ECB6C2"/>
        </a:accent5>
        <a:accent6>
          <a:srgbClr val="59A0B6"/>
        </a:accent6>
        <a:hlink>
          <a:srgbClr val="D08B58"/>
        </a:hlink>
        <a:folHlink>
          <a:srgbClr val="67D53B"/>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590TGp_climb_dark_ani</Template>
  <TotalTime>12515</TotalTime>
  <Words>1364</Words>
  <Application>Microsoft Office PowerPoint</Application>
  <PresentationFormat>Affichage à l'écran (4:3)</PresentationFormat>
  <Paragraphs>330</Paragraphs>
  <Slides>17</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17</vt:i4>
      </vt:variant>
    </vt:vector>
  </HeadingPairs>
  <TitlesOfParts>
    <vt:vector size="25" baseType="lpstr">
      <vt:lpstr>宋体</vt:lpstr>
      <vt:lpstr>Arial</vt:lpstr>
      <vt:lpstr>Arial Black</vt:lpstr>
      <vt:lpstr>Calibri</vt:lpstr>
      <vt:lpstr>Gabriola</vt:lpstr>
      <vt:lpstr>Times New Roman</vt:lpstr>
      <vt:lpstr>Wingdings</vt:lpstr>
      <vt:lpstr>590TGp_climb_dark_ani</vt:lpstr>
      <vt:lpstr>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Grizli777</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ThemeGallery PowerTemplate</dc:title>
  <dc:creator>kenneth</dc:creator>
  <cp:lastModifiedBy>imybe</cp:lastModifiedBy>
  <cp:revision>273</cp:revision>
  <cp:lastPrinted>2014-05-14T09:33:19Z</cp:lastPrinted>
  <dcterms:created xsi:type="dcterms:W3CDTF">2010-10-31T01:33:33Z</dcterms:created>
  <dcterms:modified xsi:type="dcterms:W3CDTF">2024-02-27T21:06:58Z</dcterms:modified>
</cp:coreProperties>
</file>