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86" y="-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17/12/2024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17/12/2024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17/12/2024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17/12/2024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17/12/2024</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17/12/2024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17/12/2024</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17/12/2024</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17/12/2024</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17/12/2024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17/12/2024</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17/12/2024</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428605"/>
            <a:ext cx="7772400" cy="1285883"/>
          </a:xfrm>
        </p:spPr>
        <p:txBody>
          <a:bodyPr>
            <a:normAutofit/>
          </a:bodyPr>
          <a:lstStyle/>
          <a:p>
            <a:r>
              <a:rPr lang="ar-DZ" sz="3200" b="1" dirty="0" smtClean="0">
                <a:latin typeface="Simplified Arabic" panose="02020603050405020304" pitchFamily="18" charset="-78"/>
                <a:cs typeface="Simplified Arabic" panose="02020603050405020304" pitchFamily="18" charset="-78"/>
              </a:rPr>
              <a:t>وزارة التعليم العالي والبحث العلمي</a:t>
            </a:r>
            <a:r>
              <a:rPr lang="ar-DZ" sz="3200" dirty="0" smtClean="0"/>
              <a:t/>
            </a:r>
            <a:br>
              <a:rPr lang="ar-DZ" sz="3200" dirty="0" smtClean="0"/>
            </a:br>
            <a:r>
              <a:rPr lang="ar-DZ" sz="2800" b="1" dirty="0" smtClean="0">
                <a:latin typeface="Simplified Arabic" panose="02020603050405020304" pitchFamily="18" charset="-78"/>
                <a:cs typeface="Simplified Arabic" panose="02020603050405020304" pitchFamily="18" charset="-78"/>
              </a:rPr>
              <a:t>جامعة </a:t>
            </a:r>
            <a:r>
              <a:rPr lang="ar-DZ" sz="2800" b="1" dirty="0" err="1" smtClean="0">
                <a:latin typeface="Simplified Arabic" panose="02020603050405020304" pitchFamily="18" charset="-78"/>
                <a:cs typeface="Simplified Arabic" panose="02020603050405020304" pitchFamily="18" charset="-78"/>
              </a:rPr>
              <a:t>باجي</a:t>
            </a:r>
            <a:r>
              <a:rPr lang="ar-DZ" sz="2800" b="1" dirty="0" smtClean="0">
                <a:latin typeface="Simplified Arabic" panose="02020603050405020304" pitchFamily="18" charset="-78"/>
                <a:cs typeface="Simplified Arabic" panose="02020603050405020304" pitchFamily="18" charset="-78"/>
              </a:rPr>
              <a:t> مختار- </a:t>
            </a:r>
            <a:r>
              <a:rPr lang="ar-DZ" sz="2800" b="1" dirty="0" err="1" smtClean="0">
                <a:latin typeface="Simplified Arabic" panose="02020603050405020304" pitchFamily="18" charset="-78"/>
                <a:cs typeface="Simplified Arabic" panose="02020603050405020304" pitchFamily="18" charset="-78"/>
              </a:rPr>
              <a:t>عنابة</a:t>
            </a:r>
            <a:endParaRPr lang="fr-FR" sz="2800" dirty="0"/>
          </a:p>
        </p:txBody>
      </p:sp>
      <p:sp>
        <p:nvSpPr>
          <p:cNvPr id="3" name="Sous-titre 2"/>
          <p:cNvSpPr>
            <a:spLocks noGrp="1"/>
          </p:cNvSpPr>
          <p:nvPr>
            <p:ph type="subTitle" idx="1"/>
          </p:nvPr>
        </p:nvSpPr>
        <p:spPr>
          <a:xfrm>
            <a:off x="285720" y="1714488"/>
            <a:ext cx="8572560" cy="4857784"/>
          </a:xfrm>
        </p:spPr>
        <p:txBody>
          <a:bodyPr>
            <a:normAutofit lnSpcReduction="10000"/>
          </a:bodyPr>
          <a:lstStyle/>
          <a:p>
            <a:pPr algn="r" rtl="1"/>
            <a:r>
              <a:rPr lang="fr-FR" sz="2400" b="1" dirty="0" smtClean="0">
                <a:latin typeface="Simplified Arabic" panose="02020603050405020304" pitchFamily="18" charset="-78"/>
                <a:cs typeface="Simplified Arabic" panose="02020603050405020304" pitchFamily="18" charset="-78"/>
              </a:rPr>
              <a:t> </a:t>
            </a:r>
            <a:r>
              <a:rPr lang="ar-DZ" sz="2400" b="1" dirty="0" smtClean="0">
                <a:latin typeface="Simplified Arabic" panose="02020603050405020304" pitchFamily="18" charset="-78"/>
                <a:cs typeface="Simplified Arabic" panose="02020603050405020304" pitchFamily="18" charset="-78"/>
              </a:rPr>
              <a:t>                </a:t>
            </a:r>
            <a:r>
              <a:rPr lang="ar-DZ" sz="2400" b="1" dirty="0" smtClean="0">
                <a:solidFill>
                  <a:schemeClr val="tx1"/>
                </a:solidFill>
                <a:latin typeface="Simplified Arabic" panose="02020603050405020304" pitchFamily="18" charset="-78"/>
                <a:cs typeface="Simplified Arabic" panose="02020603050405020304" pitchFamily="18" charset="-78"/>
              </a:rPr>
              <a:t>كلية العلوم </a:t>
            </a:r>
            <a:r>
              <a:rPr lang="ar-DZ" sz="2400" b="1" dirty="0" err="1" smtClean="0">
                <a:solidFill>
                  <a:schemeClr val="tx1"/>
                </a:solidFill>
                <a:latin typeface="Simplified Arabic" panose="02020603050405020304" pitchFamily="18" charset="-78"/>
                <a:cs typeface="Simplified Arabic" panose="02020603050405020304" pitchFamily="18" charset="-78"/>
              </a:rPr>
              <a:t>الإقتصادية</a:t>
            </a:r>
            <a:r>
              <a:rPr lang="ar-DZ" sz="2400" b="1" dirty="0" smtClean="0">
                <a:solidFill>
                  <a:schemeClr val="tx1"/>
                </a:solidFill>
                <a:latin typeface="Simplified Arabic" panose="02020603050405020304" pitchFamily="18" charset="-78"/>
                <a:cs typeface="Simplified Arabic" panose="02020603050405020304" pitchFamily="18" charset="-78"/>
              </a:rPr>
              <a:t> وعلوم التسيير والعلوم التجارية</a:t>
            </a:r>
          </a:p>
          <a:p>
            <a:pPr algn="r" rtl="1"/>
            <a:r>
              <a:rPr lang="ar-DZ" sz="2400" b="1" dirty="0" smtClean="0">
                <a:solidFill>
                  <a:schemeClr val="tx1"/>
                </a:solidFill>
                <a:latin typeface="Simplified Arabic" panose="02020603050405020304" pitchFamily="18" charset="-78"/>
                <a:cs typeface="Simplified Arabic" panose="02020603050405020304" pitchFamily="18" charset="-78"/>
              </a:rPr>
              <a:t> </a:t>
            </a:r>
            <a:r>
              <a:rPr lang="fr-FR" sz="2400" b="1" dirty="0" smtClean="0">
                <a:solidFill>
                  <a:schemeClr val="tx1"/>
                </a:solidFill>
                <a:latin typeface="Simplified Arabic" panose="02020603050405020304" pitchFamily="18" charset="-78"/>
                <a:cs typeface="Simplified Arabic" panose="02020603050405020304" pitchFamily="18" charset="-78"/>
              </a:rPr>
              <a:t> </a:t>
            </a:r>
            <a:r>
              <a:rPr lang="ar-DZ" sz="2400" b="1" dirty="0" smtClean="0">
                <a:solidFill>
                  <a:schemeClr val="tx1"/>
                </a:solidFill>
                <a:latin typeface="Simplified Arabic" panose="02020603050405020304" pitchFamily="18" charset="-78"/>
                <a:cs typeface="Simplified Arabic" panose="02020603050405020304" pitchFamily="18" charset="-78"/>
              </a:rPr>
              <a:t>                            قسم العلوم </a:t>
            </a:r>
            <a:r>
              <a:rPr lang="ar-DZ" sz="2400" b="1" dirty="0" err="1" smtClean="0">
                <a:solidFill>
                  <a:schemeClr val="tx1"/>
                </a:solidFill>
                <a:latin typeface="Simplified Arabic" panose="02020603050405020304" pitchFamily="18" charset="-78"/>
                <a:cs typeface="Simplified Arabic" panose="02020603050405020304" pitchFamily="18" charset="-78"/>
              </a:rPr>
              <a:t>الإقتصادية</a:t>
            </a:r>
            <a:r>
              <a:rPr lang="ar-DZ" sz="2400" b="1" dirty="0" smtClean="0">
                <a:solidFill>
                  <a:schemeClr val="tx1"/>
                </a:solidFill>
                <a:latin typeface="Simplified Arabic" panose="02020603050405020304" pitchFamily="18" charset="-78"/>
                <a:cs typeface="Simplified Arabic" panose="02020603050405020304" pitchFamily="18" charset="-78"/>
              </a:rPr>
              <a:t>  </a:t>
            </a:r>
            <a:endParaRPr lang="fr-FR" sz="2400" b="1" dirty="0" smtClean="0">
              <a:solidFill>
                <a:schemeClr val="tx1"/>
              </a:solidFill>
              <a:latin typeface="Simplified Arabic" panose="02020603050405020304" pitchFamily="18" charset="-78"/>
              <a:cs typeface="Simplified Arabic" panose="02020603050405020304" pitchFamily="18" charset="-78"/>
            </a:endParaRPr>
          </a:p>
          <a:p>
            <a:pPr algn="r" rtl="1"/>
            <a:r>
              <a:rPr lang="ar-DZ" sz="2800" b="1" dirty="0" smtClean="0">
                <a:solidFill>
                  <a:schemeClr val="tx1"/>
                </a:solidFill>
                <a:latin typeface="Simplified Arabic" panose="02020603050405020304" pitchFamily="18" charset="-78"/>
                <a:cs typeface="Simplified Arabic" panose="02020603050405020304" pitchFamily="18" charset="-78"/>
              </a:rPr>
              <a:t> </a:t>
            </a:r>
            <a:r>
              <a:rPr lang="ar-DZ" sz="2800" b="1" dirty="0" smtClean="0">
                <a:latin typeface="Simplified Arabic" panose="02020603050405020304" pitchFamily="18" charset="-78"/>
                <a:cs typeface="Simplified Arabic" panose="02020603050405020304" pitchFamily="18" charset="-78"/>
              </a:rPr>
              <a:t> </a:t>
            </a:r>
            <a:r>
              <a:rPr lang="ar-DZ" sz="2400" b="1" dirty="0" smtClean="0">
                <a:solidFill>
                  <a:schemeClr val="tx1"/>
                </a:solidFill>
                <a:latin typeface="Simplified Arabic" panose="02020603050405020304" pitchFamily="18" charset="-78"/>
                <a:cs typeface="Simplified Arabic" panose="02020603050405020304" pitchFamily="18" charset="-78"/>
              </a:rPr>
              <a:t>مقياس : </a:t>
            </a:r>
            <a:r>
              <a:rPr lang="ar-DZ" sz="2400" b="1" dirty="0" err="1" smtClean="0">
                <a:solidFill>
                  <a:schemeClr val="tx1"/>
                </a:solidFill>
                <a:latin typeface="Simplified Arabic" panose="02020603050405020304" pitchFamily="18" charset="-78"/>
                <a:cs typeface="Simplified Arabic" panose="02020603050405020304" pitchFamily="18" charset="-78"/>
              </a:rPr>
              <a:t>الإقتصاد</a:t>
            </a:r>
            <a:r>
              <a:rPr lang="ar-DZ" sz="2400" b="1" dirty="0" smtClean="0">
                <a:solidFill>
                  <a:schemeClr val="tx1"/>
                </a:solidFill>
                <a:latin typeface="Simplified Arabic" panose="02020603050405020304" pitchFamily="18" charset="-78"/>
                <a:cs typeface="Simplified Arabic" panose="02020603050405020304" pitchFamily="18" charset="-78"/>
              </a:rPr>
              <a:t> الدائري</a:t>
            </a:r>
          </a:p>
          <a:p>
            <a:pPr algn="r" rtl="1"/>
            <a:r>
              <a:rPr lang="ar-DZ" sz="2800" b="1" dirty="0" smtClean="0">
                <a:solidFill>
                  <a:schemeClr val="tx1"/>
                </a:solidFill>
                <a:latin typeface="Simplified Arabic" panose="02020603050405020304" pitchFamily="18" charset="-78"/>
                <a:cs typeface="Simplified Arabic" panose="02020603050405020304" pitchFamily="18" charset="-78"/>
              </a:rPr>
              <a:t>  </a:t>
            </a:r>
            <a:r>
              <a:rPr lang="ar-DZ" sz="2400" b="1" dirty="0" smtClean="0">
                <a:solidFill>
                  <a:schemeClr val="tx1"/>
                </a:solidFill>
                <a:latin typeface="Simplified Arabic" panose="02020603050405020304" pitchFamily="18" charset="-78"/>
                <a:cs typeface="Simplified Arabic" panose="02020603050405020304" pitchFamily="18" charset="-78"/>
              </a:rPr>
              <a:t>موضوع البحث :  </a:t>
            </a:r>
          </a:p>
          <a:p>
            <a:pPr algn="r" rtl="1"/>
            <a:endParaRPr lang="ar-DZ" sz="2400" b="1" dirty="0" smtClean="0">
              <a:solidFill>
                <a:schemeClr val="tx1"/>
              </a:solidFill>
              <a:latin typeface="Simplified Arabic" panose="02020603050405020304" pitchFamily="18" charset="-78"/>
              <a:cs typeface="Simplified Arabic" panose="02020603050405020304" pitchFamily="18" charset="-78"/>
            </a:endParaRPr>
          </a:p>
          <a:p>
            <a:pPr algn="r" rtl="1"/>
            <a:endParaRPr lang="ar-DZ" sz="2400" b="1" dirty="0" smtClean="0">
              <a:solidFill>
                <a:schemeClr val="tx1"/>
              </a:solidFill>
              <a:latin typeface="Simplified Arabic" panose="02020603050405020304" pitchFamily="18" charset="-78"/>
              <a:cs typeface="Simplified Arabic" panose="02020603050405020304" pitchFamily="18" charset="-78"/>
            </a:endParaRPr>
          </a:p>
          <a:p>
            <a:pPr algn="r" rtl="1"/>
            <a:endParaRPr lang="ar-DZ" sz="2400" b="1" dirty="0" smtClean="0">
              <a:solidFill>
                <a:schemeClr val="tx1"/>
              </a:solidFill>
              <a:latin typeface="Simplified Arabic" panose="02020603050405020304" pitchFamily="18" charset="-78"/>
              <a:cs typeface="Simplified Arabic" panose="02020603050405020304" pitchFamily="18" charset="-78"/>
            </a:endParaRPr>
          </a:p>
          <a:p>
            <a:pPr algn="r" rtl="1"/>
            <a:endParaRPr lang="ar-DZ" sz="2400" b="1" dirty="0" smtClean="0">
              <a:solidFill>
                <a:schemeClr val="tx1"/>
              </a:solidFill>
              <a:latin typeface="Simplified Arabic" panose="02020603050405020304" pitchFamily="18" charset="-78"/>
              <a:cs typeface="Simplified Arabic" panose="02020603050405020304" pitchFamily="18" charset="-78"/>
            </a:endParaRPr>
          </a:p>
          <a:p>
            <a:pPr algn="r" rtl="1"/>
            <a:r>
              <a:rPr lang="ar-DZ" sz="2400" b="1" dirty="0" smtClean="0">
                <a:solidFill>
                  <a:schemeClr val="tx1"/>
                </a:solidFill>
                <a:latin typeface="Simplified Arabic" panose="02020603050405020304" pitchFamily="18" charset="-78"/>
                <a:cs typeface="Simplified Arabic" panose="02020603050405020304" pitchFamily="18" charset="-78"/>
              </a:rPr>
              <a:t> إعداد الطلبة :                                            تحت إشراف :</a:t>
            </a:r>
          </a:p>
          <a:p>
            <a:pPr algn="r" rtl="1"/>
            <a:r>
              <a:rPr lang="ar-DZ" sz="2400" b="1" dirty="0" smtClean="0">
                <a:solidFill>
                  <a:schemeClr val="tx1"/>
                </a:solidFill>
                <a:latin typeface="Simplified Arabic" panose="02020603050405020304" pitchFamily="18" charset="-78"/>
                <a:cs typeface="Simplified Arabic" panose="02020603050405020304" pitchFamily="18" charset="-78"/>
              </a:rPr>
              <a:t> لعلى بوعلي أيمن                                         - الأستاذة بدير </a:t>
            </a:r>
          </a:p>
          <a:p>
            <a:pPr algn="r" rtl="1"/>
            <a:r>
              <a:rPr lang="ar-DZ" sz="2400" b="1" dirty="0" smtClean="0">
                <a:solidFill>
                  <a:schemeClr val="tx1"/>
                </a:solidFill>
                <a:latin typeface="Simplified Arabic" panose="02020603050405020304" pitchFamily="18" charset="-78"/>
                <a:cs typeface="Simplified Arabic" panose="02020603050405020304" pitchFamily="18" charset="-78"/>
              </a:rPr>
              <a:t> شريفي عبد المالك                                                                                                                          </a:t>
            </a:r>
            <a:endParaRPr lang="fr-FR" sz="2400" dirty="0"/>
          </a:p>
        </p:txBody>
      </p:sp>
      <p:sp>
        <p:nvSpPr>
          <p:cNvPr id="4" name="Rectangle à coins arrondis 3"/>
          <p:cNvSpPr/>
          <p:nvPr/>
        </p:nvSpPr>
        <p:spPr>
          <a:xfrm>
            <a:off x="1142976" y="3500438"/>
            <a:ext cx="6072230" cy="1357322"/>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ar-DZ" sz="3600" b="1" dirty="0" smtClean="0">
                <a:solidFill>
                  <a:schemeClr val="tx1"/>
                </a:solidFill>
              </a:rPr>
              <a:t>التجارب الدولية في </a:t>
            </a:r>
            <a:r>
              <a:rPr lang="ar-DZ" sz="3600" b="1" dirty="0" err="1" smtClean="0">
                <a:solidFill>
                  <a:schemeClr val="tx1"/>
                </a:solidFill>
              </a:rPr>
              <a:t>الإقتصاد</a:t>
            </a:r>
            <a:r>
              <a:rPr lang="ar-DZ" sz="3600" b="1" dirty="0" smtClean="0">
                <a:solidFill>
                  <a:schemeClr val="tx1"/>
                </a:solidFill>
              </a:rPr>
              <a:t> الدائري</a:t>
            </a:r>
            <a:endParaRPr lang="ar-DZ" sz="36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ar-DZ" sz="2000" dirty="0" smtClean="0"/>
              <a:t>روجت أستراليا لبرنامج القيادة العالمية بشأن </a:t>
            </a:r>
            <a:r>
              <a:rPr lang="ar-DZ" sz="2000" dirty="0" err="1" smtClean="0"/>
              <a:t>الإقتصاد</a:t>
            </a:r>
            <a:r>
              <a:rPr lang="ar-DZ" sz="2000" dirty="0" smtClean="0"/>
              <a:t> الدائري , وهي مبادرة من مركز الأمم المتحدة للتنمية الإقليمية , بهدف منح رجال الأعمال </a:t>
            </a:r>
            <a:r>
              <a:rPr lang="ar-DZ" sz="2000" dirty="0" err="1" smtClean="0"/>
              <a:t>و</a:t>
            </a:r>
            <a:r>
              <a:rPr lang="ar-DZ" sz="2000" dirty="0" smtClean="0"/>
              <a:t> قادة الحكومة المهارات العلمية </a:t>
            </a:r>
            <a:r>
              <a:rPr lang="ar-DZ" sz="2000" dirty="0" err="1" smtClean="0"/>
              <a:t>لاحداث</a:t>
            </a:r>
            <a:r>
              <a:rPr lang="ar-DZ" sz="2000" dirty="0" smtClean="0"/>
              <a:t> فرق في </a:t>
            </a:r>
            <a:r>
              <a:rPr lang="ar-DZ" sz="2000" dirty="0" err="1" smtClean="0"/>
              <a:t>الإقتصاد</a:t>
            </a:r>
            <a:r>
              <a:rPr lang="ar-DZ" sz="2000" dirty="0" smtClean="0"/>
              <a:t> الدائري , يتضمن البرنامج </a:t>
            </a:r>
            <a:r>
              <a:rPr lang="ar-DZ" sz="2000" dirty="0" err="1" smtClean="0"/>
              <a:t>مايلي</a:t>
            </a:r>
            <a:r>
              <a:rPr lang="ar-DZ" sz="2000" dirty="0" smtClean="0"/>
              <a:t> :  </a:t>
            </a:r>
            <a:endParaRPr lang="fr-FR" sz="2000" dirty="0"/>
          </a:p>
        </p:txBody>
      </p:sp>
      <p:sp>
        <p:nvSpPr>
          <p:cNvPr id="3" name="Espace réservé du contenu 2"/>
          <p:cNvSpPr>
            <a:spLocks noGrp="1"/>
          </p:cNvSpPr>
          <p:nvPr>
            <p:ph idx="1"/>
          </p:nvPr>
        </p:nvSpPr>
        <p:spPr>
          <a:xfrm>
            <a:off x="457200" y="1428736"/>
            <a:ext cx="8229600" cy="4929222"/>
          </a:xfrm>
        </p:spPr>
        <p:txBody>
          <a:bodyPr>
            <a:normAutofit/>
          </a:bodyPr>
          <a:lstStyle/>
          <a:p>
            <a:pPr algn="r">
              <a:buNone/>
            </a:pPr>
            <a:r>
              <a:rPr lang="ar-DZ" sz="2400" dirty="0" smtClean="0"/>
              <a:t> </a:t>
            </a:r>
            <a:r>
              <a:rPr lang="ar-DZ" sz="2400" b="1" dirty="0" smtClean="0"/>
              <a:t>أولا : سياسة وممارسة الاقتصاد الدائري :</a:t>
            </a:r>
          </a:p>
          <a:p>
            <a:pPr algn="r">
              <a:buNone/>
            </a:pPr>
            <a:r>
              <a:rPr lang="ar-DZ" sz="2400" dirty="0" smtClean="0"/>
              <a:t>- تغير المناخ </a:t>
            </a:r>
          </a:p>
          <a:p>
            <a:pPr algn="r">
              <a:buNone/>
            </a:pPr>
            <a:r>
              <a:rPr lang="ar-DZ" sz="2400" dirty="0" smtClean="0"/>
              <a:t>- كفاءة الطاقة </a:t>
            </a:r>
          </a:p>
          <a:p>
            <a:pPr algn="r">
              <a:buNone/>
            </a:pPr>
            <a:r>
              <a:rPr lang="ar-DZ" sz="2400" dirty="0" smtClean="0"/>
              <a:t>الطاقات المتجددة , بطاريات التخزين , الشبكة الذكية </a:t>
            </a:r>
            <a:r>
              <a:rPr lang="fr-FR" sz="2400" dirty="0" smtClean="0"/>
              <a:t> -</a:t>
            </a:r>
            <a:endParaRPr lang="ar-DZ" sz="2400" dirty="0" smtClean="0"/>
          </a:p>
          <a:p>
            <a:pPr algn="r">
              <a:buNone/>
            </a:pPr>
            <a:r>
              <a:rPr lang="ar-DZ" sz="2400" dirty="0" smtClean="0"/>
              <a:t>إدارة النفايات </a:t>
            </a:r>
            <a:r>
              <a:rPr lang="ar-DZ" sz="2400" dirty="0" smtClean="0"/>
              <a:t>وإعادة </a:t>
            </a:r>
            <a:r>
              <a:rPr lang="ar-DZ" sz="2400" dirty="0" smtClean="0"/>
              <a:t>التدوير </a:t>
            </a:r>
            <a:r>
              <a:rPr lang="ar-DZ" sz="2400" dirty="0" smtClean="0"/>
              <a:t>وكفاءة الموارد</a:t>
            </a:r>
            <a:r>
              <a:rPr lang="fr-FR" sz="2400" dirty="0" smtClean="0"/>
              <a:t> -</a:t>
            </a:r>
            <a:endParaRPr lang="ar-DZ" sz="2400" dirty="0" smtClean="0"/>
          </a:p>
          <a:p>
            <a:pPr algn="r">
              <a:buNone/>
            </a:pPr>
            <a:r>
              <a:rPr lang="fr-FR" sz="2400" dirty="0" smtClean="0"/>
              <a:t>    </a:t>
            </a:r>
            <a:r>
              <a:rPr lang="ar-DZ" sz="2400" dirty="0" smtClean="0"/>
              <a:t>الأدوات الاقتصادية </a:t>
            </a:r>
            <a:r>
              <a:rPr lang="fr-FR" sz="2400" dirty="0" smtClean="0"/>
              <a:t>-</a:t>
            </a:r>
          </a:p>
          <a:p>
            <a:pPr algn="r">
              <a:buNone/>
            </a:pPr>
            <a:r>
              <a:rPr lang="ar-DZ" sz="2400" b="1" dirty="0" smtClean="0"/>
              <a:t>ثانيا : المجتمع والمجتمع المحلي </a:t>
            </a:r>
          </a:p>
          <a:p>
            <a:pPr algn="r">
              <a:buNone/>
            </a:pPr>
            <a:r>
              <a:rPr lang="ar-DZ" sz="2400" dirty="0" smtClean="0"/>
              <a:t>- تعليم المجتمع والمشاركة والشراكات  </a:t>
            </a:r>
          </a:p>
          <a:p>
            <a:pPr algn="r">
              <a:buNone/>
            </a:pPr>
            <a:r>
              <a:rPr lang="ar-DZ" sz="2400" dirty="0" smtClean="0"/>
              <a:t>- برامج تغيير السلوك</a:t>
            </a:r>
          </a:p>
          <a:p>
            <a:pPr algn="r">
              <a:buNone/>
            </a:pPr>
            <a:r>
              <a:rPr lang="ar-DZ" sz="2400" dirty="0" smtClean="0"/>
              <a:t>- المدن الذكية وكفاءة الموارد والقدرة على الصمود</a:t>
            </a:r>
            <a:r>
              <a:rPr lang="fr-FR" sz="2400" dirty="0" smtClean="0"/>
              <a:t>  </a:t>
            </a:r>
            <a:endParaRPr lang="fr-F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39784"/>
          </a:xfrm>
        </p:spPr>
        <p:txBody>
          <a:bodyPr/>
          <a:lstStyle/>
          <a:p>
            <a:endParaRPr lang="fr-FR" dirty="0"/>
          </a:p>
        </p:txBody>
      </p:sp>
      <p:sp>
        <p:nvSpPr>
          <p:cNvPr id="3" name="Espace réservé du contenu 2"/>
          <p:cNvSpPr>
            <a:spLocks noGrp="1"/>
          </p:cNvSpPr>
          <p:nvPr>
            <p:ph idx="1"/>
          </p:nvPr>
        </p:nvSpPr>
        <p:spPr>
          <a:xfrm>
            <a:off x="457200" y="1357298"/>
            <a:ext cx="8229600" cy="5143536"/>
          </a:xfrm>
        </p:spPr>
        <p:txBody>
          <a:bodyPr>
            <a:normAutofit/>
          </a:bodyPr>
          <a:lstStyle/>
          <a:p>
            <a:pPr algn="r">
              <a:buNone/>
            </a:pPr>
            <a:r>
              <a:rPr lang="ar-DZ" sz="2400" b="1" dirty="0" smtClean="0"/>
              <a:t> ثالثا : مجتمعات </a:t>
            </a:r>
          </a:p>
          <a:p>
            <a:pPr algn="r">
              <a:buNone/>
            </a:pPr>
            <a:r>
              <a:rPr lang="ar-DZ" sz="2400" dirty="0" smtClean="0"/>
              <a:t>- المدن الحية , هندسة المناظر الطبيعية المستدامة </a:t>
            </a:r>
          </a:p>
          <a:p>
            <a:pPr algn="r">
              <a:buNone/>
            </a:pPr>
            <a:r>
              <a:rPr lang="ar-DZ" sz="2400" b="1" dirty="0" smtClean="0"/>
              <a:t>رابعا : صناعة</a:t>
            </a:r>
            <a:r>
              <a:rPr lang="ar-DZ" sz="2400" dirty="0" smtClean="0"/>
              <a:t> </a:t>
            </a:r>
          </a:p>
          <a:p>
            <a:pPr algn="r">
              <a:buNone/>
            </a:pPr>
            <a:r>
              <a:rPr lang="ar-DZ" sz="2400" dirty="0" smtClean="0"/>
              <a:t>- المشتريات المستدامة </a:t>
            </a:r>
          </a:p>
          <a:p>
            <a:pPr algn="r">
              <a:buNone/>
            </a:pPr>
            <a:r>
              <a:rPr lang="ar-DZ" sz="2400" dirty="0" smtClean="0"/>
              <a:t>- حاضنات </a:t>
            </a:r>
            <a:r>
              <a:rPr lang="ar-DZ" sz="2400" dirty="0" err="1" smtClean="0"/>
              <a:t>الإبتكاروالتكنولوجيا</a:t>
            </a:r>
            <a:r>
              <a:rPr lang="ar-DZ" sz="2400" dirty="0" smtClean="0"/>
              <a:t> </a:t>
            </a:r>
          </a:p>
          <a:p>
            <a:pPr algn="r">
              <a:buNone/>
            </a:pPr>
            <a:r>
              <a:rPr lang="ar-DZ" sz="2400" dirty="0" smtClean="0"/>
              <a:t>- التكافل الصناعي , مناطق </a:t>
            </a:r>
            <a:r>
              <a:rPr lang="ar-DZ" sz="2400" dirty="0" err="1" smtClean="0"/>
              <a:t>صتاعية</a:t>
            </a:r>
            <a:r>
              <a:rPr lang="ar-DZ" sz="2400" dirty="0" smtClean="0"/>
              <a:t> دائرية</a:t>
            </a:r>
          </a:p>
          <a:p>
            <a:pPr algn="r">
              <a:buNone/>
            </a:pPr>
            <a:r>
              <a:rPr lang="ar-DZ" sz="2400" dirty="0" smtClean="0"/>
              <a:t>- كفاءة الموارد في الصناعة </a:t>
            </a:r>
          </a:p>
          <a:p>
            <a:pPr algn="r">
              <a:buNone/>
            </a:pPr>
            <a:r>
              <a:rPr lang="ar-DZ" sz="2400" b="1" dirty="0" smtClean="0"/>
              <a:t>خامسا : إدارة المياه </a:t>
            </a:r>
          </a:p>
          <a:p>
            <a:pPr algn="r">
              <a:buNone/>
            </a:pPr>
            <a:r>
              <a:rPr lang="ar-DZ" sz="2400" dirty="0" smtClean="0"/>
              <a:t>- إعادة استخدام مياه الصرف الصحي </a:t>
            </a:r>
          </a:p>
          <a:p>
            <a:pPr algn="r">
              <a:buNone/>
            </a:pPr>
            <a:r>
              <a:rPr lang="ar-DZ" sz="2400" dirty="0" smtClean="0"/>
              <a:t>- تصميم حضري حساس للمياه</a:t>
            </a:r>
          </a:p>
          <a:p>
            <a:pPr algn="r">
              <a:buNone/>
            </a:pPr>
            <a:r>
              <a:rPr lang="ar-DZ" sz="2400" dirty="0" smtClean="0"/>
              <a:t>- إعادة استخدام مياه الأمطار</a:t>
            </a:r>
            <a:endParaRPr lang="fr-FR"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11222"/>
          </a:xfrm>
        </p:spPr>
        <p:txBody>
          <a:bodyPr>
            <a:normAutofit/>
          </a:bodyPr>
          <a:lstStyle/>
          <a:p>
            <a:pPr algn="r"/>
            <a:r>
              <a:rPr lang="ar-DZ" sz="3600" b="1" dirty="0" smtClean="0"/>
              <a:t> </a:t>
            </a:r>
            <a:r>
              <a:rPr lang="ar-DZ" sz="3600" b="1" dirty="0" smtClean="0"/>
              <a:t>التوصيات لتطبيق المحلي :</a:t>
            </a:r>
            <a:endParaRPr lang="fr-FR" sz="3600" b="1" dirty="0"/>
          </a:p>
        </p:txBody>
      </p:sp>
      <p:sp>
        <p:nvSpPr>
          <p:cNvPr id="3" name="Espace réservé du contenu 2"/>
          <p:cNvSpPr>
            <a:spLocks noGrp="1"/>
          </p:cNvSpPr>
          <p:nvPr>
            <p:ph idx="1"/>
          </p:nvPr>
        </p:nvSpPr>
        <p:spPr>
          <a:xfrm>
            <a:off x="457200" y="1357298"/>
            <a:ext cx="8229600" cy="5000660"/>
          </a:xfrm>
        </p:spPr>
        <p:txBody>
          <a:bodyPr>
            <a:normAutofit/>
          </a:bodyPr>
          <a:lstStyle/>
          <a:p>
            <a:pPr algn="r">
              <a:buNone/>
            </a:pPr>
            <a:r>
              <a:rPr lang="ar-DZ" sz="2400" dirty="0" smtClean="0"/>
              <a:t>1- ضرورة تبني </a:t>
            </a:r>
            <a:r>
              <a:rPr lang="ar-DZ" sz="2400" dirty="0" err="1" smtClean="0"/>
              <a:t>الإقتصاد</a:t>
            </a:r>
            <a:r>
              <a:rPr lang="ar-DZ" sz="2400" dirty="0" smtClean="0"/>
              <a:t> الدائري للحفاظ على الموارد للأجيال المستقبلية لتحقيق </a:t>
            </a:r>
            <a:r>
              <a:rPr lang="ar-DZ" sz="2400" dirty="0" err="1" smtClean="0"/>
              <a:t>الإستدامة</a:t>
            </a:r>
            <a:r>
              <a:rPr lang="ar-DZ" sz="2400" dirty="0" smtClean="0"/>
              <a:t> </a:t>
            </a:r>
          </a:p>
          <a:p>
            <a:pPr algn="r">
              <a:buNone/>
            </a:pPr>
            <a:r>
              <a:rPr lang="ar-DZ" sz="2400" dirty="0" smtClean="0"/>
              <a:t>2- توفير </a:t>
            </a:r>
            <a:r>
              <a:rPr lang="ar-DZ" sz="2400" dirty="0" err="1" smtClean="0"/>
              <a:t>أليات</a:t>
            </a:r>
            <a:r>
              <a:rPr lang="ar-DZ" sz="2400" dirty="0" smtClean="0"/>
              <a:t> الدعم ومتطلبات تطبيق </a:t>
            </a:r>
            <a:r>
              <a:rPr lang="ar-DZ" sz="2400" dirty="0" smtClean="0"/>
              <a:t>الاقتصاد </a:t>
            </a:r>
            <a:r>
              <a:rPr lang="ar-DZ" sz="2400" dirty="0" smtClean="0"/>
              <a:t>الدائري على كل المستويات (</a:t>
            </a:r>
            <a:r>
              <a:rPr lang="ar-DZ" sz="2400" dirty="0" smtClean="0"/>
              <a:t>القطاع </a:t>
            </a:r>
            <a:r>
              <a:rPr lang="ar-DZ" sz="2400" dirty="0" smtClean="0"/>
              <a:t>العام والقطاع </a:t>
            </a:r>
            <a:r>
              <a:rPr lang="ar-DZ" sz="2400" dirty="0" smtClean="0"/>
              <a:t>الخاص)</a:t>
            </a:r>
          </a:p>
          <a:p>
            <a:pPr algn="r">
              <a:buNone/>
            </a:pPr>
            <a:r>
              <a:rPr lang="ar-DZ" sz="2400" dirty="0" smtClean="0"/>
              <a:t>3- ضرورة </a:t>
            </a:r>
            <a:r>
              <a:rPr lang="ar-DZ" sz="2400" dirty="0" smtClean="0"/>
              <a:t>تطبيق مبادئ وآليات </a:t>
            </a:r>
            <a:r>
              <a:rPr lang="ar-DZ" sz="2400" dirty="0" smtClean="0"/>
              <a:t>الاقتصاد </a:t>
            </a:r>
            <a:r>
              <a:rPr lang="ar-DZ" sz="2400" dirty="0" smtClean="0"/>
              <a:t>الدائري للحفاظ على البيئة والتنوع </a:t>
            </a:r>
            <a:r>
              <a:rPr lang="ar-DZ" sz="2400" dirty="0" smtClean="0"/>
              <a:t>البيولوجي</a:t>
            </a:r>
          </a:p>
          <a:p>
            <a:pPr algn="r">
              <a:buNone/>
            </a:pPr>
            <a:r>
              <a:rPr lang="ar-DZ" sz="2400" dirty="0" smtClean="0"/>
              <a:t>4- إعادة </a:t>
            </a:r>
            <a:r>
              <a:rPr lang="ar-DZ" sz="2400" dirty="0" smtClean="0"/>
              <a:t>استخدام النفايات وتحويلها لمواد خام لصناعات متعددة، مما يساهم في بناء قطاعات إنتاجية جديدة لها القدرة على دعم </a:t>
            </a:r>
            <a:r>
              <a:rPr lang="ar-DZ" sz="2400" dirty="0" smtClean="0"/>
              <a:t>الاقتصاديات الوطنية</a:t>
            </a:r>
          </a:p>
          <a:p>
            <a:pPr algn="r">
              <a:buNone/>
            </a:pPr>
            <a:r>
              <a:rPr lang="ar-DZ" sz="2400" dirty="0" smtClean="0"/>
              <a:t>5- إدماج </a:t>
            </a:r>
            <a:r>
              <a:rPr lang="ar-DZ" sz="2400" dirty="0" smtClean="0"/>
              <a:t>الشباب من حاملي المشاريع وأصحاب المؤسسات الناشئة في مجال تسيير </a:t>
            </a:r>
            <a:r>
              <a:rPr lang="ar-DZ" sz="2400" dirty="0" smtClean="0"/>
              <a:t>النفايات وتثمينها وإعادة تدويرها</a:t>
            </a:r>
          </a:p>
          <a:p>
            <a:pPr algn="r">
              <a:buNone/>
            </a:pPr>
            <a:r>
              <a:rPr lang="ar-DZ" sz="2400" dirty="0" smtClean="0"/>
              <a:t>6- ضمان </a:t>
            </a:r>
            <a:r>
              <a:rPr lang="ar-DZ" sz="2400" dirty="0" smtClean="0"/>
              <a:t>تشجيع </a:t>
            </a:r>
            <a:r>
              <a:rPr lang="ar-DZ" sz="2400" dirty="0" smtClean="0"/>
              <a:t>الابتكار </a:t>
            </a:r>
            <a:r>
              <a:rPr lang="ar-DZ" sz="2400" dirty="0" err="1" smtClean="0"/>
              <a:t>وريادة</a:t>
            </a:r>
            <a:r>
              <a:rPr lang="ar-DZ" sz="2400" dirty="0" smtClean="0"/>
              <a:t> </a:t>
            </a:r>
            <a:r>
              <a:rPr lang="ar-DZ" sz="2400" dirty="0" err="1" smtClean="0"/>
              <a:t>الاعمال</a:t>
            </a:r>
            <a:r>
              <a:rPr lang="ar-DZ" sz="2400" dirty="0" smtClean="0"/>
              <a:t> </a:t>
            </a:r>
            <a:r>
              <a:rPr lang="ar-DZ" sz="2400" dirty="0" smtClean="0"/>
              <a:t>للشركات الناشئة </a:t>
            </a:r>
            <a:r>
              <a:rPr lang="ar-DZ" sz="2400" dirty="0" smtClean="0"/>
              <a:t>التي </a:t>
            </a:r>
            <a:r>
              <a:rPr lang="ar-DZ" sz="2400" dirty="0" smtClean="0"/>
              <a:t>تستخدم التكنولوجيا والذكاء </a:t>
            </a:r>
            <a:r>
              <a:rPr lang="ar-DZ" sz="2400" dirty="0" smtClean="0"/>
              <a:t>الاصطناعي في </a:t>
            </a:r>
            <a:r>
              <a:rPr lang="ar-DZ" sz="2400" dirty="0" smtClean="0"/>
              <a:t>تطوير حلول </a:t>
            </a:r>
            <a:r>
              <a:rPr lang="ar-DZ" sz="2400" dirty="0" smtClean="0"/>
              <a:t>في </a:t>
            </a:r>
            <a:r>
              <a:rPr lang="ar-DZ" sz="2400" dirty="0" smtClean="0"/>
              <a:t>إطار </a:t>
            </a:r>
            <a:r>
              <a:rPr lang="ar-DZ" sz="2400" dirty="0" smtClean="0"/>
              <a:t>الاقتصاد </a:t>
            </a:r>
            <a:r>
              <a:rPr lang="ar-DZ" sz="2400" dirty="0" smtClean="0"/>
              <a:t>الدائري </a:t>
            </a:r>
            <a:endParaRPr lang="fr-FR"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ar-DZ" sz="3600" b="1" dirty="0" smtClean="0"/>
              <a:t> </a:t>
            </a:r>
            <a:r>
              <a:rPr lang="ar-DZ" sz="3600" b="1" dirty="0" smtClean="0"/>
              <a:t> الخاتمة :</a:t>
            </a:r>
            <a:endParaRPr lang="fr-FR" sz="3600" b="1" dirty="0"/>
          </a:p>
        </p:txBody>
      </p:sp>
      <p:sp>
        <p:nvSpPr>
          <p:cNvPr id="3" name="Espace réservé du contenu 2"/>
          <p:cNvSpPr>
            <a:spLocks noGrp="1"/>
          </p:cNvSpPr>
          <p:nvPr>
            <p:ph idx="1"/>
          </p:nvPr>
        </p:nvSpPr>
        <p:spPr>
          <a:xfrm>
            <a:off x="457200" y="1285860"/>
            <a:ext cx="8229600" cy="5214974"/>
          </a:xfrm>
        </p:spPr>
        <p:txBody>
          <a:bodyPr>
            <a:normAutofit/>
          </a:bodyPr>
          <a:lstStyle/>
          <a:p>
            <a:pPr algn="r">
              <a:buNone/>
            </a:pPr>
            <a:r>
              <a:rPr lang="ar-DZ" sz="2400" dirty="0" smtClean="0"/>
              <a:t>ختاماً</a:t>
            </a:r>
            <a:r>
              <a:rPr lang="ar-DZ" sz="2400" b="1" dirty="0" smtClean="0"/>
              <a:t>،</a:t>
            </a:r>
            <a:r>
              <a:rPr lang="ar-DZ" sz="2400" dirty="0" smtClean="0"/>
              <a:t> يمكن القول إن التجارب الدولية في الاقتصاد الدائري قد أظهرت إمكانية تحقيق نمو اقتصادي مستدام مع حماية البيئة والموارد الطبيعية. فقد تمكنت العديد من الدول من تحقيق تقدم ملموس في هذا المجال من خلال تبني سياسات </a:t>
            </a:r>
            <a:r>
              <a:rPr lang="ar-DZ" sz="2400" dirty="0" smtClean="0"/>
              <a:t>داعمة والاستثمار </a:t>
            </a:r>
            <a:r>
              <a:rPr lang="ar-DZ" sz="2400" dirty="0" smtClean="0"/>
              <a:t>في التقنيات الحديثة، وتشجيع الابتكار في مختلف القطاعات</a:t>
            </a:r>
            <a:r>
              <a:rPr lang="ar-DZ" sz="2400" dirty="0" smtClean="0"/>
              <a:t>.</a:t>
            </a:r>
          </a:p>
          <a:p>
            <a:pPr algn="r">
              <a:buNone/>
            </a:pPr>
            <a:r>
              <a:rPr lang="ar-DZ" sz="2400" dirty="0" smtClean="0"/>
              <a:t>ومع ذلك، لا يزال هناك الكثير من العمل الذي يتعين القيام </a:t>
            </a:r>
            <a:r>
              <a:rPr lang="ar-DZ" sz="2400" dirty="0" err="1" smtClean="0"/>
              <a:t>به</a:t>
            </a:r>
            <a:r>
              <a:rPr lang="ar-DZ" sz="2400" dirty="0" smtClean="0"/>
              <a:t> لتحقيق الانتقال الكامل إلى الاقتصاد الدائري. فالتحديات التي تواجه هذا التحول تتطلب تعاوناً وثيقاً بين الحكومات والشركات والمجتمع المدني. كما يتطلب الأمر تغييرًا جذريًا في أنماط </a:t>
            </a:r>
            <a:endParaRPr lang="ar-DZ" sz="2400" dirty="0" smtClean="0"/>
          </a:p>
          <a:p>
            <a:pPr algn="r">
              <a:buNone/>
            </a:pPr>
            <a:r>
              <a:rPr lang="ar-DZ" sz="2400" dirty="0" smtClean="0"/>
              <a:t>الاستهلاك </a:t>
            </a:r>
            <a:r>
              <a:rPr lang="ar-DZ" sz="2400" dirty="0" smtClean="0"/>
              <a:t>والإنتاج، وتبني نماذج أعمال جديدة تعتمد على </a:t>
            </a:r>
            <a:r>
              <a:rPr lang="ar-DZ" sz="2400" dirty="0" smtClean="0"/>
              <a:t>الدائريّة</a:t>
            </a:r>
          </a:p>
          <a:p>
            <a:pPr algn="r">
              <a:buNone/>
            </a:pPr>
            <a:r>
              <a:rPr lang="ar-DZ" sz="2400" dirty="0" smtClean="0"/>
              <a:t>في النهاية، يمكن القول إن الاقتصاد الدائري يمثل فرصة فريدة لتحقيق مستقبل أكثر استدامة وازدهارًا. فمن خلال الاستفادة من الدروس المستفادة من التجارب الدولية، يمكن لدول العالم أن تبني </a:t>
            </a:r>
            <a:r>
              <a:rPr lang="ar-DZ" sz="2400" dirty="0" err="1" smtClean="0"/>
              <a:t>اقتصادات</a:t>
            </a:r>
            <a:r>
              <a:rPr lang="ar-DZ" sz="2400" dirty="0" smtClean="0"/>
              <a:t> أكثر مرونة وقدرة على التكيف مع التحديات المستقبلية.</a:t>
            </a:r>
            <a:endParaRPr lang="fr-FR"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ar-DZ" sz="3600" dirty="0" smtClean="0"/>
              <a:t> </a:t>
            </a:r>
            <a:r>
              <a:rPr lang="ar-DZ" sz="3600" b="1" dirty="0" smtClean="0"/>
              <a:t>قائمة المراجع :</a:t>
            </a:r>
            <a:endParaRPr lang="fr-FR" sz="3600" b="1" dirty="0"/>
          </a:p>
        </p:txBody>
      </p:sp>
      <p:sp>
        <p:nvSpPr>
          <p:cNvPr id="3" name="Espace réservé du contenu 2"/>
          <p:cNvSpPr>
            <a:spLocks noGrp="1"/>
          </p:cNvSpPr>
          <p:nvPr>
            <p:ph idx="1"/>
          </p:nvPr>
        </p:nvSpPr>
        <p:spPr>
          <a:xfrm>
            <a:off x="457200" y="1357298"/>
            <a:ext cx="8229600" cy="4768865"/>
          </a:xfrm>
        </p:spPr>
        <p:txBody>
          <a:bodyPr>
            <a:normAutofit/>
          </a:bodyPr>
          <a:lstStyle/>
          <a:p>
            <a:pPr algn="r">
              <a:buNone/>
            </a:pPr>
            <a:r>
              <a:rPr lang="ar-DZ" sz="2400" dirty="0" smtClean="0"/>
              <a:t> </a:t>
            </a:r>
          </a:p>
          <a:p>
            <a:pPr algn="r">
              <a:buNone/>
            </a:pPr>
            <a:r>
              <a:rPr lang="ar-DZ" sz="2400" dirty="0" smtClean="0"/>
              <a:t>1- مجلـة </a:t>
            </a:r>
            <a:r>
              <a:rPr lang="ar-DZ" sz="2400" dirty="0" err="1" smtClean="0"/>
              <a:t>الادارة</a:t>
            </a:r>
            <a:r>
              <a:rPr lang="ar-DZ" sz="2400" dirty="0" smtClean="0"/>
              <a:t> </a:t>
            </a:r>
            <a:r>
              <a:rPr lang="ar-DZ" sz="2400" dirty="0" smtClean="0"/>
              <a:t>والتنمية للبحوث والدراسات </a:t>
            </a:r>
            <a:r>
              <a:rPr lang="ar-DZ" sz="2400" dirty="0" smtClean="0"/>
              <a:t>, المجلد12 / العدد : 02 ديسمبر     </a:t>
            </a:r>
          </a:p>
          <a:p>
            <a:pPr algn="r">
              <a:buNone/>
            </a:pPr>
            <a:r>
              <a:rPr lang="ar-DZ" sz="2400" dirty="0" smtClean="0"/>
              <a:t> 2023 </a:t>
            </a:r>
            <a:r>
              <a:rPr lang="ar-DZ" sz="2400" dirty="0" err="1" smtClean="0"/>
              <a:t>ص</a:t>
            </a:r>
            <a:r>
              <a:rPr lang="ar-DZ" sz="2400" dirty="0" smtClean="0"/>
              <a:t> 125- 139</a:t>
            </a:r>
            <a:endParaRPr lang="ar-DZ" sz="2400" dirty="0" smtClean="0"/>
          </a:p>
          <a:p>
            <a:pPr algn="r">
              <a:buNone/>
            </a:pPr>
            <a:endParaRPr lang="ar-DZ" sz="2400" dirty="0" smtClean="0"/>
          </a:p>
          <a:p>
            <a:pPr algn="r">
              <a:buNone/>
            </a:pPr>
            <a:r>
              <a:rPr lang="ar-DZ" sz="2400" dirty="0" smtClean="0"/>
              <a:t>2- مجلة أبحاث ودراسات التنمية , المجلد 08 / العدد 2 ديسمبر 2021 </a:t>
            </a:r>
            <a:r>
              <a:rPr lang="ar-DZ" sz="2400" dirty="0" err="1" smtClean="0"/>
              <a:t>ص</a:t>
            </a:r>
            <a:r>
              <a:rPr lang="ar-DZ" sz="2400" dirty="0" smtClean="0"/>
              <a:t> 444-459 , فاتح غلاب جامعة محمد </a:t>
            </a:r>
            <a:r>
              <a:rPr lang="ar-DZ" sz="2400" dirty="0" err="1" smtClean="0"/>
              <a:t>بوضياف</a:t>
            </a:r>
            <a:r>
              <a:rPr lang="ar-DZ" sz="2400" dirty="0" smtClean="0"/>
              <a:t> بالمسيلة , الجزائر </a:t>
            </a:r>
            <a:endParaRPr lang="ar-DZ" sz="2400" dirty="0" smtClean="0"/>
          </a:p>
          <a:p>
            <a:pPr algn="r">
              <a:buNone/>
            </a:pPr>
            <a:endParaRPr lang="ar-DZ" sz="2400" dirty="0" smtClean="0"/>
          </a:p>
          <a:p>
            <a:pPr algn="r">
              <a:buNone/>
            </a:pPr>
            <a:endParaRPr lang="fr-F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225536"/>
          </a:xfrm>
        </p:spPr>
        <p:txBody>
          <a:bodyPr>
            <a:normAutofit/>
          </a:bodyPr>
          <a:lstStyle/>
          <a:p>
            <a:pPr algn="r"/>
            <a:endParaRPr lang="fr-FR" b="1" dirty="0"/>
          </a:p>
        </p:txBody>
      </p:sp>
      <p:sp>
        <p:nvSpPr>
          <p:cNvPr id="3" name="Espace réservé du contenu 2"/>
          <p:cNvSpPr>
            <a:spLocks noGrp="1"/>
          </p:cNvSpPr>
          <p:nvPr>
            <p:ph idx="1"/>
          </p:nvPr>
        </p:nvSpPr>
        <p:spPr>
          <a:xfrm>
            <a:off x="457200" y="1785926"/>
            <a:ext cx="8229600" cy="4643470"/>
          </a:xfrm>
        </p:spPr>
        <p:txBody>
          <a:bodyPr>
            <a:normAutofit lnSpcReduction="10000"/>
          </a:bodyPr>
          <a:lstStyle/>
          <a:p>
            <a:pPr algn="r">
              <a:buNone/>
            </a:pPr>
            <a:r>
              <a:rPr lang="ar-DZ" dirty="0" smtClean="0"/>
              <a:t> </a:t>
            </a:r>
          </a:p>
          <a:p>
            <a:pPr algn="r">
              <a:buNone/>
            </a:pPr>
            <a:r>
              <a:rPr lang="ar-DZ" b="1" dirty="0" smtClean="0"/>
              <a:t>  مقدمة :</a:t>
            </a:r>
          </a:p>
          <a:p>
            <a:pPr algn="r">
              <a:buNone/>
            </a:pPr>
            <a:r>
              <a:rPr lang="ar-DZ" b="1" dirty="0" smtClean="0"/>
              <a:t>  أولا : </a:t>
            </a:r>
            <a:r>
              <a:rPr lang="ar-DZ" dirty="0" smtClean="0"/>
              <a:t>تجربة لندن في </a:t>
            </a:r>
            <a:r>
              <a:rPr lang="ar-DZ" dirty="0" err="1" smtClean="0"/>
              <a:t>الإقتصاد</a:t>
            </a:r>
            <a:r>
              <a:rPr lang="ar-DZ" dirty="0" smtClean="0"/>
              <a:t> الدائري </a:t>
            </a:r>
          </a:p>
          <a:p>
            <a:pPr algn="r">
              <a:buNone/>
            </a:pPr>
            <a:r>
              <a:rPr lang="ar-DZ" b="1" dirty="0" smtClean="0"/>
              <a:t>  ثانيا : </a:t>
            </a:r>
            <a:r>
              <a:rPr lang="ar-DZ" dirty="0" smtClean="0"/>
              <a:t>تجربة فنلندا </a:t>
            </a:r>
          </a:p>
          <a:p>
            <a:pPr algn="r">
              <a:buNone/>
            </a:pPr>
            <a:r>
              <a:rPr lang="ar-DZ" b="1" dirty="0" smtClean="0"/>
              <a:t>  </a:t>
            </a:r>
            <a:r>
              <a:rPr lang="ar-DZ" b="1" dirty="0" err="1" smtClean="0"/>
              <a:t>تالثا</a:t>
            </a:r>
            <a:r>
              <a:rPr lang="ar-DZ" b="1" dirty="0" smtClean="0"/>
              <a:t> : </a:t>
            </a:r>
            <a:r>
              <a:rPr lang="ar-DZ" dirty="0" smtClean="0"/>
              <a:t>تجربة الولايات المتحدة الأمريكية</a:t>
            </a:r>
          </a:p>
          <a:p>
            <a:pPr algn="r">
              <a:buNone/>
            </a:pPr>
            <a:r>
              <a:rPr lang="ar-DZ" b="1" dirty="0" smtClean="0"/>
              <a:t> رابعا : </a:t>
            </a:r>
            <a:r>
              <a:rPr lang="ar-DZ" dirty="0" smtClean="0"/>
              <a:t>تجربة أستراليا</a:t>
            </a:r>
            <a:r>
              <a:rPr lang="ar-DZ" b="1" dirty="0" smtClean="0"/>
              <a:t> </a:t>
            </a:r>
            <a:endParaRPr lang="fr-FR" b="1" dirty="0" smtClean="0"/>
          </a:p>
          <a:p>
            <a:pPr algn="r">
              <a:buNone/>
            </a:pPr>
            <a:r>
              <a:rPr lang="ar-DZ" b="1" dirty="0" smtClean="0"/>
              <a:t> خامسا : </a:t>
            </a:r>
            <a:r>
              <a:rPr lang="ar-DZ" dirty="0" smtClean="0"/>
              <a:t>التوصيات للتطبيق المحلي </a:t>
            </a:r>
          </a:p>
          <a:p>
            <a:pPr algn="r">
              <a:buNone/>
            </a:pPr>
            <a:r>
              <a:rPr lang="ar-DZ" dirty="0" smtClean="0"/>
              <a:t> </a:t>
            </a:r>
            <a:r>
              <a:rPr lang="ar-DZ" b="1" dirty="0" smtClean="0"/>
              <a:t>الخاتمة :   </a:t>
            </a:r>
            <a:endParaRPr lang="fr-FR" b="1" dirty="0"/>
          </a:p>
        </p:txBody>
      </p:sp>
      <p:sp>
        <p:nvSpPr>
          <p:cNvPr id="4" name="Ruban vers le bas 3"/>
          <p:cNvSpPr/>
          <p:nvPr/>
        </p:nvSpPr>
        <p:spPr>
          <a:xfrm>
            <a:off x="928662" y="357166"/>
            <a:ext cx="7286676" cy="1000132"/>
          </a:xfrm>
          <a:prstGeom prst="ribb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4400" b="1" dirty="0" smtClean="0"/>
              <a:t>خطة البحث :</a:t>
            </a:r>
            <a:endParaRPr lang="fr-FR" sz="4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28"/>
            <a:ext cx="8229600" cy="1357322"/>
          </a:xfrm>
        </p:spPr>
        <p:txBody>
          <a:bodyPr/>
          <a:lstStyle/>
          <a:p>
            <a:endParaRPr lang="fr-FR" dirty="0"/>
          </a:p>
        </p:txBody>
      </p:sp>
      <p:sp>
        <p:nvSpPr>
          <p:cNvPr id="3" name="Espace réservé du contenu 2"/>
          <p:cNvSpPr>
            <a:spLocks noGrp="1"/>
          </p:cNvSpPr>
          <p:nvPr>
            <p:ph idx="1"/>
          </p:nvPr>
        </p:nvSpPr>
        <p:spPr>
          <a:xfrm>
            <a:off x="428596" y="1714488"/>
            <a:ext cx="8286808" cy="4786346"/>
          </a:xfrm>
        </p:spPr>
        <p:txBody>
          <a:bodyPr>
            <a:normAutofit/>
          </a:bodyPr>
          <a:lstStyle/>
          <a:p>
            <a:pPr algn="r" rtl="1">
              <a:buNone/>
            </a:pPr>
            <a:r>
              <a:rPr lang="ar-DZ" sz="2400" dirty="0" smtClean="0"/>
              <a:t>    </a:t>
            </a:r>
            <a:r>
              <a:rPr lang="ar-SA" sz="2400" dirty="0" smtClean="0"/>
              <a:t>أصبحت </a:t>
            </a:r>
            <a:r>
              <a:rPr lang="ar-SA" sz="2400" dirty="0" smtClean="0"/>
              <a:t>النفايات والمخلفات من أهم مصادر الدخل التي تعتمد عليها الدول العالمية حيث وضحت العديد من الدراسات خلال السنوات الماضية توجه البعض من هذه الدول نحو استيراد النفايات لإدخالها في العملية الإنتاجية، حيث أصبحت النفايات منتجا في حد ذاته يبع ويشترى، وأساسا للتبادل. وقد ظهر هذا الاهتمام المتواصل من خلال رغبة الدول العالمية، وإلى جانبها العديد من دول العالم المتقدم، إلى الاستغلال الأمثل والأقصى لكل المصادر التي تملكها، والتي تعد النفايات واحدة منها، مما يسمح من جهة بتخفيض حجمها، وبالتالي تقليص الانعكاسات السلبية التي قد تنشأ منها مباشرة أو من عمليات التخلص منها، ومن جهة أخرى يحفز على إعادة استخدام الصالح منها من خلال إعادة استغلاله، وانطلاقا من ذلك ظهرت مشكلة البحث كما يلي: إلى أي مدى وصل</a:t>
            </a:r>
            <a:r>
              <a:rPr lang="ar-DZ" sz="2400" dirty="0" smtClean="0"/>
              <a:t>ت</a:t>
            </a:r>
            <a:r>
              <a:rPr lang="ar-SA" sz="2400" dirty="0" smtClean="0"/>
              <a:t> </a:t>
            </a:r>
            <a:r>
              <a:rPr lang="ar-DZ" sz="2400" dirty="0" smtClean="0"/>
              <a:t>دول العالم</a:t>
            </a:r>
            <a:r>
              <a:rPr lang="ar-SA" sz="2400" dirty="0" smtClean="0"/>
              <a:t> في تبني نظام إدارة نفايات فعال؟ وما مدى توجهها</a:t>
            </a:r>
            <a:r>
              <a:rPr lang="ar-DZ" sz="2400" dirty="0" smtClean="0"/>
              <a:t> </a:t>
            </a:r>
            <a:r>
              <a:rPr lang="ar-SA" sz="2400" dirty="0" smtClean="0"/>
              <a:t>نحو اعتماد اقتصاد دائري؟</a:t>
            </a:r>
            <a:endParaRPr lang="fr-FR" sz="2400" dirty="0"/>
          </a:p>
        </p:txBody>
      </p:sp>
      <p:sp>
        <p:nvSpPr>
          <p:cNvPr id="4" name="Ruban vers le bas 3"/>
          <p:cNvSpPr/>
          <p:nvPr/>
        </p:nvSpPr>
        <p:spPr>
          <a:xfrm>
            <a:off x="714348" y="357166"/>
            <a:ext cx="7572428" cy="1214446"/>
          </a:xfrm>
          <a:prstGeom prst="ribbon">
            <a:avLst>
              <a:gd name="adj1" fmla="val 33333"/>
              <a:gd name="adj2" fmla="val 5000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4400" b="1" dirty="0" smtClean="0">
                <a:solidFill>
                  <a:schemeClr val="tx1"/>
                </a:solidFill>
              </a:rPr>
              <a:t>مقدمة :</a:t>
            </a:r>
            <a:endParaRPr lang="fr-FR" sz="4400" b="1"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725602"/>
          </a:xfrm>
        </p:spPr>
        <p:txBody>
          <a:bodyPr>
            <a:normAutofit fontScale="90000"/>
          </a:bodyPr>
          <a:lstStyle/>
          <a:p>
            <a:pPr algn="r"/>
            <a:r>
              <a:rPr lang="ar-DZ" sz="3600" b="1" dirty="0" smtClean="0"/>
              <a:t> تجربة لندن في </a:t>
            </a:r>
            <a:r>
              <a:rPr lang="ar-DZ" sz="3600" b="1" dirty="0" err="1" smtClean="0"/>
              <a:t>الإقتصاد</a:t>
            </a:r>
            <a:r>
              <a:rPr lang="ar-DZ" sz="3600" b="1" dirty="0" smtClean="0"/>
              <a:t> الدائري :</a:t>
            </a:r>
            <a:br>
              <a:rPr lang="ar-DZ" sz="3600" b="1" dirty="0" smtClean="0"/>
            </a:br>
            <a:r>
              <a:rPr lang="ar-DZ" sz="2400" dirty="0" smtClean="0"/>
              <a:t>بعد أن كان النهج الخطي التقليدي يشكل خطر على نفاذ بعض الموارد النادرة والأكثر قيمة ويسبب مشاكل للبيئة المحيطة , أضحى </a:t>
            </a:r>
            <a:r>
              <a:rPr lang="ar-DZ" sz="2400" dirty="0" err="1" smtClean="0"/>
              <a:t>الإقتصاد</a:t>
            </a:r>
            <a:r>
              <a:rPr lang="ar-DZ" sz="2400" dirty="0" smtClean="0"/>
              <a:t> الدائري نهجا مساعدا للخروج من ذلك حيث تعتبر تجربة لندن من أفضل التجارب بهذا المجال .</a:t>
            </a:r>
            <a:endParaRPr lang="fr-FR" sz="3600" b="1" dirty="0"/>
          </a:p>
        </p:txBody>
      </p:sp>
      <p:sp>
        <p:nvSpPr>
          <p:cNvPr id="3" name="Espace réservé du contenu 2"/>
          <p:cNvSpPr>
            <a:spLocks noGrp="1"/>
          </p:cNvSpPr>
          <p:nvPr>
            <p:ph idx="1"/>
          </p:nvPr>
        </p:nvSpPr>
        <p:spPr>
          <a:xfrm>
            <a:off x="457200" y="2000240"/>
            <a:ext cx="8229600" cy="4357718"/>
          </a:xfrm>
        </p:spPr>
        <p:txBody>
          <a:bodyPr/>
          <a:lstStyle/>
          <a:p>
            <a:pPr algn="r">
              <a:buNone/>
            </a:pPr>
            <a:r>
              <a:rPr lang="fr-FR" dirty="0" smtClean="0"/>
              <a:t> </a:t>
            </a:r>
            <a:r>
              <a:rPr lang="ar-DZ" dirty="0" smtClean="0"/>
              <a:t> </a:t>
            </a:r>
            <a:endParaRPr lang="fr-FR" dirty="0"/>
          </a:p>
        </p:txBody>
      </p:sp>
      <p:sp>
        <p:nvSpPr>
          <p:cNvPr id="4" name="Rectangle 3"/>
          <p:cNvSpPr/>
          <p:nvPr/>
        </p:nvSpPr>
        <p:spPr>
          <a:xfrm>
            <a:off x="5286380" y="2071678"/>
            <a:ext cx="2628912" cy="17145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2400" dirty="0" smtClean="0"/>
              <a:t>1- أثر </a:t>
            </a:r>
            <a:r>
              <a:rPr lang="ar-DZ" sz="2400" dirty="0" err="1" smtClean="0"/>
              <a:t>الإقتصاد</a:t>
            </a:r>
            <a:r>
              <a:rPr lang="ar-DZ" sz="2400" dirty="0" smtClean="0"/>
              <a:t> الدائري على </a:t>
            </a:r>
            <a:r>
              <a:rPr lang="ar-DZ" sz="2400" dirty="0" err="1" smtClean="0"/>
              <a:t>الإستدامة</a:t>
            </a:r>
            <a:r>
              <a:rPr lang="ar-DZ" sz="2400" dirty="0" smtClean="0"/>
              <a:t> ونمو الأعمال في لندن</a:t>
            </a:r>
            <a:endParaRPr lang="fr-FR" sz="2400" dirty="0"/>
          </a:p>
        </p:txBody>
      </p:sp>
      <p:sp>
        <p:nvSpPr>
          <p:cNvPr id="5" name="Rectangle 4"/>
          <p:cNvSpPr/>
          <p:nvPr/>
        </p:nvSpPr>
        <p:spPr>
          <a:xfrm>
            <a:off x="1500166" y="2071678"/>
            <a:ext cx="2643206" cy="171451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2400" dirty="0" smtClean="0"/>
              <a:t>2- برنامج دعم أعمال </a:t>
            </a:r>
            <a:r>
              <a:rPr lang="ar-DZ" sz="2400" dirty="0" err="1" smtClean="0"/>
              <a:t>الإقتصاد</a:t>
            </a:r>
            <a:r>
              <a:rPr lang="ar-DZ" sz="2400" dirty="0" smtClean="0"/>
              <a:t> الدائري</a:t>
            </a:r>
            <a:endParaRPr lang="fr-FR" sz="2400" dirty="0"/>
          </a:p>
        </p:txBody>
      </p:sp>
      <p:sp>
        <p:nvSpPr>
          <p:cNvPr id="6" name="Rectangle 5"/>
          <p:cNvSpPr/>
          <p:nvPr/>
        </p:nvSpPr>
        <p:spPr>
          <a:xfrm>
            <a:off x="5357818" y="4214818"/>
            <a:ext cx="2643206" cy="178595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2400" dirty="0" smtClean="0"/>
              <a:t>3- مبادرة التعليم من أجل المواطنة لتقليل النفايات</a:t>
            </a:r>
            <a:endParaRPr lang="fr-FR" sz="2400" dirty="0"/>
          </a:p>
        </p:txBody>
      </p:sp>
      <p:sp>
        <p:nvSpPr>
          <p:cNvPr id="7" name="Rectangle 6"/>
          <p:cNvSpPr/>
          <p:nvPr/>
        </p:nvSpPr>
        <p:spPr>
          <a:xfrm>
            <a:off x="1500166" y="4286256"/>
            <a:ext cx="2643206" cy="178595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2400" dirty="0" smtClean="0"/>
              <a:t>4- الركائز الأساسية </a:t>
            </a:r>
            <a:r>
              <a:rPr lang="ar-DZ" sz="2400" dirty="0" err="1" smtClean="0"/>
              <a:t>للإقتصاد</a:t>
            </a:r>
            <a:r>
              <a:rPr lang="ar-DZ" sz="2400" dirty="0" smtClean="0"/>
              <a:t> الدائري للغذاء في لندن</a:t>
            </a:r>
            <a:endParaRPr lang="fr-FR"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rtl="1"/>
            <a:r>
              <a:rPr lang="ar-DZ" sz="3600" b="1" dirty="0" smtClean="0"/>
              <a:t> ثانيا : تجربة فنلندا :</a:t>
            </a:r>
            <a:endParaRPr lang="fr-FR" sz="3600" b="1" dirty="0"/>
          </a:p>
        </p:txBody>
      </p:sp>
      <p:sp>
        <p:nvSpPr>
          <p:cNvPr id="3" name="Espace réservé du contenu 2"/>
          <p:cNvSpPr>
            <a:spLocks noGrp="1"/>
          </p:cNvSpPr>
          <p:nvPr>
            <p:ph idx="1"/>
          </p:nvPr>
        </p:nvSpPr>
        <p:spPr>
          <a:xfrm>
            <a:off x="457200" y="1600200"/>
            <a:ext cx="8229600" cy="4972072"/>
          </a:xfrm>
        </p:spPr>
        <p:txBody>
          <a:bodyPr>
            <a:normAutofit/>
          </a:bodyPr>
          <a:lstStyle/>
          <a:p>
            <a:pPr algn="r">
              <a:buNone/>
            </a:pPr>
            <a:r>
              <a:rPr lang="fr-FR" sz="2400" dirty="0" smtClean="0"/>
              <a:t> </a:t>
            </a:r>
            <a:endParaRPr lang="ar-DZ" sz="2400" dirty="0" smtClean="0"/>
          </a:p>
          <a:p>
            <a:pPr algn="r">
              <a:buNone/>
            </a:pPr>
            <a:endParaRPr lang="ar-DZ" sz="2400" dirty="0" smtClean="0"/>
          </a:p>
        </p:txBody>
      </p:sp>
      <p:sp>
        <p:nvSpPr>
          <p:cNvPr id="4" name="Rectangle à coins arrondis 3"/>
          <p:cNvSpPr/>
          <p:nvPr/>
        </p:nvSpPr>
        <p:spPr>
          <a:xfrm>
            <a:off x="571472" y="1571612"/>
            <a:ext cx="8072494" cy="485778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a:r>
              <a:rPr lang="ar-DZ" sz="2400" b="1" dirty="0" smtClean="0"/>
              <a:t> : </a:t>
            </a:r>
            <a:r>
              <a:rPr lang="fr-FR" sz="2400" b="1" dirty="0" err="1" smtClean="0"/>
              <a:t>ZenRobotics</a:t>
            </a:r>
            <a:r>
              <a:rPr lang="fr-FR" sz="2400" b="1" dirty="0" smtClean="0"/>
              <a:t>  </a:t>
            </a:r>
            <a:r>
              <a:rPr lang="ar-DZ" sz="2400" b="1" dirty="0" smtClean="0"/>
              <a:t>شركة </a:t>
            </a:r>
          </a:p>
          <a:p>
            <a:pPr algn="r"/>
            <a:r>
              <a:rPr lang="ar-DZ" sz="2000" dirty="0" smtClean="0"/>
              <a:t>هي شركة تكنولوجية فنلندية متخصصة في تطوير وتصنيع أنظمة </a:t>
            </a:r>
            <a:r>
              <a:rPr lang="ar-DZ" sz="2000" dirty="0" err="1" smtClean="0"/>
              <a:t>الروبوتات</a:t>
            </a:r>
            <a:r>
              <a:rPr lang="ar-DZ" sz="2000" dirty="0" smtClean="0"/>
              <a:t> الذكية لفرز وإعادة </a:t>
            </a:r>
            <a:r>
              <a:rPr lang="ar-DZ" sz="2000" dirty="0" err="1" smtClean="0"/>
              <a:t>تدويرالنفايات</a:t>
            </a:r>
            <a:r>
              <a:rPr lang="ar-DZ" sz="2000" dirty="0" smtClean="0"/>
              <a:t> , تسعى الشركة إلى تحويل صناعة إدارة النفايات من خلال تقدم حلول مبتكرة وذكية تجمع بين التكنولوجيا والذكاء </a:t>
            </a:r>
            <a:r>
              <a:rPr lang="ar-DZ" sz="2000" dirty="0" err="1" smtClean="0"/>
              <a:t>الإصطناعي</a:t>
            </a:r>
            <a:r>
              <a:rPr lang="ar-DZ" sz="2000" dirty="0" smtClean="0"/>
              <a:t>. </a:t>
            </a:r>
          </a:p>
          <a:p>
            <a:pPr algn="r"/>
            <a:r>
              <a:rPr lang="ar-DZ" sz="2000" dirty="0" smtClean="0"/>
              <a:t>تأسست الشركة في عام 2007 , وكانت أول مؤسسة تطبق الذكاء </a:t>
            </a:r>
            <a:r>
              <a:rPr lang="ar-DZ" sz="2000" dirty="0" err="1" smtClean="0"/>
              <a:t>الإصطناعي</a:t>
            </a:r>
            <a:r>
              <a:rPr lang="ar-DZ" sz="2000" dirty="0" smtClean="0"/>
              <a:t> و </a:t>
            </a:r>
            <a:r>
              <a:rPr lang="ar-DZ" sz="2000" dirty="0" err="1" smtClean="0"/>
              <a:t>الروبوتات</a:t>
            </a:r>
            <a:r>
              <a:rPr lang="ar-DZ" sz="2000" dirty="0" smtClean="0"/>
              <a:t> في معالجة النفايات , تجمع بين الذكاء </a:t>
            </a:r>
            <a:r>
              <a:rPr lang="ar-DZ" sz="2000" dirty="0" err="1" smtClean="0"/>
              <a:t>الإصطناعي</a:t>
            </a:r>
            <a:r>
              <a:rPr lang="ar-DZ" sz="2000" dirty="0" smtClean="0"/>
              <a:t> </a:t>
            </a:r>
            <a:r>
              <a:rPr lang="ar-DZ" sz="2000" dirty="0" err="1" smtClean="0"/>
              <a:t>والروبوتات</a:t>
            </a:r>
            <a:r>
              <a:rPr lang="ar-DZ" sz="2000" dirty="0" smtClean="0"/>
              <a:t> لاستعادة المواد القابلة لإعادة التدوير من النفايات , تتيح تقنياتها قدرا أكبر من المرونة في فرز النفايات , عملية المراقبة تتم بواسطة الكاميرات </a:t>
            </a:r>
            <a:r>
              <a:rPr lang="ar-DZ" sz="2000" dirty="0" err="1" smtClean="0"/>
              <a:t>و</a:t>
            </a:r>
            <a:r>
              <a:rPr lang="ar-DZ" sz="2000" dirty="0" smtClean="0"/>
              <a:t> أجهزة </a:t>
            </a:r>
            <a:r>
              <a:rPr lang="ar-DZ" sz="2000" dirty="0" err="1" smtClean="0"/>
              <a:t>الإستشعار</a:t>
            </a:r>
            <a:r>
              <a:rPr lang="ar-DZ" sz="2000" dirty="0" smtClean="0"/>
              <a:t> </a:t>
            </a:r>
            <a:r>
              <a:rPr lang="ar-DZ" sz="2000" dirty="0" err="1" smtClean="0"/>
              <a:t>لإتخاد</a:t>
            </a:r>
            <a:r>
              <a:rPr lang="ar-DZ" sz="2000" dirty="0" smtClean="0"/>
              <a:t> قرارات في حينها وتحقيق فرصا لتحسين الأداء وكفاءة فرز النفايات </a:t>
            </a:r>
          </a:p>
          <a:p>
            <a:pPr algn="r"/>
            <a:r>
              <a:rPr lang="ar-DZ" sz="2000" dirty="0" smtClean="0"/>
              <a:t>تمتلك شركة </a:t>
            </a:r>
            <a:r>
              <a:rPr lang="ar-DZ" sz="2000" dirty="0" err="1" smtClean="0"/>
              <a:t>زينروبوتيك</a:t>
            </a:r>
            <a:r>
              <a:rPr lang="ar-DZ" sz="2000" dirty="0" smtClean="0"/>
              <a:t> </a:t>
            </a:r>
            <a:r>
              <a:rPr lang="ar-DZ" sz="2000" dirty="0" err="1" smtClean="0"/>
              <a:t>روبوتات</a:t>
            </a:r>
            <a:r>
              <a:rPr lang="ar-DZ" sz="2000" dirty="0" smtClean="0"/>
              <a:t> مناسبة لمختلف عملية الفرز, مشغلة في أكثر من 15 دولة حول العالم , تحل </a:t>
            </a:r>
            <a:r>
              <a:rPr lang="ar-DZ" sz="2000" dirty="0" err="1" smtClean="0"/>
              <a:t>الروبوتات</a:t>
            </a:r>
            <a:r>
              <a:rPr lang="ar-DZ" sz="2000" dirty="0" smtClean="0"/>
              <a:t> التي تعمل بالذكاء </a:t>
            </a:r>
            <a:r>
              <a:rPr lang="ar-DZ" sz="2000" dirty="0" err="1" smtClean="0"/>
              <a:t>الإصطناعي</a:t>
            </a:r>
            <a:r>
              <a:rPr lang="ar-DZ" sz="2000" dirty="0" smtClean="0"/>
              <a:t> محل العمليات اليدوية غير الفعالة والمكلفة , مع التأكد من عدم إهدار المواد القابلة لإعادة التدوير القيمة.</a:t>
            </a:r>
            <a:r>
              <a:rPr lang="ar-DZ" sz="2400" dirty="0" smtClean="0"/>
              <a:t>  </a:t>
            </a:r>
            <a:endParaRPr lang="fr-FR"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ar-DZ" sz="3600" b="1" dirty="0" smtClean="0"/>
              <a:t> الفوائد : </a:t>
            </a:r>
            <a:br>
              <a:rPr lang="ar-DZ" sz="3600" b="1" dirty="0" smtClean="0"/>
            </a:br>
            <a:r>
              <a:rPr lang="ar-DZ" sz="3600" b="1" dirty="0" smtClean="0"/>
              <a:t> </a:t>
            </a:r>
            <a:r>
              <a:rPr lang="ar-DZ" sz="2400" dirty="0" smtClean="0"/>
              <a:t>العديد من الفوائد , منها :</a:t>
            </a:r>
            <a:r>
              <a:rPr lang="fr-FR" sz="2400" dirty="0" err="1" smtClean="0"/>
              <a:t>ZenRobotics</a:t>
            </a:r>
            <a:r>
              <a:rPr lang="fr-FR" sz="2400" dirty="0" smtClean="0"/>
              <a:t> </a:t>
            </a:r>
            <a:r>
              <a:rPr lang="ar-DZ" sz="2400" dirty="0" smtClean="0"/>
              <a:t>توفر</a:t>
            </a:r>
            <a:r>
              <a:rPr lang="fr-FR" sz="2400" dirty="0" smtClean="0"/>
              <a:t>     </a:t>
            </a:r>
            <a:endParaRPr lang="fr-FR" sz="3600" b="1" dirty="0"/>
          </a:p>
        </p:txBody>
      </p:sp>
      <p:sp>
        <p:nvSpPr>
          <p:cNvPr id="3" name="Espace réservé du contenu 2"/>
          <p:cNvSpPr>
            <a:spLocks noGrp="1"/>
          </p:cNvSpPr>
          <p:nvPr>
            <p:ph idx="1"/>
          </p:nvPr>
        </p:nvSpPr>
        <p:spPr/>
        <p:txBody>
          <a:bodyPr>
            <a:normAutofit/>
          </a:bodyPr>
          <a:lstStyle/>
          <a:p>
            <a:pPr algn="r">
              <a:buNone/>
            </a:pPr>
            <a:endParaRPr lang="fr-FR" sz="2400" dirty="0"/>
          </a:p>
        </p:txBody>
      </p:sp>
      <p:sp>
        <p:nvSpPr>
          <p:cNvPr id="4" name="Rectangle 3"/>
          <p:cNvSpPr/>
          <p:nvPr/>
        </p:nvSpPr>
        <p:spPr>
          <a:xfrm>
            <a:off x="1071538" y="1785926"/>
            <a:ext cx="6929486" cy="8572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a:r>
              <a:rPr lang="ar-DZ" sz="2400" dirty="0" smtClean="0"/>
              <a:t>توليد الإيرادات عن طريق إيجاد </a:t>
            </a:r>
            <a:r>
              <a:rPr lang="ar-DZ" sz="2400" dirty="0" err="1" smtClean="0"/>
              <a:t>وإستخراج</a:t>
            </a:r>
            <a:r>
              <a:rPr lang="ar-DZ" sz="2400" dirty="0" smtClean="0"/>
              <a:t> قيمة جديدة من النفايات</a:t>
            </a:r>
            <a:endParaRPr lang="fr-FR" sz="2400" dirty="0"/>
          </a:p>
        </p:txBody>
      </p:sp>
      <p:sp>
        <p:nvSpPr>
          <p:cNvPr id="5" name="Rectangle 4"/>
          <p:cNvSpPr/>
          <p:nvPr/>
        </p:nvSpPr>
        <p:spPr>
          <a:xfrm>
            <a:off x="1071538" y="2857496"/>
            <a:ext cx="6929486" cy="78581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a:r>
              <a:rPr lang="ar-DZ" sz="2400" dirty="0" smtClean="0"/>
              <a:t>خفض التكاليف بنسبة تجعل المنشأة أكثر كفاءة</a:t>
            </a:r>
            <a:endParaRPr lang="fr-FR" sz="2400" dirty="0"/>
          </a:p>
        </p:txBody>
      </p:sp>
      <p:sp>
        <p:nvSpPr>
          <p:cNvPr id="6" name="Rectangle 5"/>
          <p:cNvSpPr/>
          <p:nvPr/>
        </p:nvSpPr>
        <p:spPr>
          <a:xfrm>
            <a:off x="1071538" y="3857628"/>
            <a:ext cx="6929486" cy="8572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a:r>
              <a:rPr lang="ar-DZ" sz="2400" dirty="0" smtClean="0"/>
              <a:t>القوة والمثانة والعمل على مدار الساعة </a:t>
            </a:r>
            <a:endParaRPr lang="fr-FR" sz="2400" dirty="0"/>
          </a:p>
        </p:txBody>
      </p:sp>
      <p:sp>
        <p:nvSpPr>
          <p:cNvPr id="7" name="Rectangle 6"/>
          <p:cNvSpPr/>
          <p:nvPr/>
        </p:nvSpPr>
        <p:spPr>
          <a:xfrm>
            <a:off x="1071538" y="5000636"/>
            <a:ext cx="6929486" cy="85725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a:r>
              <a:rPr lang="ar-DZ" sz="2400" dirty="0" smtClean="0"/>
              <a:t>قيادة الطريق من خلال تحقيق أهداف إعادة التدوير وتجاوزها</a:t>
            </a:r>
            <a:endParaRPr lang="fr-F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82660"/>
          </a:xfrm>
        </p:spPr>
        <p:txBody>
          <a:bodyPr>
            <a:normAutofit/>
          </a:bodyPr>
          <a:lstStyle/>
          <a:p>
            <a:pPr algn="r"/>
            <a:r>
              <a:rPr lang="ar-DZ" sz="3600" b="1" dirty="0" smtClean="0"/>
              <a:t> تجربة الولايات المتحدة الأمريكية : </a:t>
            </a:r>
            <a:endParaRPr lang="fr-FR" sz="3600" b="1" dirty="0"/>
          </a:p>
        </p:txBody>
      </p:sp>
      <p:sp>
        <p:nvSpPr>
          <p:cNvPr id="3" name="Espace réservé du contenu 2"/>
          <p:cNvSpPr>
            <a:spLocks noGrp="1"/>
          </p:cNvSpPr>
          <p:nvPr>
            <p:ph idx="1"/>
          </p:nvPr>
        </p:nvSpPr>
        <p:spPr>
          <a:xfrm>
            <a:off x="428596" y="1142984"/>
            <a:ext cx="8401080" cy="5072098"/>
          </a:xfrm>
        </p:spPr>
        <p:txBody>
          <a:bodyPr>
            <a:normAutofit/>
          </a:bodyPr>
          <a:lstStyle/>
          <a:p>
            <a:pPr algn="r">
              <a:buNone/>
            </a:pPr>
            <a:r>
              <a:rPr lang="ar-DZ" sz="2400" dirty="0" smtClean="0"/>
              <a:t> تعتمد التجربة الأمريكية في </a:t>
            </a:r>
            <a:r>
              <a:rPr lang="ar-DZ" sz="2400" dirty="0" err="1" smtClean="0"/>
              <a:t>الإقتصاد</a:t>
            </a:r>
            <a:r>
              <a:rPr lang="ar-DZ" sz="2400" dirty="0" smtClean="0"/>
              <a:t> الدائري بشكل كبير على القطاع الخاص. </a:t>
            </a:r>
          </a:p>
          <a:p>
            <a:pPr algn="r">
              <a:buNone/>
            </a:pPr>
            <a:r>
              <a:rPr lang="ar-DZ" sz="2400" dirty="0" smtClean="0"/>
              <a:t>الشركات الأمريكية ترى في التحول نحو </a:t>
            </a:r>
            <a:r>
              <a:rPr lang="ar-DZ" sz="2400" dirty="0" err="1" smtClean="0"/>
              <a:t>الإقتصاد</a:t>
            </a:r>
            <a:r>
              <a:rPr lang="ar-DZ" sz="2400" dirty="0" smtClean="0"/>
              <a:t> الدائري فرصة لتحقيق ميزة تنافسية كما أن القطاع الخاص هو </a:t>
            </a:r>
            <a:r>
              <a:rPr lang="ar-DZ" sz="2400" dirty="0" err="1" smtClean="0"/>
              <a:t>المسؤول</a:t>
            </a:r>
            <a:r>
              <a:rPr lang="ar-DZ" sz="2400" dirty="0" smtClean="0"/>
              <a:t> الأول عن تمويل مبادرات الاقتصاد </a:t>
            </a:r>
          </a:p>
          <a:p>
            <a:pPr algn="r">
              <a:buNone/>
            </a:pPr>
            <a:r>
              <a:rPr lang="fr-FR" sz="2400" dirty="0" err="1" smtClean="0"/>
              <a:t>Closed</a:t>
            </a:r>
            <a:r>
              <a:rPr lang="fr-FR" sz="2400" dirty="0" smtClean="0"/>
              <a:t> </a:t>
            </a:r>
            <a:r>
              <a:rPr lang="fr-FR" sz="2400" dirty="0" err="1" smtClean="0"/>
              <a:t>Loop</a:t>
            </a:r>
            <a:r>
              <a:rPr lang="fr-FR" sz="2400" dirty="0" smtClean="0"/>
              <a:t> </a:t>
            </a:r>
            <a:r>
              <a:rPr lang="fr-FR" sz="2400" dirty="0" err="1" smtClean="0"/>
              <a:t>Fund</a:t>
            </a:r>
            <a:r>
              <a:rPr lang="fr-FR" sz="2400" dirty="0" smtClean="0"/>
              <a:t> </a:t>
            </a:r>
            <a:r>
              <a:rPr lang="ar-DZ" sz="2400" dirty="0" smtClean="0"/>
              <a:t>الدائري مثل صندوق </a:t>
            </a:r>
          </a:p>
          <a:p>
            <a:pPr algn="r">
              <a:buNone/>
            </a:pPr>
            <a:r>
              <a:rPr lang="ar-DZ" sz="2400" dirty="0" smtClean="0"/>
              <a:t>- </a:t>
            </a:r>
            <a:r>
              <a:rPr lang="ar-DZ" sz="2400" b="1" dirty="0" smtClean="0"/>
              <a:t>الدور المحوري للقطاع الخاص : </a:t>
            </a:r>
            <a:r>
              <a:rPr lang="ar-DZ" sz="2400" dirty="0" smtClean="0"/>
              <a:t>الشركات الأمريكية الكبرى مثل </a:t>
            </a:r>
            <a:r>
              <a:rPr lang="ar-DZ" sz="2400" dirty="0" err="1" smtClean="0"/>
              <a:t>كاتربلر</a:t>
            </a:r>
            <a:r>
              <a:rPr lang="ar-DZ" sz="2400" dirty="0" smtClean="0"/>
              <a:t> </a:t>
            </a:r>
            <a:r>
              <a:rPr lang="ar-DZ" sz="2400" dirty="0" err="1" smtClean="0"/>
              <a:t>وغودويل</a:t>
            </a:r>
            <a:endParaRPr lang="ar-DZ" sz="2400" dirty="0" smtClean="0"/>
          </a:p>
          <a:p>
            <a:pPr algn="r">
              <a:buNone/>
            </a:pPr>
            <a:r>
              <a:rPr lang="ar-DZ" sz="2400" dirty="0" smtClean="0"/>
              <a:t>تلعب دورا رائدا في الاقتصاد الدائري.</a:t>
            </a:r>
          </a:p>
          <a:p>
            <a:pPr algn="r">
              <a:buNone/>
            </a:pPr>
            <a:r>
              <a:rPr lang="ar-DZ" sz="2400" dirty="0" smtClean="0"/>
              <a:t>- </a:t>
            </a:r>
            <a:r>
              <a:rPr lang="ar-DZ" sz="2400" b="1" dirty="0" smtClean="0"/>
              <a:t>النمو </a:t>
            </a:r>
            <a:r>
              <a:rPr lang="ar-DZ" sz="2400" b="1" dirty="0" err="1" smtClean="0"/>
              <a:t>الإقتصادي</a:t>
            </a:r>
            <a:r>
              <a:rPr lang="ar-DZ" sz="2400" b="1" dirty="0" smtClean="0"/>
              <a:t> : </a:t>
            </a:r>
            <a:r>
              <a:rPr lang="ar-DZ" sz="2400" dirty="0" smtClean="0"/>
              <a:t>يقدر أن التحول إلى الاقتصاد الدائري في الولايات المتحدة يمكن أن يولد 4 تريليون </a:t>
            </a:r>
            <a:r>
              <a:rPr lang="ar-DZ" sz="2400" dirty="0" err="1" smtClean="0"/>
              <a:t>يورو</a:t>
            </a:r>
            <a:r>
              <a:rPr lang="ar-DZ" sz="2400" dirty="0" smtClean="0"/>
              <a:t> من النمو الاقتصادي الإضافي بحلول عام 2030</a:t>
            </a:r>
          </a:p>
          <a:p>
            <a:pPr algn="r" rtl="1">
              <a:buNone/>
            </a:pPr>
            <a:r>
              <a:rPr lang="ar-DZ" sz="2400" dirty="0" smtClean="0"/>
              <a:t>- </a:t>
            </a:r>
            <a:r>
              <a:rPr lang="ar-DZ" sz="2400" b="1" dirty="0" smtClean="0"/>
              <a:t>مبادرات التمويل : </a:t>
            </a:r>
            <a:r>
              <a:rPr lang="ar-DZ" sz="2400" dirty="0" smtClean="0"/>
              <a:t>صندوق </a:t>
            </a:r>
            <a:r>
              <a:rPr lang="fr-FR" sz="2400" dirty="0" err="1" smtClean="0"/>
              <a:t>Closed</a:t>
            </a:r>
            <a:r>
              <a:rPr lang="fr-FR" sz="2400" dirty="0" smtClean="0"/>
              <a:t> </a:t>
            </a:r>
            <a:r>
              <a:rPr lang="fr-FR" sz="2400" dirty="0" err="1" smtClean="0"/>
              <a:t>Loop</a:t>
            </a:r>
            <a:r>
              <a:rPr lang="fr-FR" sz="2400" dirty="0" smtClean="0"/>
              <a:t> </a:t>
            </a:r>
            <a:r>
              <a:rPr lang="fr-FR" sz="2400" dirty="0" err="1" smtClean="0"/>
              <a:t>Fund</a:t>
            </a:r>
            <a:r>
              <a:rPr lang="ar-DZ" sz="2400" dirty="0" smtClean="0"/>
              <a:t> هو مثال على مبادرات التمويل الخاصة التي تدعم مشاريع الاقتصاد الدائري.</a:t>
            </a:r>
          </a:p>
          <a:p>
            <a:pPr algn="r" rtl="1">
              <a:buNone/>
            </a:pPr>
            <a:r>
              <a:rPr lang="ar-DZ" sz="2400" b="1" dirty="0" smtClean="0"/>
              <a:t>- الابتكار : </a:t>
            </a:r>
            <a:r>
              <a:rPr lang="ar-DZ" sz="2400" dirty="0" smtClean="0"/>
              <a:t>تظهر شركات جديدة ومفاهيم أعمال مبتكرة في مجال الاقتصاد الدائري , مثل شركة </a:t>
            </a:r>
            <a:r>
              <a:rPr lang="fr-FR" sz="2400" dirty="0" smtClean="0"/>
              <a:t>Technologies</a:t>
            </a:r>
            <a:r>
              <a:rPr lang="ar-DZ" sz="2400" dirty="0" smtClean="0"/>
              <a:t> </a:t>
            </a:r>
            <a:r>
              <a:rPr lang="fr-FR" sz="2400" dirty="0" err="1" smtClean="0"/>
              <a:t>Lehigh</a:t>
            </a:r>
            <a:endParaRPr lang="fr-FR"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a:buNone/>
            </a:pPr>
            <a:r>
              <a:rPr lang="ar-DZ" dirty="0" smtClean="0"/>
              <a:t>             </a:t>
            </a:r>
            <a:endParaRPr lang="fr-FR" dirty="0"/>
          </a:p>
        </p:txBody>
      </p:sp>
      <p:sp>
        <p:nvSpPr>
          <p:cNvPr id="4" name="Rectangle à coins arrondis 3"/>
          <p:cNvSpPr/>
          <p:nvPr/>
        </p:nvSpPr>
        <p:spPr>
          <a:xfrm>
            <a:off x="4786314" y="2071678"/>
            <a:ext cx="3500462" cy="35719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a:endParaRPr lang="ar-DZ" sz="2000" dirty="0" smtClean="0"/>
          </a:p>
          <a:p>
            <a:pPr algn="r"/>
            <a:endParaRPr lang="ar-DZ" sz="2000" dirty="0" smtClean="0"/>
          </a:p>
          <a:p>
            <a:pPr algn="r"/>
            <a:endParaRPr lang="ar-DZ" sz="2000" dirty="0" smtClean="0"/>
          </a:p>
          <a:p>
            <a:pPr algn="r"/>
            <a:r>
              <a:rPr lang="ar-DZ" sz="2400" b="1" dirty="0" smtClean="0"/>
              <a:t>أمثلة على الشركات الرائدة :</a:t>
            </a:r>
            <a:r>
              <a:rPr lang="ar-DZ" sz="2400" dirty="0" smtClean="0"/>
              <a:t> </a:t>
            </a:r>
          </a:p>
          <a:p>
            <a:pPr algn="r"/>
            <a:r>
              <a:rPr lang="ar-DZ" sz="2000" b="1" dirty="0" err="1" smtClean="0"/>
              <a:t>كاتربلر</a:t>
            </a:r>
            <a:r>
              <a:rPr lang="ar-DZ" sz="2000" b="1" dirty="0" smtClean="0"/>
              <a:t> :</a:t>
            </a:r>
            <a:r>
              <a:rPr lang="ar-DZ" sz="2000" dirty="0" smtClean="0"/>
              <a:t> تمتلك ميزانية عالمية ضخمة وتعمل في مجال الاقتصاد الدائري منذ عام 1973.</a:t>
            </a:r>
          </a:p>
          <a:p>
            <a:pPr algn="r"/>
            <a:r>
              <a:rPr lang="ar-DZ" sz="2000" b="1" dirty="0" err="1" smtClean="0"/>
              <a:t>غودويل</a:t>
            </a:r>
            <a:r>
              <a:rPr lang="ar-DZ" sz="2000" b="1" dirty="0" smtClean="0"/>
              <a:t> : </a:t>
            </a:r>
            <a:r>
              <a:rPr lang="ar-DZ" sz="2000" dirty="0" smtClean="0"/>
              <a:t>تساهم في الاقتصاد الدائري من خلال جمع التبرعات المادية وبيعها في متاجرها الخاصة .</a:t>
            </a:r>
          </a:p>
          <a:p>
            <a:pPr algn="r"/>
            <a:r>
              <a:rPr lang="ar-DZ" sz="2000" b="1" dirty="0" err="1" smtClean="0"/>
              <a:t>ليهاي</a:t>
            </a:r>
            <a:r>
              <a:rPr lang="ar-DZ" sz="2000" b="1" dirty="0" smtClean="0"/>
              <a:t> تكنولوجي : </a:t>
            </a:r>
            <a:r>
              <a:rPr lang="ar-DZ" sz="2000" dirty="0" smtClean="0"/>
              <a:t>تنتج مواد جديدة من </a:t>
            </a:r>
            <a:r>
              <a:rPr lang="ar-DZ" sz="2000" dirty="0" err="1" smtClean="0"/>
              <a:t>الاطارات</a:t>
            </a:r>
            <a:r>
              <a:rPr lang="ar-DZ" sz="2000" dirty="0" smtClean="0"/>
              <a:t> المستعملة </a:t>
            </a:r>
            <a:endParaRPr lang="ar-DZ" sz="2000" b="1" dirty="0" smtClean="0"/>
          </a:p>
          <a:p>
            <a:pPr algn="r"/>
            <a:endParaRPr lang="ar-DZ" sz="2000" dirty="0" smtClean="0"/>
          </a:p>
          <a:p>
            <a:pPr algn="r"/>
            <a:endParaRPr lang="ar-DZ" sz="2000" dirty="0" smtClean="0"/>
          </a:p>
          <a:p>
            <a:pPr algn="r"/>
            <a:endParaRPr lang="ar-DZ" sz="2000" dirty="0" smtClean="0"/>
          </a:p>
          <a:p>
            <a:pPr algn="r"/>
            <a:endParaRPr lang="fr-FR" sz="2000" dirty="0"/>
          </a:p>
        </p:txBody>
      </p:sp>
      <p:sp>
        <p:nvSpPr>
          <p:cNvPr id="5" name="Rectangle à coins arrondis 4"/>
          <p:cNvSpPr/>
          <p:nvPr/>
        </p:nvSpPr>
        <p:spPr>
          <a:xfrm>
            <a:off x="785786" y="2143116"/>
            <a:ext cx="3429024" cy="35719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r"/>
            <a:endParaRPr lang="ar-DZ" sz="2000" dirty="0" smtClean="0"/>
          </a:p>
          <a:p>
            <a:pPr algn="r"/>
            <a:endParaRPr lang="ar-DZ" sz="2000" dirty="0" smtClean="0"/>
          </a:p>
          <a:p>
            <a:pPr algn="r"/>
            <a:endParaRPr lang="ar-DZ" sz="2000" dirty="0" smtClean="0"/>
          </a:p>
          <a:p>
            <a:pPr algn="r"/>
            <a:r>
              <a:rPr lang="ar-DZ" sz="2400" b="1" dirty="0" smtClean="0"/>
              <a:t>التمويل : </a:t>
            </a:r>
            <a:endParaRPr lang="ar-DZ" sz="2000" dirty="0" smtClean="0"/>
          </a:p>
          <a:p>
            <a:pPr algn="r"/>
            <a:r>
              <a:rPr lang="ar-DZ" sz="2000" dirty="0" smtClean="0"/>
              <a:t> :</a:t>
            </a:r>
            <a:r>
              <a:rPr lang="fr-FR" sz="2000" dirty="0" smtClean="0"/>
              <a:t>The </a:t>
            </a:r>
            <a:r>
              <a:rPr lang="fr-FR" sz="2000" dirty="0" err="1" smtClean="0"/>
              <a:t>Closed</a:t>
            </a:r>
            <a:r>
              <a:rPr lang="fr-FR" sz="2000" dirty="0" smtClean="0"/>
              <a:t> </a:t>
            </a:r>
            <a:r>
              <a:rPr lang="fr-FR" sz="2000" dirty="0" err="1" smtClean="0"/>
              <a:t>Loop</a:t>
            </a:r>
            <a:r>
              <a:rPr lang="fr-FR" sz="2000" dirty="0" smtClean="0"/>
              <a:t> </a:t>
            </a:r>
            <a:r>
              <a:rPr lang="fr-FR" sz="2000" dirty="0" err="1" smtClean="0"/>
              <a:t>Fund</a:t>
            </a:r>
            <a:r>
              <a:rPr lang="ar-DZ" sz="2000" dirty="0" smtClean="0"/>
              <a:t> </a:t>
            </a:r>
          </a:p>
          <a:p>
            <a:pPr algn="r"/>
            <a:r>
              <a:rPr lang="ar-DZ" sz="2000" dirty="0" smtClean="0"/>
              <a:t>هو </a:t>
            </a:r>
            <a:r>
              <a:rPr lang="ar-DZ" sz="2000" dirty="0" err="1" smtClean="0"/>
              <a:t>أكبرمبادرة</a:t>
            </a:r>
            <a:r>
              <a:rPr lang="ar-DZ" sz="2000" dirty="0" smtClean="0"/>
              <a:t> تمويلية في هذا  المجال .</a:t>
            </a:r>
          </a:p>
          <a:p>
            <a:pPr algn="r"/>
            <a:r>
              <a:rPr lang="ar-DZ" sz="2000" dirty="0" smtClean="0"/>
              <a:t>يوفر الصندوق قروضا بدون فائدة أو بأسعار فائدة أقل من السوق للبلديات والشركات الخاصة.</a:t>
            </a:r>
          </a:p>
          <a:p>
            <a:pPr algn="r"/>
            <a:endParaRPr lang="ar-DZ" sz="2000" dirty="0" smtClean="0"/>
          </a:p>
          <a:p>
            <a:pPr algn="r"/>
            <a:endParaRPr lang="ar-DZ" sz="2000" dirty="0" smtClean="0"/>
          </a:p>
          <a:p>
            <a:pPr algn="r"/>
            <a:endParaRPr lang="ar-DZ" sz="2000" dirty="0" smtClean="0"/>
          </a:p>
          <a:p>
            <a:pPr algn="r"/>
            <a:endParaRPr lang="ar-DZ" sz="2000" dirty="0" smtClean="0"/>
          </a:p>
          <a:p>
            <a:pPr algn="r"/>
            <a:endParaRPr lang="ar-DZ" sz="2000" dirty="0" smtClean="0"/>
          </a:p>
          <a:p>
            <a:pPr algn="r"/>
            <a:endParaRPr lang="fr-FR"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ar-DZ" sz="3600" b="1" dirty="0" smtClean="0"/>
              <a:t>   تجربة أستراليا :</a:t>
            </a:r>
            <a:endParaRPr lang="fr-FR" sz="3600" b="1" dirty="0"/>
          </a:p>
        </p:txBody>
      </p:sp>
      <p:sp>
        <p:nvSpPr>
          <p:cNvPr id="3" name="Espace réservé du contenu 2"/>
          <p:cNvSpPr>
            <a:spLocks noGrp="1"/>
          </p:cNvSpPr>
          <p:nvPr>
            <p:ph idx="1"/>
          </p:nvPr>
        </p:nvSpPr>
        <p:spPr>
          <a:xfrm>
            <a:off x="457200" y="1428736"/>
            <a:ext cx="8229600" cy="4857784"/>
          </a:xfrm>
        </p:spPr>
        <p:txBody>
          <a:bodyPr>
            <a:normAutofit lnSpcReduction="10000"/>
          </a:bodyPr>
          <a:lstStyle/>
          <a:p>
            <a:pPr algn="r">
              <a:buNone/>
            </a:pPr>
            <a:r>
              <a:rPr lang="ar-DZ" sz="2400" b="1" dirty="0" smtClean="0"/>
              <a:t> تاريخ إعادة التدوير في أستراليا : </a:t>
            </a:r>
          </a:p>
          <a:p>
            <a:pPr algn="r">
              <a:buNone/>
            </a:pPr>
            <a:r>
              <a:rPr lang="ar-DZ" sz="2400" b="1" dirty="0" smtClean="0"/>
              <a:t>- البداية : </a:t>
            </a:r>
            <a:r>
              <a:rPr lang="ar-DZ" sz="2400" dirty="0" smtClean="0"/>
              <a:t>بدأت برامج إعادة التدوير في أستراليا في سبعينيات القرن الماضي , وتركزت بشكل أساسي على إعادة تدوير علب الألمنيوم .</a:t>
            </a:r>
          </a:p>
          <a:p>
            <a:pPr algn="r">
              <a:buNone/>
            </a:pPr>
            <a:r>
              <a:rPr lang="ar-DZ" sz="2400" b="1" dirty="0" smtClean="0"/>
              <a:t>- التوسع : </a:t>
            </a:r>
            <a:r>
              <a:rPr lang="ar-DZ" sz="2400" dirty="0" smtClean="0"/>
              <a:t>تطورت هذه البرامج لتشمل مواد أخرى مثل الزجاج </a:t>
            </a:r>
            <a:r>
              <a:rPr lang="ar-DZ" sz="2400" dirty="0" err="1" smtClean="0"/>
              <a:t>و</a:t>
            </a:r>
            <a:r>
              <a:rPr lang="ar-DZ" sz="2400" dirty="0" smtClean="0"/>
              <a:t> الصلب والنفايات الالكترونية.</a:t>
            </a:r>
          </a:p>
          <a:p>
            <a:pPr algn="r">
              <a:buNone/>
            </a:pPr>
            <a:r>
              <a:rPr lang="ar-DZ" sz="2400" b="1" dirty="0" smtClean="0"/>
              <a:t>- الدور الحكومي :</a:t>
            </a:r>
            <a:r>
              <a:rPr lang="ar-DZ" sz="2400" dirty="0" smtClean="0"/>
              <a:t> لعبت الحكومة دورا مهما في تشجيع إعادة التدوير من خلال تشريعات وتقديم حوافز .</a:t>
            </a:r>
          </a:p>
          <a:p>
            <a:pPr algn="r">
              <a:buNone/>
            </a:pPr>
            <a:r>
              <a:rPr lang="ar-DZ" sz="2400" b="1" dirty="0" smtClean="0"/>
              <a:t>أسباب التحول نحو الاقتصاد الدائري :</a:t>
            </a:r>
          </a:p>
          <a:p>
            <a:pPr algn="r">
              <a:buNone/>
            </a:pPr>
            <a:r>
              <a:rPr lang="ar-DZ" sz="2400" b="1" dirty="0" smtClean="0"/>
              <a:t>- إدارة النفايات : </a:t>
            </a:r>
            <a:r>
              <a:rPr lang="ar-DZ" sz="2400" dirty="0" smtClean="0"/>
              <a:t>كانت إدارة النفايات المتزايدة أحد الدوافع الرئيسية للتحول نحو الاقتصاد الدائري .</a:t>
            </a:r>
          </a:p>
          <a:p>
            <a:pPr algn="r">
              <a:buNone/>
            </a:pPr>
            <a:r>
              <a:rPr lang="ar-DZ" sz="2400" b="1" dirty="0" smtClean="0"/>
              <a:t>- قرار الصين : </a:t>
            </a:r>
            <a:r>
              <a:rPr lang="ar-DZ" sz="2400" dirty="0" smtClean="0"/>
              <a:t>قرار الصين بحظر </a:t>
            </a:r>
            <a:r>
              <a:rPr lang="ar-DZ" sz="2400" dirty="0" err="1" smtClean="0"/>
              <a:t>إستراد</a:t>
            </a:r>
            <a:r>
              <a:rPr lang="ar-DZ" sz="2400" dirty="0" smtClean="0"/>
              <a:t> النفايات الأجنبية في عام 2018 أثر بشكل كبير على صناعة إعادة التدوير في أستراليا , مما دفعها إلى البحث عن حلول بديلة.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451</TotalTime>
  <Words>1235</Words>
  <PresentationFormat>Affichage à l'écran (4:3)</PresentationFormat>
  <Paragraphs>119</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وزارة التعليم العالي والبحث العلمي جامعة باجي مختار- عنابة</vt:lpstr>
      <vt:lpstr>Diapositive 2</vt:lpstr>
      <vt:lpstr>Diapositive 3</vt:lpstr>
      <vt:lpstr> تجربة لندن في الإقتصاد الدائري : بعد أن كان النهج الخطي التقليدي يشكل خطر على نفاذ بعض الموارد النادرة والأكثر قيمة ويسبب مشاكل للبيئة المحيطة , أضحى الإقتصاد الدائري نهجا مساعدا للخروج من ذلك حيث تعتبر تجربة لندن من أفضل التجارب بهذا المجال .</vt:lpstr>
      <vt:lpstr> ثانيا : تجربة فنلندا :</vt:lpstr>
      <vt:lpstr> الفوائد :   العديد من الفوائد , منها :ZenRobotics توفر     </vt:lpstr>
      <vt:lpstr> تجربة الولايات المتحدة الأمريكية : </vt:lpstr>
      <vt:lpstr>Diapositive 8</vt:lpstr>
      <vt:lpstr>   تجربة أستراليا :</vt:lpstr>
      <vt:lpstr>روجت أستراليا لبرنامج القيادة العالمية بشأن الإقتصاد الدائري , وهي مبادرة من مركز الأمم المتحدة للتنمية الإقليمية , بهدف منح رجال الأعمال و قادة الحكومة المهارات العلمية لاحداث فرق في الإقتصاد الدائري , يتضمن البرنامج مايلي :  </vt:lpstr>
      <vt:lpstr>Diapositive 11</vt:lpstr>
      <vt:lpstr> التوصيات لتطبيق المحلي :</vt:lpstr>
      <vt:lpstr>  الخاتمة :</vt:lpstr>
      <vt:lpstr> قائمة المراجع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باجي مختار- عنابة</dc:title>
  <dc:creator>DND</dc:creator>
  <cp:lastModifiedBy>DND</cp:lastModifiedBy>
  <cp:revision>55</cp:revision>
  <dcterms:created xsi:type="dcterms:W3CDTF">2024-12-13T13:48:42Z</dcterms:created>
  <dcterms:modified xsi:type="dcterms:W3CDTF">2024-12-17T21:40:38Z</dcterms:modified>
</cp:coreProperties>
</file>