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315" r:id="rId4"/>
    <p:sldId id="257" r:id="rId5"/>
    <p:sldId id="316" r:id="rId6"/>
    <p:sldId id="317" r:id="rId7"/>
    <p:sldId id="325" r:id="rId8"/>
    <p:sldId id="319" r:id="rId9"/>
    <p:sldId id="320" r:id="rId10"/>
    <p:sldId id="281" r:id="rId11"/>
    <p:sldId id="261" r:id="rId12"/>
    <p:sldId id="259" r:id="rId13"/>
    <p:sldId id="298" r:id="rId14"/>
    <p:sldId id="301"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1E5D8"/>
    <a:srgbClr val="DDDDDD"/>
    <a:srgbClr val="000000"/>
    <a:srgbClr val="F8F8F8"/>
    <a:srgbClr val="F5F5F5"/>
    <a:srgbClr val="21C9B9"/>
    <a:srgbClr val="6DBFD9"/>
    <a:srgbClr val="96AF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2" autoAdjust="0"/>
    <p:restoredTop sz="94660"/>
  </p:normalViewPr>
  <p:slideViewPr>
    <p:cSldViewPr snapToGrid="0">
      <p:cViewPr varScale="1">
        <p:scale>
          <a:sx n="76" d="100"/>
          <a:sy n="76" d="100"/>
        </p:scale>
        <p:origin x="306"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2CD200-EF78-47C1-9A78-51A9CDD28AB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fr-FR"/>
        </a:p>
      </dgm:t>
    </dgm:pt>
    <dgm:pt modelId="{3C74DD17-4D94-4578-90AA-E03BA0A27A59}">
      <dgm:prSet/>
      <dgm:spPr>
        <a:solidFill>
          <a:srgbClr val="61E5D8"/>
        </a:solidFill>
      </dgm:spPr>
      <dgm:t>
        <a:bodyPr/>
        <a:lstStyle/>
        <a:p>
          <a:pPr rtl="1"/>
          <a:r>
            <a:rPr lang="ar-DZ" b="1"/>
            <a:t>الم</a:t>
          </a:r>
          <a:r>
            <a:rPr lang="ar-SA" b="1"/>
            <a:t>قدمة</a:t>
          </a:r>
          <a:endParaRPr lang="fr-FR" dirty="0"/>
        </a:p>
      </dgm:t>
    </dgm:pt>
    <dgm:pt modelId="{DE5FE334-9D3E-43B5-A691-1D567033EFA1}" type="parTrans" cxnId="{02966441-92B1-46D9-A834-F84992165DCC}">
      <dgm:prSet/>
      <dgm:spPr/>
      <dgm:t>
        <a:bodyPr/>
        <a:lstStyle/>
        <a:p>
          <a:endParaRPr lang="fr-FR"/>
        </a:p>
      </dgm:t>
    </dgm:pt>
    <dgm:pt modelId="{B54FB6AA-2628-41F9-83D4-E3FAACA21560}" type="sibTrans" cxnId="{02966441-92B1-46D9-A834-F84992165DCC}">
      <dgm:prSet/>
      <dgm:spPr/>
      <dgm:t>
        <a:bodyPr/>
        <a:lstStyle/>
        <a:p>
          <a:endParaRPr lang="fr-FR"/>
        </a:p>
      </dgm:t>
    </dgm:pt>
    <dgm:pt modelId="{DDDF1884-BE0E-4FE2-978C-552D95E0B9D0}">
      <dgm:prSet/>
      <dgm:spPr>
        <a:solidFill>
          <a:srgbClr val="61E5D8"/>
        </a:solidFill>
      </dgm:spPr>
      <dgm:t>
        <a:bodyPr/>
        <a:lstStyle/>
        <a:p>
          <a:pPr rtl="1"/>
          <a:r>
            <a:rPr lang="ar-DZ" b="1" dirty="0"/>
            <a:t>المبحث الاول : مفاھیم أساسية حول التسويق الاجتماعي</a:t>
          </a:r>
          <a:endParaRPr lang="fr-FR" dirty="0"/>
        </a:p>
      </dgm:t>
    </dgm:pt>
    <dgm:pt modelId="{1DA53AB5-24A8-425C-9CA3-0A5EC49F5FA3}" type="parTrans" cxnId="{6734A7A5-8F8B-46B5-B475-4BE2106BAC68}">
      <dgm:prSet/>
      <dgm:spPr/>
      <dgm:t>
        <a:bodyPr/>
        <a:lstStyle/>
        <a:p>
          <a:endParaRPr lang="fr-FR"/>
        </a:p>
      </dgm:t>
    </dgm:pt>
    <dgm:pt modelId="{ADF9BD3A-541D-47C1-B5EC-A73138276ACE}" type="sibTrans" cxnId="{6734A7A5-8F8B-46B5-B475-4BE2106BAC68}">
      <dgm:prSet/>
      <dgm:spPr/>
      <dgm:t>
        <a:bodyPr/>
        <a:lstStyle/>
        <a:p>
          <a:endParaRPr lang="fr-FR"/>
        </a:p>
      </dgm:t>
    </dgm:pt>
    <dgm:pt modelId="{405ECA29-3456-4942-95E8-E56FD50694EF}">
      <dgm:prSet/>
      <dgm:spPr/>
      <dgm:t>
        <a:bodyPr/>
        <a:lstStyle/>
        <a:p>
          <a:pPr rtl="1"/>
          <a:r>
            <a:rPr lang="ar-SA" dirty="0"/>
            <a:t>المطلب الأول:</a:t>
          </a:r>
          <a:r>
            <a:rPr lang="ar-DZ" dirty="0"/>
            <a:t> تعريف التسويق الاجتماعي</a:t>
          </a:r>
          <a:endParaRPr lang="fr-FR" dirty="0"/>
        </a:p>
      </dgm:t>
    </dgm:pt>
    <dgm:pt modelId="{3A717F9C-834A-4C09-B755-75E8BB2615C8}" type="parTrans" cxnId="{D0CF43DD-C8BB-491F-8D11-1DBD470DF513}">
      <dgm:prSet/>
      <dgm:spPr/>
      <dgm:t>
        <a:bodyPr/>
        <a:lstStyle/>
        <a:p>
          <a:endParaRPr lang="fr-FR"/>
        </a:p>
      </dgm:t>
    </dgm:pt>
    <dgm:pt modelId="{93D3369C-0A48-4231-A342-0C3F286D5CA2}" type="sibTrans" cxnId="{D0CF43DD-C8BB-491F-8D11-1DBD470DF513}">
      <dgm:prSet/>
      <dgm:spPr/>
      <dgm:t>
        <a:bodyPr/>
        <a:lstStyle/>
        <a:p>
          <a:endParaRPr lang="fr-FR"/>
        </a:p>
      </dgm:t>
    </dgm:pt>
    <dgm:pt modelId="{E160F08E-D4E2-4EA4-833C-1B67D0A98D1B}">
      <dgm:prSet/>
      <dgm:spPr/>
      <dgm:t>
        <a:bodyPr/>
        <a:lstStyle/>
        <a:p>
          <a:pPr rtl="1"/>
          <a:r>
            <a:rPr lang="ar-SA" dirty="0"/>
            <a:t>المطلب الثاني:</a:t>
          </a:r>
          <a:r>
            <a:rPr lang="ar-DZ" dirty="0"/>
            <a:t> التطور التاريخي لمفهوم التسويق الاجتماعي</a:t>
          </a:r>
          <a:endParaRPr lang="fr-FR" dirty="0"/>
        </a:p>
      </dgm:t>
    </dgm:pt>
    <dgm:pt modelId="{8C89C52B-B96A-4E38-8360-E9C81ABEBEE8}" type="parTrans" cxnId="{FF7A6F85-09D6-4F58-B117-5BEC392423FB}">
      <dgm:prSet/>
      <dgm:spPr/>
      <dgm:t>
        <a:bodyPr/>
        <a:lstStyle/>
        <a:p>
          <a:endParaRPr lang="fr-FR"/>
        </a:p>
      </dgm:t>
    </dgm:pt>
    <dgm:pt modelId="{027C8BE8-E6FF-4863-9ACF-7E8DB2B1AB74}" type="sibTrans" cxnId="{FF7A6F85-09D6-4F58-B117-5BEC392423FB}">
      <dgm:prSet/>
      <dgm:spPr/>
      <dgm:t>
        <a:bodyPr/>
        <a:lstStyle/>
        <a:p>
          <a:endParaRPr lang="fr-FR"/>
        </a:p>
      </dgm:t>
    </dgm:pt>
    <dgm:pt modelId="{D8D1CFE4-CA53-4746-AF9B-529CA7D53CCD}">
      <dgm:prSet/>
      <dgm:spPr/>
      <dgm:t>
        <a:bodyPr/>
        <a:lstStyle/>
        <a:p>
          <a:pPr rtl="1"/>
          <a:r>
            <a:rPr lang="ar-SA" dirty="0"/>
            <a:t>المطلب الثالث:</a:t>
          </a:r>
          <a:r>
            <a:rPr lang="ar-DZ" dirty="0"/>
            <a:t> خصائص التسويق الاجتماعي </a:t>
          </a:r>
          <a:endParaRPr lang="fr-FR" dirty="0"/>
        </a:p>
      </dgm:t>
    </dgm:pt>
    <dgm:pt modelId="{A5B5E922-2588-4388-906A-E6C36C5A4EA1}" type="parTrans" cxnId="{D3972C36-2165-461C-A5A9-666B487F748B}">
      <dgm:prSet/>
      <dgm:spPr/>
      <dgm:t>
        <a:bodyPr/>
        <a:lstStyle/>
        <a:p>
          <a:endParaRPr lang="fr-FR"/>
        </a:p>
      </dgm:t>
    </dgm:pt>
    <dgm:pt modelId="{005A896B-914F-4F56-BFD0-B40B870FD716}" type="sibTrans" cxnId="{D3972C36-2165-461C-A5A9-666B487F748B}">
      <dgm:prSet/>
      <dgm:spPr/>
      <dgm:t>
        <a:bodyPr/>
        <a:lstStyle/>
        <a:p>
          <a:endParaRPr lang="fr-FR"/>
        </a:p>
      </dgm:t>
    </dgm:pt>
    <dgm:pt modelId="{B1E5DC3A-9148-48A2-AD11-54B8F08BA648}">
      <dgm:prSet custT="1"/>
      <dgm:spPr>
        <a:solidFill>
          <a:srgbClr val="61E5D8"/>
        </a:solidFill>
      </dgm:spPr>
      <dgm:t>
        <a:bodyPr/>
        <a:lstStyle/>
        <a:p>
          <a:pPr rtl="1"/>
          <a:r>
            <a:rPr lang="ar-SA" sz="1800" b="1" dirty="0"/>
            <a:t>المبحث الثاني:</a:t>
          </a:r>
          <a:r>
            <a:rPr lang="ar-DZ" sz="1800" b="1" dirty="0"/>
            <a:t>مزيج التسويق الاجتماعي ومراحله والفرق بينه وبين التسويق التجاري</a:t>
          </a:r>
          <a:endParaRPr lang="fr-FR" sz="1800" dirty="0"/>
        </a:p>
      </dgm:t>
    </dgm:pt>
    <dgm:pt modelId="{3DBD0E59-AB09-490B-9983-4D9CC742001D}" type="parTrans" cxnId="{05D5AE31-63E2-4CC5-988D-6907CDF1972B}">
      <dgm:prSet/>
      <dgm:spPr/>
      <dgm:t>
        <a:bodyPr/>
        <a:lstStyle/>
        <a:p>
          <a:endParaRPr lang="fr-FR"/>
        </a:p>
      </dgm:t>
    </dgm:pt>
    <dgm:pt modelId="{2D9568A3-DC12-47D7-8583-5B4CC702640A}" type="sibTrans" cxnId="{05D5AE31-63E2-4CC5-988D-6907CDF1972B}">
      <dgm:prSet/>
      <dgm:spPr/>
      <dgm:t>
        <a:bodyPr/>
        <a:lstStyle/>
        <a:p>
          <a:endParaRPr lang="fr-FR"/>
        </a:p>
      </dgm:t>
    </dgm:pt>
    <dgm:pt modelId="{9C8FD44B-DA81-4223-9F6A-4A0FBC78546D}">
      <dgm:prSet/>
      <dgm:spPr/>
      <dgm:t>
        <a:bodyPr/>
        <a:lstStyle/>
        <a:p>
          <a:pPr rtl="1"/>
          <a:r>
            <a:rPr lang="ar-SA" dirty="0"/>
            <a:t>المطلب </a:t>
          </a:r>
          <a:r>
            <a:rPr lang="ar-DZ" dirty="0"/>
            <a:t>الثاني</a:t>
          </a:r>
          <a:r>
            <a:rPr lang="ar-SA" dirty="0"/>
            <a:t>:</a:t>
          </a:r>
          <a:r>
            <a:rPr lang="ar-DZ" dirty="0"/>
            <a:t>مراحل التسويق الاجتماعي</a:t>
          </a:r>
          <a:endParaRPr lang="fr-FR" dirty="0"/>
        </a:p>
      </dgm:t>
    </dgm:pt>
    <dgm:pt modelId="{A55228EA-F142-461C-9992-DB1660893DE5}" type="parTrans" cxnId="{B75E1C73-DD7F-4809-96C0-047298A1B2D3}">
      <dgm:prSet/>
      <dgm:spPr/>
      <dgm:t>
        <a:bodyPr/>
        <a:lstStyle/>
        <a:p>
          <a:endParaRPr lang="fr-FR"/>
        </a:p>
      </dgm:t>
    </dgm:pt>
    <dgm:pt modelId="{B6F1FC19-B11C-4BD6-9775-026757CD9D5D}" type="sibTrans" cxnId="{B75E1C73-DD7F-4809-96C0-047298A1B2D3}">
      <dgm:prSet/>
      <dgm:spPr/>
      <dgm:t>
        <a:bodyPr/>
        <a:lstStyle/>
        <a:p>
          <a:endParaRPr lang="fr-FR"/>
        </a:p>
      </dgm:t>
    </dgm:pt>
    <dgm:pt modelId="{14DA87DA-98F7-498B-91BA-5F7BB784008C}">
      <dgm:prSet/>
      <dgm:spPr/>
      <dgm:t>
        <a:bodyPr/>
        <a:lstStyle/>
        <a:p>
          <a:pPr rtl="1"/>
          <a:r>
            <a:rPr lang="ar-SA" dirty="0"/>
            <a:t>المطلب </a:t>
          </a:r>
          <a:r>
            <a:rPr lang="ar-DZ" dirty="0"/>
            <a:t>الاول</a:t>
          </a:r>
          <a:r>
            <a:rPr lang="ar-SA" dirty="0"/>
            <a:t>:</a:t>
          </a:r>
          <a:r>
            <a:rPr lang="ar-DZ" dirty="0"/>
            <a:t> عناصر مزيج التسويق الاجتماعي</a:t>
          </a:r>
          <a:endParaRPr lang="fr-FR" dirty="0"/>
        </a:p>
      </dgm:t>
    </dgm:pt>
    <dgm:pt modelId="{C17D97E5-8061-476E-A53B-B3115FF42EFA}" type="parTrans" cxnId="{0F9A6D58-873C-4B5F-936E-E75710063CC4}">
      <dgm:prSet/>
      <dgm:spPr/>
      <dgm:t>
        <a:bodyPr/>
        <a:lstStyle/>
        <a:p>
          <a:endParaRPr lang="fr-FR"/>
        </a:p>
      </dgm:t>
    </dgm:pt>
    <dgm:pt modelId="{04F021AC-FD1A-4421-9347-A8315B6B8AEA}" type="sibTrans" cxnId="{0F9A6D58-873C-4B5F-936E-E75710063CC4}">
      <dgm:prSet/>
      <dgm:spPr/>
      <dgm:t>
        <a:bodyPr/>
        <a:lstStyle/>
        <a:p>
          <a:endParaRPr lang="fr-FR"/>
        </a:p>
      </dgm:t>
    </dgm:pt>
    <dgm:pt modelId="{D710FD2E-9A1C-4C56-A36C-0EEBA5AD1D54}">
      <dgm:prSet/>
      <dgm:spPr/>
      <dgm:t>
        <a:bodyPr/>
        <a:lstStyle/>
        <a:p>
          <a:pPr rtl="1"/>
          <a:r>
            <a:rPr lang="ar-SA" dirty="0"/>
            <a:t>المطلب الثالث:</a:t>
          </a:r>
          <a:r>
            <a:rPr lang="ar-DZ" dirty="0"/>
            <a:t> الفرق بين التسويق الاجتماعي و التجاري</a:t>
          </a:r>
          <a:endParaRPr lang="fr-FR" dirty="0"/>
        </a:p>
      </dgm:t>
    </dgm:pt>
    <dgm:pt modelId="{31D16BD8-950E-4B58-90D1-3094E752E591}" type="parTrans" cxnId="{D2574CB3-07E9-49C3-AEDF-CC28678EF058}">
      <dgm:prSet/>
      <dgm:spPr/>
      <dgm:t>
        <a:bodyPr/>
        <a:lstStyle/>
        <a:p>
          <a:endParaRPr lang="fr-FR"/>
        </a:p>
      </dgm:t>
    </dgm:pt>
    <dgm:pt modelId="{ABBEF62F-FC49-4D8B-847A-FD3D2A172AA9}" type="sibTrans" cxnId="{D2574CB3-07E9-49C3-AEDF-CC28678EF058}">
      <dgm:prSet/>
      <dgm:spPr/>
      <dgm:t>
        <a:bodyPr/>
        <a:lstStyle/>
        <a:p>
          <a:endParaRPr lang="fr-FR"/>
        </a:p>
      </dgm:t>
    </dgm:pt>
    <dgm:pt modelId="{DF8831C9-C2E4-4828-AFE4-62AF4E8B28D9}">
      <dgm:prSet/>
      <dgm:spPr>
        <a:solidFill>
          <a:srgbClr val="61E5D8"/>
        </a:solidFill>
      </dgm:spPr>
      <dgm:t>
        <a:bodyPr/>
        <a:lstStyle/>
        <a:p>
          <a:pPr rtl="1"/>
          <a:r>
            <a:rPr lang="ar-DZ" b="1"/>
            <a:t>الخاتمة</a:t>
          </a:r>
          <a:endParaRPr lang="fr-FR"/>
        </a:p>
      </dgm:t>
    </dgm:pt>
    <dgm:pt modelId="{7CC76B9F-ED48-46BC-A9A5-1C3E3847BA39}" type="parTrans" cxnId="{B7303DE0-9633-4B57-B9C5-C6C758EDDE37}">
      <dgm:prSet/>
      <dgm:spPr/>
      <dgm:t>
        <a:bodyPr/>
        <a:lstStyle/>
        <a:p>
          <a:endParaRPr lang="fr-FR"/>
        </a:p>
      </dgm:t>
    </dgm:pt>
    <dgm:pt modelId="{6D8D4644-2816-45BF-8FFE-4F8D0A818ABF}" type="sibTrans" cxnId="{B7303DE0-9633-4B57-B9C5-C6C758EDDE37}">
      <dgm:prSet/>
      <dgm:spPr/>
      <dgm:t>
        <a:bodyPr/>
        <a:lstStyle/>
        <a:p>
          <a:endParaRPr lang="fr-FR"/>
        </a:p>
      </dgm:t>
    </dgm:pt>
    <dgm:pt modelId="{85EF11F7-7E58-4B83-A56E-84147291A03A}" type="pres">
      <dgm:prSet presAssocID="{252CD200-EF78-47C1-9A78-51A9CDD28ABA}" presName="linear" presStyleCnt="0">
        <dgm:presLayoutVars>
          <dgm:animLvl val="lvl"/>
          <dgm:resizeHandles val="exact"/>
        </dgm:presLayoutVars>
      </dgm:prSet>
      <dgm:spPr/>
    </dgm:pt>
    <dgm:pt modelId="{1EEF131B-6007-45F6-ACFC-8997A28C8D97}" type="pres">
      <dgm:prSet presAssocID="{3C74DD17-4D94-4578-90AA-E03BA0A27A59}" presName="parentText" presStyleLbl="node1" presStyleIdx="0" presStyleCnt="10">
        <dgm:presLayoutVars>
          <dgm:chMax val="0"/>
          <dgm:bulletEnabled val="1"/>
        </dgm:presLayoutVars>
      </dgm:prSet>
      <dgm:spPr/>
    </dgm:pt>
    <dgm:pt modelId="{33526D1D-CD1C-43F2-B499-1E39C9F4272C}" type="pres">
      <dgm:prSet presAssocID="{B54FB6AA-2628-41F9-83D4-E3FAACA21560}" presName="spacer" presStyleCnt="0"/>
      <dgm:spPr/>
    </dgm:pt>
    <dgm:pt modelId="{CE835D6F-208E-4C41-ACA2-24FF74AC797B}" type="pres">
      <dgm:prSet presAssocID="{DDDF1884-BE0E-4FE2-978C-552D95E0B9D0}" presName="parentText" presStyleLbl="node1" presStyleIdx="1" presStyleCnt="10">
        <dgm:presLayoutVars>
          <dgm:chMax val="0"/>
          <dgm:bulletEnabled val="1"/>
        </dgm:presLayoutVars>
      </dgm:prSet>
      <dgm:spPr/>
    </dgm:pt>
    <dgm:pt modelId="{443D576E-0556-49AD-AD6B-833E820D37B8}" type="pres">
      <dgm:prSet presAssocID="{ADF9BD3A-541D-47C1-B5EC-A73138276ACE}" presName="spacer" presStyleCnt="0"/>
      <dgm:spPr/>
    </dgm:pt>
    <dgm:pt modelId="{57533D0A-287A-4E37-AE72-CF378D6B5439}" type="pres">
      <dgm:prSet presAssocID="{405ECA29-3456-4942-95E8-E56FD50694EF}" presName="parentText" presStyleLbl="node1" presStyleIdx="2" presStyleCnt="10">
        <dgm:presLayoutVars>
          <dgm:chMax val="0"/>
          <dgm:bulletEnabled val="1"/>
        </dgm:presLayoutVars>
      </dgm:prSet>
      <dgm:spPr/>
    </dgm:pt>
    <dgm:pt modelId="{3BFEEF10-FA4F-4ED6-82D0-1F5C8B710A00}" type="pres">
      <dgm:prSet presAssocID="{93D3369C-0A48-4231-A342-0C3F286D5CA2}" presName="spacer" presStyleCnt="0"/>
      <dgm:spPr/>
    </dgm:pt>
    <dgm:pt modelId="{3E1EFB02-9EC3-4AE4-AB3A-20A755F53D40}" type="pres">
      <dgm:prSet presAssocID="{E160F08E-D4E2-4EA4-833C-1B67D0A98D1B}" presName="parentText" presStyleLbl="node1" presStyleIdx="3" presStyleCnt="10">
        <dgm:presLayoutVars>
          <dgm:chMax val="0"/>
          <dgm:bulletEnabled val="1"/>
        </dgm:presLayoutVars>
      </dgm:prSet>
      <dgm:spPr/>
    </dgm:pt>
    <dgm:pt modelId="{FC2738D5-7698-4DD7-BEFD-E1F043D32FAC}" type="pres">
      <dgm:prSet presAssocID="{027C8BE8-E6FF-4863-9ACF-7E8DB2B1AB74}" presName="spacer" presStyleCnt="0"/>
      <dgm:spPr/>
    </dgm:pt>
    <dgm:pt modelId="{E2113DDC-F180-45C4-B0BD-4EEE6B5DB4B2}" type="pres">
      <dgm:prSet presAssocID="{D8D1CFE4-CA53-4746-AF9B-529CA7D53CCD}" presName="parentText" presStyleLbl="node1" presStyleIdx="4" presStyleCnt="10">
        <dgm:presLayoutVars>
          <dgm:chMax val="0"/>
          <dgm:bulletEnabled val="1"/>
        </dgm:presLayoutVars>
      </dgm:prSet>
      <dgm:spPr/>
    </dgm:pt>
    <dgm:pt modelId="{385A10AB-FEEF-456B-9D75-BDD6F117F226}" type="pres">
      <dgm:prSet presAssocID="{005A896B-914F-4F56-BFD0-B40B870FD716}" presName="spacer" presStyleCnt="0"/>
      <dgm:spPr/>
    </dgm:pt>
    <dgm:pt modelId="{508167FC-8597-4CCF-BC87-C523C2A63C84}" type="pres">
      <dgm:prSet presAssocID="{B1E5DC3A-9148-48A2-AD11-54B8F08BA648}" presName="parentText" presStyleLbl="node1" presStyleIdx="5" presStyleCnt="10">
        <dgm:presLayoutVars>
          <dgm:chMax val="0"/>
          <dgm:bulletEnabled val="1"/>
        </dgm:presLayoutVars>
      </dgm:prSet>
      <dgm:spPr/>
    </dgm:pt>
    <dgm:pt modelId="{F64B779C-EAA1-4BA7-BFA1-A2D6440FA5E6}" type="pres">
      <dgm:prSet presAssocID="{2D9568A3-DC12-47D7-8583-5B4CC702640A}" presName="spacer" presStyleCnt="0"/>
      <dgm:spPr/>
    </dgm:pt>
    <dgm:pt modelId="{77F643CC-1CB7-410C-86E2-B7A9B86D7170}" type="pres">
      <dgm:prSet presAssocID="{9C8FD44B-DA81-4223-9F6A-4A0FBC78546D}" presName="parentText" presStyleLbl="node1" presStyleIdx="6" presStyleCnt="10" custLinFactY="100000" custLinFactNeighborX="547" custLinFactNeighborY="113751">
        <dgm:presLayoutVars>
          <dgm:chMax val="0"/>
          <dgm:bulletEnabled val="1"/>
        </dgm:presLayoutVars>
      </dgm:prSet>
      <dgm:spPr/>
    </dgm:pt>
    <dgm:pt modelId="{8540CF35-AE56-435B-90A3-B14EC61F15FE}" type="pres">
      <dgm:prSet presAssocID="{B6F1FC19-B11C-4BD6-9775-026757CD9D5D}" presName="spacer" presStyleCnt="0"/>
      <dgm:spPr/>
    </dgm:pt>
    <dgm:pt modelId="{A25C5560-0167-473A-AD9F-4F10EFB1EDB7}" type="pres">
      <dgm:prSet presAssocID="{14DA87DA-98F7-498B-91BA-5F7BB784008C}" presName="parentText" presStyleLbl="node1" presStyleIdx="7" presStyleCnt="10" custLinFactY="-99601" custLinFactNeighborX="383" custLinFactNeighborY="-100000">
        <dgm:presLayoutVars>
          <dgm:chMax val="0"/>
          <dgm:bulletEnabled val="1"/>
        </dgm:presLayoutVars>
      </dgm:prSet>
      <dgm:spPr/>
    </dgm:pt>
    <dgm:pt modelId="{3C40F8A4-7FD5-43F7-88C5-E8811AD60C6F}" type="pres">
      <dgm:prSet presAssocID="{04F021AC-FD1A-4421-9347-A8315B6B8AEA}" presName="spacer" presStyleCnt="0"/>
      <dgm:spPr/>
    </dgm:pt>
    <dgm:pt modelId="{0C0E0E36-5657-4FF2-9BE1-9F2D61254D41}" type="pres">
      <dgm:prSet presAssocID="{D710FD2E-9A1C-4C56-A36C-0EEBA5AD1D54}" presName="parentText" presStyleLbl="node1" presStyleIdx="8" presStyleCnt="10">
        <dgm:presLayoutVars>
          <dgm:chMax val="0"/>
          <dgm:bulletEnabled val="1"/>
        </dgm:presLayoutVars>
      </dgm:prSet>
      <dgm:spPr/>
    </dgm:pt>
    <dgm:pt modelId="{64BFBBDD-ACC9-48C1-8476-01DCCBB36FEC}" type="pres">
      <dgm:prSet presAssocID="{ABBEF62F-FC49-4D8B-847A-FD3D2A172AA9}" presName="spacer" presStyleCnt="0"/>
      <dgm:spPr/>
    </dgm:pt>
    <dgm:pt modelId="{4B4CB4A2-A06A-4350-8D84-F0D06DB0D25C}" type="pres">
      <dgm:prSet presAssocID="{DF8831C9-C2E4-4828-AFE4-62AF4E8B28D9}" presName="parentText" presStyleLbl="node1" presStyleIdx="9" presStyleCnt="10">
        <dgm:presLayoutVars>
          <dgm:chMax val="0"/>
          <dgm:bulletEnabled val="1"/>
        </dgm:presLayoutVars>
      </dgm:prSet>
      <dgm:spPr/>
    </dgm:pt>
  </dgm:ptLst>
  <dgm:cxnLst>
    <dgm:cxn modelId="{05D5AE31-63E2-4CC5-988D-6907CDF1972B}" srcId="{252CD200-EF78-47C1-9A78-51A9CDD28ABA}" destId="{B1E5DC3A-9148-48A2-AD11-54B8F08BA648}" srcOrd="5" destOrd="0" parTransId="{3DBD0E59-AB09-490B-9983-4D9CC742001D}" sibTransId="{2D9568A3-DC12-47D7-8583-5B4CC702640A}"/>
    <dgm:cxn modelId="{BF7D4D32-7C25-4286-A95E-076417F04222}" type="presOf" srcId="{405ECA29-3456-4942-95E8-E56FD50694EF}" destId="{57533D0A-287A-4E37-AE72-CF378D6B5439}" srcOrd="0" destOrd="0" presId="urn:microsoft.com/office/officeart/2005/8/layout/vList2"/>
    <dgm:cxn modelId="{D3972C36-2165-461C-A5A9-666B487F748B}" srcId="{252CD200-EF78-47C1-9A78-51A9CDD28ABA}" destId="{D8D1CFE4-CA53-4746-AF9B-529CA7D53CCD}" srcOrd="4" destOrd="0" parTransId="{A5B5E922-2588-4388-906A-E6C36C5A4EA1}" sibTransId="{005A896B-914F-4F56-BFD0-B40B870FD716}"/>
    <dgm:cxn modelId="{AB3B363F-15D6-4FD5-89B7-D7E88CB80C2F}" type="presOf" srcId="{9C8FD44B-DA81-4223-9F6A-4A0FBC78546D}" destId="{77F643CC-1CB7-410C-86E2-B7A9B86D7170}" srcOrd="0" destOrd="0" presId="urn:microsoft.com/office/officeart/2005/8/layout/vList2"/>
    <dgm:cxn modelId="{02966441-92B1-46D9-A834-F84992165DCC}" srcId="{252CD200-EF78-47C1-9A78-51A9CDD28ABA}" destId="{3C74DD17-4D94-4578-90AA-E03BA0A27A59}" srcOrd="0" destOrd="0" parTransId="{DE5FE334-9D3E-43B5-A691-1D567033EFA1}" sibTransId="{B54FB6AA-2628-41F9-83D4-E3FAACA21560}"/>
    <dgm:cxn modelId="{2A775B4A-22C6-46CF-A6C4-42C9B00C9C7F}" type="presOf" srcId="{252CD200-EF78-47C1-9A78-51A9CDD28ABA}" destId="{85EF11F7-7E58-4B83-A56E-84147291A03A}" srcOrd="0" destOrd="0" presId="urn:microsoft.com/office/officeart/2005/8/layout/vList2"/>
    <dgm:cxn modelId="{B75E1C73-DD7F-4809-96C0-047298A1B2D3}" srcId="{252CD200-EF78-47C1-9A78-51A9CDD28ABA}" destId="{9C8FD44B-DA81-4223-9F6A-4A0FBC78546D}" srcOrd="6" destOrd="0" parTransId="{A55228EA-F142-461C-9992-DB1660893DE5}" sibTransId="{B6F1FC19-B11C-4BD6-9775-026757CD9D5D}"/>
    <dgm:cxn modelId="{45BE7575-0CFD-4BB2-BDD2-D12AD5745487}" type="presOf" srcId="{DDDF1884-BE0E-4FE2-978C-552D95E0B9D0}" destId="{CE835D6F-208E-4C41-ACA2-24FF74AC797B}" srcOrd="0" destOrd="0" presId="urn:microsoft.com/office/officeart/2005/8/layout/vList2"/>
    <dgm:cxn modelId="{0F9A6D58-873C-4B5F-936E-E75710063CC4}" srcId="{252CD200-EF78-47C1-9A78-51A9CDD28ABA}" destId="{14DA87DA-98F7-498B-91BA-5F7BB784008C}" srcOrd="7" destOrd="0" parTransId="{C17D97E5-8061-476E-A53B-B3115FF42EFA}" sibTransId="{04F021AC-FD1A-4421-9347-A8315B6B8AEA}"/>
    <dgm:cxn modelId="{B8B1B880-E4F6-47FF-B281-981FC9340722}" type="presOf" srcId="{B1E5DC3A-9148-48A2-AD11-54B8F08BA648}" destId="{508167FC-8597-4CCF-BC87-C523C2A63C84}" srcOrd="0" destOrd="0" presId="urn:microsoft.com/office/officeart/2005/8/layout/vList2"/>
    <dgm:cxn modelId="{FF7A6F85-09D6-4F58-B117-5BEC392423FB}" srcId="{252CD200-EF78-47C1-9A78-51A9CDD28ABA}" destId="{E160F08E-D4E2-4EA4-833C-1B67D0A98D1B}" srcOrd="3" destOrd="0" parTransId="{8C89C52B-B96A-4E38-8360-E9C81ABEBEE8}" sibTransId="{027C8BE8-E6FF-4863-9ACF-7E8DB2B1AB74}"/>
    <dgm:cxn modelId="{ECA48D8F-B0FF-4442-99B7-9CA3A91A13BC}" type="presOf" srcId="{D710FD2E-9A1C-4C56-A36C-0EEBA5AD1D54}" destId="{0C0E0E36-5657-4FF2-9BE1-9F2D61254D41}" srcOrd="0" destOrd="0" presId="urn:microsoft.com/office/officeart/2005/8/layout/vList2"/>
    <dgm:cxn modelId="{6734A7A5-8F8B-46B5-B475-4BE2106BAC68}" srcId="{252CD200-EF78-47C1-9A78-51A9CDD28ABA}" destId="{DDDF1884-BE0E-4FE2-978C-552D95E0B9D0}" srcOrd="1" destOrd="0" parTransId="{1DA53AB5-24A8-425C-9CA3-0A5EC49F5FA3}" sibTransId="{ADF9BD3A-541D-47C1-B5EC-A73138276ACE}"/>
    <dgm:cxn modelId="{D485CAAE-DDD2-47CA-8221-4ECA98096A90}" type="presOf" srcId="{3C74DD17-4D94-4578-90AA-E03BA0A27A59}" destId="{1EEF131B-6007-45F6-ACFC-8997A28C8D97}" srcOrd="0" destOrd="0" presId="urn:microsoft.com/office/officeart/2005/8/layout/vList2"/>
    <dgm:cxn modelId="{7B39A1AF-EE0E-4F28-A827-3490E64FF6A6}" type="presOf" srcId="{E160F08E-D4E2-4EA4-833C-1B67D0A98D1B}" destId="{3E1EFB02-9EC3-4AE4-AB3A-20A755F53D40}" srcOrd="0" destOrd="0" presId="urn:microsoft.com/office/officeart/2005/8/layout/vList2"/>
    <dgm:cxn modelId="{D2574CB3-07E9-49C3-AEDF-CC28678EF058}" srcId="{252CD200-EF78-47C1-9A78-51A9CDD28ABA}" destId="{D710FD2E-9A1C-4C56-A36C-0EEBA5AD1D54}" srcOrd="8" destOrd="0" parTransId="{31D16BD8-950E-4B58-90D1-3094E752E591}" sibTransId="{ABBEF62F-FC49-4D8B-847A-FD3D2A172AA9}"/>
    <dgm:cxn modelId="{4FAD0CBC-01CA-4118-863B-A38F88B0642F}" type="presOf" srcId="{14DA87DA-98F7-498B-91BA-5F7BB784008C}" destId="{A25C5560-0167-473A-AD9F-4F10EFB1EDB7}" srcOrd="0" destOrd="0" presId="urn:microsoft.com/office/officeart/2005/8/layout/vList2"/>
    <dgm:cxn modelId="{AA9B48D3-79C8-40BE-B11C-D8FE1CE10851}" type="presOf" srcId="{DF8831C9-C2E4-4828-AFE4-62AF4E8B28D9}" destId="{4B4CB4A2-A06A-4350-8D84-F0D06DB0D25C}" srcOrd="0" destOrd="0" presId="urn:microsoft.com/office/officeart/2005/8/layout/vList2"/>
    <dgm:cxn modelId="{D0CF43DD-C8BB-491F-8D11-1DBD470DF513}" srcId="{252CD200-EF78-47C1-9A78-51A9CDD28ABA}" destId="{405ECA29-3456-4942-95E8-E56FD50694EF}" srcOrd="2" destOrd="0" parTransId="{3A717F9C-834A-4C09-B755-75E8BB2615C8}" sibTransId="{93D3369C-0A48-4231-A342-0C3F286D5CA2}"/>
    <dgm:cxn modelId="{B7303DE0-9633-4B57-B9C5-C6C758EDDE37}" srcId="{252CD200-EF78-47C1-9A78-51A9CDD28ABA}" destId="{DF8831C9-C2E4-4828-AFE4-62AF4E8B28D9}" srcOrd="9" destOrd="0" parTransId="{7CC76B9F-ED48-46BC-A9A5-1C3E3847BA39}" sibTransId="{6D8D4644-2816-45BF-8FFE-4F8D0A818ABF}"/>
    <dgm:cxn modelId="{24D1A5F2-3A33-4A2A-9020-6B0C3515E059}" type="presOf" srcId="{D8D1CFE4-CA53-4746-AF9B-529CA7D53CCD}" destId="{E2113DDC-F180-45C4-B0BD-4EEE6B5DB4B2}" srcOrd="0" destOrd="0" presId="urn:microsoft.com/office/officeart/2005/8/layout/vList2"/>
    <dgm:cxn modelId="{9F7EE029-32ED-4A05-A4DF-CF0E6F101005}" type="presParOf" srcId="{85EF11F7-7E58-4B83-A56E-84147291A03A}" destId="{1EEF131B-6007-45F6-ACFC-8997A28C8D97}" srcOrd="0" destOrd="0" presId="urn:microsoft.com/office/officeart/2005/8/layout/vList2"/>
    <dgm:cxn modelId="{2BA836A1-211F-4172-93B4-85EF0D3BF693}" type="presParOf" srcId="{85EF11F7-7E58-4B83-A56E-84147291A03A}" destId="{33526D1D-CD1C-43F2-B499-1E39C9F4272C}" srcOrd="1" destOrd="0" presId="urn:microsoft.com/office/officeart/2005/8/layout/vList2"/>
    <dgm:cxn modelId="{ED0FB0B9-4BD4-4D1A-ABE5-8F916BF75DAE}" type="presParOf" srcId="{85EF11F7-7E58-4B83-A56E-84147291A03A}" destId="{CE835D6F-208E-4C41-ACA2-24FF74AC797B}" srcOrd="2" destOrd="0" presId="urn:microsoft.com/office/officeart/2005/8/layout/vList2"/>
    <dgm:cxn modelId="{74346051-3AB3-4DD9-ACB7-D78A3D40FB58}" type="presParOf" srcId="{85EF11F7-7E58-4B83-A56E-84147291A03A}" destId="{443D576E-0556-49AD-AD6B-833E820D37B8}" srcOrd="3" destOrd="0" presId="urn:microsoft.com/office/officeart/2005/8/layout/vList2"/>
    <dgm:cxn modelId="{51C046AF-3FA2-47B9-A0E2-FB80459F561F}" type="presParOf" srcId="{85EF11F7-7E58-4B83-A56E-84147291A03A}" destId="{57533D0A-287A-4E37-AE72-CF378D6B5439}" srcOrd="4" destOrd="0" presId="urn:microsoft.com/office/officeart/2005/8/layout/vList2"/>
    <dgm:cxn modelId="{6DAE909A-27E2-4625-B1AB-B23814B29E6D}" type="presParOf" srcId="{85EF11F7-7E58-4B83-A56E-84147291A03A}" destId="{3BFEEF10-FA4F-4ED6-82D0-1F5C8B710A00}" srcOrd="5" destOrd="0" presId="urn:microsoft.com/office/officeart/2005/8/layout/vList2"/>
    <dgm:cxn modelId="{E889D713-91F8-40F5-9ABE-7D49843449FE}" type="presParOf" srcId="{85EF11F7-7E58-4B83-A56E-84147291A03A}" destId="{3E1EFB02-9EC3-4AE4-AB3A-20A755F53D40}" srcOrd="6" destOrd="0" presId="urn:microsoft.com/office/officeart/2005/8/layout/vList2"/>
    <dgm:cxn modelId="{6B84ED7C-8204-454D-A13A-D70B2B6D11FF}" type="presParOf" srcId="{85EF11F7-7E58-4B83-A56E-84147291A03A}" destId="{FC2738D5-7698-4DD7-BEFD-E1F043D32FAC}" srcOrd="7" destOrd="0" presId="urn:microsoft.com/office/officeart/2005/8/layout/vList2"/>
    <dgm:cxn modelId="{B4FDC27B-4E7B-45CB-912E-9D4DE332E769}" type="presParOf" srcId="{85EF11F7-7E58-4B83-A56E-84147291A03A}" destId="{E2113DDC-F180-45C4-B0BD-4EEE6B5DB4B2}" srcOrd="8" destOrd="0" presId="urn:microsoft.com/office/officeart/2005/8/layout/vList2"/>
    <dgm:cxn modelId="{8C3D74B1-A204-45A1-A68D-CCDA1C61A82B}" type="presParOf" srcId="{85EF11F7-7E58-4B83-A56E-84147291A03A}" destId="{385A10AB-FEEF-456B-9D75-BDD6F117F226}" srcOrd="9" destOrd="0" presId="urn:microsoft.com/office/officeart/2005/8/layout/vList2"/>
    <dgm:cxn modelId="{0A382975-2EF3-49AF-B7D7-8B1B4EFEA8E9}" type="presParOf" srcId="{85EF11F7-7E58-4B83-A56E-84147291A03A}" destId="{508167FC-8597-4CCF-BC87-C523C2A63C84}" srcOrd="10" destOrd="0" presId="urn:microsoft.com/office/officeart/2005/8/layout/vList2"/>
    <dgm:cxn modelId="{879C5EEB-4A61-41BF-8E84-DEA047017EA0}" type="presParOf" srcId="{85EF11F7-7E58-4B83-A56E-84147291A03A}" destId="{F64B779C-EAA1-4BA7-BFA1-A2D6440FA5E6}" srcOrd="11" destOrd="0" presId="urn:microsoft.com/office/officeart/2005/8/layout/vList2"/>
    <dgm:cxn modelId="{A0994DA8-75A6-4D31-80E9-B2E1B7EA886F}" type="presParOf" srcId="{85EF11F7-7E58-4B83-A56E-84147291A03A}" destId="{77F643CC-1CB7-410C-86E2-B7A9B86D7170}" srcOrd="12" destOrd="0" presId="urn:microsoft.com/office/officeart/2005/8/layout/vList2"/>
    <dgm:cxn modelId="{F40A21D6-93AC-4235-B1DA-6134D54852E1}" type="presParOf" srcId="{85EF11F7-7E58-4B83-A56E-84147291A03A}" destId="{8540CF35-AE56-435B-90A3-B14EC61F15FE}" srcOrd="13" destOrd="0" presId="urn:microsoft.com/office/officeart/2005/8/layout/vList2"/>
    <dgm:cxn modelId="{EBC670CD-6C69-431D-9060-5AF071FDD610}" type="presParOf" srcId="{85EF11F7-7E58-4B83-A56E-84147291A03A}" destId="{A25C5560-0167-473A-AD9F-4F10EFB1EDB7}" srcOrd="14" destOrd="0" presId="urn:microsoft.com/office/officeart/2005/8/layout/vList2"/>
    <dgm:cxn modelId="{5E270A16-0997-4C62-9C1B-31BEB92397C0}" type="presParOf" srcId="{85EF11F7-7E58-4B83-A56E-84147291A03A}" destId="{3C40F8A4-7FD5-43F7-88C5-E8811AD60C6F}" srcOrd="15" destOrd="0" presId="urn:microsoft.com/office/officeart/2005/8/layout/vList2"/>
    <dgm:cxn modelId="{219D8157-B410-40C0-AC92-A910F0818C85}" type="presParOf" srcId="{85EF11F7-7E58-4B83-A56E-84147291A03A}" destId="{0C0E0E36-5657-4FF2-9BE1-9F2D61254D41}" srcOrd="16" destOrd="0" presId="urn:microsoft.com/office/officeart/2005/8/layout/vList2"/>
    <dgm:cxn modelId="{8FCA9E32-94E2-419A-B216-0B14AB1EAF9C}" type="presParOf" srcId="{85EF11F7-7E58-4B83-A56E-84147291A03A}" destId="{64BFBBDD-ACC9-48C1-8476-01DCCBB36FEC}" srcOrd="17" destOrd="0" presId="urn:microsoft.com/office/officeart/2005/8/layout/vList2"/>
    <dgm:cxn modelId="{333A4A53-765C-4B99-99D7-335F22F4B666}" type="presParOf" srcId="{85EF11F7-7E58-4B83-A56E-84147291A03A}" destId="{4B4CB4A2-A06A-4350-8D84-F0D06DB0D25C}"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70595-8667-42FB-BAF4-262D3EB6C4A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fr-FR"/>
        </a:p>
      </dgm:t>
    </dgm:pt>
    <dgm:pt modelId="{76C742AB-9143-4E49-9B38-B48CD9126325}">
      <dgm:prSet custT="1"/>
      <dgm:spPr>
        <a:solidFill>
          <a:srgbClr val="FFFFFF">
            <a:alpha val="81176"/>
          </a:srgbClr>
        </a:solidFill>
      </dgm:spPr>
      <dgm:t>
        <a:bodyPr/>
        <a:lstStyle/>
        <a:p>
          <a:pPr rtl="1"/>
          <a:r>
            <a:rPr lang="ar-DZ" sz="3200" b="1" dirty="0"/>
            <a:t>تحديد المشكلة او القضية</a:t>
          </a:r>
          <a:endParaRPr lang="fr-FR" sz="3200" dirty="0"/>
        </a:p>
      </dgm:t>
    </dgm:pt>
    <dgm:pt modelId="{40202569-CFC9-419D-9CBE-CFFE005DD68D}" type="parTrans" cxnId="{1CF0792D-ECBE-4825-B882-12325CBC2641}">
      <dgm:prSet/>
      <dgm:spPr/>
      <dgm:t>
        <a:bodyPr/>
        <a:lstStyle/>
        <a:p>
          <a:endParaRPr lang="fr-FR" sz="3200"/>
        </a:p>
      </dgm:t>
    </dgm:pt>
    <dgm:pt modelId="{8AD217B8-7DA8-4DA6-8E9C-984A645532A1}" type="sibTrans" cxnId="{1CF0792D-ECBE-4825-B882-12325CBC2641}">
      <dgm:prSet/>
      <dgm:spPr/>
      <dgm:t>
        <a:bodyPr/>
        <a:lstStyle/>
        <a:p>
          <a:endParaRPr lang="fr-FR" sz="3200"/>
        </a:p>
      </dgm:t>
    </dgm:pt>
    <dgm:pt modelId="{2A199BB2-8C54-4E8C-B47D-49C4559C6D08}">
      <dgm:prSet custT="1"/>
      <dgm:spPr>
        <a:solidFill>
          <a:srgbClr val="FFFFFF">
            <a:alpha val="81176"/>
          </a:srgbClr>
        </a:solidFill>
      </dgm:spPr>
      <dgm:t>
        <a:bodyPr/>
        <a:lstStyle/>
        <a:p>
          <a:pPr rtl="1"/>
          <a:r>
            <a:rPr lang="ar-DZ" sz="3200" b="1" dirty="0"/>
            <a:t>تحديد الجمهور</a:t>
          </a:r>
          <a:endParaRPr lang="fr-FR" sz="3200" dirty="0"/>
        </a:p>
      </dgm:t>
    </dgm:pt>
    <dgm:pt modelId="{074C0AD1-C4BA-40A2-A09F-6FF141E48CBF}" type="parTrans" cxnId="{CA0C7A3E-73A5-43D7-B5C0-C4059B70EB6C}">
      <dgm:prSet/>
      <dgm:spPr/>
      <dgm:t>
        <a:bodyPr/>
        <a:lstStyle/>
        <a:p>
          <a:endParaRPr lang="fr-FR" sz="3200"/>
        </a:p>
      </dgm:t>
    </dgm:pt>
    <dgm:pt modelId="{65B2E3D9-203E-4965-B99C-BE70D1AD25AC}" type="sibTrans" cxnId="{CA0C7A3E-73A5-43D7-B5C0-C4059B70EB6C}">
      <dgm:prSet/>
      <dgm:spPr/>
      <dgm:t>
        <a:bodyPr/>
        <a:lstStyle/>
        <a:p>
          <a:endParaRPr lang="fr-FR" sz="3200"/>
        </a:p>
      </dgm:t>
    </dgm:pt>
    <dgm:pt modelId="{F235BC4B-1A8D-447A-BEFE-D58B0489DCC9}">
      <dgm:prSet custT="1"/>
      <dgm:spPr>
        <a:solidFill>
          <a:srgbClr val="FFFFFF">
            <a:alpha val="81176"/>
          </a:srgbClr>
        </a:solidFill>
      </dgm:spPr>
      <dgm:t>
        <a:bodyPr/>
        <a:lstStyle/>
        <a:p>
          <a:pPr rtl="1"/>
          <a:r>
            <a:rPr lang="ar-DZ" sz="3200" b="1" dirty="0"/>
            <a:t>تحديد الرسالة</a:t>
          </a:r>
          <a:endParaRPr lang="fr-FR" sz="3200" dirty="0"/>
        </a:p>
      </dgm:t>
    </dgm:pt>
    <dgm:pt modelId="{8C8E7A2D-11E9-47D5-ABE0-1A290D4851B3}" type="parTrans" cxnId="{B44DD23B-2F8F-4902-9E24-53084666428A}">
      <dgm:prSet/>
      <dgm:spPr/>
      <dgm:t>
        <a:bodyPr/>
        <a:lstStyle/>
        <a:p>
          <a:endParaRPr lang="fr-FR" sz="3200"/>
        </a:p>
      </dgm:t>
    </dgm:pt>
    <dgm:pt modelId="{EAB06246-AE2A-4C64-95DF-1FEE75B63002}" type="sibTrans" cxnId="{B44DD23B-2F8F-4902-9E24-53084666428A}">
      <dgm:prSet/>
      <dgm:spPr/>
      <dgm:t>
        <a:bodyPr/>
        <a:lstStyle/>
        <a:p>
          <a:endParaRPr lang="fr-FR" sz="3200"/>
        </a:p>
      </dgm:t>
    </dgm:pt>
    <dgm:pt modelId="{A844DEAA-6C5D-4447-A7F8-5934D4D5C763}">
      <dgm:prSet custT="1"/>
      <dgm:spPr>
        <a:solidFill>
          <a:srgbClr val="FFFFFF">
            <a:alpha val="81176"/>
          </a:srgbClr>
        </a:solidFill>
      </dgm:spPr>
      <dgm:t>
        <a:bodyPr/>
        <a:lstStyle/>
        <a:p>
          <a:pPr rtl="1"/>
          <a:r>
            <a:rPr lang="ar-DZ" sz="3200" b="1" dirty="0"/>
            <a:t>تحديد القنوات او الوسائل</a:t>
          </a:r>
          <a:endParaRPr lang="fr-FR" sz="3200" dirty="0"/>
        </a:p>
      </dgm:t>
    </dgm:pt>
    <dgm:pt modelId="{7EEBC054-2E9C-460B-BC54-357C50CA1672}" type="parTrans" cxnId="{43299483-D4AF-4385-A8C8-45533A4700D4}">
      <dgm:prSet/>
      <dgm:spPr/>
      <dgm:t>
        <a:bodyPr/>
        <a:lstStyle/>
        <a:p>
          <a:endParaRPr lang="fr-FR" sz="3200"/>
        </a:p>
      </dgm:t>
    </dgm:pt>
    <dgm:pt modelId="{74BC889F-31B6-41C3-91B5-B36BCAC76A83}" type="sibTrans" cxnId="{43299483-D4AF-4385-A8C8-45533A4700D4}">
      <dgm:prSet/>
      <dgm:spPr/>
      <dgm:t>
        <a:bodyPr/>
        <a:lstStyle/>
        <a:p>
          <a:endParaRPr lang="fr-FR" sz="3200"/>
        </a:p>
      </dgm:t>
    </dgm:pt>
    <dgm:pt modelId="{A1CF987F-4DEC-4880-B096-54B9C4CAC75F}">
      <dgm:prSet custT="1"/>
      <dgm:spPr>
        <a:solidFill>
          <a:srgbClr val="FFFFFF">
            <a:alpha val="81176"/>
          </a:srgbClr>
        </a:solidFill>
      </dgm:spPr>
      <dgm:t>
        <a:bodyPr/>
        <a:lstStyle/>
        <a:p>
          <a:pPr rtl="1"/>
          <a:r>
            <a:rPr lang="ar-DZ" sz="3200" b="1" dirty="0"/>
            <a:t>المتابعة و القياس</a:t>
          </a:r>
          <a:endParaRPr lang="fr-FR" sz="3200" dirty="0"/>
        </a:p>
      </dgm:t>
    </dgm:pt>
    <dgm:pt modelId="{F8CB2858-4746-4BD2-8F63-12DE47BE1E41}" type="parTrans" cxnId="{A76C58EA-4D36-408D-9F67-5D3E5472B064}">
      <dgm:prSet/>
      <dgm:spPr/>
      <dgm:t>
        <a:bodyPr/>
        <a:lstStyle/>
        <a:p>
          <a:endParaRPr lang="fr-FR" sz="3200"/>
        </a:p>
      </dgm:t>
    </dgm:pt>
    <dgm:pt modelId="{84350C8A-C773-42FD-89EB-AE763BEA255F}" type="sibTrans" cxnId="{A76C58EA-4D36-408D-9F67-5D3E5472B064}">
      <dgm:prSet/>
      <dgm:spPr/>
      <dgm:t>
        <a:bodyPr/>
        <a:lstStyle/>
        <a:p>
          <a:endParaRPr lang="fr-FR" sz="3200"/>
        </a:p>
      </dgm:t>
    </dgm:pt>
    <dgm:pt modelId="{32696202-4C39-4C19-9704-5D4029A1A596}" type="pres">
      <dgm:prSet presAssocID="{83970595-8667-42FB-BAF4-262D3EB6C4AA}" presName="linear" presStyleCnt="0">
        <dgm:presLayoutVars>
          <dgm:animLvl val="lvl"/>
          <dgm:resizeHandles val="exact"/>
        </dgm:presLayoutVars>
      </dgm:prSet>
      <dgm:spPr/>
    </dgm:pt>
    <dgm:pt modelId="{674484AB-29BC-4367-AFCD-A1ECCEFC0D31}" type="pres">
      <dgm:prSet presAssocID="{76C742AB-9143-4E49-9B38-B48CD9126325}" presName="parentText" presStyleLbl="node1" presStyleIdx="0" presStyleCnt="5">
        <dgm:presLayoutVars>
          <dgm:chMax val="0"/>
          <dgm:bulletEnabled val="1"/>
        </dgm:presLayoutVars>
      </dgm:prSet>
      <dgm:spPr/>
    </dgm:pt>
    <dgm:pt modelId="{4889DD85-ACC5-4AAC-B54F-5DAE7E7A9718}" type="pres">
      <dgm:prSet presAssocID="{8AD217B8-7DA8-4DA6-8E9C-984A645532A1}" presName="spacer" presStyleCnt="0"/>
      <dgm:spPr/>
    </dgm:pt>
    <dgm:pt modelId="{81437642-8593-4F5E-9C86-4812CAEBB492}" type="pres">
      <dgm:prSet presAssocID="{2A199BB2-8C54-4E8C-B47D-49C4559C6D08}" presName="parentText" presStyleLbl="node1" presStyleIdx="1" presStyleCnt="5">
        <dgm:presLayoutVars>
          <dgm:chMax val="0"/>
          <dgm:bulletEnabled val="1"/>
        </dgm:presLayoutVars>
      </dgm:prSet>
      <dgm:spPr/>
    </dgm:pt>
    <dgm:pt modelId="{56F6996D-72F9-447A-ABEB-C93D3596C696}" type="pres">
      <dgm:prSet presAssocID="{65B2E3D9-203E-4965-B99C-BE70D1AD25AC}" presName="spacer" presStyleCnt="0"/>
      <dgm:spPr/>
    </dgm:pt>
    <dgm:pt modelId="{A2A29FB0-E597-4B01-83E1-5D7B1BE2A981}" type="pres">
      <dgm:prSet presAssocID="{F235BC4B-1A8D-447A-BEFE-D58B0489DCC9}" presName="parentText" presStyleLbl="node1" presStyleIdx="2" presStyleCnt="5">
        <dgm:presLayoutVars>
          <dgm:chMax val="0"/>
          <dgm:bulletEnabled val="1"/>
        </dgm:presLayoutVars>
      </dgm:prSet>
      <dgm:spPr/>
    </dgm:pt>
    <dgm:pt modelId="{71A6DD32-BD2B-4F36-95AF-C9579090B58E}" type="pres">
      <dgm:prSet presAssocID="{EAB06246-AE2A-4C64-95DF-1FEE75B63002}" presName="spacer" presStyleCnt="0"/>
      <dgm:spPr/>
    </dgm:pt>
    <dgm:pt modelId="{29629974-DC6A-487B-9FCF-49E5F88E8758}" type="pres">
      <dgm:prSet presAssocID="{A844DEAA-6C5D-4447-A7F8-5934D4D5C763}" presName="parentText" presStyleLbl="node1" presStyleIdx="3" presStyleCnt="5">
        <dgm:presLayoutVars>
          <dgm:chMax val="0"/>
          <dgm:bulletEnabled val="1"/>
        </dgm:presLayoutVars>
      </dgm:prSet>
      <dgm:spPr/>
    </dgm:pt>
    <dgm:pt modelId="{3DDBFA66-EA9E-47FA-B2FF-5D8C62AAB209}" type="pres">
      <dgm:prSet presAssocID="{74BC889F-31B6-41C3-91B5-B36BCAC76A83}" presName="spacer" presStyleCnt="0"/>
      <dgm:spPr/>
    </dgm:pt>
    <dgm:pt modelId="{836D3B90-4D37-4A71-8504-A9836D57F772}" type="pres">
      <dgm:prSet presAssocID="{A1CF987F-4DEC-4880-B096-54B9C4CAC75F}" presName="parentText" presStyleLbl="node1" presStyleIdx="4" presStyleCnt="5" custLinFactNeighborY="-21896">
        <dgm:presLayoutVars>
          <dgm:chMax val="0"/>
          <dgm:bulletEnabled val="1"/>
        </dgm:presLayoutVars>
      </dgm:prSet>
      <dgm:spPr/>
    </dgm:pt>
  </dgm:ptLst>
  <dgm:cxnLst>
    <dgm:cxn modelId="{1CF0792D-ECBE-4825-B882-12325CBC2641}" srcId="{83970595-8667-42FB-BAF4-262D3EB6C4AA}" destId="{76C742AB-9143-4E49-9B38-B48CD9126325}" srcOrd="0" destOrd="0" parTransId="{40202569-CFC9-419D-9CBE-CFFE005DD68D}" sibTransId="{8AD217B8-7DA8-4DA6-8E9C-984A645532A1}"/>
    <dgm:cxn modelId="{B44DD23B-2F8F-4902-9E24-53084666428A}" srcId="{83970595-8667-42FB-BAF4-262D3EB6C4AA}" destId="{F235BC4B-1A8D-447A-BEFE-D58B0489DCC9}" srcOrd="2" destOrd="0" parTransId="{8C8E7A2D-11E9-47D5-ABE0-1A290D4851B3}" sibTransId="{EAB06246-AE2A-4C64-95DF-1FEE75B63002}"/>
    <dgm:cxn modelId="{CA0C7A3E-73A5-43D7-B5C0-C4059B70EB6C}" srcId="{83970595-8667-42FB-BAF4-262D3EB6C4AA}" destId="{2A199BB2-8C54-4E8C-B47D-49C4559C6D08}" srcOrd="1" destOrd="0" parTransId="{074C0AD1-C4BA-40A2-A09F-6FF141E48CBF}" sibTransId="{65B2E3D9-203E-4965-B99C-BE70D1AD25AC}"/>
    <dgm:cxn modelId="{F2EDD343-3199-4BCF-97A1-4BB1A9AE360C}" type="presOf" srcId="{76C742AB-9143-4E49-9B38-B48CD9126325}" destId="{674484AB-29BC-4367-AFCD-A1ECCEFC0D31}" srcOrd="0" destOrd="0" presId="urn:microsoft.com/office/officeart/2005/8/layout/vList2"/>
    <dgm:cxn modelId="{8D304C64-A89E-42B2-AB8A-C03097CB2650}" type="presOf" srcId="{A1CF987F-4DEC-4880-B096-54B9C4CAC75F}" destId="{836D3B90-4D37-4A71-8504-A9836D57F772}" srcOrd="0" destOrd="0" presId="urn:microsoft.com/office/officeart/2005/8/layout/vList2"/>
    <dgm:cxn modelId="{43299483-D4AF-4385-A8C8-45533A4700D4}" srcId="{83970595-8667-42FB-BAF4-262D3EB6C4AA}" destId="{A844DEAA-6C5D-4447-A7F8-5934D4D5C763}" srcOrd="3" destOrd="0" parTransId="{7EEBC054-2E9C-460B-BC54-357C50CA1672}" sibTransId="{74BC889F-31B6-41C3-91B5-B36BCAC76A83}"/>
    <dgm:cxn modelId="{C85F0989-3A8E-43AA-9129-52E3CCDCD717}" type="presOf" srcId="{83970595-8667-42FB-BAF4-262D3EB6C4AA}" destId="{32696202-4C39-4C19-9704-5D4029A1A596}" srcOrd="0" destOrd="0" presId="urn:microsoft.com/office/officeart/2005/8/layout/vList2"/>
    <dgm:cxn modelId="{8773D395-07D5-4B92-800A-85CB36C704AF}" type="presOf" srcId="{F235BC4B-1A8D-447A-BEFE-D58B0489DCC9}" destId="{A2A29FB0-E597-4B01-83E1-5D7B1BE2A981}" srcOrd="0" destOrd="0" presId="urn:microsoft.com/office/officeart/2005/8/layout/vList2"/>
    <dgm:cxn modelId="{655BB2C9-2BBB-43EB-B6BC-D1C9FAF685B3}" type="presOf" srcId="{2A199BB2-8C54-4E8C-B47D-49C4559C6D08}" destId="{81437642-8593-4F5E-9C86-4812CAEBB492}" srcOrd="0" destOrd="0" presId="urn:microsoft.com/office/officeart/2005/8/layout/vList2"/>
    <dgm:cxn modelId="{D2AEB8E8-8A91-43D0-B37A-CD65912C6745}" type="presOf" srcId="{A844DEAA-6C5D-4447-A7F8-5934D4D5C763}" destId="{29629974-DC6A-487B-9FCF-49E5F88E8758}" srcOrd="0" destOrd="0" presId="urn:microsoft.com/office/officeart/2005/8/layout/vList2"/>
    <dgm:cxn modelId="{A76C58EA-4D36-408D-9F67-5D3E5472B064}" srcId="{83970595-8667-42FB-BAF4-262D3EB6C4AA}" destId="{A1CF987F-4DEC-4880-B096-54B9C4CAC75F}" srcOrd="4" destOrd="0" parTransId="{F8CB2858-4746-4BD2-8F63-12DE47BE1E41}" sibTransId="{84350C8A-C773-42FD-89EB-AE763BEA255F}"/>
    <dgm:cxn modelId="{E9658E48-9B8D-4146-85B9-2B8B367265D0}" type="presParOf" srcId="{32696202-4C39-4C19-9704-5D4029A1A596}" destId="{674484AB-29BC-4367-AFCD-A1ECCEFC0D31}" srcOrd="0" destOrd="0" presId="urn:microsoft.com/office/officeart/2005/8/layout/vList2"/>
    <dgm:cxn modelId="{3DD3E738-CCD9-448D-A125-6F0E8E6AC3B9}" type="presParOf" srcId="{32696202-4C39-4C19-9704-5D4029A1A596}" destId="{4889DD85-ACC5-4AAC-B54F-5DAE7E7A9718}" srcOrd="1" destOrd="0" presId="urn:microsoft.com/office/officeart/2005/8/layout/vList2"/>
    <dgm:cxn modelId="{1F2D6421-2B3E-4C31-969D-F9879C677DBC}" type="presParOf" srcId="{32696202-4C39-4C19-9704-5D4029A1A596}" destId="{81437642-8593-4F5E-9C86-4812CAEBB492}" srcOrd="2" destOrd="0" presId="urn:microsoft.com/office/officeart/2005/8/layout/vList2"/>
    <dgm:cxn modelId="{E9A2FAE0-4540-49BB-BF7B-985206A3BD85}" type="presParOf" srcId="{32696202-4C39-4C19-9704-5D4029A1A596}" destId="{56F6996D-72F9-447A-ABEB-C93D3596C696}" srcOrd="3" destOrd="0" presId="urn:microsoft.com/office/officeart/2005/8/layout/vList2"/>
    <dgm:cxn modelId="{FFF2CC26-4E09-414C-BDEB-951827BB0F3A}" type="presParOf" srcId="{32696202-4C39-4C19-9704-5D4029A1A596}" destId="{A2A29FB0-E597-4B01-83E1-5D7B1BE2A981}" srcOrd="4" destOrd="0" presId="urn:microsoft.com/office/officeart/2005/8/layout/vList2"/>
    <dgm:cxn modelId="{780A2729-DD76-4A7F-864B-CF39FB3F5D50}" type="presParOf" srcId="{32696202-4C39-4C19-9704-5D4029A1A596}" destId="{71A6DD32-BD2B-4F36-95AF-C9579090B58E}" srcOrd="5" destOrd="0" presId="urn:microsoft.com/office/officeart/2005/8/layout/vList2"/>
    <dgm:cxn modelId="{5B35F0E2-9D53-4E0E-8C74-320B1F79AA40}" type="presParOf" srcId="{32696202-4C39-4C19-9704-5D4029A1A596}" destId="{29629974-DC6A-487B-9FCF-49E5F88E8758}" srcOrd="6" destOrd="0" presId="urn:microsoft.com/office/officeart/2005/8/layout/vList2"/>
    <dgm:cxn modelId="{5C374BE2-E2A6-40B3-A894-6DD359F31666}" type="presParOf" srcId="{32696202-4C39-4C19-9704-5D4029A1A596}" destId="{3DDBFA66-EA9E-47FA-B2FF-5D8C62AAB209}" srcOrd="7" destOrd="0" presId="urn:microsoft.com/office/officeart/2005/8/layout/vList2"/>
    <dgm:cxn modelId="{95699C5E-B9BF-445F-B3D2-AC918923B0B3}" type="presParOf" srcId="{32696202-4C39-4C19-9704-5D4029A1A596}" destId="{836D3B90-4D37-4A71-8504-A9836D57F77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F131B-6007-45F6-ACFC-8997A28C8D97}">
      <dsp:nvSpPr>
        <dsp:cNvPr id="0" name=""/>
        <dsp:cNvSpPr/>
      </dsp:nvSpPr>
      <dsp:spPr>
        <a:xfrm>
          <a:off x="0" y="59371"/>
          <a:ext cx="6916390" cy="599625"/>
        </a:xfrm>
        <a:prstGeom prst="roundRect">
          <a:avLst/>
        </a:prstGeom>
        <a:solidFill>
          <a:srgbClr val="61E5D8"/>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r" defTabSz="1111250" rtl="1">
            <a:lnSpc>
              <a:spcPct val="90000"/>
            </a:lnSpc>
            <a:spcBef>
              <a:spcPct val="0"/>
            </a:spcBef>
            <a:spcAft>
              <a:spcPct val="35000"/>
            </a:spcAft>
            <a:buNone/>
          </a:pPr>
          <a:r>
            <a:rPr lang="ar-DZ" sz="2500" b="1" kern="1200"/>
            <a:t>الم</a:t>
          </a:r>
          <a:r>
            <a:rPr lang="ar-SA" sz="2500" b="1" kern="1200"/>
            <a:t>قدمة</a:t>
          </a:r>
          <a:endParaRPr lang="fr-FR" sz="2500" kern="1200" dirty="0"/>
        </a:p>
      </dsp:txBody>
      <dsp:txXfrm>
        <a:off x="29271" y="88642"/>
        <a:ext cx="6857848" cy="541083"/>
      </dsp:txXfrm>
    </dsp:sp>
    <dsp:sp modelId="{CE835D6F-208E-4C41-ACA2-24FF74AC797B}">
      <dsp:nvSpPr>
        <dsp:cNvPr id="0" name=""/>
        <dsp:cNvSpPr/>
      </dsp:nvSpPr>
      <dsp:spPr>
        <a:xfrm>
          <a:off x="0" y="730996"/>
          <a:ext cx="6916390" cy="599625"/>
        </a:xfrm>
        <a:prstGeom prst="roundRect">
          <a:avLst/>
        </a:prstGeom>
        <a:solidFill>
          <a:srgbClr val="61E5D8"/>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r" defTabSz="1111250" rtl="1">
            <a:lnSpc>
              <a:spcPct val="90000"/>
            </a:lnSpc>
            <a:spcBef>
              <a:spcPct val="0"/>
            </a:spcBef>
            <a:spcAft>
              <a:spcPct val="35000"/>
            </a:spcAft>
            <a:buNone/>
          </a:pPr>
          <a:r>
            <a:rPr lang="ar-DZ" sz="2500" b="1" kern="1200" dirty="0"/>
            <a:t>المبحث الاول : مفاھیم أساسية حول التسويق الاجتماعي</a:t>
          </a:r>
          <a:endParaRPr lang="fr-FR" sz="2500" kern="1200" dirty="0"/>
        </a:p>
      </dsp:txBody>
      <dsp:txXfrm>
        <a:off x="29271" y="760267"/>
        <a:ext cx="6857848" cy="541083"/>
      </dsp:txXfrm>
    </dsp:sp>
    <dsp:sp modelId="{57533D0A-287A-4E37-AE72-CF378D6B5439}">
      <dsp:nvSpPr>
        <dsp:cNvPr id="0" name=""/>
        <dsp:cNvSpPr/>
      </dsp:nvSpPr>
      <dsp:spPr>
        <a:xfrm>
          <a:off x="0" y="1402621"/>
          <a:ext cx="6916390" cy="59962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r" defTabSz="1111250" rtl="1">
            <a:lnSpc>
              <a:spcPct val="90000"/>
            </a:lnSpc>
            <a:spcBef>
              <a:spcPct val="0"/>
            </a:spcBef>
            <a:spcAft>
              <a:spcPct val="35000"/>
            </a:spcAft>
            <a:buNone/>
          </a:pPr>
          <a:r>
            <a:rPr lang="ar-SA" sz="2500" kern="1200" dirty="0"/>
            <a:t>المطلب الأول:</a:t>
          </a:r>
          <a:r>
            <a:rPr lang="ar-DZ" sz="2500" kern="1200" dirty="0"/>
            <a:t> تعريف التسويق الاجتماعي</a:t>
          </a:r>
          <a:endParaRPr lang="fr-FR" sz="2500" kern="1200" dirty="0"/>
        </a:p>
      </dsp:txBody>
      <dsp:txXfrm>
        <a:off x="29271" y="1431892"/>
        <a:ext cx="6857848" cy="541083"/>
      </dsp:txXfrm>
    </dsp:sp>
    <dsp:sp modelId="{3E1EFB02-9EC3-4AE4-AB3A-20A755F53D40}">
      <dsp:nvSpPr>
        <dsp:cNvPr id="0" name=""/>
        <dsp:cNvSpPr/>
      </dsp:nvSpPr>
      <dsp:spPr>
        <a:xfrm>
          <a:off x="0" y="2074246"/>
          <a:ext cx="6916390" cy="59962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r" defTabSz="1111250" rtl="1">
            <a:lnSpc>
              <a:spcPct val="90000"/>
            </a:lnSpc>
            <a:spcBef>
              <a:spcPct val="0"/>
            </a:spcBef>
            <a:spcAft>
              <a:spcPct val="35000"/>
            </a:spcAft>
            <a:buNone/>
          </a:pPr>
          <a:r>
            <a:rPr lang="ar-SA" sz="2500" kern="1200" dirty="0"/>
            <a:t>المطلب الثاني:</a:t>
          </a:r>
          <a:r>
            <a:rPr lang="ar-DZ" sz="2500" kern="1200" dirty="0"/>
            <a:t> التطور التاريخي لمفهوم التسويق الاجتماعي</a:t>
          </a:r>
          <a:endParaRPr lang="fr-FR" sz="2500" kern="1200" dirty="0"/>
        </a:p>
      </dsp:txBody>
      <dsp:txXfrm>
        <a:off x="29271" y="2103517"/>
        <a:ext cx="6857848" cy="541083"/>
      </dsp:txXfrm>
    </dsp:sp>
    <dsp:sp modelId="{E2113DDC-F180-45C4-B0BD-4EEE6B5DB4B2}">
      <dsp:nvSpPr>
        <dsp:cNvPr id="0" name=""/>
        <dsp:cNvSpPr/>
      </dsp:nvSpPr>
      <dsp:spPr>
        <a:xfrm>
          <a:off x="0" y="2745871"/>
          <a:ext cx="6916390" cy="59962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r" defTabSz="1111250" rtl="1">
            <a:lnSpc>
              <a:spcPct val="90000"/>
            </a:lnSpc>
            <a:spcBef>
              <a:spcPct val="0"/>
            </a:spcBef>
            <a:spcAft>
              <a:spcPct val="35000"/>
            </a:spcAft>
            <a:buNone/>
          </a:pPr>
          <a:r>
            <a:rPr lang="ar-SA" sz="2500" kern="1200" dirty="0"/>
            <a:t>المطلب الثالث:</a:t>
          </a:r>
          <a:r>
            <a:rPr lang="ar-DZ" sz="2500" kern="1200" dirty="0"/>
            <a:t> خصائص التسويق الاجتماعي </a:t>
          </a:r>
          <a:endParaRPr lang="fr-FR" sz="2500" kern="1200" dirty="0"/>
        </a:p>
      </dsp:txBody>
      <dsp:txXfrm>
        <a:off x="29271" y="2775142"/>
        <a:ext cx="6857848" cy="541083"/>
      </dsp:txXfrm>
    </dsp:sp>
    <dsp:sp modelId="{508167FC-8597-4CCF-BC87-C523C2A63C84}">
      <dsp:nvSpPr>
        <dsp:cNvPr id="0" name=""/>
        <dsp:cNvSpPr/>
      </dsp:nvSpPr>
      <dsp:spPr>
        <a:xfrm>
          <a:off x="0" y="3417496"/>
          <a:ext cx="6916390" cy="599625"/>
        </a:xfrm>
        <a:prstGeom prst="roundRect">
          <a:avLst/>
        </a:prstGeom>
        <a:solidFill>
          <a:srgbClr val="61E5D8"/>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ar-SA" sz="1800" b="1" kern="1200" dirty="0"/>
            <a:t>المبحث الثاني:</a:t>
          </a:r>
          <a:r>
            <a:rPr lang="ar-DZ" sz="1800" b="1" kern="1200" dirty="0"/>
            <a:t>مزيج التسويق الاجتماعي ومراحله والفرق بينه وبين التسويق التجاري</a:t>
          </a:r>
          <a:endParaRPr lang="fr-FR" sz="1800" kern="1200" dirty="0"/>
        </a:p>
      </dsp:txBody>
      <dsp:txXfrm>
        <a:off x="29271" y="3446767"/>
        <a:ext cx="6857848" cy="541083"/>
      </dsp:txXfrm>
    </dsp:sp>
    <dsp:sp modelId="{77F643CC-1CB7-410C-86E2-B7A9B86D7170}">
      <dsp:nvSpPr>
        <dsp:cNvPr id="0" name=""/>
        <dsp:cNvSpPr/>
      </dsp:nvSpPr>
      <dsp:spPr>
        <a:xfrm>
          <a:off x="0" y="4770646"/>
          <a:ext cx="6916390" cy="59962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r" defTabSz="1111250" rtl="1">
            <a:lnSpc>
              <a:spcPct val="90000"/>
            </a:lnSpc>
            <a:spcBef>
              <a:spcPct val="0"/>
            </a:spcBef>
            <a:spcAft>
              <a:spcPct val="35000"/>
            </a:spcAft>
            <a:buNone/>
          </a:pPr>
          <a:r>
            <a:rPr lang="ar-SA" sz="2500" kern="1200" dirty="0"/>
            <a:t>المطلب </a:t>
          </a:r>
          <a:r>
            <a:rPr lang="ar-DZ" sz="2500" kern="1200" dirty="0"/>
            <a:t>الثاني</a:t>
          </a:r>
          <a:r>
            <a:rPr lang="ar-SA" sz="2500" kern="1200" dirty="0"/>
            <a:t>:</a:t>
          </a:r>
          <a:r>
            <a:rPr lang="ar-DZ" sz="2500" kern="1200" dirty="0"/>
            <a:t>مراحل التسويق الاجتماعي</a:t>
          </a:r>
          <a:endParaRPr lang="fr-FR" sz="2500" kern="1200" dirty="0"/>
        </a:p>
      </dsp:txBody>
      <dsp:txXfrm>
        <a:off x="29271" y="4799917"/>
        <a:ext cx="6857848" cy="541083"/>
      </dsp:txXfrm>
    </dsp:sp>
    <dsp:sp modelId="{A25C5560-0167-473A-AD9F-4F10EFB1EDB7}">
      <dsp:nvSpPr>
        <dsp:cNvPr id="0" name=""/>
        <dsp:cNvSpPr/>
      </dsp:nvSpPr>
      <dsp:spPr>
        <a:xfrm>
          <a:off x="0" y="4091513"/>
          <a:ext cx="6916390" cy="59962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r" defTabSz="1111250" rtl="1">
            <a:lnSpc>
              <a:spcPct val="90000"/>
            </a:lnSpc>
            <a:spcBef>
              <a:spcPct val="0"/>
            </a:spcBef>
            <a:spcAft>
              <a:spcPct val="35000"/>
            </a:spcAft>
            <a:buNone/>
          </a:pPr>
          <a:r>
            <a:rPr lang="ar-SA" sz="2500" kern="1200" dirty="0"/>
            <a:t>المطلب </a:t>
          </a:r>
          <a:r>
            <a:rPr lang="ar-DZ" sz="2500" kern="1200" dirty="0"/>
            <a:t>الاول</a:t>
          </a:r>
          <a:r>
            <a:rPr lang="ar-SA" sz="2500" kern="1200" dirty="0"/>
            <a:t>:</a:t>
          </a:r>
          <a:r>
            <a:rPr lang="ar-DZ" sz="2500" kern="1200" dirty="0"/>
            <a:t> عناصر مزيج التسويق الاجتماعي</a:t>
          </a:r>
          <a:endParaRPr lang="fr-FR" sz="2500" kern="1200" dirty="0"/>
        </a:p>
      </dsp:txBody>
      <dsp:txXfrm>
        <a:off x="29271" y="4120784"/>
        <a:ext cx="6857848" cy="541083"/>
      </dsp:txXfrm>
    </dsp:sp>
    <dsp:sp modelId="{0C0E0E36-5657-4FF2-9BE1-9F2D61254D41}">
      <dsp:nvSpPr>
        <dsp:cNvPr id="0" name=""/>
        <dsp:cNvSpPr/>
      </dsp:nvSpPr>
      <dsp:spPr>
        <a:xfrm>
          <a:off x="0" y="5432371"/>
          <a:ext cx="6916390" cy="59962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r" defTabSz="1111250" rtl="1">
            <a:lnSpc>
              <a:spcPct val="90000"/>
            </a:lnSpc>
            <a:spcBef>
              <a:spcPct val="0"/>
            </a:spcBef>
            <a:spcAft>
              <a:spcPct val="35000"/>
            </a:spcAft>
            <a:buNone/>
          </a:pPr>
          <a:r>
            <a:rPr lang="ar-SA" sz="2500" kern="1200" dirty="0"/>
            <a:t>المطلب الثالث:</a:t>
          </a:r>
          <a:r>
            <a:rPr lang="ar-DZ" sz="2500" kern="1200" dirty="0"/>
            <a:t> الفرق بين التسويق الاجتماعي و التجاري</a:t>
          </a:r>
          <a:endParaRPr lang="fr-FR" sz="2500" kern="1200" dirty="0"/>
        </a:p>
      </dsp:txBody>
      <dsp:txXfrm>
        <a:off x="29271" y="5461642"/>
        <a:ext cx="6857848" cy="541083"/>
      </dsp:txXfrm>
    </dsp:sp>
    <dsp:sp modelId="{4B4CB4A2-A06A-4350-8D84-F0D06DB0D25C}">
      <dsp:nvSpPr>
        <dsp:cNvPr id="0" name=""/>
        <dsp:cNvSpPr/>
      </dsp:nvSpPr>
      <dsp:spPr>
        <a:xfrm>
          <a:off x="0" y="6103996"/>
          <a:ext cx="6916390" cy="599625"/>
        </a:xfrm>
        <a:prstGeom prst="roundRect">
          <a:avLst/>
        </a:prstGeom>
        <a:solidFill>
          <a:srgbClr val="61E5D8"/>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r" defTabSz="1111250" rtl="1">
            <a:lnSpc>
              <a:spcPct val="90000"/>
            </a:lnSpc>
            <a:spcBef>
              <a:spcPct val="0"/>
            </a:spcBef>
            <a:spcAft>
              <a:spcPct val="35000"/>
            </a:spcAft>
            <a:buNone/>
          </a:pPr>
          <a:r>
            <a:rPr lang="ar-DZ" sz="2500" b="1" kern="1200"/>
            <a:t>الخاتمة</a:t>
          </a:r>
          <a:endParaRPr lang="fr-FR" sz="2500" kern="1200"/>
        </a:p>
      </dsp:txBody>
      <dsp:txXfrm>
        <a:off x="29271" y="6133267"/>
        <a:ext cx="6857848" cy="54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484AB-29BC-4367-AFCD-A1ECCEFC0D31}">
      <dsp:nvSpPr>
        <dsp:cNvPr id="0" name=""/>
        <dsp:cNvSpPr/>
      </dsp:nvSpPr>
      <dsp:spPr>
        <a:xfrm>
          <a:off x="0" y="37486"/>
          <a:ext cx="7448058" cy="898560"/>
        </a:xfrm>
        <a:prstGeom prst="roundRect">
          <a:avLst/>
        </a:prstGeom>
        <a:solidFill>
          <a:srgbClr val="FFFFFF">
            <a:alpha val="81176"/>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rtl="1">
            <a:lnSpc>
              <a:spcPct val="90000"/>
            </a:lnSpc>
            <a:spcBef>
              <a:spcPct val="0"/>
            </a:spcBef>
            <a:spcAft>
              <a:spcPct val="35000"/>
            </a:spcAft>
            <a:buNone/>
          </a:pPr>
          <a:r>
            <a:rPr lang="ar-DZ" sz="3200" b="1" kern="1200" dirty="0"/>
            <a:t>تحديد المشكلة او القضية</a:t>
          </a:r>
          <a:endParaRPr lang="fr-FR" sz="3200" kern="1200" dirty="0"/>
        </a:p>
      </dsp:txBody>
      <dsp:txXfrm>
        <a:off x="43864" y="81350"/>
        <a:ext cx="7360330" cy="810832"/>
      </dsp:txXfrm>
    </dsp:sp>
    <dsp:sp modelId="{81437642-8593-4F5E-9C86-4812CAEBB492}">
      <dsp:nvSpPr>
        <dsp:cNvPr id="0" name=""/>
        <dsp:cNvSpPr/>
      </dsp:nvSpPr>
      <dsp:spPr>
        <a:xfrm>
          <a:off x="0" y="1074286"/>
          <a:ext cx="7448058" cy="898560"/>
        </a:xfrm>
        <a:prstGeom prst="roundRect">
          <a:avLst/>
        </a:prstGeom>
        <a:solidFill>
          <a:srgbClr val="FFFFFF">
            <a:alpha val="81176"/>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rtl="1">
            <a:lnSpc>
              <a:spcPct val="90000"/>
            </a:lnSpc>
            <a:spcBef>
              <a:spcPct val="0"/>
            </a:spcBef>
            <a:spcAft>
              <a:spcPct val="35000"/>
            </a:spcAft>
            <a:buNone/>
          </a:pPr>
          <a:r>
            <a:rPr lang="ar-DZ" sz="3200" b="1" kern="1200" dirty="0"/>
            <a:t>تحديد الجمهور</a:t>
          </a:r>
          <a:endParaRPr lang="fr-FR" sz="3200" kern="1200" dirty="0"/>
        </a:p>
      </dsp:txBody>
      <dsp:txXfrm>
        <a:off x="43864" y="1118150"/>
        <a:ext cx="7360330" cy="810832"/>
      </dsp:txXfrm>
    </dsp:sp>
    <dsp:sp modelId="{A2A29FB0-E597-4B01-83E1-5D7B1BE2A981}">
      <dsp:nvSpPr>
        <dsp:cNvPr id="0" name=""/>
        <dsp:cNvSpPr/>
      </dsp:nvSpPr>
      <dsp:spPr>
        <a:xfrm>
          <a:off x="0" y="2111086"/>
          <a:ext cx="7448058" cy="898560"/>
        </a:xfrm>
        <a:prstGeom prst="roundRect">
          <a:avLst/>
        </a:prstGeom>
        <a:solidFill>
          <a:srgbClr val="FFFFFF">
            <a:alpha val="81176"/>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rtl="1">
            <a:lnSpc>
              <a:spcPct val="90000"/>
            </a:lnSpc>
            <a:spcBef>
              <a:spcPct val="0"/>
            </a:spcBef>
            <a:spcAft>
              <a:spcPct val="35000"/>
            </a:spcAft>
            <a:buNone/>
          </a:pPr>
          <a:r>
            <a:rPr lang="ar-DZ" sz="3200" b="1" kern="1200" dirty="0"/>
            <a:t>تحديد الرسالة</a:t>
          </a:r>
          <a:endParaRPr lang="fr-FR" sz="3200" kern="1200" dirty="0"/>
        </a:p>
      </dsp:txBody>
      <dsp:txXfrm>
        <a:off x="43864" y="2154950"/>
        <a:ext cx="7360330" cy="810832"/>
      </dsp:txXfrm>
    </dsp:sp>
    <dsp:sp modelId="{29629974-DC6A-487B-9FCF-49E5F88E8758}">
      <dsp:nvSpPr>
        <dsp:cNvPr id="0" name=""/>
        <dsp:cNvSpPr/>
      </dsp:nvSpPr>
      <dsp:spPr>
        <a:xfrm>
          <a:off x="0" y="3147886"/>
          <a:ext cx="7448058" cy="898560"/>
        </a:xfrm>
        <a:prstGeom prst="roundRect">
          <a:avLst/>
        </a:prstGeom>
        <a:solidFill>
          <a:srgbClr val="FFFFFF">
            <a:alpha val="81176"/>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rtl="1">
            <a:lnSpc>
              <a:spcPct val="90000"/>
            </a:lnSpc>
            <a:spcBef>
              <a:spcPct val="0"/>
            </a:spcBef>
            <a:spcAft>
              <a:spcPct val="35000"/>
            </a:spcAft>
            <a:buNone/>
          </a:pPr>
          <a:r>
            <a:rPr lang="ar-DZ" sz="3200" b="1" kern="1200" dirty="0"/>
            <a:t>تحديد القنوات او الوسائل</a:t>
          </a:r>
          <a:endParaRPr lang="fr-FR" sz="3200" kern="1200" dirty="0"/>
        </a:p>
      </dsp:txBody>
      <dsp:txXfrm>
        <a:off x="43864" y="3191750"/>
        <a:ext cx="7360330" cy="810832"/>
      </dsp:txXfrm>
    </dsp:sp>
    <dsp:sp modelId="{836D3B90-4D37-4A71-8504-A9836D57F772}">
      <dsp:nvSpPr>
        <dsp:cNvPr id="0" name=""/>
        <dsp:cNvSpPr/>
      </dsp:nvSpPr>
      <dsp:spPr>
        <a:xfrm>
          <a:off x="0" y="4154417"/>
          <a:ext cx="7448058" cy="898560"/>
        </a:xfrm>
        <a:prstGeom prst="roundRect">
          <a:avLst/>
        </a:prstGeom>
        <a:solidFill>
          <a:srgbClr val="FFFFFF">
            <a:alpha val="81176"/>
          </a:srgb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rtl="1">
            <a:lnSpc>
              <a:spcPct val="90000"/>
            </a:lnSpc>
            <a:spcBef>
              <a:spcPct val="0"/>
            </a:spcBef>
            <a:spcAft>
              <a:spcPct val="35000"/>
            </a:spcAft>
            <a:buNone/>
          </a:pPr>
          <a:r>
            <a:rPr lang="ar-DZ" sz="3200" b="1" kern="1200" dirty="0"/>
            <a:t>المتابعة و القياس</a:t>
          </a:r>
          <a:endParaRPr lang="fr-FR" sz="3200" kern="1200" dirty="0"/>
        </a:p>
      </dsp:txBody>
      <dsp:txXfrm>
        <a:off x="43864" y="4198281"/>
        <a:ext cx="7360330" cy="8108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991B8FB-3C5A-4B83-BE78-7486F7A73427}" type="datetimeFigureOut">
              <a:rPr lang="fr-FR" smtClean="0"/>
              <a:t>15/10/2025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3AD036-DAEB-4D2A-ACD9-CF71212C0198}" type="slidenum">
              <a:rPr lang="fr-FR" smtClean="0"/>
              <a:t>‹N°›</a:t>
            </a:fld>
            <a:endParaRPr lang="fr-FR"/>
          </a:p>
        </p:txBody>
      </p:sp>
    </p:spTree>
    <p:extLst>
      <p:ext uri="{BB962C8B-B14F-4D97-AF65-F5344CB8AC3E}">
        <p14:creationId xmlns:p14="http://schemas.microsoft.com/office/powerpoint/2010/main" val="78588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91B8FB-3C5A-4B83-BE78-7486F7A73427}" type="datetimeFigureOut">
              <a:rPr lang="fr-FR" smtClean="0"/>
              <a:t>15/10/2025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3AD036-DAEB-4D2A-ACD9-CF71212C0198}" type="slidenum">
              <a:rPr lang="fr-FR" smtClean="0"/>
              <a:t>‹N°›</a:t>
            </a:fld>
            <a:endParaRPr lang="fr-FR"/>
          </a:p>
        </p:txBody>
      </p:sp>
    </p:spTree>
    <p:extLst>
      <p:ext uri="{BB962C8B-B14F-4D97-AF65-F5344CB8AC3E}">
        <p14:creationId xmlns:p14="http://schemas.microsoft.com/office/powerpoint/2010/main" val="329378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91B8FB-3C5A-4B83-BE78-7486F7A73427}" type="datetimeFigureOut">
              <a:rPr lang="fr-FR" smtClean="0"/>
              <a:t>15/10/2025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3AD036-DAEB-4D2A-ACD9-CF71212C0198}" type="slidenum">
              <a:rPr lang="fr-FR" smtClean="0"/>
              <a:t>‹N°›</a:t>
            </a:fld>
            <a:endParaRPr lang="fr-FR"/>
          </a:p>
        </p:txBody>
      </p:sp>
    </p:spTree>
    <p:extLst>
      <p:ext uri="{BB962C8B-B14F-4D97-AF65-F5344CB8AC3E}">
        <p14:creationId xmlns:p14="http://schemas.microsoft.com/office/powerpoint/2010/main" val="377254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991B8FB-3C5A-4B83-BE78-7486F7A73427}" type="datetimeFigureOut">
              <a:rPr lang="fr-FR" smtClean="0"/>
              <a:t>15/10/2025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3AD036-DAEB-4D2A-ACD9-CF71212C0198}" type="slidenum">
              <a:rPr lang="fr-FR" smtClean="0"/>
              <a:t>‹N°›</a:t>
            </a:fld>
            <a:endParaRPr lang="fr-FR"/>
          </a:p>
        </p:txBody>
      </p:sp>
    </p:spTree>
    <p:extLst>
      <p:ext uri="{BB962C8B-B14F-4D97-AF65-F5344CB8AC3E}">
        <p14:creationId xmlns:p14="http://schemas.microsoft.com/office/powerpoint/2010/main" val="279765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991B8FB-3C5A-4B83-BE78-7486F7A73427}" type="datetimeFigureOut">
              <a:rPr lang="fr-FR" smtClean="0"/>
              <a:t>15/10/2025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3AD036-DAEB-4D2A-ACD9-CF71212C0198}" type="slidenum">
              <a:rPr lang="fr-FR" smtClean="0"/>
              <a:t>‹N°›</a:t>
            </a:fld>
            <a:endParaRPr lang="fr-FR"/>
          </a:p>
        </p:txBody>
      </p:sp>
    </p:spTree>
    <p:extLst>
      <p:ext uri="{BB962C8B-B14F-4D97-AF65-F5344CB8AC3E}">
        <p14:creationId xmlns:p14="http://schemas.microsoft.com/office/powerpoint/2010/main" val="31255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991B8FB-3C5A-4B83-BE78-7486F7A73427}" type="datetimeFigureOut">
              <a:rPr lang="fr-FR" smtClean="0"/>
              <a:t>15/10/2025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3AD036-DAEB-4D2A-ACD9-CF71212C0198}" type="slidenum">
              <a:rPr lang="fr-FR" smtClean="0"/>
              <a:t>‹N°›</a:t>
            </a:fld>
            <a:endParaRPr lang="fr-FR"/>
          </a:p>
        </p:txBody>
      </p:sp>
    </p:spTree>
    <p:extLst>
      <p:ext uri="{BB962C8B-B14F-4D97-AF65-F5344CB8AC3E}">
        <p14:creationId xmlns:p14="http://schemas.microsoft.com/office/powerpoint/2010/main" val="268724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991B8FB-3C5A-4B83-BE78-7486F7A73427}" type="datetimeFigureOut">
              <a:rPr lang="fr-FR" smtClean="0"/>
              <a:t>15/10/2025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83AD036-DAEB-4D2A-ACD9-CF71212C0198}" type="slidenum">
              <a:rPr lang="fr-FR" smtClean="0"/>
              <a:t>‹N°›</a:t>
            </a:fld>
            <a:endParaRPr lang="fr-FR"/>
          </a:p>
        </p:txBody>
      </p:sp>
    </p:spTree>
    <p:extLst>
      <p:ext uri="{BB962C8B-B14F-4D97-AF65-F5344CB8AC3E}">
        <p14:creationId xmlns:p14="http://schemas.microsoft.com/office/powerpoint/2010/main" val="211073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991B8FB-3C5A-4B83-BE78-7486F7A73427}" type="datetimeFigureOut">
              <a:rPr lang="fr-FR" smtClean="0"/>
              <a:t>15/10/2025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83AD036-DAEB-4D2A-ACD9-CF71212C0198}" type="slidenum">
              <a:rPr lang="fr-FR" smtClean="0"/>
              <a:t>‹N°›</a:t>
            </a:fld>
            <a:endParaRPr lang="fr-FR"/>
          </a:p>
        </p:txBody>
      </p:sp>
    </p:spTree>
    <p:extLst>
      <p:ext uri="{BB962C8B-B14F-4D97-AF65-F5344CB8AC3E}">
        <p14:creationId xmlns:p14="http://schemas.microsoft.com/office/powerpoint/2010/main" val="204576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91B8FB-3C5A-4B83-BE78-7486F7A73427}" type="datetimeFigureOut">
              <a:rPr lang="fr-FR" smtClean="0"/>
              <a:t>15/10/2025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83AD036-DAEB-4D2A-ACD9-CF71212C0198}" type="slidenum">
              <a:rPr lang="fr-FR" smtClean="0"/>
              <a:t>‹N°›</a:t>
            </a:fld>
            <a:endParaRPr lang="fr-FR"/>
          </a:p>
        </p:txBody>
      </p:sp>
    </p:spTree>
    <p:extLst>
      <p:ext uri="{BB962C8B-B14F-4D97-AF65-F5344CB8AC3E}">
        <p14:creationId xmlns:p14="http://schemas.microsoft.com/office/powerpoint/2010/main" val="19845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991B8FB-3C5A-4B83-BE78-7486F7A73427}" type="datetimeFigureOut">
              <a:rPr lang="fr-FR" smtClean="0"/>
              <a:t>15/10/2025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3AD036-DAEB-4D2A-ACD9-CF71212C0198}" type="slidenum">
              <a:rPr lang="fr-FR" smtClean="0"/>
              <a:t>‹N°›</a:t>
            </a:fld>
            <a:endParaRPr lang="fr-FR"/>
          </a:p>
        </p:txBody>
      </p:sp>
    </p:spTree>
    <p:extLst>
      <p:ext uri="{BB962C8B-B14F-4D97-AF65-F5344CB8AC3E}">
        <p14:creationId xmlns:p14="http://schemas.microsoft.com/office/powerpoint/2010/main" val="355671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991B8FB-3C5A-4B83-BE78-7486F7A73427}" type="datetimeFigureOut">
              <a:rPr lang="fr-FR" smtClean="0"/>
              <a:t>15/10/2025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3AD036-DAEB-4D2A-ACD9-CF71212C0198}" type="slidenum">
              <a:rPr lang="fr-FR" smtClean="0"/>
              <a:t>‹N°›</a:t>
            </a:fld>
            <a:endParaRPr lang="fr-FR"/>
          </a:p>
        </p:txBody>
      </p:sp>
    </p:spTree>
    <p:extLst>
      <p:ext uri="{BB962C8B-B14F-4D97-AF65-F5344CB8AC3E}">
        <p14:creationId xmlns:p14="http://schemas.microsoft.com/office/powerpoint/2010/main" val="129852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1B8FB-3C5A-4B83-BE78-7486F7A73427}" type="datetimeFigureOut">
              <a:rPr lang="fr-FR" smtClean="0"/>
              <a:t>15/10/2025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AD036-DAEB-4D2A-ACD9-CF71212C0198}" type="slidenum">
              <a:rPr lang="fr-FR" smtClean="0"/>
              <a:t>‹N°›</a:t>
            </a:fld>
            <a:endParaRPr lang="fr-FR"/>
          </a:p>
        </p:txBody>
      </p:sp>
    </p:spTree>
    <p:extLst>
      <p:ext uri="{BB962C8B-B14F-4D97-AF65-F5344CB8AC3E}">
        <p14:creationId xmlns:p14="http://schemas.microsoft.com/office/powerpoint/2010/main" val="38124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39150" y="-1246214"/>
            <a:ext cx="11683219" cy="8762414"/>
          </a:xfrm>
          <a:prstGeom prst="rect">
            <a:avLst/>
          </a:prstGeom>
        </p:spPr>
      </p:pic>
    </p:spTree>
    <p:extLst>
      <p:ext uri="{BB962C8B-B14F-4D97-AF65-F5344CB8AC3E}">
        <p14:creationId xmlns:p14="http://schemas.microsoft.com/office/powerpoint/2010/main" val="1465918271"/>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853" y="260681"/>
            <a:ext cx="9660238" cy="1015663"/>
          </a:xfrm>
          <a:prstGeom prst="rect">
            <a:avLst/>
          </a:prstGeom>
        </p:spPr>
        <p:txBody>
          <a:bodyPr wrap="square">
            <a:spAutoFit/>
          </a:bodyPr>
          <a:lstStyle/>
          <a:p>
            <a:pPr lvl="0" algn="ctr" rtl="1"/>
            <a:r>
              <a:rPr lang="ar-SA" sz="6000" b="1" dirty="0"/>
              <a:t>عناصر مزيج التسويق الاجتماعي</a:t>
            </a:r>
          </a:p>
        </p:txBody>
      </p:sp>
      <p:sp>
        <p:nvSpPr>
          <p:cNvPr id="10" name="Freeform 2"/>
          <p:cNvSpPr/>
          <p:nvPr/>
        </p:nvSpPr>
        <p:spPr>
          <a:xfrm>
            <a:off x="0" y="1460923"/>
            <a:ext cx="12097365" cy="4186285"/>
          </a:xfrm>
          <a:custGeom>
            <a:avLst/>
            <a:gdLst/>
            <a:ahLst/>
            <a:cxnLst/>
            <a:rect l="l" t="t" r="r" b="b"/>
            <a:pathLst>
              <a:path w="16230600" h="4943570">
                <a:moveTo>
                  <a:pt x="0" y="0"/>
                </a:moveTo>
                <a:lnTo>
                  <a:pt x="16230600" y="0"/>
                </a:lnTo>
                <a:lnTo>
                  <a:pt x="16230600" y="4943570"/>
                </a:lnTo>
                <a:lnTo>
                  <a:pt x="0" y="4943570"/>
                </a:lnTo>
                <a:lnTo>
                  <a:pt x="0" y="0"/>
                </a:lnTo>
                <a:close/>
              </a:path>
            </a:pathLst>
          </a:custGeom>
          <a:blipFill>
            <a:blip r:embed="rId2"/>
            <a:stretch>
              <a:fillRect/>
            </a:stretch>
          </a:blipFill>
        </p:spPr>
        <p:txBody>
          <a:bodyPr/>
          <a:lstStyle/>
          <a:p>
            <a:endParaRPr lang="fr-FR"/>
          </a:p>
        </p:txBody>
      </p:sp>
      <p:sp>
        <p:nvSpPr>
          <p:cNvPr id="11" name="Rectangle 10"/>
          <p:cNvSpPr/>
          <p:nvPr/>
        </p:nvSpPr>
        <p:spPr>
          <a:xfrm>
            <a:off x="277474" y="2842796"/>
            <a:ext cx="2300748" cy="1673022"/>
          </a:xfrm>
          <a:prstGeom prst="rect">
            <a:avLst/>
          </a:prstGeom>
        </p:spPr>
        <p:txBody>
          <a:bodyPr wrap="square">
            <a:spAutoFit/>
          </a:bodyPr>
          <a:lstStyle/>
          <a:p>
            <a:pPr algn="ctr" rtl="1">
              <a:lnSpc>
                <a:spcPct val="107000"/>
              </a:lnSpc>
              <a:spcAft>
                <a:spcPts val="800"/>
              </a:spcAft>
            </a:pPr>
            <a:r>
              <a:rPr lang="ar-SA" sz="4800" b="1" dirty="0">
                <a:latin typeface="Calibri" panose="020F0502020204030204" pitchFamily="34" charset="0"/>
                <a:ea typeface="Calibri" panose="020F0502020204030204" pitchFamily="34" charset="0"/>
                <a:cs typeface="Simplified Arabic" panose="02020603050405020304" pitchFamily="18" charset="-78"/>
              </a:rPr>
              <a:t>المنتج الاجتماعي</a:t>
            </a:r>
            <a:endParaRPr lang="fr-FR"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p:cNvSpPr/>
          <p:nvPr/>
        </p:nvSpPr>
        <p:spPr>
          <a:xfrm>
            <a:off x="3474313" y="2644170"/>
            <a:ext cx="2330246" cy="1569660"/>
          </a:xfrm>
          <a:prstGeom prst="rect">
            <a:avLst/>
          </a:prstGeom>
        </p:spPr>
        <p:txBody>
          <a:bodyPr wrap="square">
            <a:spAutoFit/>
          </a:bodyPr>
          <a:lstStyle/>
          <a:p>
            <a:pPr algn="ctr" rtl="1"/>
            <a:r>
              <a:rPr lang="ar-SA" sz="4800" b="1" dirty="0"/>
              <a:t>التسعير الاجتماعي</a:t>
            </a:r>
            <a:endParaRPr lang="fr-FR" sz="4800" dirty="0"/>
          </a:p>
        </p:txBody>
      </p:sp>
      <p:sp>
        <p:nvSpPr>
          <p:cNvPr id="13" name="Rectangle 12"/>
          <p:cNvSpPr/>
          <p:nvPr/>
        </p:nvSpPr>
        <p:spPr>
          <a:xfrm>
            <a:off x="6620716" y="2961734"/>
            <a:ext cx="2330246" cy="830997"/>
          </a:xfrm>
          <a:prstGeom prst="rect">
            <a:avLst/>
          </a:prstGeom>
        </p:spPr>
        <p:txBody>
          <a:bodyPr wrap="square">
            <a:spAutoFit/>
          </a:bodyPr>
          <a:lstStyle/>
          <a:p>
            <a:pPr algn="ctr" rtl="1"/>
            <a:r>
              <a:rPr lang="ar-SA" sz="4800" b="1" dirty="0"/>
              <a:t>الترويج</a:t>
            </a:r>
            <a:endParaRPr lang="fr-FR" sz="4800" dirty="0"/>
          </a:p>
        </p:txBody>
      </p:sp>
      <p:sp>
        <p:nvSpPr>
          <p:cNvPr id="14" name="Rectangle 13"/>
          <p:cNvSpPr/>
          <p:nvPr/>
        </p:nvSpPr>
        <p:spPr>
          <a:xfrm>
            <a:off x="9767119" y="2895774"/>
            <a:ext cx="2330246" cy="830997"/>
          </a:xfrm>
          <a:prstGeom prst="rect">
            <a:avLst/>
          </a:prstGeom>
        </p:spPr>
        <p:txBody>
          <a:bodyPr wrap="square">
            <a:spAutoFit/>
          </a:bodyPr>
          <a:lstStyle/>
          <a:p>
            <a:pPr algn="ctr" rtl="1"/>
            <a:r>
              <a:rPr lang="ar-SA" sz="4800" b="1" dirty="0"/>
              <a:t>المكان</a:t>
            </a:r>
            <a:endParaRPr lang="fr-FR" sz="4800" dirty="0"/>
          </a:p>
        </p:txBody>
      </p:sp>
    </p:spTree>
    <p:extLst>
      <p:ext uri="{BB962C8B-B14F-4D97-AF65-F5344CB8AC3E}">
        <p14:creationId xmlns:p14="http://schemas.microsoft.com/office/powerpoint/2010/main" val="36430076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28600"/>
            <a:ext cx="12192000" cy="6400800"/>
          </a:xfrm>
          <a:prstGeom prst="rect">
            <a:avLst/>
          </a:prstGeom>
        </p:spPr>
      </p:pic>
      <p:sp>
        <p:nvSpPr>
          <p:cNvPr id="2" name="Rectangle 1"/>
          <p:cNvSpPr/>
          <p:nvPr/>
        </p:nvSpPr>
        <p:spPr>
          <a:xfrm>
            <a:off x="1576530" y="248481"/>
            <a:ext cx="8800117" cy="1015663"/>
          </a:xfrm>
          <a:prstGeom prst="rect">
            <a:avLst/>
          </a:prstGeom>
        </p:spPr>
        <p:txBody>
          <a:bodyPr wrap="square">
            <a:spAutoFit/>
          </a:bodyPr>
          <a:lstStyle/>
          <a:p>
            <a:pPr lvl="0" algn="ctr" rtl="1"/>
            <a:r>
              <a:rPr lang="ar-DZ" sz="6000" b="1" dirty="0"/>
              <a:t>مراحل التسويق الاجتماعي</a:t>
            </a:r>
          </a:p>
        </p:txBody>
      </p:sp>
      <p:graphicFrame>
        <p:nvGraphicFramePr>
          <p:cNvPr id="5" name="Diagramme 4"/>
          <p:cNvGraphicFramePr/>
          <p:nvPr>
            <p:extLst>
              <p:ext uri="{D42A27DB-BD31-4B8C-83A1-F6EECF244321}">
                <p14:modId xmlns:p14="http://schemas.microsoft.com/office/powerpoint/2010/main" val="2158271436"/>
              </p:ext>
            </p:extLst>
          </p:nvPr>
        </p:nvGraphicFramePr>
        <p:xfrm>
          <a:off x="1948572" y="1284024"/>
          <a:ext cx="7448058" cy="5120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Freeform 3"/>
          <p:cNvSpPr/>
          <p:nvPr/>
        </p:nvSpPr>
        <p:spPr>
          <a:xfrm rot="16200000">
            <a:off x="7445931" y="3503529"/>
            <a:ext cx="4994828" cy="866604"/>
          </a:xfrm>
          <a:custGeom>
            <a:avLst/>
            <a:gdLst/>
            <a:ahLst/>
            <a:cxnLst/>
            <a:rect l="l" t="t" r="r" b="b"/>
            <a:pathLst>
              <a:path w="7315200" h="2106168">
                <a:moveTo>
                  <a:pt x="0" y="0"/>
                </a:moveTo>
                <a:lnTo>
                  <a:pt x="7315200" y="0"/>
                </a:lnTo>
                <a:lnTo>
                  <a:pt x="7315200" y="2106168"/>
                </a:lnTo>
                <a:lnTo>
                  <a:pt x="0" y="21061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Tree>
    <p:extLst>
      <p:ext uri="{BB962C8B-B14F-4D97-AF65-F5344CB8AC3E}">
        <p14:creationId xmlns:p14="http://schemas.microsoft.com/office/powerpoint/2010/main" val="780209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154095" y="111432"/>
            <a:ext cx="9306582" cy="1938992"/>
          </a:xfrm>
          <a:prstGeom prst="rect">
            <a:avLst/>
          </a:prstGeom>
        </p:spPr>
        <p:txBody>
          <a:bodyPr wrap="square">
            <a:spAutoFit/>
          </a:bodyPr>
          <a:lstStyle/>
          <a:p>
            <a:pPr lvl="0" algn="ctr" rtl="1"/>
            <a:r>
              <a:rPr lang="ar-SA" sz="6000" b="1" dirty="0"/>
              <a:t>الفرق بين التسويق الاجتماعي و التجاري</a:t>
            </a:r>
          </a:p>
        </p:txBody>
      </p:sp>
      <p:pic>
        <p:nvPicPr>
          <p:cNvPr id="3" name="Image 2">
            <a:extLst>
              <a:ext uri="{FF2B5EF4-FFF2-40B4-BE49-F238E27FC236}">
                <a16:creationId xmlns:a16="http://schemas.microsoft.com/office/drawing/2014/main" id="{21157868-35F3-9188-DF25-D0718A6BDCE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82636" y="-369077"/>
            <a:ext cx="3709364" cy="2511240"/>
          </a:xfrm>
          <a:prstGeom prst="rect">
            <a:avLst/>
          </a:prstGeom>
        </p:spPr>
      </p:pic>
      <p:sp>
        <p:nvSpPr>
          <p:cNvPr id="5" name="ZoneTexte 4">
            <a:extLst>
              <a:ext uri="{FF2B5EF4-FFF2-40B4-BE49-F238E27FC236}">
                <a16:creationId xmlns:a16="http://schemas.microsoft.com/office/drawing/2014/main" id="{2839F36D-A144-8354-25AB-2A3D66A3BBCF}"/>
              </a:ext>
            </a:extLst>
          </p:cNvPr>
          <p:cNvSpPr txBox="1"/>
          <p:nvPr/>
        </p:nvSpPr>
        <p:spPr>
          <a:xfrm>
            <a:off x="6199714" y="1994906"/>
            <a:ext cx="5712710" cy="4524315"/>
          </a:xfrm>
          <a:prstGeom prst="rect">
            <a:avLst/>
          </a:prstGeom>
          <a:noFill/>
        </p:spPr>
        <p:txBody>
          <a:bodyPr wrap="square">
            <a:spAutoFit/>
          </a:bodyPr>
          <a:lstStyle/>
          <a:p>
            <a:pPr algn="r" rtl="1"/>
            <a:r>
              <a:rPr lang="ar-DZ" sz="2400" dirty="0"/>
              <a:t>الهدف من التسويق التجاري هو الترويج للشركة والمنتجات التي تبيعها ويستهدف أصحاب القدرة الشرائية لهذه المنتجات.</a:t>
            </a:r>
          </a:p>
          <a:p>
            <a:pPr algn="r" rtl="1"/>
            <a:r>
              <a:rPr lang="ar-DZ" sz="2400" dirty="0"/>
              <a:t>كما أن استراتيجيات التسويق التجاري تحاول الحصول على أكبر قدر من الحصة السوقية وإظهار الميزة التنافسية التي تجعل الشركة متفوقة على منافسيها في السوق.</a:t>
            </a:r>
          </a:p>
          <a:p>
            <a:pPr algn="r" rtl="1"/>
            <a:r>
              <a:rPr lang="ar-DZ" sz="2400" dirty="0"/>
              <a:t>أما التسويق الاجتماعي فهو يستهدف المجتمع بكل فئاته ويسعى لتحقيق الصالح العام من خلال نشر الوعي بالقضايا والمشكلات التي يعاني منها المجتمع.</a:t>
            </a:r>
          </a:p>
          <a:p>
            <a:pPr algn="r" rtl="1"/>
            <a:r>
              <a:rPr lang="ar-DZ" sz="2400" dirty="0"/>
              <a:t>كما أنه يطرح الحلول للمشكلات الاجتماعية بطريقة إبداعية قادرة على التأثير على الجمهور وتحقيق التغيير المرغوب في سلوكياتهم وأفكارهم.</a:t>
            </a:r>
            <a:endParaRPr lang="fr-FR" sz="2400" dirty="0"/>
          </a:p>
        </p:txBody>
      </p:sp>
      <p:pic>
        <p:nvPicPr>
          <p:cNvPr id="55" name="Image 54">
            <a:extLst>
              <a:ext uri="{FF2B5EF4-FFF2-40B4-BE49-F238E27FC236}">
                <a16:creationId xmlns:a16="http://schemas.microsoft.com/office/drawing/2014/main" id="{C861873E-A184-3E15-3AAB-A8C3C2E76601}"/>
              </a:ext>
            </a:extLst>
          </p:cNvPr>
          <p:cNvPicPr>
            <a:picLocks noChangeAspect="1"/>
          </p:cNvPicPr>
          <p:nvPr/>
        </p:nvPicPr>
        <p:blipFill>
          <a:blip r:embed="rId4"/>
          <a:stretch>
            <a:fillRect/>
          </a:stretch>
        </p:blipFill>
        <p:spPr>
          <a:xfrm>
            <a:off x="46733" y="2032412"/>
            <a:ext cx="6152981" cy="4598266"/>
          </a:xfrm>
          <a:prstGeom prst="rect">
            <a:avLst/>
          </a:prstGeom>
        </p:spPr>
      </p:pic>
    </p:spTree>
    <p:extLst>
      <p:ext uri="{BB962C8B-B14F-4D97-AF65-F5344CB8AC3E}">
        <p14:creationId xmlns:p14="http://schemas.microsoft.com/office/powerpoint/2010/main" val="23248350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2992255" y="39069"/>
            <a:ext cx="5068866" cy="896562"/>
            <a:chOff x="3308420" y="219544"/>
            <a:chExt cx="5068866" cy="896562"/>
          </a:xfrm>
        </p:grpSpPr>
        <p:sp>
          <p:nvSpPr>
            <p:cNvPr id="3"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61E5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t>الخاتمة</a:t>
              </a:r>
              <a:endParaRPr lang="fr-FR" b="1" dirty="0"/>
            </a:p>
          </p:txBody>
        </p:sp>
      </p:gr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5631"/>
            <a:ext cx="12192000" cy="5922369"/>
          </a:xfrm>
          <a:prstGeom prst="rect">
            <a:avLst/>
          </a:prstGeom>
        </p:spPr>
      </p:pic>
      <p:sp>
        <p:nvSpPr>
          <p:cNvPr id="7" name="ZoneTexte 6">
            <a:extLst>
              <a:ext uri="{FF2B5EF4-FFF2-40B4-BE49-F238E27FC236}">
                <a16:creationId xmlns:a16="http://schemas.microsoft.com/office/drawing/2014/main" id="{7E73F5A6-207E-D2EF-BD41-629589FB8E64}"/>
              </a:ext>
            </a:extLst>
          </p:cNvPr>
          <p:cNvSpPr txBox="1"/>
          <p:nvPr/>
        </p:nvSpPr>
        <p:spPr>
          <a:xfrm>
            <a:off x="612752" y="1487832"/>
            <a:ext cx="10335873" cy="3447098"/>
          </a:xfrm>
          <a:prstGeom prst="rect">
            <a:avLst/>
          </a:prstGeom>
          <a:noFill/>
        </p:spPr>
        <p:txBody>
          <a:bodyPr wrap="square">
            <a:spAutoFit/>
          </a:bodyPr>
          <a:lstStyle/>
          <a:p>
            <a:pPr algn="r" rtl="1"/>
            <a:endParaRPr lang="ar-DZ" dirty="0"/>
          </a:p>
          <a:p>
            <a:pPr algn="r" rtl="1"/>
            <a:r>
              <a:rPr lang="ar-DZ" sz="2000" dirty="0"/>
              <a:t>في الختام، يمكن القول إن التسويق الاجتماعي ليس مجرد أداة ترويجية عابرة، بل هو فلسفة واستراتيجية متكاملة تهدف إلى تحقيق منفعة المجتمع والإنسانية ككل. ومن خلال هذا البحث، تبيّن لنا أن هذا النوع من التسويق يتجاوز مفهوم الربح المادي ليركز على تحقيق "ربح" اجتماعي يتمثل في تحسين جودة الحياة، ونشر الوعي، وتعديل السلوكيات السلبية إلى أخرى إيجابية.</a:t>
            </a:r>
          </a:p>
          <a:p>
            <a:pPr algn="r" rtl="1"/>
            <a:r>
              <a:rPr lang="ar-DZ" sz="2000" dirty="0"/>
              <a:t>إذا كان التسويق التجاري يقيس نجاحه بمؤشرات مالية كالمبيعات والحصة السوقية، فإن التسويق الاجتماعي يقيس نجاحه بمعايير أكثر عمقاً، مثل مدى التغيير الإيجابي في المعتقدات والسلوكيات، وعدد المستفيدين من الحملات، والآثار الطويلة المدى على المجتمع. وقد أثبتت العديد من الحملات الناجحة، من مكافحة التدخين إلى التشجيع على التبرع بالدم، أن استخدام استراتيجيات التسويق المبنية على دراسة العميل المستهدف وفهم دوافعه، يمكن أن يكون أقوى تأثيراً من القوانين والتوجيهات المباشرة.</a:t>
            </a:r>
          </a:p>
          <a:p>
            <a:pPr algn="r" rtl="1"/>
            <a:r>
              <a:rPr lang="ar-DZ" sz="2000" dirty="0"/>
              <a:t>في ظل التحديات العالمية المتزايدة، من تغير مناخي وأوبئة ومشاكل صحية، يبرز دور التسويق الاجتماعي كشريك أساسي للحكومات والمنظمات غير الربحية في بناء مجتمعات أكثر وعياً وصحة واستدامة. لذا، فإن تبني وتطوير استراتيجيات مبتكرة في هذا المجال لم يعد خياراً بل أصبح ضرورة ملحة لمواجهة تعقيدات العصر وبناء مستقبل أفضل للأجيال القادمة.</a:t>
            </a:r>
            <a:endParaRPr lang="fr-FR" sz="2000" dirty="0"/>
          </a:p>
        </p:txBody>
      </p:sp>
    </p:spTree>
    <p:extLst>
      <p:ext uri="{BB962C8B-B14F-4D97-AF65-F5344CB8AC3E}">
        <p14:creationId xmlns:p14="http://schemas.microsoft.com/office/powerpoint/2010/main" val="3735011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3"/>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par>
                                <p:cTn id="10" presetID="2" presetClass="entr" presetSubtype="9"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736x/37/60/c5/3760c5795af3cfbdc341927d2ef2d4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104775"/>
            <a:ext cx="4391891" cy="696277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044" y="611944"/>
            <a:ext cx="8361956" cy="5936566"/>
          </a:xfrm>
          <a:prstGeom prst="rect">
            <a:avLst/>
          </a:prstGeom>
        </p:spPr>
      </p:pic>
      <p:sp>
        <p:nvSpPr>
          <p:cNvPr id="3" name="Rectangle 2"/>
          <p:cNvSpPr/>
          <p:nvPr/>
        </p:nvSpPr>
        <p:spPr>
          <a:xfrm>
            <a:off x="5212029" y="2257253"/>
            <a:ext cx="5200462" cy="2308324"/>
          </a:xfrm>
          <a:prstGeom prst="rect">
            <a:avLst/>
          </a:prstGeom>
        </p:spPr>
        <p:txBody>
          <a:bodyPr wrap="none">
            <a:spAutoFit/>
          </a:bodyPr>
          <a:lstStyle/>
          <a:p>
            <a:pPr algn="ctr"/>
            <a:r>
              <a:rPr lang="ar-DZ" sz="7200" b="1" dirty="0">
                <a:latin typeface="Andalus" panose="02020603050405020304" pitchFamily="18" charset="-78"/>
                <a:cs typeface="Andalus" panose="02020603050405020304" pitchFamily="18" charset="-78"/>
              </a:rPr>
              <a:t>شكرا على حسن</a:t>
            </a:r>
          </a:p>
          <a:p>
            <a:pPr algn="ctr"/>
            <a:r>
              <a:rPr lang="ar-DZ" sz="7200" b="1" dirty="0">
                <a:latin typeface="Andalus" panose="02020603050405020304" pitchFamily="18" charset="-78"/>
                <a:cs typeface="Andalus" panose="02020603050405020304" pitchFamily="18" charset="-78"/>
              </a:rPr>
              <a:t> الاستماع و الإصغاء</a:t>
            </a:r>
            <a:endParaRPr lang="fr-FR" sz="72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0996484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5"/>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15905" y="1377480"/>
            <a:ext cx="10755855" cy="4871454"/>
          </a:xfrm>
          <a:prstGeom prst="rect">
            <a:avLst/>
          </a:prstGeom>
          <a:noFill/>
        </p:spPr>
      </p:pic>
      <p:sp>
        <p:nvSpPr>
          <p:cNvPr id="5" name="Titre 3"/>
          <p:cNvSpPr txBox="1">
            <a:spLocks/>
          </p:cNvSpPr>
          <p:nvPr/>
        </p:nvSpPr>
        <p:spPr>
          <a:xfrm>
            <a:off x="0" y="322258"/>
            <a:ext cx="12192000" cy="213520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1800" b="1" dirty="0">
                <a:latin typeface="Simplified Arabic" panose="02020603050405020304" pitchFamily="18" charset="-78"/>
                <a:cs typeface="Simplified Arabic" panose="02020603050405020304" pitchFamily="18" charset="-78"/>
              </a:rPr>
              <a:t>وزارة التعليم العالي والبحث العلمي</a:t>
            </a:r>
            <a:br>
              <a:rPr lang="ar-DZ" sz="1800" b="1" dirty="0">
                <a:latin typeface="Simplified Arabic" panose="02020603050405020304" pitchFamily="18" charset="-78"/>
                <a:cs typeface="Simplified Arabic" panose="02020603050405020304" pitchFamily="18" charset="-78"/>
              </a:rPr>
            </a:br>
            <a:r>
              <a:rPr lang="ar-DZ" sz="1800" b="1" dirty="0">
                <a:latin typeface="Simplified Arabic" panose="02020603050405020304" pitchFamily="18" charset="-78"/>
                <a:cs typeface="Simplified Arabic" panose="02020603050405020304" pitchFamily="18" charset="-78"/>
              </a:rPr>
              <a:t>جامعة باجي مختار –عنابة-</a:t>
            </a:r>
            <a:br>
              <a:rPr lang="ar-DZ" sz="1800" b="1" dirty="0">
                <a:latin typeface="Simplified Arabic" panose="02020603050405020304" pitchFamily="18" charset="-78"/>
                <a:cs typeface="Simplified Arabic" panose="02020603050405020304" pitchFamily="18" charset="-78"/>
              </a:rPr>
            </a:br>
            <a:r>
              <a:rPr lang="ar-DZ" sz="1800" b="1" dirty="0">
                <a:latin typeface="Simplified Arabic" panose="02020603050405020304" pitchFamily="18" charset="-78"/>
                <a:cs typeface="Simplified Arabic" panose="02020603050405020304" pitchFamily="18" charset="-78"/>
              </a:rPr>
              <a:t>كلية العلوم الاقتصادية وعلوم التسيير</a:t>
            </a:r>
            <a:br>
              <a:rPr lang="ar-DZ" sz="1800" b="1" dirty="0">
                <a:latin typeface="Simplified Arabic" panose="02020603050405020304" pitchFamily="18" charset="-78"/>
                <a:cs typeface="Simplified Arabic" panose="02020603050405020304" pitchFamily="18" charset="-78"/>
              </a:rPr>
            </a:br>
            <a:br>
              <a:rPr lang="fr-FR" sz="1800" b="1" dirty="0">
                <a:latin typeface="Simplified Arabic" panose="02020603050405020304" pitchFamily="18" charset="-78"/>
                <a:cs typeface="Simplified Arabic" panose="02020603050405020304" pitchFamily="18" charset="-78"/>
              </a:rPr>
            </a:br>
            <a:r>
              <a:rPr lang="ar-DZ" sz="1800" b="1" dirty="0">
                <a:latin typeface="Simplified Arabic" panose="02020603050405020304" pitchFamily="18" charset="-78"/>
                <a:cs typeface="Simplified Arabic" panose="02020603050405020304" pitchFamily="18" charset="-78"/>
              </a:rPr>
              <a:t>الموضوع:</a:t>
            </a:r>
            <a:endParaRPr lang="fr-FR" sz="1800" b="1" dirty="0">
              <a:latin typeface="Simplified Arabic" panose="02020603050405020304" pitchFamily="18" charset="-78"/>
              <a:cs typeface="Simplified Arabic" panose="02020603050405020304" pitchFamily="18" charset="-78"/>
            </a:endParaRPr>
          </a:p>
        </p:txBody>
      </p:sp>
      <p:sp>
        <p:nvSpPr>
          <p:cNvPr id="6" name="Rectangle à coins arrondis 5"/>
          <p:cNvSpPr/>
          <p:nvPr/>
        </p:nvSpPr>
        <p:spPr>
          <a:xfrm>
            <a:off x="609599" y="2637686"/>
            <a:ext cx="10726444" cy="1144785"/>
          </a:xfrm>
          <a:prstGeom prst="roundRect">
            <a:avLst/>
          </a:prstGeom>
          <a:solidFill>
            <a:srgbClr val="21C9B9"/>
          </a:solidFill>
          <a:ln>
            <a:solidFill>
              <a:schemeClr val="tx1">
                <a:lumMod val="65000"/>
                <a:lumOff val="35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 name="Rectangle 6"/>
          <p:cNvSpPr/>
          <p:nvPr/>
        </p:nvSpPr>
        <p:spPr>
          <a:xfrm>
            <a:off x="732588" y="2881656"/>
            <a:ext cx="10131356" cy="769441"/>
          </a:xfrm>
          <a:prstGeom prst="rect">
            <a:avLst/>
          </a:prstGeom>
        </p:spPr>
        <p:txBody>
          <a:bodyPr wrap="square">
            <a:spAutoFit/>
          </a:bodyPr>
          <a:lstStyle/>
          <a:p>
            <a:pPr algn="ctr" rtl="1">
              <a:spcAft>
                <a:spcPts val="600"/>
              </a:spcAft>
            </a:pPr>
            <a:r>
              <a:rPr lang="ar-DZ" sz="4400" b="1" dirty="0">
                <a:latin typeface="Sakkal Majalla" panose="02000000000000000000" pitchFamily="2" charset="-78"/>
                <a:ea typeface="Arial Unicode MS" panose="020B0604020202020204" pitchFamily="34" charset="-128"/>
                <a:cs typeface="Sakkal Majalla" panose="02000000000000000000" pitchFamily="2" charset="-78"/>
              </a:rPr>
              <a:t>التسويق الاجتماعي</a:t>
            </a:r>
            <a:endParaRPr lang="fr-FR" sz="4400" b="1" dirty="0">
              <a:latin typeface="Sakkal Majalla" panose="02000000000000000000" pitchFamily="2" charset="-78"/>
              <a:cs typeface="Sakkal Majalla" panose="02000000000000000000" pitchFamily="2" charset="-78"/>
            </a:endParaRPr>
          </a:p>
        </p:txBody>
      </p:sp>
      <p:pic>
        <p:nvPicPr>
          <p:cNvPr id="8"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3" y="50248"/>
            <a:ext cx="1800540" cy="135394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7779611" y="3808376"/>
            <a:ext cx="4293120" cy="3908762"/>
          </a:xfrm>
          <a:prstGeom prst="rect">
            <a:avLst/>
          </a:prstGeom>
          <a:noFill/>
        </p:spPr>
        <p:txBody>
          <a:bodyPr wrap="square" rtlCol="0">
            <a:spAutoFit/>
          </a:bodyPr>
          <a:lstStyle/>
          <a:p>
            <a:pPr algn="r" rtl="1">
              <a:lnSpc>
                <a:spcPct val="150000"/>
              </a:lnSpc>
            </a:pPr>
            <a:r>
              <a:rPr lang="ar-DZ" sz="3200" b="1" dirty="0">
                <a:latin typeface="Simplified Arabic" panose="02020603050405020304" pitchFamily="18" charset="-78"/>
                <a:cs typeface="Simplified Arabic" panose="02020603050405020304" pitchFamily="18" charset="-78"/>
              </a:rPr>
              <a:t>من إعداد :</a:t>
            </a:r>
          </a:p>
          <a:p>
            <a:pPr algn="r" rtl="1">
              <a:lnSpc>
                <a:spcPct val="150000"/>
              </a:lnSpc>
            </a:pPr>
            <a:r>
              <a:rPr lang="ar-DZ" sz="3200" b="1" dirty="0">
                <a:latin typeface="Simplified Arabic" panose="02020603050405020304" pitchFamily="18" charset="-78"/>
                <a:cs typeface="Simplified Arabic" panose="02020603050405020304" pitchFamily="18" charset="-78"/>
              </a:rPr>
              <a:t> </a:t>
            </a:r>
            <a:r>
              <a:rPr lang="ar-DZ" sz="2000" b="1" dirty="0">
                <a:latin typeface="Simplified Arabic" panose="02020603050405020304" pitchFamily="18" charset="-78"/>
                <a:cs typeface="Simplified Arabic" panose="02020603050405020304" pitchFamily="18" charset="-78"/>
              </a:rPr>
              <a:t>-فزاري اكرام </a:t>
            </a:r>
          </a:p>
          <a:p>
            <a:pPr algn="r" rtl="1">
              <a:lnSpc>
                <a:spcPct val="150000"/>
              </a:lnSpc>
            </a:pPr>
            <a:r>
              <a:rPr lang="ar-DZ" sz="2000" b="1" dirty="0">
                <a:latin typeface="Simplified Arabic" panose="02020603050405020304" pitchFamily="18" charset="-78"/>
                <a:cs typeface="Simplified Arabic" panose="02020603050405020304" pitchFamily="18" charset="-78"/>
              </a:rPr>
              <a:t>- عوادي رامي             </a:t>
            </a:r>
          </a:p>
          <a:p>
            <a:pPr algn="r" rtl="1">
              <a:lnSpc>
                <a:spcPct val="150000"/>
              </a:lnSpc>
            </a:pPr>
            <a:r>
              <a:rPr lang="ar-DZ" sz="2000" b="1" dirty="0">
                <a:latin typeface="Simplified Arabic" panose="02020603050405020304" pitchFamily="18" charset="-78"/>
                <a:cs typeface="Simplified Arabic" panose="02020603050405020304" pitchFamily="18" charset="-78"/>
              </a:rPr>
              <a:t>-</a:t>
            </a:r>
            <a:r>
              <a:rPr lang="ar-DZ" sz="2000" b="1" dirty="0" err="1">
                <a:latin typeface="Simplified Arabic" panose="02020603050405020304" pitchFamily="18" charset="-78"/>
                <a:cs typeface="Simplified Arabic" panose="02020603050405020304" pitchFamily="18" charset="-78"/>
              </a:rPr>
              <a:t>عرعار</a:t>
            </a:r>
            <a:r>
              <a:rPr lang="ar-DZ" sz="2000" b="1" dirty="0">
                <a:latin typeface="Simplified Arabic" panose="02020603050405020304" pitchFamily="18" charset="-78"/>
                <a:cs typeface="Simplified Arabic" panose="02020603050405020304" pitchFamily="18" charset="-78"/>
              </a:rPr>
              <a:t> سوسن نريمان</a:t>
            </a:r>
          </a:p>
          <a:p>
            <a:pPr algn="r" rtl="1">
              <a:lnSpc>
                <a:spcPct val="150000"/>
              </a:lnSpc>
            </a:pPr>
            <a:endParaRPr lang="ar-DZ" sz="3200" b="1" dirty="0">
              <a:latin typeface="Simplified Arabic" panose="02020603050405020304" pitchFamily="18" charset="-78"/>
              <a:cs typeface="Simplified Arabic" panose="02020603050405020304" pitchFamily="18" charset="-78"/>
            </a:endParaRPr>
          </a:p>
          <a:p>
            <a:pPr algn="r" rtl="1">
              <a:lnSpc>
                <a:spcPct val="150000"/>
              </a:lnSpc>
            </a:pPr>
            <a:r>
              <a:rPr lang="ar-DZ" sz="3200" b="1" dirty="0">
                <a:latin typeface="Simplified Arabic" panose="02020603050405020304" pitchFamily="18" charset="-78"/>
                <a:cs typeface="Simplified Arabic" panose="02020603050405020304" pitchFamily="18" charset="-78"/>
              </a:rPr>
              <a:t>	</a:t>
            </a:r>
          </a:p>
        </p:txBody>
      </p:sp>
      <p:sp>
        <p:nvSpPr>
          <p:cNvPr id="10" name="Zone de texte 2"/>
          <p:cNvSpPr txBox="1">
            <a:spLocks noChangeArrowheads="1"/>
          </p:cNvSpPr>
          <p:nvPr/>
        </p:nvSpPr>
        <p:spPr bwMode="auto">
          <a:xfrm>
            <a:off x="5160880" y="5879085"/>
            <a:ext cx="2313931" cy="429230"/>
          </a:xfrm>
          <a:prstGeom prst="rect">
            <a:avLst/>
          </a:prstGeom>
          <a:noFill/>
          <a:ln w="9525">
            <a:noFill/>
            <a:miter lim="800000"/>
            <a:headEnd/>
            <a:tailEnd/>
          </a:ln>
        </p:spPr>
        <p:txBody>
          <a:bodyPr rot="0" vert="horz" wrap="square" lIns="91440" tIns="45720" rIns="91440" bIns="45720" anchor="t" anchorCtr="0">
            <a:noAutofit/>
          </a:bodyPr>
          <a:lstStyle/>
          <a:p>
            <a:pPr algn="ctr" rtl="1">
              <a:lnSpc>
                <a:spcPct val="115000"/>
              </a:lnSpc>
              <a:spcAft>
                <a:spcPts val="1000"/>
              </a:spcAft>
            </a:pPr>
            <a:endParaRPr lang="ar-DZ" sz="2000" b="1" dirty="0">
              <a:effectLst/>
              <a:latin typeface="Simplified Arabic" pitchFamily="18" charset="-78"/>
              <a:ea typeface="Calibri"/>
              <a:cs typeface="Simplified Arabic" pitchFamily="18" charset="-78"/>
            </a:endParaRPr>
          </a:p>
          <a:p>
            <a:pPr algn="ctr" rtl="1">
              <a:lnSpc>
                <a:spcPct val="115000"/>
              </a:lnSpc>
              <a:spcAft>
                <a:spcPts val="1000"/>
              </a:spcAft>
            </a:pPr>
            <a:r>
              <a:rPr lang="ar-DZ" sz="2000" b="1" dirty="0">
                <a:effectLst/>
                <a:latin typeface="Simplified Arabic" pitchFamily="18" charset="-78"/>
                <a:ea typeface="Calibri"/>
                <a:cs typeface="Simplified Arabic" pitchFamily="18" charset="-78"/>
              </a:rPr>
              <a:t> 2025/2026</a:t>
            </a:r>
            <a:endParaRPr lang="fr-FR" sz="2000" b="1" dirty="0">
              <a:effectLst/>
              <a:latin typeface="Simplified Arabic" pitchFamily="18" charset="-78"/>
              <a:ea typeface="Calibri"/>
              <a:cs typeface="Simplified Arabic" pitchFamily="18" charset="-78"/>
            </a:endParaRPr>
          </a:p>
        </p:txBody>
      </p:sp>
      <p:pic>
        <p:nvPicPr>
          <p:cNvPr id="13"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4513" y="214165"/>
            <a:ext cx="1800540" cy="1337948"/>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441040" y="3858387"/>
            <a:ext cx="3652178" cy="769441"/>
          </a:xfrm>
          <a:prstGeom prst="rect">
            <a:avLst/>
          </a:prstGeom>
          <a:noFill/>
        </p:spPr>
        <p:txBody>
          <a:bodyPr wrap="square" rtlCol="0">
            <a:spAutoFit/>
          </a:bodyPr>
          <a:lstStyle/>
          <a:p>
            <a:pPr algn="r" rtl="1">
              <a:lnSpc>
                <a:spcPct val="150000"/>
              </a:lnSpc>
            </a:pPr>
            <a:r>
              <a:rPr lang="ar-DZ" sz="3200" b="1" dirty="0">
                <a:latin typeface="Simplified Arabic" panose="02020603050405020304" pitchFamily="18" charset="-78"/>
                <a:cs typeface="Simplified Arabic" panose="02020603050405020304" pitchFamily="18" charset="-78"/>
              </a:rPr>
              <a:t>	</a:t>
            </a:r>
          </a:p>
        </p:txBody>
      </p:sp>
    </p:spTree>
    <p:extLst>
      <p:ext uri="{BB962C8B-B14F-4D97-AF65-F5344CB8AC3E}">
        <p14:creationId xmlns:p14="http://schemas.microsoft.com/office/powerpoint/2010/main" val="10231489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1511008501"/>
              </p:ext>
            </p:extLst>
          </p:nvPr>
        </p:nvGraphicFramePr>
        <p:xfrm>
          <a:off x="5132175" y="95008"/>
          <a:ext cx="6916390" cy="6762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p:cNvPicPr>
            <a:picLocks noChangeAspect="1"/>
          </p:cNvPicPr>
          <p:nvPr/>
        </p:nvPicPr>
        <p:blipFill>
          <a:blip r:embed="rId7"/>
          <a:stretch>
            <a:fillRect/>
          </a:stretch>
        </p:blipFill>
        <p:spPr>
          <a:xfrm>
            <a:off x="0" y="0"/>
            <a:ext cx="5096435" cy="6858000"/>
          </a:xfrm>
          <a:prstGeom prst="rect">
            <a:avLst/>
          </a:prstGeom>
        </p:spPr>
      </p:pic>
    </p:spTree>
    <p:extLst>
      <p:ext uri="{BB962C8B-B14F-4D97-AF65-F5344CB8AC3E}">
        <p14:creationId xmlns:p14="http://schemas.microsoft.com/office/powerpoint/2010/main" val="27764823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graphicEl>
                                              <a:dgm id="{1EEF131B-6007-45F6-ACFC-8997A28C8D97}"/>
                                            </p:graphicEl>
                                          </p:spTgt>
                                        </p:tgtEl>
                                        <p:attrNameLst>
                                          <p:attrName>style.visibility</p:attrName>
                                        </p:attrNameLst>
                                      </p:cBhvr>
                                      <p:to>
                                        <p:strVal val="visible"/>
                                      </p:to>
                                    </p:set>
                                    <p:anim calcmode="lin" valueType="num">
                                      <p:cBhvr additive="base">
                                        <p:cTn id="7" dur="500" fill="hold"/>
                                        <p:tgtEl>
                                          <p:spTgt spid="4">
                                            <p:graphicEl>
                                              <a:dgm id="{1EEF131B-6007-45F6-ACFC-8997A28C8D97}"/>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graphicEl>
                                              <a:dgm id="{1EEF131B-6007-45F6-ACFC-8997A28C8D97}"/>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graphicEl>
                                              <a:dgm id="{CE835D6F-208E-4C41-ACA2-24FF74AC797B}"/>
                                            </p:graphicEl>
                                          </p:spTgt>
                                        </p:tgtEl>
                                        <p:attrNameLst>
                                          <p:attrName>style.visibility</p:attrName>
                                        </p:attrNameLst>
                                      </p:cBhvr>
                                      <p:to>
                                        <p:strVal val="visible"/>
                                      </p:to>
                                    </p:set>
                                    <p:anim calcmode="lin" valueType="num">
                                      <p:cBhvr additive="base">
                                        <p:cTn id="13" dur="500" fill="hold"/>
                                        <p:tgtEl>
                                          <p:spTgt spid="4">
                                            <p:graphicEl>
                                              <a:dgm id="{CE835D6F-208E-4C41-ACA2-24FF74AC797B}"/>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graphicEl>
                                              <a:dgm id="{CE835D6F-208E-4C41-ACA2-24FF74AC797B}"/>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graphicEl>
                                              <a:dgm id="{57533D0A-287A-4E37-AE72-CF378D6B5439}"/>
                                            </p:graphicEl>
                                          </p:spTgt>
                                        </p:tgtEl>
                                        <p:attrNameLst>
                                          <p:attrName>style.visibility</p:attrName>
                                        </p:attrNameLst>
                                      </p:cBhvr>
                                      <p:to>
                                        <p:strVal val="visible"/>
                                      </p:to>
                                    </p:set>
                                    <p:anim calcmode="lin" valueType="num">
                                      <p:cBhvr additive="base">
                                        <p:cTn id="19" dur="500" fill="hold"/>
                                        <p:tgtEl>
                                          <p:spTgt spid="4">
                                            <p:graphicEl>
                                              <a:dgm id="{57533D0A-287A-4E37-AE72-CF378D6B5439}"/>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graphicEl>
                                              <a:dgm id="{57533D0A-287A-4E37-AE72-CF378D6B5439}"/>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graphicEl>
                                              <a:dgm id="{3E1EFB02-9EC3-4AE4-AB3A-20A755F53D40}"/>
                                            </p:graphicEl>
                                          </p:spTgt>
                                        </p:tgtEl>
                                        <p:attrNameLst>
                                          <p:attrName>style.visibility</p:attrName>
                                        </p:attrNameLst>
                                      </p:cBhvr>
                                      <p:to>
                                        <p:strVal val="visible"/>
                                      </p:to>
                                    </p:set>
                                    <p:anim calcmode="lin" valueType="num">
                                      <p:cBhvr additive="base">
                                        <p:cTn id="25" dur="500" fill="hold"/>
                                        <p:tgtEl>
                                          <p:spTgt spid="4">
                                            <p:graphicEl>
                                              <a:dgm id="{3E1EFB02-9EC3-4AE4-AB3A-20A755F53D40}"/>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graphicEl>
                                              <a:dgm id="{3E1EFB02-9EC3-4AE4-AB3A-20A755F53D40}"/>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graphicEl>
                                              <a:dgm id="{E2113DDC-F180-45C4-B0BD-4EEE6B5DB4B2}"/>
                                            </p:graphicEl>
                                          </p:spTgt>
                                        </p:tgtEl>
                                        <p:attrNameLst>
                                          <p:attrName>style.visibility</p:attrName>
                                        </p:attrNameLst>
                                      </p:cBhvr>
                                      <p:to>
                                        <p:strVal val="visible"/>
                                      </p:to>
                                    </p:set>
                                    <p:anim calcmode="lin" valueType="num">
                                      <p:cBhvr additive="base">
                                        <p:cTn id="31" dur="500" fill="hold"/>
                                        <p:tgtEl>
                                          <p:spTgt spid="4">
                                            <p:graphicEl>
                                              <a:dgm id="{E2113DDC-F180-45C4-B0BD-4EEE6B5DB4B2}"/>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graphicEl>
                                              <a:dgm id="{E2113DDC-F180-45C4-B0BD-4EEE6B5DB4B2}"/>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graphicEl>
                                              <a:dgm id="{508167FC-8597-4CCF-BC87-C523C2A63C84}"/>
                                            </p:graphicEl>
                                          </p:spTgt>
                                        </p:tgtEl>
                                        <p:attrNameLst>
                                          <p:attrName>style.visibility</p:attrName>
                                        </p:attrNameLst>
                                      </p:cBhvr>
                                      <p:to>
                                        <p:strVal val="visible"/>
                                      </p:to>
                                    </p:set>
                                    <p:anim calcmode="lin" valueType="num">
                                      <p:cBhvr additive="base">
                                        <p:cTn id="37" dur="500" fill="hold"/>
                                        <p:tgtEl>
                                          <p:spTgt spid="4">
                                            <p:graphicEl>
                                              <a:dgm id="{508167FC-8597-4CCF-BC87-C523C2A63C84}"/>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graphicEl>
                                              <a:dgm id="{508167FC-8597-4CCF-BC87-C523C2A63C84}"/>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graphicEl>
                                              <a:dgm id="{77F643CC-1CB7-410C-86E2-B7A9B86D7170}"/>
                                            </p:graphicEl>
                                          </p:spTgt>
                                        </p:tgtEl>
                                        <p:attrNameLst>
                                          <p:attrName>style.visibility</p:attrName>
                                        </p:attrNameLst>
                                      </p:cBhvr>
                                      <p:to>
                                        <p:strVal val="visible"/>
                                      </p:to>
                                    </p:set>
                                    <p:anim calcmode="lin" valueType="num">
                                      <p:cBhvr additive="base">
                                        <p:cTn id="43" dur="500" fill="hold"/>
                                        <p:tgtEl>
                                          <p:spTgt spid="4">
                                            <p:graphicEl>
                                              <a:dgm id="{77F643CC-1CB7-410C-86E2-B7A9B86D7170}"/>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graphicEl>
                                              <a:dgm id="{77F643CC-1CB7-410C-86E2-B7A9B86D7170}"/>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graphicEl>
                                              <a:dgm id="{A25C5560-0167-473A-AD9F-4F10EFB1EDB7}"/>
                                            </p:graphicEl>
                                          </p:spTgt>
                                        </p:tgtEl>
                                        <p:attrNameLst>
                                          <p:attrName>style.visibility</p:attrName>
                                        </p:attrNameLst>
                                      </p:cBhvr>
                                      <p:to>
                                        <p:strVal val="visible"/>
                                      </p:to>
                                    </p:set>
                                    <p:anim calcmode="lin" valueType="num">
                                      <p:cBhvr additive="base">
                                        <p:cTn id="49" dur="500" fill="hold"/>
                                        <p:tgtEl>
                                          <p:spTgt spid="4">
                                            <p:graphicEl>
                                              <a:dgm id="{A25C5560-0167-473A-AD9F-4F10EFB1EDB7}"/>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graphicEl>
                                              <a:dgm id="{A25C5560-0167-473A-AD9F-4F10EFB1EDB7}"/>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graphicEl>
                                              <a:dgm id="{0C0E0E36-5657-4FF2-9BE1-9F2D61254D41}"/>
                                            </p:graphicEl>
                                          </p:spTgt>
                                        </p:tgtEl>
                                        <p:attrNameLst>
                                          <p:attrName>style.visibility</p:attrName>
                                        </p:attrNameLst>
                                      </p:cBhvr>
                                      <p:to>
                                        <p:strVal val="visible"/>
                                      </p:to>
                                    </p:set>
                                    <p:anim calcmode="lin" valueType="num">
                                      <p:cBhvr additive="base">
                                        <p:cTn id="55" dur="500" fill="hold"/>
                                        <p:tgtEl>
                                          <p:spTgt spid="4">
                                            <p:graphicEl>
                                              <a:dgm id="{0C0E0E36-5657-4FF2-9BE1-9F2D61254D41}"/>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graphicEl>
                                              <a:dgm id="{0C0E0E36-5657-4FF2-9BE1-9F2D61254D41}"/>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
                                            <p:graphicEl>
                                              <a:dgm id="{4B4CB4A2-A06A-4350-8D84-F0D06DB0D25C}"/>
                                            </p:graphicEl>
                                          </p:spTgt>
                                        </p:tgtEl>
                                        <p:attrNameLst>
                                          <p:attrName>style.visibility</p:attrName>
                                        </p:attrNameLst>
                                      </p:cBhvr>
                                      <p:to>
                                        <p:strVal val="visible"/>
                                      </p:to>
                                    </p:set>
                                    <p:anim calcmode="lin" valueType="num">
                                      <p:cBhvr additive="base">
                                        <p:cTn id="61" dur="500" fill="hold"/>
                                        <p:tgtEl>
                                          <p:spTgt spid="4">
                                            <p:graphicEl>
                                              <a:dgm id="{4B4CB4A2-A06A-4350-8D84-F0D06DB0D25C}"/>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graphicEl>
                                              <a:dgm id="{4B4CB4A2-A06A-4350-8D84-F0D06DB0D25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62791" y="335046"/>
            <a:ext cx="3703492" cy="6522954"/>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384" y="1131124"/>
            <a:ext cx="9370020" cy="6228220"/>
          </a:xfrm>
          <a:prstGeom prst="rect">
            <a:avLst/>
          </a:prstGeom>
        </p:spPr>
      </p:pic>
      <p:sp>
        <p:nvSpPr>
          <p:cNvPr id="8" name="Rectangle 7"/>
          <p:cNvSpPr/>
          <p:nvPr/>
        </p:nvSpPr>
        <p:spPr>
          <a:xfrm>
            <a:off x="4129789" y="2149973"/>
            <a:ext cx="7402797" cy="492443"/>
          </a:xfrm>
          <a:prstGeom prst="rect">
            <a:avLst/>
          </a:prstGeom>
        </p:spPr>
        <p:txBody>
          <a:bodyPr wrap="square">
            <a:spAutoFit/>
          </a:bodyPr>
          <a:lstStyle/>
          <a:p>
            <a:pPr algn="ctr" rtl="1"/>
            <a:r>
              <a:rPr lang="fr-FR" sz="2600" dirty="0"/>
              <a:t> </a:t>
            </a:r>
          </a:p>
        </p:txBody>
      </p:sp>
      <p:grpSp>
        <p:nvGrpSpPr>
          <p:cNvPr id="9" name="Groupe 8"/>
          <p:cNvGrpSpPr/>
          <p:nvPr/>
        </p:nvGrpSpPr>
        <p:grpSpPr>
          <a:xfrm>
            <a:off x="4700032" y="39069"/>
            <a:ext cx="5068866" cy="896562"/>
            <a:chOff x="3308420" y="219544"/>
            <a:chExt cx="5068866" cy="896562"/>
          </a:xfrm>
        </p:grpSpPr>
        <p:sp>
          <p:nvSpPr>
            <p:cNvPr id="10"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61E5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t>مقدمة</a:t>
              </a:r>
              <a:endParaRPr lang="fr-FR" b="1" dirty="0"/>
            </a:p>
          </p:txBody>
        </p:sp>
      </p:grpSp>
      <p:sp>
        <p:nvSpPr>
          <p:cNvPr id="4" name="ZoneTexte 3">
            <a:extLst>
              <a:ext uri="{FF2B5EF4-FFF2-40B4-BE49-F238E27FC236}">
                <a16:creationId xmlns:a16="http://schemas.microsoft.com/office/drawing/2014/main" id="{27C87489-CEB1-1966-1A78-359A4FE3692D}"/>
              </a:ext>
            </a:extLst>
          </p:cNvPr>
          <p:cNvSpPr txBox="1"/>
          <p:nvPr/>
        </p:nvSpPr>
        <p:spPr>
          <a:xfrm>
            <a:off x="3941379" y="1667627"/>
            <a:ext cx="7402796" cy="4401205"/>
          </a:xfrm>
          <a:prstGeom prst="rect">
            <a:avLst/>
          </a:prstGeom>
          <a:noFill/>
        </p:spPr>
        <p:txBody>
          <a:bodyPr wrap="square">
            <a:spAutoFit/>
          </a:bodyPr>
          <a:lstStyle/>
          <a:p>
            <a:pPr algn="r" rtl="1"/>
            <a:r>
              <a:rPr lang="ar-DZ" sz="2800" dirty="0">
                <a:latin typeface="Arabic Typesetting" panose="03020402040406030203" pitchFamily="66" charset="-78"/>
                <a:cs typeface="+mj-cs"/>
              </a:rPr>
              <a:t>لقد أدى تزايد الوعي بأهمية التسويق إلى دراسته باستمرار وتطويره، والسعي إلى سدّ النّقائص الموجودة فيه، ومن أبرز هذه الفترات التي اكتُشِفَت فيها أن التسويق يسعى إلى تلبية</a:t>
            </a:r>
            <a:r>
              <a:rPr lang="fr-FR" sz="2800" dirty="0">
                <a:latin typeface="Arabic Typesetting" panose="03020402040406030203" pitchFamily="66" charset="-78"/>
                <a:cs typeface="+mj-cs"/>
              </a:rPr>
              <a:t> </a:t>
            </a:r>
            <a:r>
              <a:rPr lang="ar-DZ" sz="2800" dirty="0">
                <a:latin typeface="Arabic Typesetting" panose="03020402040406030203" pitchFamily="66" charset="-78"/>
                <a:cs typeface="+mj-cs"/>
              </a:rPr>
              <a:t>حاجات ورغبات الزبائن وتحقيق أهداف المؤسسة فقط مهملا لأهم عنصر ألا وهو المجتمع</a:t>
            </a:r>
            <a:r>
              <a:rPr lang="fr-FR" sz="2800" dirty="0">
                <a:latin typeface="Arabic Typesetting" panose="03020402040406030203" pitchFamily="66" charset="-78"/>
                <a:cs typeface="+mj-cs"/>
              </a:rPr>
              <a:t> </a:t>
            </a:r>
            <a:r>
              <a:rPr lang="ar-DZ" sz="2800" dirty="0">
                <a:latin typeface="Arabic Typesetting" panose="03020402040406030203" pitchFamily="66" charset="-78"/>
                <a:cs typeface="+mj-cs"/>
              </a:rPr>
              <a:t>لذا برز مؤخرا ما يعرف بالتسويق الاجتماعي الذي يهدف إلى تحقيق رفاهية المجتمع كهدف</a:t>
            </a:r>
            <a:r>
              <a:rPr lang="fr-FR" sz="2800" dirty="0">
                <a:latin typeface="Arabic Typesetting" panose="03020402040406030203" pitchFamily="66" charset="-78"/>
                <a:cs typeface="+mj-cs"/>
              </a:rPr>
              <a:t> </a:t>
            </a:r>
            <a:r>
              <a:rPr lang="ar-DZ" sz="2800" dirty="0">
                <a:latin typeface="Arabic Typesetting" panose="03020402040406030203" pitchFamily="66" charset="-78"/>
                <a:cs typeface="+mj-cs"/>
              </a:rPr>
              <a:t>أسمى له، ونظرا إلى اختلافه عن التسويق العادي إلى حد ما فقد تميز هذا الأخير بمزج</a:t>
            </a:r>
            <a:r>
              <a:rPr lang="fr-FR" sz="2800" dirty="0">
                <a:latin typeface="Arabic Typesetting" panose="03020402040406030203" pitchFamily="66" charset="-78"/>
                <a:cs typeface="+mj-cs"/>
              </a:rPr>
              <a:t> </a:t>
            </a:r>
            <a:r>
              <a:rPr lang="ar-DZ" sz="2800" dirty="0">
                <a:latin typeface="Arabic Typesetting" panose="03020402040406030203" pitchFamily="66" charset="-78"/>
                <a:cs typeface="+mj-cs"/>
              </a:rPr>
              <a:t>تسويقي خاص، وقد جعل المؤسسة تتحمل مسؤوليتها الاجتماعية تجاه المجتمع، تجاه البيئة</a:t>
            </a:r>
            <a:r>
              <a:rPr lang="fr-FR" sz="2800" dirty="0">
                <a:latin typeface="Arabic Typesetting" panose="03020402040406030203" pitchFamily="66" charset="-78"/>
                <a:cs typeface="+mj-cs"/>
              </a:rPr>
              <a:t> </a:t>
            </a:r>
            <a:r>
              <a:rPr lang="ar-DZ" sz="2800" dirty="0">
                <a:latin typeface="Arabic Typesetting" panose="03020402040406030203" pitchFamily="66" charset="-78"/>
                <a:cs typeface="+mj-cs"/>
              </a:rPr>
              <a:t>إلخ،</a:t>
            </a:r>
          </a:p>
          <a:p>
            <a:pPr algn="r" rtl="1"/>
            <a:r>
              <a:rPr lang="ar-DZ" sz="2800" dirty="0">
                <a:latin typeface="Arabic Typesetting" panose="03020402040406030203" pitchFamily="66" charset="-78"/>
                <a:cs typeface="+mj-cs"/>
              </a:rPr>
              <a:t> فما هو التسويق الاجتماعي؟</a:t>
            </a:r>
            <a:endParaRPr lang="fr-FR" sz="2800" dirty="0">
              <a:latin typeface="Arabic Typesetting" panose="03020402040406030203" pitchFamily="66" charset="-78"/>
              <a:cs typeface="+mj-cs"/>
            </a:endParaRPr>
          </a:p>
        </p:txBody>
      </p:sp>
    </p:spTree>
    <p:extLst>
      <p:ext uri="{BB962C8B-B14F-4D97-AF65-F5344CB8AC3E}">
        <p14:creationId xmlns:p14="http://schemas.microsoft.com/office/powerpoint/2010/main" val="4032163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strVal val="#ppt_w+.3"/>
                                          </p:val>
                                        </p:tav>
                                        <p:tav tm="100000">
                                          <p:val>
                                            <p:strVal val="#ppt_w"/>
                                          </p:val>
                                        </p:tav>
                                      </p:tavLst>
                                    </p:anim>
                                    <p:anim calcmode="lin" valueType="num">
                                      <p:cBhvr>
                                        <p:cTn id="13" dur="750" fill="hold"/>
                                        <p:tgtEl>
                                          <p:spTgt spid="9"/>
                                        </p:tgtEl>
                                        <p:attrNameLst>
                                          <p:attrName>ppt_h</p:attrName>
                                        </p:attrNameLst>
                                      </p:cBhvr>
                                      <p:tavLst>
                                        <p:tav tm="0">
                                          <p:val>
                                            <p:strVal val="#ppt_h"/>
                                          </p:val>
                                        </p:tav>
                                        <p:tav tm="100000">
                                          <p:val>
                                            <p:strVal val="#ppt_h"/>
                                          </p:val>
                                        </p:tav>
                                      </p:tavLst>
                                    </p:anim>
                                    <p:animEffect transition="in" filter="fade">
                                      <p:cBhvr>
                                        <p:cTn id="14" dur="75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3924" y="1488889"/>
            <a:ext cx="6241536" cy="4969566"/>
          </a:xfrm>
          <a:prstGeom prst="rect">
            <a:avLst/>
          </a:prstGeom>
        </p:spPr>
        <p:txBody>
          <a:bodyPr wrap="square">
            <a:spAutoFit/>
          </a:bodyPr>
          <a:lstStyle/>
          <a:p>
            <a:pPr algn="ctr" rtl="1">
              <a:lnSpc>
                <a:spcPct val="115000"/>
              </a:lnSpc>
              <a:spcAft>
                <a:spcPts val="800"/>
              </a:spcAft>
            </a:pPr>
            <a:r>
              <a:rPr lang="ar-SA" sz="6600" b="1" dirty="0">
                <a:latin typeface="Calibri" panose="020F0502020204030204" pitchFamily="34" charset="0"/>
                <a:ea typeface="Calibri" panose="020F0502020204030204" pitchFamily="34" charset="0"/>
                <a:cs typeface="Simplified Arabic" panose="02020603050405020304" pitchFamily="18" charset="-78"/>
              </a:rPr>
              <a:t>المبحث الأول :</a:t>
            </a:r>
            <a:endParaRPr lang="fr-FR" sz="6600" b="1" dirty="0">
              <a:latin typeface="Calibri" panose="020F0502020204030204" pitchFamily="34" charset="0"/>
              <a:ea typeface="Calibri" panose="020F0502020204030204" pitchFamily="34" charset="0"/>
              <a:cs typeface="Simplified Arabic" panose="02020603050405020304" pitchFamily="18" charset="-78"/>
            </a:endParaRPr>
          </a:p>
          <a:p>
            <a:pPr algn="ctr" rtl="1">
              <a:lnSpc>
                <a:spcPct val="115000"/>
              </a:lnSpc>
              <a:spcAft>
                <a:spcPts val="800"/>
              </a:spcAft>
            </a:pPr>
            <a:r>
              <a:rPr lang="ar-SA" sz="6600" b="1" dirty="0" err="1">
                <a:latin typeface="Calibri" panose="020F0502020204030204" pitchFamily="34" charset="0"/>
                <a:ea typeface="Calibri" panose="020F0502020204030204" pitchFamily="34" charset="0"/>
                <a:cs typeface="Simplified Arabic" panose="02020603050405020304" pitchFamily="18" charset="-78"/>
              </a:rPr>
              <a:t>مفاھیم</a:t>
            </a:r>
            <a:r>
              <a:rPr lang="ar-SA" sz="6600" b="1" dirty="0">
                <a:latin typeface="Calibri" panose="020F0502020204030204" pitchFamily="34" charset="0"/>
                <a:ea typeface="Calibri" panose="020F0502020204030204" pitchFamily="34" charset="0"/>
                <a:cs typeface="Simplified Arabic" panose="02020603050405020304" pitchFamily="18" charset="-78"/>
              </a:rPr>
              <a:t> أساسية حول التسويق الاجتماعي</a:t>
            </a:r>
          </a:p>
          <a:p>
            <a:pPr algn="ctr" rtl="1">
              <a:lnSpc>
                <a:spcPct val="115000"/>
              </a:lnSpc>
              <a:spcAft>
                <a:spcPts val="800"/>
              </a:spcAft>
            </a:pPr>
            <a:r>
              <a:rPr lang="ar-SA" sz="6600" b="1" dirty="0">
                <a:latin typeface="Calibri" panose="020F0502020204030204" pitchFamily="34" charset="0"/>
                <a:ea typeface="Calibri" panose="020F0502020204030204" pitchFamily="34" charset="0"/>
                <a:cs typeface="Simplified Arabic" panose="02020603050405020304" pitchFamily="18" charset="-78"/>
              </a:rPr>
              <a:t> </a:t>
            </a:r>
            <a:endParaRPr lang="ar-DZ" sz="6600" b="1" dirty="0">
              <a:latin typeface="Calibri" panose="020F0502020204030204" pitchFamily="34" charset="0"/>
              <a:ea typeface="Calibri" panose="020F0502020204030204" pitchFamily="34" charset="0"/>
              <a:cs typeface="Simplified Arabic" panose="02020603050405020304" pitchFamily="18" charset="-78"/>
            </a:endParaRP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47399" b="-47399"/>
          <a:stretch>
            <a:fillRect/>
          </a:stretch>
        </p:blipFill>
        <p:spPr>
          <a:xfrm>
            <a:off x="44142" y="110946"/>
            <a:ext cx="5789781" cy="65531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6991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67033" y="124656"/>
            <a:ext cx="7324967" cy="1015663"/>
          </a:xfrm>
          <a:prstGeom prst="rect">
            <a:avLst/>
          </a:prstGeom>
        </p:spPr>
        <p:txBody>
          <a:bodyPr wrap="square">
            <a:spAutoFit/>
          </a:bodyPr>
          <a:lstStyle/>
          <a:p>
            <a:pPr lvl="0" algn="ctr" rtl="1"/>
            <a:r>
              <a:rPr lang="ar-DZ" sz="6000" b="1" dirty="0">
                <a:solidFill>
                  <a:prstClr val="black"/>
                </a:solidFill>
              </a:rPr>
              <a:t>تعريف التسويق الاجتماعي</a:t>
            </a:r>
            <a:endParaRPr lang="fr-FR" sz="6000" b="1" dirty="0">
              <a:solidFill>
                <a:prstClr val="black"/>
              </a:solidFill>
            </a:endParaRPr>
          </a:p>
        </p:txBody>
      </p:sp>
      <p:pic>
        <p:nvPicPr>
          <p:cNvPr id="1026" name="Picture 2" descr="https://i.pinimg.com/736x/f8/d6/b2/f8d6b25eb1bfc0581e5d3a8a5c58d2b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257" y="1339996"/>
            <a:ext cx="11321743" cy="667632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152380" y="-443629"/>
            <a:ext cx="3381158" cy="2494599"/>
          </a:xfrm>
          <a:prstGeom prst="rect">
            <a:avLst/>
          </a:prstGeom>
        </p:spPr>
      </p:pic>
      <p:sp>
        <p:nvSpPr>
          <p:cNvPr id="6" name="ZoneTexte 5">
            <a:extLst>
              <a:ext uri="{FF2B5EF4-FFF2-40B4-BE49-F238E27FC236}">
                <a16:creationId xmlns:a16="http://schemas.microsoft.com/office/drawing/2014/main" id="{262B689E-D908-A8AA-71DC-81468D4BF2FC}"/>
              </a:ext>
            </a:extLst>
          </p:cNvPr>
          <p:cNvSpPr txBox="1"/>
          <p:nvPr/>
        </p:nvSpPr>
        <p:spPr>
          <a:xfrm>
            <a:off x="1103586" y="1855201"/>
            <a:ext cx="10392999" cy="4154984"/>
          </a:xfrm>
          <a:prstGeom prst="rect">
            <a:avLst/>
          </a:prstGeom>
          <a:noFill/>
        </p:spPr>
        <p:txBody>
          <a:bodyPr wrap="square">
            <a:spAutoFit/>
          </a:bodyPr>
          <a:lstStyle/>
          <a:p>
            <a:pPr algn="r" rtl="1"/>
            <a:r>
              <a:rPr lang="ar-DZ" sz="2400" dirty="0"/>
              <a:t>يُشار به إلى التقنيات والجهود التسويقية التي تتبناها العلامات التجارية وشركات الأعمال المختلفة ليس من أجل الترويج لمنتجاتها أو خدماتها وإنما من أجل نشر أفكار أو سلوكيات معينة من شأنها محاربة عادات مجتمعية سلبية أو القضاء على بعض المشكلات التي تؤثر سلبا على المجتمع والسكان بشكل عام. وبالطبع من خلال تلك الحملات التسويقية، يتم الترويج أيضاً للعلامات التجارية، إلا أن الهدف الأساسي لها يكون نشر أفكار مجتمعية إيجابية، وليس فقط التسويق للعلامة التجارية، فهي فوائد يمكن للشركات تحقيقها إلى جانب أهداف التسويق الاجتماعي الأساسية</a:t>
            </a:r>
          </a:p>
          <a:p>
            <a:pPr algn="r" rtl="1"/>
            <a:r>
              <a:rPr lang="ar-DZ" sz="2400" dirty="0"/>
              <a:t>وبشكل أوضح، فإن هذا النوع من استراتيجيات التسويق يكون الغرض منه دفع جمهور مستهدف من السكان أو جمهور العلامة التجارية نفسها نحو التخلي عن سلوكيات سلبية معينة، أو المشاركة المجتمعية الإيجابية في مواجهة مشكلات بعينها يعاني منها المجتمع.</a:t>
            </a:r>
          </a:p>
          <a:p>
            <a:pPr algn="r" rtl="1"/>
            <a:r>
              <a:rPr lang="ar-DZ" sz="2400" dirty="0"/>
              <a:t>وهذه المشكلات قد تتعلق بموضوعات معينة مثل التعليم والصحة والحفاظ على البيئة وحمياتها والنقل والمواصلات العامة وغيرها من القضايا المجتمعية الهامة.</a:t>
            </a:r>
            <a:endParaRPr lang="fr-FR" sz="2400" dirty="0"/>
          </a:p>
        </p:txBody>
      </p:sp>
    </p:spTree>
    <p:extLst>
      <p:ext uri="{BB962C8B-B14F-4D97-AF65-F5344CB8AC3E}">
        <p14:creationId xmlns:p14="http://schemas.microsoft.com/office/powerpoint/2010/main" val="27052802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3"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1+#ppt_w/2"/>
                                          </p:val>
                                        </p:tav>
                                        <p:tav tm="100000">
                                          <p:val>
                                            <p:strVal val="#ppt_x"/>
                                          </p:val>
                                        </p:tav>
                                      </p:tavLst>
                                    </p:anim>
                                    <p:anim calcmode="lin" valueType="num">
                                      <p:cBhvr additive="base">
                                        <p:cTn id="11"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201800" y="78064"/>
            <a:ext cx="3154324" cy="1424878"/>
          </a:xfrm>
          <a:prstGeom prst="rect">
            <a:avLst/>
          </a:prstGeom>
        </p:spPr>
      </p:pic>
      <p:sp>
        <p:nvSpPr>
          <p:cNvPr id="2" name="Rectangle 1"/>
          <p:cNvSpPr/>
          <p:nvPr/>
        </p:nvSpPr>
        <p:spPr>
          <a:xfrm>
            <a:off x="3443190" y="0"/>
            <a:ext cx="8834396" cy="830997"/>
          </a:xfrm>
          <a:prstGeom prst="rect">
            <a:avLst/>
          </a:prstGeom>
        </p:spPr>
        <p:txBody>
          <a:bodyPr wrap="square">
            <a:spAutoFit/>
          </a:bodyPr>
          <a:lstStyle/>
          <a:p>
            <a:pPr lvl="0" algn="ctr" rtl="1"/>
            <a:r>
              <a:rPr lang="ar-DZ" sz="4800" b="1" dirty="0">
                <a:solidFill>
                  <a:prstClr val="black"/>
                </a:solidFill>
              </a:rPr>
              <a:t>التطور التاريخي لمفهوم التسويق الاجتماعي</a:t>
            </a:r>
          </a:p>
        </p:txBody>
      </p:sp>
      <p:sp>
        <p:nvSpPr>
          <p:cNvPr id="10" name="Freeform 2"/>
          <p:cNvSpPr/>
          <p:nvPr/>
        </p:nvSpPr>
        <p:spPr>
          <a:xfrm flipH="1">
            <a:off x="6872749" y="1653415"/>
            <a:ext cx="5072199" cy="4618717"/>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3"/>
            <a:stretch>
              <a:fillRect/>
            </a:stretch>
          </a:blipFill>
        </p:spPr>
        <p:txBody>
          <a:bodyPr/>
          <a:lstStyle/>
          <a:p>
            <a:endParaRPr lang="fr-FR"/>
          </a:p>
        </p:txBody>
      </p:sp>
      <p:graphicFrame>
        <p:nvGraphicFramePr>
          <p:cNvPr id="13" name="Tableau 12"/>
          <p:cNvGraphicFramePr>
            <a:graphicFrameLocks noGrp="1"/>
          </p:cNvGraphicFramePr>
          <p:nvPr>
            <p:extLst>
              <p:ext uri="{D42A27DB-BD31-4B8C-83A1-F6EECF244321}">
                <p14:modId xmlns:p14="http://schemas.microsoft.com/office/powerpoint/2010/main" val="3337158498"/>
              </p:ext>
            </p:extLst>
          </p:nvPr>
        </p:nvGraphicFramePr>
        <p:xfrm>
          <a:off x="75676" y="1299344"/>
          <a:ext cx="7901676" cy="1174115"/>
        </p:xfrm>
        <a:graphic>
          <a:graphicData uri="http://schemas.openxmlformats.org/drawingml/2006/table">
            <a:tbl>
              <a:tblPr rtl="1" firstRow="1" firstCol="1" bandRow="1"/>
              <a:tblGrid>
                <a:gridCol w="7901676">
                  <a:extLst>
                    <a:ext uri="{9D8B030D-6E8A-4147-A177-3AD203B41FA5}">
                      <a16:colId xmlns:a16="http://schemas.microsoft.com/office/drawing/2014/main" val="20000"/>
                    </a:ext>
                  </a:extLst>
                </a:gridCol>
              </a:tblGrid>
              <a:tr h="0">
                <a:tc>
                  <a:txBody>
                    <a:bodyPr/>
                    <a:lstStyle/>
                    <a:p>
                      <a:pPr algn="ctr" rtl="1">
                        <a:lnSpc>
                          <a:spcPct val="107000"/>
                        </a:lnSpc>
                        <a:spcAft>
                          <a:spcPts val="0"/>
                        </a:spcAft>
                      </a:pPr>
                      <a:r>
                        <a:rPr lang="ar-DZ" sz="3600" b="1" dirty="0">
                          <a:effectLst/>
                          <a:latin typeface="Calibri" panose="020F0502020204030204" pitchFamily="34" charset="0"/>
                          <a:ea typeface="Calibri" panose="020F0502020204030204" pitchFamily="34" charset="0"/>
                          <a:cs typeface="Simplified Arabic" panose="02020603050405020304" pitchFamily="18" charset="-78"/>
                        </a:rPr>
                        <a:t>المرحلة الأولى الجذور وما قبل الخمسينيات (فترة ما قبل المفهوم)</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3544320602"/>
              </p:ext>
            </p:extLst>
          </p:nvPr>
        </p:nvGraphicFramePr>
        <p:xfrm>
          <a:off x="0" y="2568796"/>
          <a:ext cx="7107093" cy="1174115"/>
        </p:xfrm>
        <a:graphic>
          <a:graphicData uri="http://schemas.openxmlformats.org/drawingml/2006/table">
            <a:tbl>
              <a:tblPr rtl="1" firstRow="1" firstCol="1" bandRow="1"/>
              <a:tblGrid>
                <a:gridCol w="7107093">
                  <a:extLst>
                    <a:ext uri="{9D8B030D-6E8A-4147-A177-3AD203B41FA5}">
                      <a16:colId xmlns:a16="http://schemas.microsoft.com/office/drawing/2014/main" val="20000"/>
                    </a:ext>
                  </a:extLst>
                </a:gridCol>
              </a:tblGrid>
              <a:tr h="959254">
                <a:tc>
                  <a:txBody>
                    <a:bodyPr/>
                    <a:lstStyle/>
                    <a:p>
                      <a:pPr algn="ctr" rtl="1">
                        <a:lnSpc>
                          <a:spcPct val="107000"/>
                        </a:lnSpc>
                        <a:spcAft>
                          <a:spcPts val="0"/>
                        </a:spcAft>
                      </a:pPr>
                      <a:r>
                        <a:rPr lang="ar-DZ" sz="3600" b="1" dirty="0">
                          <a:effectLst/>
                          <a:latin typeface="Calibri" panose="020F0502020204030204" pitchFamily="34" charset="0"/>
                          <a:ea typeface="Calibri" panose="020F0502020204030204" pitchFamily="34" charset="0"/>
                          <a:cs typeface="Simplified Arabic" panose="02020603050405020304" pitchFamily="18" charset="-78"/>
                        </a:rPr>
                        <a:t>المرحلة الثانية ولادة المفهوم: السبعينيات (1971)</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1473229306"/>
              </p:ext>
            </p:extLst>
          </p:nvPr>
        </p:nvGraphicFramePr>
        <p:xfrm>
          <a:off x="34178" y="3838248"/>
          <a:ext cx="6880069" cy="1174115"/>
        </p:xfrm>
        <a:graphic>
          <a:graphicData uri="http://schemas.openxmlformats.org/drawingml/2006/table">
            <a:tbl>
              <a:tblPr rtl="1" firstRow="1" firstCol="1" bandRow="1"/>
              <a:tblGrid>
                <a:gridCol w="6880069">
                  <a:extLst>
                    <a:ext uri="{9D8B030D-6E8A-4147-A177-3AD203B41FA5}">
                      <a16:colId xmlns:a16="http://schemas.microsoft.com/office/drawing/2014/main" val="20000"/>
                    </a:ext>
                  </a:extLst>
                </a:gridCol>
              </a:tblGrid>
              <a:tr h="0">
                <a:tc>
                  <a:txBody>
                    <a:bodyPr/>
                    <a:lstStyle/>
                    <a:p>
                      <a:pPr algn="ctr" rtl="1">
                        <a:lnSpc>
                          <a:spcPct val="107000"/>
                        </a:lnSpc>
                        <a:spcAft>
                          <a:spcPts val="0"/>
                        </a:spcAft>
                      </a:pPr>
                      <a:r>
                        <a:rPr lang="ar-SA" sz="3600" b="1" dirty="0">
                          <a:effectLst/>
                          <a:latin typeface="Calibri" panose="020F0502020204030204" pitchFamily="34" charset="0"/>
                          <a:ea typeface="Calibri" panose="020F0502020204030204" pitchFamily="34" charset="0"/>
                          <a:cs typeface="Simplified Arabic" panose="02020603050405020304" pitchFamily="18" charset="-78"/>
                        </a:rPr>
                        <a:t>المرحلة الثالثة التبني والتطبيق: الثمانينيات والتسعينيات</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1903088054"/>
              </p:ext>
            </p:extLst>
          </p:nvPr>
        </p:nvGraphicFramePr>
        <p:xfrm>
          <a:off x="916624" y="5288690"/>
          <a:ext cx="6113780" cy="1174115"/>
        </p:xfrm>
        <a:graphic>
          <a:graphicData uri="http://schemas.openxmlformats.org/drawingml/2006/table">
            <a:tbl>
              <a:tblPr rtl="1" firstRow="1" firstCol="1" bandRow="1"/>
              <a:tblGrid>
                <a:gridCol w="6113780">
                  <a:extLst>
                    <a:ext uri="{9D8B030D-6E8A-4147-A177-3AD203B41FA5}">
                      <a16:colId xmlns:a16="http://schemas.microsoft.com/office/drawing/2014/main" val="20000"/>
                    </a:ext>
                  </a:extLst>
                </a:gridCol>
              </a:tblGrid>
              <a:tr h="246452">
                <a:tc>
                  <a:txBody>
                    <a:bodyPr/>
                    <a:lstStyle/>
                    <a:p>
                      <a:pPr algn="ctr" rtl="1">
                        <a:lnSpc>
                          <a:spcPct val="107000"/>
                        </a:lnSpc>
                        <a:spcAft>
                          <a:spcPts val="0"/>
                        </a:spcAft>
                      </a:pPr>
                      <a:r>
                        <a:rPr lang="ar-SA" sz="3600" b="1" dirty="0">
                          <a:effectLst/>
                          <a:latin typeface="Calibri" panose="020F0502020204030204" pitchFamily="34" charset="0"/>
                          <a:ea typeface="Calibri" panose="020F0502020204030204" pitchFamily="34" charset="0"/>
                          <a:cs typeface="Simplified Arabic" panose="02020603050405020304" pitchFamily="18" charset="-78"/>
                        </a:rPr>
                        <a:t>المرحلة الرابعة التوسع والتخصص: من عام 2000 حتى الآن</a:t>
                      </a:r>
                      <a:endParaRPr lang="fr-FR"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886975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866" y="0"/>
            <a:ext cx="11399627" cy="1015663"/>
          </a:xfrm>
          <a:prstGeom prst="rect">
            <a:avLst/>
          </a:prstGeom>
        </p:spPr>
        <p:txBody>
          <a:bodyPr wrap="square">
            <a:spAutoFit/>
          </a:bodyPr>
          <a:lstStyle/>
          <a:p>
            <a:pPr lvl="0" algn="ctr" rtl="1"/>
            <a:r>
              <a:rPr lang="ar-SA" sz="6000" b="1" dirty="0"/>
              <a:t>خصائص التسويق الاجتماعي </a:t>
            </a:r>
          </a:p>
        </p:txBody>
      </p:sp>
      <p:sp>
        <p:nvSpPr>
          <p:cNvPr id="3" name="Freeform 2"/>
          <p:cNvSpPr/>
          <p:nvPr/>
        </p:nvSpPr>
        <p:spPr>
          <a:xfrm>
            <a:off x="292651" y="1575534"/>
            <a:ext cx="11399627" cy="5029200"/>
          </a:xfrm>
          <a:custGeom>
            <a:avLst/>
            <a:gdLst/>
            <a:ahLst/>
            <a:cxnLst/>
            <a:rect l="l" t="t" r="r" b="b"/>
            <a:pathLst>
              <a:path w="4786970" h="4114800">
                <a:moveTo>
                  <a:pt x="0" y="0"/>
                </a:moveTo>
                <a:lnTo>
                  <a:pt x="4786970" y="0"/>
                </a:lnTo>
                <a:lnTo>
                  <a:pt x="478697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DZ" dirty="0"/>
          </a:p>
        </p:txBody>
      </p:sp>
      <p:sp>
        <p:nvSpPr>
          <p:cNvPr id="4" name="Rectangle 3"/>
          <p:cNvSpPr/>
          <p:nvPr/>
        </p:nvSpPr>
        <p:spPr>
          <a:xfrm>
            <a:off x="499722" y="2597630"/>
            <a:ext cx="2050111" cy="1754326"/>
          </a:xfrm>
          <a:prstGeom prst="rect">
            <a:avLst/>
          </a:prstGeom>
        </p:spPr>
        <p:txBody>
          <a:bodyPr wrap="square">
            <a:spAutoFit/>
          </a:bodyPr>
          <a:lstStyle/>
          <a:p>
            <a:pPr algn="ctr"/>
            <a:r>
              <a:rPr lang="ar-DZ" sz="5400" b="1" dirty="0"/>
              <a:t>نشاط هادف</a:t>
            </a:r>
            <a:r>
              <a:rPr lang="ar-SA" sz="5400" b="1" dirty="0"/>
              <a:t> </a:t>
            </a:r>
            <a:endParaRPr lang="fr-FR" sz="4800" dirty="0"/>
          </a:p>
        </p:txBody>
      </p:sp>
      <p:sp>
        <p:nvSpPr>
          <p:cNvPr id="9" name="Rectangle 8">
            <a:extLst>
              <a:ext uri="{FF2B5EF4-FFF2-40B4-BE49-F238E27FC236}">
                <a16:creationId xmlns:a16="http://schemas.microsoft.com/office/drawing/2014/main" id="{DC5172E2-840A-7328-2332-88D337B9AFD8}"/>
              </a:ext>
            </a:extLst>
          </p:cNvPr>
          <p:cNvSpPr/>
          <p:nvPr/>
        </p:nvSpPr>
        <p:spPr>
          <a:xfrm>
            <a:off x="3647570" y="4175233"/>
            <a:ext cx="2050111" cy="1754326"/>
          </a:xfrm>
          <a:prstGeom prst="rect">
            <a:avLst/>
          </a:prstGeom>
        </p:spPr>
        <p:txBody>
          <a:bodyPr wrap="square">
            <a:spAutoFit/>
          </a:bodyPr>
          <a:lstStyle/>
          <a:p>
            <a:pPr algn="ctr"/>
            <a:r>
              <a:rPr lang="ar-DZ" sz="5400" b="1" dirty="0"/>
              <a:t>نشاط مستمر</a:t>
            </a:r>
            <a:r>
              <a:rPr lang="ar-SA" sz="5400" b="1" dirty="0"/>
              <a:t> </a:t>
            </a:r>
            <a:endParaRPr lang="fr-FR" sz="4800" dirty="0"/>
          </a:p>
        </p:txBody>
      </p:sp>
      <p:sp>
        <p:nvSpPr>
          <p:cNvPr id="10" name="Rectangle 9">
            <a:extLst>
              <a:ext uri="{FF2B5EF4-FFF2-40B4-BE49-F238E27FC236}">
                <a16:creationId xmlns:a16="http://schemas.microsoft.com/office/drawing/2014/main" id="{A5009FFC-5CDC-42EB-E54D-C575399B05AF}"/>
              </a:ext>
            </a:extLst>
          </p:cNvPr>
          <p:cNvSpPr/>
          <p:nvPr/>
        </p:nvSpPr>
        <p:spPr>
          <a:xfrm>
            <a:off x="6327708" y="2478863"/>
            <a:ext cx="2050111" cy="1754326"/>
          </a:xfrm>
          <a:prstGeom prst="rect">
            <a:avLst/>
          </a:prstGeom>
        </p:spPr>
        <p:txBody>
          <a:bodyPr wrap="square">
            <a:spAutoFit/>
          </a:bodyPr>
          <a:lstStyle/>
          <a:p>
            <a:pPr algn="ctr"/>
            <a:r>
              <a:rPr lang="ar-DZ" sz="5400" b="1" dirty="0"/>
              <a:t>نشاط متكامل</a:t>
            </a:r>
            <a:r>
              <a:rPr lang="ar-SA" sz="5400" b="1" dirty="0"/>
              <a:t> </a:t>
            </a:r>
            <a:endParaRPr lang="fr-FR" sz="4800" dirty="0"/>
          </a:p>
        </p:txBody>
      </p:sp>
      <p:sp>
        <p:nvSpPr>
          <p:cNvPr id="11" name="Rectangle 10">
            <a:extLst>
              <a:ext uri="{FF2B5EF4-FFF2-40B4-BE49-F238E27FC236}">
                <a16:creationId xmlns:a16="http://schemas.microsoft.com/office/drawing/2014/main" id="{5F1E2CA0-1109-AB0D-1CFE-7E6F7384D0B7}"/>
              </a:ext>
            </a:extLst>
          </p:cNvPr>
          <p:cNvSpPr/>
          <p:nvPr/>
        </p:nvSpPr>
        <p:spPr>
          <a:xfrm>
            <a:off x="9316850" y="4011272"/>
            <a:ext cx="2050111" cy="1754326"/>
          </a:xfrm>
          <a:prstGeom prst="rect">
            <a:avLst/>
          </a:prstGeom>
        </p:spPr>
        <p:txBody>
          <a:bodyPr wrap="square">
            <a:spAutoFit/>
          </a:bodyPr>
          <a:lstStyle/>
          <a:p>
            <a:pPr algn="ctr"/>
            <a:r>
              <a:rPr lang="ar-DZ" sz="5400" b="1" dirty="0"/>
              <a:t>نشاط متطور</a:t>
            </a:r>
            <a:r>
              <a:rPr lang="ar-SA" sz="5400" b="1" dirty="0"/>
              <a:t> </a:t>
            </a:r>
            <a:endParaRPr lang="fr-FR" sz="4800" dirty="0"/>
          </a:p>
        </p:txBody>
      </p:sp>
    </p:spTree>
    <p:extLst>
      <p:ext uri="{BB962C8B-B14F-4D97-AF65-F5344CB8AC3E}">
        <p14:creationId xmlns:p14="http://schemas.microsoft.com/office/powerpoint/2010/main" val="13411524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9" grpId="0" build="p"/>
      <p:bldP spid="10" grpId="0" build="p"/>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4783" y="704671"/>
            <a:ext cx="7107096" cy="4866973"/>
          </a:xfrm>
          <a:prstGeom prst="rect">
            <a:avLst/>
          </a:prstGeom>
        </p:spPr>
        <p:txBody>
          <a:bodyPr wrap="square">
            <a:spAutoFit/>
          </a:bodyPr>
          <a:lstStyle/>
          <a:p>
            <a:pPr algn="ctr" rtl="1">
              <a:lnSpc>
                <a:spcPct val="115000"/>
              </a:lnSpc>
              <a:spcAft>
                <a:spcPts val="800"/>
              </a:spcAft>
            </a:pPr>
            <a:r>
              <a:rPr lang="ar-SA" sz="6600" b="1" dirty="0">
                <a:latin typeface="Calibri" panose="020F0502020204030204" pitchFamily="34" charset="0"/>
                <a:ea typeface="Calibri" panose="020F0502020204030204" pitchFamily="34" charset="0"/>
                <a:cs typeface="Simplified Arabic" panose="02020603050405020304" pitchFamily="18" charset="-78"/>
              </a:rPr>
              <a:t>المبحث الثاني:</a:t>
            </a:r>
            <a:endParaRPr lang="ar-DZ" sz="6600" b="1" dirty="0">
              <a:latin typeface="Calibri" panose="020F0502020204030204" pitchFamily="34" charset="0"/>
              <a:ea typeface="Calibri" panose="020F0502020204030204" pitchFamily="34" charset="0"/>
              <a:cs typeface="Simplified Arabic" panose="02020603050405020304" pitchFamily="18" charset="-78"/>
            </a:endParaRPr>
          </a:p>
          <a:p>
            <a:pPr algn="ctr" rtl="1">
              <a:lnSpc>
                <a:spcPct val="115000"/>
              </a:lnSpc>
              <a:spcAft>
                <a:spcPts val="800"/>
              </a:spcAft>
            </a:pPr>
            <a:r>
              <a:rPr lang="ar-SA" sz="6600" b="1" dirty="0">
                <a:latin typeface="Calibri" panose="020F0502020204030204" pitchFamily="34" charset="0"/>
                <a:ea typeface="Calibri" panose="020F0502020204030204" pitchFamily="34" charset="0"/>
                <a:cs typeface="Simplified Arabic" panose="02020603050405020304" pitchFamily="18" charset="-78"/>
              </a:rPr>
              <a:t>مزيج التسويق الاجتماعي ومراحله والفرق بينه وبين التسويق التجاري </a:t>
            </a:r>
            <a:endParaRPr lang="ar-DZ" sz="6600" b="1" dirty="0">
              <a:latin typeface="Calibri" panose="020F0502020204030204" pitchFamily="34" charset="0"/>
              <a:ea typeface="Calibri" panose="020F0502020204030204" pitchFamily="34" charset="0"/>
              <a:cs typeface="Simplified Arabic" panose="02020603050405020304" pitchFamily="18" charset="-78"/>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5674"/>
            <a:ext cx="5524237" cy="6782326"/>
          </a:xfrm>
          <a:prstGeom prst="rect">
            <a:avLst/>
          </a:prstGeom>
          <a:ln>
            <a:noFill/>
          </a:ln>
          <a:effectLst>
            <a:softEdge rad="112500"/>
          </a:effectLst>
        </p:spPr>
      </p:pic>
    </p:spTree>
    <p:extLst>
      <p:ext uri="{BB962C8B-B14F-4D97-AF65-F5344CB8AC3E}">
        <p14:creationId xmlns:p14="http://schemas.microsoft.com/office/powerpoint/2010/main" val="3520101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مدخل-الى-ادارة-سلسلة-الامداد-النهائي</Template>
  <TotalTime>597</TotalTime>
  <Words>762</Words>
  <Application>Microsoft Office PowerPoint</Application>
  <PresentationFormat>Grand écran</PresentationFormat>
  <Paragraphs>67</Paragraphs>
  <Slides>14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Andalus</vt:lpstr>
      <vt:lpstr>Arabic Typesetting</vt:lpstr>
      <vt:lpstr>Arial</vt:lpstr>
      <vt:lpstr>Calibri</vt:lpstr>
      <vt:lpstr>Calibri Light</vt:lpstr>
      <vt:lpstr>Sakkal Majalla</vt:lpstr>
      <vt:lpstr>Simplified Arabic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rami aouadi</dc:creator>
  <cp:lastModifiedBy>rami aouadi</cp:lastModifiedBy>
  <cp:revision>4</cp:revision>
  <dcterms:created xsi:type="dcterms:W3CDTF">2025-10-13T19:46:22Z</dcterms:created>
  <dcterms:modified xsi:type="dcterms:W3CDTF">2025-10-15T12:15:32Z</dcterms:modified>
</cp:coreProperties>
</file>