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exandria" panose="020B0604020202020204" charset="-78"/>
      <p:regular r:id="rId13"/>
    </p:embeddedFont>
    <p:embeddedFont>
      <p:font typeface="Nobile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02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تكنولوجيا الاتصال وعلاقتها بتكنولوجيا المعلومات ونظم المعلومات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3902" y="742950"/>
            <a:ext cx="7448074" cy="650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8424" y="2043589"/>
            <a:ext cx="12861369" cy="332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تكنولوجيا الاتصال، تكنولوجيا المعلومات، ونظم المعلومات تشكل معاً </a:t>
            </a:r>
            <a:r>
              <a:rPr lang="en-US" sz="160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العمود الفقري للعصر الرقمي</a:t>
            </a: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، وتكاملها يحدد قدرة المؤسسات والمجتمعات على الازدهار.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3879116" y="1809512"/>
            <a:ext cx="22860" cy="801053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Shape 3"/>
          <p:cNvSpPr/>
          <p:nvPr/>
        </p:nvSpPr>
        <p:spPr>
          <a:xfrm>
            <a:off x="7419261" y="2844641"/>
            <a:ext cx="6482715" cy="1577697"/>
          </a:xfrm>
          <a:prstGeom prst="roundRect">
            <a:avLst>
              <a:gd name="adj" fmla="val 695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13833396" y="2844641"/>
            <a:ext cx="91440" cy="1577697"/>
          </a:xfrm>
          <a:prstGeom prst="roundRect">
            <a:avLst>
              <a:gd name="adj" fmla="val 95600"/>
            </a:avLst>
          </a:prstGeom>
          <a:solidFill>
            <a:srgbClr val="1B54DA"/>
          </a:solidFill>
          <a:ln/>
        </p:spPr>
      </p:sp>
      <p:sp>
        <p:nvSpPr>
          <p:cNvPr id="7" name="Text 5"/>
          <p:cNvSpPr/>
          <p:nvPr/>
        </p:nvSpPr>
        <p:spPr>
          <a:xfrm>
            <a:off x="11000780" y="3075623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تعزيز الإنتاجية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650242" y="3525560"/>
            <a:ext cx="5952173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الاستثمار في تطوير هذه التقنيات يضمن تحسين جودة الحياة، تسريع الأعمال، وتعزيز الإنتاجية على كافة المستويات.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28424" y="2844641"/>
            <a:ext cx="6482715" cy="1577697"/>
          </a:xfrm>
          <a:prstGeom prst="roundRect">
            <a:avLst>
              <a:gd name="adj" fmla="val 695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142559" y="2844641"/>
            <a:ext cx="91440" cy="1577697"/>
          </a:xfrm>
          <a:prstGeom prst="roundRect">
            <a:avLst>
              <a:gd name="adj" fmla="val 95600"/>
            </a:avLst>
          </a:prstGeom>
          <a:solidFill>
            <a:srgbClr val="1B54DA"/>
          </a:solidFill>
          <a:ln/>
        </p:spPr>
      </p:sp>
      <p:sp>
        <p:nvSpPr>
          <p:cNvPr id="11" name="Text 9"/>
          <p:cNvSpPr/>
          <p:nvPr/>
        </p:nvSpPr>
        <p:spPr>
          <a:xfrm>
            <a:off x="4309943" y="3075623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التعليم والتدريب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959406" y="3525560"/>
            <a:ext cx="5952173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من الضروري الاستثمار في التعليم والتدريب لتأهيل كوادر مؤهلة وقادرة على مواكبة واستغلال التطور التكنولوجي المستمر بكفاءة.</a:t>
            </a:r>
            <a:endParaRPr lang="en-US" sz="16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376" y="4790956"/>
            <a:ext cx="3652599" cy="2497574"/>
          </a:xfrm>
          <a:prstGeom prst="rect">
            <a:avLst/>
          </a:prstGeom>
        </p:spPr>
      </p:pic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425" y="4790956"/>
            <a:ext cx="3652599" cy="24975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70471" y="366832"/>
            <a:ext cx="8493085" cy="41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تعريفات أساسية: تكنولوجيا المعلومات وتكنولوجيا الاتصال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304115" y="1117044"/>
            <a:ext cx="1848326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تكنولوجيا المعلومات (IT)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466844" y="1458873"/>
            <a:ext cx="6685598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تشمل أنظمة الحوسبة، قواعد البيانات، الشبكات، وأمن المعلومات لدعم الأعمال داخل المؤسسات من خلال معالجة وإدارة البيانات.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44" y="2035612"/>
            <a:ext cx="6685598" cy="668559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503587" y="1117044"/>
            <a:ext cx="1667589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تكنولوجيا الاتصال (CT)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485578" y="1458873"/>
            <a:ext cx="6685598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فرع من تكنولوجيا المعلومات يختص بمعدات وتقنيات الاتصال مثل الهواتف، المودمات، وأجهزة الشبكات، لتمكين نقل البيانات والمعلومات.</a:t>
            </a:r>
            <a:endParaRPr lang="en-US" sz="10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578" y="2035612"/>
            <a:ext cx="6685598" cy="668559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66844" y="9171265"/>
            <a:ext cx="13496687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10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العلاقة:</a:t>
            </a: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تكنولوجيا الاتصال تمكّن نقل البيانات والمعلومات، وتكنولوجيا المعلومات تعالج وتدير هذه البيانات.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14148316" y="9021247"/>
            <a:ext cx="15240" cy="513398"/>
          </a:xfrm>
          <a:prstGeom prst="rect">
            <a:avLst/>
          </a:prstGeom>
          <a:solidFill>
            <a:srgbClr val="1B54DA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394871" y="382548"/>
            <a:ext cx="3748564" cy="434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400"/>
              </a:lnSpc>
              <a:buNone/>
            </a:pPr>
            <a:r>
              <a:rPr lang="en-US" sz="2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ما هي نظم المعلومات؟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9991011" y="872847"/>
            <a:ext cx="4152424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كيف ترتبط بتكنولوجيا المعلومات والاتصالات؟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66" y="1342311"/>
            <a:ext cx="13656469" cy="62498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19053" y="2134439"/>
            <a:ext cx="3020957" cy="377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الاتصال والمعالجة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810244" y="2619470"/>
            <a:ext cx="3329765" cy="604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IT للمعالجة والتخزين وCT للنقل والاتصال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10759261" y="4188689"/>
            <a:ext cx="3020956" cy="377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دعم القرار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10759261" y="4673721"/>
            <a:ext cx="3061235" cy="604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تحليل البيانات لتوجيه القرارات التشغيلية والاستراتيجية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1102060" y="5249381"/>
            <a:ext cx="3037949" cy="377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النواة: نظم المعلومات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810244" y="5734412"/>
            <a:ext cx="3329765" cy="604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دمج الأجهزة والبرمجيات والبيانات والعمليات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9684068" y="7748588"/>
            <a:ext cx="4459367" cy="417314"/>
          </a:xfrm>
          <a:prstGeom prst="roundRect">
            <a:avLst>
              <a:gd name="adj" fmla="val 48010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9452" y="7826812"/>
            <a:ext cx="208598" cy="26086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2265223" y="8304967"/>
            <a:ext cx="1739146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نظم المعلومات (IS)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9823133" y="8605838"/>
            <a:ext cx="4181237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أنظمة متكاملة تجمع بين الأجهزة، البرمجيات، البيانات، والعمليات لدعم اتخاذ القرار وإدارة الأعمال بفعالية.</a:t>
            </a:r>
            <a:endParaRPr lang="en-US" sz="1050" dirty="0"/>
          </a:p>
        </p:txBody>
      </p:sp>
      <p:sp>
        <p:nvSpPr>
          <p:cNvPr id="15" name="Shape 11"/>
          <p:cNvSpPr/>
          <p:nvPr/>
        </p:nvSpPr>
        <p:spPr>
          <a:xfrm>
            <a:off x="5085517" y="7748588"/>
            <a:ext cx="4459486" cy="417314"/>
          </a:xfrm>
          <a:prstGeom prst="roundRect">
            <a:avLst>
              <a:gd name="adj" fmla="val 48010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020" y="7826812"/>
            <a:ext cx="208598" cy="26086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666792" y="8304967"/>
            <a:ext cx="1739146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الاعتماد على IT</a:t>
            </a:r>
            <a:endParaRPr lang="en-US" sz="1350" dirty="0"/>
          </a:p>
        </p:txBody>
      </p:sp>
      <p:sp>
        <p:nvSpPr>
          <p:cNvPr id="18" name="Text 13"/>
          <p:cNvSpPr/>
          <p:nvPr/>
        </p:nvSpPr>
        <p:spPr>
          <a:xfrm>
            <a:off x="5224582" y="8605838"/>
            <a:ext cx="4181356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تعتمد نظم المعلومات على تكنولوجيا المعلومات لتخزين، معالجة، وتحليل كميات هائلة من البيانات بكفاءة.</a:t>
            </a:r>
            <a:endParaRPr lang="en-US" sz="1050" dirty="0"/>
          </a:p>
        </p:txBody>
      </p:sp>
      <p:sp>
        <p:nvSpPr>
          <p:cNvPr id="19" name="Shape 14"/>
          <p:cNvSpPr/>
          <p:nvPr/>
        </p:nvSpPr>
        <p:spPr>
          <a:xfrm>
            <a:off x="486966" y="7748588"/>
            <a:ext cx="4459486" cy="417314"/>
          </a:xfrm>
          <a:prstGeom prst="roundRect">
            <a:avLst>
              <a:gd name="adj" fmla="val 48010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469" y="7826812"/>
            <a:ext cx="208598" cy="26086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3068241" y="8304967"/>
            <a:ext cx="1739146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الاعتماد على CT</a:t>
            </a:r>
            <a:endParaRPr lang="en-US" sz="1350" dirty="0"/>
          </a:p>
        </p:txBody>
      </p:sp>
      <p:sp>
        <p:nvSpPr>
          <p:cNvPr id="22" name="Text 16"/>
          <p:cNvSpPr/>
          <p:nvPr/>
        </p:nvSpPr>
        <p:spPr>
          <a:xfrm>
            <a:off x="626031" y="8605838"/>
            <a:ext cx="4181356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تستخدم تكنولوجيا الاتصال لنقل البيانات والمعلومات بشكل فوري بين المستخدمين، الفروع، والأجهزة المختلفة.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129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02168" y="2822258"/>
            <a:ext cx="11880652" cy="578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5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المكونات الأساسية لتكنولوجيا المعلومات والاتصالات (ICT)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7750" y="3677960"/>
            <a:ext cx="555069" cy="55506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07353" y="4464248"/>
            <a:ext cx="2775466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الأجهزة (Hardware)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430810" y="4922044"/>
            <a:ext cx="6552009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تشمل الحواسيب المكتبية، الخوادم القوية، الهواتف الذكية، وأجهزة الشبكات المتطورة التي تشكل البنية التحتية.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521" y="3677960"/>
            <a:ext cx="555069" cy="55506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24124" y="4464248"/>
            <a:ext cx="2775466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البرمجيات (Software)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647581" y="4922044"/>
            <a:ext cx="6552009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أنظمة التشغيل، تطبيقات الاتصال، وبرامج إدارة قواعد البيانات التي تنظم وتنفذ المهام المطلوبة من النظام.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7750" y="5884069"/>
            <a:ext cx="555069" cy="55506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207353" y="6670358"/>
            <a:ext cx="2775466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الشبكات (Networks)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430810" y="7128153"/>
            <a:ext cx="6552009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البنية التحتية للاتصال التي تربط الأجهزة ببعضها، مثل الإنترنت، الشبكات المحلية (LAN)، والشبكات اللاسلكية (5G/Wi-Fi).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521" y="5884069"/>
            <a:ext cx="555069" cy="55506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424124" y="6670358"/>
            <a:ext cx="2775466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البيانات (Data)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647581" y="7128153"/>
            <a:ext cx="6552009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محور العملية؛ المعلومات الأولية التي يتم تخزينها، معالجتها، تحليلها، ونقلها لتوليد المعرفة ودعم القرارات.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93581" y="349210"/>
            <a:ext cx="8392358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الفرق الجوهري بين تكنولوجيا المعلومات وتكنولوجيا الاتصال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60" y="1079421"/>
            <a:ext cx="6715839" cy="671583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44460" y="7938135"/>
            <a:ext cx="6715839" cy="1290280"/>
          </a:xfrm>
          <a:prstGeom prst="roundRect">
            <a:avLst>
              <a:gd name="adj" fmla="val 4134"/>
            </a:avLst>
          </a:prstGeom>
          <a:solidFill>
            <a:srgbClr val="BBCDF7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81" y="8110180"/>
            <a:ext cx="198358" cy="1587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73516" y="8096726"/>
            <a:ext cx="1759863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تكنولوجيا المعلومات (IT)</a:t>
            </a:r>
            <a:endParaRPr lang="en-US" sz="1250" dirty="0"/>
          </a:p>
        </p:txBody>
      </p:sp>
      <p:sp>
        <p:nvSpPr>
          <p:cNvPr id="7" name="Text 3"/>
          <p:cNvSpPr/>
          <p:nvPr/>
        </p:nvSpPr>
        <p:spPr>
          <a:xfrm>
            <a:off x="896660" y="8422005"/>
            <a:ext cx="6136719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التركيز على </a:t>
            </a:r>
            <a:r>
              <a:rPr lang="en-US" sz="10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معالجة البيانات</a:t>
            </a: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(Processing).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896660" y="8669655"/>
            <a:ext cx="6136719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إدارة قواعد البيانات وأمن المعلومات.</a:t>
            </a:r>
            <a:endParaRPr lang="en-US" sz="1000" dirty="0"/>
          </a:p>
        </p:txBody>
      </p:sp>
      <p:sp>
        <p:nvSpPr>
          <p:cNvPr id="9" name="Text 5"/>
          <p:cNvSpPr/>
          <p:nvPr/>
        </p:nvSpPr>
        <p:spPr>
          <a:xfrm>
            <a:off x="896660" y="8917305"/>
            <a:ext cx="6136719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الهدف: تحويل البيانات إلى معلومات ذات قيمة.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720" y="1079421"/>
            <a:ext cx="6715839" cy="6715839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7477720" y="7938135"/>
            <a:ext cx="6715839" cy="1290280"/>
          </a:xfrm>
          <a:prstGeom prst="roundRect">
            <a:avLst>
              <a:gd name="adj" fmla="val 4134"/>
            </a:avLst>
          </a:prstGeom>
          <a:solidFill>
            <a:srgbClr val="BBCDF7"/>
          </a:solidFill>
          <a:ln/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641" y="8110180"/>
            <a:ext cx="198358" cy="15871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479060" y="8096726"/>
            <a:ext cx="1587579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5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تكنولوجيا الاتصال (CT)</a:t>
            </a:r>
            <a:endParaRPr lang="en-US" sz="1250" dirty="0"/>
          </a:p>
        </p:txBody>
      </p:sp>
      <p:sp>
        <p:nvSpPr>
          <p:cNvPr id="14" name="Text 8"/>
          <p:cNvSpPr/>
          <p:nvPr/>
        </p:nvSpPr>
        <p:spPr>
          <a:xfrm>
            <a:off x="7929920" y="8422005"/>
            <a:ext cx="6136719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التركيز على </a:t>
            </a:r>
            <a:r>
              <a:rPr lang="en-US" sz="10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نقل البيانات</a:t>
            </a: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(Transmission).</a:t>
            </a:r>
            <a:endParaRPr lang="en-US" sz="1000" dirty="0"/>
          </a:p>
        </p:txBody>
      </p:sp>
      <p:sp>
        <p:nvSpPr>
          <p:cNvPr id="15" name="Text 9"/>
          <p:cNvSpPr/>
          <p:nvPr/>
        </p:nvSpPr>
        <p:spPr>
          <a:xfrm>
            <a:off x="7929920" y="8669655"/>
            <a:ext cx="6136719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تشغيل وصيانة معدات الاتصال والشبكات.</a:t>
            </a:r>
            <a:endParaRPr lang="en-US" sz="1000" dirty="0"/>
          </a:p>
        </p:txBody>
      </p:sp>
      <p:sp>
        <p:nvSpPr>
          <p:cNvPr id="16" name="Text 10"/>
          <p:cNvSpPr/>
          <p:nvPr/>
        </p:nvSpPr>
        <p:spPr>
          <a:xfrm>
            <a:off x="7929920" y="8917305"/>
            <a:ext cx="6136719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الهدف: ضمان التواصل الفعّال والسريع.</a:t>
            </a:r>
            <a:endParaRPr lang="en-US" sz="1000" dirty="0"/>
          </a:p>
        </p:txBody>
      </p:sp>
      <p:sp>
        <p:nvSpPr>
          <p:cNvPr id="17" name="Text 11"/>
          <p:cNvSpPr/>
          <p:nvPr/>
        </p:nvSpPr>
        <p:spPr>
          <a:xfrm>
            <a:off x="444460" y="9514165"/>
            <a:ext cx="13741479" cy="253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التكامل بين IT وCT ضروري لضمان التواصل الفعّال وإدارة المعلومات بكفاءة عالية في أي مؤسسة.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6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أهمية تكنولوجيا الاتصال في دعم نظم المعلومات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64425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تعتبر تكنولوجيا الاتصال الشريان الذي يغذي نظم المعلومات، حيث تضمن تدفق البيانات الحيوية دون انقطاع.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625215"/>
            <a:ext cx="7556421" cy="3717846"/>
          </a:xfrm>
          <a:prstGeom prst="roundRect">
            <a:avLst>
              <a:gd name="adj" fmla="val 256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10058400" y="3632835"/>
            <a:ext cx="3770590" cy="2032754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7" name="Shape 4"/>
          <p:cNvSpPr/>
          <p:nvPr/>
        </p:nvSpPr>
        <p:spPr>
          <a:xfrm>
            <a:off x="10058400" y="3632835"/>
            <a:ext cx="30480" cy="2032754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8" name="Text 5"/>
          <p:cNvSpPr/>
          <p:nvPr/>
        </p:nvSpPr>
        <p:spPr>
          <a:xfrm>
            <a:off x="10766941" y="38596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ضمان الاستمرارية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625376" y="4350068"/>
            <a:ext cx="297680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تضمن استمرارية الاتصال بين جميع مكونات النظام، من المستخدمين إلى الخوادم.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774912" y="4365665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716" y="4471988"/>
            <a:ext cx="283488" cy="354330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287810" y="3632835"/>
            <a:ext cx="3770590" cy="2032754"/>
          </a:xfrm>
          <a:prstGeom prst="roundRect">
            <a:avLst>
              <a:gd name="adj" fmla="val 4687"/>
            </a:avLst>
          </a:prstGeom>
          <a:solidFill>
            <a:srgbClr val="D2DDF9"/>
          </a:solidFill>
          <a:ln/>
        </p:spPr>
      </p:sp>
      <p:sp>
        <p:nvSpPr>
          <p:cNvPr id="13" name="Text 9"/>
          <p:cNvSpPr/>
          <p:nvPr/>
        </p:nvSpPr>
        <p:spPr>
          <a:xfrm>
            <a:off x="6656189" y="38596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دعم سير العمل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6514624" y="4350068"/>
            <a:ext cx="297680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تحافظ على سير العمل داخل المؤسسات وتسهل التفاعل اللحظي بين الأقسام المختلفة.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6287810" y="5665589"/>
            <a:ext cx="7541181" cy="1669852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16" name="Shape 12"/>
          <p:cNvSpPr/>
          <p:nvPr/>
        </p:nvSpPr>
        <p:spPr>
          <a:xfrm>
            <a:off x="6287810" y="5665589"/>
            <a:ext cx="30480" cy="166985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7" name="Shape 13"/>
          <p:cNvSpPr/>
          <p:nvPr/>
        </p:nvSpPr>
        <p:spPr>
          <a:xfrm>
            <a:off x="6287810" y="5665589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8" name="Text 14"/>
          <p:cNvSpPr/>
          <p:nvPr/>
        </p:nvSpPr>
        <p:spPr>
          <a:xfrm>
            <a:off x="10766941" y="5892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تجنب التعطيل</a:t>
            </a:r>
            <a:endParaRPr lang="en-US" sz="2200" dirty="0"/>
          </a:p>
        </p:txBody>
      </p:sp>
      <p:sp>
        <p:nvSpPr>
          <p:cNvPr id="19" name="Text 15"/>
          <p:cNvSpPr/>
          <p:nvPr/>
        </p:nvSpPr>
        <p:spPr>
          <a:xfrm>
            <a:off x="6854785" y="6382822"/>
            <a:ext cx="67473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تعطل معدات الاتصال (مثل فشل الشبكة أو انقطاع الإنترنت) يؤدي مباشرة إلى توقف خدمات حيوية مثل البريد الإلكتروني ومؤتمرات الفيديو.</a:t>
            </a:r>
            <a:endParaRPr lang="en-US" sz="1750" dirty="0"/>
          </a:p>
        </p:txBody>
      </p:sp>
      <p:sp>
        <p:nvSpPr>
          <p:cNvPr id="20" name="Shape 16"/>
          <p:cNvSpPr/>
          <p:nvPr/>
        </p:nvSpPr>
        <p:spPr>
          <a:xfrm>
            <a:off x="6004322" y="6216968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125" y="6323290"/>
            <a:ext cx="283488" cy="3543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14895" y="596146"/>
            <a:ext cx="11856839" cy="677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300"/>
              </a:lnSpc>
              <a:buNone/>
            </a:pPr>
            <a:r>
              <a:rPr lang="en-US" sz="42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تطبيقات عملية لتكنولوجيا المعلومات والاتصالات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58666" y="1707118"/>
            <a:ext cx="13113068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أمثلة على كيفية تحويل ICT لمختلف قطاعات الحياة اليومية والاقتصاد العالمي: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707" y="2297787"/>
            <a:ext cx="3075027" cy="307502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161871" y="5589508"/>
            <a:ext cx="270986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القطاع المالي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0796707" y="6058257"/>
            <a:ext cx="3075027" cy="1040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تسريع العمليات المالية، دعم التجارة الإلكترونية، وتوفير أمان مالي متقدم عبر التشفير.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693" y="2297787"/>
            <a:ext cx="3075027" cy="307502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815858" y="5589508"/>
            <a:ext cx="270986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الرعاية الصحية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7450693" y="6058257"/>
            <a:ext cx="3075027" cy="1387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تطبيق السجلات الطبية الإلكترونية، وتمكين الطب عن بعد (Telemedicine)، وتحسين جودة خدمات الرعاية.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680" y="2297787"/>
            <a:ext cx="3075027" cy="307502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469844" y="5589508"/>
            <a:ext cx="270986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التعليم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4104680" y="6058257"/>
            <a:ext cx="3075027" cy="1040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توفير الفصول الافتراضية، دعم التعلم عن بعد، وتعزيز التواصل بين الطلاب والمعلمين رقمياً.</a:t>
            </a:r>
            <a:endParaRPr lang="en-US" sz="17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66" y="2297787"/>
            <a:ext cx="3075027" cy="307502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23831" y="5589508"/>
            <a:ext cx="270986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الزراعة الذكية</a:t>
            </a:r>
            <a:endParaRPr lang="en-US" sz="2100" dirty="0"/>
          </a:p>
        </p:txBody>
      </p:sp>
      <p:sp>
        <p:nvSpPr>
          <p:cNvPr id="15" name="Text 9"/>
          <p:cNvSpPr/>
          <p:nvPr/>
        </p:nvSpPr>
        <p:spPr>
          <a:xfrm>
            <a:off x="758666" y="6058257"/>
            <a:ext cx="3075027" cy="1734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استخدام الحساسات ونظم المعلومات الجغرافية لتحسين الإنتاج، ترشيد استهلاك الموارد المائية، والتسويق الإلكتروني للمنتجات.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36740" y="896303"/>
            <a:ext cx="12367736" cy="648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التحديات والفرص في تكنولوجيا المعلومات والاتصالات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3915966" y="2062877"/>
            <a:ext cx="3146227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التحديات (Challenges)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34" y="2652534"/>
            <a:ext cx="311110" cy="3888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43307" y="2684978"/>
            <a:ext cx="374487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الأمن السيبراني (Cybersecurity)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25924" y="3216473"/>
            <a:ext cx="5662255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الحاجة الملحة لحماية البيانات والأنظمة من الاختراقات والهجمات الإلكترونية المتزايدة.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34" y="4262497"/>
            <a:ext cx="311110" cy="3888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701647" y="4294942"/>
            <a:ext cx="3686532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الفجوة الرقمية (Digital Divide)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25924" y="4826437"/>
            <a:ext cx="5662255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التفاوت في الوصول إلى التكنولوجيا بين المناطق والأفراد، مما يعيق التنمية الشاملة.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34" y="5872460"/>
            <a:ext cx="311110" cy="38885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795355" y="5904905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تكلفة البنية التحتية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725924" y="6436400"/>
            <a:ext cx="5662255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ارتفاع التكاليف اللازمة لإنشاء وصيانة شبكات الاتصال ونظم المعلومات الحديثة.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10564892" y="2062877"/>
            <a:ext cx="3347204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الفرص (Opportunities)</a:t>
            </a:r>
            <a:endParaRPr lang="en-US" sz="24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238" y="2652534"/>
            <a:ext cx="311110" cy="38885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645259" y="2684978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التحول الاقتصادي</a:t>
            </a:r>
            <a:endParaRPr lang="en-US" sz="2000" dirty="0"/>
          </a:p>
        </p:txBody>
      </p:sp>
      <p:sp>
        <p:nvSpPr>
          <p:cNvPr id="16" name="Text 10"/>
          <p:cNvSpPr/>
          <p:nvPr/>
        </p:nvSpPr>
        <p:spPr>
          <a:xfrm>
            <a:off x="7575828" y="3216473"/>
            <a:ext cx="5662255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تعزيز الاقتصاد الرقمي ودعم الابتكار وريادة الأعمال في القطاعات التكنولوجية.</a:t>
            </a:r>
            <a:endParaRPr lang="en-US" sz="160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238" y="4262497"/>
            <a:ext cx="311110" cy="38885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645259" y="4294942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تمكين المجتمعات</a:t>
            </a:r>
            <a:endParaRPr lang="en-US" sz="2000" dirty="0"/>
          </a:p>
        </p:txBody>
      </p:sp>
      <p:sp>
        <p:nvSpPr>
          <p:cNvPr id="19" name="Text 12"/>
          <p:cNvSpPr/>
          <p:nvPr/>
        </p:nvSpPr>
        <p:spPr>
          <a:xfrm>
            <a:off x="7575828" y="4826437"/>
            <a:ext cx="5662255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توفير أدوات للتعليم والعمل عن بعد، مما يعزز قدرات المجتمعات المحلية.</a:t>
            </a:r>
            <a:endParaRPr lang="en-US" sz="1600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238" y="5872460"/>
            <a:ext cx="311110" cy="388858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10645259" y="5904905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الحكومة الذكية</a:t>
            </a:r>
            <a:endParaRPr lang="en-US" sz="2000" dirty="0"/>
          </a:p>
        </p:txBody>
      </p:sp>
      <p:sp>
        <p:nvSpPr>
          <p:cNvPr id="22" name="Text 14"/>
          <p:cNvSpPr/>
          <p:nvPr/>
        </p:nvSpPr>
        <p:spPr>
          <a:xfrm>
            <a:off x="7575828" y="6436400"/>
            <a:ext cx="5662255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تطوير الخدمات الحكومية الذكية لتبسيط الإجراءات وتقديم خدمات أفضل للمواطنين.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2232" y="559594"/>
            <a:ext cx="7719536" cy="1271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مستقبل تكنولوجيا الاتصال وتكنولوجيا المعلومات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12232" y="2136577"/>
            <a:ext cx="7719536" cy="406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يتجه المستقبل نحو دمج أعمق للتقنيات لإنشاء بيئات ذكية ومتصلة بالكامل.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8024812" y="3077408"/>
            <a:ext cx="203478" cy="1192649"/>
          </a:xfrm>
          <a:prstGeom prst="roundRect">
            <a:avLst>
              <a:gd name="adj" fmla="val 4200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821335" y="2943939"/>
            <a:ext cx="610433" cy="610433"/>
          </a:xfrm>
          <a:prstGeom prst="roundRect">
            <a:avLst>
              <a:gd name="adj" fmla="val 7489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973" y="3058478"/>
            <a:ext cx="305157" cy="3814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437096" y="2975729"/>
            <a:ext cx="4180761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الحوسبة السحابية والذكاء الاصطناعي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12232" y="3415665"/>
            <a:ext cx="6905625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الاعتماد المتزايد على المنصات السحابية لتحليل البيانات وتطبيق نماذج الذكاء الاصطناعي في جميع المجالات.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7719655" y="4778812"/>
            <a:ext cx="203478" cy="1192649"/>
          </a:xfrm>
          <a:prstGeom prst="roundRect">
            <a:avLst>
              <a:gd name="adj" fmla="val 4200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7516177" y="4645343"/>
            <a:ext cx="610433" cy="610433"/>
          </a:xfrm>
          <a:prstGeom prst="roundRect">
            <a:avLst>
              <a:gd name="adj" fmla="val 7489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816" y="4759881"/>
            <a:ext cx="305157" cy="38147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769048" y="4677132"/>
            <a:ext cx="2543651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توسع 5G و(IoT)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712232" y="5117068"/>
            <a:ext cx="6600468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انتشار شبكات الجيل الخامس سيوسع نطاق الاتصال بالأجهزة الذكية (إنترنت الأشياء)، مما يفتح آفاقاً جديدة للأتمتة.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7414379" y="6480215"/>
            <a:ext cx="203478" cy="1192649"/>
          </a:xfrm>
          <a:prstGeom prst="roundRect">
            <a:avLst>
              <a:gd name="adj" fmla="val 4200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7210901" y="6346746"/>
            <a:ext cx="610433" cy="610433"/>
          </a:xfrm>
          <a:prstGeom prst="roundRect">
            <a:avLst>
              <a:gd name="adj" fmla="val 7489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539" y="6461284"/>
            <a:ext cx="305157" cy="38147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105037" y="6378535"/>
            <a:ext cx="2902387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تطوير حلول ذكية متكاملة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712232" y="6818471"/>
            <a:ext cx="6295192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دمج متقدم لنظم المعلومات مع تقنيات الاتصال لإنشاء مدن ذكية، صناعات 4.0، وحلول أعمال شاملة.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784</Words>
  <Application>Microsoft Office PowerPoint</Application>
  <PresentationFormat>Personnalisé</PresentationFormat>
  <Paragraphs>96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Alexandria</vt:lpstr>
      <vt:lpstr>Nobile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DELL</dc:creator>
  <cp:lastModifiedBy>DELL</cp:lastModifiedBy>
  <cp:revision>4</cp:revision>
  <dcterms:created xsi:type="dcterms:W3CDTF">2025-10-11T21:00:21Z</dcterms:created>
  <dcterms:modified xsi:type="dcterms:W3CDTF">2025-10-11T21:38:14Z</dcterms:modified>
</cp:coreProperties>
</file>