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14"/>
  </p:notesMasterIdLst>
  <p:sldIdLst>
    <p:sldId id="268" r:id="rId2"/>
    <p:sldId id="269" r:id="rId3"/>
    <p:sldId id="266" r:id="rId4"/>
    <p:sldId id="270" r:id="rId5"/>
    <p:sldId id="257" r:id="rId6"/>
    <p:sldId id="258" r:id="rId7"/>
    <p:sldId id="259" r:id="rId8"/>
    <p:sldId id="267" r:id="rId9"/>
    <p:sldId id="260" r:id="rId10"/>
    <p:sldId id="261" r:id="rId11"/>
    <p:sldId id="263" r:id="rId12"/>
    <p:sldId id="262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3AAC45"/>
    <a:srgbClr val="006600"/>
    <a:srgbClr val="2077BE"/>
    <a:srgbClr val="8488C4"/>
    <a:srgbClr val="FF7C80"/>
    <a:srgbClr val="33CCFF"/>
    <a:srgbClr val="660066"/>
    <a:srgbClr val="5B3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19" autoAdjust="0"/>
    <p:restoredTop sz="94602" autoAdjust="0"/>
  </p:normalViewPr>
  <p:slideViewPr>
    <p:cSldViewPr>
      <p:cViewPr varScale="1">
        <p:scale>
          <a:sx n="63" d="100"/>
          <a:sy n="63" d="100"/>
        </p:scale>
        <p:origin x="141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738A4D-DE63-47FB-B41B-76BFF99CA4A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20AF6FB-9F9D-4447-B62B-D0D2E6158032}">
      <dgm:prSet phldrT="[Texte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70C0"/>
        </a:solidFill>
        <a:effectLst>
          <a:glow rad="101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sz="20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اختيار التكنولوجيا و الخصائص التي يحب إدماجها كعنصر في  المنتج</a:t>
          </a:r>
          <a:endParaRPr lang="fr-FR" sz="1300" dirty="0"/>
        </a:p>
      </dgm:t>
    </dgm:pt>
    <dgm:pt modelId="{9AE499D7-8B8F-421E-AA5F-6A821B34430E}" type="parTrans" cxnId="{5B1C7E28-4803-4709-8A9C-4C368AB716E9}">
      <dgm:prSet/>
      <dgm:spPr/>
      <dgm:t>
        <a:bodyPr/>
        <a:lstStyle/>
        <a:p>
          <a:endParaRPr lang="fr-FR"/>
        </a:p>
      </dgm:t>
    </dgm:pt>
    <dgm:pt modelId="{32B30910-25EE-4470-8F3C-BF4EB6CF908A}" type="sibTrans" cxnId="{5B1C7E28-4803-4709-8A9C-4C368AB716E9}">
      <dgm:prSet/>
      <dgm:spPr/>
      <dgm:t>
        <a:bodyPr/>
        <a:lstStyle/>
        <a:p>
          <a:endParaRPr lang="fr-FR"/>
        </a:p>
      </dgm:t>
    </dgm:pt>
    <dgm:pt modelId="{CD70F943-C930-4461-BD34-DF80103462F7}">
      <dgm:prSet phldrT="[Texte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70C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sz="18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تحديد المنفعة من استهلاك أو استخدام المنتج (القيمة المدركة  من الزبون</a:t>
          </a:r>
          <a:r>
            <a:rPr lang="ar-DZ" sz="1200" dirty="0"/>
            <a:t>)</a:t>
          </a:r>
          <a:endParaRPr lang="fr-FR" sz="1200" dirty="0"/>
        </a:p>
      </dgm:t>
    </dgm:pt>
    <dgm:pt modelId="{A83FC913-5384-4FA0-979D-8351459DE776}" type="parTrans" cxnId="{C5099067-C6A5-4EEF-AFF0-2517B9E29ABA}">
      <dgm:prSet/>
      <dgm:spPr/>
      <dgm:t>
        <a:bodyPr/>
        <a:lstStyle/>
        <a:p>
          <a:endParaRPr lang="fr-FR"/>
        </a:p>
      </dgm:t>
    </dgm:pt>
    <dgm:pt modelId="{AD272594-FDCF-48B4-924B-F750DD973054}" type="sibTrans" cxnId="{C5099067-C6A5-4EEF-AFF0-2517B9E29ABA}">
      <dgm:prSet/>
      <dgm:spPr/>
      <dgm:t>
        <a:bodyPr/>
        <a:lstStyle/>
        <a:p>
          <a:endParaRPr lang="fr-FR"/>
        </a:p>
      </dgm:t>
    </dgm:pt>
    <dgm:pt modelId="{2FDEADD6-70F3-49F1-9B4C-6D8871E6908E}">
      <dgm:prSet phldrT="[Texte]" custT="1"/>
      <dgm:spPr>
        <a:solidFill>
          <a:srgbClr val="0070C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تحديد قطاع السوق المراد استهدافه</a:t>
          </a:r>
          <a:endParaRPr lang="fr-FR" sz="20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34CD4648-6D6A-4CB6-8AB8-CC9FFB557F8C}" type="parTrans" cxnId="{B9BFCC1D-7C4E-45E3-93B9-D3A7D6B3D314}">
      <dgm:prSet/>
      <dgm:spPr/>
      <dgm:t>
        <a:bodyPr/>
        <a:lstStyle/>
        <a:p>
          <a:endParaRPr lang="fr-FR"/>
        </a:p>
      </dgm:t>
    </dgm:pt>
    <dgm:pt modelId="{989F9A39-FB95-4AC8-B8F7-12847AE91FBE}" type="sibTrans" cxnId="{B9BFCC1D-7C4E-45E3-93B9-D3A7D6B3D314}">
      <dgm:prSet/>
      <dgm:spPr/>
      <dgm:t>
        <a:bodyPr/>
        <a:lstStyle/>
        <a:p>
          <a:endParaRPr lang="fr-FR"/>
        </a:p>
      </dgm:t>
    </dgm:pt>
    <dgm:pt modelId="{218F4003-E645-41AB-AFA9-DA0E68AFF485}">
      <dgm:prSet phldrT="[Texte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solidFill>
          <a:srgbClr val="0070C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التأكد من مصادر الايرادات المتاحة </a:t>
          </a:r>
          <a:endParaRPr lang="fr-FR" sz="20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61E2ED3D-FBF5-4C7B-97D8-B665E6C2474D}" type="parTrans" cxnId="{8D3B8B34-9209-4EFD-901B-B151E2563C00}">
      <dgm:prSet/>
      <dgm:spPr/>
      <dgm:t>
        <a:bodyPr/>
        <a:lstStyle/>
        <a:p>
          <a:endParaRPr lang="fr-FR"/>
        </a:p>
      </dgm:t>
    </dgm:pt>
    <dgm:pt modelId="{095DEE96-3287-4D85-B1D5-0DEE03138ACA}" type="sibTrans" cxnId="{8D3B8B34-9209-4EFD-901B-B151E2563C00}">
      <dgm:prSet/>
      <dgm:spPr/>
      <dgm:t>
        <a:bodyPr/>
        <a:lstStyle/>
        <a:p>
          <a:endParaRPr lang="fr-FR"/>
        </a:p>
      </dgm:t>
    </dgm:pt>
    <dgm:pt modelId="{75AC0E51-8C55-4DF6-A03C-F8265680630B}">
      <dgm:prSet phldrT="[Texte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solidFill>
          <a:srgbClr val="0070C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تصميم أليات التقاط القيمة</a:t>
          </a:r>
          <a:r>
            <a:rPr lang="ar-DZ" sz="21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endParaRPr lang="fr-FR" sz="21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32A20CFF-55FF-4BCC-A7F4-AF2D4C1DD660}" type="parTrans" cxnId="{08F96D01-DEE5-4834-93B3-0EE1B5F6B9EA}">
      <dgm:prSet/>
      <dgm:spPr/>
      <dgm:t>
        <a:bodyPr/>
        <a:lstStyle/>
        <a:p>
          <a:endParaRPr lang="fr-FR"/>
        </a:p>
      </dgm:t>
    </dgm:pt>
    <dgm:pt modelId="{05F6035B-80B6-41C4-86EB-1408ECD5B55D}" type="sibTrans" cxnId="{08F96D01-DEE5-4834-93B3-0EE1B5F6B9EA}">
      <dgm:prSet/>
      <dgm:spPr/>
      <dgm:t>
        <a:bodyPr/>
        <a:lstStyle/>
        <a:p>
          <a:endParaRPr lang="fr-FR"/>
        </a:p>
      </dgm:t>
    </dgm:pt>
    <dgm:pt modelId="{ADB1F8B5-E7E4-4D71-9455-7C8EDAFA07AA}">
      <dgm:prSet phldrT="[Texte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olidFill>
          <a:srgbClr val="0070C0"/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ar-DZ" sz="2000" b="1" dirty="0">
              <a:latin typeface="Simplified Arabic" panose="02020603050405020304" pitchFamily="18" charset="-78"/>
              <a:cs typeface="Simplified Arabic" panose="02020603050405020304" pitchFamily="18" charset="-78"/>
            </a:rPr>
            <a:t>تصميم آليات التقاط القيمة </a:t>
          </a:r>
          <a:endParaRPr lang="fr-FR" sz="20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930D1F4D-4700-44D7-9ADA-699CFC0ACDD0}" type="parTrans" cxnId="{9BBF7B47-9504-42A3-93EC-A747CE4FF17A}">
      <dgm:prSet/>
      <dgm:spPr/>
      <dgm:t>
        <a:bodyPr/>
        <a:lstStyle/>
        <a:p>
          <a:endParaRPr lang="fr-FR"/>
        </a:p>
      </dgm:t>
    </dgm:pt>
    <dgm:pt modelId="{1C399B1D-6BA4-4FD6-A1A3-7ECF754A9D22}" type="sibTrans" cxnId="{9BBF7B47-9504-42A3-93EC-A747CE4FF17A}">
      <dgm:prSet/>
      <dgm:spPr/>
      <dgm:t>
        <a:bodyPr/>
        <a:lstStyle/>
        <a:p>
          <a:endParaRPr lang="fr-FR"/>
        </a:p>
      </dgm:t>
    </dgm:pt>
    <dgm:pt modelId="{29FB3E12-B9DA-40F7-9981-1AAD6ADAF57A}" type="pres">
      <dgm:prSet presAssocID="{4D738A4D-DE63-47FB-B41B-76BFF99CA4A4}" presName="cycle" presStyleCnt="0">
        <dgm:presLayoutVars>
          <dgm:dir/>
          <dgm:resizeHandles val="exact"/>
        </dgm:presLayoutVars>
      </dgm:prSet>
      <dgm:spPr/>
    </dgm:pt>
    <dgm:pt modelId="{B9DF095D-F5AA-4877-AC30-2312DD99FF4E}" type="pres">
      <dgm:prSet presAssocID="{C20AF6FB-9F9D-4447-B62B-D0D2E6158032}" presName="node" presStyleLbl="node1" presStyleIdx="0" presStyleCnt="6" custScaleX="460727">
        <dgm:presLayoutVars>
          <dgm:bulletEnabled val="1"/>
        </dgm:presLayoutVars>
      </dgm:prSet>
      <dgm:spPr/>
    </dgm:pt>
    <dgm:pt modelId="{DC69FEBD-4702-4940-8795-0C8B63332BFE}" type="pres">
      <dgm:prSet presAssocID="{C20AF6FB-9F9D-4447-B62B-D0D2E6158032}" presName="spNode" presStyleCnt="0"/>
      <dgm:spPr/>
    </dgm:pt>
    <dgm:pt modelId="{9D227F86-B31C-45E8-B1CD-2F030B64AC71}" type="pres">
      <dgm:prSet presAssocID="{32B30910-25EE-4470-8F3C-BF4EB6CF908A}" presName="sibTrans" presStyleLbl="sibTrans1D1" presStyleIdx="0" presStyleCnt="6"/>
      <dgm:spPr/>
    </dgm:pt>
    <dgm:pt modelId="{191EAB10-1006-484C-8305-7BC9D99AA18F}" type="pres">
      <dgm:prSet presAssocID="{CD70F943-C930-4461-BD34-DF80103462F7}" presName="node" presStyleLbl="node1" presStyleIdx="1" presStyleCnt="6" custScaleX="369479" custRadScaleRad="150851" custRadScaleInc="74653">
        <dgm:presLayoutVars>
          <dgm:bulletEnabled val="1"/>
        </dgm:presLayoutVars>
      </dgm:prSet>
      <dgm:spPr/>
    </dgm:pt>
    <dgm:pt modelId="{084A6A48-5269-4DD1-89EB-737A3FE3A435}" type="pres">
      <dgm:prSet presAssocID="{CD70F943-C930-4461-BD34-DF80103462F7}" presName="spNode" presStyleCnt="0"/>
      <dgm:spPr/>
    </dgm:pt>
    <dgm:pt modelId="{9D49A617-0F80-4EF5-8E66-99AE90D5A900}" type="pres">
      <dgm:prSet presAssocID="{AD272594-FDCF-48B4-924B-F750DD973054}" presName="sibTrans" presStyleLbl="sibTrans1D1" presStyleIdx="1" presStyleCnt="6"/>
      <dgm:spPr/>
    </dgm:pt>
    <dgm:pt modelId="{3A44DB70-FDE4-487D-AC20-E447400ABF49}" type="pres">
      <dgm:prSet presAssocID="{2FDEADD6-70F3-49F1-9B4C-6D8871E6908E}" presName="node" presStyleLbl="node1" presStyleIdx="2" presStyleCnt="6" custScaleX="372922" custRadScaleRad="148632" custRadScaleInc="-87957">
        <dgm:presLayoutVars>
          <dgm:bulletEnabled val="1"/>
        </dgm:presLayoutVars>
      </dgm:prSet>
      <dgm:spPr/>
    </dgm:pt>
    <dgm:pt modelId="{AE925E33-3302-4A01-B352-608BA31966FA}" type="pres">
      <dgm:prSet presAssocID="{2FDEADD6-70F3-49F1-9B4C-6D8871E6908E}" presName="spNode" presStyleCnt="0"/>
      <dgm:spPr/>
    </dgm:pt>
    <dgm:pt modelId="{F01F51AB-7F90-4A49-AB05-D7480238C73B}" type="pres">
      <dgm:prSet presAssocID="{989F9A39-FB95-4AC8-B8F7-12847AE91FBE}" presName="sibTrans" presStyleLbl="sibTrans1D1" presStyleIdx="2" presStyleCnt="6"/>
      <dgm:spPr/>
    </dgm:pt>
    <dgm:pt modelId="{419864DD-5836-48F6-B779-A9071C81B962}" type="pres">
      <dgm:prSet presAssocID="{218F4003-E645-41AB-AFA9-DA0E68AFF485}" presName="node" presStyleLbl="node1" presStyleIdx="3" presStyleCnt="6" custScaleX="425611" custScaleY="121585" custRadScaleRad="102289" custRadScaleInc="24500">
        <dgm:presLayoutVars>
          <dgm:bulletEnabled val="1"/>
        </dgm:presLayoutVars>
      </dgm:prSet>
      <dgm:spPr/>
    </dgm:pt>
    <dgm:pt modelId="{14A674FB-F177-49BF-8834-7DCD543172AC}" type="pres">
      <dgm:prSet presAssocID="{218F4003-E645-41AB-AFA9-DA0E68AFF485}" presName="spNode" presStyleCnt="0"/>
      <dgm:spPr/>
    </dgm:pt>
    <dgm:pt modelId="{15A8ED6E-EFA7-46C5-BE19-5435AF2AE0DC}" type="pres">
      <dgm:prSet presAssocID="{095DEE96-3287-4D85-B1D5-0DEE03138ACA}" presName="sibTrans" presStyleLbl="sibTrans1D1" presStyleIdx="3" presStyleCnt="6"/>
      <dgm:spPr/>
    </dgm:pt>
    <dgm:pt modelId="{7E353724-570B-490A-9040-9EC89E345C4D}" type="pres">
      <dgm:prSet presAssocID="{75AC0E51-8C55-4DF6-A03C-F8265680630B}" presName="node" presStyleLbl="node1" presStyleIdx="4" presStyleCnt="6" custScaleX="311569" custRadScaleRad="159018" custRadScaleInc="92068">
        <dgm:presLayoutVars>
          <dgm:bulletEnabled val="1"/>
        </dgm:presLayoutVars>
      </dgm:prSet>
      <dgm:spPr/>
    </dgm:pt>
    <dgm:pt modelId="{09D6E29D-4F0B-41AC-8278-9728D1B41D1E}" type="pres">
      <dgm:prSet presAssocID="{75AC0E51-8C55-4DF6-A03C-F8265680630B}" presName="spNode" presStyleCnt="0"/>
      <dgm:spPr/>
    </dgm:pt>
    <dgm:pt modelId="{45A92A79-B29E-4CBB-95E2-FA125740D817}" type="pres">
      <dgm:prSet presAssocID="{05F6035B-80B6-41C4-86EB-1408ECD5B55D}" presName="sibTrans" presStyleLbl="sibTrans1D1" presStyleIdx="4" presStyleCnt="6"/>
      <dgm:spPr/>
    </dgm:pt>
    <dgm:pt modelId="{2E145BE6-411A-495B-9C4C-036CC457C5DA}" type="pres">
      <dgm:prSet presAssocID="{ADB1F8B5-E7E4-4D71-9455-7C8EDAFA07AA}" presName="node" presStyleLbl="node1" presStyleIdx="5" presStyleCnt="6" custScaleX="315482" custRadScaleRad="145580" custRadScaleInc="-73756">
        <dgm:presLayoutVars>
          <dgm:bulletEnabled val="1"/>
        </dgm:presLayoutVars>
      </dgm:prSet>
      <dgm:spPr/>
    </dgm:pt>
    <dgm:pt modelId="{7B85A537-943D-4534-BCA4-D3076D146C97}" type="pres">
      <dgm:prSet presAssocID="{ADB1F8B5-E7E4-4D71-9455-7C8EDAFA07AA}" presName="spNode" presStyleCnt="0"/>
      <dgm:spPr/>
    </dgm:pt>
    <dgm:pt modelId="{304E927E-BA7B-4198-A6A9-0882D455FC68}" type="pres">
      <dgm:prSet presAssocID="{1C399B1D-6BA4-4FD6-A1A3-7ECF754A9D22}" presName="sibTrans" presStyleLbl="sibTrans1D1" presStyleIdx="5" presStyleCnt="6"/>
      <dgm:spPr/>
    </dgm:pt>
  </dgm:ptLst>
  <dgm:cxnLst>
    <dgm:cxn modelId="{08F96D01-DEE5-4834-93B3-0EE1B5F6B9EA}" srcId="{4D738A4D-DE63-47FB-B41B-76BFF99CA4A4}" destId="{75AC0E51-8C55-4DF6-A03C-F8265680630B}" srcOrd="4" destOrd="0" parTransId="{32A20CFF-55FF-4BCC-A7F4-AF2D4C1DD660}" sibTransId="{05F6035B-80B6-41C4-86EB-1408ECD5B55D}"/>
    <dgm:cxn modelId="{E3AFF609-D7BC-46BF-B9DC-D7CF7548DB38}" type="presOf" srcId="{4D738A4D-DE63-47FB-B41B-76BFF99CA4A4}" destId="{29FB3E12-B9DA-40F7-9981-1AAD6ADAF57A}" srcOrd="0" destOrd="0" presId="urn:microsoft.com/office/officeart/2005/8/layout/cycle5"/>
    <dgm:cxn modelId="{B9329B0D-C880-427B-845A-418FBBD24AA7}" type="presOf" srcId="{2FDEADD6-70F3-49F1-9B4C-6D8871E6908E}" destId="{3A44DB70-FDE4-487D-AC20-E447400ABF49}" srcOrd="0" destOrd="0" presId="urn:microsoft.com/office/officeart/2005/8/layout/cycle5"/>
    <dgm:cxn modelId="{F7AB300F-3A32-439C-9B45-DE2B91732D40}" type="presOf" srcId="{32B30910-25EE-4470-8F3C-BF4EB6CF908A}" destId="{9D227F86-B31C-45E8-B1CD-2F030B64AC71}" srcOrd="0" destOrd="0" presId="urn:microsoft.com/office/officeart/2005/8/layout/cycle5"/>
    <dgm:cxn modelId="{B9BFCC1D-7C4E-45E3-93B9-D3A7D6B3D314}" srcId="{4D738A4D-DE63-47FB-B41B-76BFF99CA4A4}" destId="{2FDEADD6-70F3-49F1-9B4C-6D8871E6908E}" srcOrd="2" destOrd="0" parTransId="{34CD4648-6D6A-4CB6-8AB8-CC9FFB557F8C}" sibTransId="{989F9A39-FB95-4AC8-B8F7-12847AE91FBE}"/>
    <dgm:cxn modelId="{5B1C7E28-4803-4709-8A9C-4C368AB716E9}" srcId="{4D738A4D-DE63-47FB-B41B-76BFF99CA4A4}" destId="{C20AF6FB-9F9D-4447-B62B-D0D2E6158032}" srcOrd="0" destOrd="0" parTransId="{9AE499D7-8B8F-421E-AA5F-6A821B34430E}" sibTransId="{32B30910-25EE-4470-8F3C-BF4EB6CF908A}"/>
    <dgm:cxn modelId="{B94F7231-84CB-4F8C-82FC-545665BA6FE4}" type="presOf" srcId="{1C399B1D-6BA4-4FD6-A1A3-7ECF754A9D22}" destId="{304E927E-BA7B-4198-A6A9-0882D455FC68}" srcOrd="0" destOrd="0" presId="urn:microsoft.com/office/officeart/2005/8/layout/cycle5"/>
    <dgm:cxn modelId="{8D3B8B34-9209-4EFD-901B-B151E2563C00}" srcId="{4D738A4D-DE63-47FB-B41B-76BFF99CA4A4}" destId="{218F4003-E645-41AB-AFA9-DA0E68AFF485}" srcOrd="3" destOrd="0" parTransId="{61E2ED3D-FBF5-4C7B-97D8-B665E6C2474D}" sibTransId="{095DEE96-3287-4D85-B1D5-0DEE03138ACA}"/>
    <dgm:cxn modelId="{EA3A0035-F917-485C-A452-4A39960B3D2A}" type="presOf" srcId="{218F4003-E645-41AB-AFA9-DA0E68AFF485}" destId="{419864DD-5836-48F6-B779-A9071C81B962}" srcOrd="0" destOrd="0" presId="urn:microsoft.com/office/officeart/2005/8/layout/cycle5"/>
    <dgm:cxn modelId="{6C3B3262-719C-415B-8E39-A2B81386FAD8}" type="presOf" srcId="{095DEE96-3287-4D85-B1D5-0DEE03138ACA}" destId="{15A8ED6E-EFA7-46C5-BE19-5435AF2AE0DC}" srcOrd="0" destOrd="0" presId="urn:microsoft.com/office/officeart/2005/8/layout/cycle5"/>
    <dgm:cxn modelId="{9BBF7B47-9504-42A3-93EC-A747CE4FF17A}" srcId="{4D738A4D-DE63-47FB-B41B-76BFF99CA4A4}" destId="{ADB1F8B5-E7E4-4D71-9455-7C8EDAFA07AA}" srcOrd="5" destOrd="0" parTransId="{930D1F4D-4700-44D7-9ADA-699CFC0ACDD0}" sibTransId="{1C399B1D-6BA4-4FD6-A1A3-7ECF754A9D22}"/>
    <dgm:cxn modelId="{C5099067-C6A5-4EEF-AFF0-2517B9E29ABA}" srcId="{4D738A4D-DE63-47FB-B41B-76BFF99CA4A4}" destId="{CD70F943-C930-4461-BD34-DF80103462F7}" srcOrd="1" destOrd="0" parTransId="{A83FC913-5384-4FA0-979D-8351459DE776}" sibTransId="{AD272594-FDCF-48B4-924B-F750DD973054}"/>
    <dgm:cxn modelId="{1EAA077E-CF59-45C0-A0CF-653905832C6D}" type="presOf" srcId="{AD272594-FDCF-48B4-924B-F750DD973054}" destId="{9D49A617-0F80-4EF5-8E66-99AE90D5A900}" srcOrd="0" destOrd="0" presId="urn:microsoft.com/office/officeart/2005/8/layout/cycle5"/>
    <dgm:cxn modelId="{BC053E9D-61D8-4D58-B017-20E921E85F7D}" type="presOf" srcId="{05F6035B-80B6-41C4-86EB-1408ECD5B55D}" destId="{45A92A79-B29E-4CBB-95E2-FA125740D817}" srcOrd="0" destOrd="0" presId="urn:microsoft.com/office/officeart/2005/8/layout/cycle5"/>
    <dgm:cxn modelId="{A0A3CBAC-0B3B-482C-84B5-E18A791CDDA3}" type="presOf" srcId="{ADB1F8B5-E7E4-4D71-9455-7C8EDAFA07AA}" destId="{2E145BE6-411A-495B-9C4C-036CC457C5DA}" srcOrd="0" destOrd="0" presId="urn:microsoft.com/office/officeart/2005/8/layout/cycle5"/>
    <dgm:cxn modelId="{8CDB89BF-A4CD-48D6-96E9-E14C24693AEC}" type="presOf" srcId="{C20AF6FB-9F9D-4447-B62B-D0D2E6158032}" destId="{B9DF095D-F5AA-4877-AC30-2312DD99FF4E}" srcOrd="0" destOrd="0" presId="urn:microsoft.com/office/officeart/2005/8/layout/cycle5"/>
    <dgm:cxn modelId="{A26C8BCF-F1B5-4A32-878C-A352688837F2}" type="presOf" srcId="{75AC0E51-8C55-4DF6-A03C-F8265680630B}" destId="{7E353724-570B-490A-9040-9EC89E345C4D}" srcOrd="0" destOrd="0" presId="urn:microsoft.com/office/officeart/2005/8/layout/cycle5"/>
    <dgm:cxn modelId="{C88E23DB-16AB-4DEB-9EE6-3E06767188FA}" type="presOf" srcId="{CD70F943-C930-4461-BD34-DF80103462F7}" destId="{191EAB10-1006-484C-8305-7BC9D99AA18F}" srcOrd="0" destOrd="0" presId="urn:microsoft.com/office/officeart/2005/8/layout/cycle5"/>
    <dgm:cxn modelId="{C27D45E3-1C16-425B-B727-D1CF69A469C3}" type="presOf" srcId="{989F9A39-FB95-4AC8-B8F7-12847AE91FBE}" destId="{F01F51AB-7F90-4A49-AB05-D7480238C73B}" srcOrd="0" destOrd="0" presId="urn:microsoft.com/office/officeart/2005/8/layout/cycle5"/>
    <dgm:cxn modelId="{4BBDCD07-0D90-4631-BD82-E0D12C6CBA67}" type="presParOf" srcId="{29FB3E12-B9DA-40F7-9981-1AAD6ADAF57A}" destId="{B9DF095D-F5AA-4877-AC30-2312DD99FF4E}" srcOrd="0" destOrd="0" presId="urn:microsoft.com/office/officeart/2005/8/layout/cycle5"/>
    <dgm:cxn modelId="{D4AD3D2E-5FF2-4EF5-BFB0-E314B635A1FC}" type="presParOf" srcId="{29FB3E12-B9DA-40F7-9981-1AAD6ADAF57A}" destId="{DC69FEBD-4702-4940-8795-0C8B63332BFE}" srcOrd="1" destOrd="0" presId="urn:microsoft.com/office/officeart/2005/8/layout/cycle5"/>
    <dgm:cxn modelId="{E32BA1F1-3BE9-4C57-A842-1BDBE4D436DE}" type="presParOf" srcId="{29FB3E12-B9DA-40F7-9981-1AAD6ADAF57A}" destId="{9D227F86-B31C-45E8-B1CD-2F030B64AC71}" srcOrd="2" destOrd="0" presId="urn:microsoft.com/office/officeart/2005/8/layout/cycle5"/>
    <dgm:cxn modelId="{AA3F6623-A067-4948-94AE-A5A8FF4AA176}" type="presParOf" srcId="{29FB3E12-B9DA-40F7-9981-1AAD6ADAF57A}" destId="{191EAB10-1006-484C-8305-7BC9D99AA18F}" srcOrd="3" destOrd="0" presId="urn:microsoft.com/office/officeart/2005/8/layout/cycle5"/>
    <dgm:cxn modelId="{CCB1A0FA-4655-4487-8791-31175131B32B}" type="presParOf" srcId="{29FB3E12-B9DA-40F7-9981-1AAD6ADAF57A}" destId="{084A6A48-5269-4DD1-89EB-737A3FE3A435}" srcOrd="4" destOrd="0" presId="urn:microsoft.com/office/officeart/2005/8/layout/cycle5"/>
    <dgm:cxn modelId="{EAB0D898-9C0A-47AE-801F-41E66F3147DC}" type="presParOf" srcId="{29FB3E12-B9DA-40F7-9981-1AAD6ADAF57A}" destId="{9D49A617-0F80-4EF5-8E66-99AE90D5A900}" srcOrd="5" destOrd="0" presId="urn:microsoft.com/office/officeart/2005/8/layout/cycle5"/>
    <dgm:cxn modelId="{70A6269F-DAE8-48B0-939C-364D0D7D435E}" type="presParOf" srcId="{29FB3E12-B9DA-40F7-9981-1AAD6ADAF57A}" destId="{3A44DB70-FDE4-487D-AC20-E447400ABF49}" srcOrd="6" destOrd="0" presId="urn:microsoft.com/office/officeart/2005/8/layout/cycle5"/>
    <dgm:cxn modelId="{6351E714-5C45-46CF-A1FE-2E4ADC86BCE4}" type="presParOf" srcId="{29FB3E12-B9DA-40F7-9981-1AAD6ADAF57A}" destId="{AE925E33-3302-4A01-B352-608BA31966FA}" srcOrd="7" destOrd="0" presId="urn:microsoft.com/office/officeart/2005/8/layout/cycle5"/>
    <dgm:cxn modelId="{4C742C34-AAEC-4EC2-9CCD-DB09BD3FA224}" type="presParOf" srcId="{29FB3E12-B9DA-40F7-9981-1AAD6ADAF57A}" destId="{F01F51AB-7F90-4A49-AB05-D7480238C73B}" srcOrd="8" destOrd="0" presId="urn:microsoft.com/office/officeart/2005/8/layout/cycle5"/>
    <dgm:cxn modelId="{F57CC610-2140-45C4-98C0-A9387D853BC6}" type="presParOf" srcId="{29FB3E12-B9DA-40F7-9981-1AAD6ADAF57A}" destId="{419864DD-5836-48F6-B779-A9071C81B962}" srcOrd="9" destOrd="0" presId="urn:microsoft.com/office/officeart/2005/8/layout/cycle5"/>
    <dgm:cxn modelId="{1135182F-6ED1-4A22-9070-F324B62F0992}" type="presParOf" srcId="{29FB3E12-B9DA-40F7-9981-1AAD6ADAF57A}" destId="{14A674FB-F177-49BF-8834-7DCD543172AC}" srcOrd="10" destOrd="0" presId="urn:microsoft.com/office/officeart/2005/8/layout/cycle5"/>
    <dgm:cxn modelId="{3CAAA951-2229-4993-8984-4FAA51D7B257}" type="presParOf" srcId="{29FB3E12-B9DA-40F7-9981-1AAD6ADAF57A}" destId="{15A8ED6E-EFA7-46C5-BE19-5435AF2AE0DC}" srcOrd="11" destOrd="0" presId="urn:microsoft.com/office/officeart/2005/8/layout/cycle5"/>
    <dgm:cxn modelId="{877C68F3-ED74-454B-90B8-294F4C057E34}" type="presParOf" srcId="{29FB3E12-B9DA-40F7-9981-1AAD6ADAF57A}" destId="{7E353724-570B-490A-9040-9EC89E345C4D}" srcOrd="12" destOrd="0" presId="urn:microsoft.com/office/officeart/2005/8/layout/cycle5"/>
    <dgm:cxn modelId="{FD6BBF53-792C-4D95-B49B-E1A442FFD7FB}" type="presParOf" srcId="{29FB3E12-B9DA-40F7-9981-1AAD6ADAF57A}" destId="{09D6E29D-4F0B-41AC-8278-9728D1B41D1E}" srcOrd="13" destOrd="0" presId="urn:microsoft.com/office/officeart/2005/8/layout/cycle5"/>
    <dgm:cxn modelId="{EC5D3686-8822-41FB-9673-EFF23BD542EF}" type="presParOf" srcId="{29FB3E12-B9DA-40F7-9981-1AAD6ADAF57A}" destId="{45A92A79-B29E-4CBB-95E2-FA125740D817}" srcOrd="14" destOrd="0" presId="urn:microsoft.com/office/officeart/2005/8/layout/cycle5"/>
    <dgm:cxn modelId="{EE799B7C-29A7-4263-B5A8-93B383A97F23}" type="presParOf" srcId="{29FB3E12-B9DA-40F7-9981-1AAD6ADAF57A}" destId="{2E145BE6-411A-495B-9C4C-036CC457C5DA}" srcOrd="15" destOrd="0" presId="urn:microsoft.com/office/officeart/2005/8/layout/cycle5"/>
    <dgm:cxn modelId="{16D235F7-AEC8-40DD-A8AE-A047B735F628}" type="presParOf" srcId="{29FB3E12-B9DA-40F7-9981-1AAD6ADAF57A}" destId="{7B85A537-943D-4534-BCA4-D3076D146C97}" srcOrd="16" destOrd="0" presId="urn:microsoft.com/office/officeart/2005/8/layout/cycle5"/>
    <dgm:cxn modelId="{E3A702C7-4328-4CB9-892B-1FDE4C974694}" type="presParOf" srcId="{29FB3E12-B9DA-40F7-9981-1AAD6ADAF57A}" destId="{304E927E-BA7B-4198-A6A9-0882D455FC68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290BA7-25DE-4D43-A78C-2B0FA447F30F}" type="doc">
      <dgm:prSet loTypeId="urn:microsoft.com/office/officeart/2005/8/layout/hProcess9" loCatId="process" qsTypeId="urn:microsoft.com/office/officeart/2005/8/quickstyle/3d7" qsCatId="3D" csTypeId="urn:microsoft.com/office/officeart/2005/8/colors/accent1_2" csCatId="accent1" phldr="1"/>
      <dgm:spPr/>
    </dgm:pt>
    <dgm:pt modelId="{933AAB2E-09F5-467E-909F-01926B47D03E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dirty="0"/>
            <a:t>فهم السوق واحتياجات الزبائن</a:t>
          </a:r>
          <a:endParaRPr lang="fr-FR" dirty="0"/>
        </a:p>
      </dgm:t>
    </dgm:pt>
    <dgm:pt modelId="{50C18879-0EE9-4FA0-A7C6-9CCBDE7F05AE}" type="parTrans" cxnId="{5B21A4BE-5DFB-4F6C-A5C7-76C082CBF27B}">
      <dgm:prSet/>
      <dgm:spPr/>
      <dgm:t>
        <a:bodyPr/>
        <a:lstStyle/>
        <a:p>
          <a:endParaRPr lang="fr-FR"/>
        </a:p>
      </dgm:t>
    </dgm:pt>
    <dgm:pt modelId="{45D3E5A9-FC73-429E-BAC5-2D8677CACE60}" type="sibTrans" cxnId="{5B21A4BE-5DFB-4F6C-A5C7-76C082CBF27B}">
      <dgm:prSet/>
      <dgm:spPr/>
      <dgm:t>
        <a:bodyPr/>
        <a:lstStyle/>
        <a:p>
          <a:endParaRPr lang="fr-FR"/>
        </a:p>
      </dgm:t>
    </dgm:pt>
    <dgm:pt modelId="{2A6A121D-4297-4F46-AF91-07D2789C4819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dirty="0"/>
            <a:t>إعداد خطة وبرنامج تسويق متكامل</a:t>
          </a:r>
          <a:endParaRPr lang="fr-FR" dirty="0"/>
        </a:p>
      </dgm:t>
    </dgm:pt>
    <dgm:pt modelId="{EE6E11A6-93C3-49B9-BC2A-2DEE99952B72}" type="parTrans" cxnId="{C7794189-28B3-49A2-8E27-83B6CCC08D68}">
      <dgm:prSet/>
      <dgm:spPr/>
      <dgm:t>
        <a:bodyPr/>
        <a:lstStyle/>
        <a:p>
          <a:endParaRPr lang="fr-FR"/>
        </a:p>
      </dgm:t>
    </dgm:pt>
    <dgm:pt modelId="{3C4503DA-BFA5-428F-B37C-4A0F23F07B1D}" type="sibTrans" cxnId="{C7794189-28B3-49A2-8E27-83B6CCC08D68}">
      <dgm:prSet/>
      <dgm:spPr/>
      <dgm:t>
        <a:bodyPr/>
        <a:lstStyle/>
        <a:p>
          <a:endParaRPr lang="fr-FR"/>
        </a:p>
      </dgm:t>
    </dgm:pt>
    <dgm:pt modelId="{8B52757B-0EAD-4631-BE11-4C00ED228E8D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ar-DZ" dirty="0"/>
            <a:t>بناء علاقة مع الزبائن</a:t>
          </a:r>
          <a:endParaRPr lang="fr-FR" dirty="0"/>
        </a:p>
      </dgm:t>
    </dgm:pt>
    <dgm:pt modelId="{CC1A262C-BA0C-43C5-B62B-B3C7C7A4411A}" type="parTrans" cxnId="{58FCC025-9180-4539-A575-2146714CC204}">
      <dgm:prSet/>
      <dgm:spPr/>
      <dgm:t>
        <a:bodyPr/>
        <a:lstStyle/>
        <a:p>
          <a:endParaRPr lang="fr-FR"/>
        </a:p>
      </dgm:t>
    </dgm:pt>
    <dgm:pt modelId="{A293911F-7DF7-4D76-B6AC-24F90F82C540}" type="sibTrans" cxnId="{58FCC025-9180-4539-A575-2146714CC204}">
      <dgm:prSet/>
      <dgm:spPr/>
      <dgm:t>
        <a:bodyPr/>
        <a:lstStyle/>
        <a:p>
          <a:endParaRPr lang="fr-FR"/>
        </a:p>
      </dgm:t>
    </dgm:pt>
    <dgm:pt modelId="{FCBCB5EE-B18D-449F-B7AB-45C68466C54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DZ" dirty="0"/>
            <a:t>تصميم استراتيجية التسويق لخدمة الزبائن </a:t>
          </a:r>
          <a:endParaRPr lang="fr-FR" dirty="0"/>
        </a:p>
      </dgm:t>
    </dgm:pt>
    <dgm:pt modelId="{D68DFD74-9F72-433C-B24F-393C1E6D98F5}" type="parTrans" cxnId="{DB6C0422-7B7A-4DC2-9981-482639989874}">
      <dgm:prSet/>
      <dgm:spPr/>
      <dgm:t>
        <a:bodyPr/>
        <a:lstStyle/>
        <a:p>
          <a:endParaRPr lang="fr-FR"/>
        </a:p>
      </dgm:t>
    </dgm:pt>
    <dgm:pt modelId="{7B25D3B7-8733-45A1-8FA2-D3690FF66184}" type="sibTrans" cxnId="{DB6C0422-7B7A-4DC2-9981-482639989874}">
      <dgm:prSet/>
      <dgm:spPr/>
      <dgm:t>
        <a:bodyPr/>
        <a:lstStyle/>
        <a:p>
          <a:endParaRPr lang="fr-FR"/>
        </a:p>
      </dgm:t>
    </dgm:pt>
    <dgm:pt modelId="{F399D458-92E1-4F3E-8259-4A50C19BA5E3}">
      <dgm:prSet phldrT="[Texte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009999"/>
        </a:solidFill>
      </dgm:spPr>
      <dgm:t>
        <a:bodyPr/>
        <a:lstStyle/>
        <a:p>
          <a:r>
            <a:rPr lang="ar-DZ" dirty="0"/>
            <a:t>التقاط القيمة من الزبائن</a:t>
          </a:r>
          <a:endParaRPr lang="fr-FR" dirty="0"/>
        </a:p>
      </dgm:t>
    </dgm:pt>
    <dgm:pt modelId="{9153296A-C8FC-4F5C-9CB1-3152AC03BF4F}" type="parTrans" cxnId="{CBA567F0-C26F-4727-8D71-28F8602D945D}">
      <dgm:prSet/>
      <dgm:spPr/>
      <dgm:t>
        <a:bodyPr/>
        <a:lstStyle/>
        <a:p>
          <a:endParaRPr lang="fr-FR"/>
        </a:p>
      </dgm:t>
    </dgm:pt>
    <dgm:pt modelId="{AB93F60A-6515-45C2-B41B-377527032FA1}" type="sibTrans" cxnId="{CBA567F0-C26F-4727-8D71-28F8602D945D}">
      <dgm:prSet/>
      <dgm:spPr/>
      <dgm:t>
        <a:bodyPr/>
        <a:lstStyle/>
        <a:p>
          <a:endParaRPr lang="fr-FR"/>
        </a:p>
      </dgm:t>
    </dgm:pt>
    <dgm:pt modelId="{829BBF87-BB37-49F7-9760-9E40DF3E30B4}">
      <dgm:prSet phldrT="[Texte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DZ" dirty="0"/>
            <a:t>حصول المنظمة على قيمة مربحة</a:t>
          </a:r>
          <a:endParaRPr lang="fr-FR" dirty="0"/>
        </a:p>
      </dgm:t>
    </dgm:pt>
    <dgm:pt modelId="{A444A8EA-6121-45F6-8E7F-30D8BBEB48F2}" type="parTrans" cxnId="{EE196674-B69C-43C3-888B-0D18C5F1E4A8}">
      <dgm:prSet/>
      <dgm:spPr/>
      <dgm:t>
        <a:bodyPr/>
        <a:lstStyle/>
        <a:p>
          <a:endParaRPr lang="fr-FR"/>
        </a:p>
      </dgm:t>
    </dgm:pt>
    <dgm:pt modelId="{149A5F77-296A-48E3-A6E6-C083DCAF0B37}" type="sibTrans" cxnId="{EE196674-B69C-43C3-888B-0D18C5F1E4A8}">
      <dgm:prSet/>
      <dgm:spPr/>
      <dgm:t>
        <a:bodyPr/>
        <a:lstStyle/>
        <a:p>
          <a:endParaRPr lang="fr-FR"/>
        </a:p>
      </dgm:t>
    </dgm:pt>
    <dgm:pt modelId="{54990BA9-0C0C-4D1A-8F9C-F25DDB13743F}" type="pres">
      <dgm:prSet presAssocID="{F8290BA7-25DE-4D43-A78C-2B0FA447F30F}" presName="CompostProcess" presStyleCnt="0">
        <dgm:presLayoutVars>
          <dgm:dir/>
          <dgm:resizeHandles val="exact"/>
        </dgm:presLayoutVars>
      </dgm:prSet>
      <dgm:spPr/>
    </dgm:pt>
    <dgm:pt modelId="{74629702-E8F8-4413-8D89-4CE7AA91A4DE}" type="pres">
      <dgm:prSet presAssocID="{F8290BA7-25DE-4D43-A78C-2B0FA447F30F}" presName="arrow" presStyleLbl="bgShp" presStyleIdx="0" presStyleCnt="1" custScaleX="111977" custLinFactNeighborX="1775" custLinFactNeighborY="-4000"/>
      <dgm:spPr>
        <a:solidFill>
          <a:schemeClr val="accent1"/>
        </a:solidFill>
      </dgm:spPr>
    </dgm:pt>
    <dgm:pt modelId="{CACA5D10-AC77-4FBC-B856-DBBC88F93D23}" type="pres">
      <dgm:prSet presAssocID="{F8290BA7-25DE-4D43-A78C-2B0FA447F30F}" presName="linearProcess" presStyleCnt="0"/>
      <dgm:spPr/>
    </dgm:pt>
    <dgm:pt modelId="{23171F7A-53FF-46DD-AF9E-02AC3426BF16}" type="pres">
      <dgm:prSet presAssocID="{933AAB2E-09F5-467E-909F-01926B47D03E}" presName="textNode" presStyleLbl="node1" presStyleIdx="0" presStyleCnt="6" custLinFactX="3683" custLinFactNeighborX="100000" custLinFactNeighborY="1544">
        <dgm:presLayoutVars>
          <dgm:bulletEnabled val="1"/>
        </dgm:presLayoutVars>
      </dgm:prSet>
      <dgm:spPr/>
    </dgm:pt>
    <dgm:pt modelId="{576888BC-F156-40EF-9056-4A671545CF73}" type="pres">
      <dgm:prSet presAssocID="{45D3E5A9-FC73-429E-BAC5-2D8677CACE60}" presName="sibTrans" presStyleCnt="0"/>
      <dgm:spPr/>
    </dgm:pt>
    <dgm:pt modelId="{F7201018-EBE5-4F47-B98E-7626D81F3628}" type="pres">
      <dgm:prSet presAssocID="{FCBCB5EE-B18D-449F-B7AB-45C68466C545}" presName="textNode" presStyleLbl="node1" presStyleIdx="1" presStyleCnt="6" custLinFactX="2914" custLinFactNeighborX="100000" custLinFactNeighborY="0">
        <dgm:presLayoutVars>
          <dgm:bulletEnabled val="1"/>
        </dgm:presLayoutVars>
      </dgm:prSet>
      <dgm:spPr/>
    </dgm:pt>
    <dgm:pt modelId="{60F0E7F3-F260-42CD-9FE3-E60A82A6A77E}" type="pres">
      <dgm:prSet presAssocID="{7B25D3B7-8733-45A1-8FA2-D3690FF66184}" presName="sibTrans" presStyleCnt="0"/>
      <dgm:spPr/>
    </dgm:pt>
    <dgm:pt modelId="{38D44C57-77DA-4D21-ADFC-A3CC2D341BE9}" type="pres">
      <dgm:prSet presAssocID="{2A6A121D-4297-4F46-AF91-07D2789C4819}" presName="textNode" presStyleLbl="node1" presStyleIdx="2" presStyleCnt="6" custLinFactNeighborX="49600" custLinFactNeighborY="0">
        <dgm:presLayoutVars>
          <dgm:bulletEnabled val="1"/>
        </dgm:presLayoutVars>
      </dgm:prSet>
      <dgm:spPr/>
    </dgm:pt>
    <dgm:pt modelId="{5BB8B13B-DE6A-4260-8A59-D675177C3588}" type="pres">
      <dgm:prSet presAssocID="{3C4503DA-BFA5-428F-B37C-4A0F23F07B1D}" presName="sibTrans" presStyleCnt="0"/>
      <dgm:spPr/>
    </dgm:pt>
    <dgm:pt modelId="{5FA96607-C930-4402-9FE3-31E5CC0AEED5}" type="pres">
      <dgm:prSet presAssocID="{8B52757B-0EAD-4631-BE11-4C00ED228E8D}" presName="textNode" presStyleLbl="node1" presStyleIdx="3" presStyleCnt="6">
        <dgm:presLayoutVars>
          <dgm:bulletEnabled val="1"/>
        </dgm:presLayoutVars>
      </dgm:prSet>
      <dgm:spPr/>
    </dgm:pt>
    <dgm:pt modelId="{8B471503-B02D-4652-81D7-233DE2988EFC}" type="pres">
      <dgm:prSet presAssocID="{A293911F-7DF7-4D76-B6AC-24F90F82C540}" presName="sibTrans" presStyleCnt="0"/>
      <dgm:spPr/>
    </dgm:pt>
    <dgm:pt modelId="{EE49C090-2593-44E0-B958-9886860D8649}" type="pres">
      <dgm:prSet presAssocID="{F399D458-92E1-4F3E-8259-4A50C19BA5E3}" presName="textNode" presStyleLbl="node1" presStyleIdx="4" presStyleCnt="6" custLinFactNeighborX="23103" custLinFactNeighborY="-1229">
        <dgm:presLayoutVars>
          <dgm:bulletEnabled val="1"/>
        </dgm:presLayoutVars>
      </dgm:prSet>
      <dgm:spPr/>
    </dgm:pt>
    <dgm:pt modelId="{5734357D-4FE0-435B-93D1-7E410795E72F}" type="pres">
      <dgm:prSet presAssocID="{AB93F60A-6515-45C2-B41B-377527032FA1}" presName="sibTrans" presStyleCnt="0"/>
      <dgm:spPr/>
    </dgm:pt>
    <dgm:pt modelId="{D8480297-1760-4006-9F0E-EAD7F812A511}" type="pres">
      <dgm:prSet presAssocID="{829BBF87-BB37-49F7-9760-9E40DF3E30B4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ED1E3E1D-1E41-40E8-A830-D69F3FD559BC}" type="presOf" srcId="{FCBCB5EE-B18D-449F-B7AB-45C68466C545}" destId="{F7201018-EBE5-4F47-B98E-7626D81F3628}" srcOrd="0" destOrd="0" presId="urn:microsoft.com/office/officeart/2005/8/layout/hProcess9"/>
    <dgm:cxn modelId="{DB6C0422-7B7A-4DC2-9981-482639989874}" srcId="{F8290BA7-25DE-4D43-A78C-2B0FA447F30F}" destId="{FCBCB5EE-B18D-449F-B7AB-45C68466C545}" srcOrd="1" destOrd="0" parTransId="{D68DFD74-9F72-433C-B24F-393C1E6D98F5}" sibTransId="{7B25D3B7-8733-45A1-8FA2-D3690FF66184}"/>
    <dgm:cxn modelId="{126F3523-64D8-41C7-ADAF-0EE5AF57DAA4}" type="presOf" srcId="{829BBF87-BB37-49F7-9760-9E40DF3E30B4}" destId="{D8480297-1760-4006-9F0E-EAD7F812A511}" srcOrd="0" destOrd="0" presId="urn:microsoft.com/office/officeart/2005/8/layout/hProcess9"/>
    <dgm:cxn modelId="{58FCC025-9180-4539-A575-2146714CC204}" srcId="{F8290BA7-25DE-4D43-A78C-2B0FA447F30F}" destId="{8B52757B-0EAD-4631-BE11-4C00ED228E8D}" srcOrd="3" destOrd="0" parTransId="{CC1A262C-BA0C-43C5-B62B-B3C7C7A4411A}" sibTransId="{A293911F-7DF7-4D76-B6AC-24F90F82C540}"/>
    <dgm:cxn modelId="{91944C2F-E81F-4E0D-BCBC-B4C167BBEE03}" type="presOf" srcId="{2A6A121D-4297-4F46-AF91-07D2789C4819}" destId="{38D44C57-77DA-4D21-ADFC-A3CC2D341BE9}" srcOrd="0" destOrd="0" presId="urn:microsoft.com/office/officeart/2005/8/layout/hProcess9"/>
    <dgm:cxn modelId="{41866C64-1336-400F-B9F9-85407F403B94}" type="presOf" srcId="{8B52757B-0EAD-4631-BE11-4C00ED228E8D}" destId="{5FA96607-C930-4402-9FE3-31E5CC0AEED5}" srcOrd="0" destOrd="0" presId="urn:microsoft.com/office/officeart/2005/8/layout/hProcess9"/>
    <dgm:cxn modelId="{EE196674-B69C-43C3-888B-0D18C5F1E4A8}" srcId="{F8290BA7-25DE-4D43-A78C-2B0FA447F30F}" destId="{829BBF87-BB37-49F7-9760-9E40DF3E30B4}" srcOrd="5" destOrd="0" parTransId="{A444A8EA-6121-45F6-8E7F-30D8BBEB48F2}" sibTransId="{149A5F77-296A-48E3-A6E6-C083DCAF0B37}"/>
    <dgm:cxn modelId="{6D7B147A-F6D6-42C0-8684-8F7D31072BC9}" type="presOf" srcId="{933AAB2E-09F5-467E-909F-01926B47D03E}" destId="{23171F7A-53FF-46DD-AF9E-02AC3426BF16}" srcOrd="0" destOrd="0" presId="urn:microsoft.com/office/officeart/2005/8/layout/hProcess9"/>
    <dgm:cxn modelId="{B7306181-832B-4463-9A77-3030A2FD9ADD}" type="presOf" srcId="{F8290BA7-25DE-4D43-A78C-2B0FA447F30F}" destId="{54990BA9-0C0C-4D1A-8F9C-F25DDB13743F}" srcOrd="0" destOrd="0" presId="urn:microsoft.com/office/officeart/2005/8/layout/hProcess9"/>
    <dgm:cxn modelId="{C7794189-28B3-49A2-8E27-83B6CCC08D68}" srcId="{F8290BA7-25DE-4D43-A78C-2B0FA447F30F}" destId="{2A6A121D-4297-4F46-AF91-07D2789C4819}" srcOrd="2" destOrd="0" parTransId="{EE6E11A6-93C3-49B9-BC2A-2DEE99952B72}" sibTransId="{3C4503DA-BFA5-428F-B37C-4A0F23F07B1D}"/>
    <dgm:cxn modelId="{82BBACBB-E10B-41AB-8F7B-92365CA40C66}" type="presOf" srcId="{F399D458-92E1-4F3E-8259-4A50C19BA5E3}" destId="{EE49C090-2593-44E0-B958-9886860D8649}" srcOrd="0" destOrd="0" presId="urn:microsoft.com/office/officeart/2005/8/layout/hProcess9"/>
    <dgm:cxn modelId="{5B21A4BE-5DFB-4F6C-A5C7-76C082CBF27B}" srcId="{F8290BA7-25DE-4D43-A78C-2B0FA447F30F}" destId="{933AAB2E-09F5-467E-909F-01926B47D03E}" srcOrd="0" destOrd="0" parTransId="{50C18879-0EE9-4FA0-A7C6-9CCBDE7F05AE}" sibTransId="{45D3E5A9-FC73-429E-BAC5-2D8677CACE60}"/>
    <dgm:cxn modelId="{CBA567F0-C26F-4727-8D71-28F8602D945D}" srcId="{F8290BA7-25DE-4D43-A78C-2B0FA447F30F}" destId="{F399D458-92E1-4F3E-8259-4A50C19BA5E3}" srcOrd="4" destOrd="0" parTransId="{9153296A-C8FC-4F5C-9CB1-3152AC03BF4F}" sibTransId="{AB93F60A-6515-45C2-B41B-377527032FA1}"/>
    <dgm:cxn modelId="{49B7A466-528B-4575-B30C-9031BB226373}" type="presParOf" srcId="{54990BA9-0C0C-4D1A-8F9C-F25DDB13743F}" destId="{74629702-E8F8-4413-8D89-4CE7AA91A4DE}" srcOrd="0" destOrd="0" presId="urn:microsoft.com/office/officeart/2005/8/layout/hProcess9"/>
    <dgm:cxn modelId="{C71DB37A-D971-46DB-993C-45DEE3E7CD3F}" type="presParOf" srcId="{54990BA9-0C0C-4D1A-8F9C-F25DDB13743F}" destId="{CACA5D10-AC77-4FBC-B856-DBBC88F93D23}" srcOrd="1" destOrd="0" presId="urn:microsoft.com/office/officeart/2005/8/layout/hProcess9"/>
    <dgm:cxn modelId="{0D16B326-0D38-4B86-884C-8566C92BDE5D}" type="presParOf" srcId="{CACA5D10-AC77-4FBC-B856-DBBC88F93D23}" destId="{23171F7A-53FF-46DD-AF9E-02AC3426BF16}" srcOrd="0" destOrd="0" presId="urn:microsoft.com/office/officeart/2005/8/layout/hProcess9"/>
    <dgm:cxn modelId="{8A2FDBEB-A21D-4451-AADB-8B9CE0286720}" type="presParOf" srcId="{CACA5D10-AC77-4FBC-B856-DBBC88F93D23}" destId="{576888BC-F156-40EF-9056-4A671545CF73}" srcOrd="1" destOrd="0" presId="urn:microsoft.com/office/officeart/2005/8/layout/hProcess9"/>
    <dgm:cxn modelId="{62B7A8A7-88F2-48E8-A7C7-0AA9A8CAB72E}" type="presParOf" srcId="{CACA5D10-AC77-4FBC-B856-DBBC88F93D23}" destId="{F7201018-EBE5-4F47-B98E-7626D81F3628}" srcOrd="2" destOrd="0" presId="urn:microsoft.com/office/officeart/2005/8/layout/hProcess9"/>
    <dgm:cxn modelId="{18A89C4A-39A8-4BA9-A9E6-83BB27F19BBF}" type="presParOf" srcId="{CACA5D10-AC77-4FBC-B856-DBBC88F93D23}" destId="{60F0E7F3-F260-42CD-9FE3-E60A82A6A77E}" srcOrd="3" destOrd="0" presId="urn:microsoft.com/office/officeart/2005/8/layout/hProcess9"/>
    <dgm:cxn modelId="{F8940E20-B79E-458C-A351-73AF0858EF10}" type="presParOf" srcId="{CACA5D10-AC77-4FBC-B856-DBBC88F93D23}" destId="{38D44C57-77DA-4D21-ADFC-A3CC2D341BE9}" srcOrd="4" destOrd="0" presId="urn:microsoft.com/office/officeart/2005/8/layout/hProcess9"/>
    <dgm:cxn modelId="{D1D4902B-E644-434A-95B9-DB2632114C22}" type="presParOf" srcId="{CACA5D10-AC77-4FBC-B856-DBBC88F93D23}" destId="{5BB8B13B-DE6A-4260-8A59-D675177C3588}" srcOrd="5" destOrd="0" presId="urn:microsoft.com/office/officeart/2005/8/layout/hProcess9"/>
    <dgm:cxn modelId="{F790FCB3-5282-4910-AF05-C12A8F425F0B}" type="presParOf" srcId="{CACA5D10-AC77-4FBC-B856-DBBC88F93D23}" destId="{5FA96607-C930-4402-9FE3-31E5CC0AEED5}" srcOrd="6" destOrd="0" presId="urn:microsoft.com/office/officeart/2005/8/layout/hProcess9"/>
    <dgm:cxn modelId="{A8C2BED8-9771-4D19-8F80-4316FB392A82}" type="presParOf" srcId="{CACA5D10-AC77-4FBC-B856-DBBC88F93D23}" destId="{8B471503-B02D-4652-81D7-233DE2988EFC}" srcOrd="7" destOrd="0" presId="urn:microsoft.com/office/officeart/2005/8/layout/hProcess9"/>
    <dgm:cxn modelId="{9970BDA7-9C77-4794-874A-B054871DC53E}" type="presParOf" srcId="{CACA5D10-AC77-4FBC-B856-DBBC88F93D23}" destId="{EE49C090-2593-44E0-B958-9886860D8649}" srcOrd="8" destOrd="0" presId="urn:microsoft.com/office/officeart/2005/8/layout/hProcess9"/>
    <dgm:cxn modelId="{3672DF66-C727-4506-B941-4D2C48F90265}" type="presParOf" srcId="{CACA5D10-AC77-4FBC-B856-DBBC88F93D23}" destId="{5734357D-4FE0-435B-93D1-7E410795E72F}" srcOrd="9" destOrd="0" presId="urn:microsoft.com/office/officeart/2005/8/layout/hProcess9"/>
    <dgm:cxn modelId="{A51A5CEE-DBA4-469F-B8AE-D95FF2F4ED49}" type="presParOf" srcId="{CACA5D10-AC77-4FBC-B856-DBBC88F93D23}" destId="{D8480297-1760-4006-9F0E-EAD7F812A511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8DD6E9-338F-4F39-881D-2138BC473C92}" type="doc">
      <dgm:prSet loTypeId="urn:microsoft.com/office/officeart/2005/8/layout/hList3" loCatId="list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9439F60B-C9EF-46C2-8C05-8E1CA3F304EB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bg2">
            <a:lumMod val="50000"/>
          </a:schemeClr>
        </a:solidFill>
      </dgm:spPr>
      <dgm:t>
        <a:bodyPr/>
        <a:lstStyle/>
        <a:p>
          <a:pPr algn="r" rtl="1"/>
          <a:r>
            <a:rPr lang="ar-DZ" dirty="0"/>
            <a:t>مفهوم  نموذج الأعمال يعتمد على المفهوم المقاول  و يتم استخدام هذه المقاربة في المنظور المقاول لتفسير الجهود </a:t>
          </a:r>
          <a:r>
            <a:rPr lang="ar-DZ" dirty="0" err="1"/>
            <a:t>المقاولاتية</a:t>
          </a:r>
          <a:r>
            <a:rPr lang="ar-DZ" dirty="0"/>
            <a:t>  في مجال معين ، حيث يعتبر نموذج الأعمال كخطة  منسقة  تعكس استراتيجية منظمة الأعمال ترتكز على  ثلاث محاور استراتيجية مستقلة لكنها مترابطة: </a:t>
          </a:r>
          <a:endParaRPr lang="fr-FR" dirty="0"/>
        </a:p>
      </dgm:t>
    </dgm:pt>
    <dgm:pt modelId="{80CDB318-1599-4633-844B-1402A1E9D644}" type="parTrans" cxnId="{80355073-9330-4C40-A2E3-9C64E2624E88}">
      <dgm:prSet/>
      <dgm:spPr/>
      <dgm:t>
        <a:bodyPr/>
        <a:lstStyle/>
        <a:p>
          <a:endParaRPr lang="fr-FR"/>
        </a:p>
      </dgm:t>
    </dgm:pt>
    <dgm:pt modelId="{F6A3ED9C-C12E-40FA-94F6-1B755DE23670}" type="sibTrans" cxnId="{80355073-9330-4C40-A2E3-9C64E2624E88}">
      <dgm:prSet/>
      <dgm:spPr/>
      <dgm:t>
        <a:bodyPr/>
        <a:lstStyle/>
        <a:p>
          <a:endParaRPr lang="fr-FR"/>
        </a:p>
      </dgm:t>
    </dgm:pt>
    <dgm:pt modelId="{C0F2A029-F235-4051-97B9-55D3F583FD13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 anchor="t"/>
        <a:lstStyle/>
        <a:p>
          <a:pPr rtl="1"/>
          <a:r>
            <a:rPr lang="ar-DZ" sz="2100" b="1" u="sng" dirty="0">
              <a:solidFill>
                <a:schemeClr val="bg1"/>
              </a:solidFill>
            </a:rPr>
            <a:t>التفاعل مع الزبون : </a:t>
          </a:r>
          <a:endParaRPr lang="fr-FR" sz="2100" b="1" u="sng" dirty="0">
            <a:solidFill>
              <a:schemeClr val="bg1"/>
            </a:solidFill>
          </a:endParaRPr>
        </a:p>
        <a:p>
          <a:pPr rtl="1"/>
          <a:r>
            <a:rPr lang="ar-DZ" sz="2100" dirty="0">
              <a:solidFill>
                <a:schemeClr val="bg1"/>
              </a:solidFill>
            </a:rPr>
            <a:t>تجزئة السوق و دراسته لتحديد احتياجات الزبائن ومنه تحديد القيمة التي يجب خلقها  للسوق المستهدفة </a:t>
          </a:r>
          <a:r>
            <a:rPr lang="ar-DZ" sz="2100" dirty="0"/>
            <a:t>؛</a:t>
          </a:r>
        </a:p>
        <a:p>
          <a:pPr rtl="1"/>
          <a:r>
            <a:rPr lang="ar-DZ" sz="2400" b="1" u="sng" dirty="0">
              <a:solidFill>
                <a:srgbClr val="C00000"/>
              </a:solidFill>
            </a:rPr>
            <a:t>و التفاعل معهم </a:t>
          </a:r>
          <a:endParaRPr lang="fr-FR" sz="2400" b="1" u="sng" dirty="0">
            <a:solidFill>
              <a:srgbClr val="C00000"/>
            </a:solidFill>
          </a:endParaRPr>
        </a:p>
      </dgm:t>
    </dgm:pt>
    <dgm:pt modelId="{76F2456C-4B47-4DBA-9279-A1E828A923A8}" type="parTrans" cxnId="{CA862207-18B2-4FF2-B530-27189A5F11FC}">
      <dgm:prSet/>
      <dgm:spPr/>
      <dgm:t>
        <a:bodyPr/>
        <a:lstStyle/>
        <a:p>
          <a:endParaRPr lang="fr-FR"/>
        </a:p>
      </dgm:t>
    </dgm:pt>
    <dgm:pt modelId="{C7D0AEEE-8A47-423F-941A-A4D5143A5575}" type="sibTrans" cxnId="{CA862207-18B2-4FF2-B530-27189A5F11FC}">
      <dgm:prSet/>
      <dgm:spPr/>
      <dgm:t>
        <a:bodyPr/>
        <a:lstStyle/>
        <a:p>
          <a:endParaRPr lang="fr-FR"/>
        </a:p>
      </dgm:t>
    </dgm:pt>
    <dgm:pt modelId="{D37DEDC7-E40B-4769-A541-EDDEF26569F9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/>
        <a:lstStyle/>
        <a:p>
          <a:pPr rtl="1"/>
          <a:r>
            <a:rPr lang="ar-DZ" b="1" u="sng" dirty="0"/>
            <a:t>الحصول على الأصول و الموارد الهامة</a:t>
          </a:r>
          <a:endParaRPr lang="fr-FR" b="1" u="sng" dirty="0"/>
        </a:p>
        <a:p>
          <a:pPr rtl="1"/>
          <a:r>
            <a:rPr lang="ar-DZ" dirty="0"/>
            <a:t>ما هي الموارد التي يجب  استخدامها و ما هي المصادر التي سيتم الاعتماد عليها  لتلبية الاحتياجات التمويلية  في المراحل الاولى للنشاط؛</a:t>
          </a:r>
          <a:endParaRPr lang="fr-FR" dirty="0"/>
        </a:p>
      </dgm:t>
    </dgm:pt>
    <dgm:pt modelId="{0B33FE2E-81B7-4F6B-B20C-70224FA84046}" type="parTrans" cxnId="{CC0296A5-BCE2-42EF-868E-B1EAB905B2D3}">
      <dgm:prSet/>
      <dgm:spPr/>
      <dgm:t>
        <a:bodyPr/>
        <a:lstStyle/>
        <a:p>
          <a:endParaRPr lang="fr-FR"/>
        </a:p>
      </dgm:t>
    </dgm:pt>
    <dgm:pt modelId="{ABF92196-2853-4AFE-BD10-68CF8FC8D816}" type="sibTrans" cxnId="{CC0296A5-BCE2-42EF-868E-B1EAB905B2D3}">
      <dgm:prSet/>
      <dgm:spPr/>
      <dgm:t>
        <a:bodyPr/>
        <a:lstStyle/>
        <a:p>
          <a:endParaRPr lang="fr-FR"/>
        </a:p>
      </dgm:t>
    </dgm:pt>
    <dgm:pt modelId="{EF6278AC-1A82-458F-AEDC-EB0B6E516A72}">
      <dgm:prSet/>
      <dgm:spPr>
        <a:solidFill>
          <a:srgbClr val="009999"/>
        </a:solidFill>
      </dgm:spPr>
      <dgm:t>
        <a:bodyPr/>
        <a:lstStyle/>
        <a:p>
          <a:pPr rtl="1"/>
          <a:r>
            <a:rPr lang="ar-DZ" b="1" u="sng" dirty="0">
              <a:solidFill>
                <a:schemeClr val="bg1"/>
              </a:solidFill>
            </a:rPr>
            <a:t>الرافعة المعرفية :  </a:t>
          </a:r>
          <a:endParaRPr lang="fr-FR" b="1" u="sng" dirty="0">
            <a:solidFill>
              <a:schemeClr val="bg1"/>
            </a:solidFill>
          </a:endParaRPr>
        </a:p>
        <a:p>
          <a:pPr rtl="1"/>
          <a:r>
            <a:rPr lang="ar-DZ" dirty="0">
              <a:solidFill>
                <a:schemeClr val="bg1"/>
              </a:solidFill>
            </a:rPr>
            <a:t>تتعلم منظمة الاعمال من خلال ممارسة الاعمال  لخلق ميزة تنافسية واستدامتها  و تحسين التفاعل مع الزبائن لتحسين القيمة التي  ستقدم لهم مستقبلا مقارنة بما تقدمه لهم حاليا  و هذا من أجل تحسين إيراداتها</a:t>
          </a:r>
          <a:endParaRPr lang="fr-FR" dirty="0">
            <a:solidFill>
              <a:schemeClr val="bg1"/>
            </a:solidFill>
          </a:endParaRPr>
        </a:p>
      </dgm:t>
    </dgm:pt>
    <dgm:pt modelId="{5B7A7822-C70F-4233-BA7E-A9C204B916E0}" type="parTrans" cxnId="{714F103D-6FD1-4F50-B5C3-120A2D0A2BFF}">
      <dgm:prSet/>
      <dgm:spPr/>
      <dgm:t>
        <a:bodyPr/>
        <a:lstStyle/>
        <a:p>
          <a:endParaRPr lang="fr-FR"/>
        </a:p>
      </dgm:t>
    </dgm:pt>
    <dgm:pt modelId="{ED36862D-AF10-405F-9E9B-349C096BE075}" type="sibTrans" cxnId="{714F103D-6FD1-4F50-B5C3-120A2D0A2BFF}">
      <dgm:prSet/>
      <dgm:spPr/>
      <dgm:t>
        <a:bodyPr/>
        <a:lstStyle/>
        <a:p>
          <a:endParaRPr lang="fr-FR"/>
        </a:p>
      </dgm:t>
    </dgm:pt>
    <dgm:pt modelId="{68A83D80-5DBC-4A36-AB3B-442042DCD292}" type="pres">
      <dgm:prSet presAssocID="{078DD6E9-338F-4F39-881D-2138BC473C92}" presName="composite" presStyleCnt="0">
        <dgm:presLayoutVars>
          <dgm:chMax val="1"/>
          <dgm:dir/>
          <dgm:resizeHandles val="exact"/>
        </dgm:presLayoutVars>
      </dgm:prSet>
      <dgm:spPr/>
    </dgm:pt>
    <dgm:pt modelId="{3DB3D8AD-8928-47AC-B83B-C6B37C9F0CC5}" type="pres">
      <dgm:prSet presAssocID="{9439F60B-C9EF-46C2-8C05-8E1CA3F304EB}" presName="roof" presStyleLbl="dkBgShp" presStyleIdx="0" presStyleCnt="2" custLinFactY="-35714" custLinFactNeighborX="1214" custLinFactNeighborY="-100000"/>
      <dgm:spPr/>
    </dgm:pt>
    <dgm:pt modelId="{AE39DA35-FB67-4365-AE39-944575B38C22}" type="pres">
      <dgm:prSet presAssocID="{9439F60B-C9EF-46C2-8C05-8E1CA3F304EB}" presName="pillars" presStyleCnt="0"/>
      <dgm:spPr/>
    </dgm:pt>
    <dgm:pt modelId="{CDB43F8C-91AE-45D5-B4A7-432A0300D14B}" type="pres">
      <dgm:prSet presAssocID="{9439F60B-C9EF-46C2-8C05-8E1CA3F304EB}" presName="pillar1" presStyleLbl="node1" presStyleIdx="0" presStyleCnt="3" custLinFactNeighborX="-11066" custLinFactNeighborY="-1221">
        <dgm:presLayoutVars>
          <dgm:bulletEnabled val="1"/>
        </dgm:presLayoutVars>
      </dgm:prSet>
      <dgm:spPr/>
    </dgm:pt>
    <dgm:pt modelId="{62C96601-6E27-4A55-8F9D-2208C52D8B99}" type="pres">
      <dgm:prSet presAssocID="{D37DEDC7-E40B-4769-A541-EDDEF26569F9}" presName="pillarX" presStyleLbl="node1" presStyleIdx="1" presStyleCnt="3">
        <dgm:presLayoutVars>
          <dgm:bulletEnabled val="1"/>
        </dgm:presLayoutVars>
      </dgm:prSet>
      <dgm:spPr/>
    </dgm:pt>
    <dgm:pt modelId="{ECE15AF8-C27B-4291-B53A-1C44062298F6}" type="pres">
      <dgm:prSet presAssocID="{EF6278AC-1A82-458F-AEDC-EB0B6E516A72}" presName="pillarX" presStyleLbl="node1" presStyleIdx="2" presStyleCnt="3" custLinFactNeighborX="2827" custLinFactNeighborY="1134">
        <dgm:presLayoutVars>
          <dgm:bulletEnabled val="1"/>
        </dgm:presLayoutVars>
      </dgm:prSet>
      <dgm:spPr/>
    </dgm:pt>
    <dgm:pt modelId="{E8AAF606-3CCB-44E1-8363-6B3CBA27018A}" type="pres">
      <dgm:prSet presAssocID="{9439F60B-C9EF-46C2-8C05-8E1CA3F304EB}" presName="base" presStyleLbl="dkBgShp" presStyleIdx="1" presStyleCnt="2" custFlipVert="0" custScaleY="140817"/>
      <dgm:spPr/>
    </dgm:pt>
  </dgm:ptLst>
  <dgm:cxnLst>
    <dgm:cxn modelId="{CA862207-18B2-4FF2-B530-27189A5F11FC}" srcId="{9439F60B-C9EF-46C2-8C05-8E1CA3F304EB}" destId="{C0F2A029-F235-4051-97B9-55D3F583FD13}" srcOrd="0" destOrd="0" parTransId="{76F2456C-4B47-4DBA-9279-A1E828A923A8}" sibTransId="{C7D0AEEE-8A47-423F-941A-A4D5143A5575}"/>
    <dgm:cxn modelId="{FE3DAA1D-CDCB-43DC-A431-8C193792EAB0}" type="presOf" srcId="{EF6278AC-1A82-458F-AEDC-EB0B6E516A72}" destId="{ECE15AF8-C27B-4291-B53A-1C44062298F6}" srcOrd="0" destOrd="0" presId="urn:microsoft.com/office/officeart/2005/8/layout/hList3"/>
    <dgm:cxn modelId="{714F103D-6FD1-4F50-B5C3-120A2D0A2BFF}" srcId="{9439F60B-C9EF-46C2-8C05-8E1CA3F304EB}" destId="{EF6278AC-1A82-458F-AEDC-EB0B6E516A72}" srcOrd="2" destOrd="0" parTransId="{5B7A7822-C70F-4233-BA7E-A9C204B916E0}" sibTransId="{ED36862D-AF10-405F-9E9B-349C096BE075}"/>
    <dgm:cxn modelId="{736DAA5E-8ED9-405D-88D8-ADB3F1A7A931}" type="presOf" srcId="{D37DEDC7-E40B-4769-A541-EDDEF26569F9}" destId="{62C96601-6E27-4A55-8F9D-2208C52D8B99}" srcOrd="0" destOrd="0" presId="urn:microsoft.com/office/officeart/2005/8/layout/hList3"/>
    <dgm:cxn modelId="{EE6EFD61-9C0D-4490-9C15-7A2A6C208CA9}" type="presOf" srcId="{078DD6E9-338F-4F39-881D-2138BC473C92}" destId="{68A83D80-5DBC-4A36-AB3B-442042DCD292}" srcOrd="0" destOrd="0" presId="urn:microsoft.com/office/officeart/2005/8/layout/hList3"/>
    <dgm:cxn modelId="{80355073-9330-4C40-A2E3-9C64E2624E88}" srcId="{078DD6E9-338F-4F39-881D-2138BC473C92}" destId="{9439F60B-C9EF-46C2-8C05-8E1CA3F304EB}" srcOrd="0" destOrd="0" parTransId="{80CDB318-1599-4633-844B-1402A1E9D644}" sibTransId="{F6A3ED9C-C12E-40FA-94F6-1B755DE23670}"/>
    <dgm:cxn modelId="{C3B7E096-64CB-45FE-AB82-B316CB329307}" type="presOf" srcId="{C0F2A029-F235-4051-97B9-55D3F583FD13}" destId="{CDB43F8C-91AE-45D5-B4A7-432A0300D14B}" srcOrd="0" destOrd="0" presId="urn:microsoft.com/office/officeart/2005/8/layout/hList3"/>
    <dgm:cxn modelId="{CC0296A5-BCE2-42EF-868E-B1EAB905B2D3}" srcId="{9439F60B-C9EF-46C2-8C05-8E1CA3F304EB}" destId="{D37DEDC7-E40B-4769-A541-EDDEF26569F9}" srcOrd="1" destOrd="0" parTransId="{0B33FE2E-81B7-4F6B-B20C-70224FA84046}" sibTransId="{ABF92196-2853-4AFE-BD10-68CF8FC8D816}"/>
    <dgm:cxn modelId="{EDCB2DB7-6323-4BA6-8B2D-2AECB8B62D1B}" type="presOf" srcId="{9439F60B-C9EF-46C2-8C05-8E1CA3F304EB}" destId="{3DB3D8AD-8928-47AC-B83B-C6B37C9F0CC5}" srcOrd="0" destOrd="0" presId="urn:microsoft.com/office/officeart/2005/8/layout/hList3"/>
    <dgm:cxn modelId="{C1B216FA-BFFB-42CE-83EB-78BA6D0DFBD8}" type="presParOf" srcId="{68A83D80-5DBC-4A36-AB3B-442042DCD292}" destId="{3DB3D8AD-8928-47AC-B83B-C6B37C9F0CC5}" srcOrd="0" destOrd="0" presId="urn:microsoft.com/office/officeart/2005/8/layout/hList3"/>
    <dgm:cxn modelId="{E7A543FA-5488-480B-9A4F-975497D3F59C}" type="presParOf" srcId="{68A83D80-5DBC-4A36-AB3B-442042DCD292}" destId="{AE39DA35-FB67-4365-AE39-944575B38C22}" srcOrd="1" destOrd="0" presId="urn:microsoft.com/office/officeart/2005/8/layout/hList3"/>
    <dgm:cxn modelId="{C7BFE698-FE2C-4A2A-838B-078CDFCCE1DC}" type="presParOf" srcId="{AE39DA35-FB67-4365-AE39-944575B38C22}" destId="{CDB43F8C-91AE-45D5-B4A7-432A0300D14B}" srcOrd="0" destOrd="0" presId="urn:microsoft.com/office/officeart/2005/8/layout/hList3"/>
    <dgm:cxn modelId="{87190937-200B-4D90-8171-E5531DB42B01}" type="presParOf" srcId="{AE39DA35-FB67-4365-AE39-944575B38C22}" destId="{62C96601-6E27-4A55-8F9D-2208C52D8B99}" srcOrd="1" destOrd="0" presId="urn:microsoft.com/office/officeart/2005/8/layout/hList3"/>
    <dgm:cxn modelId="{96B61F2F-0F3A-4F00-A65C-97AF34061D2E}" type="presParOf" srcId="{AE39DA35-FB67-4365-AE39-944575B38C22}" destId="{ECE15AF8-C27B-4291-B53A-1C44062298F6}" srcOrd="2" destOrd="0" presId="urn:microsoft.com/office/officeart/2005/8/layout/hList3"/>
    <dgm:cxn modelId="{FC65EB36-9F3B-4D29-AA11-49F3E36E1711}" type="presParOf" srcId="{68A83D80-5DBC-4A36-AB3B-442042DCD292}" destId="{E8AAF606-3CCB-44E1-8363-6B3CBA27018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F095D-F5AA-4877-AC30-2312DD99FF4E}">
      <dsp:nvSpPr>
        <dsp:cNvPr id="0" name=""/>
        <dsp:cNvSpPr/>
      </dsp:nvSpPr>
      <dsp:spPr>
        <a:xfrm>
          <a:off x="2161962" y="-28895"/>
          <a:ext cx="3928152" cy="554189"/>
        </a:xfrm>
        <a:prstGeom prst="roundRect">
          <a:avLst/>
        </a:prstGeom>
        <a:solidFill>
          <a:srgbClr val="0070C0"/>
        </a:solidFill>
        <a:ln w="19050" cap="flat" cmpd="sng" algn="ctr">
          <a:solidFill>
            <a:schemeClr val="accent5">
              <a:shade val="50000"/>
            </a:schemeClr>
          </a:solidFill>
          <a:prstDash val="solid"/>
        </a:ln>
        <a:effectLst>
          <a:glow rad="101600">
            <a:schemeClr val="accent5">
              <a:satMod val="175000"/>
              <a:alpha val="40000"/>
            </a:schemeClr>
          </a:glow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اختيار التكنولوجيا و الخصائص التي يحب إدماجها كعنصر في  المنتج</a:t>
          </a:r>
          <a:endParaRPr lang="fr-FR" sz="1300" kern="1200" dirty="0"/>
        </a:p>
      </dsp:txBody>
      <dsp:txXfrm>
        <a:off x="2189015" y="-1842"/>
        <a:ext cx="3874046" cy="500083"/>
      </dsp:txXfrm>
    </dsp:sp>
    <dsp:sp modelId="{9D227F86-B31C-45E8-B1CD-2F030B64AC71}">
      <dsp:nvSpPr>
        <dsp:cNvPr id="0" name=""/>
        <dsp:cNvSpPr/>
      </dsp:nvSpPr>
      <dsp:spPr>
        <a:xfrm>
          <a:off x="3282732" y="509686"/>
          <a:ext cx="2612143" cy="2612143"/>
        </a:xfrm>
        <a:custGeom>
          <a:avLst/>
          <a:gdLst/>
          <a:ahLst/>
          <a:cxnLst/>
          <a:rect l="0" t="0" r="0" b="0"/>
          <a:pathLst>
            <a:path>
              <a:moveTo>
                <a:pt x="1629254" y="40616"/>
              </a:moveTo>
              <a:arcTo wR="1306071" hR="1306071" stAng="17059588" swAng="99871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EAB10-1006-484C-8305-7BC9D99AA18F}">
      <dsp:nvSpPr>
        <dsp:cNvPr id="0" name=""/>
        <dsp:cNvSpPr/>
      </dsp:nvSpPr>
      <dsp:spPr>
        <a:xfrm>
          <a:off x="4453422" y="764940"/>
          <a:ext cx="3150172" cy="554189"/>
        </a:xfrm>
        <a:prstGeom prst="roundRect">
          <a:avLst/>
        </a:prstGeom>
        <a:solidFill>
          <a:srgbClr val="0070C0"/>
        </a:solidFill>
        <a:ln w="19050" cap="flat" cmpd="sng" algn="ctr">
          <a:solidFill>
            <a:schemeClr val="accent5">
              <a:shade val="5000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8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تحديد المنفعة من استهلاك أو استخدام المنتج (القيمة المدركة  من الزبون</a:t>
          </a:r>
          <a:r>
            <a:rPr lang="ar-DZ" sz="1200" kern="1200" dirty="0"/>
            <a:t>)</a:t>
          </a:r>
          <a:endParaRPr lang="fr-FR" sz="1200" kern="1200" dirty="0"/>
        </a:p>
      </dsp:txBody>
      <dsp:txXfrm>
        <a:off x="4480475" y="791993"/>
        <a:ext cx="3096066" cy="500083"/>
      </dsp:txXfrm>
    </dsp:sp>
    <dsp:sp modelId="{9D49A617-0F80-4EF5-8E66-99AE90D5A900}">
      <dsp:nvSpPr>
        <dsp:cNvPr id="0" name=""/>
        <dsp:cNvSpPr/>
      </dsp:nvSpPr>
      <dsp:spPr>
        <a:xfrm>
          <a:off x="3475462" y="131993"/>
          <a:ext cx="2612143" cy="2612143"/>
        </a:xfrm>
        <a:custGeom>
          <a:avLst/>
          <a:gdLst/>
          <a:ahLst/>
          <a:cxnLst/>
          <a:rect l="0" t="0" r="0" b="0"/>
          <a:pathLst>
            <a:path>
              <a:moveTo>
                <a:pt x="2611403" y="1262121"/>
              </a:moveTo>
              <a:arcTo wR="1306071" hR="1306071" stAng="21484297" swAng="59679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4DB70-FDE4-487D-AC20-E447400ABF49}">
      <dsp:nvSpPr>
        <dsp:cNvPr id="0" name=""/>
        <dsp:cNvSpPr/>
      </dsp:nvSpPr>
      <dsp:spPr>
        <a:xfrm>
          <a:off x="4432168" y="1694313"/>
          <a:ext cx="3179527" cy="554189"/>
        </a:xfrm>
        <a:prstGeom prst="roundRect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تحديد قطاع السوق المراد استهدافه</a:t>
          </a:r>
          <a:endParaRPr lang="fr-FR" sz="20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4459221" y="1721366"/>
        <a:ext cx="3125421" cy="500083"/>
      </dsp:txXfrm>
    </dsp:sp>
    <dsp:sp modelId="{F01F51AB-7F90-4A49-AB05-D7480238C73B}">
      <dsp:nvSpPr>
        <dsp:cNvPr id="0" name=""/>
        <dsp:cNvSpPr/>
      </dsp:nvSpPr>
      <dsp:spPr>
        <a:xfrm>
          <a:off x="3268416" y="-73422"/>
          <a:ext cx="2612143" cy="2612143"/>
        </a:xfrm>
        <a:custGeom>
          <a:avLst/>
          <a:gdLst/>
          <a:ahLst/>
          <a:cxnLst/>
          <a:rect l="0" t="0" r="0" b="0"/>
          <a:pathLst>
            <a:path>
              <a:moveTo>
                <a:pt x="2016972" y="2401719"/>
              </a:moveTo>
              <a:arcTo wR="1306071" hR="1306071" stAng="3421371" swAng="10943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9864DD-5836-48F6-B779-A9071C81B962}">
      <dsp:nvSpPr>
        <dsp:cNvPr id="0" name=""/>
        <dsp:cNvSpPr/>
      </dsp:nvSpPr>
      <dsp:spPr>
        <a:xfrm>
          <a:off x="2197547" y="2523436"/>
          <a:ext cx="3628753" cy="673810"/>
        </a:xfrm>
        <a:prstGeom prst="roundRect">
          <a:avLst/>
        </a:prstGeom>
        <a:solidFill>
          <a:srgbClr val="0070C0"/>
        </a:solidFill>
        <a:ln w="19050" cap="flat" cmpd="sng" algn="ctr">
          <a:solidFill>
            <a:schemeClr val="accent5">
              <a:shade val="5000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التأكد من مصادر الايرادات المتاحة </a:t>
          </a:r>
          <a:endParaRPr lang="fr-FR" sz="20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2230440" y="2556329"/>
        <a:ext cx="3562967" cy="608024"/>
      </dsp:txXfrm>
    </dsp:sp>
    <dsp:sp modelId="{15A8ED6E-EFA7-46C5-BE19-5435AF2AE0DC}">
      <dsp:nvSpPr>
        <dsp:cNvPr id="0" name=""/>
        <dsp:cNvSpPr/>
      </dsp:nvSpPr>
      <dsp:spPr>
        <a:xfrm>
          <a:off x="2212146" y="-67547"/>
          <a:ext cx="2612143" cy="2612143"/>
        </a:xfrm>
        <a:custGeom>
          <a:avLst/>
          <a:gdLst/>
          <a:ahLst/>
          <a:cxnLst/>
          <a:rect l="0" t="0" r="0" b="0"/>
          <a:pathLst>
            <a:path>
              <a:moveTo>
                <a:pt x="944538" y="2561108"/>
              </a:moveTo>
              <a:arcTo wR="1306071" hR="1306071" stAng="6364194" swAng="10522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353724-570B-490A-9040-9EC89E345C4D}">
      <dsp:nvSpPr>
        <dsp:cNvPr id="0" name=""/>
        <dsp:cNvSpPr/>
      </dsp:nvSpPr>
      <dsp:spPr>
        <a:xfrm>
          <a:off x="763253" y="1694309"/>
          <a:ext cx="2656433" cy="554189"/>
        </a:xfrm>
        <a:prstGeom prst="roundRect">
          <a:avLst/>
        </a:prstGeom>
        <a:solidFill>
          <a:srgbClr val="0070C0"/>
        </a:solidFill>
        <a:ln w="19050" cap="flat" cmpd="sng" algn="ctr">
          <a:solidFill>
            <a:schemeClr val="lt1"/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تصميم أليات التقاط القيمة</a:t>
          </a:r>
          <a:r>
            <a:rPr lang="ar-DZ" sz="2100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endParaRPr lang="fr-FR" sz="2100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790306" y="1721362"/>
        <a:ext cx="2602327" cy="500083"/>
      </dsp:txXfrm>
    </dsp:sp>
    <dsp:sp modelId="{45A92A79-B29E-4CBB-95E2-FA125740D817}">
      <dsp:nvSpPr>
        <dsp:cNvPr id="0" name=""/>
        <dsp:cNvSpPr/>
      </dsp:nvSpPr>
      <dsp:spPr>
        <a:xfrm>
          <a:off x="1990631" y="789739"/>
          <a:ext cx="2612143" cy="2612143"/>
        </a:xfrm>
        <a:custGeom>
          <a:avLst/>
          <a:gdLst/>
          <a:ahLst/>
          <a:cxnLst/>
          <a:rect l="0" t="0" r="0" b="0"/>
          <a:pathLst>
            <a:path>
              <a:moveTo>
                <a:pt x="90660" y="827950"/>
              </a:moveTo>
              <a:arcTo wR="1306071" hR="1306071" stAng="12088428" swAng="6470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45BE6-411A-495B-9C4C-036CC457C5DA}">
      <dsp:nvSpPr>
        <dsp:cNvPr id="0" name=""/>
        <dsp:cNvSpPr/>
      </dsp:nvSpPr>
      <dsp:spPr>
        <a:xfrm>
          <a:off x="946704" y="777092"/>
          <a:ext cx="2689795" cy="554189"/>
        </a:xfrm>
        <a:prstGeom prst="roundRect">
          <a:avLst/>
        </a:prstGeom>
        <a:solidFill>
          <a:srgbClr val="0070C0"/>
        </a:solidFill>
        <a:ln w="9525" cap="flat" cmpd="sng" algn="ctr">
          <a:solidFill>
            <a:schemeClr val="accent5">
              <a:shade val="60000"/>
              <a:satMod val="30000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latin typeface="Simplified Arabic" panose="02020603050405020304" pitchFamily="18" charset="-78"/>
              <a:cs typeface="Simplified Arabic" panose="02020603050405020304" pitchFamily="18" charset="-78"/>
            </a:rPr>
            <a:t>تصميم آليات التقاط القيمة </a:t>
          </a:r>
          <a:endParaRPr lang="fr-FR" sz="20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973757" y="804145"/>
        <a:ext cx="2635689" cy="500083"/>
      </dsp:txXfrm>
    </dsp:sp>
    <dsp:sp modelId="{304E927E-BA7B-4198-A6A9-0882D455FC68}">
      <dsp:nvSpPr>
        <dsp:cNvPr id="0" name=""/>
        <dsp:cNvSpPr/>
      </dsp:nvSpPr>
      <dsp:spPr>
        <a:xfrm>
          <a:off x="2412809" y="506025"/>
          <a:ext cx="2612143" cy="2612143"/>
        </a:xfrm>
        <a:custGeom>
          <a:avLst/>
          <a:gdLst/>
          <a:ahLst/>
          <a:cxnLst/>
          <a:rect l="0" t="0" r="0" b="0"/>
          <a:pathLst>
            <a:path>
              <a:moveTo>
                <a:pt x="612178" y="199574"/>
              </a:moveTo>
              <a:arcTo wR="1306071" hR="1306071" stAng="14274470" swAng="100477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29702-E8F8-4413-8D89-4CE7AA91A4DE}">
      <dsp:nvSpPr>
        <dsp:cNvPr id="0" name=""/>
        <dsp:cNvSpPr/>
      </dsp:nvSpPr>
      <dsp:spPr>
        <a:xfrm>
          <a:off x="347600" y="0"/>
          <a:ext cx="8443180" cy="4392488"/>
        </a:xfrm>
        <a:prstGeom prst="rightArrow">
          <a:avLst/>
        </a:prstGeom>
        <a:solidFill>
          <a:schemeClr val="accent1"/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71F7A-53FF-46DD-AF9E-02AC3426BF16}">
      <dsp:nvSpPr>
        <dsp:cNvPr id="0" name=""/>
        <dsp:cNvSpPr/>
      </dsp:nvSpPr>
      <dsp:spPr>
        <a:xfrm>
          <a:off x="125607" y="1344874"/>
          <a:ext cx="1418533" cy="1756995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1"/>
          </a:solidFill>
          <a:prstDash val="solid"/>
        </a:ln>
        <a:effectLst/>
        <a:sp3d extrusionH="506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1900" kern="1200" dirty="0"/>
            <a:t>فهم السوق واحتياجات الزبائن</a:t>
          </a:r>
          <a:endParaRPr lang="fr-FR" sz="1900" kern="1200" dirty="0"/>
        </a:p>
      </dsp:txBody>
      <dsp:txXfrm>
        <a:off x="194854" y="1414121"/>
        <a:ext cx="1280039" cy="1618501"/>
      </dsp:txXfrm>
    </dsp:sp>
    <dsp:sp modelId="{F7201018-EBE5-4F47-B98E-7626D81F3628}">
      <dsp:nvSpPr>
        <dsp:cNvPr id="0" name=""/>
        <dsp:cNvSpPr/>
      </dsp:nvSpPr>
      <dsp:spPr>
        <a:xfrm>
          <a:off x="1604159" y="1317746"/>
          <a:ext cx="1418533" cy="1756995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1"/>
          </a:solidFill>
          <a:prstDash val="solid"/>
        </a:ln>
        <a:effectLst/>
        <a:sp3d extrusionH="506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900" kern="1200" dirty="0"/>
            <a:t>تصميم استراتيجية التسويق لخدمة الزبائن </a:t>
          </a:r>
          <a:endParaRPr lang="fr-FR" sz="1900" kern="1200" dirty="0"/>
        </a:p>
      </dsp:txBody>
      <dsp:txXfrm>
        <a:off x="1673406" y="1386993"/>
        <a:ext cx="1280039" cy="1618501"/>
      </dsp:txXfrm>
    </dsp:sp>
    <dsp:sp modelId="{38D44C57-77DA-4D21-ADFC-A3CC2D341BE9}">
      <dsp:nvSpPr>
        <dsp:cNvPr id="0" name=""/>
        <dsp:cNvSpPr/>
      </dsp:nvSpPr>
      <dsp:spPr>
        <a:xfrm>
          <a:off x="3016537" y="1317746"/>
          <a:ext cx="1418533" cy="1756995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1"/>
          </a:solidFill>
          <a:prstDash val="solid"/>
        </a:ln>
        <a:effectLst/>
        <a:sp3d extrusionH="506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900" kern="1200" dirty="0"/>
            <a:t>إعداد خطة وبرنامج تسويق متكامل</a:t>
          </a:r>
          <a:endParaRPr lang="fr-FR" sz="1900" kern="1200" dirty="0"/>
        </a:p>
      </dsp:txBody>
      <dsp:txXfrm>
        <a:off x="3085784" y="1386993"/>
        <a:ext cx="1280039" cy="1618501"/>
      </dsp:txXfrm>
    </dsp:sp>
    <dsp:sp modelId="{5FA96607-C930-4402-9FE3-31E5CC0AEED5}">
      <dsp:nvSpPr>
        <dsp:cNvPr id="0" name=""/>
        <dsp:cNvSpPr/>
      </dsp:nvSpPr>
      <dsp:spPr>
        <a:xfrm>
          <a:off x="4470817" y="1317746"/>
          <a:ext cx="1418533" cy="1756995"/>
        </a:xfrm>
        <a:prstGeom prst="roundRect">
          <a:avLst/>
        </a:prstGeom>
        <a:solidFill>
          <a:schemeClr val="lt1"/>
        </a:solidFill>
        <a:ln w="19050" cap="flat" cmpd="sng" algn="ctr">
          <a:solidFill>
            <a:schemeClr val="accent1"/>
          </a:solidFill>
          <a:prstDash val="solid"/>
        </a:ln>
        <a:effectLst/>
        <a:sp3d extrusionH="50600"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900" kern="1200" dirty="0"/>
            <a:t>بناء علاقة مع الزبائن</a:t>
          </a:r>
          <a:endParaRPr lang="fr-FR" sz="1900" kern="1200" dirty="0"/>
        </a:p>
      </dsp:txBody>
      <dsp:txXfrm>
        <a:off x="4540064" y="1386993"/>
        <a:ext cx="1280039" cy="1618501"/>
      </dsp:txXfrm>
    </dsp:sp>
    <dsp:sp modelId="{EE49C090-2593-44E0-B958-9886860D8649}">
      <dsp:nvSpPr>
        <dsp:cNvPr id="0" name=""/>
        <dsp:cNvSpPr/>
      </dsp:nvSpPr>
      <dsp:spPr>
        <a:xfrm>
          <a:off x="5976664" y="1296152"/>
          <a:ext cx="1418533" cy="1756995"/>
        </a:xfrm>
        <a:prstGeom prst="roundRect">
          <a:avLst/>
        </a:prstGeom>
        <a:solidFill>
          <a:srgbClr val="009999"/>
        </a:solidFill>
        <a:ln>
          <a:noFill/>
        </a:ln>
        <a:effectLst>
          <a:glow rad="76200">
            <a:schemeClr val="accent4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extrusionH="50600" contourW="10000" prstMaterial="metal">
          <a:bevelT w="20000" h="9000" prst="softRound"/>
          <a:contourClr>
            <a:schemeClr val="accent4">
              <a:shade val="30000"/>
              <a:satMod val="20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900" kern="1200" dirty="0"/>
            <a:t>التقاط القيمة من الزبائن</a:t>
          </a:r>
          <a:endParaRPr lang="fr-FR" sz="1900" kern="1200" dirty="0"/>
        </a:p>
      </dsp:txBody>
      <dsp:txXfrm>
        <a:off x="6045911" y="1365399"/>
        <a:ext cx="1280039" cy="1618501"/>
      </dsp:txXfrm>
    </dsp:sp>
    <dsp:sp modelId="{D8480297-1760-4006-9F0E-EAD7F812A511}">
      <dsp:nvSpPr>
        <dsp:cNvPr id="0" name=""/>
        <dsp:cNvSpPr/>
      </dsp:nvSpPr>
      <dsp:spPr>
        <a:xfrm>
          <a:off x="7449738" y="1317746"/>
          <a:ext cx="1418533" cy="1756995"/>
        </a:xfrm>
        <a:prstGeom prst="roundRect">
          <a:avLst/>
        </a:prstGeom>
        <a:gradFill rotWithShape="1">
          <a:gsLst>
            <a:gs pos="0">
              <a:schemeClr val="accent2">
                <a:tint val="73000"/>
                <a:satMod val="150000"/>
              </a:schemeClr>
            </a:gs>
            <a:gs pos="25000">
              <a:schemeClr val="accent2">
                <a:tint val="96000"/>
                <a:shade val="80000"/>
                <a:satMod val="105000"/>
              </a:schemeClr>
            </a:gs>
            <a:gs pos="38000">
              <a:schemeClr val="accent2">
                <a:tint val="96000"/>
                <a:shade val="59000"/>
                <a:satMod val="120000"/>
              </a:schemeClr>
            </a:gs>
            <a:gs pos="55000">
              <a:schemeClr val="accent2">
                <a:shade val="57000"/>
                <a:satMod val="120000"/>
              </a:schemeClr>
            </a:gs>
            <a:gs pos="80000">
              <a:schemeClr val="accent2">
                <a:shade val="56000"/>
                <a:satMod val="145000"/>
              </a:schemeClr>
            </a:gs>
            <a:gs pos="88000">
              <a:schemeClr val="accent2">
                <a:shade val="63000"/>
                <a:satMod val="160000"/>
              </a:schemeClr>
            </a:gs>
            <a:gs pos="100000">
              <a:schemeClr val="accent2"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2">
              <a:shade val="60000"/>
              <a:satMod val="300000"/>
            </a:schemeClr>
          </a:solidFill>
          <a:prstDash val="solid"/>
        </a:ln>
        <a:effectLst>
          <a:glow rad="70000">
            <a:schemeClr val="accent2">
              <a:tint val="30000"/>
              <a:shade val="95000"/>
              <a:satMod val="300000"/>
              <a:alpha val="50000"/>
            </a:schemeClr>
          </a:glow>
        </a:effectLst>
        <a:sp3d extrusionH="50600"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900" kern="1200" dirty="0"/>
            <a:t>حصول المنظمة على قيمة مربحة</a:t>
          </a:r>
          <a:endParaRPr lang="fr-FR" sz="1900" kern="1200" dirty="0"/>
        </a:p>
      </dsp:txBody>
      <dsp:txXfrm>
        <a:off x="7518985" y="1386993"/>
        <a:ext cx="1280039" cy="16185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3D8AD-8928-47AC-B83B-C6B37C9F0CC5}">
      <dsp:nvSpPr>
        <dsp:cNvPr id="0" name=""/>
        <dsp:cNvSpPr/>
      </dsp:nvSpPr>
      <dsp:spPr>
        <a:xfrm>
          <a:off x="0" y="-36004"/>
          <a:ext cx="8856984" cy="1512168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>
          <a:glow rad="76200">
            <a:schemeClr val="accent1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0000" prstMaterial="metal">
          <a:bevelT w="20000" h="9000" prst="softRound"/>
          <a:contourClr>
            <a:schemeClr val="accent1">
              <a:shade val="30000"/>
              <a:satMod val="20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 dirty="0"/>
            <a:t>مفهوم  نموذج الأعمال يعتمد على المفهوم المقاول  و يتم استخدام هذه المقاربة في المنظور المقاول لتفسير الجهود </a:t>
          </a:r>
          <a:r>
            <a:rPr lang="ar-DZ" sz="2300" kern="1200" dirty="0" err="1"/>
            <a:t>المقاولاتية</a:t>
          </a:r>
          <a:r>
            <a:rPr lang="ar-DZ" sz="2300" kern="1200" dirty="0"/>
            <a:t>  في مجال معين ، حيث يعتبر نموذج الأعمال كخطة  منسقة  تعكس استراتيجية منظمة الأعمال ترتكز على  ثلاث محاور استراتيجية مستقلة لكنها مترابطة: </a:t>
          </a:r>
          <a:endParaRPr lang="fr-FR" sz="2300" kern="1200" dirty="0"/>
        </a:p>
      </dsp:txBody>
      <dsp:txXfrm>
        <a:off x="0" y="-36004"/>
        <a:ext cx="8856984" cy="1512168"/>
      </dsp:txXfrm>
    </dsp:sp>
    <dsp:sp modelId="{CDB43F8C-91AE-45D5-B4A7-432A0300D14B}">
      <dsp:nvSpPr>
        <dsp:cNvPr id="0" name=""/>
        <dsp:cNvSpPr/>
      </dsp:nvSpPr>
      <dsp:spPr>
        <a:xfrm>
          <a:off x="0" y="1437389"/>
          <a:ext cx="2949444" cy="3175552"/>
        </a:xfrm>
        <a:prstGeom prst="rect">
          <a:avLst/>
        </a:prstGeom>
        <a:gradFill rotWithShape="1">
          <a:gsLst>
            <a:gs pos="0">
              <a:schemeClr val="accent1">
                <a:tint val="73000"/>
                <a:satMod val="150000"/>
              </a:schemeClr>
            </a:gs>
            <a:gs pos="25000">
              <a:schemeClr val="accent1">
                <a:tint val="96000"/>
                <a:shade val="80000"/>
                <a:satMod val="105000"/>
              </a:schemeClr>
            </a:gs>
            <a:gs pos="38000">
              <a:schemeClr val="accent1">
                <a:tint val="96000"/>
                <a:shade val="59000"/>
                <a:satMod val="120000"/>
              </a:schemeClr>
            </a:gs>
            <a:gs pos="55000">
              <a:schemeClr val="accent1">
                <a:shade val="57000"/>
                <a:satMod val="120000"/>
              </a:schemeClr>
            </a:gs>
            <a:gs pos="80000">
              <a:schemeClr val="accent1">
                <a:shade val="56000"/>
                <a:satMod val="145000"/>
              </a:schemeClr>
            </a:gs>
            <a:gs pos="88000">
              <a:schemeClr val="accent1">
                <a:shade val="63000"/>
                <a:satMod val="160000"/>
              </a:schemeClr>
            </a:gs>
            <a:gs pos="100000">
              <a:schemeClr val="accent1"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1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0000" prstMaterial="metal">
          <a:bevelT w="20000" h="9000" prst="softRound"/>
          <a:contourClr>
            <a:schemeClr val="accent1">
              <a:shade val="30000"/>
              <a:satMod val="20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100" b="1" u="sng" kern="1200" dirty="0">
              <a:solidFill>
                <a:schemeClr val="bg1"/>
              </a:solidFill>
            </a:rPr>
            <a:t>التفاعل مع الزبون : </a:t>
          </a:r>
          <a:endParaRPr lang="fr-FR" sz="2100" b="1" u="sng" kern="1200" dirty="0">
            <a:solidFill>
              <a:schemeClr val="bg1"/>
            </a:solidFill>
          </a:endParaRPr>
        </a:p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100" kern="1200" dirty="0">
              <a:solidFill>
                <a:schemeClr val="bg1"/>
              </a:solidFill>
            </a:rPr>
            <a:t>تجزئة السوق و دراسته لتحديد احتياجات الزبائن ومنه تحديد القيمة التي يجب خلقها  للسوق المستهدفة </a:t>
          </a:r>
          <a:r>
            <a:rPr lang="ar-DZ" sz="2100" kern="1200" dirty="0"/>
            <a:t>؛</a:t>
          </a:r>
        </a:p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400" b="1" u="sng" kern="1200" dirty="0">
              <a:solidFill>
                <a:srgbClr val="C00000"/>
              </a:solidFill>
            </a:rPr>
            <a:t>و التفاعل معهم </a:t>
          </a:r>
          <a:endParaRPr lang="fr-FR" sz="2400" b="1" u="sng" kern="1200" dirty="0">
            <a:solidFill>
              <a:srgbClr val="C00000"/>
            </a:solidFill>
          </a:endParaRPr>
        </a:p>
      </dsp:txBody>
      <dsp:txXfrm>
        <a:off x="0" y="1437389"/>
        <a:ext cx="2949444" cy="3175552"/>
      </dsp:txXfrm>
    </dsp:sp>
    <dsp:sp modelId="{62C96601-6E27-4A55-8F9D-2208C52D8B99}">
      <dsp:nvSpPr>
        <dsp:cNvPr id="0" name=""/>
        <dsp:cNvSpPr/>
      </dsp:nvSpPr>
      <dsp:spPr>
        <a:xfrm>
          <a:off x="2953769" y="1476163"/>
          <a:ext cx="2949444" cy="3175552"/>
        </a:xfrm>
        <a:prstGeom prst="rect">
          <a:avLst/>
        </a:prstGeom>
        <a:gradFill rotWithShape="1">
          <a:gsLst>
            <a:gs pos="0">
              <a:schemeClr val="accent1">
                <a:tint val="1000"/>
              </a:schemeClr>
            </a:gs>
            <a:gs pos="68000">
              <a:schemeClr val="accent1">
                <a:tint val="77000"/>
              </a:schemeClr>
            </a:gs>
            <a:gs pos="81000">
              <a:schemeClr val="accent1">
                <a:tint val="79000"/>
              </a:schemeClr>
            </a:gs>
            <a:gs pos="86000">
              <a:schemeClr val="accent1">
                <a:tint val="73000"/>
              </a:schemeClr>
            </a:gs>
            <a:gs pos="100000">
              <a:schemeClr val="accent1">
                <a:tint val="3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shade val="60000"/>
              <a:satMod val="300000"/>
            </a:schemeClr>
          </a:solidFill>
          <a:prstDash val="solid"/>
        </a:ln>
        <a:effectLst>
          <a:glow rad="63500">
            <a:schemeClr val="accent1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900" b="1" u="sng" kern="1200" dirty="0"/>
            <a:t>الحصول على الأصول و الموارد الهامة</a:t>
          </a:r>
          <a:endParaRPr lang="fr-FR" sz="1900" b="1" u="sng" kern="1200" dirty="0"/>
        </a:p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900" kern="1200" dirty="0"/>
            <a:t>ما هي الموارد التي يجب  استخدامها و ما هي المصادر التي سيتم الاعتماد عليها  لتلبية الاحتياجات التمويلية  في المراحل الاولى للنشاط؛</a:t>
          </a:r>
          <a:endParaRPr lang="fr-FR" sz="1900" kern="1200" dirty="0"/>
        </a:p>
      </dsp:txBody>
      <dsp:txXfrm>
        <a:off x="2953769" y="1476163"/>
        <a:ext cx="2949444" cy="3175552"/>
      </dsp:txXfrm>
    </dsp:sp>
    <dsp:sp modelId="{ECE15AF8-C27B-4291-B53A-1C44062298F6}">
      <dsp:nvSpPr>
        <dsp:cNvPr id="0" name=""/>
        <dsp:cNvSpPr/>
      </dsp:nvSpPr>
      <dsp:spPr>
        <a:xfrm>
          <a:off x="5907539" y="1512174"/>
          <a:ext cx="2949444" cy="3175552"/>
        </a:xfrm>
        <a:prstGeom prst="rect">
          <a:avLst/>
        </a:prstGeom>
        <a:solidFill>
          <a:srgbClr val="009999"/>
        </a:solidFill>
        <a:ln>
          <a:noFill/>
        </a:ln>
        <a:effectLst>
          <a:glow rad="70000">
            <a:schemeClr val="accent1">
              <a:shade val="50000"/>
              <a:hueOff val="95086"/>
              <a:satOff val="-694"/>
              <a:lumOff val="26467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900" b="1" u="sng" kern="1200" dirty="0">
              <a:solidFill>
                <a:schemeClr val="bg1"/>
              </a:solidFill>
            </a:rPr>
            <a:t>الرافعة المعرفية :  </a:t>
          </a:r>
          <a:endParaRPr lang="fr-FR" sz="1900" b="1" u="sng" kern="1200" dirty="0">
            <a:solidFill>
              <a:schemeClr val="bg1"/>
            </a:solidFill>
          </a:endParaRPr>
        </a:p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900" kern="1200" dirty="0">
              <a:solidFill>
                <a:schemeClr val="bg1"/>
              </a:solidFill>
            </a:rPr>
            <a:t>تتعلم منظمة الاعمال من خلال ممارسة الاعمال  لخلق ميزة تنافسية واستدامتها  و تحسين التفاعل مع الزبائن لتحسين القيمة التي  ستقدم لهم مستقبلا مقارنة بما تقدمه لهم حاليا  و هذا من أجل تحسين إيراداتها</a:t>
          </a:r>
          <a:endParaRPr lang="fr-FR" sz="1900" kern="1200" dirty="0">
            <a:solidFill>
              <a:schemeClr val="bg1"/>
            </a:solidFill>
          </a:endParaRPr>
        </a:p>
      </dsp:txBody>
      <dsp:txXfrm>
        <a:off x="5907539" y="1512174"/>
        <a:ext cx="2949444" cy="3175552"/>
      </dsp:txXfrm>
    </dsp:sp>
    <dsp:sp modelId="{E8AAF606-3CCB-44E1-8363-6B3CBA27018A}">
      <dsp:nvSpPr>
        <dsp:cNvPr id="0" name=""/>
        <dsp:cNvSpPr/>
      </dsp:nvSpPr>
      <dsp:spPr>
        <a:xfrm>
          <a:off x="0" y="4579707"/>
          <a:ext cx="8856984" cy="496857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D2198-AFCC-4DFC-B71A-5A511B909328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144E1-73A7-469E-9171-9B178497C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52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1499B4-995F-44AE-9E32-44A41E30D6E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33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3185-7720-411B-B765-D5FFE7E2211A}" type="datetime1">
              <a:rPr lang="fr-FR" smtClean="0"/>
              <a:t>09/04/2025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D33E-CF2A-4217-84D5-AB0CC53D2165}" type="datetime1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D059-C9EC-4801-9F14-FFFB8B043724}" type="datetime1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3F9B-8C8A-4E7B-9342-0F24DD5E54BB}" type="datetime1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17E5-5BE4-460F-A714-86D8A3656B9B}" type="datetime1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C12C-BDF3-44DA-A314-56193814F3E3}" type="datetime1">
              <a:rPr lang="fr-FR" smtClean="0"/>
              <a:t>09/04/2025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B717-FECB-4DD9-9CB6-E97B5B37C905}" type="datetime1">
              <a:rPr lang="fr-FR" smtClean="0"/>
              <a:t>09/04/2025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5A7AC-705F-4003-B94D-80D67F1C3B22}" type="datetime1">
              <a:rPr lang="fr-FR" smtClean="0"/>
              <a:t>09/04/2025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F6257-29E2-4DE4-97AC-542A277EE0FA}" type="datetime1">
              <a:rPr lang="fr-FR" smtClean="0"/>
              <a:t>09/04/2025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4067-8653-4E7D-B7B9-4846CAE5CF99}" type="datetime1">
              <a:rPr lang="fr-FR" smtClean="0"/>
              <a:t>09/04/2025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9829F1E-BC6E-4719-B6F9-B1BF0D9B821B}" type="datetime1">
              <a:rPr lang="fr-FR" smtClean="0"/>
              <a:t>09/04/2025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41C3EE1-187F-4FEC-B80C-FCFF53419C40}" type="datetime1">
              <a:rPr lang="fr-FR" smtClean="0"/>
              <a:t>09/04/2025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D82C7DF-E2A5-4BA5-95B1-F96396BC579F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sciencedirect.com/science/article/abs/pii/S002463010900051X#!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686049"/>
          </a:xfrm>
        </p:spPr>
        <p:txBody>
          <a:bodyPr>
            <a:normAutofit/>
          </a:bodyPr>
          <a:lstStyle/>
          <a:p>
            <a:pPr algn="ctr"/>
            <a:r>
              <a:rPr lang="ar-DZ" sz="2400" dirty="0">
                <a:solidFill>
                  <a:schemeClr val="tx1">
                    <a:lumMod val="95000"/>
                  </a:schemeClr>
                </a:solidFill>
              </a:rPr>
              <a:t>جامعة باجي مختار عنابة </a:t>
            </a:r>
            <a:br>
              <a:rPr lang="ar-DZ" sz="24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ar-DZ" sz="2400" dirty="0">
                <a:solidFill>
                  <a:schemeClr val="tx1">
                    <a:lumMod val="95000"/>
                  </a:schemeClr>
                </a:solidFill>
              </a:rPr>
              <a:t>كلية العلوم الاقتصادية وعلوم التسيير</a:t>
            </a:r>
            <a:br>
              <a:rPr lang="ar-DZ" sz="24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ar-DZ" sz="2400" dirty="0">
                <a:solidFill>
                  <a:schemeClr val="tx1">
                    <a:lumMod val="95000"/>
                  </a:schemeClr>
                </a:solidFill>
              </a:rPr>
              <a:t>ماستر 1 تخصص إدارة استراتيجية </a:t>
            </a:r>
            <a:endParaRPr lang="fr-FR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2780928"/>
            <a:ext cx="7920880" cy="17526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b="1" dirty="0">
                <a:solidFill>
                  <a:schemeClr val="tx1"/>
                </a:solidFill>
              </a:rPr>
              <a:t>تابع لمحاضرات  المادة التعليمية : خلق القيمة ونماذج الأعمال</a:t>
            </a:r>
          </a:p>
          <a:p>
            <a:pPr algn="r" rtl="1"/>
            <a:endParaRPr lang="ar-DZ" b="1" dirty="0">
              <a:solidFill>
                <a:schemeClr val="tx1"/>
              </a:solidFill>
            </a:endParaRPr>
          </a:p>
          <a:p>
            <a:pPr algn="r" rtl="1"/>
            <a:r>
              <a:rPr lang="ar-DZ" b="1" dirty="0">
                <a:solidFill>
                  <a:schemeClr val="tx1"/>
                </a:solidFill>
              </a:rPr>
              <a:t>المحور الرابع :خلق قيمة مدركة للزبون و نماذج الأعمال</a:t>
            </a:r>
          </a:p>
          <a:p>
            <a:pPr algn="r" rtl="1"/>
            <a:r>
              <a:rPr lang="ar-DZ" b="1" dirty="0"/>
              <a:t>                               </a:t>
            </a:r>
          </a:p>
          <a:p>
            <a:pPr algn="r" rtl="1"/>
            <a:r>
              <a:rPr lang="ar-DZ" b="1" dirty="0">
                <a:solidFill>
                  <a:schemeClr val="tx1"/>
                </a:solidFill>
              </a:rPr>
              <a:t>                                                               من إعداد : د تباني رزيقة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6237312"/>
            <a:ext cx="8964488" cy="521993"/>
          </a:xfrm>
        </p:spPr>
        <p:txBody>
          <a:bodyPr/>
          <a:lstStyle/>
          <a:p>
            <a:pPr rtl="1"/>
            <a:r>
              <a:rPr lang="ar-DZ" sz="1400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26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52095"/>
            <a:ext cx="7992888" cy="115409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pPr algn="r" rtl="1"/>
            <a:r>
              <a:rPr lang="ar-DZ" dirty="0"/>
              <a:t>منظور السيرورة</a:t>
            </a:r>
            <a:r>
              <a:rPr lang="fr-FR" dirty="0"/>
              <a:t> </a:t>
            </a:r>
            <a:br>
              <a:rPr lang="fr-FR" dirty="0"/>
            </a:br>
            <a:r>
              <a:rPr lang="fr-FR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krishnamurthy</a:t>
            </a:r>
            <a:r>
              <a:rPr lang="fr-FR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2003</a:t>
            </a:r>
            <a:r>
              <a:rPr lang="ar-DZ" sz="2400" b="1" dirty="0">
                <a:solidFill>
                  <a:schemeClr val="tx1"/>
                </a:solidFill>
              </a:rPr>
              <a:t>و</a:t>
            </a:r>
            <a:r>
              <a:rPr lang="fr-FR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Demil</a:t>
            </a:r>
            <a:r>
              <a:rPr lang="fr-FR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Lecocq</a:t>
            </a:r>
            <a:r>
              <a:rPr lang="fr-FR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fr-FR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</a:t>
            </a:r>
            <a:r>
              <a:rPr lang="fr-FR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fr-FR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1296144"/>
          </a:xfrm>
        </p:spPr>
        <p:txBody>
          <a:bodyPr>
            <a:noAutofit/>
          </a:bodyPr>
          <a:lstStyle/>
          <a:p>
            <a:pPr algn="r" rtl="1">
              <a:tabLst>
                <a:tab pos="2514600" algn="l"/>
              </a:tabLst>
            </a:pP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يرتكز مفهوم نموذج الأعمال على البعد الزمني و على المسار الذي تسيره المنظمة لخلق قيمة و يعتبر نموذج الأعمال كمسار نحو تحقيق المردودية و تطبيق يدمج مختلف المفاهيم التي تضمن تحقيق أهدافها، فتدمج  فيه أهدافها و لمن و كيف تقوم بتسليم القيمة ؟</a:t>
            </a:r>
            <a:r>
              <a:rPr lang="fr-FR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 ماهي الموارد و الكفاءات الازمة ؟</a:t>
            </a:r>
            <a:r>
              <a:rPr lang="fr-FR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 كيف تحقق إيرادات؟ </a:t>
            </a:r>
          </a:p>
          <a:p>
            <a:pPr algn="r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 يتم التركيز على عدة محاور و يتبع عدة  مراحل كما هو موضح في الشكل:</a:t>
            </a:r>
          </a:p>
          <a:p>
            <a:pPr algn="r" rtl="1"/>
            <a:endParaRPr lang="fr-FR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838497" y="3287481"/>
            <a:ext cx="3102909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تحديد الموارد و الكفاءات الازمة</a:t>
            </a:r>
            <a:endParaRPr lang="fr-FR" dirty="0"/>
          </a:p>
        </p:txBody>
      </p:sp>
      <p:sp>
        <p:nvSpPr>
          <p:cNvPr id="8" name="Flèche courbée vers le bas 7"/>
          <p:cNvSpPr/>
          <p:nvPr/>
        </p:nvSpPr>
        <p:spPr>
          <a:xfrm>
            <a:off x="3995935" y="3837043"/>
            <a:ext cx="714592" cy="457726"/>
          </a:xfrm>
          <a:prstGeom prst="curvedDown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Flèche courbée vers le bas 9"/>
          <p:cNvSpPr/>
          <p:nvPr/>
        </p:nvSpPr>
        <p:spPr>
          <a:xfrm rot="10613462">
            <a:off x="4005554" y="4282797"/>
            <a:ext cx="699519" cy="373764"/>
          </a:xfrm>
          <a:prstGeom prst="curvedDownArrow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2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566349" y="4071778"/>
            <a:ext cx="3544792" cy="9502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700" dirty="0"/>
              <a:t>اختيار النشاطات </a:t>
            </a:r>
            <a:r>
              <a:rPr lang="ar-DZ" sz="1700" dirty="0" err="1"/>
              <a:t>الواحب</a:t>
            </a:r>
            <a:r>
              <a:rPr lang="ar-DZ" sz="1700" dirty="0"/>
              <a:t> التركيز عليها في سلسلة قيمة النشاط  و موقع النشاط ككل في سلسلة قيمة نشاط الصناعة</a:t>
            </a:r>
            <a:r>
              <a:rPr lang="ar-DZ" dirty="0"/>
              <a:t> 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796136" y="5375474"/>
            <a:ext cx="2742869" cy="5022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حجم وهيكل التكاليف </a:t>
            </a:r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141753" y="5387908"/>
            <a:ext cx="3102909" cy="50179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حجم وهيكل الإيرادات </a:t>
            </a:r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01697" y="4100819"/>
            <a:ext cx="3240360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عروض المنتجات و الخدمات </a:t>
            </a:r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3244663" y="6237312"/>
            <a:ext cx="2047417" cy="5642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الهامش  </a:t>
            </a:r>
            <a:endParaRPr lang="fr-FR" dirty="0"/>
          </a:p>
        </p:txBody>
      </p:sp>
      <p:sp>
        <p:nvSpPr>
          <p:cNvPr id="17" name="Double flèche horizontale 16"/>
          <p:cNvSpPr/>
          <p:nvPr/>
        </p:nvSpPr>
        <p:spPr>
          <a:xfrm rot="20052121">
            <a:off x="1889181" y="3656020"/>
            <a:ext cx="811225" cy="216497"/>
          </a:xfrm>
          <a:prstGeom prst="leftRightArrow">
            <a:avLst/>
          </a:prstGeom>
          <a:solidFill>
            <a:schemeClr val="accent5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Double flèche horizontale 17"/>
          <p:cNvSpPr/>
          <p:nvPr/>
        </p:nvSpPr>
        <p:spPr>
          <a:xfrm rot="1158232">
            <a:off x="5983275" y="3645163"/>
            <a:ext cx="831048" cy="191920"/>
          </a:xfrm>
          <a:prstGeom prst="leftRightArrow">
            <a:avLst/>
          </a:prstGeom>
          <a:solidFill>
            <a:schemeClr val="accent5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Double flèche horizontale 18"/>
          <p:cNvSpPr/>
          <p:nvPr/>
        </p:nvSpPr>
        <p:spPr>
          <a:xfrm>
            <a:off x="3435458" y="4736492"/>
            <a:ext cx="2096914" cy="132668"/>
          </a:xfrm>
          <a:prstGeom prst="leftRightArrow">
            <a:avLst/>
          </a:prstGeom>
          <a:solidFill>
            <a:schemeClr val="accent5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7343629" y="5022028"/>
            <a:ext cx="0" cy="32206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2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1619672" y="4885803"/>
            <a:ext cx="0" cy="489671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2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Accolade fermante 31"/>
          <p:cNvSpPr/>
          <p:nvPr/>
        </p:nvSpPr>
        <p:spPr>
          <a:xfrm rot="16200000" flipH="1">
            <a:off x="4281940" y="3173137"/>
            <a:ext cx="216024" cy="5624293"/>
          </a:xfrm>
          <a:prstGeom prst="rightBrace">
            <a:avLst>
              <a:gd name="adj1" fmla="val 8333"/>
              <a:gd name="adj2" fmla="val 50163"/>
            </a:avLst>
          </a:prstGeom>
          <a:ln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FF7C80"/>
                </a:solidFill>
              </a:ln>
              <a:solidFill>
                <a:srgbClr val="FF7C80"/>
              </a:solidFill>
            </a:endParaRPr>
          </a:p>
        </p:txBody>
      </p:sp>
      <p:sp>
        <p:nvSpPr>
          <p:cNvPr id="34" name="Espace réservé du pied de page 33"/>
          <p:cNvSpPr>
            <a:spLocks noGrp="1"/>
          </p:cNvSpPr>
          <p:nvPr>
            <p:ph type="ftr" sz="quarter" idx="11"/>
          </p:nvPr>
        </p:nvSpPr>
        <p:spPr>
          <a:xfrm>
            <a:off x="6003312" y="6336861"/>
            <a:ext cx="2895600" cy="365125"/>
          </a:xfrm>
        </p:spPr>
        <p:txBody>
          <a:bodyPr/>
          <a:lstStyle/>
          <a:p>
            <a:r>
              <a:rPr lang="ar-DZ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5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3" grpId="1" uiExpand="1" build="p"/>
      <p:bldP spid="3" grpId="2" build="p"/>
      <p:bldP spid="5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272808" cy="72008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pPr algn="ctr"/>
            <a:r>
              <a:rPr lang="ar-DZ" b="1" dirty="0"/>
              <a:t>لوحة نموذج الأعمال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299398"/>
              </p:ext>
            </p:extLst>
          </p:nvPr>
        </p:nvGraphicFramePr>
        <p:xfrm>
          <a:off x="539551" y="1412776"/>
          <a:ext cx="8352929" cy="475252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54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1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4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7138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القيمة المقترحة</a:t>
                      </a:r>
                      <a:endParaRPr lang="fr-FR" sz="2400" dirty="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خلق القيمة وايصالها</a:t>
                      </a:r>
                      <a:endParaRPr lang="fr-FR" sz="2400" dirty="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افتكاك القيمة</a:t>
                      </a:r>
                      <a:endParaRPr lang="fr-FR" sz="2400" dirty="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953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أقسام الزبائن</a:t>
                      </a:r>
                      <a:endParaRPr lang="fr-FR" sz="2400" dirty="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العلاقات مع الزبائن</a:t>
                      </a:r>
                      <a:endParaRPr lang="fr-FR" sz="2400" dirty="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الشركاء الأساسيين</a:t>
                      </a:r>
                      <a:endParaRPr lang="fr-FR" sz="2400" dirty="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هيكل التكاليف</a:t>
                      </a:r>
                      <a:endParaRPr lang="fr-FR" sz="2400" dirty="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441">
                <a:tc rowSpan="2"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القيمة المقترحة من خلال المنتج أو الخدمة المعروضة والمقدمة</a:t>
                      </a:r>
                      <a:endParaRPr lang="fr-FR" sz="240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الموارد الأساسية</a:t>
                      </a:r>
                      <a:endParaRPr lang="fr-FR" sz="240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القنوات</a:t>
                      </a:r>
                      <a:endParaRPr lang="fr-FR" sz="240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تدفقات الايرادات</a:t>
                      </a:r>
                      <a:endParaRPr lang="fr-FR" sz="2400" dirty="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416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الأنشطة الأساسية</a:t>
                      </a:r>
                      <a:endParaRPr lang="fr-FR" sz="2400" dirty="0">
                        <a:effectLst/>
                        <a:latin typeface="Simplified Arabic" panose="02020603050405020304" pitchFamily="18" charset="-78"/>
                        <a:ea typeface="Times New Roman"/>
                        <a:cs typeface="Simplified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5536" y="6422064"/>
            <a:ext cx="8424936" cy="365125"/>
          </a:xfrm>
        </p:spPr>
        <p:txBody>
          <a:bodyPr/>
          <a:lstStyle/>
          <a:p>
            <a:r>
              <a:rPr lang="ar-DZ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</a:t>
            </a:r>
          </a:p>
          <a:p>
            <a:r>
              <a:rPr lang="ar-DZ" dirty="0">
                <a:solidFill>
                  <a:schemeClr val="tx1"/>
                </a:solidFill>
              </a:rPr>
              <a:t>جامعة باجي مختار عنابة 2020  من إعداد  الدكتورة تباني رزيقة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5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15200" cy="1154097"/>
          </a:xfrm>
        </p:spPr>
        <p:txBody>
          <a:bodyPr anchor="t"/>
          <a:lstStyle/>
          <a:p>
            <a:pPr algn="ctr"/>
            <a:r>
              <a:rPr lang="ar-DZ" b="1" dirty="0"/>
              <a:t>لبنات لوحة نموذج الأعمال</a:t>
            </a:r>
            <a:endParaRPr lang="fr-FR" b="1" dirty="0"/>
          </a:p>
        </p:txBody>
      </p:sp>
      <p:pic>
        <p:nvPicPr>
          <p:cNvPr id="6" name="Picture 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412776"/>
            <a:ext cx="8655678" cy="4680520"/>
          </a:xfrm>
          <a:prstGeom prst="rect">
            <a:avLst/>
          </a:prstGeom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043608" y="6132667"/>
            <a:ext cx="7560840" cy="693893"/>
          </a:xfrm>
        </p:spPr>
        <p:txBody>
          <a:bodyPr/>
          <a:lstStyle/>
          <a:p>
            <a:r>
              <a:rPr lang="ar-DZ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</a:t>
            </a:r>
          </a:p>
          <a:p>
            <a:r>
              <a:rPr lang="ar-DZ" dirty="0">
                <a:solidFill>
                  <a:schemeClr val="tx1"/>
                </a:solidFill>
              </a:rPr>
              <a:t>جامعة باجي مختار عنابة 2020  من إعداد  الدكتورة تباني رزيقة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1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205359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ar-DZ" sz="66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نموذج الأعمال (الجزء الأول )</a:t>
            </a:r>
            <a:endParaRPr lang="fr-FR" sz="6600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99592" y="3356992"/>
            <a:ext cx="8136904" cy="2664296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DZ" sz="3200" b="1" dirty="0"/>
              <a:t>ظهور مفهوم نموذج  الأعمال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DZ" sz="3200" b="1" dirty="0"/>
              <a:t> مقاربات نموذج الأعمال:</a:t>
            </a:r>
          </a:p>
          <a:p>
            <a:pPr marL="625475" algn="r" rtl="1"/>
            <a:r>
              <a:rPr lang="ar-DZ" b="1" dirty="0"/>
              <a:t>- مقاربة وصفية </a:t>
            </a:r>
          </a:p>
          <a:p>
            <a:pPr marL="625475" algn="r" rtl="1"/>
            <a:r>
              <a:rPr lang="ar-DZ" b="1" dirty="0"/>
              <a:t>- مقاربة علمية </a:t>
            </a:r>
          </a:p>
          <a:p>
            <a:pPr marL="625475" algn="r" rtl="1"/>
            <a:r>
              <a:rPr lang="ar-DZ" b="1" dirty="0"/>
              <a:t>- مقاربة التخطيط </a:t>
            </a:r>
          </a:p>
          <a:p>
            <a:pPr marL="625475" algn="r" rtl="1"/>
            <a:r>
              <a:rPr lang="ar-DZ" b="1" dirty="0"/>
              <a:t>- مقاربة السيرورة</a:t>
            </a:r>
            <a:endParaRPr lang="fr-FR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5496" y="6381328"/>
            <a:ext cx="8972128" cy="365125"/>
          </a:xfrm>
        </p:spPr>
        <p:txBody>
          <a:bodyPr/>
          <a:lstStyle/>
          <a:p>
            <a:r>
              <a:rPr lang="ar-DZ" sz="1400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8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1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0"/>
            <a:ext cx="7315200" cy="72008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pPr marL="0" indent="0" algn="r" rtl="1">
              <a:buNone/>
            </a:pPr>
            <a:r>
              <a:rPr lang="ar-DZ" sz="3600" u="sng" dirty="0"/>
              <a:t>ظهور مفهوم نموذج الأعمال 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6165304"/>
          </a:xfrm>
        </p:spPr>
        <p:txBody>
          <a:bodyPr>
            <a:noAutofit/>
          </a:bodyPr>
          <a:lstStyle/>
          <a:p>
            <a:pPr algn="r" rtl="1"/>
            <a:r>
              <a:rPr lang="ar-DZ" sz="16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ظهورفكرة</a:t>
            </a:r>
            <a:r>
              <a:rPr lang="ar-DZ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نماذج الأعمال مرتبطة بالصعود القوي  للأعمال الالكترونية مع ازدهار  التجارة الالكترونية، الأسواق الالكترونية، والاقتصاد الرقمي؛  </a:t>
            </a:r>
          </a:p>
          <a:p>
            <a:pPr algn="r" rtl="1"/>
            <a:r>
              <a:rPr lang="ar-DZ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أحدث تغييرات في بيئة الاعمال  سمحت بتطوير  طرق جديدة لخلق وتوزيع القيمة؛  </a:t>
            </a:r>
          </a:p>
          <a:p>
            <a:pPr algn="r" rtl="1"/>
            <a:r>
              <a:rPr lang="ar-DZ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ظهور الأعمال الالكترونية، التحول التنظيمي، وتطور أشكال خلق القيمة؛  </a:t>
            </a:r>
          </a:p>
          <a:p>
            <a:pPr algn="r" rtl="1"/>
            <a:r>
              <a:rPr lang="ar-DZ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تصميم نماذج أعمال جديدة للمنظمات الأعمال تسعى من خلالها إلى التكيف مع التغيرات العميقة في بيئة اعمالها  و استحداث عوامل و طرق تتكيف مع هذه التغيرات  من خلال تصميم نماذج أعمال تشرح فيها و توضح طريقة خلق القيمة و كيفية تسيمها بنجاح  ترتكز فيها على أربعة مجالات أساسية  ، كلها مجتمعة تمثل هيكلا خاما لنموذج الأعمال و هي</a:t>
            </a:r>
            <a:endParaRPr lang="fr-FR" sz="1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971550" indent="1270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العلاقة مع الزبائن،</a:t>
            </a:r>
          </a:p>
          <a:p>
            <a:pPr marL="1079500" indent="-9525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القيمة المقترحة، </a:t>
            </a:r>
          </a:p>
          <a:p>
            <a:pPr marL="1079500" indent="-9525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إدارة البنية التحتية، </a:t>
            </a:r>
          </a:p>
          <a:p>
            <a:pPr marL="1079500" indent="-9525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والجوانب أو الأبعاد المالية،. </a:t>
            </a:r>
          </a:p>
          <a:p>
            <a:pPr algn="r" rtl="1"/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المقابل هناك تسع لبنات تمثل جوهر نموذج الأعمال هي:</a:t>
            </a:r>
          </a:p>
          <a:p>
            <a:pPr marL="1079500" indent="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أقسام الزبائن (</a:t>
            </a:r>
            <a:r>
              <a:rPr lang="fr-FR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segments</a:t>
            </a: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)، </a:t>
            </a:r>
          </a:p>
          <a:p>
            <a:pPr marL="1079500" indent="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القيمة المقترحة،</a:t>
            </a:r>
          </a:p>
          <a:p>
            <a:pPr marL="1079500" indent="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القنوات، العلاقات مع الزبائن، </a:t>
            </a:r>
          </a:p>
          <a:p>
            <a:pPr marL="1079500" indent="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تدفقات الايرادات،</a:t>
            </a:r>
          </a:p>
          <a:p>
            <a:pPr marL="1079500" indent="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الموارد الأساسية، </a:t>
            </a:r>
          </a:p>
          <a:p>
            <a:pPr marL="1079500" indent="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الأنشطة الأساسية،</a:t>
            </a:r>
          </a:p>
          <a:p>
            <a:pPr marL="1079500" indent="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الشركاء الأساسيين عبر الشبكة، </a:t>
            </a:r>
          </a:p>
          <a:p>
            <a:pPr marL="1079500" indent="0" algn="r" rtl="1">
              <a:buFont typeface="Wingdings" panose="05000000000000000000" pitchFamily="2" charset="2"/>
              <a:buChar char="ü"/>
            </a:pPr>
            <a:r>
              <a:rPr lang="ar-DZ" sz="1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وهيكل التكاليف</a:t>
            </a:r>
            <a:r>
              <a:rPr lang="ar-DZ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1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1079500" indent="0" algn="r" rtl="1">
              <a:buNone/>
            </a:pPr>
            <a:r>
              <a:rPr lang="ar-DZ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endParaRPr lang="fr-FR" sz="1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1520" y="6237312"/>
            <a:ext cx="3672408" cy="509141"/>
          </a:xfrm>
        </p:spPr>
        <p:txBody>
          <a:bodyPr/>
          <a:lstStyle/>
          <a:p>
            <a:r>
              <a:rPr lang="ar-DZ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8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1E83B-085A-4DE2-8C90-B8EC6B6E8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D8D31D-B53D-4B92-BEE8-2D3422622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73CFE7-5D03-41A6-96F4-E370B3D61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/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24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88641"/>
            <a:ext cx="7272808" cy="72008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 rtl="1"/>
            <a:r>
              <a:rPr lang="ar-DZ" sz="4800" b="1" dirty="0">
                <a:solidFill>
                  <a:schemeClr val="tx2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المقاربة الوصفية 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54620"/>
            <a:ext cx="8280920" cy="3456384"/>
          </a:xfrm>
        </p:spPr>
        <p:txBody>
          <a:bodyPr>
            <a:normAutofit/>
          </a:bodyPr>
          <a:lstStyle/>
          <a:p>
            <a:pPr marL="64008" indent="0" algn="r" rtl="1">
              <a:buNone/>
            </a:pPr>
            <a:r>
              <a:rPr lang="ar-DZ" sz="2400" b="1" dirty="0">
                <a:solidFill>
                  <a:srgbClr val="00B0F0"/>
                </a:solidFill>
              </a:rPr>
              <a:t>حسب </a:t>
            </a:r>
            <a:r>
              <a:rPr lang="fr-FR" sz="2400" b="1" dirty="0" err="1">
                <a:solidFill>
                  <a:srgbClr val="00B0F0"/>
                </a:solidFill>
              </a:rPr>
              <a:t>Betz</a:t>
            </a:r>
            <a:r>
              <a:rPr lang="fr-FR" sz="2400" b="1" dirty="0">
                <a:solidFill>
                  <a:srgbClr val="00B0F0"/>
                </a:solidFill>
              </a:rPr>
              <a:t> (2002</a:t>
            </a:r>
            <a:r>
              <a:rPr lang="fr-FR" sz="2800" b="1" dirty="0">
                <a:solidFill>
                  <a:srgbClr val="00B0F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)</a:t>
            </a:r>
            <a:r>
              <a:rPr lang="ar-DZ" sz="2400" b="1" dirty="0">
                <a:solidFill>
                  <a:srgbClr val="00B0F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نموذج الأعمال هو </a:t>
            </a:r>
            <a:r>
              <a:rPr lang="ar-DZ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آداة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توضح كيف يحقق نشاط المنظمة أرباحا  يتم تلخيص نماذج البناء حول كيفية تحويل مدخلات المنظمة إلى مخرجات تتمثل في  قيمة مضافة                                                                          واقترح  </a:t>
            </a:r>
            <a:r>
              <a:rPr lang="ar-SA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أنواع رئيسية من المدخلات والمخرجات مفيدة لبناء نموذج عمل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 هي :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المدخلات : موارد و مستلزمات النشاط (مواد اولية ، مالية، مادية ، معنوية ،  إيرادات و ارباح المبيعات </a:t>
            </a:r>
            <a:r>
              <a:rPr lang="ar-DZ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لخ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المخرجات : ابتكار، حجم مبيعات ، التعلم (مهارات خبرة، تراكم  معرفي )، ارباح ، </a:t>
            </a:r>
            <a:r>
              <a:rPr lang="ar-DZ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لخ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87824" y="5263052"/>
            <a:ext cx="23762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/>
              <a:t>نموذج أعمال</a:t>
            </a:r>
            <a:endParaRPr lang="fr-FR" dirty="0"/>
          </a:p>
        </p:txBody>
      </p:sp>
      <p:sp>
        <p:nvSpPr>
          <p:cNvPr id="12" name="Flèche vers le haut 11"/>
          <p:cNvSpPr/>
          <p:nvPr/>
        </p:nvSpPr>
        <p:spPr>
          <a:xfrm>
            <a:off x="4101451" y="5911124"/>
            <a:ext cx="288032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droite 12"/>
          <p:cNvSpPr/>
          <p:nvPr/>
        </p:nvSpPr>
        <p:spPr>
          <a:xfrm>
            <a:off x="2123728" y="5532711"/>
            <a:ext cx="648072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5436096" y="5471044"/>
            <a:ext cx="648072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>
            <a:off x="4067944" y="4661520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2699792" y="4189730"/>
            <a:ext cx="266429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DZ" dirty="0"/>
              <a:t>رأس المال 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0" y="5474059"/>
            <a:ext cx="237626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DZ" dirty="0"/>
              <a:t>موارد 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6228184" y="5422250"/>
            <a:ext cx="26642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dirty="0"/>
              <a:t>مبيعات 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2918077" y="6415180"/>
            <a:ext cx="273178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dirty="0"/>
              <a:t>أرباح 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6030416" y="4487431"/>
            <a:ext cx="3059832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DZ" dirty="0"/>
              <a:t>مثال عن نموذج أعمال لمنظمة أعمال ذو توجه إنتاجي 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6136628" y="5911124"/>
            <a:ext cx="2953620" cy="669613"/>
          </a:xfrm>
        </p:spPr>
        <p:txBody>
          <a:bodyPr/>
          <a:lstStyle/>
          <a:p>
            <a:r>
              <a:rPr lang="ar-DZ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9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uiExpand="1" build="p"/>
      <p:bldP spid="10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1" grpId="1" animBg="1"/>
      <p:bldP spid="22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76673"/>
            <a:ext cx="8208912" cy="1152127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2700" b="1" dirty="0">
                <a:solidFill>
                  <a:srgbClr val="00B0F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حسب </a:t>
            </a:r>
            <a:r>
              <a:rPr lang="fr-FR" sz="2700" b="1" dirty="0" err="1">
                <a:solidFill>
                  <a:srgbClr val="00B0F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Margaretta</a:t>
            </a:r>
            <a:r>
              <a:rPr lang="fr-FR" sz="2700" b="1" dirty="0">
                <a:solidFill>
                  <a:srgbClr val="00B0F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DZ" sz="2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نماذج الاعمال هي قصص تشرح كيف تشتغل منظمات الاعمال ، </a:t>
            </a:r>
            <a:br>
              <a:rPr lang="ar-DZ" sz="2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sz="24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 تجيب على الاسئلة التالية: </a:t>
            </a:r>
            <a:endParaRPr lang="fr-FR" sz="2400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Bulle ronde 2"/>
          <p:cNvSpPr/>
          <p:nvPr/>
        </p:nvSpPr>
        <p:spPr>
          <a:xfrm>
            <a:off x="6804248" y="2204864"/>
            <a:ext cx="2016224" cy="936104"/>
          </a:xfrm>
          <a:prstGeom prst="wedgeEllipseCallou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>
                <a:solidFill>
                  <a:schemeClr val="tx1"/>
                </a:solidFill>
              </a:rPr>
              <a:t>من هو الزبون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Bulle ronde 3"/>
          <p:cNvSpPr/>
          <p:nvPr/>
        </p:nvSpPr>
        <p:spPr>
          <a:xfrm>
            <a:off x="4031940" y="1628800"/>
            <a:ext cx="2772308" cy="936104"/>
          </a:xfrm>
          <a:prstGeom prst="wedgeEllipseCallou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>
                <a:solidFill>
                  <a:schemeClr val="tx1"/>
                </a:solidFill>
              </a:rPr>
              <a:t>كيف يثمن الزبون منتجات المنظمة و نشاطها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8" name="Bulle ronde 17"/>
          <p:cNvSpPr/>
          <p:nvPr/>
        </p:nvSpPr>
        <p:spPr>
          <a:xfrm>
            <a:off x="323528" y="3033910"/>
            <a:ext cx="2160240" cy="971153"/>
          </a:xfrm>
          <a:prstGeom prst="wedgeEllipseCallou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>
                <a:solidFill>
                  <a:schemeClr val="tx1"/>
                </a:solidFill>
              </a:rPr>
              <a:t>كيف احقق الربح من هذا النشاط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0" name="Bulle ronde 19"/>
          <p:cNvSpPr/>
          <p:nvPr/>
        </p:nvSpPr>
        <p:spPr>
          <a:xfrm>
            <a:off x="455828" y="1412776"/>
            <a:ext cx="3240360" cy="1008112"/>
          </a:xfrm>
          <a:prstGeom prst="wedgeEllipseCallou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>
                <a:solidFill>
                  <a:schemeClr val="tx1"/>
                </a:solidFill>
              </a:rPr>
              <a:t>من اين أجد مصادر الاموال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1" name="Bulle ronde 20"/>
          <p:cNvSpPr/>
          <p:nvPr/>
        </p:nvSpPr>
        <p:spPr>
          <a:xfrm>
            <a:off x="2843808" y="2889895"/>
            <a:ext cx="4176464" cy="1008112"/>
          </a:xfrm>
          <a:prstGeom prst="wedgeEllipseCallou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>
                <a:solidFill>
                  <a:schemeClr val="tx1"/>
                </a:solidFill>
              </a:rPr>
              <a:t>ما المنطق الاقتصادي الذي يفسر تسليم  قيمة للزبون بتكلف مناسبة</a:t>
            </a:r>
            <a:r>
              <a:rPr lang="ar-DZ" dirty="0"/>
              <a:t> </a:t>
            </a:r>
            <a:endParaRPr lang="fr-F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4437112"/>
            <a:ext cx="5184576" cy="1920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Espace réservé du pied de page 21"/>
          <p:cNvSpPr>
            <a:spLocks noGrp="1"/>
          </p:cNvSpPr>
          <p:nvPr>
            <p:ph type="ftr" sz="quarter" idx="12"/>
          </p:nvPr>
        </p:nvSpPr>
        <p:spPr>
          <a:xfrm>
            <a:off x="251520" y="6422064"/>
            <a:ext cx="8712968" cy="365125"/>
          </a:xfrm>
        </p:spPr>
        <p:txBody>
          <a:bodyPr/>
          <a:lstStyle/>
          <a:p>
            <a:r>
              <a:rPr lang="ar-DZ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</a:t>
            </a:r>
          </a:p>
          <a:p>
            <a:r>
              <a:rPr lang="ar-DZ" dirty="0">
                <a:solidFill>
                  <a:schemeClr val="tx1"/>
                </a:solidFill>
              </a:rPr>
              <a:t>جامعة باجي مختار عنابة 2020  من إعداد  الدكتورة تباني رزيقة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02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animBg="1"/>
      <p:bldP spid="4" grpId="0" animBg="1"/>
      <p:bldP spid="18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9208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pPr algn="r" rtl="1"/>
            <a:r>
              <a:rPr lang="ar-DZ" sz="3600" u="sng" dirty="0"/>
              <a:t>المقاربة العلمية </a:t>
            </a:r>
            <a:r>
              <a:rPr lang="fr-FR" sz="3600" u="sng" dirty="0"/>
              <a:t> (2010)</a:t>
            </a:r>
            <a:r>
              <a:rPr lang="en-US" sz="3600" u="sng" dirty="0"/>
              <a:t> </a:t>
            </a:r>
            <a:r>
              <a:rPr lang="en-US" sz="3600" u="sng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David </a:t>
            </a:r>
            <a:r>
              <a:rPr lang="en-US" sz="3600" u="sng" dirty="0" err="1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J.Teece</a:t>
            </a:r>
            <a:endParaRPr lang="fr-FR" sz="3600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8210" y="1052736"/>
            <a:ext cx="8856984" cy="1800200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SA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يوضح نموذج الأعمال المنطق ويوفر البيانات والأدلة الأخرى التي توضح كيف</a:t>
            </a:r>
            <a:r>
              <a:rPr lang="ar-DZ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ية</a:t>
            </a:r>
            <a:r>
              <a:rPr lang="ar-DZ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التاسيس</a:t>
            </a:r>
            <a:r>
              <a:rPr lang="ar-DZ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لنشاط الاعمال  و </a:t>
            </a:r>
            <a:r>
              <a:rPr lang="ar-SA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يخلق</a:t>
            </a:r>
            <a:r>
              <a:rPr lang="ar-DZ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هذا </a:t>
            </a:r>
            <a:r>
              <a:rPr lang="ar-SA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النشاط </a:t>
            </a:r>
            <a:r>
              <a:rPr lang="ar-DZ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</a:t>
            </a:r>
            <a:r>
              <a:rPr lang="ar-SA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قيمة</a:t>
            </a:r>
            <a:r>
              <a:rPr lang="ar-DZ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للزبائن  يتم تسليمها لهم فهو يظهر هندسة عمليات خلق القيمة للزبون و توصيلها </a:t>
            </a:r>
            <a:r>
              <a:rPr lang="ar-SA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وآليات الالتقاط التي </a:t>
            </a:r>
            <a:r>
              <a:rPr lang="ar-DZ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تستخدم </a:t>
            </a:r>
            <a:r>
              <a:rPr lang="ar-SA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 </a:t>
            </a:r>
            <a:endParaRPr lang="fr-FR" sz="2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كما </a:t>
            </a:r>
            <a:r>
              <a:rPr lang="ar-DZ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</a:t>
            </a:r>
            <a:r>
              <a:rPr lang="ar-SA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حدد بنية تكاليف الإيرادات والأرباح المرتبطة</a:t>
            </a:r>
            <a:r>
              <a:rPr lang="ar-DZ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بخلق القيمة و تسليمها للزبون كما هو موضح في الشكل التالي : </a:t>
            </a:r>
            <a:endParaRPr lang="fr-FR" sz="2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639603999"/>
              </p:ext>
            </p:extLst>
          </p:nvPr>
        </p:nvGraphicFramePr>
        <p:xfrm>
          <a:off x="358230" y="2852936"/>
          <a:ext cx="8496944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Accolade fermante 4"/>
          <p:cNvSpPr/>
          <p:nvPr/>
        </p:nvSpPr>
        <p:spPr>
          <a:xfrm rot="5400000">
            <a:off x="4342163" y="2991675"/>
            <a:ext cx="616320" cy="6406112"/>
          </a:xfrm>
          <a:prstGeom prst="rightBrac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-180529" y="6334767"/>
            <a:ext cx="9145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/>
              <a:t>خلق قيمة للزبون و تشجيعه على دفع المقابل و تحويل المدفوعات إلى أرباح</a:t>
            </a:r>
            <a:endParaRPr lang="fr-FR" sz="2000" b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6263680" y="5229200"/>
            <a:ext cx="2880320" cy="581149"/>
          </a:xfrm>
        </p:spPr>
        <p:txBody>
          <a:bodyPr/>
          <a:lstStyle/>
          <a:p>
            <a:r>
              <a:rPr lang="ar-DZ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جامعة باجي مختار عنابة 2020  من إعداد  الدكتورة تباني رزيقة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2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DF095D-F5AA-4877-AC30-2312DD99FF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227F86-B31C-45E8-B1CD-2F030B64A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1EAB10-1006-484C-8305-7BC9D99AA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49A617-0F80-4EF5-8E66-99AE90D5A9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44DB70-FDE4-487D-AC20-E447400ABF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1F51AB-7F90-4A49-AB05-D7480238C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9864DD-5836-48F6-B779-A9071C81B9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A8ED6E-EFA7-46C5-BE19-5435AF2AE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353724-570B-490A-9040-9EC89E345C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A92A79-B29E-4CBB-95E2-FA125740D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145BE6-411A-495B-9C4C-036CC457C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4E927E-BA7B-4198-A6A9-0882D455FC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74703"/>
            <a:ext cx="8712968" cy="115409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pPr algn="ctr" rtl="1"/>
            <a:r>
              <a:rPr lang="ar-DZ" sz="2800" b="1" u="sng" dirty="0"/>
              <a:t>آليات التقاط  قيمة الزبون و تحقيق قيمة مربحة</a:t>
            </a:r>
            <a:endParaRPr lang="fr-FR" sz="2800" b="1" u="sng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308975"/>
              </p:ext>
            </p:extLst>
          </p:nvPr>
        </p:nvGraphicFramePr>
        <p:xfrm>
          <a:off x="251520" y="1988840"/>
          <a:ext cx="8870709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344816" cy="549877"/>
          </a:xfrm>
        </p:spPr>
        <p:txBody>
          <a:bodyPr/>
          <a:lstStyle/>
          <a:p>
            <a:r>
              <a:rPr lang="ar-DZ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 </a:t>
            </a:r>
          </a:p>
          <a:p>
            <a:r>
              <a:rPr lang="ar-DZ" dirty="0">
                <a:solidFill>
                  <a:schemeClr val="tx1"/>
                </a:solidFill>
              </a:rPr>
              <a:t>جامعة باجي مختار عنابة 2020  من إعداد  الدكتورة تباني رزيقة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01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29702-E8F8-4413-8D89-4CE7AA91A4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171F7A-53FF-46DD-AF9E-02AC3426B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201018-EBE5-4F47-B98E-7626D81F3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D44C57-77DA-4D21-ADFC-A3CC2D341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A96607-C930-4402-9FE3-31E5CC0AEE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49C090-2593-44E0-B958-9886860D86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480297-1760-4006-9F0E-EAD7F812A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mph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29702-E8F8-4413-8D89-4CE7AA91A4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171F7A-53FF-46DD-AF9E-02AC3426BF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201018-EBE5-4F47-B98E-7626D81F3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D44C57-77DA-4D21-ADFC-A3CC2D341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A96607-C930-4402-9FE3-31E5CC0AEE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49C090-2593-44E0-B958-9886860D86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480297-1760-4006-9F0E-EAD7F812A5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Sub>
          <a:bldDgm bld="one"/>
        </p:bldSub>
      </p:bldGraphic>
      <p:bldGraphic spid="4" grpI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332655"/>
            <a:ext cx="8856984" cy="72008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 rtl="1"/>
            <a:br>
              <a:rPr lang="fr-FR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ar-DZ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ar-D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مقاربة التخطيط </a:t>
            </a:r>
            <a:r>
              <a:rPr lang="ar-DZ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3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Ventkatraman</a:t>
            </a:r>
            <a:r>
              <a:rPr lang="fr-FR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&amp; Henderson </a:t>
            </a:r>
            <a:r>
              <a:rPr lang="ar-DZ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1998</a:t>
            </a:r>
            <a:br>
              <a:rPr lang="ar-DZ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fr-FR" sz="2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355617"/>
              </p:ext>
            </p:extLst>
          </p:nvPr>
        </p:nvGraphicFramePr>
        <p:xfrm>
          <a:off x="179512" y="1340768"/>
          <a:ext cx="88569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67544" y="6492875"/>
            <a:ext cx="8064896" cy="365125"/>
          </a:xfrm>
        </p:spPr>
        <p:txBody>
          <a:bodyPr/>
          <a:lstStyle/>
          <a:p>
            <a:r>
              <a:rPr lang="ar-DZ" dirty="0">
                <a:solidFill>
                  <a:schemeClr val="tx1"/>
                </a:solidFill>
              </a:rPr>
              <a:t>محاضرة  في المادة التعليمية  خلق القيمة و نماذج الأعمال  موجهة لطلبة ماستر سنة أولى تخصص إدارة استراتيجية</a:t>
            </a:r>
          </a:p>
          <a:p>
            <a:r>
              <a:rPr lang="ar-DZ" dirty="0">
                <a:solidFill>
                  <a:schemeClr val="tx1"/>
                </a:solidFill>
              </a:rPr>
              <a:t> جامعة باجي مختار عنابة 2020  من إعداد  الدكتورة تباني رزيقة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8AAF606-3CCB-44E1-8363-6B3CBA270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DB3D8AD-8928-47AC-B83B-C6B37C9F0C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DB43F8C-91AE-45D5-B4A7-432A0300D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C96601-6E27-4A55-8F9D-2208C52D8B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CE15AF8-C27B-4291-B53A-1C4406229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9696</TotalTime>
  <Words>1173</Words>
  <Application>Microsoft Office PowerPoint</Application>
  <PresentationFormat>Affichage à l'écran (4:3)</PresentationFormat>
  <Paragraphs>115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1" baseType="lpstr">
      <vt:lpstr>Arial</vt:lpstr>
      <vt:lpstr>Calibri</vt:lpstr>
      <vt:lpstr>Franklin Gothic Book</vt:lpstr>
      <vt:lpstr>Simplified Arabic</vt:lpstr>
      <vt:lpstr>Times New Roman</vt:lpstr>
      <vt:lpstr>Traditional Arabic</vt:lpstr>
      <vt:lpstr>Wingdings</vt:lpstr>
      <vt:lpstr>Wingdings 2</vt:lpstr>
      <vt:lpstr>Technique</vt:lpstr>
      <vt:lpstr>جامعة باجي مختار عنابة  كلية العلوم الاقتصادية وعلوم التسيير ماستر 1 تخصص إدارة استراتيجية </vt:lpstr>
      <vt:lpstr>نموذج الأعمال (الجزء الأول )</vt:lpstr>
      <vt:lpstr>ظهور مفهوم نموذج الأعمال </vt:lpstr>
      <vt:lpstr>Présentation PowerPoint</vt:lpstr>
      <vt:lpstr>المقاربة الوصفية  </vt:lpstr>
      <vt:lpstr>حسب Margaretta : نماذج الاعمال هي قصص تشرح كيف تشتغل منظمات الاعمال ،  و تجيب على الاسئلة التالية: </vt:lpstr>
      <vt:lpstr>المقاربة العلمية  (2010) David J.Teece</vt:lpstr>
      <vt:lpstr>آليات التقاط  قيمة الزبون و تحقيق قيمة مربحة</vt:lpstr>
      <vt:lpstr>  مقاربة التخطيط   Ventkatraman&amp; Henderson 1998   </vt:lpstr>
      <vt:lpstr>منظور السيرورة  krishnamurthy 2003وDemil and Lecocq (2010)  </vt:lpstr>
      <vt:lpstr>لوحة نموذج الأعمال</vt:lpstr>
      <vt:lpstr>لبنات لوحة نموذج الأعمال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نموذج الأعمال</dc:title>
  <dc:creator>DELL LATITUDE E7470</dc:creator>
  <cp:lastModifiedBy>Zeid Info</cp:lastModifiedBy>
  <cp:revision>87</cp:revision>
  <dcterms:created xsi:type="dcterms:W3CDTF">2020-05-05T06:03:44Z</dcterms:created>
  <dcterms:modified xsi:type="dcterms:W3CDTF">2025-04-09T08:03:36Z</dcterms:modified>
</cp:coreProperties>
</file>