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4"/>
  </p:notesMasterIdLst>
  <p:sldIdLst>
    <p:sldId id="361" r:id="rId2"/>
    <p:sldId id="256" r:id="rId3"/>
    <p:sldId id="357" r:id="rId4"/>
    <p:sldId id="358" r:id="rId5"/>
    <p:sldId id="362" r:id="rId6"/>
    <p:sldId id="363" r:id="rId7"/>
    <p:sldId id="364" r:id="rId8"/>
    <p:sldId id="366" r:id="rId9"/>
    <p:sldId id="367" r:id="rId10"/>
    <p:sldId id="368" r:id="rId11"/>
    <p:sldId id="370" r:id="rId12"/>
    <p:sldId id="281" r:id="rId13"/>
  </p:sldIdLst>
  <p:sldSz cx="9144000" cy="5143500" type="screen16x9"/>
  <p:notesSz cx="6858000" cy="9144000"/>
  <p:embeddedFontLst>
    <p:embeddedFont>
      <p:font typeface="Agency FB" panose="020B0503020202020204" pitchFamily="34" charset="0"/>
      <p:regular r:id="rId15"/>
      <p:bold r:id="rId16"/>
    </p:embeddedFont>
    <p:embeddedFont>
      <p:font typeface="Arv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Amatic SC" panose="020B0604020202020204" charset="-79"/>
      <p:regular r:id="rId25"/>
      <p:bold r:id="rId26"/>
    </p:embeddedFont>
    <p:embeddedFont>
      <p:font typeface="Barlow Condensed SemiBold" panose="020B0604020202020204" charset="0"/>
      <p:regular r:id="rId27"/>
      <p:bold r:id="rId28"/>
      <p:italic r:id="rId29"/>
      <p:boldItalic r:id="rId30"/>
    </p:embeddedFont>
    <p:embeddedFont>
      <p:font typeface="Andalus" panose="02020603050405020304" pitchFamily="18" charset="-78"/>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autoAdjust="0"/>
  </p:normalViewPr>
  <p:slideViewPr>
    <p:cSldViewPr snapToGrid="0">
      <p:cViewPr varScale="1">
        <p:scale>
          <a:sx n="98" d="100"/>
          <a:sy n="98" d="100"/>
        </p:scale>
        <p:origin x="56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51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a3edeba6e6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a3edeba6e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0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8"/>
        <p:cNvGrpSpPr/>
        <p:nvPr/>
      </p:nvGrpSpPr>
      <p:grpSpPr>
        <a:xfrm>
          <a:off x="0" y="0"/>
          <a:ext cx="0" cy="0"/>
          <a:chOff x="0" y="0"/>
          <a:chExt cx="0" cy="0"/>
        </a:xfrm>
      </p:grpSpPr>
      <p:sp>
        <p:nvSpPr>
          <p:cNvPr id="359" name="Google Shape;359;p11"/>
          <p:cNvSpPr txBox="1">
            <a:spLocks noGrp="1"/>
          </p:cNvSpPr>
          <p:nvPr>
            <p:ph type="title" hasCustomPrompt="1"/>
          </p:nvPr>
        </p:nvSpPr>
        <p:spPr>
          <a:xfrm>
            <a:off x="713225" y="2012563"/>
            <a:ext cx="7717500" cy="912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11"/>
          <p:cNvSpPr txBox="1">
            <a:spLocks noGrp="1"/>
          </p:cNvSpPr>
          <p:nvPr>
            <p:ph type="subTitle" idx="1"/>
          </p:nvPr>
        </p:nvSpPr>
        <p:spPr>
          <a:xfrm>
            <a:off x="713225" y="2856738"/>
            <a:ext cx="7717500" cy="274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361;p11"/>
          <p:cNvGrpSpPr/>
          <p:nvPr/>
        </p:nvGrpSpPr>
        <p:grpSpPr>
          <a:xfrm rot="-5400000">
            <a:off x="665620" y="3611830"/>
            <a:ext cx="877851" cy="2209091"/>
            <a:chOff x="-26858" y="-227337"/>
            <a:chExt cx="1093215" cy="2757917"/>
          </a:xfrm>
        </p:grpSpPr>
        <p:sp>
          <p:nvSpPr>
            <p:cNvPr id="362" name="Google Shape;362;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4;p11"/>
          <p:cNvGrpSpPr/>
          <p:nvPr/>
        </p:nvGrpSpPr>
        <p:grpSpPr>
          <a:xfrm rot="5400000">
            <a:off x="7648034" y="-312722"/>
            <a:ext cx="1209907" cy="1782035"/>
            <a:chOff x="700771" y="-227337"/>
            <a:chExt cx="1458774" cy="2138784"/>
          </a:xfrm>
        </p:grpSpPr>
        <p:sp>
          <p:nvSpPr>
            <p:cNvPr id="385" name="Google Shape;385;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817"/>
        <p:cNvGrpSpPr/>
        <p:nvPr/>
      </p:nvGrpSpPr>
      <p:grpSpPr>
        <a:xfrm>
          <a:off x="0" y="0"/>
          <a:ext cx="0" cy="0"/>
          <a:chOff x="0" y="0"/>
          <a:chExt cx="0" cy="0"/>
        </a:xfrm>
      </p:grpSpPr>
      <p:sp>
        <p:nvSpPr>
          <p:cNvPr id="818" name="Google Shape;818;p22"/>
          <p:cNvSpPr txBox="1">
            <a:spLocks noGrp="1"/>
          </p:cNvSpPr>
          <p:nvPr>
            <p:ph type="title" hasCustomPrompt="1"/>
          </p:nvPr>
        </p:nvSpPr>
        <p:spPr>
          <a:xfrm>
            <a:off x="3350875" y="1756725"/>
            <a:ext cx="24423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9" name="Google Shape;819;p22"/>
          <p:cNvSpPr txBox="1">
            <a:spLocks noGrp="1"/>
          </p:cNvSpPr>
          <p:nvPr>
            <p:ph type="subTitle" idx="1"/>
          </p:nvPr>
        </p:nvSpPr>
        <p:spPr>
          <a:xfrm>
            <a:off x="3350825" y="2600900"/>
            <a:ext cx="2442300" cy="58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820;p22"/>
          <p:cNvGrpSpPr/>
          <p:nvPr/>
        </p:nvGrpSpPr>
        <p:grpSpPr>
          <a:xfrm rot="-5400000" flipH="1">
            <a:off x="286059" y="-312722"/>
            <a:ext cx="1209907" cy="1782035"/>
            <a:chOff x="700771" y="-227337"/>
            <a:chExt cx="1458774" cy="2138784"/>
          </a:xfrm>
        </p:grpSpPr>
        <p:sp>
          <p:nvSpPr>
            <p:cNvPr id="821" name="Google Shape;821;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40;p22"/>
          <p:cNvGrpSpPr/>
          <p:nvPr/>
        </p:nvGrpSpPr>
        <p:grpSpPr>
          <a:xfrm rot="5400000" flipH="1">
            <a:off x="7613820" y="3611830"/>
            <a:ext cx="877851" cy="2209091"/>
            <a:chOff x="-26858" y="-227337"/>
            <a:chExt cx="1093215" cy="2757917"/>
          </a:xfrm>
        </p:grpSpPr>
        <p:sp>
          <p:nvSpPr>
            <p:cNvPr id="841" name="Google Shape;841;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 id="2147483707" r:id="rId6"/>
    <p:sldLayoutId id="2147483708" r:id="rId7"/>
    <p:sldLayoutId id="2147483709"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71450" y="473736"/>
            <a:ext cx="8829675" cy="45935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500" b="1" dirty="0" smtClean="0">
                <a:solidFill>
                  <a:srgbClr val="0070C0"/>
                </a:solidFill>
              </a:rPr>
              <a:t>- المرحلة الثانية (1966-1969): مرحلة التأميم البنكي</a:t>
            </a:r>
            <a:endParaRPr lang="fr-FR" sz="1500" dirty="0" smtClean="0">
              <a:solidFill>
                <a:srgbClr val="0070C0"/>
              </a:solidFill>
            </a:endParaRPr>
          </a:p>
          <a:p>
            <a:pPr algn="just" rtl="1">
              <a:lnSpc>
                <a:spcPct val="150000"/>
              </a:lnSpc>
            </a:pPr>
            <a:r>
              <a:rPr lang="ar-DZ" sz="1500" dirty="0" smtClean="0"/>
              <a:t>تميزت هذه المرحلة بتأميم البنوك الأجنبية </a:t>
            </a:r>
            <a:r>
              <a:rPr lang="ar-SA" sz="1500" dirty="0" smtClean="0"/>
              <a:t>و</a:t>
            </a:r>
            <a:r>
              <a:rPr lang="ar-DZ" sz="1500" dirty="0" smtClean="0"/>
              <a:t> </a:t>
            </a:r>
            <a:r>
              <a:rPr lang="ar-SA" sz="1500" dirty="0" smtClean="0"/>
              <a:t>التي</a:t>
            </a:r>
            <a:r>
              <a:rPr lang="ar-DZ" sz="1500" dirty="0" smtClean="0"/>
              <a:t> </a:t>
            </a:r>
            <a:r>
              <a:rPr lang="ar-SA" sz="1500" dirty="0" smtClean="0"/>
              <a:t>أصبحت</a:t>
            </a:r>
            <a:r>
              <a:rPr lang="ar-DZ" sz="1500" dirty="0" smtClean="0"/>
              <a:t> </a:t>
            </a:r>
            <a:r>
              <a:rPr lang="ar-SA" sz="1500" dirty="0" smtClean="0"/>
              <a:t>تعمل</a:t>
            </a:r>
            <a:r>
              <a:rPr lang="ar-DZ" sz="1500" dirty="0" smtClean="0"/>
              <a:t> </a:t>
            </a:r>
            <a:r>
              <a:rPr lang="ar-SA" sz="1500" dirty="0" smtClean="0"/>
              <a:t>إلى</a:t>
            </a:r>
            <a:r>
              <a:rPr lang="ar-DZ" sz="1500" dirty="0" smtClean="0"/>
              <a:t> </a:t>
            </a:r>
            <a:r>
              <a:rPr lang="ar-SA" sz="1500" dirty="0" smtClean="0"/>
              <a:t>جانب</a:t>
            </a:r>
            <a:r>
              <a:rPr lang="ar-DZ" sz="1500" dirty="0" smtClean="0"/>
              <a:t> </a:t>
            </a:r>
            <a:r>
              <a:rPr lang="ar-SA" sz="1500" dirty="0" smtClean="0"/>
              <a:t>البنك المركزي</a:t>
            </a:r>
            <a:r>
              <a:rPr lang="ar-DZ" sz="1500" dirty="0" smtClean="0"/>
              <a:t> </a:t>
            </a:r>
            <a:r>
              <a:rPr lang="ar-SA" sz="1500" dirty="0" smtClean="0"/>
              <a:t>الذي</a:t>
            </a:r>
            <a:r>
              <a:rPr lang="ar-DZ" sz="1500" dirty="0" smtClean="0"/>
              <a:t> </a:t>
            </a:r>
            <a:r>
              <a:rPr lang="ar-SA" sz="1500" dirty="0" smtClean="0"/>
              <a:t>عرف</a:t>
            </a:r>
            <a:r>
              <a:rPr lang="ar-DZ" sz="1500" dirty="0" smtClean="0"/>
              <a:t> </a:t>
            </a:r>
            <a:r>
              <a:rPr lang="ar-SA" sz="1500" dirty="0" smtClean="0"/>
              <a:t>تحولا</a:t>
            </a:r>
            <a:r>
              <a:rPr lang="ar-DZ" sz="1500" dirty="0" smtClean="0"/>
              <a:t> </a:t>
            </a:r>
            <a:r>
              <a:rPr lang="ar-SA" sz="1500" dirty="0" smtClean="0"/>
              <a:t>مباشرا</a:t>
            </a:r>
            <a:r>
              <a:rPr lang="ar-DZ" sz="1500" dirty="0" smtClean="0"/>
              <a:t> </a:t>
            </a:r>
            <a:r>
              <a:rPr lang="ar-SA" sz="1500" dirty="0" smtClean="0"/>
              <a:t>في</a:t>
            </a:r>
            <a:r>
              <a:rPr lang="ar-DZ" sz="1500" dirty="0" smtClean="0"/>
              <a:t> </a:t>
            </a:r>
            <a:r>
              <a:rPr lang="ar-SA" sz="1500" dirty="0" smtClean="0"/>
              <a:t>تلك</a:t>
            </a:r>
            <a:r>
              <a:rPr lang="ar-DZ" sz="1500" dirty="0" smtClean="0"/>
              <a:t> </a:t>
            </a:r>
            <a:r>
              <a:rPr lang="ar-SA" sz="1500" dirty="0" smtClean="0"/>
              <a:t>المرحلة</a:t>
            </a:r>
            <a:r>
              <a:rPr lang="ar-DZ" sz="1500" dirty="0" smtClean="0"/>
              <a:t> </a:t>
            </a:r>
            <a:r>
              <a:rPr lang="ar-SA" sz="1500" dirty="0" smtClean="0"/>
              <a:t>من</a:t>
            </a:r>
            <a:r>
              <a:rPr lang="ar-DZ" sz="1500" dirty="0" smtClean="0"/>
              <a:t> </a:t>
            </a:r>
            <a:r>
              <a:rPr lang="ar-SA" sz="1500" dirty="0" smtClean="0"/>
              <a:t>مركز</a:t>
            </a:r>
            <a:r>
              <a:rPr lang="ar-DZ" sz="1500" dirty="0" smtClean="0"/>
              <a:t> </a:t>
            </a:r>
            <a:r>
              <a:rPr lang="ar-SA" sz="1500" dirty="0" smtClean="0"/>
              <a:t>رقابي</a:t>
            </a:r>
            <a:r>
              <a:rPr lang="ar-DZ" sz="1500" dirty="0" smtClean="0"/>
              <a:t> </a:t>
            </a:r>
            <a:r>
              <a:rPr lang="ar-SA" sz="1500" dirty="0" smtClean="0"/>
              <a:t>إداري</a:t>
            </a:r>
            <a:r>
              <a:rPr lang="ar-DZ" sz="1500" dirty="0" smtClean="0"/>
              <a:t> </a:t>
            </a:r>
            <a:r>
              <a:rPr lang="ar-SA" sz="1500" dirty="0" smtClean="0"/>
              <a:t>إلى</a:t>
            </a:r>
            <a:r>
              <a:rPr lang="ar-DZ" sz="1500" dirty="0" smtClean="0"/>
              <a:t> </a:t>
            </a:r>
            <a:r>
              <a:rPr lang="ar-SA" sz="1500" dirty="0" smtClean="0"/>
              <a:t>مركز</a:t>
            </a:r>
            <a:r>
              <a:rPr lang="ar-DZ" sz="1500" dirty="0" smtClean="0"/>
              <a:t> </a:t>
            </a:r>
            <a:r>
              <a:rPr lang="ar-SA" sz="1500" dirty="0" smtClean="0"/>
              <a:t>رقابي</a:t>
            </a:r>
            <a:r>
              <a:rPr lang="ar-DZ" sz="1500" dirty="0" smtClean="0"/>
              <a:t> </a:t>
            </a:r>
            <a:r>
              <a:rPr lang="ar-SA" sz="1500" dirty="0" smtClean="0"/>
              <a:t>مالي، في</a:t>
            </a:r>
            <a:r>
              <a:rPr lang="ar-DZ" sz="1500" dirty="0" smtClean="0"/>
              <a:t> </a:t>
            </a:r>
            <a:r>
              <a:rPr lang="ar-SA" sz="1500" dirty="0" smtClean="0"/>
              <a:t>هذه</a:t>
            </a:r>
            <a:r>
              <a:rPr lang="ar-DZ" sz="1500" dirty="0" smtClean="0"/>
              <a:t> </a:t>
            </a:r>
            <a:r>
              <a:rPr lang="ar-SA" sz="1500" dirty="0" smtClean="0"/>
              <a:t>المرحلة</a:t>
            </a:r>
            <a:r>
              <a:rPr lang="ar-DZ" sz="1500" dirty="0" smtClean="0"/>
              <a:t> </a:t>
            </a:r>
            <a:r>
              <a:rPr lang="ar-SA" sz="1500" dirty="0" smtClean="0"/>
              <a:t>تم</a:t>
            </a:r>
            <a:r>
              <a:rPr lang="ar-DZ" sz="1500" dirty="0" smtClean="0"/>
              <a:t> </a:t>
            </a:r>
            <a:r>
              <a:rPr lang="ar-SA" sz="1500" dirty="0" smtClean="0"/>
              <a:t>إنشاء</a:t>
            </a:r>
            <a:r>
              <a:rPr lang="ar-DZ" sz="1500" dirty="0" smtClean="0"/>
              <a:t> </a:t>
            </a:r>
            <a:r>
              <a:rPr lang="ar-SA" sz="1500" dirty="0" smtClean="0"/>
              <a:t>ثلاثة</a:t>
            </a:r>
            <a:r>
              <a:rPr lang="ar-DZ" sz="1500" dirty="0" smtClean="0"/>
              <a:t> </a:t>
            </a:r>
            <a:r>
              <a:rPr lang="ar-SA" sz="1500" dirty="0" smtClean="0"/>
              <a:t>بنوك</a:t>
            </a:r>
            <a:r>
              <a:rPr lang="ar-DZ" sz="1500" dirty="0" smtClean="0"/>
              <a:t> </a:t>
            </a:r>
            <a:r>
              <a:rPr lang="ar-SA" sz="1500" dirty="0" smtClean="0"/>
              <a:t>تجارية</a:t>
            </a:r>
            <a:r>
              <a:rPr lang="ar-DZ" sz="1500" dirty="0" smtClean="0"/>
              <a:t> </a:t>
            </a:r>
            <a:r>
              <a:rPr lang="ar-SA" sz="1500" dirty="0" smtClean="0"/>
              <a:t>جزائرية</a:t>
            </a:r>
            <a:r>
              <a:rPr lang="ar-DZ" sz="1500" dirty="0" smtClean="0"/>
              <a:t> </a:t>
            </a:r>
            <a:r>
              <a:rPr lang="ar-SA" sz="1500" dirty="0" smtClean="0"/>
              <a:t>سميت</a:t>
            </a:r>
            <a:r>
              <a:rPr lang="ar-DZ" sz="1500" dirty="0" smtClean="0"/>
              <a:t> </a:t>
            </a:r>
            <a:r>
              <a:rPr lang="ar-SA" sz="1500" dirty="0" smtClean="0"/>
              <a:t>بنوك</a:t>
            </a:r>
            <a:r>
              <a:rPr lang="ar-DZ" sz="1500" dirty="0" smtClean="0"/>
              <a:t> </a:t>
            </a:r>
            <a:r>
              <a:rPr lang="ar-SA" sz="1500" dirty="0" smtClean="0"/>
              <a:t>أولية،و</a:t>
            </a:r>
            <a:r>
              <a:rPr lang="ar-DZ" sz="1500" dirty="0" smtClean="0"/>
              <a:t> </a:t>
            </a:r>
            <a:r>
              <a:rPr lang="ar-SA" sz="1500" dirty="0" smtClean="0"/>
              <a:t>تتمثل</a:t>
            </a:r>
            <a:r>
              <a:rPr lang="ar-DZ" sz="1500" dirty="0" smtClean="0"/>
              <a:t> </a:t>
            </a:r>
            <a:r>
              <a:rPr lang="ar-SA" sz="1500" dirty="0" smtClean="0"/>
              <a:t>في</a:t>
            </a:r>
            <a:r>
              <a:rPr lang="ar-DZ" sz="1500" dirty="0" smtClean="0"/>
              <a:t> </a:t>
            </a:r>
            <a:r>
              <a:rPr lang="ar-SA" sz="1500" dirty="0" smtClean="0"/>
              <a:t>كل</a:t>
            </a:r>
            <a:r>
              <a:rPr lang="ar-DZ" sz="1500" dirty="0" smtClean="0"/>
              <a:t> </a:t>
            </a:r>
            <a:r>
              <a:rPr lang="ar-SA" sz="1500" dirty="0" smtClean="0"/>
              <a:t>من</a:t>
            </a:r>
            <a:r>
              <a:rPr lang="ar-DZ" sz="1500" dirty="0" smtClean="0"/>
              <a:t> </a:t>
            </a:r>
            <a:r>
              <a:rPr lang="ar-SA" sz="1500" dirty="0" smtClean="0"/>
              <a:t>البنك</a:t>
            </a:r>
            <a:r>
              <a:rPr lang="ar-DZ" sz="1500" dirty="0" smtClean="0"/>
              <a:t> </a:t>
            </a:r>
            <a:r>
              <a:rPr lang="ar-SA" sz="1500" dirty="0" smtClean="0"/>
              <a:t>الوطني</a:t>
            </a:r>
            <a:r>
              <a:rPr lang="ar-DZ" sz="1500" dirty="0" smtClean="0"/>
              <a:t> </a:t>
            </a:r>
            <a:r>
              <a:rPr lang="ar-SA" sz="1500" dirty="0" smtClean="0"/>
              <a:t>الجزائري (</a:t>
            </a:r>
            <a:r>
              <a:rPr lang="fr-FR" sz="1500" dirty="0" smtClean="0"/>
              <a:t>BNA</a:t>
            </a:r>
            <a:r>
              <a:rPr lang="ar-DZ" sz="1500" dirty="0" smtClean="0"/>
              <a:t>)، القرض الشعبي الجزائري (</a:t>
            </a:r>
            <a:r>
              <a:rPr lang="fr-FR" sz="1500" dirty="0" smtClean="0"/>
              <a:t>CPA</a:t>
            </a:r>
            <a:r>
              <a:rPr lang="ar-DZ" sz="1500" dirty="0" smtClean="0"/>
              <a:t>) والبنك الخارجي الجزائري (</a:t>
            </a:r>
            <a:r>
              <a:rPr lang="fr-FR" sz="1500" dirty="0" smtClean="0"/>
              <a:t>BEA</a:t>
            </a:r>
            <a:r>
              <a:rPr lang="ar-DZ" sz="1500" dirty="0" smtClean="0"/>
              <a:t>).</a:t>
            </a:r>
            <a:endParaRPr lang="fr-FR" sz="1500" dirty="0" smtClean="0"/>
          </a:p>
          <a:p>
            <a:pPr algn="just" rtl="1">
              <a:lnSpc>
                <a:spcPct val="150000"/>
              </a:lnSpc>
            </a:pPr>
            <a:r>
              <a:rPr lang="ar-DZ" sz="1500" b="1" dirty="0" smtClean="0">
                <a:solidFill>
                  <a:srgbClr val="00B050"/>
                </a:solidFill>
              </a:rPr>
              <a:t>أ- البنك الوطني الجزائري (</a:t>
            </a:r>
            <a:r>
              <a:rPr lang="fr-FR" sz="1500" b="1" dirty="0" smtClean="0">
                <a:solidFill>
                  <a:srgbClr val="00B050"/>
                </a:solidFill>
              </a:rPr>
              <a:t>BNA</a:t>
            </a:r>
            <a:r>
              <a:rPr lang="ar-DZ" sz="1500" b="1" dirty="0" smtClean="0">
                <a:solidFill>
                  <a:srgbClr val="00B050"/>
                </a:solidFill>
              </a:rPr>
              <a:t>): </a:t>
            </a:r>
            <a:r>
              <a:rPr lang="ar-DZ" sz="1500" dirty="0" smtClean="0"/>
              <a:t>تأسس البنك الوطني الجزائري (</a:t>
            </a:r>
            <a:r>
              <a:rPr lang="fr-FR" sz="1500" dirty="0" smtClean="0"/>
              <a:t>BNA</a:t>
            </a:r>
            <a:r>
              <a:rPr lang="ar-DZ" sz="1500" dirty="0" smtClean="0"/>
              <a:t>) بمقتضى الأمر رقم 66-178 المؤرخ في 13/06/1966، وهو أول بنك تجاري يتم تأسيسه في الجزائر ولقد ورث أصول البنوك الآتية:</a:t>
            </a:r>
            <a:endParaRPr lang="fr-FR" sz="1500" dirty="0" smtClean="0"/>
          </a:p>
          <a:p>
            <a:pPr algn="just" rtl="1">
              <a:lnSpc>
                <a:spcPct val="150000"/>
              </a:lnSpc>
            </a:pPr>
            <a:r>
              <a:rPr lang="ar-SA" sz="1500" dirty="0" smtClean="0"/>
              <a:t>- القرض</a:t>
            </a:r>
            <a:r>
              <a:rPr lang="ar-DZ" sz="1500" dirty="0" smtClean="0"/>
              <a:t> </a:t>
            </a:r>
            <a:r>
              <a:rPr lang="ar-SA" sz="1500" dirty="0" smtClean="0"/>
              <a:t>العقاري</a:t>
            </a:r>
            <a:r>
              <a:rPr lang="ar-DZ" sz="1500" dirty="0" smtClean="0"/>
              <a:t> </a:t>
            </a:r>
            <a:r>
              <a:rPr lang="ar-SA" sz="1500" dirty="0" smtClean="0"/>
              <a:t>التونسي</a:t>
            </a:r>
            <a:r>
              <a:rPr lang="ar-DZ" sz="1500" dirty="0" smtClean="0"/>
              <a:t> </a:t>
            </a:r>
            <a:r>
              <a:rPr lang="ar-SA" sz="1500" dirty="0" smtClean="0"/>
              <a:t>ويضم</a:t>
            </a:r>
            <a:r>
              <a:rPr lang="fr-FR" sz="1500" dirty="0" smtClean="0"/>
              <a:t> 60 </a:t>
            </a:r>
            <a:r>
              <a:rPr lang="ar-SA" sz="1500" dirty="0" smtClean="0"/>
              <a:t>وكالة</a:t>
            </a:r>
            <a:r>
              <a:rPr lang="ar-DZ" sz="1500" dirty="0" smtClean="0"/>
              <a:t> </a:t>
            </a:r>
            <a:r>
              <a:rPr lang="ar-SA" sz="1500" dirty="0" smtClean="0"/>
              <a:t>بتاريخ</a:t>
            </a:r>
            <a:r>
              <a:rPr lang="fr-FR" sz="1500" dirty="0" smtClean="0"/>
              <a:t> 01 </a:t>
            </a:r>
            <a:r>
              <a:rPr lang="ar-SA" sz="1500" dirty="0" err="1" smtClean="0"/>
              <a:t>جويلية</a:t>
            </a:r>
            <a:r>
              <a:rPr lang="ar-SA" sz="1500" dirty="0" smtClean="0"/>
              <a:t> 1966.</a:t>
            </a:r>
            <a:endParaRPr lang="fr-FR" sz="1500" dirty="0" smtClean="0"/>
          </a:p>
          <a:p>
            <a:pPr algn="just" rtl="1">
              <a:lnSpc>
                <a:spcPct val="150000"/>
              </a:lnSpc>
            </a:pPr>
            <a:r>
              <a:rPr lang="ar-SA" sz="1500" dirty="0" smtClean="0"/>
              <a:t>- القرض</a:t>
            </a:r>
            <a:r>
              <a:rPr lang="ar-DZ" sz="1500" dirty="0" smtClean="0"/>
              <a:t> </a:t>
            </a:r>
            <a:r>
              <a:rPr lang="ar-SA" sz="1500" dirty="0" smtClean="0"/>
              <a:t>الصناعي</a:t>
            </a:r>
            <a:r>
              <a:rPr lang="ar-DZ" sz="1500" dirty="0" smtClean="0"/>
              <a:t> </a:t>
            </a:r>
            <a:r>
              <a:rPr lang="ar-SA" sz="1500" dirty="0" smtClean="0"/>
              <a:t>التجاري،</a:t>
            </a:r>
            <a:r>
              <a:rPr lang="ar-DZ" sz="1500" dirty="0" smtClean="0"/>
              <a:t> </a:t>
            </a:r>
            <a:r>
              <a:rPr lang="ar-SA" sz="1500" dirty="0" smtClean="0"/>
              <a:t>أدمج</a:t>
            </a:r>
            <a:r>
              <a:rPr lang="ar-DZ" sz="1500" dirty="0" smtClean="0"/>
              <a:t> </a:t>
            </a:r>
            <a:r>
              <a:rPr lang="ar-SA" sz="1500" dirty="0" smtClean="0"/>
              <a:t>بتاريخ</a:t>
            </a:r>
            <a:r>
              <a:rPr lang="fr-FR" sz="1500" dirty="0" smtClean="0"/>
              <a:t> 01 </a:t>
            </a:r>
            <a:r>
              <a:rPr lang="ar-SA" sz="1500" dirty="0" err="1" smtClean="0"/>
              <a:t>جويلية</a:t>
            </a:r>
            <a:r>
              <a:rPr lang="ar-SA" sz="1500" dirty="0" smtClean="0"/>
              <a:t> 1967.</a:t>
            </a:r>
            <a:endParaRPr lang="fr-FR" sz="1500" dirty="0" smtClean="0"/>
          </a:p>
          <a:p>
            <a:pPr algn="just" rtl="1">
              <a:lnSpc>
                <a:spcPct val="150000"/>
              </a:lnSpc>
            </a:pPr>
            <a:r>
              <a:rPr lang="ar-SA" sz="1500" dirty="0" smtClean="0"/>
              <a:t>- البنك</a:t>
            </a:r>
            <a:r>
              <a:rPr lang="ar-DZ" sz="1500" dirty="0" smtClean="0"/>
              <a:t> </a:t>
            </a:r>
            <a:r>
              <a:rPr lang="ar-SA" sz="1500" dirty="0" smtClean="0"/>
              <a:t>الوطني</a:t>
            </a:r>
            <a:r>
              <a:rPr lang="ar-DZ" sz="1500" dirty="0" smtClean="0"/>
              <a:t> </a:t>
            </a:r>
            <a:r>
              <a:rPr lang="ar-SA" sz="1500" dirty="0" smtClean="0"/>
              <a:t>للتجارة</a:t>
            </a:r>
            <a:r>
              <a:rPr lang="ar-DZ" sz="1500" dirty="0" smtClean="0"/>
              <a:t> </a:t>
            </a:r>
            <a:r>
              <a:rPr lang="ar-SA" sz="1500" dirty="0" smtClean="0"/>
              <a:t>والصناعة</a:t>
            </a:r>
            <a:r>
              <a:rPr lang="ar-DZ" sz="1500" dirty="0" smtClean="0"/>
              <a:t> </a:t>
            </a:r>
            <a:r>
              <a:rPr lang="ar-SA" sz="1500" dirty="0" smtClean="0"/>
              <a:t>في</a:t>
            </a:r>
            <a:r>
              <a:rPr lang="ar-DZ" sz="1500" dirty="0" smtClean="0"/>
              <a:t> </a:t>
            </a:r>
            <a:r>
              <a:rPr lang="ar-SA" sz="1500" dirty="0" smtClean="0"/>
              <a:t>إفريقيا،</a:t>
            </a:r>
            <a:r>
              <a:rPr lang="ar-DZ" sz="1500" dirty="0" smtClean="0"/>
              <a:t> </a:t>
            </a:r>
            <a:r>
              <a:rPr lang="ar-SA" sz="1500" dirty="0" smtClean="0"/>
              <a:t>أدمج</a:t>
            </a:r>
            <a:r>
              <a:rPr lang="ar-DZ" sz="1500" dirty="0" smtClean="0"/>
              <a:t> </a:t>
            </a:r>
            <a:r>
              <a:rPr lang="ar-SA" sz="1500" dirty="0" smtClean="0"/>
              <a:t>بتاريخ</a:t>
            </a:r>
            <a:r>
              <a:rPr lang="fr-FR" sz="1500" dirty="0" smtClean="0"/>
              <a:t> 01 </a:t>
            </a:r>
            <a:r>
              <a:rPr lang="ar-SA" sz="1500" dirty="0" err="1" smtClean="0"/>
              <a:t>جانفي</a:t>
            </a:r>
            <a:r>
              <a:rPr lang="ar-DZ" sz="1500" dirty="0" smtClean="0"/>
              <a:t> </a:t>
            </a:r>
            <a:r>
              <a:rPr lang="ar-SA" sz="1500" dirty="0" smtClean="0"/>
              <a:t>1968.</a:t>
            </a:r>
            <a:endParaRPr lang="fr-FR" sz="1500" dirty="0" smtClean="0"/>
          </a:p>
          <a:p>
            <a:pPr algn="just" rtl="1">
              <a:lnSpc>
                <a:spcPct val="150000"/>
              </a:lnSpc>
            </a:pPr>
            <a:r>
              <a:rPr lang="ar-SA" sz="1500" dirty="0" smtClean="0"/>
              <a:t>- بنك</a:t>
            </a:r>
            <a:r>
              <a:rPr lang="ar-DZ" sz="1500" dirty="0" smtClean="0"/>
              <a:t> </a:t>
            </a:r>
            <a:r>
              <a:rPr lang="ar-SA" sz="1500" dirty="0" smtClean="0"/>
              <a:t>الخصم</a:t>
            </a:r>
            <a:r>
              <a:rPr lang="ar-DZ" sz="1500" dirty="0" smtClean="0"/>
              <a:t> </a:t>
            </a:r>
            <a:r>
              <a:rPr lang="ar-SA" sz="1500" dirty="0" smtClean="0"/>
              <a:t>بمعسكر،أدمج</a:t>
            </a:r>
            <a:r>
              <a:rPr lang="ar-DZ" sz="1500" dirty="0" smtClean="0"/>
              <a:t> </a:t>
            </a:r>
            <a:r>
              <a:rPr lang="ar-SA" sz="1500" dirty="0" smtClean="0"/>
              <a:t>بتاريخ</a:t>
            </a:r>
            <a:r>
              <a:rPr lang="fr-FR" sz="1500" dirty="0" smtClean="0"/>
              <a:t> 05 </a:t>
            </a:r>
            <a:r>
              <a:rPr lang="ar-SA" sz="1500" dirty="0" smtClean="0"/>
              <a:t>ماي1968.</a:t>
            </a:r>
            <a:endParaRPr lang="fr-FR" sz="1500" dirty="0" smtClean="0"/>
          </a:p>
          <a:p>
            <a:pPr algn="just" rtl="1">
              <a:lnSpc>
                <a:spcPct val="150000"/>
              </a:lnSpc>
            </a:pPr>
            <a:r>
              <a:rPr lang="ar-SA" sz="1500" dirty="0" smtClean="0"/>
              <a:t>- بنك</a:t>
            </a:r>
            <a:r>
              <a:rPr lang="ar-DZ" sz="1500" dirty="0" smtClean="0"/>
              <a:t> </a:t>
            </a:r>
            <a:r>
              <a:rPr lang="ar-SA" sz="1500" dirty="0" smtClean="0"/>
              <a:t>باريس</a:t>
            </a:r>
            <a:r>
              <a:rPr lang="ar-DZ" sz="1500" dirty="0" smtClean="0"/>
              <a:t> </a:t>
            </a:r>
            <a:r>
              <a:rPr lang="ar-SA" sz="1500" dirty="0" smtClean="0"/>
              <a:t>وهولندا</a:t>
            </a:r>
            <a:r>
              <a:rPr lang="ar-DZ" sz="1500" dirty="0" smtClean="0"/>
              <a:t> </a:t>
            </a:r>
            <a:r>
              <a:rPr lang="ar-SA" sz="1500" dirty="0" smtClean="0"/>
              <a:t>أدمج</a:t>
            </a:r>
            <a:r>
              <a:rPr lang="ar-DZ" sz="1500" dirty="0" smtClean="0"/>
              <a:t> </a:t>
            </a:r>
            <a:r>
              <a:rPr lang="ar-SA" sz="1500" dirty="0" smtClean="0"/>
              <a:t>بتاريخ</a:t>
            </a:r>
            <a:r>
              <a:rPr lang="fr-FR" sz="1500" dirty="0" smtClean="0"/>
              <a:t> 04 </a:t>
            </a:r>
            <a:r>
              <a:rPr lang="ar-SA" sz="1500" dirty="0" err="1" smtClean="0"/>
              <a:t>ماي</a:t>
            </a:r>
            <a:r>
              <a:rPr lang="ar-DZ" sz="1500" dirty="0" smtClean="0"/>
              <a:t> </a:t>
            </a:r>
            <a:r>
              <a:rPr lang="ar-SA" sz="1500" dirty="0" smtClean="0"/>
              <a:t>1968.</a:t>
            </a:r>
            <a:endParaRPr lang="fr-FR" sz="1500" dirty="0" smtClean="0"/>
          </a:p>
          <a:p>
            <a:pPr algn="just" rtl="1">
              <a:lnSpc>
                <a:spcPct val="150000"/>
              </a:lnSpc>
            </a:pPr>
            <a:r>
              <a:rPr lang="ar-SA" sz="1500" dirty="0" smtClean="0"/>
              <a:t>وحسب مبدأ الاختصاص المعتمد آنذاك فلقد تمثلت مهامه في تمويل</a:t>
            </a:r>
            <a:r>
              <a:rPr lang="ar-DZ" sz="1500" dirty="0" smtClean="0"/>
              <a:t> </a:t>
            </a:r>
            <a:r>
              <a:rPr lang="ar-SA" sz="1500" dirty="0" smtClean="0"/>
              <a:t>القطاع</a:t>
            </a:r>
            <a:r>
              <a:rPr lang="ar-DZ" sz="1500" dirty="0" smtClean="0"/>
              <a:t> </a:t>
            </a:r>
            <a:r>
              <a:rPr lang="ar-SA" sz="1500" dirty="0" smtClean="0"/>
              <a:t>الاقتصادي</a:t>
            </a:r>
            <a:r>
              <a:rPr lang="ar-DZ" sz="1500" dirty="0" smtClean="0"/>
              <a:t> </a:t>
            </a:r>
            <a:r>
              <a:rPr lang="ar-SA" sz="1500" dirty="0" smtClean="0"/>
              <a:t>العمومي</a:t>
            </a:r>
            <a:r>
              <a:rPr lang="ar-DZ" sz="1500" dirty="0" smtClean="0"/>
              <a:t> </a:t>
            </a:r>
            <a:r>
              <a:rPr lang="ar-SA" sz="1500" dirty="0" smtClean="0"/>
              <a:t>صناعيا</a:t>
            </a:r>
            <a:r>
              <a:rPr lang="ar-DZ" sz="1500" dirty="0" smtClean="0"/>
              <a:t> </a:t>
            </a:r>
            <a:r>
              <a:rPr lang="ar-SA" sz="1500" dirty="0" smtClean="0"/>
              <a:t>كان</a:t>
            </a:r>
            <a:r>
              <a:rPr lang="ar-DZ" sz="1500" dirty="0" smtClean="0"/>
              <a:t> </a:t>
            </a:r>
            <a:r>
              <a:rPr lang="ar-SA" sz="1500" dirty="0" smtClean="0"/>
              <a:t>أو</a:t>
            </a:r>
            <a:r>
              <a:rPr lang="ar-DZ" sz="1500" dirty="0" smtClean="0"/>
              <a:t> </a:t>
            </a:r>
            <a:r>
              <a:rPr lang="ar-SA" sz="1500" dirty="0" smtClean="0"/>
              <a:t>زراعيا.</a:t>
            </a:r>
            <a:r>
              <a:rPr lang="ar-DZ" sz="1500" dirty="0" smtClean="0"/>
              <a:t> </a:t>
            </a:r>
            <a:r>
              <a:rPr lang="ar-SA" sz="1500" dirty="0" smtClean="0"/>
              <a:t>إلى</a:t>
            </a:r>
            <a:r>
              <a:rPr lang="ar-DZ" sz="1500" dirty="0" smtClean="0"/>
              <a:t> </a:t>
            </a:r>
            <a:r>
              <a:rPr lang="ar-SA" sz="1500" dirty="0" smtClean="0"/>
              <a:t>جانب</a:t>
            </a:r>
            <a:r>
              <a:rPr lang="ar-DZ" sz="1500" dirty="0" smtClean="0"/>
              <a:t> </a:t>
            </a:r>
            <a:r>
              <a:rPr lang="ar-SA" sz="1500" dirty="0" smtClean="0"/>
              <a:t>العمليات</a:t>
            </a:r>
            <a:r>
              <a:rPr lang="ar-DZ" sz="1500" dirty="0" smtClean="0"/>
              <a:t> </a:t>
            </a:r>
            <a:r>
              <a:rPr lang="ar-SA" sz="1500" dirty="0" smtClean="0"/>
              <a:t>المصرفية</a:t>
            </a:r>
            <a:r>
              <a:rPr lang="ar-DZ" sz="1500" dirty="0" smtClean="0"/>
              <a:t> </a:t>
            </a:r>
            <a:r>
              <a:rPr lang="ar-SA" sz="1500" dirty="0" smtClean="0"/>
              <a:t>التقليدية</a:t>
            </a:r>
            <a:r>
              <a:rPr lang="ar-DZ" sz="1500" dirty="0" smtClean="0"/>
              <a:t> </a:t>
            </a:r>
            <a:r>
              <a:rPr lang="ar-SA" sz="1500" dirty="0" smtClean="0"/>
              <a:t>الخاصة</a:t>
            </a:r>
            <a:r>
              <a:rPr lang="ar-DZ" sz="1500" dirty="0" smtClean="0"/>
              <a:t> </a:t>
            </a:r>
            <a:r>
              <a:rPr lang="ar-SA" sz="1500" dirty="0" smtClean="0"/>
              <a:t>ببنوك</a:t>
            </a:r>
            <a:r>
              <a:rPr lang="ar-DZ" sz="1500" dirty="0" smtClean="0"/>
              <a:t> </a:t>
            </a:r>
            <a:r>
              <a:rPr lang="ar-SA" sz="1500" dirty="0" smtClean="0"/>
              <a:t>الإيداع.</a:t>
            </a:r>
            <a:endParaRPr lang="fr-FR" sz="1500" dirty="0"/>
          </a:p>
        </p:txBody>
      </p:sp>
      <p:sp>
        <p:nvSpPr>
          <p:cNvPr id="5" name="Rectangle 4"/>
          <p:cNvSpPr/>
          <p:nvPr/>
        </p:nvSpPr>
        <p:spPr>
          <a:xfrm>
            <a:off x="2638425" y="88151"/>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0325" y="114300"/>
            <a:ext cx="253364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 الجهاز</a:t>
            </a:r>
            <a:r>
              <a:rPr lang="ar-DZ" sz="1600" b="1" dirty="0" smtClean="0"/>
              <a:t> </a:t>
            </a:r>
            <a:r>
              <a:rPr lang="ar-SA" sz="1600" b="1" dirty="0" smtClean="0"/>
              <a:t>المصرفي</a:t>
            </a:r>
            <a:r>
              <a:rPr lang="ar-DZ" sz="1600" b="1" dirty="0" smtClean="0"/>
              <a:t> </a:t>
            </a:r>
            <a:r>
              <a:rPr lang="ar-SA" sz="1600" b="1" dirty="0" smtClean="0"/>
              <a:t>بعد</a:t>
            </a:r>
            <a:r>
              <a:rPr lang="ar-DZ" sz="1600" b="1" dirty="0" smtClean="0"/>
              <a:t> </a:t>
            </a:r>
            <a:r>
              <a:rPr lang="ar-SA" sz="1600" b="1" dirty="0" smtClean="0"/>
              <a:t>الاستقلال:</a:t>
            </a:r>
            <a:endParaRPr lang="fr-FR" sz="16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76225" y="607085"/>
            <a:ext cx="8715375"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b="1" dirty="0" smtClean="0">
                <a:solidFill>
                  <a:srgbClr val="00B050"/>
                </a:solidFill>
              </a:rPr>
              <a:t>ب- القرض الشعبي الجزائري (</a:t>
            </a:r>
            <a:r>
              <a:rPr lang="fr-FR" b="1" dirty="0" smtClean="0">
                <a:solidFill>
                  <a:srgbClr val="00B050"/>
                </a:solidFill>
              </a:rPr>
              <a:t>CPA</a:t>
            </a:r>
            <a:r>
              <a:rPr lang="ar-DZ" b="1" dirty="0" smtClean="0">
                <a:solidFill>
                  <a:srgbClr val="00B050"/>
                </a:solidFill>
              </a:rPr>
              <a:t>): </a:t>
            </a:r>
            <a:r>
              <a:rPr lang="ar-DZ" dirty="0" smtClean="0"/>
              <a:t>تأسس بمقتضى الأمر رقم 66-366 المؤرخ في 29/12/1966، وهو ثاني بنك تجاري يتم تأسيسه في الجزائر ولقد ورث أصول بنوك استعمارية سابقة وهي كالآتي:</a:t>
            </a:r>
            <a:endParaRPr lang="fr-FR" dirty="0" smtClean="0"/>
          </a:p>
          <a:p>
            <a:pPr algn="just" rtl="1"/>
            <a:r>
              <a:rPr lang="ar-DZ" dirty="0" smtClean="0"/>
              <a:t>- </a:t>
            </a:r>
            <a:r>
              <a:rPr lang="ar-SA" dirty="0" smtClean="0"/>
              <a:t>القرض</a:t>
            </a:r>
            <a:r>
              <a:rPr lang="ar-DZ" dirty="0" smtClean="0"/>
              <a:t> </a:t>
            </a:r>
            <a:r>
              <a:rPr lang="ar-SA" dirty="0" smtClean="0"/>
              <a:t>الشعبي</a:t>
            </a:r>
            <a:r>
              <a:rPr lang="ar-DZ" dirty="0" smtClean="0"/>
              <a:t> </a:t>
            </a:r>
            <a:r>
              <a:rPr lang="ar-SA" dirty="0" smtClean="0"/>
              <a:t>(للجزائر، وهران،</a:t>
            </a:r>
            <a:r>
              <a:rPr lang="ar-DZ" dirty="0" smtClean="0"/>
              <a:t> </a:t>
            </a:r>
            <a:r>
              <a:rPr lang="ar-SA" dirty="0" err="1" smtClean="0"/>
              <a:t>قسنطينة</a:t>
            </a:r>
            <a:r>
              <a:rPr lang="ar-SA" dirty="0" smtClean="0"/>
              <a:t>،</a:t>
            </a:r>
            <a:r>
              <a:rPr lang="ar-DZ" dirty="0" smtClean="0"/>
              <a:t> </a:t>
            </a:r>
            <a:r>
              <a:rPr lang="ar-SA" dirty="0" err="1" smtClean="0"/>
              <a:t>عنابة</a:t>
            </a:r>
            <a:r>
              <a:rPr lang="ar-SA" dirty="0" smtClean="0"/>
              <a:t>).</a:t>
            </a:r>
            <a:endParaRPr lang="fr-FR" dirty="0" smtClean="0"/>
          </a:p>
          <a:p>
            <a:pPr algn="just" rtl="1"/>
            <a:r>
              <a:rPr lang="ar-DZ" b="1" dirty="0" smtClean="0"/>
              <a:t>- </a:t>
            </a:r>
            <a:r>
              <a:rPr lang="ar-SA" dirty="0" smtClean="0"/>
              <a:t>الصندوق</a:t>
            </a:r>
            <a:r>
              <a:rPr lang="ar-DZ" dirty="0" smtClean="0"/>
              <a:t> </a:t>
            </a:r>
            <a:r>
              <a:rPr lang="ar-SA" dirty="0" smtClean="0"/>
              <a:t>المركزي</a:t>
            </a:r>
            <a:r>
              <a:rPr lang="ar-DZ" dirty="0" smtClean="0"/>
              <a:t> </a:t>
            </a:r>
            <a:r>
              <a:rPr lang="ar-SA" dirty="0" smtClean="0"/>
              <a:t>الجزائري</a:t>
            </a:r>
            <a:r>
              <a:rPr lang="ar-DZ" dirty="0" smtClean="0"/>
              <a:t> </a:t>
            </a:r>
            <a:r>
              <a:rPr lang="ar-SA" dirty="0" smtClean="0"/>
              <a:t>للقرض</a:t>
            </a:r>
            <a:r>
              <a:rPr lang="ar-DZ" dirty="0" smtClean="0"/>
              <a:t> </a:t>
            </a:r>
            <a:r>
              <a:rPr lang="ar-SA" dirty="0" smtClean="0"/>
              <a:t>الشعبي</a:t>
            </a:r>
            <a:r>
              <a:rPr lang="fr-FR" dirty="0" smtClean="0"/>
              <a:t>.</a:t>
            </a:r>
          </a:p>
          <a:p>
            <a:pPr algn="just" rtl="1"/>
            <a:r>
              <a:rPr lang="ar-SA" dirty="0" smtClean="0"/>
              <a:t>أدمجت</a:t>
            </a:r>
            <a:r>
              <a:rPr lang="ar-DZ" dirty="0" smtClean="0"/>
              <a:t> </a:t>
            </a:r>
            <a:r>
              <a:rPr lang="ar-SA" dirty="0" smtClean="0"/>
              <a:t>فيما</a:t>
            </a:r>
            <a:r>
              <a:rPr lang="ar-DZ" dirty="0" smtClean="0"/>
              <a:t> </a:t>
            </a:r>
            <a:r>
              <a:rPr lang="ar-SA" dirty="0" smtClean="0"/>
              <a:t>بعد</a:t>
            </a:r>
            <a:r>
              <a:rPr lang="ar-DZ" dirty="0" smtClean="0"/>
              <a:t> </a:t>
            </a:r>
            <a:r>
              <a:rPr lang="ar-SA" dirty="0" smtClean="0"/>
              <a:t>ثلاث</a:t>
            </a:r>
            <a:r>
              <a:rPr lang="ar-DZ" dirty="0" smtClean="0"/>
              <a:t> </a:t>
            </a:r>
            <a:r>
              <a:rPr lang="ar-SA" dirty="0" smtClean="0"/>
              <a:t>بنوك</a:t>
            </a:r>
            <a:r>
              <a:rPr lang="ar-DZ" dirty="0" smtClean="0"/>
              <a:t> </a:t>
            </a:r>
            <a:r>
              <a:rPr lang="ar-SA" dirty="0" smtClean="0"/>
              <a:t>أجنبية</a:t>
            </a:r>
            <a:r>
              <a:rPr lang="ar-DZ" dirty="0" smtClean="0"/>
              <a:t> </a:t>
            </a:r>
            <a:r>
              <a:rPr lang="ar-SA" dirty="0" smtClean="0"/>
              <a:t>هي</a:t>
            </a:r>
            <a:r>
              <a:rPr lang="fr-FR" dirty="0" smtClean="0"/>
              <a:t>:</a:t>
            </a:r>
          </a:p>
          <a:p>
            <a:pPr algn="just" rtl="1"/>
            <a:r>
              <a:rPr lang="ar-SA" dirty="0" smtClean="0"/>
              <a:t>- المؤسسة</a:t>
            </a:r>
            <a:r>
              <a:rPr lang="ar-DZ" dirty="0" smtClean="0"/>
              <a:t> </a:t>
            </a:r>
            <a:r>
              <a:rPr lang="ar-SA" dirty="0" err="1" smtClean="0"/>
              <a:t>المرسيلية</a:t>
            </a:r>
            <a:r>
              <a:rPr lang="ar-DZ" dirty="0" smtClean="0"/>
              <a:t> </a:t>
            </a:r>
            <a:r>
              <a:rPr lang="ar-SA" dirty="0" smtClean="0"/>
              <a:t>للقرض جوان 1968.</a:t>
            </a:r>
            <a:endParaRPr lang="fr-FR" dirty="0" smtClean="0"/>
          </a:p>
          <a:p>
            <a:pPr algn="just" rtl="1"/>
            <a:r>
              <a:rPr lang="ar-SA" dirty="0" smtClean="0"/>
              <a:t>- الشركة</a:t>
            </a:r>
            <a:r>
              <a:rPr lang="ar-DZ" dirty="0" smtClean="0"/>
              <a:t> </a:t>
            </a:r>
            <a:r>
              <a:rPr lang="ar-SA" dirty="0" smtClean="0"/>
              <a:t>الفرنسية</a:t>
            </a:r>
            <a:r>
              <a:rPr lang="ar-DZ" dirty="0" smtClean="0"/>
              <a:t> </a:t>
            </a:r>
            <a:r>
              <a:rPr lang="ar-SA" dirty="0" smtClean="0"/>
              <a:t>للقرض</a:t>
            </a:r>
            <a:r>
              <a:rPr lang="ar-DZ" dirty="0" smtClean="0"/>
              <a:t> </a:t>
            </a:r>
            <a:r>
              <a:rPr lang="ar-SA" dirty="0" smtClean="0"/>
              <a:t>والبنك 1972.</a:t>
            </a:r>
            <a:endParaRPr lang="fr-FR" dirty="0" smtClean="0"/>
          </a:p>
          <a:p>
            <a:pPr algn="just" rtl="1"/>
            <a:r>
              <a:rPr lang="ar-SA" dirty="0" smtClean="0"/>
              <a:t>- البنك</a:t>
            </a:r>
            <a:r>
              <a:rPr lang="ar-DZ" dirty="0" smtClean="0"/>
              <a:t> </a:t>
            </a:r>
            <a:r>
              <a:rPr lang="ar-SA" dirty="0" smtClean="0"/>
              <a:t>المختلط</a:t>
            </a:r>
            <a:r>
              <a:rPr lang="ar-DZ" dirty="0" smtClean="0"/>
              <a:t> </a:t>
            </a:r>
            <a:r>
              <a:rPr lang="ar-SA" dirty="0" smtClean="0"/>
              <a:t>(الجزائر</a:t>
            </a:r>
            <a:r>
              <a:rPr lang="fr-FR" dirty="0" smtClean="0"/>
              <a:t>-</a:t>
            </a:r>
            <a:r>
              <a:rPr lang="ar-SA" dirty="0" smtClean="0"/>
              <a:t>مصر)</a:t>
            </a:r>
            <a:r>
              <a:rPr lang="ar-DZ" dirty="0" smtClean="0"/>
              <a:t> </a:t>
            </a:r>
            <a:r>
              <a:rPr lang="ar-SA" dirty="0" err="1" smtClean="0"/>
              <a:t>جانفي</a:t>
            </a:r>
            <a:r>
              <a:rPr lang="ar-SA" dirty="0" smtClean="0"/>
              <a:t> 1968.</a:t>
            </a:r>
            <a:endParaRPr lang="fr-FR" dirty="0" smtClean="0"/>
          </a:p>
          <a:p>
            <a:pPr algn="just" rtl="1"/>
            <a:r>
              <a:rPr lang="ar-SA" dirty="0" smtClean="0"/>
              <a:t>   وحسب مبدأ الاختصاص المعتمد آنذاك فلقد تكفل القرض الشعبي الجزائري بتمويل قطاعات </a:t>
            </a:r>
            <a:r>
              <a:rPr lang="ar-SA" dirty="0" err="1" smtClean="0"/>
              <a:t>الفندقة</a:t>
            </a:r>
            <a:r>
              <a:rPr lang="ar-SA" dirty="0" smtClean="0"/>
              <a:t>، الصناعات التقليدية، المهن الحرة.....</a:t>
            </a:r>
            <a:r>
              <a:rPr lang="ar-SA" dirty="0" err="1" smtClean="0"/>
              <a:t>إلخ</a:t>
            </a:r>
            <a:r>
              <a:rPr lang="ar-SA" dirty="0" smtClean="0"/>
              <a:t>. كما يمارس العمليات</a:t>
            </a:r>
            <a:r>
              <a:rPr lang="ar-DZ" dirty="0" smtClean="0"/>
              <a:t> </a:t>
            </a:r>
            <a:r>
              <a:rPr lang="ar-SA" dirty="0" smtClean="0"/>
              <a:t>المصرفية</a:t>
            </a:r>
            <a:r>
              <a:rPr lang="ar-DZ" dirty="0" smtClean="0"/>
              <a:t> </a:t>
            </a:r>
            <a:r>
              <a:rPr lang="ar-SA" dirty="0" smtClean="0"/>
              <a:t>التقليدية</a:t>
            </a:r>
            <a:r>
              <a:rPr lang="ar-DZ" dirty="0" smtClean="0"/>
              <a:t> </a:t>
            </a:r>
            <a:r>
              <a:rPr lang="ar-SA" dirty="0" smtClean="0"/>
              <a:t>الخاصة ببنوك</a:t>
            </a:r>
            <a:r>
              <a:rPr lang="ar-DZ" dirty="0" smtClean="0"/>
              <a:t> </a:t>
            </a:r>
            <a:r>
              <a:rPr lang="ar-SA" dirty="0" smtClean="0"/>
              <a:t>الإيداع.</a:t>
            </a:r>
            <a:endParaRPr lang="fr-FR" dirty="0" smtClean="0"/>
          </a:p>
          <a:p>
            <a:pPr algn="just" rtl="1"/>
            <a:r>
              <a:rPr lang="ar-SA" b="1" dirty="0" smtClean="0">
                <a:solidFill>
                  <a:srgbClr val="00B050"/>
                </a:solidFill>
              </a:rPr>
              <a:t>ت- البنك الخارجي الجزائري (</a:t>
            </a:r>
            <a:r>
              <a:rPr lang="fr-FR" b="1" dirty="0" smtClean="0">
                <a:solidFill>
                  <a:srgbClr val="00B050"/>
                </a:solidFill>
              </a:rPr>
              <a:t>BEA</a:t>
            </a:r>
            <a:r>
              <a:rPr lang="ar-DZ" b="1" dirty="0" smtClean="0">
                <a:solidFill>
                  <a:srgbClr val="00B050"/>
                </a:solidFill>
              </a:rPr>
              <a:t>): </a:t>
            </a:r>
            <a:r>
              <a:rPr lang="ar-DZ" dirty="0" smtClean="0"/>
              <a:t>تأسس بمقتضى الأمر رقم 67-204 المؤرخ في 01/10/1967 ويعتبر </a:t>
            </a:r>
            <a:r>
              <a:rPr lang="ar-SA" dirty="0" smtClean="0"/>
              <a:t>ثاني</a:t>
            </a:r>
            <a:r>
              <a:rPr lang="ar-DZ" dirty="0" smtClean="0"/>
              <a:t> </a:t>
            </a:r>
            <a:r>
              <a:rPr lang="ar-SA" dirty="0" smtClean="0"/>
              <a:t>أكبر</a:t>
            </a:r>
            <a:r>
              <a:rPr lang="ar-DZ" dirty="0" smtClean="0"/>
              <a:t> </a:t>
            </a:r>
            <a:r>
              <a:rPr lang="ar-SA" dirty="0" smtClean="0"/>
              <a:t>بنك</a:t>
            </a:r>
            <a:r>
              <a:rPr lang="ar-DZ" dirty="0" smtClean="0"/>
              <a:t> </a:t>
            </a:r>
            <a:r>
              <a:rPr lang="ar-SA" dirty="0" smtClean="0"/>
              <a:t>في</a:t>
            </a:r>
            <a:r>
              <a:rPr lang="ar-DZ" dirty="0" smtClean="0"/>
              <a:t> </a:t>
            </a:r>
            <a:r>
              <a:rPr lang="ar-SA" dirty="0" smtClean="0"/>
              <a:t>الجزائر</a:t>
            </a:r>
            <a:r>
              <a:rPr lang="ar-DZ" dirty="0" smtClean="0"/>
              <a:t> </a:t>
            </a:r>
            <a:r>
              <a:rPr lang="ar-SA" dirty="0" smtClean="0"/>
              <a:t>بعد</a:t>
            </a:r>
            <a:r>
              <a:rPr lang="ar-DZ" dirty="0" smtClean="0"/>
              <a:t> </a:t>
            </a:r>
            <a:r>
              <a:rPr lang="ar-SA" dirty="0" smtClean="0"/>
              <a:t>البنك</a:t>
            </a:r>
            <a:r>
              <a:rPr lang="ar-DZ" dirty="0" smtClean="0"/>
              <a:t> </a:t>
            </a:r>
            <a:r>
              <a:rPr lang="ar-SA" dirty="0" smtClean="0"/>
              <a:t>الوطني</a:t>
            </a:r>
            <a:r>
              <a:rPr lang="ar-DZ" dirty="0" smtClean="0"/>
              <a:t> </a:t>
            </a:r>
            <a:r>
              <a:rPr lang="ar-SA" dirty="0" smtClean="0"/>
              <a:t>الجزائري ولقد ورث مجموع أصول عدة بنوك نذكر منها:</a:t>
            </a:r>
            <a:endParaRPr lang="fr-FR" dirty="0" smtClean="0"/>
          </a:p>
          <a:p>
            <a:pPr algn="just" rtl="1"/>
            <a:r>
              <a:rPr lang="ar-SA" dirty="0" smtClean="0"/>
              <a:t>- القرض</a:t>
            </a:r>
            <a:r>
              <a:rPr lang="ar-DZ" dirty="0" smtClean="0"/>
              <a:t> </a:t>
            </a:r>
            <a:r>
              <a:rPr lang="ar-SA" dirty="0" err="1" smtClean="0"/>
              <a:t>الليوني</a:t>
            </a:r>
            <a:r>
              <a:rPr lang="ar-DZ" dirty="0" smtClean="0"/>
              <a:t> </a:t>
            </a:r>
            <a:r>
              <a:rPr lang="ar-SA" dirty="0" smtClean="0"/>
              <a:t>الذي</a:t>
            </a:r>
            <a:r>
              <a:rPr lang="ar-DZ" dirty="0" smtClean="0"/>
              <a:t> </a:t>
            </a:r>
            <a:r>
              <a:rPr lang="ar-SA" dirty="0" smtClean="0"/>
              <a:t>أمم</a:t>
            </a:r>
            <a:r>
              <a:rPr lang="ar-DZ" dirty="0" smtClean="0"/>
              <a:t> </a:t>
            </a:r>
            <a:r>
              <a:rPr lang="ar-SA" dirty="0" smtClean="0"/>
              <a:t>في</a:t>
            </a:r>
            <a:r>
              <a:rPr lang="fr-FR" dirty="0" smtClean="0"/>
              <a:t> 12 </a:t>
            </a:r>
            <a:r>
              <a:rPr lang="ar-SA" dirty="0" smtClean="0"/>
              <a:t>أكتوبر1967.</a:t>
            </a:r>
            <a:endParaRPr lang="fr-FR" dirty="0" smtClean="0"/>
          </a:p>
          <a:p>
            <a:pPr algn="just" rtl="1"/>
            <a:r>
              <a:rPr lang="ar-SA" dirty="0" smtClean="0"/>
              <a:t>- الشركة</a:t>
            </a:r>
            <a:r>
              <a:rPr lang="ar-DZ" dirty="0" smtClean="0"/>
              <a:t> </a:t>
            </a:r>
            <a:r>
              <a:rPr lang="ar-SA" dirty="0" smtClean="0"/>
              <a:t>العامة.</a:t>
            </a:r>
            <a:r>
              <a:rPr lang="ar-DZ" dirty="0" smtClean="0"/>
              <a:t> </a:t>
            </a:r>
            <a:r>
              <a:rPr lang="ar-SA" dirty="0" smtClean="0"/>
              <a:t>- قرض</a:t>
            </a:r>
            <a:r>
              <a:rPr lang="ar-DZ" dirty="0" smtClean="0"/>
              <a:t> </a:t>
            </a:r>
            <a:r>
              <a:rPr lang="ar-SA" dirty="0" smtClean="0"/>
              <a:t>الشمال.</a:t>
            </a:r>
            <a:endParaRPr lang="fr-FR" dirty="0" smtClean="0"/>
          </a:p>
          <a:p>
            <a:pPr algn="just" rtl="1"/>
            <a:r>
              <a:rPr lang="ar-SA" dirty="0" smtClean="0"/>
              <a:t>- البنك</a:t>
            </a:r>
            <a:r>
              <a:rPr lang="ar-DZ" dirty="0" smtClean="0"/>
              <a:t> </a:t>
            </a:r>
            <a:r>
              <a:rPr lang="ar-SA" dirty="0" smtClean="0"/>
              <a:t>الصناعي</a:t>
            </a:r>
            <a:r>
              <a:rPr lang="ar-DZ" dirty="0" smtClean="0"/>
              <a:t> </a:t>
            </a:r>
            <a:r>
              <a:rPr lang="ar-SA" dirty="0" smtClean="0"/>
              <a:t>للجزائر</a:t>
            </a:r>
            <a:r>
              <a:rPr lang="ar-DZ" dirty="0" smtClean="0"/>
              <a:t> </a:t>
            </a:r>
            <a:r>
              <a:rPr lang="ar-SA" dirty="0" smtClean="0"/>
              <a:t>و</a:t>
            </a:r>
            <a:r>
              <a:rPr lang="ar-DZ" dirty="0" smtClean="0"/>
              <a:t> </a:t>
            </a:r>
            <a:r>
              <a:rPr lang="ar-SA" dirty="0" smtClean="0"/>
              <a:t>حوض</a:t>
            </a:r>
            <a:r>
              <a:rPr lang="ar-DZ" dirty="0" smtClean="0"/>
              <a:t> </a:t>
            </a:r>
            <a:r>
              <a:rPr lang="ar-SA" dirty="0" smtClean="0"/>
              <a:t>المتوسط.</a:t>
            </a:r>
            <a:r>
              <a:rPr lang="ar-DZ" dirty="0" smtClean="0"/>
              <a:t> </a:t>
            </a:r>
            <a:r>
              <a:rPr lang="ar-SA" dirty="0" smtClean="0"/>
              <a:t>- </a:t>
            </a:r>
            <a:r>
              <a:rPr lang="ar-SA" dirty="0" err="1" smtClean="0"/>
              <a:t>بركلايز</a:t>
            </a:r>
            <a:r>
              <a:rPr lang="ar-SA" dirty="0" smtClean="0"/>
              <a:t> بنك</a:t>
            </a:r>
            <a:r>
              <a:rPr lang="fr-FR" dirty="0" smtClean="0"/>
              <a:t>.</a:t>
            </a:r>
          </a:p>
          <a:p>
            <a:pPr algn="just" rtl="1"/>
            <a:r>
              <a:rPr lang="ar-SA" dirty="0" smtClean="0"/>
              <a:t>يمارس العمليات</a:t>
            </a:r>
            <a:r>
              <a:rPr lang="ar-DZ" dirty="0" smtClean="0"/>
              <a:t> </a:t>
            </a:r>
            <a:r>
              <a:rPr lang="ar-SA" dirty="0" smtClean="0"/>
              <a:t>المصرفية</a:t>
            </a:r>
            <a:r>
              <a:rPr lang="ar-DZ" dirty="0" smtClean="0"/>
              <a:t> </a:t>
            </a:r>
            <a:r>
              <a:rPr lang="ar-SA" dirty="0" smtClean="0"/>
              <a:t>التقليدية</a:t>
            </a:r>
            <a:r>
              <a:rPr lang="ar-DZ" dirty="0" smtClean="0"/>
              <a:t> </a:t>
            </a:r>
            <a:r>
              <a:rPr lang="ar-SA" dirty="0" smtClean="0"/>
              <a:t>الخاصة ببنوك</a:t>
            </a:r>
            <a:r>
              <a:rPr lang="ar-DZ" dirty="0" smtClean="0"/>
              <a:t> </a:t>
            </a:r>
            <a:r>
              <a:rPr lang="ar-SA" dirty="0" smtClean="0"/>
              <a:t>الإيداع.  ولقد وجهت السلطات العمومية هذا البنك إلى التخصص في تمويل العمليات التجارية مع الخارج لضمان تنفيذ الاتفاقيات المرتبطة بالاستيراد والتصدير، بعد أن ألغيت الرخصة التي كانت تتمتع </a:t>
            </a:r>
            <a:r>
              <a:rPr lang="ar-SA" dirty="0" err="1" smtClean="0"/>
              <a:t>بها</a:t>
            </a:r>
            <a:r>
              <a:rPr lang="ar-SA" dirty="0" smtClean="0"/>
              <a:t> البنوك الأجنبية في المعاملات الخارجية، وله عدة فروع في الخارج كما أنه قام بالمشاركة في رأس مال البنوك الأجنبية بالخارج.</a:t>
            </a:r>
            <a:endParaRPr lang="fr-FR" dirty="0"/>
          </a:p>
        </p:txBody>
      </p:sp>
      <p:sp>
        <p:nvSpPr>
          <p:cNvPr id="5" name="Rectangle 4"/>
          <p:cNvSpPr/>
          <p:nvPr/>
        </p:nvSpPr>
        <p:spPr>
          <a:xfrm>
            <a:off x="2647950" y="126251"/>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0325" y="114300"/>
            <a:ext cx="253364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 الجهاز</a:t>
            </a:r>
            <a:r>
              <a:rPr lang="ar-DZ" sz="1600" b="1" dirty="0" smtClean="0"/>
              <a:t> </a:t>
            </a:r>
            <a:r>
              <a:rPr lang="ar-SA" sz="1600" b="1" dirty="0" smtClean="0"/>
              <a:t>المصرفي</a:t>
            </a:r>
            <a:r>
              <a:rPr lang="ar-DZ" sz="1600" b="1" dirty="0" smtClean="0"/>
              <a:t> </a:t>
            </a:r>
            <a:r>
              <a:rPr lang="ar-SA" sz="1600" b="1" dirty="0" smtClean="0"/>
              <a:t>بعد</a:t>
            </a:r>
            <a:r>
              <a:rPr lang="ar-DZ" sz="1600" b="1" dirty="0" smtClean="0"/>
              <a:t> </a:t>
            </a:r>
            <a:r>
              <a:rPr lang="ar-SA" sz="1600" b="1" dirty="0" smtClean="0"/>
              <a:t>الاستقلال:</a:t>
            </a:r>
            <a:endParaRPr lang="fr-FR" sz="16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616101"/>
          </a:xfrm>
          <a:prstGeom prst="rect">
            <a:avLst/>
          </a:prstGeom>
          <a:noFill/>
        </p:spPr>
        <p:txBody>
          <a:bodyPr wrap="square" rtlCol="0">
            <a:spAutoFit/>
          </a:bodyPr>
          <a:lstStyle/>
          <a:p>
            <a:pPr algn="ctr" rtl="1"/>
            <a:r>
              <a:rPr lang="ar-DZ" sz="6600" dirty="0" smtClean="0">
                <a:solidFill>
                  <a:srgbClr val="0070C0"/>
                </a:solidFill>
                <a:latin typeface="Agency FB" panose="020B0503020202020204" pitchFamily="34" charset="0"/>
                <a:cs typeface="Andalus" panose="02020603050405020304" pitchFamily="18" charset="-78"/>
              </a:rPr>
              <a:t>شكرا </a:t>
            </a:r>
            <a:r>
              <a:rPr lang="ar-DZ" sz="6600" dirty="0">
                <a:solidFill>
                  <a:srgbClr val="0070C0"/>
                </a:solidFill>
                <a:latin typeface="Agency FB" panose="020B0503020202020204" pitchFamily="34" charset="0"/>
                <a:cs typeface="Andalus" panose="02020603050405020304" pitchFamily="18" charset="-78"/>
              </a:rPr>
              <a:t>على حسن </a:t>
            </a:r>
            <a:r>
              <a:rPr lang="ar-DZ" sz="6600" dirty="0" smtClean="0">
                <a:solidFill>
                  <a:srgbClr val="0070C0"/>
                </a:solidFill>
                <a:latin typeface="Agency FB" panose="020B0503020202020204" pitchFamily="34" charset="0"/>
                <a:cs typeface="Andalus" panose="02020603050405020304" pitchFamily="18" charset="-78"/>
              </a:rPr>
              <a:t>المتابعة والإصغاء</a:t>
            </a:r>
            <a:endParaRPr lang="ar-DZ" sz="6600" dirty="0">
              <a:solidFill>
                <a:srgbClr val="0070C0"/>
              </a:solidFill>
              <a:latin typeface="Agency FB" panose="020B0503020202020204" pitchFamily="34" charset="0"/>
              <a:cs typeface="Andalus" panose="02020603050405020304" pitchFamily="18" charset="-78"/>
            </a:endParaRPr>
          </a:p>
          <a:p>
            <a:pPr algn="ctr"/>
            <a:r>
              <a:rPr lang="ar-DZ" sz="1600" dirty="0"/>
              <a:t/>
            </a:r>
            <a:br>
              <a:rPr lang="ar-DZ" sz="1600" dirty="0"/>
            </a:br>
            <a:endParaRPr lang="fr-FR" sz="1600"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7" name="Google Shape;1967;p52"/>
          <p:cNvSpPr/>
          <p:nvPr/>
        </p:nvSpPr>
        <p:spPr>
          <a:xfrm rot="10800000">
            <a:off x="-76200" y="1690560"/>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5"/>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8"/>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60"/>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13" y="1248867"/>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6"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9" y="269200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3"/>
            <a:ext cx="380418" cy="44216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5"/>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8"/>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7" y="1690550"/>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5"/>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2" y="2028083"/>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5" y="1248867"/>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5" y="1690550"/>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7"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9"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5"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5"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9" y="143704"/>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9"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2"/>
          <p:cNvSpPr/>
          <p:nvPr/>
        </p:nvSpPr>
        <p:spPr>
          <a:xfrm>
            <a:off x="8761744"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4" y="4698533"/>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8" y="316885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3"/>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40"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4" y="4036932"/>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2"/>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52" y="4698533"/>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itre 42"/>
          <p:cNvSpPr>
            <a:spLocks noGrp="1"/>
          </p:cNvSpPr>
          <p:nvPr>
            <p:ph type="title"/>
          </p:nvPr>
        </p:nvSpPr>
        <p:spPr>
          <a:xfrm>
            <a:off x="1941950" y="0"/>
            <a:ext cx="5525650" cy="2105025"/>
          </a:xfrm>
        </p:spPr>
        <p:txBody>
          <a:bodyPr/>
          <a:lstStyle/>
          <a:p>
            <a:pPr rtl="1">
              <a:lnSpc>
                <a:spcPct val="100000"/>
              </a:lnSpc>
            </a:pP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جامعة </a:t>
            </a:r>
            <a:r>
              <a:rPr lang="ar-DZ" sz="1800" b="1" dirty="0" err="1" smtClean="0">
                <a:cs typeface="+mj-cs"/>
              </a:rPr>
              <a:t>باجي</a:t>
            </a:r>
            <a:r>
              <a:rPr lang="ar-DZ" sz="1800" b="1" dirty="0" smtClean="0">
                <a:cs typeface="+mj-cs"/>
              </a:rPr>
              <a:t> مختار - </a:t>
            </a:r>
            <a:r>
              <a:rPr lang="ar-DZ" sz="1800" b="1" dirty="0" err="1" smtClean="0">
                <a:cs typeface="+mj-cs"/>
              </a:rPr>
              <a:t>عنابة</a:t>
            </a:r>
            <a:r>
              <a:rPr lang="ar-DZ" sz="1800" b="1" dirty="0" smtClean="0">
                <a:cs typeface="+mj-cs"/>
              </a:rPr>
              <a:t> –</a:t>
            </a:r>
            <a:br>
              <a:rPr lang="ar-DZ" sz="1800" b="1" dirty="0" smtClean="0">
                <a:cs typeface="+mj-cs"/>
              </a:rPr>
            </a:br>
            <a:r>
              <a:rPr lang="ar-DZ" sz="1800" b="1" dirty="0" smtClean="0">
                <a:cs typeface="+mj-cs"/>
              </a:rPr>
              <a:t>كلية العلوم الاقتصادية والتجارية وعلوم التسيير</a:t>
            </a:r>
            <a:br>
              <a:rPr lang="ar-DZ" sz="1800" b="1" dirty="0" smtClean="0">
                <a:cs typeface="+mj-cs"/>
              </a:rPr>
            </a:br>
            <a:r>
              <a:rPr lang="ar-DZ" sz="1800" b="1" dirty="0" smtClean="0">
                <a:cs typeface="+mj-cs"/>
              </a:rPr>
              <a:t>قسم العلوم المالية</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مقياس: </a:t>
            </a:r>
            <a:r>
              <a:rPr lang="ar-DZ" sz="1800" b="1" dirty="0" smtClean="0">
                <a:solidFill>
                  <a:srgbClr val="FF0000"/>
                </a:solidFill>
                <a:cs typeface="+mj-cs"/>
              </a:rPr>
              <a:t>التشريعات المالية والبنكية في الجزائر</a:t>
            </a:r>
            <a:br>
              <a:rPr lang="ar-DZ" sz="1800" b="1" dirty="0" smtClean="0">
                <a:solidFill>
                  <a:srgbClr val="FF0000"/>
                </a:solidFill>
                <a:cs typeface="+mj-cs"/>
              </a:rPr>
            </a:br>
            <a:r>
              <a:rPr lang="ar-DZ" sz="1600" b="1" dirty="0" smtClean="0">
                <a:solidFill>
                  <a:schemeClr val="tx1"/>
                </a:solidFill>
                <a:cs typeface="+mj-cs"/>
              </a:rPr>
              <a:t>عنوان المحاضرة: </a:t>
            </a:r>
            <a:r>
              <a:rPr lang="ar-DZ" sz="1600" b="1" dirty="0" smtClean="0">
                <a:solidFill>
                  <a:srgbClr val="FF0000"/>
                </a:solidFill>
                <a:cs typeface="+mj-cs"/>
              </a:rPr>
              <a:t>التشريعات البنكية في الجزائر</a:t>
            </a:r>
            <a:br>
              <a:rPr lang="ar-DZ" sz="1600" b="1" dirty="0" smtClean="0">
                <a:solidFill>
                  <a:srgbClr val="FF0000"/>
                </a:solidFill>
                <a:cs typeface="+mj-cs"/>
              </a:rPr>
            </a:br>
            <a:r>
              <a:rPr lang="ar-DZ" sz="1400" b="1" dirty="0" smtClean="0">
                <a:solidFill>
                  <a:schemeClr val="tx1"/>
                </a:solidFill>
                <a:cs typeface="+mj-cs"/>
              </a:rPr>
              <a:t>موجه لطلبة السنة أولى </a:t>
            </a:r>
            <a:r>
              <a:rPr lang="ar-DZ" sz="1400" b="1" dirty="0" err="1" smtClean="0">
                <a:solidFill>
                  <a:schemeClr val="tx1"/>
                </a:solidFill>
                <a:cs typeface="+mj-cs"/>
              </a:rPr>
              <a:t>ماستر</a:t>
            </a:r>
            <a:r>
              <a:rPr lang="ar-DZ" sz="1400" b="1" dirty="0" smtClean="0">
                <a:solidFill>
                  <a:schemeClr val="tx1"/>
                </a:solidFill>
                <a:cs typeface="+mj-cs"/>
              </a:rPr>
              <a:t> تخصص: مالية المؤسسة</a:t>
            </a:r>
            <a:endParaRPr lang="fr-FR" sz="1800" b="1" dirty="0">
              <a:solidFill>
                <a:schemeClr val="tx1"/>
              </a:solidFill>
              <a:cs typeface="+mj-cs"/>
            </a:endParaRPr>
          </a:p>
        </p:txBody>
      </p:sp>
      <p:sp>
        <p:nvSpPr>
          <p:cNvPr id="40" name="Sous-titre 39"/>
          <p:cNvSpPr>
            <a:spLocks noGrp="1"/>
          </p:cNvSpPr>
          <p:nvPr>
            <p:ph type="subTitle" idx="1"/>
          </p:nvPr>
        </p:nvSpPr>
        <p:spPr>
          <a:xfrm>
            <a:off x="133350" y="3504438"/>
            <a:ext cx="2781300" cy="534162"/>
          </a:xfrm>
        </p:spPr>
        <p:txBody>
          <a:bodyPr/>
          <a:lstStyle/>
          <a:p>
            <a:r>
              <a:rPr lang="ar-DZ" sz="1600" b="1" dirty="0" smtClean="0"/>
              <a:t>من تقديم: </a:t>
            </a:r>
            <a:r>
              <a:rPr lang="ar-DZ" sz="1600" b="1" dirty="0" err="1" smtClean="0"/>
              <a:t>د</a:t>
            </a:r>
            <a:r>
              <a:rPr lang="ar-DZ" sz="1600" b="1" dirty="0" smtClean="0"/>
              <a:t>. حاج علي عدنان</a:t>
            </a:r>
            <a:endParaRPr lang="fr-FR" sz="1600" b="1" dirty="0"/>
          </a:p>
        </p:txBody>
      </p:sp>
      <p:pic>
        <p:nvPicPr>
          <p:cNvPr id="54" name="Picture 3" descr="C:\Users\Office\Desktop\مسؤول تخصص مالية وبنوك\Logo Fac Economie.png"/>
          <p:cNvPicPr>
            <a:picLocks noChangeAspect="1" noChangeArrowheads="1"/>
          </p:cNvPicPr>
          <p:nvPr/>
        </p:nvPicPr>
        <p:blipFill>
          <a:blip r:embed="rId3"/>
          <a:srcRect/>
          <a:stretch>
            <a:fillRect/>
          </a:stretch>
        </p:blipFill>
        <p:spPr bwMode="auto">
          <a:xfrm>
            <a:off x="6253102" y="133350"/>
            <a:ext cx="1157348" cy="1238250"/>
          </a:xfrm>
          <a:prstGeom prst="rect">
            <a:avLst/>
          </a:prstGeom>
          <a:noFill/>
        </p:spPr>
      </p:pic>
      <p:pic>
        <p:nvPicPr>
          <p:cNvPr id="55" name="Image 54" descr="C:\Users\Office\Desktop\Université_Badji_Mokhtar_d'Annaba.png"/>
          <p:cNvPicPr/>
          <p:nvPr/>
        </p:nvPicPr>
        <p:blipFill>
          <a:blip r:embed="rId4" cstate="print"/>
          <a:srcRect/>
          <a:stretch>
            <a:fillRect/>
          </a:stretch>
        </p:blipFill>
        <p:spPr bwMode="auto">
          <a:xfrm>
            <a:off x="1904999" y="262443"/>
            <a:ext cx="1200151" cy="1213932"/>
          </a:xfrm>
          <a:prstGeom prst="rect">
            <a:avLst/>
          </a:prstGeom>
          <a:noFill/>
          <a:ln w="9525">
            <a:noFill/>
            <a:miter lim="800000"/>
            <a:headEnd/>
            <a:tailEnd/>
          </a:ln>
        </p:spPr>
      </p:pic>
      <p:pic>
        <p:nvPicPr>
          <p:cNvPr id="56" name="Picture 2" descr="C:\Users\Office\Desktop\مقاييس السداسي الثاني 2023-2024\مقياس التشريعات المالية والبنكية في الجزائر\صورة تعريفية مقياس التشريعات.png"/>
          <p:cNvPicPr>
            <a:picLocks noChangeAspect="1" noChangeArrowheads="1"/>
          </p:cNvPicPr>
          <p:nvPr/>
        </p:nvPicPr>
        <p:blipFill>
          <a:blip r:embed="rId5"/>
          <a:srcRect/>
          <a:stretch>
            <a:fillRect/>
          </a:stretch>
        </p:blipFill>
        <p:spPr bwMode="auto">
          <a:xfrm>
            <a:off x="2714625" y="2009775"/>
            <a:ext cx="5014283" cy="2514600"/>
          </a:xfrm>
          <a:prstGeom prst="rect">
            <a:avLst/>
          </a:prstGeom>
          <a:noFill/>
        </p:spPr>
      </p:pic>
      <p:sp>
        <p:nvSpPr>
          <p:cNvPr id="42" name="Sous-titre 39"/>
          <p:cNvSpPr txBox="1">
            <a:spLocks/>
          </p:cNvSpPr>
          <p:nvPr/>
        </p:nvSpPr>
        <p:spPr>
          <a:xfrm>
            <a:off x="3419475" y="4533138"/>
            <a:ext cx="2781300" cy="334137"/>
          </a:xfrm>
          <a:prstGeom prst="rect">
            <a:avLst/>
          </a:prstGeom>
          <a:noFill/>
          <a:ln>
            <a:noFill/>
          </a:ln>
        </p:spPr>
        <p:txBody>
          <a:bodyPr spcFirstLastPara="1" wrap="square" lIns="91425" tIns="91425" rIns="91425" bIns="91425" anchor="t" anchorCtr="0">
            <a:noAutofit/>
          </a:bodyPr>
          <a:lstStyle/>
          <a:p>
            <a:pPr marL="457200" marR="0" lvl="0" indent="-317500" algn="ctr" defTabSz="914400" rtl="0" eaLnBrk="1" fontAlgn="auto" latinLnBrk="0" hangingPunct="1">
              <a:lnSpc>
                <a:spcPct val="100000"/>
              </a:lnSpc>
              <a:spcBef>
                <a:spcPts val="0"/>
              </a:spcBef>
              <a:spcAft>
                <a:spcPts val="0"/>
              </a:spcAft>
              <a:buClr>
                <a:schemeClr val="dk2"/>
              </a:buClr>
              <a:buSzPts val="1400"/>
              <a:buFont typeface="Arvo"/>
              <a:buNone/>
              <a:tabLst/>
              <a:defRPr/>
            </a:pPr>
            <a:r>
              <a:rPr kumimoji="0" lang="ar-DZ" sz="1600" b="1" i="0" u="none" strike="noStrike" kern="0" cap="none" spc="0" normalizeH="0" baseline="0" noProof="0" dirty="0" smtClean="0">
                <a:ln>
                  <a:noFill/>
                </a:ln>
                <a:solidFill>
                  <a:schemeClr val="dk2"/>
                </a:solidFill>
                <a:effectLst/>
                <a:uLnTx/>
                <a:uFillTx/>
                <a:latin typeface="Arvo"/>
                <a:ea typeface="Arvo"/>
                <a:cs typeface="Arvo"/>
                <a:sym typeface="Arvo"/>
              </a:rPr>
              <a:t>السنة الجامعية: 2025/2024</a:t>
            </a:r>
            <a:endParaRPr kumimoji="0" lang="fr-FR" sz="1600" b="1" i="0" u="none" strike="noStrike" kern="0" cap="none" spc="0" normalizeH="0" baseline="0" noProof="0" dirty="0">
              <a:ln>
                <a:noFill/>
              </a:ln>
              <a:solidFill>
                <a:schemeClr val="dk2"/>
              </a:solidFill>
              <a:effectLst/>
              <a:uLnTx/>
              <a:uFillTx/>
              <a:latin typeface="Arvo"/>
              <a:ea typeface="Arvo"/>
              <a:cs typeface="Arvo"/>
              <a:sym typeface="Arvo"/>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200"/>
                                        <p:tgtEl>
                                          <p:spTgt spid="1982"/>
                                        </p:tgtEl>
                                        <p:attrNameLst>
                                          <p:attrName>ppt_w</p:attrName>
                                        </p:attrNameLst>
                                      </p:cBhvr>
                                      <p:tavLst>
                                        <p:tav tm="0">
                                          <p:val>
                                            <p:strVal val="0"/>
                                          </p:val>
                                        </p:tav>
                                        <p:tav tm="100000">
                                          <p:val>
                                            <p:strVal val="#ppt_w"/>
                                          </p:val>
                                        </p:tav>
                                      </p:tavLst>
                                    </p:anim>
                                    <p:anim calcmode="lin" valueType="num">
                                      <p:cBhvr additive="base">
                                        <p:cTn id="8" dur="200"/>
                                        <p:tgtEl>
                                          <p:spTgt spid="1982"/>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1990"/>
                                        </p:tgtEl>
                                        <p:attrNameLst>
                                          <p:attrName>style.visibility</p:attrName>
                                        </p:attrNameLst>
                                      </p:cBhvr>
                                      <p:to>
                                        <p:strVal val="visible"/>
                                      </p:to>
                                    </p:set>
                                    <p:anim calcmode="lin" valueType="num">
                                      <p:cBhvr additive="base">
                                        <p:cTn id="12" dur="200"/>
                                        <p:tgtEl>
                                          <p:spTgt spid="1990"/>
                                        </p:tgtEl>
                                        <p:attrNameLst>
                                          <p:attrName>ppt_w</p:attrName>
                                        </p:attrNameLst>
                                      </p:cBhvr>
                                      <p:tavLst>
                                        <p:tav tm="0">
                                          <p:val>
                                            <p:strVal val="0"/>
                                          </p:val>
                                        </p:tav>
                                        <p:tav tm="100000">
                                          <p:val>
                                            <p:strVal val="#ppt_w"/>
                                          </p:val>
                                        </p:tav>
                                      </p:tavLst>
                                    </p:anim>
                                    <p:anim calcmode="lin" valueType="num">
                                      <p:cBhvr additive="base">
                                        <p:cTn id="13" dur="200"/>
                                        <p:tgtEl>
                                          <p:spTgt spid="1990"/>
                                        </p:tgtEl>
                                        <p:attrNameLst>
                                          <p:attrName>ppt_h</p:attrName>
                                        </p:attrNameLst>
                                      </p:cBhvr>
                                      <p:tavLst>
                                        <p:tav tm="0">
                                          <p:val>
                                            <p:strVal val="0"/>
                                          </p:val>
                                        </p:tav>
                                        <p:tav tm="100000">
                                          <p:val>
                                            <p:strVal val="#ppt_h"/>
                                          </p:val>
                                        </p:tav>
                                      </p:tavLst>
                                    </p:anim>
                                  </p:childTnLst>
                                </p:cTn>
                              </p:par>
                            </p:childTnLst>
                          </p:cTn>
                        </p:par>
                        <p:par>
                          <p:cTn id="14" fill="hold">
                            <p:stCondLst>
                              <p:cond delay="400"/>
                            </p:stCondLst>
                            <p:childTnLst>
                              <p:par>
                                <p:cTn id="15" presetID="23" presetClass="entr" presetSubtype="16" fill="hold" nodeType="afterEffect">
                                  <p:stCondLst>
                                    <p:cond delay="0"/>
                                  </p:stCondLst>
                                  <p:childTnLst>
                                    <p:set>
                                      <p:cBhvr>
                                        <p:cTn id="16" dur="1" fill="hold">
                                          <p:stCondLst>
                                            <p:cond delay="0"/>
                                          </p:stCondLst>
                                        </p:cTn>
                                        <p:tgtEl>
                                          <p:spTgt spid="1978"/>
                                        </p:tgtEl>
                                        <p:attrNameLst>
                                          <p:attrName>style.visibility</p:attrName>
                                        </p:attrNameLst>
                                      </p:cBhvr>
                                      <p:to>
                                        <p:strVal val="visible"/>
                                      </p:to>
                                    </p:set>
                                    <p:anim calcmode="lin" valueType="num">
                                      <p:cBhvr additive="base">
                                        <p:cTn id="17" dur="200"/>
                                        <p:tgtEl>
                                          <p:spTgt spid="1978"/>
                                        </p:tgtEl>
                                        <p:attrNameLst>
                                          <p:attrName>ppt_w</p:attrName>
                                        </p:attrNameLst>
                                      </p:cBhvr>
                                      <p:tavLst>
                                        <p:tav tm="0">
                                          <p:val>
                                            <p:strVal val="0"/>
                                          </p:val>
                                        </p:tav>
                                        <p:tav tm="100000">
                                          <p:val>
                                            <p:strVal val="#ppt_w"/>
                                          </p:val>
                                        </p:tav>
                                      </p:tavLst>
                                    </p:anim>
                                    <p:anim calcmode="lin" valueType="num">
                                      <p:cBhvr additive="base">
                                        <p:cTn id="18" dur="200"/>
                                        <p:tgtEl>
                                          <p:spTgt spid="1978"/>
                                        </p:tgtEl>
                                        <p:attrNameLst>
                                          <p:attrName>ppt_h</p:attrName>
                                        </p:attrNameLst>
                                      </p:cBhvr>
                                      <p:tavLst>
                                        <p:tav tm="0">
                                          <p:val>
                                            <p:strVal val="0"/>
                                          </p:val>
                                        </p:tav>
                                        <p:tav tm="100000">
                                          <p:val>
                                            <p:strVal val="#ppt_h"/>
                                          </p:val>
                                        </p:tav>
                                      </p:tavLst>
                                    </p:anim>
                                  </p:childTnLst>
                                </p:cTn>
                              </p:par>
                            </p:childTnLst>
                          </p:cTn>
                        </p:par>
                        <p:par>
                          <p:cTn id="19" fill="hold">
                            <p:stCondLst>
                              <p:cond delay="600"/>
                            </p:stCondLst>
                            <p:childTnLst>
                              <p:par>
                                <p:cTn id="20" presetID="23" presetClass="entr" presetSubtype="16" fill="hold" nodeType="afterEffect">
                                  <p:stCondLst>
                                    <p:cond delay="0"/>
                                  </p:stCondLst>
                                  <p:childTnLst>
                                    <p:set>
                                      <p:cBhvr>
                                        <p:cTn id="21" dur="1" fill="hold">
                                          <p:stCondLst>
                                            <p:cond delay="0"/>
                                          </p:stCondLst>
                                        </p:cTn>
                                        <p:tgtEl>
                                          <p:spTgt spid="1968"/>
                                        </p:tgtEl>
                                        <p:attrNameLst>
                                          <p:attrName>style.visibility</p:attrName>
                                        </p:attrNameLst>
                                      </p:cBhvr>
                                      <p:to>
                                        <p:strVal val="visible"/>
                                      </p:to>
                                    </p:set>
                                    <p:anim calcmode="lin" valueType="num">
                                      <p:cBhvr additive="base">
                                        <p:cTn id="22" dur="200"/>
                                        <p:tgtEl>
                                          <p:spTgt spid="1968"/>
                                        </p:tgtEl>
                                        <p:attrNameLst>
                                          <p:attrName>ppt_w</p:attrName>
                                        </p:attrNameLst>
                                      </p:cBhvr>
                                      <p:tavLst>
                                        <p:tav tm="0">
                                          <p:val>
                                            <p:strVal val="0"/>
                                          </p:val>
                                        </p:tav>
                                        <p:tav tm="100000">
                                          <p:val>
                                            <p:strVal val="#ppt_w"/>
                                          </p:val>
                                        </p:tav>
                                      </p:tavLst>
                                    </p:anim>
                                    <p:anim calcmode="lin" valueType="num">
                                      <p:cBhvr additive="base">
                                        <p:cTn id="23" dur="200"/>
                                        <p:tgtEl>
                                          <p:spTgt spid="1968"/>
                                        </p:tgtEl>
                                        <p:attrNameLst>
                                          <p:attrName>ppt_h</p:attrName>
                                        </p:attrNameLst>
                                      </p:cBhvr>
                                      <p:tavLst>
                                        <p:tav tm="0">
                                          <p:val>
                                            <p:strVal val="0"/>
                                          </p:val>
                                        </p:tav>
                                        <p:tav tm="100000">
                                          <p:val>
                                            <p:strVal val="#ppt_h"/>
                                          </p:val>
                                        </p:tav>
                                      </p:tavLst>
                                    </p:anim>
                                  </p:childTnLst>
                                </p:cTn>
                              </p:par>
                            </p:childTnLst>
                          </p:cTn>
                        </p:par>
                        <p:par>
                          <p:cTn id="24" fill="hold">
                            <p:stCondLst>
                              <p:cond delay="800"/>
                            </p:stCondLst>
                            <p:childTnLst>
                              <p:par>
                                <p:cTn id="25" presetID="23" presetClass="entr" presetSubtype="16" fill="hold" nodeType="afterEffect">
                                  <p:stCondLst>
                                    <p:cond delay="0"/>
                                  </p:stCondLst>
                                  <p:childTnLst>
                                    <p:set>
                                      <p:cBhvr>
                                        <p:cTn id="26" dur="1" fill="hold">
                                          <p:stCondLst>
                                            <p:cond delay="0"/>
                                          </p:stCondLst>
                                        </p:cTn>
                                        <p:tgtEl>
                                          <p:spTgt spid="1983"/>
                                        </p:tgtEl>
                                        <p:attrNameLst>
                                          <p:attrName>style.visibility</p:attrName>
                                        </p:attrNameLst>
                                      </p:cBhvr>
                                      <p:to>
                                        <p:strVal val="visible"/>
                                      </p:to>
                                    </p:set>
                                    <p:anim calcmode="lin" valueType="num">
                                      <p:cBhvr additive="base">
                                        <p:cTn id="27" dur="200"/>
                                        <p:tgtEl>
                                          <p:spTgt spid="1983"/>
                                        </p:tgtEl>
                                        <p:attrNameLst>
                                          <p:attrName>ppt_w</p:attrName>
                                        </p:attrNameLst>
                                      </p:cBhvr>
                                      <p:tavLst>
                                        <p:tav tm="0">
                                          <p:val>
                                            <p:strVal val="0"/>
                                          </p:val>
                                        </p:tav>
                                        <p:tav tm="100000">
                                          <p:val>
                                            <p:strVal val="#ppt_w"/>
                                          </p:val>
                                        </p:tav>
                                      </p:tavLst>
                                    </p:anim>
                                    <p:anim calcmode="lin" valueType="num">
                                      <p:cBhvr additive="base">
                                        <p:cTn id="28" dur="200"/>
                                        <p:tgtEl>
                                          <p:spTgt spid="1983"/>
                                        </p:tgtEl>
                                        <p:attrNameLst>
                                          <p:attrName>ppt_h</p:attrName>
                                        </p:attrNameLst>
                                      </p:cBhvr>
                                      <p:tavLst>
                                        <p:tav tm="0">
                                          <p:val>
                                            <p:strVal val="0"/>
                                          </p:val>
                                        </p:tav>
                                        <p:tav tm="100000">
                                          <p:val>
                                            <p:strVal val="#ppt_h"/>
                                          </p:val>
                                        </p:tav>
                                      </p:tavLst>
                                    </p:anim>
                                  </p:childTnLst>
                                </p:cTn>
                              </p:par>
                            </p:childTnLst>
                          </p:cTn>
                        </p:par>
                        <p:par>
                          <p:cTn id="29" fill="hold">
                            <p:stCondLst>
                              <p:cond delay="1000"/>
                            </p:stCondLst>
                            <p:childTnLst>
                              <p:par>
                                <p:cTn id="30" presetID="23" presetClass="entr" presetSubtype="16" fill="hold" nodeType="afterEffect">
                                  <p:stCondLst>
                                    <p:cond delay="0"/>
                                  </p:stCondLst>
                                  <p:childTnLst>
                                    <p:set>
                                      <p:cBhvr>
                                        <p:cTn id="31" dur="1" fill="hold">
                                          <p:stCondLst>
                                            <p:cond delay="0"/>
                                          </p:stCondLst>
                                        </p:cTn>
                                        <p:tgtEl>
                                          <p:spTgt spid="1970"/>
                                        </p:tgtEl>
                                        <p:attrNameLst>
                                          <p:attrName>style.visibility</p:attrName>
                                        </p:attrNameLst>
                                      </p:cBhvr>
                                      <p:to>
                                        <p:strVal val="visible"/>
                                      </p:to>
                                    </p:set>
                                    <p:anim calcmode="lin" valueType="num">
                                      <p:cBhvr additive="base">
                                        <p:cTn id="32" dur="200"/>
                                        <p:tgtEl>
                                          <p:spTgt spid="1970"/>
                                        </p:tgtEl>
                                        <p:attrNameLst>
                                          <p:attrName>ppt_w</p:attrName>
                                        </p:attrNameLst>
                                      </p:cBhvr>
                                      <p:tavLst>
                                        <p:tav tm="0">
                                          <p:val>
                                            <p:strVal val="0"/>
                                          </p:val>
                                        </p:tav>
                                        <p:tav tm="100000">
                                          <p:val>
                                            <p:strVal val="#ppt_w"/>
                                          </p:val>
                                        </p:tav>
                                      </p:tavLst>
                                    </p:anim>
                                    <p:anim calcmode="lin" valueType="num">
                                      <p:cBhvr additive="base">
                                        <p:cTn id="33" dur="200"/>
                                        <p:tgtEl>
                                          <p:spTgt spid="1970"/>
                                        </p:tgtEl>
                                        <p:attrNameLst>
                                          <p:attrName>ppt_h</p:attrName>
                                        </p:attrNameLst>
                                      </p:cBhvr>
                                      <p:tavLst>
                                        <p:tav tm="0">
                                          <p:val>
                                            <p:strVal val="0"/>
                                          </p:val>
                                        </p:tav>
                                        <p:tav tm="100000">
                                          <p:val>
                                            <p:strVal val="#ppt_h"/>
                                          </p:val>
                                        </p:tav>
                                      </p:tavLst>
                                    </p:anim>
                                  </p:childTnLst>
                                </p:cTn>
                              </p:par>
                            </p:childTnLst>
                          </p:cTn>
                        </p:par>
                        <p:par>
                          <p:cTn id="34" fill="hold">
                            <p:stCondLst>
                              <p:cond delay="1200"/>
                            </p:stCondLst>
                            <p:childTnLst>
                              <p:par>
                                <p:cTn id="35" presetID="23" presetClass="entr" presetSubtype="16" fill="hold" nodeType="after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200"/>
                                        <p:tgtEl>
                                          <p:spTgt spid="1989"/>
                                        </p:tgtEl>
                                        <p:attrNameLst>
                                          <p:attrName>ppt_w</p:attrName>
                                        </p:attrNameLst>
                                      </p:cBhvr>
                                      <p:tavLst>
                                        <p:tav tm="0">
                                          <p:val>
                                            <p:strVal val="0"/>
                                          </p:val>
                                        </p:tav>
                                        <p:tav tm="100000">
                                          <p:val>
                                            <p:strVal val="#ppt_w"/>
                                          </p:val>
                                        </p:tav>
                                      </p:tavLst>
                                    </p:anim>
                                    <p:anim calcmode="lin" valueType="num">
                                      <p:cBhvr additive="base">
                                        <p:cTn id="38" dur="200"/>
                                        <p:tgtEl>
                                          <p:spTgt spid="1989"/>
                                        </p:tgtEl>
                                        <p:attrNameLst>
                                          <p:attrName>ppt_h</p:attrName>
                                        </p:attrNameLst>
                                      </p:cBhvr>
                                      <p:tavLst>
                                        <p:tav tm="0">
                                          <p:val>
                                            <p:strVal val="0"/>
                                          </p:val>
                                        </p:tav>
                                        <p:tav tm="100000">
                                          <p:val>
                                            <p:strVal val="#ppt_h"/>
                                          </p:val>
                                        </p:tav>
                                      </p:tavLst>
                                    </p:anim>
                                  </p:childTnLst>
                                </p:cTn>
                              </p:par>
                            </p:childTnLst>
                          </p:cTn>
                        </p:par>
                        <p:par>
                          <p:cTn id="39" fill="hold">
                            <p:stCondLst>
                              <p:cond delay="1400"/>
                            </p:stCondLst>
                            <p:childTnLst>
                              <p:par>
                                <p:cTn id="40" presetID="23" presetClass="entr" presetSubtype="16" fill="hold" nodeType="afterEffect">
                                  <p:stCondLst>
                                    <p:cond delay="0"/>
                                  </p:stCondLst>
                                  <p:childTnLst>
                                    <p:set>
                                      <p:cBhvr>
                                        <p:cTn id="41" dur="1" fill="hold">
                                          <p:stCondLst>
                                            <p:cond delay="0"/>
                                          </p:stCondLst>
                                        </p:cTn>
                                        <p:tgtEl>
                                          <p:spTgt spid="1981"/>
                                        </p:tgtEl>
                                        <p:attrNameLst>
                                          <p:attrName>style.visibility</p:attrName>
                                        </p:attrNameLst>
                                      </p:cBhvr>
                                      <p:to>
                                        <p:strVal val="visible"/>
                                      </p:to>
                                    </p:set>
                                    <p:anim calcmode="lin" valueType="num">
                                      <p:cBhvr additive="base">
                                        <p:cTn id="42" dur="200"/>
                                        <p:tgtEl>
                                          <p:spTgt spid="1981"/>
                                        </p:tgtEl>
                                        <p:attrNameLst>
                                          <p:attrName>ppt_w</p:attrName>
                                        </p:attrNameLst>
                                      </p:cBhvr>
                                      <p:tavLst>
                                        <p:tav tm="0">
                                          <p:val>
                                            <p:strVal val="0"/>
                                          </p:val>
                                        </p:tav>
                                        <p:tav tm="100000">
                                          <p:val>
                                            <p:strVal val="#ppt_w"/>
                                          </p:val>
                                        </p:tav>
                                      </p:tavLst>
                                    </p:anim>
                                    <p:anim calcmode="lin" valueType="num">
                                      <p:cBhvr additive="base">
                                        <p:cTn id="43" dur="200"/>
                                        <p:tgtEl>
                                          <p:spTgt spid="1981"/>
                                        </p:tgtEl>
                                        <p:attrNameLst>
                                          <p:attrName>ppt_h</p:attrName>
                                        </p:attrNameLst>
                                      </p:cBhvr>
                                      <p:tavLst>
                                        <p:tav tm="0">
                                          <p:val>
                                            <p:strVal val="0"/>
                                          </p:val>
                                        </p:tav>
                                        <p:tav tm="100000">
                                          <p:val>
                                            <p:strVal val="#ppt_h"/>
                                          </p:val>
                                        </p:tav>
                                      </p:tavLst>
                                    </p:anim>
                                  </p:childTnLst>
                                </p:cTn>
                              </p:par>
                            </p:childTnLst>
                          </p:cTn>
                        </p:par>
                        <p:par>
                          <p:cTn id="44" fill="hold">
                            <p:stCondLst>
                              <p:cond delay="1600"/>
                            </p:stCondLst>
                            <p:childTnLst>
                              <p:par>
                                <p:cTn id="45" presetID="23" presetClass="entr" presetSubtype="16" fill="hold" nodeType="afterEffect">
                                  <p:stCondLst>
                                    <p:cond delay="0"/>
                                  </p:stCondLst>
                                  <p:childTnLst>
                                    <p:set>
                                      <p:cBhvr>
                                        <p:cTn id="46" dur="1" fill="hold">
                                          <p:stCondLst>
                                            <p:cond delay="0"/>
                                          </p:stCondLst>
                                        </p:cTn>
                                        <p:tgtEl>
                                          <p:spTgt spid="1972"/>
                                        </p:tgtEl>
                                        <p:attrNameLst>
                                          <p:attrName>style.visibility</p:attrName>
                                        </p:attrNameLst>
                                      </p:cBhvr>
                                      <p:to>
                                        <p:strVal val="visible"/>
                                      </p:to>
                                    </p:set>
                                    <p:anim calcmode="lin" valueType="num">
                                      <p:cBhvr additive="base">
                                        <p:cTn id="47" dur="200"/>
                                        <p:tgtEl>
                                          <p:spTgt spid="1972"/>
                                        </p:tgtEl>
                                        <p:attrNameLst>
                                          <p:attrName>ppt_w</p:attrName>
                                        </p:attrNameLst>
                                      </p:cBhvr>
                                      <p:tavLst>
                                        <p:tav tm="0">
                                          <p:val>
                                            <p:strVal val="0"/>
                                          </p:val>
                                        </p:tav>
                                        <p:tav tm="100000">
                                          <p:val>
                                            <p:strVal val="#ppt_w"/>
                                          </p:val>
                                        </p:tav>
                                      </p:tavLst>
                                    </p:anim>
                                    <p:anim calcmode="lin" valueType="num">
                                      <p:cBhvr additive="base">
                                        <p:cTn id="48" dur="200"/>
                                        <p:tgtEl>
                                          <p:spTgt spid="1972"/>
                                        </p:tgtEl>
                                        <p:attrNameLst>
                                          <p:attrName>ppt_h</p:attrName>
                                        </p:attrNameLst>
                                      </p:cBhvr>
                                      <p:tavLst>
                                        <p:tav tm="0">
                                          <p:val>
                                            <p:strVal val="0"/>
                                          </p:val>
                                        </p:tav>
                                        <p:tav tm="100000">
                                          <p:val>
                                            <p:strVal val="#ppt_h"/>
                                          </p:val>
                                        </p:tav>
                                      </p:tavLst>
                                    </p:anim>
                                  </p:childTnLst>
                                </p:cTn>
                              </p:par>
                            </p:childTnLst>
                          </p:cTn>
                        </p:par>
                        <p:par>
                          <p:cTn id="49" fill="hold">
                            <p:stCondLst>
                              <p:cond delay="1800"/>
                            </p:stCondLst>
                            <p:childTnLst>
                              <p:par>
                                <p:cTn id="50" presetID="23" presetClass="entr" presetSubtype="16" fill="hold" nodeType="afterEffect">
                                  <p:stCondLst>
                                    <p:cond delay="0"/>
                                  </p:stCondLst>
                                  <p:childTnLst>
                                    <p:set>
                                      <p:cBhvr>
                                        <p:cTn id="51" dur="1" fill="hold">
                                          <p:stCondLst>
                                            <p:cond delay="0"/>
                                          </p:stCondLst>
                                        </p:cTn>
                                        <p:tgtEl>
                                          <p:spTgt spid="1975"/>
                                        </p:tgtEl>
                                        <p:attrNameLst>
                                          <p:attrName>style.visibility</p:attrName>
                                        </p:attrNameLst>
                                      </p:cBhvr>
                                      <p:to>
                                        <p:strVal val="visible"/>
                                      </p:to>
                                    </p:set>
                                    <p:anim calcmode="lin" valueType="num">
                                      <p:cBhvr additive="base">
                                        <p:cTn id="52" dur="200"/>
                                        <p:tgtEl>
                                          <p:spTgt spid="1975"/>
                                        </p:tgtEl>
                                        <p:attrNameLst>
                                          <p:attrName>ppt_w</p:attrName>
                                        </p:attrNameLst>
                                      </p:cBhvr>
                                      <p:tavLst>
                                        <p:tav tm="0">
                                          <p:val>
                                            <p:strVal val="0"/>
                                          </p:val>
                                        </p:tav>
                                        <p:tav tm="100000">
                                          <p:val>
                                            <p:strVal val="#ppt_w"/>
                                          </p:val>
                                        </p:tav>
                                      </p:tavLst>
                                    </p:anim>
                                    <p:anim calcmode="lin" valueType="num">
                                      <p:cBhvr additive="base">
                                        <p:cTn id="53" dur="200"/>
                                        <p:tgtEl>
                                          <p:spTgt spid="1975"/>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992"/>
                                        </p:tgtEl>
                                        <p:attrNameLst>
                                          <p:attrName>style.visibility</p:attrName>
                                        </p:attrNameLst>
                                      </p:cBhvr>
                                      <p:to>
                                        <p:strVal val="visible"/>
                                      </p:to>
                                    </p:set>
                                    <p:anim calcmode="lin" valueType="num">
                                      <p:cBhvr additive="base">
                                        <p:cTn id="57" dur="200"/>
                                        <p:tgtEl>
                                          <p:spTgt spid="1992"/>
                                        </p:tgtEl>
                                        <p:attrNameLst>
                                          <p:attrName>ppt_w</p:attrName>
                                        </p:attrNameLst>
                                      </p:cBhvr>
                                      <p:tavLst>
                                        <p:tav tm="0">
                                          <p:val>
                                            <p:strVal val="0"/>
                                          </p:val>
                                        </p:tav>
                                        <p:tav tm="100000">
                                          <p:val>
                                            <p:strVal val="#ppt_w"/>
                                          </p:val>
                                        </p:tav>
                                      </p:tavLst>
                                    </p:anim>
                                    <p:anim calcmode="lin" valueType="num">
                                      <p:cBhvr additive="base">
                                        <p:cTn id="58" dur="200"/>
                                        <p:tgtEl>
                                          <p:spTgt spid="1992"/>
                                        </p:tgtEl>
                                        <p:attrNameLst>
                                          <p:attrName>ppt_h</p:attrName>
                                        </p:attrNameLst>
                                      </p:cBhvr>
                                      <p:tavLst>
                                        <p:tav tm="0">
                                          <p:val>
                                            <p:strVal val="0"/>
                                          </p:val>
                                        </p:tav>
                                        <p:tav tm="100000">
                                          <p:val>
                                            <p:strVal val="#ppt_h"/>
                                          </p:val>
                                        </p:tav>
                                      </p:tavLst>
                                    </p:anim>
                                  </p:childTnLst>
                                </p:cTn>
                              </p:par>
                            </p:childTnLst>
                          </p:cTn>
                        </p:par>
                        <p:par>
                          <p:cTn id="59" fill="hold">
                            <p:stCondLst>
                              <p:cond delay="2200"/>
                            </p:stCondLst>
                            <p:childTnLst>
                              <p:par>
                                <p:cTn id="60" presetID="23" presetClass="entr" presetSubtype="16" fill="hold" nodeType="afterEffect">
                                  <p:stCondLst>
                                    <p:cond delay="0"/>
                                  </p:stCondLst>
                                  <p:childTnLst>
                                    <p:set>
                                      <p:cBhvr>
                                        <p:cTn id="61" dur="1" fill="hold">
                                          <p:stCondLst>
                                            <p:cond delay="0"/>
                                          </p:stCondLst>
                                        </p:cTn>
                                        <p:tgtEl>
                                          <p:spTgt spid="1977"/>
                                        </p:tgtEl>
                                        <p:attrNameLst>
                                          <p:attrName>style.visibility</p:attrName>
                                        </p:attrNameLst>
                                      </p:cBhvr>
                                      <p:to>
                                        <p:strVal val="visible"/>
                                      </p:to>
                                    </p:set>
                                    <p:anim calcmode="lin" valueType="num">
                                      <p:cBhvr additive="base">
                                        <p:cTn id="62" dur="200"/>
                                        <p:tgtEl>
                                          <p:spTgt spid="1977"/>
                                        </p:tgtEl>
                                        <p:attrNameLst>
                                          <p:attrName>ppt_w</p:attrName>
                                        </p:attrNameLst>
                                      </p:cBhvr>
                                      <p:tavLst>
                                        <p:tav tm="0">
                                          <p:val>
                                            <p:strVal val="0"/>
                                          </p:val>
                                        </p:tav>
                                        <p:tav tm="100000">
                                          <p:val>
                                            <p:strVal val="#ppt_w"/>
                                          </p:val>
                                        </p:tav>
                                      </p:tavLst>
                                    </p:anim>
                                    <p:anim calcmode="lin" valueType="num">
                                      <p:cBhvr additive="base">
                                        <p:cTn id="63" dur="200"/>
                                        <p:tgtEl>
                                          <p:spTgt spid="1977"/>
                                        </p:tgtEl>
                                        <p:attrNameLst>
                                          <p:attrName>ppt_h</p:attrName>
                                        </p:attrNameLst>
                                      </p:cBhvr>
                                      <p:tavLst>
                                        <p:tav tm="0">
                                          <p:val>
                                            <p:strVal val="0"/>
                                          </p:val>
                                        </p:tav>
                                        <p:tav tm="100000">
                                          <p:val>
                                            <p:strVal val="#ppt_h"/>
                                          </p:val>
                                        </p:tav>
                                      </p:tavLst>
                                    </p:anim>
                                  </p:childTnLst>
                                </p:cTn>
                              </p:par>
                            </p:childTnLst>
                          </p:cTn>
                        </p:par>
                        <p:par>
                          <p:cTn id="64" fill="hold">
                            <p:stCondLst>
                              <p:cond delay="2400"/>
                            </p:stCondLst>
                            <p:childTnLst>
                              <p:par>
                                <p:cTn id="65" presetID="23" presetClass="entr" presetSubtype="16" fill="hold" nodeType="afterEffect">
                                  <p:stCondLst>
                                    <p:cond delay="0"/>
                                  </p:stCondLst>
                                  <p:childTnLst>
                                    <p:set>
                                      <p:cBhvr>
                                        <p:cTn id="66" dur="1" fill="hold">
                                          <p:stCondLst>
                                            <p:cond delay="0"/>
                                          </p:stCondLst>
                                        </p:cTn>
                                        <p:tgtEl>
                                          <p:spTgt spid="1969"/>
                                        </p:tgtEl>
                                        <p:attrNameLst>
                                          <p:attrName>style.visibility</p:attrName>
                                        </p:attrNameLst>
                                      </p:cBhvr>
                                      <p:to>
                                        <p:strVal val="visible"/>
                                      </p:to>
                                    </p:set>
                                    <p:anim calcmode="lin" valueType="num">
                                      <p:cBhvr additive="base">
                                        <p:cTn id="67" dur="200"/>
                                        <p:tgtEl>
                                          <p:spTgt spid="1969"/>
                                        </p:tgtEl>
                                        <p:attrNameLst>
                                          <p:attrName>ppt_w</p:attrName>
                                        </p:attrNameLst>
                                      </p:cBhvr>
                                      <p:tavLst>
                                        <p:tav tm="0">
                                          <p:val>
                                            <p:strVal val="0"/>
                                          </p:val>
                                        </p:tav>
                                        <p:tav tm="100000">
                                          <p:val>
                                            <p:strVal val="#ppt_w"/>
                                          </p:val>
                                        </p:tav>
                                      </p:tavLst>
                                    </p:anim>
                                    <p:anim calcmode="lin" valueType="num">
                                      <p:cBhvr additive="base">
                                        <p:cTn id="68" dur="200"/>
                                        <p:tgtEl>
                                          <p:spTgt spid="1969"/>
                                        </p:tgtEl>
                                        <p:attrNameLst>
                                          <p:attrName>ppt_h</p:attrName>
                                        </p:attrNameLst>
                                      </p:cBhvr>
                                      <p:tavLst>
                                        <p:tav tm="0">
                                          <p:val>
                                            <p:strVal val="0"/>
                                          </p:val>
                                        </p:tav>
                                        <p:tav tm="100000">
                                          <p:val>
                                            <p:strVal val="#ppt_h"/>
                                          </p:val>
                                        </p:tav>
                                      </p:tavLst>
                                    </p:anim>
                                  </p:childTnLst>
                                </p:cTn>
                              </p:par>
                            </p:childTnLst>
                          </p:cTn>
                        </p:par>
                        <p:par>
                          <p:cTn id="69" fill="hold">
                            <p:stCondLst>
                              <p:cond delay="2600"/>
                            </p:stCondLst>
                            <p:childTnLst>
                              <p:par>
                                <p:cTn id="70" presetID="23" presetClass="entr" presetSubtype="16" fill="hold" nodeType="afterEffect">
                                  <p:stCondLst>
                                    <p:cond delay="0"/>
                                  </p:stCondLst>
                                  <p:childTnLst>
                                    <p:set>
                                      <p:cBhvr>
                                        <p:cTn id="71" dur="1" fill="hold">
                                          <p:stCondLst>
                                            <p:cond delay="0"/>
                                          </p:stCondLst>
                                        </p:cTn>
                                        <p:tgtEl>
                                          <p:spTgt spid="1967"/>
                                        </p:tgtEl>
                                        <p:attrNameLst>
                                          <p:attrName>style.visibility</p:attrName>
                                        </p:attrNameLst>
                                      </p:cBhvr>
                                      <p:to>
                                        <p:strVal val="visible"/>
                                      </p:to>
                                    </p:set>
                                    <p:anim calcmode="lin" valueType="num">
                                      <p:cBhvr additive="base">
                                        <p:cTn id="72" dur="200"/>
                                        <p:tgtEl>
                                          <p:spTgt spid="1967"/>
                                        </p:tgtEl>
                                        <p:attrNameLst>
                                          <p:attrName>ppt_w</p:attrName>
                                        </p:attrNameLst>
                                      </p:cBhvr>
                                      <p:tavLst>
                                        <p:tav tm="0">
                                          <p:val>
                                            <p:strVal val="0"/>
                                          </p:val>
                                        </p:tav>
                                        <p:tav tm="100000">
                                          <p:val>
                                            <p:strVal val="#ppt_w"/>
                                          </p:val>
                                        </p:tav>
                                      </p:tavLst>
                                    </p:anim>
                                    <p:anim calcmode="lin" valueType="num">
                                      <p:cBhvr additive="base">
                                        <p:cTn id="73" dur="200"/>
                                        <p:tgtEl>
                                          <p:spTgt spid="1967"/>
                                        </p:tgtEl>
                                        <p:attrNameLst>
                                          <p:attrName>ppt_h</p:attrName>
                                        </p:attrNameLst>
                                      </p:cBhvr>
                                      <p:tavLst>
                                        <p:tav tm="0">
                                          <p:val>
                                            <p:strVal val="0"/>
                                          </p:val>
                                        </p:tav>
                                        <p:tav tm="100000">
                                          <p:val>
                                            <p:strVal val="#ppt_h"/>
                                          </p:val>
                                        </p:tav>
                                      </p:tavLst>
                                    </p:anim>
                                  </p:childTnLst>
                                </p:cTn>
                              </p:par>
                            </p:childTnLst>
                          </p:cTn>
                        </p:par>
                        <p:par>
                          <p:cTn id="74" fill="hold">
                            <p:stCondLst>
                              <p:cond delay="2800"/>
                            </p:stCondLst>
                            <p:childTnLst>
                              <p:par>
                                <p:cTn id="75" presetID="23" presetClass="entr" presetSubtype="16" fill="hold" nodeType="afterEffect">
                                  <p:stCondLst>
                                    <p:cond delay="0"/>
                                  </p:stCondLst>
                                  <p:childTnLst>
                                    <p:set>
                                      <p:cBhvr>
                                        <p:cTn id="76" dur="1" fill="hold">
                                          <p:stCondLst>
                                            <p:cond delay="0"/>
                                          </p:stCondLst>
                                        </p:cTn>
                                        <p:tgtEl>
                                          <p:spTgt spid="1971"/>
                                        </p:tgtEl>
                                        <p:attrNameLst>
                                          <p:attrName>style.visibility</p:attrName>
                                        </p:attrNameLst>
                                      </p:cBhvr>
                                      <p:to>
                                        <p:strVal val="visible"/>
                                      </p:to>
                                    </p:set>
                                    <p:anim calcmode="lin" valueType="num">
                                      <p:cBhvr additive="base">
                                        <p:cTn id="77" dur="200"/>
                                        <p:tgtEl>
                                          <p:spTgt spid="1971"/>
                                        </p:tgtEl>
                                        <p:attrNameLst>
                                          <p:attrName>ppt_w</p:attrName>
                                        </p:attrNameLst>
                                      </p:cBhvr>
                                      <p:tavLst>
                                        <p:tav tm="0">
                                          <p:val>
                                            <p:strVal val="0"/>
                                          </p:val>
                                        </p:tav>
                                        <p:tav tm="100000">
                                          <p:val>
                                            <p:strVal val="#ppt_w"/>
                                          </p:val>
                                        </p:tav>
                                      </p:tavLst>
                                    </p:anim>
                                    <p:anim calcmode="lin" valueType="num">
                                      <p:cBhvr additive="base">
                                        <p:cTn id="78" dur="200"/>
                                        <p:tgtEl>
                                          <p:spTgt spid="1971"/>
                                        </p:tgtEl>
                                        <p:attrNameLst>
                                          <p:attrName>ppt_h</p:attrName>
                                        </p:attrNameLst>
                                      </p:cBhvr>
                                      <p:tavLst>
                                        <p:tav tm="0">
                                          <p:val>
                                            <p:strVal val="0"/>
                                          </p:val>
                                        </p:tav>
                                        <p:tav tm="100000">
                                          <p:val>
                                            <p:strVal val="#ppt_h"/>
                                          </p:val>
                                        </p:tav>
                                      </p:tavLst>
                                    </p:anim>
                                  </p:childTnLst>
                                </p:cTn>
                              </p:par>
                            </p:childTnLst>
                          </p:cTn>
                        </p:par>
                        <p:par>
                          <p:cTn id="79" fill="hold">
                            <p:stCondLst>
                              <p:cond delay="3000"/>
                            </p:stCondLst>
                            <p:childTnLst>
                              <p:par>
                                <p:cTn id="80" presetID="23" presetClass="entr" presetSubtype="16" fill="hold" nodeType="afterEffect">
                                  <p:stCondLst>
                                    <p:cond delay="0"/>
                                  </p:stCondLst>
                                  <p:childTnLst>
                                    <p:set>
                                      <p:cBhvr>
                                        <p:cTn id="81" dur="1" fill="hold">
                                          <p:stCondLst>
                                            <p:cond delay="0"/>
                                          </p:stCondLst>
                                        </p:cTn>
                                        <p:tgtEl>
                                          <p:spTgt spid="1984"/>
                                        </p:tgtEl>
                                        <p:attrNameLst>
                                          <p:attrName>style.visibility</p:attrName>
                                        </p:attrNameLst>
                                      </p:cBhvr>
                                      <p:to>
                                        <p:strVal val="visible"/>
                                      </p:to>
                                    </p:set>
                                    <p:anim calcmode="lin" valueType="num">
                                      <p:cBhvr additive="base">
                                        <p:cTn id="82" dur="200"/>
                                        <p:tgtEl>
                                          <p:spTgt spid="1984"/>
                                        </p:tgtEl>
                                        <p:attrNameLst>
                                          <p:attrName>ppt_w</p:attrName>
                                        </p:attrNameLst>
                                      </p:cBhvr>
                                      <p:tavLst>
                                        <p:tav tm="0">
                                          <p:val>
                                            <p:strVal val="0"/>
                                          </p:val>
                                        </p:tav>
                                        <p:tav tm="100000">
                                          <p:val>
                                            <p:strVal val="#ppt_w"/>
                                          </p:val>
                                        </p:tav>
                                      </p:tavLst>
                                    </p:anim>
                                    <p:anim calcmode="lin" valueType="num">
                                      <p:cBhvr additive="base">
                                        <p:cTn id="83" dur="200"/>
                                        <p:tgtEl>
                                          <p:spTgt spid="1984"/>
                                        </p:tgtEl>
                                        <p:attrNameLst>
                                          <p:attrName>ppt_h</p:attrName>
                                        </p:attrNameLst>
                                      </p:cBhvr>
                                      <p:tavLst>
                                        <p:tav tm="0">
                                          <p:val>
                                            <p:strVal val="0"/>
                                          </p:val>
                                        </p:tav>
                                        <p:tav tm="100000">
                                          <p:val>
                                            <p:strVal val="#ppt_h"/>
                                          </p:val>
                                        </p:tav>
                                      </p:tavLst>
                                    </p:anim>
                                  </p:childTnLst>
                                </p:cTn>
                              </p:par>
                            </p:childTnLst>
                          </p:cTn>
                        </p:par>
                        <p:par>
                          <p:cTn id="84" fill="hold">
                            <p:stCondLst>
                              <p:cond delay="3200"/>
                            </p:stCondLst>
                            <p:childTnLst>
                              <p:par>
                                <p:cTn id="85" presetID="23" presetClass="entr" presetSubtype="16" fill="hold" nodeType="afterEffect">
                                  <p:stCondLst>
                                    <p:cond delay="0"/>
                                  </p:stCondLst>
                                  <p:childTnLst>
                                    <p:set>
                                      <p:cBhvr>
                                        <p:cTn id="86" dur="1" fill="hold">
                                          <p:stCondLst>
                                            <p:cond delay="0"/>
                                          </p:stCondLst>
                                        </p:cTn>
                                        <p:tgtEl>
                                          <p:spTgt spid="1993"/>
                                        </p:tgtEl>
                                        <p:attrNameLst>
                                          <p:attrName>style.visibility</p:attrName>
                                        </p:attrNameLst>
                                      </p:cBhvr>
                                      <p:to>
                                        <p:strVal val="visible"/>
                                      </p:to>
                                    </p:set>
                                    <p:anim calcmode="lin" valueType="num">
                                      <p:cBhvr additive="base">
                                        <p:cTn id="87" dur="200"/>
                                        <p:tgtEl>
                                          <p:spTgt spid="1993"/>
                                        </p:tgtEl>
                                        <p:attrNameLst>
                                          <p:attrName>ppt_w</p:attrName>
                                        </p:attrNameLst>
                                      </p:cBhvr>
                                      <p:tavLst>
                                        <p:tav tm="0">
                                          <p:val>
                                            <p:strVal val="0"/>
                                          </p:val>
                                        </p:tav>
                                        <p:tav tm="100000">
                                          <p:val>
                                            <p:strVal val="#ppt_w"/>
                                          </p:val>
                                        </p:tav>
                                      </p:tavLst>
                                    </p:anim>
                                    <p:anim calcmode="lin" valueType="num">
                                      <p:cBhvr additive="base">
                                        <p:cTn id="88" dur="200"/>
                                        <p:tgtEl>
                                          <p:spTgt spid="1993"/>
                                        </p:tgtEl>
                                        <p:attrNameLst>
                                          <p:attrName>ppt_h</p:attrName>
                                        </p:attrNameLst>
                                      </p:cBhvr>
                                      <p:tavLst>
                                        <p:tav tm="0">
                                          <p:val>
                                            <p:strVal val="0"/>
                                          </p:val>
                                        </p:tav>
                                        <p:tav tm="100000">
                                          <p:val>
                                            <p:strVal val="#ppt_h"/>
                                          </p:val>
                                        </p:tav>
                                      </p:tavLst>
                                    </p:anim>
                                  </p:childTnLst>
                                </p:cTn>
                              </p:par>
                            </p:childTnLst>
                          </p:cTn>
                        </p:par>
                        <p:par>
                          <p:cTn id="89" fill="hold">
                            <p:stCondLst>
                              <p:cond delay="3400"/>
                            </p:stCondLst>
                            <p:childTnLst>
                              <p:par>
                                <p:cTn id="90" presetID="23" presetClass="entr" presetSubtype="16" fill="hold" nodeType="afterEffect">
                                  <p:stCondLst>
                                    <p:cond delay="0"/>
                                  </p:stCondLst>
                                  <p:childTnLst>
                                    <p:set>
                                      <p:cBhvr>
                                        <p:cTn id="91" dur="1" fill="hold">
                                          <p:stCondLst>
                                            <p:cond delay="0"/>
                                          </p:stCondLst>
                                        </p:cTn>
                                        <p:tgtEl>
                                          <p:spTgt spid="1974"/>
                                        </p:tgtEl>
                                        <p:attrNameLst>
                                          <p:attrName>style.visibility</p:attrName>
                                        </p:attrNameLst>
                                      </p:cBhvr>
                                      <p:to>
                                        <p:strVal val="visible"/>
                                      </p:to>
                                    </p:set>
                                    <p:anim calcmode="lin" valueType="num">
                                      <p:cBhvr additive="base">
                                        <p:cTn id="92" dur="200"/>
                                        <p:tgtEl>
                                          <p:spTgt spid="1974"/>
                                        </p:tgtEl>
                                        <p:attrNameLst>
                                          <p:attrName>ppt_w</p:attrName>
                                        </p:attrNameLst>
                                      </p:cBhvr>
                                      <p:tavLst>
                                        <p:tav tm="0">
                                          <p:val>
                                            <p:strVal val="0"/>
                                          </p:val>
                                        </p:tav>
                                        <p:tav tm="100000">
                                          <p:val>
                                            <p:strVal val="#ppt_w"/>
                                          </p:val>
                                        </p:tav>
                                      </p:tavLst>
                                    </p:anim>
                                    <p:anim calcmode="lin" valueType="num">
                                      <p:cBhvr additive="base">
                                        <p:cTn id="93" dur="200"/>
                                        <p:tgtEl>
                                          <p:spTgt spid="1974"/>
                                        </p:tgtEl>
                                        <p:attrNameLst>
                                          <p:attrName>ppt_h</p:attrName>
                                        </p:attrNameLst>
                                      </p:cBhvr>
                                      <p:tavLst>
                                        <p:tav tm="0">
                                          <p:val>
                                            <p:strVal val="0"/>
                                          </p:val>
                                        </p:tav>
                                        <p:tav tm="100000">
                                          <p:val>
                                            <p:strVal val="#ppt_h"/>
                                          </p:val>
                                        </p:tav>
                                      </p:tavLst>
                                    </p:anim>
                                  </p:childTnLst>
                                </p:cTn>
                              </p:par>
                            </p:childTnLst>
                          </p:cTn>
                        </p:par>
                        <p:par>
                          <p:cTn id="94" fill="hold">
                            <p:stCondLst>
                              <p:cond delay="3600"/>
                            </p:stCondLst>
                            <p:childTnLst>
                              <p:par>
                                <p:cTn id="95" presetID="23" presetClass="entr" presetSubtype="16" fill="hold" nodeType="afterEffect">
                                  <p:stCondLst>
                                    <p:cond delay="0"/>
                                  </p:stCondLst>
                                  <p:childTnLst>
                                    <p:set>
                                      <p:cBhvr>
                                        <p:cTn id="96" dur="1" fill="hold">
                                          <p:stCondLst>
                                            <p:cond delay="0"/>
                                          </p:stCondLst>
                                        </p:cTn>
                                        <p:tgtEl>
                                          <p:spTgt spid="1976"/>
                                        </p:tgtEl>
                                        <p:attrNameLst>
                                          <p:attrName>style.visibility</p:attrName>
                                        </p:attrNameLst>
                                      </p:cBhvr>
                                      <p:to>
                                        <p:strVal val="visible"/>
                                      </p:to>
                                    </p:set>
                                    <p:anim calcmode="lin" valueType="num">
                                      <p:cBhvr additive="base">
                                        <p:cTn id="97" dur="200"/>
                                        <p:tgtEl>
                                          <p:spTgt spid="1976"/>
                                        </p:tgtEl>
                                        <p:attrNameLst>
                                          <p:attrName>ppt_w</p:attrName>
                                        </p:attrNameLst>
                                      </p:cBhvr>
                                      <p:tavLst>
                                        <p:tav tm="0">
                                          <p:val>
                                            <p:strVal val="0"/>
                                          </p:val>
                                        </p:tav>
                                        <p:tav tm="100000">
                                          <p:val>
                                            <p:strVal val="#ppt_w"/>
                                          </p:val>
                                        </p:tav>
                                      </p:tavLst>
                                    </p:anim>
                                    <p:anim calcmode="lin" valueType="num">
                                      <p:cBhvr additive="base">
                                        <p:cTn id="98" dur="200"/>
                                        <p:tgtEl>
                                          <p:spTgt spid="1976"/>
                                        </p:tgtEl>
                                        <p:attrNameLst>
                                          <p:attrName>ppt_h</p:attrName>
                                        </p:attrNameLst>
                                      </p:cBhvr>
                                      <p:tavLst>
                                        <p:tav tm="0">
                                          <p:val>
                                            <p:strVal val="0"/>
                                          </p:val>
                                        </p:tav>
                                        <p:tav tm="100000">
                                          <p:val>
                                            <p:strVal val="#ppt_h"/>
                                          </p:val>
                                        </p:tav>
                                      </p:tavLst>
                                    </p:anim>
                                  </p:childTnLst>
                                </p:cTn>
                              </p:par>
                            </p:childTnLst>
                          </p:cTn>
                        </p:par>
                        <p:par>
                          <p:cTn id="99" fill="hold">
                            <p:stCondLst>
                              <p:cond delay="3800"/>
                            </p:stCondLst>
                            <p:childTnLst>
                              <p:par>
                                <p:cTn id="100" presetID="23" presetClass="entr" presetSubtype="16" fill="hold" nodeType="afterEffect">
                                  <p:stCondLst>
                                    <p:cond delay="0"/>
                                  </p:stCondLst>
                                  <p:childTnLst>
                                    <p:set>
                                      <p:cBhvr>
                                        <p:cTn id="101" dur="1" fill="hold">
                                          <p:stCondLst>
                                            <p:cond delay="0"/>
                                          </p:stCondLst>
                                        </p:cTn>
                                        <p:tgtEl>
                                          <p:spTgt spid="1985"/>
                                        </p:tgtEl>
                                        <p:attrNameLst>
                                          <p:attrName>style.visibility</p:attrName>
                                        </p:attrNameLst>
                                      </p:cBhvr>
                                      <p:to>
                                        <p:strVal val="visible"/>
                                      </p:to>
                                    </p:set>
                                    <p:anim calcmode="lin" valueType="num">
                                      <p:cBhvr additive="base">
                                        <p:cTn id="102" dur="200"/>
                                        <p:tgtEl>
                                          <p:spTgt spid="1985"/>
                                        </p:tgtEl>
                                        <p:attrNameLst>
                                          <p:attrName>ppt_w</p:attrName>
                                        </p:attrNameLst>
                                      </p:cBhvr>
                                      <p:tavLst>
                                        <p:tav tm="0">
                                          <p:val>
                                            <p:strVal val="0"/>
                                          </p:val>
                                        </p:tav>
                                        <p:tav tm="100000">
                                          <p:val>
                                            <p:strVal val="#ppt_w"/>
                                          </p:val>
                                        </p:tav>
                                      </p:tavLst>
                                    </p:anim>
                                    <p:anim calcmode="lin" valueType="num">
                                      <p:cBhvr additive="base">
                                        <p:cTn id="103" dur="200"/>
                                        <p:tgtEl>
                                          <p:spTgt spid="1985"/>
                                        </p:tgtEl>
                                        <p:attrNameLst>
                                          <p:attrName>ppt_h</p:attrName>
                                        </p:attrNameLst>
                                      </p:cBhvr>
                                      <p:tavLst>
                                        <p:tav tm="0">
                                          <p:val>
                                            <p:strVal val="0"/>
                                          </p:val>
                                        </p:tav>
                                        <p:tav tm="100000">
                                          <p:val>
                                            <p:strVal val="#ppt_h"/>
                                          </p:val>
                                        </p:tav>
                                      </p:tavLst>
                                    </p:anim>
                                  </p:childTnLst>
                                </p:cTn>
                              </p:par>
                            </p:childTnLst>
                          </p:cTn>
                        </p:par>
                        <p:par>
                          <p:cTn id="104" fill="hold">
                            <p:stCondLst>
                              <p:cond delay="4000"/>
                            </p:stCondLst>
                            <p:childTnLst>
                              <p:par>
                                <p:cTn id="105" presetID="23" presetClass="entr" presetSubtype="16" fill="hold" nodeType="afterEffect">
                                  <p:stCondLst>
                                    <p:cond delay="0"/>
                                  </p:stCondLst>
                                  <p:childTnLst>
                                    <p:set>
                                      <p:cBhvr>
                                        <p:cTn id="106" dur="1" fill="hold">
                                          <p:stCondLst>
                                            <p:cond delay="0"/>
                                          </p:stCondLst>
                                        </p:cTn>
                                        <p:tgtEl>
                                          <p:spTgt spid="1973"/>
                                        </p:tgtEl>
                                        <p:attrNameLst>
                                          <p:attrName>style.visibility</p:attrName>
                                        </p:attrNameLst>
                                      </p:cBhvr>
                                      <p:to>
                                        <p:strVal val="visible"/>
                                      </p:to>
                                    </p:set>
                                    <p:anim calcmode="lin" valueType="num">
                                      <p:cBhvr additive="base">
                                        <p:cTn id="107" dur="200"/>
                                        <p:tgtEl>
                                          <p:spTgt spid="1973"/>
                                        </p:tgtEl>
                                        <p:attrNameLst>
                                          <p:attrName>ppt_w</p:attrName>
                                        </p:attrNameLst>
                                      </p:cBhvr>
                                      <p:tavLst>
                                        <p:tav tm="0">
                                          <p:val>
                                            <p:strVal val="0"/>
                                          </p:val>
                                        </p:tav>
                                        <p:tav tm="100000">
                                          <p:val>
                                            <p:strVal val="#ppt_w"/>
                                          </p:val>
                                        </p:tav>
                                      </p:tavLst>
                                    </p:anim>
                                    <p:anim calcmode="lin" valueType="num">
                                      <p:cBhvr additive="base">
                                        <p:cTn id="108" dur="200"/>
                                        <p:tgtEl>
                                          <p:spTgt spid="1973"/>
                                        </p:tgtEl>
                                        <p:attrNameLst>
                                          <p:attrName>ppt_h</p:attrName>
                                        </p:attrNameLst>
                                      </p:cBhvr>
                                      <p:tavLst>
                                        <p:tav tm="0">
                                          <p:val>
                                            <p:strVal val="0"/>
                                          </p:val>
                                        </p:tav>
                                        <p:tav tm="100000">
                                          <p:val>
                                            <p:strVal val="#ppt_h"/>
                                          </p:val>
                                        </p:tav>
                                      </p:tavLst>
                                    </p:anim>
                                  </p:childTnLst>
                                </p:cTn>
                              </p:par>
                            </p:childTnLst>
                          </p:cTn>
                        </p:par>
                        <p:par>
                          <p:cTn id="109" fill="hold">
                            <p:stCondLst>
                              <p:cond delay="4200"/>
                            </p:stCondLst>
                            <p:childTnLst>
                              <p:par>
                                <p:cTn id="110" presetID="23" presetClass="entr" presetSubtype="16" fill="hold" nodeType="afterEffect">
                                  <p:stCondLst>
                                    <p:cond delay="0"/>
                                  </p:stCondLst>
                                  <p:childTnLst>
                                    <p:set>
                                      <p:cBhvr>
                                        <p:cTn id="111" dur="1" fill="hold">
                                          <p:stCondLst>
                                            <p:cond delay="0"/>
                                          </p:stCondLst>
                                        </p:cTn>
                                        <p:tgtEl>
                                          <p:spTgt spid="1986"/>
                                        </p:tgtEl>
                                        <p:attrNameLst>
                                          <p:attrName>style.visibility</p:attrName>
                                        </p:attrNameLst>
                                      </p:cBhvr>
                                      <p:to>
                                        <p:strVal val="visible"/>
                                      </p:to>
                                    </p:set>
                                    <p:anim calcmode="lin" valueType="num">
                                      <p:cBhvr additive="base">
                                        <p:cTn id="112" dur="200"/>
                                        <p:tgtEl>
                                          <p:spTgt spid="1986"/>
                                        </p:tgtEl>
                                        <p:attrNameLst>
                                          <p:attrName>ppt_w</p:attrName>
                                        </p:attrNameLst>
                                      </p:cBhvr>
                                      <p:tavLst>
                                        <p:tav tm="0">
                                          <p:val>
                                            <p:strVal val="0"/>
                                          </p:val>
                                        </p:tav>
                                        <p:tav tm="100000">
                                          <p:val>
                                            <p:strVal val="#ppt_w"/>
                                          </p:val>
                                        </p:tav>
                                      </p:tavLst>
                                    </p:anim>
                                    <p:anim calcmode="lin" valueType="num">
                                      <p:cBhvr additive="base">
                                        <p:cTn id="113" dur="200"/>
                                        <p:tgtEl>
                                          <p:spTgt spid="1986"/>
                                        </p:tgtEl>
                                        <p:attrNameLst>
                                          <p:attrName>ppt_h</p:attrName>
                                        </p:attrNameLst>
                                      </p:cBhvr>
                                      <p:tavLst>
                                        <p:tav tm="0">
                                          <p:val>
                                            <p:strVal val="0"/>
                                          </p:val>
                                        </p:tav>
                                        <p:tav tm="100000">
                                          <p:val>
                                            <p:strVal val="#ppt_h"/>
                                          </p:val>
                                        </p:tav>
                                      </p:tavLst>
                                    </p:anim>
                                  </p:childTnLst>
                                </p:cTn>
                              </p:par>
                            </p:childTnLst>
                          </p:cTn>
                        </p:par>
                        <p:par>
                          <p:cTn id="114" fill="hold">
                            <p:stCondLst>
                              <p:cond delay="4400"/>
                            </p:stCondLst>
                            <p:childTnLst>
                              <p:par>
                                <p:cTn id="115" presetID="23" presetClass="entr" presetSubtype="16" fill="hold" nodeType="afterEffect">
                                  <p:stCondLst>
                                    <p:cond delay="0"/>
                                  </p:stCondLst>
                                  <p:childTnLst>
                                    <p:set>
                                      <p:cBhvr>
                                        <p:cTn id="116" dur="1" fill="hold">
                                          <p:stCondLst>
                                            <p:cond delay="0"/>
                                          </p:stCondLst>
                                        </p:cTn>
                                        <p:tgtEl>
                                          <p:spTgt spid="1991"/>
                                        </p:tgtEl>
                                        <p:attrNameLst>
                                          <p:attrName>style.visibility</p:attrName>
                                        </p:attrNameLst>
                                      </p:cBhvr>
                                      <p:to>
                                        <p:strVal val="visible"/>
                                      </p:to>
                                    </p:set>
                                    <p:anim calcmode="lin" valueType="num">
                                      <p:cBhvr additive="base">
                                        <p:cTn id="117" dur="200"/>
                                        <p:tgtEl>
                                          <p:spTgt spid="1991"/>
                                        </p:tgtEl>
                                        <p:attrNameLst>
                                          <p:attrName>ppt_w</p:attrName>
                                        </p:attrNameLst>
                                      </p:cBhvr>
                                      <p:tavLst>
                                        <p:tav tm="0">
                                          <p:val>
                                            <p:strVal val="0"/>
                                          </p:val>
                                        </p:tav>
                                        <p:tav tm="100000">
                                          <p:val>
                                            <p:strVal val="#ppt_w"/>
                                          </p:val>
                                        </p:tav>
                                      </p:tavLst>
                                    </p:anim>
                                    <p:anim calcmode="lin" valueType="num">
                                      <p:cBhvr additive="base">
                                        <p:cTn id="118" dur="200"/>
                                        <p:tgtEl>
                                          <p:spTgt spid="1991"/>
                                        </p:tgtEl>
                                        <p:attrNameLst>
                                          <p:attrName>ppt_h</p:attrName>
                                        </p:attrNameLst>
                                      </p:cBhvr>
                                      <p:tavLst>
                                        <p:tav tm="0">
                                          <p:val>
                                            <p:strVal val="0"/>
                                          </p:val>
                                        </p:tav>
                                        <p:tav tm="100000">
                                          <p:val>
                                            <p:strVal val="#ppt_h"/>
                                          </p:val>
                                        </p:tav>
                                      </p:tavLst>
                                    </p:anim>
                                  </p:childTnLst>
                                </p:cTn>
                              </p:par>
                            </p:childTnLst>
                          </p:cTn>
                        </p:par>
                        <p:par>
                          <p:cTn id="119" fill="hold">
                            <p:stCondLst>
                              <p:cond delay="4600"/>
                            </p:stCondLst>
                            <p:childTnLst>
                              <p:par>
                                <p:cTn id="120" presetID="23" presetClass="entr" presetSubtype="16" fill="hold" nodeType="afterEffect">
                                  <p:stCondLst>
                                    <p:cond delay="0"/>
                                  </p:stCondLst>
                                  <p:childTnLst>
                                    <p:set>
                                      <p:cBhvr>
                                        <p:cTn id="121" dur="1" fill="hold">
                                          <p:stCondLst>
                                            <p:cond delay="0"/>
                                          </p:stCondLst>
                                        </p:cTn>
                                        <p:tgtEl>
                                          <p:spTgt spid="1988"/>
                                        </p:tgtEl>
                                        <p:attrNameLst>
                                          <p:attrName>style.visibility</p:attrName>
                                        </p:attrNameLst>
                                      </p:cBhvr>
                                      <p:to>
                                        <p:strVal val="visible"/>
                                      </p:to>
                                    </p:set>
                                    <p:anim calcmode="lin" valueType="num">
                                      <p:cBhvr additive="base">
                                        <p:cTn id="122" dur="200"/>
                                        <p:tgtEl>
                                          <p:spTgt spid="1988"/>
                                        </p:tgtEl>
                                        <p:attrNameLst>
                                          <p:attrName>ppt_w</p:attrName>
                                        </p:attrNameLst>
                                      </p:cBhvr>
                                      <p:tavLst>
                                        <p:tav tm="0">
                                          <p:val>
                                            <p:strVal val="0"/>
                                          </p:val>
                                        </p:tav>
                                        <p:tav tm="100000">
                                          <p:val>
                                            <p:strVal val="#ppt_w"/>
                                          </p:val>
                                        </p:tav>
                                      </p:tavLst>
                                    </p:anim>
                                    <p:anim calcmode="lin" valueType="num">
                                      <p:cBhvr additive="base">
                                        <p:cTn id="123" dur="200"/>
                                        <p:tgtEl>
                                          <p:spTgt spid="1988"/>
                                        </p:tgtEl>
                                        <p:attrNameLst>
                                          <p:attrName>ppt_h</p:attrName>
                                        </p:attrNameLst>
                                      </p:cBhvr>
                                      <p:tavLst>
                                        <p:tav tm="0">
                                          <p:val>
                                            <p:strVal val="0"/>
                                          </p:val>
                                        </p:tav>
                                        <p:tav tm="100000">
                                          <p:val>
                                            <p:strVal val="#ppt_h"/>
                                          </p:val>
                                        </p:tav>
                                      </p:tavLst>
                                    </p:anim>
                                  </p:childTnLst>
                                </p:cTn>
                              </p:par>
                            </p:childTnLst>
                          </p:cTn>
                        </p:par>
                        <p:par>
                          <p:cTn id="124" fill="hold">
                            <p:stCondLst>
                              <p:cond delay="4800"/>
                            </p:stCondLst>
                            <p:childTnLst>
                              <p:par>
                                <p:cTn id="125" presetID="23" presetClass="entr" presetSubtype="16" fill="hold" nodeType="afterEffect">
                                  <p:stCondLst>
                                    <p:cond delay="0"/>
                                  </p:stCondLst>
                                  <p:childTnLst>
                                    <p:set>
                                      <p:cBhvr>
                                        <p:cTn id="126" dur="1" fill="hold">
                                          <p:stCondLst>
                                            <p:cond delay="0"/>
                                          </p:stCondLst>
                                        </p:cTn>
                                        <p:tgtEl>
                                          <p:spTgt spid="1987"/>
                                        </p:tgtEl>
                                        <p:attrNameLst>
                                          <p:attrName>style.visibility</p:attrName>
                                        </p:attrNameLst>
                                      </p:cBhvr>
                                      <p:to>
                                        <p:strVal val="visible"/>
                                      </p:to>
                                    </p:set>
                                    <p:anim calcmode="lin" valueType="num">
                                      <p:cBhvr additive="base">
                                        <p:cTn id="127" dur="200"/>
                                        <p:tgtEl>
                                          <p:spTgt spid="1987"/>
                                        </p:tgtEl>
                                        <p:attrNameLst>
                                          <p:attrName>ppt_w</p:attrName>
                                        </p:attrNameLst>
                                      </p:cBhvr>
                                      <p:tavLst>
                                        <p:tav tm="0">
                                          <p:val>
                                            <p:strVal val="0"/>
                                          </p:val>
                                        </p:tav>
                                        <p:tav tm="100000">
                                          <p:val>
                                            <p:strVal val="#ppt_w"/>
                                          </p:val>
                                        </p:tav>
                                      </p:tavLst>
                                    </p:anim>
                                    <p:anim calcmode="lin" valueType="num">
                                      <p:cBhvr additive="base">
                                        <p:cTn id="128" dur="200"/>
                                        <p:tgtEl>
                                          <p:spTgt spid="1987"/>
                                        </p:tgtEl>
                                        <p:attrNameLst>
                                          <p:attrName>ppt_h</p:attrName>
                                        </p:attrNameLst>
                                      </p:cBhvr>
                                      <p:tavLst>
                                        <p:tav tm="0">
                                          <p:val>
                                            <p:strVal val="0"/>
                                          </p:val>
                                        </p:tav>
                                        <p:tav tm="100000">
                                          <p:val>
                                            <p:strVal val="#ppt_h"/>
                                          </p:val>
                                        </p:tav>
                                      </p:tavLst>
                                    </p:anim>
                                  </p:childTnLst>
                                </p:cTn>
                              </p:par>
                            </p:childTnLst>
                          </p:cTn>
                        </p:par>
                        <p:par>
                          <p:cTn id="129" fill="hold">
                            <p:stCondLst>
                              <p:cond delay="5000"/>
                            </p:stCondLst>
                            <p:childTnLst>
                              <p:par>
                                <p:cTn id="130" presetID="23" presetClass="entr" presetSubtype="16" fill="hold" nodeType="afterEffect">
                                  <p:stCondLst>
                                    <p:cond delay="0"/>
                                  </p:stCondLst>
                                  <p:childTnLst>
                                    <p:set>
                                      <p:cBhvr>
                                        <p:cTn id="131" dur="1" fill="hold">
                                          <p:stCondLst>
                                            <p:cond delay="0"/>
                                          </p:stCondLst>
                                        </p:cTn>
                                        <p:tgtEl>
                                          <p:spTgt spid="1979"/>
                                        </p:tgtEl>
                                        <p:attrNameLst>
                                          <p:attrName>style.visibility</p:attrName>
                                        </p:attrNameLst>
                                      </p:cBhvr>
                                      <p:to>
                                        <p:strVal val="visible"/>
                                      </p:to>
                                    </p:set>
                                    <p:anim calcmode="lin" valueType="num">
                                      <p:cBhvr additive="base">
                                        <p:cTn id="132" dur="200"/>
                                        <p:tgtEl>
                                          <p:spTgt spid="1979"/>
                                        </p:tgtEl>
                                        <p:attrNameLst>
                                          <p:attrName>ppt_w</p:attrName>
                                        </p:attrNameLst>
                                      </p:cBhvr>
                                      <p:tavLst>
                                        <p:tav tm="0">
                                          <p:val>
                                            <p:strVal val="0"/>
                                          </p:val>
                                        </p:tav>
                                        <p:tav tm="100000">
                                          <p:val>
                                            <p:strVal val="#ppt_w"/>
                                          </p:val>
                                        </p:tav>
                                      </p:tavLst>
                                    </p:anim>
                                    <p:anim calcmode="lin" valueType="num">
                                      <p:cBhvr additive="base">
                                        <p:cTn id="133" dur="200"/>
                                        <p:tgtEl>
                                          <p:spTgt spid="1979"/>
                                        </p:tgtEl>
                                        <p:attrNameLst>
                                          <p:attrName>ppt_h</p:attrName>
                                        </p:attrNameLst>
                                      </p:cBhvr>
                                      <p:tavLst>
                                        <p:tav tm="0">
                                          <p:val>
                                            <p:strVal val="0"/>
                                          </p:val>
                                        </p:tav>
                                        <p:tav tm="100000">
                                          <p:val>
                                            <p:strVal val="#ppt_h"/>
                                          </p:val>
                                        </p:tav>
                                      </p:tavLst>
                                    </p:anim>
                                  </p:childTnLst>
                                </p:cTn>
                              </p:par>
                            </p:childTnLst>
                          </p:cTn>
                        </p:par>
                        <p:par>
                          <p:cTn id="134" fill="hold">
                            <p:stCondLst>
                              <p:cond delay="5200"/>
                            </p:stCondLst>
                            <p:childTnLst>
                              <p:par>
                                <p:cTn id="135" presetID="23" presetClass="entr" presetSubtype="16" fill="hold" nodeType="afterEffect">
                                  <p:stCondLst>
                                    <p:cond delay="0"/>
                                  </p:stCondLst>
                                  <p:childTnLst>
                                    <p:set>
                                      <p:cBhvr>
                                        <p:cTn id="136" dur="1" fill="hold">
                                          <p:stCondLst>
                                            <p:cond delay="0"/>
                                          </p:stCondLst>
                                        </p:cTn>
                                        <p:tgtEl>
                                          <p:spTgt spid="1980"/>
                                        </p:tgtEl>
                                        <p:attrNameLst>
                                          <p:attrName>style.visibility</p:attrName>
                                        </p:attrNameLst>
                                      </p:cBhvr>
                                      <p:to>
                                        <p:strVal val="visible"/>
                                      </p:to>
                                    </p:set>
                                    <p:anim calcmode="lin" valueType="num">
                                      <p:cBhvr additive="base">
                                        <p:cTn id="137" dur="200"/>
                                        <p:tgtEl>
                                          <p:spTgt spid="1980"/>
                                        </p:tgtEl>
                                        <p:attrNameLst>
                                          <p:attrName>ppt_w</p:attrName>
                                        </p:attrNameLst>
                                      </p:cBhvr>
                                      <p:tavLst>
                                        <p:tav tm="0">
                                          <p:val>
                                            <p:strVal val="0"/>
                                          </p:val>
                                        </p:tav>
                                        <p:tav tm="100000">
                                          <p:val>
                                            <p:strVal val="#ppt_w"/>
                                          </p:val>
                                        </p:tav>
                                      </p:tavLst>
                                    </p:anim>
                                    <p:anim calcmode="lin" valueType="num">
                                      <p:cBhvr additive="base">
                                        <p:cTn id="138" dur="200"/>
                                        <p:tgtEl>
                                          <p:spTgt spid="1980"/>
                                        </p:tgtEl>
                                        <p:attrNameLst>
                                          <p:attrName>ppt_h</p:attrName>
                                        </p:attrNameLst>
                                      </p:cBhvr>
                                      <p:tavLst>
                                        <p:tav tm="0">
                                          <p:val>
                                            <p:strVal val="0"/>
                                          </p:val>
                                        </p:tav>
                                        <p:tav tm="100000">
                                          <p:val>
                                            <p:strVal val="#ppt_h"/>
                                          </p:val>
                                        </p:tav>
                                      </p:tavLst>
                                    </p:anim>
                                  </p:childTnLst>
                                </p:cTn>
                              </p:par>
                            </p:childTnLst>
                          </p:cTn>
                        </p:par>
                        <p:par>
                          <p:cTn id="139" fill="hold">
                            <p:stCondLst>
                              <p:cond delay="5400"/>
                            </p:stCondLst>
                            <p:childTnLst>
                              <p:par>
                                <p:cTn id="140" presetID="23" presetClass="entr" presetSubtype="16" fill="hold" nodeType="afterEffect">
                                  <p:stCondLst>
                                    <p:cond delay="0"/>
                                  </p:stCondLst>
                                  <p:childTnLst>
                                    <p:set>
                                      <p:cBhvr>
                                        <p:cTn id="141" dur="1" fill="hold">
                                          <p:stCondLst>
                                            <p:cond delay="0"/>
                                          </p:stCondLst>
                                        </p:cTn>
                                        <p:tgtEl>
                                          <p:spTgt spid="1971"/>
                                        </p:tgtEl>
                                        <p:attrNameLst>
                                          <p:attrName>style.visibility</p:attrName>
                                        </p:attrNameLst>
                                      </p:cBhvr>
                                      <p:to>
                                        <p:strVal val="visible"/>
                                      </p:to>
                                    </p:set>
                                    <p:anim calcmode="lin" valueType="num">
                                      <p:cBhvr additive="base">
                                        <p:cTn id="142" dur="200"/>
                                        <p:tgtEl>
                                          <p:spTgt spid="1971"/>
                                        </p:tgtEl>
                                        <p:attrNameLst>
                                          <p:attrName>ppt_w</p:attrName>
                                        </p:attrNameLst>
                                      </p:cBhvr>
                                      <p:tavLst>
                                        <p:tav tm="0">
                                          <p:val>
                                            <p:strVal val="0"/>
                                          </p:val>
                                        </p:tav>
                                        <p:tav tm="100000">
                                          <p:val>
                                            <p:strVal val="#ppt_w"/>
                                          </p:val>
                                        </p:tav>
                                      </p:tavLst>
                                    </p:anim>
                                    <p:anim calcmode="lin" valueType="num">
                                      <p:cBhvr additive="base">
                                        <p:cTn id="143" dur="200"/>
                                        <p:tgtEl>
                                          <p:spTgt spid="1971"/>
                                        </p:tgtEl>
                                        <p:attrNameLst>
                                          <p:attrName>ppt_h</p:attrName>
                                        </p:attrNameLst>
                                      </p:cBhvr>
                                      <p:tavLst>
                                        <p:tav tm="0">
                                          <p:val>
                                            <p:strVal val="0"/>
                                          </p:val>
                                        </p:tav>
                                        <p:tav tm="100000">
                                          <p:val>
                                            <p:strVal val="#ppt_h"/>
                                          </p:val>
                                        </p:tav>
                                      </p:tavLst>
                                    </p:anim>
                                  </p:childTnLst>
                                </p:cTn>
                              </p:par>
                            </p:childTnLst>
                          </p:cTn>
                        </p:par>
                        <p:par>
                          <p:cTn id="144" fill="hold">
                            <p:stCondLst>
                              <p:cond delay="5600"/>
                            </p:stCondLst>
                            <p:childTnLst>
                              <p:par>
                                <p:cTn id="145" presetID="23" presetClass="entr" presetSubtype="16" fill="hold" nodeType="afterEffect">
                                  <p:stCondLst>
                                    <p:cond delay="0"/>
                                  </p:stCondLst>
                                  <p:childTnLst>
                                    <p:set>
                                      <p:cBhvr>
                                        <p:cTn id="146" dur="1" fill="hold">
                                          <p:stCondLst>
                                            <p:cond delay="0"/>
                                          </p:stCondLst>
                                        </p:cTn>
                                        <p:tgtEl>
                                          <p:spTgt spid="1997"/>
                                        </p:tgtEl>
                                        <p:attrNameLst>
                                          <p:attrName>style.visibility</p:attrName>
                                        </p:attrNameLst>
                                      </p:cBhvr>
                                      <p:to>
                                        <p:strVal val="visible"/>
                                      </p:to>
                                    </p:set>
                                    <p:anim calcmode="lin" valueType="num">
                                      <p:cBhvr additive="base">
                                        <p:cTn id="147" dur="200"/>
                                        <p:tgtEl>
                                          <p:spTgt spid="1997"/>
                                        </p:tgtEl>
                                        <p:attrNameLst>
                                          <p:attrName>ppt_w</p:attrName>
                                        </p:attrNameLst>
                                      </p:cBhvr>
                                      <p:tavLst>
                                        <p:tav tm="0">
                                          <p:val>
                                            <p:strVal val="0"/>
                                          </p:val>
                                        </p:tav>
                                        <p:tav tm="100000">
                                          <p:val>
                                            <p:strVal val="#ppt_w"/>
                                          </p:val>
                                        </p:tav>
                                      </p:tavLst>
                                    </p:anim>
                                    <p:anim calcmode="lin" valueType="num">
                                      <p:cBhvr additive="base">
                                        <p:cTn id="148" dur="200"/>
                                        <p:tgtEl>
                                          <p:spTgt spid="1997"/>
                                        </p:tgtEl>
                                        <p:attrNameLst>
                                          <p:attrName>ppt_h</p:attrName>
                                        </p:attrNameLst>
                                      </p:cBhvr>
                                      <p:tavLst>
                                        <p:tav tm="0">
                                          <p:val>
                                            <p:strVal val="0"/>
                                          </p:val>
                                        </p:tav>
                                        <p:tav tm="100000">
                                          <p:val>
                                            <p:strVal val="#ppt_h"/>
                                          </p:val>
                                        </p:tav>
                                      </p:tavLst>
                                    </p:anim>
                                  </p:childTnLst>
                                </p:cTn>
                              </p:par>
                            </p:childTnLst>
                          </p:cTn>
                        </p:par>
                        <p:par>
                          <p:cTn id="149" fill="hold">
                            <p:stCondLst>
                              <p:cond delay="5800"/>
                            </p:stCondLst>
                            <p:childTnLst>
                              <p:par>
                                <p:cTn id="150" presetID="23" presetClass="entr" presetSubtype="16" fill="hold" nodeType="afterEffect">
                                  <p:stCondLst>
                                    <p:cond delay="0"/>
                                  </p:stCondLst>
                                  <p:childTnLst>
                                    <p:set>
                                      <p:cBhvr>
                                        <p:cTn id="151" dur="1" fill="hold">
                                          <p:stCondLst>
                                            <p:cond delay="0"/>
                                          </p:stCondLst>
                                        </p:cTn>
                                        <p:tgtEl>
                                          <p:spTgt spid="1994"/>
                                        </p:tgtEl>
                                        <p:attrNameLst>
                                          <p:attrName>style.visibility</p:attrName>
                                        </p:attrNameLst>
                                      </p:cBhvr>
                                      <p:to>
                                        <p:strVal val="visible"/>
                                      </p:to>
                                    </p:set>
                                    <p:anim calcmode="lin" valueType="num">
                                      <p:cBhvr additive="base">
                                        <p:cTn id="152" dur="200"/>
                                        <p:tgtEl>
                                          <p:spTgt spid="1994"/>
                                        </p:tgtEl>
                                        <p:attrNameLst>
                                          <p:attrName>ppt_w</p:attrName>
                                        </p:attrNameLst>
                                      </p:cBhvr>
                                      <p:tavLst>
                                        <p:tav tm="0">
                                          <p:val>
                                            <p:strVal val="0"/>
                                          </p:val>
                                        </p:tav>
                                        <p:tav tm="100000">
                                          <p:val>
                                            <p:strVal val="#ppt_w"/>
                                          </p:val>
                                        </p:tav>
                                      </p:tavLst>
                                    </p:anim>
                                    <p:anim calcmode="lin" valueType="num">
                                      <p:cBhvr additive="base">
                                        <p:cTn id="153" dur="200"/>
                                        <p:tgtEl>
                                          <p:spTgt spid="1994"/>
                                        </p:tgtEl>
                                        <p:attrNameLst>
                                          <p:attrName>ppt_h</p:attrName>
                                        </p:attrNameLst>
                                      </p:cBhvr>
                                      <p:tavLst>
                                        <p:tav tm="0">
                                          <p:val>
                                            <p:strVal val="0"/>
                                          </p:val>
                                        </p:tav>
                                        <p:tav tm="100000">
                                          <p:val>
                                            <p:strVal val="#ppt_h"/>
                                          </p:val>
                                        </p:tav>
                                      </p:tavLst>
                                    </p:anim>
                                  </p:childTnLst>
                                </p:cTn>
                              </p:par>
                            </p:childTnLst>
                          </p:cTn>
                        </p:par>
                        <p:par>
                          <p:cTn id="154" fill="hold">
                            <p:stCondLst>
                              <p:cond delay="6000"/>
                            </p:stCondLst>
                            <p:childTnLst>
                              <p:par>
                                <p:cTn id="155" presetID="23" presetClass="entr" presetSubtype="16" fill="hold" nodeType="afterEffect">
                                  <p:stCondLst>
                                    <p:cond delay="0"/>
                                  </p:stCondLst>
                                  <p:childTnLst>
                                    <p:set>
                                      <p:cBhvr>
                                        <p:cTn id="156" dur="1" fill="hold">
                                          <p:stCondLst>
                                            <p:cond delay="0"/>
                                          </p:stCondLst>
                                        </p:cTn>
                                        <p:tgtEl>
                                          <p:spTgt spid="1999"/>
                                        </p:tgtEl>
                                        <p:attrNameLst>
                                          <p:attrName>style.visibility</p:attrName>
                                        </p:attrNameLst>
                                      </p:cBhvr>
                                      <p:to>
                                        <p:strVal val="visible"/>
                                      </p:to>
                                    </p:set>
                                    <p:anim calcmode="lin" valueType="num">
                                      <p:cBhvr additive="base">
                                        <p:cTn id="157" dur="200"/>
                                        <p:tgtEl>
                                          <p:spTgt spid="1999"/>
                                        </p:tgtEl>
                                        <p:attrNameLst>
                                          <p:attrName>ppt_w</p:attrName>
                                        </p:attrNameLst>
                                      </p:cBhvr>
                                      <p:tavLst>
                                        <p:tav tm="0">
                                          <p:val>
                                            <p:strVal val="0"/>
                                          </p:val>
                                        </p:tav>
                                        <p:tav tm="100000">
                                          <p:val>
                                            <p:strVal val="#ppt_w"/>
                                          </p:val>
                                        </p:tav>
                                      </p:tavLst>
                                    </p:anim>
                                    <p:anim calcmode="lin" valueType="num">
                                      <p:cBhvr additive="base">
                                        <p:cTn id="158" dur="200"/>
                                        <p:tgtEl>
                                          <p:spTgt spid="1999"/>
                                        </p:tgtEl>
                                        <p:attrNameLst>
                                          <p:attrName>ppt_h</p:attrName>
                                        </p:attrNameLst>
                                      </p:cBhvr>
                                      <p:tavLst>
                                        <p:tav tm="0">
                                          <p:val>
                                            <p:strVal val="0"/>
                                          </p:val>
                                        </p:tav>
                                        <p:tav tm="100000">
                                          <p:val>
                                            <p:strVal val="#ppt_h"/>
                                          </p:val>
                                        </p:tav>
                                      </p:tavLst>
                                    </p:anim>
                                  </p:childTnLst>
                                </p:cTn>
                              </p:par>
                            </p:childTnLst>
                          </p:cTn>
                        </p:par>
                        <p:par>
                          <p:cTn id="159" fill="hold">
                            <p:stCondLst>
                              <p:cond delay="6200"/>
                            </p:stCondLst>
                            <p:childTnLst>
                              <p:par>
                                <p:cTn id="160" presetID="23" presetClass="entr" presetSubtype="16" fill="hold" nodeType="afterEffect">
                                  <p:stCondLst>
                                    <p:cond delay="0"/>
                                  </p:stCondLst>
                                  <p:childTnLst>
                                    <p:set>
                                      <p:cBhvr>
                                        <p:cTn id="161" dur="1" fill="hold">
                                          <p:stCondLst>
                                            <p:cond delay="0"/>
                                          </p:stCondLst>
                                        </p:cTn>
                                        <p:tgtEl>
                                          <p:spTgt spid="1996"/>
                                        </p:tgtEl>
                                        <p:attrNameLst>
                                          <p:attrName>style.visibility</p:attrName>
                                        </p:attrNameLst>
                                      </p:cBhvr>
                                      <p:to>
                                        <p:strVal val="visible"/>
                                      </p:to>
                                    </p:set>
                                    <p:anim calcmode="lin" valueType="num">
                                      <p:cBhvr additive="base">
                                        <p:cTn id="162" dur="200"/>
                                        <p:tgtEl>
                                          <p:spTgt spid="1996"/>
                                        </p:tgtEl>
                                        <p:attrNameLst>
                                          <p:attrName>ppt_w</p:attrName>
                                        </p:attrNameLst>
                                      </p:cBhvr>
                                      <p:tavLst>
                                        <p:tav tm="0">
                                          <p:val>
                                            <p:strVal val="0"/>
                                          </p:val>
                                        </p:tav>
                                        <p:tav tm="100000">
                                          <p:val>
                                            <p:strVal val="#ppt_w"/>
                                          </p:val>
                                        </p:tav>
                                      </p:tavLst>
                                    </p:anim>
                                    <p:anim calcmode="lin" valueType="num">
                                      <p:cBhvr additive="base">
                                        <p:cTn id="163" dur="200"/>
                                        <p:tgtEl>
                                          <p:spTgt spid="1996"/>
                                        </p:tgtEl>
                                        <p:attrNameLst>
                                          <p:attrName>ppt_h</p:attrName>
                                        </p:attrNameLst>
                                      </p:cBhvr>
                                      <p:tavLst>
                                        <p:tav tm="0">
                                          <p:val>
                                            <p:strVal val="0"/>
                                          </p:val>
                                        </p:tav>
                                        <p:tav tm="100000">
                                          <p:val>
                                            <p:strVal val="#ppt_h"/>
                                          </p:val>
                                        </p:tav>
                                      </p:tavLst>
                                    </p:anim>
                                  </p:childTnLst>
                                </p:cTn>
                              </p:par>
                            </p:childTnLst>
                          </p:cTn>
                        </p:par>
                        <p:par>
                          <p:cTn id="164" fill="hold">
                            <p:stCondLst>
                              <p:cond delay="6400"/>
                            </p:stCondLst>
                            <p:childTnLst>
                              <p:par>
                                <p:cTn id="165" presetID="23" presetClass="entr" presetSubtype="16" fill="hold" nodeType="afterEffect">
                                  <p:stCondLst>
                                    <p:cond delay="0"/>
                                  </p:stCondLst>
                                  <p:childTnLst>
                                    <p:set>
                                      <p:cBhvr>
                                        <p:cTn id="166" dur="1" fill="hold">
                                          <p:stCondLst>
                                            <p:cond delay="0"/>
                                          </p:stCondLst>
                                        </p:cTn>
                                        <p:tgtEl>
                                          <p:spTgt spid="2000"/>
                                        </p:tgtEl>
                                        <p:attrNameLst>
                                          <p:attrName>style.visibility</p:attrName>
                                        </p:attrNameLst>
                                      </p:cBhvr>
                                      <p:to>
                                        <p:strVal val="visible"/>
                                      </p:to>
                                    </p:set>
                                    <p:anim calcmode="lin" valueType="num">
                                      <p:cBhvr additive="base">
                                        <p:cTn id="167" dur="200"/>
                                        <p:tgtEl>
                                          <p:spTgt spid="2000"/>
                                        </p:tgtEl>
                                        <p:attrNameLst>
                                          <p:attrName>ppt_w</p:attrName>
                                        </p:attrNameLst>
                                      </p:cBhvr>
                                      <p:tavLst>
                                        <p:tav tm="0">
                                          <p:val>
                                            <p:strVal val="0"/>
                                          </p:val>
                                        </p:tav>
                                        <p:tav tm="100000">
                                          <p:val>
                                            <p:strVal val="#ppt_w"/>
                                          </p:val>
                                        </p:tav>
                                      </p:tavLst>
                                    </p:anim>
                                    <p:anim calcmode="lin" valueType="num">
                                      <p:cBhvr additive="base">
                                        <p:cTn id="168" dur="200"/>
                                        <p:tgtEl>
                                          <p:spTgt spid="2000"/>
                                        </p:tgtEl>
                                        <p:attrNameLst>
                                          <p:attrName>ppt_h</p:attrName>
                                        </p:attrNameLst>
                                      </p:cBhvr>
                                      <p:tavLst>
                                        <p:tav tm="0">
                                          <p:val>
                                            <p:strVal val="0"/>
                                          </p:val>
                                        </p:tav>
                                        <p:tav tm="100000">
                                          <p:val>
                                            <p:strVal val="#ppt_h"/>
                                          </p:val>
                                        </p:tav>
                                      </p:tavLst>
                                    </p:anim>
                                  </p:childTnLst>
                                </p:cTn>
                              </p:par>
                            </p:childTnLst>
                          </p:cTn>
                        </p:par>
                        <p:par>
                          <p:cTn id="169" fill="hold">
                            <p:stCondLst>
                              <p:cond delay="6600"/>
                            </p:stCondLst>
                            <p:childTnLst>
                              <p:par>
                                <p:cTn id="170" presetID="23" presetClass="entr" presetSubtype="16" fill="hold" nodeType="afterEffect">
                                  <p:stCondLst>
                                    <p:cond delay="0"/>
                                  </p:stCondLst>
                                  <p:childTnLst>
                                    <p:set>
                                      <p:cBhvr>
                                        <p:cTn id="171" dur="1" fill="hold">
                                          <p:stCondLst>
                                            <p:cond delay="0"/>
                                          </p:stCondLst>
                                        </p:cTn>
                                        <p:tgtEl>
                                          <p:spTgt spid="2001"/>
                                        </p:tgtEl>
                                        <p:attrNameLst>
                                          <p:attrName>style.visibility</p:attrName>
                                        </p:attrNameLst>
                                      </p:cBhvr>
                                      <p:to>
                                        <p:strVal val="visible"/>
                                      </p:to>
                                    </p:set>
                                    <p:anim calcmode="lin" valueType="num">
                                      <p:cBhvr additive="base">
                                        <p:cTn id="172" dur="200"/>
                                        <p:tgtEl>
                                          <p:spTgt spid="2001"/>
                                        </p:tgtEl>
                                        <p:attrNameLst>
                                          <p:attrName>ppt_w</p:attrName>
                                        </p:attrNameLst>
                                      </p:cBhvr>
                                      <p:tavLst>
                                        <p:tav tm="0">
                                          <p:val>
                                            <p:strVal val="0"/>
                                          </p:val>
                                        </p:tav>
                                        <p:tav tm="100000">
                                          <p:val>
                                            <p:strVal val="#ppt_w"/>
                                          </p:val>
                                        </p:tav>
                                      </p:tavLst>
                                    </p:anim>
                                    <p:anim calcmode="lin" valueType="num">
                                      <p:cBhvr additive="base">
                                        <p:cTn id="173" dur="200"/>
                                        <p:tgtEl>
                                          <p:spTgt spid="2001"/>
                                        </p:tgtEl>
                                        <p:attrNameLst>
                                          <p:attrName>ppt_h</p:attrName>
                                        </p:attrNameLst>
                                      </p:cBhvr>
                                      <p:tavLst>
                                        <p:tav tm="0">
                                          <p:val>
                                            <p:strVal val="0"/>
                                          </p:val>
                                        </p:tav>
                                        <p:tav tm="100000">
                                          <p:val>
                                            <p:strVal val="#ppt_h"/>
                                          </p:val>
                                        </p:tav>
                                      </p:tavLst>
                                    </p:anim>
                                  </p:childTnLst>
                                </p:cTn>
                              </p:par>
                            </p:childTnLst>
                          </p:cTn>
                        </p:par>
                        <p:par>
                          <p:cTn id="174" fill="hold">
                            <p:stCondLst>
                              <p:cond delay="6800"/>
                            </p:stCondLst>
                            <p:childTnLst>
                              <p:par>
                                <p:cTn id="175" presetID="23" presetClass="entr" presetSubtype="16" fill="hold" nodeType="afterEffect">
                                  <p:stCondLst>
                                    <p:cond delay="0"/>
                                  </p:stCondLst>
                                  <p:childTnLst>
                                    <p:set>
                                      <p:cBhvr>
                                        <p:cTn id="176" dur="1" fill="hold">
                                          <p:stCondLst>
                                            <p:cond delay="0"/>
                                          </p:stCondLst>
                                        </p:cTn>
                                        <p:tgtEl>
                                          <p:spTgt spid="1998"/>
                                        </p:tgtEl>
                                        <p:attrNameLst>
                                          <p:attrName>style.visibility</p:attrName>
                                        </p:attrNameLst>
                                      </p:cBhvr>
                                      <p:to>
                                        <p:strVal val="visible"/>
                                      </p:to>
                                    </p:set>
                                    <p:anim calcmode="lin" valueType="num">
                                      <p:cBhvr additive="base">
                                        <p:cTn id="177" dur="200"/>
                                        <p:tgtEl>
                                          <p:spTgt spid="1998"/>
                                        </p:tgtEl>
                                        <p:attrNameLst>
                                          <p:attrName>ppt_w</p:attrName>
                                        </p:attrNameLst>
                                      </p:cBhvr>
                                      <p:tavLst>
                                        <p:tav tm="0">
                                          <p:val>
                                            <p:strVal val="0"/>
                                          </p:val>
                                        </p:tav>
                                        <p:tav tm="100000">
                                          <p:val>
                                            <p:strVal val="#ppt_w"/>
                                          </p:val>
                                        </p:tav>
                                      </p:tavLst>
                                    </p:anim>
                                    <p:anim calcmode="lin" valueType="num">
                                      <p:cBhvr additive="base">
                                        <p:cTn id="178" dur="200"/>
                                        <p:tgtEl>
                                          <p:spTgt spid="1998"/>
                                        </p:tgtEl>
                                        <p:attrNameLst>
                                          <p:attrName>ppt_h</p:attrName>
                                        </p:attrNameLst>
                                      </p:cBhvr>
                                      <p:tavLst>
                                        <p:tav tm="0">
                                          <p:val>
                                            <p:strVal val="0"/>
                                          </p:val>
                                        </p:tav>
                                        <p:tav tm="100000">
                                          <p:val>
                                            <p:strVal val="#ppt_h"/>
                                          </p:val>
                                        </p:tav>
                                      </p:tavLst>
                                    </p:anim>
                                  </p:childTnLst>
                                </p:cTn>
                              </p:par>
                            </p:childTnLst>
                          </p:cTn>
                        </p:par>
                        <p:par>
                          <p:cTn id="179" fill="hold">
                            <p:stCondLst>
                              <p:cond delay="7000"/>
                            </p:stCondLst>
                            <p:childTnLst>
                              <p:par>
                                <p:cTn id="180" presetID="23" presetClass="entr" presetSubtype="16" fill="hold" nodeType="afterEffect">
                                  <p:stCondLst>
                                    <p:cond delay="0"/>
                                  </p:stCondLst>
                                  <p:childTnLst>
                                    <p:set>
                                      <p:cBhvr>
                                        <p:cTn id="181" dur="1" fill="hold">
                                          <p:stCondLst>
                                            <p:cond delay="0"/>
                                          </p:stCondLst>
                                        </p:cTn>
                                        <p:tgtEl>
                                          <p:spTgt spid="1995"/>
                                        </p:tgtEl>
                                        <p:attrNameLst>
                                          <p:attrName>style.visibility</p:attrName>
                                        </p:attrNameLst>
                                      </p:cBhvr>
                                      <p:to>
                                        <p:strVal val="visible"/>
                                      </p:to>
                                    </p:set>
                                    <p:anim calcmode="lin" valueType="num">
                                      <p:cBhvr additive="base">
                                        <p:cTn id="182" dur="200"/>
                                        <p:tgtEl>
                                          <p:spTgt spid="1995"/>
                                        </p:tgtEl>
                                        <p:attrNameLst>
                                          <p:attrName>ppt_w</p:attrName>
                                        </p:attrNameLst>
                                      </p:cBhvr>
                                      <p:tavLst>
                                        <p:tav tm="0">
                                          <p:val>
                                            <p:strVal val="0"/>
                                          </p:val>
                                        </p:tav>
                                        <p:tav tm="100000">
                                          <p:val>
                                            <p:strVal val="#ppt_w"/>
                                          </p:val>
                                        </p:tav>
                                      </p:tavLst>
                                    </p:anim>
                                    <p:anim calcmode="lin" valueType="num">
                                      <p:cBhvr additive="base">
                                        <p:cTn id="183" dur="200"/>
                                        <p:tgtEl>
                                          <p:spTgt spid="19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14033" y="324474"/>
            <a:ext cx="1293780"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ar-DZ" sz="2000" b="1" dirty="0"/>
              <a:t>أ</a:t>
            </a:r>
            <a:r>
              <a:rPr lang="ar-SA" sz="2000" b="1" dirty="0" smtClean="0"/>
              <a:t>هداف </a:t>
            </a:r>
            <a:r>
              <a:rPr lang="ar-DZ" sz="2000" b="1" dirty="0" smtClean="0"/>
              <a:t>التعلم</a:t>
            </a:r>
            <a:endParaRPr lang="fr-FR" sz="2000" dirty="0"/>
          </a:p>
        </p:txBody>
      </p:sp>
      <p:cxnSp>
        <p:nvCxnSpPr>
          <p:cNvPr id="6" name="Connecteur droit 5"/>
          <p:cNvCxnSpPr/>
          <p:nvPr/>
        </p:nvCxnSpPr>
        <p:spPr>
          <a:xfrm>
            <a:off x="770590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2898842" y="1884744"/>
            <a:ext cx="5624185" cy="4216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2000" dirty="0" smtClean="0"/>
              <a:t>إلقاء نظرة على أهم الإصلاحات البنكية التي جاءت بعد الاستقلال</a:t>
            </a:r>
            <a:endParaRPr lang="fr-FR" sz="1600"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27449" y="2821949"/>
            <a:ext cx="5881521"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DZ" sz="2000" dirty="0" smtClean="0"/>
              <a:t>التطرق إلى أهم التشريعات البنكية المنظمة للقطاع البنكي في الجزائر</a:t>
            </a:r>
            <a:endParaRPr lang="fr-FR" sz="2000" b="1" dirty="0">
              <a:solidFill>
                <a:schemeClr val="bg1">
                  <a:lumMod val="10000"/>
                </a:schemeClr>
              </a:solidFill>
            </a:endParaRPr>
          </a:p>
        </p:txBody>
      </p:sp>
      <p:sp>
        <p:nvSpPr>
          <p:cNvPr id="9" name="Rectangle 8"/>
          <p:cNvSpPr/>
          <p:nvPr/>
        </p:nvSpPr>
        <p:spPr>
          <a:xfrm>
            <a:off x="904672" y="3690408"/>
            <a:ext cx="7739071"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2000" dirty="0" smtClean="0"/>
              <a:t>شرح أهم دوافع وأسباب صدور مختلف التشريعات البنكية المنظمة للقطاع البنكي في الجزائر</a:t>
            </a:r>
            <a:endParaRPr lang="fr-FR" sz="2000" b="1" dirty="0">
              <a:solidFill>
                <a:schemeClr val="bg1">
                  <a:lumMod val="10000"/>
                </a:schemeClr>
              </a:solidFill>
            </a:endParaRPr>
          </a:p>
        </p:txBody>
      </p:sp>
      <p:sp>
        <p:nvSpPr>
          <p:cNvPr id="12" name="Organigramme : Processus 11"/>
          <p:cNvSpPr/>
          <p:nvPr/>
        </p:nvSpPr>
        <p:spPr>
          <a:xfrm>
            <a:off x="1896894" y="300446"/>
            <a:ext cx="5642042"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dk1"/>
                </a:solidFill>
              </a:rPr>
              <a:t>المحور الثاني: التشريعات البنكية في الجزائر</a:t>
            </a:r>
            <a:endParaRPr lang="fr-FR" sz="2000" b="1" dirty="0">
              <a:solidFill>
                <a:schemeClr val="dk1"/>
              </a:solidFill>
            </a:endParaRPr>
          </a:p>
        </p:txBody>
      </p:sp>
      <p:sp>
        <p:nvSpPr>
          <p:cNvPr id="13" name="Rectangle 12"/>
          <p:cNvSpPr/>
          <p:nvPr/>
        </p:nvSpPr>
        <p:spPr>
          <a:xfrm>
            <a:off x="437744" y="1006632"/>
            <a:ext cx="7743218" cy="400110"/>
          </a:xfrm>
          <a:prstGeom prst="rect">
            <a:avLst/>
          </a:prstGeom>
        </p:spPr>
        <p:txBody>
          <a:bodyPr wrap="square">
            <a:spAutoFit/>
          </a:bodyPr>
          <a:lstStyle/>
          <a:p>
            <a:pPr algn="just" rtl="1"/>
            <a:r>
              <a:rPr lang="ar-DZ" sz="2000" dirty="0" smtClean="0">
                <a:solidFill>
                  <a:schemeClr val="dk1"/>
                </a:solidFill>
                <a:latin typeface="+mn-lt"/>
                <a:ea typeface="+mn-ea"/>
                <a:cs typeface="+mn-cs"/>
              </a:rPr>
              <a:t>عند الانتهاء من مضمون هذا المحور، يجب أن يكون الطالب قد تمكن من بلوغ الأهداف التالية:</a:t>
            </a:r>
            <a:endParaRPr lang="fr-FR" sz="2000" dirty="0" smtClean="0">
              <a:solidFill>
                <a:schemeClr val="dk1"/>
              </a:solidFill>
              <a:latin typeface="+mn-lt"/>
              <a:ea typeface="+mn-ea"/>
              <a:cs typeface="+mn-cs"/>
            </a:endParaRPr>
          </a:p>
        </p:txBody>
      </p:sp>
      <p:pic>
        <p:nvPicPr>
          <p:cNvPr id="11" name="Picture 3"/>
          <p:cNvPicPr>
            <a:picLocks noChangeAspect="1" noChangeArrowheads="1"/>
          </p:cNvPicPr>
          <p:nvPr/>
        </p:nvPicPr>
        <p:blipFill>
          <a:blip r:embed="rId3"/>
          <a:srcRect/>
          <a:stretch>
            <a:fillRect/>
          </a:stretch>
        </p:blipFill>
        <p:spPr bwMode="auto">
          <a:xfrm>
            <a:off x="8157745" y="719847"/>
            <a:ext cx="927887" cy="768487"/>
          </a:xfrm>
          <a:prstGeom prst="rect">
            <a:avLst/>
          </a:prstGeom>
          <a:noFill/>
          <a:ln w="9525">
            <a:noFill/>
            <a:miter lim="800000"/>
            <a:headEnd/>
            <a:tailEnd/>
          </a:ln>
          <a:effectLst/>
        </p:spPr>
      </p:pic>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5" name="Rectangle 4"/>
          <p:cNvSpPr/>
          <p:nvPr/>
        </p:nvSpPr>
        <p:spPr>
          <a:xfrm>
            <a:off x="7718378" y="267341"/>
            <a:ext cx="1271502" cy="369332"/>
          </a:xfrm>
          <a:prstGeom prst="rect">
            <a:avLst/>
          </a:prstGeom>
        </p:spPr>
        <p:txBody>
          <a:bodyPr wrap="none">
            <a:spAutoFit/>
          </a:bodyPr>
          <a:lstStyle/>
          <a:p>
            <a:pPr lvl="0" algn="r"/>
            <a:r>
              <a:rPr lang="ar-DZ" sz="1800" b="1" dirty="0" smtClean="0"/>
              <a:t>محتوى الدرس</a:t>
            </a:r>
            <a:endParaRPr lang="fr-FR" sz="1800" dirty="0"/>
          </a:p>
        </p:txBody>
      </p:sp>
      <p:cxnSp>
        <p:nvCxnSpPr>
          <p:cNvPr id="7" name="Connecteur droit 6"/>
          <p:cNvCxnSpPr/>
          <p:nvPr/>
        </p:nvCxnSpPr>
        <p:spPr>
          <a:xfrm>
            <a:off x="7625017" y="0"/>
            <a:ext cx="0" cy="764728"/>
          </a:xfrm>
          <a:prstGeom prst="line">
            <a:avLst/>
          </a:prstGeom>
        </p:spPr>
        <p:style>
          <a:lnRef idx="2">
            <a:schemeClr val="accent2"/>
          </a:lnRef>
          <a:fillRef idx="0">
            <a:schemeClr val="accent2"/>
          </a:fillRef>
          <a:effectRef idx="1">
            <a:schemeClr val="accent2"/>
          </a:effectRef>
          <a:fontRef idx="minor">
            <a:schemeClr val="tx1"/>
          </a:fontRef>
        </p:style>
      </p:cxnSp>
      <p:sp>
        <p:nvSpPr>
          <p:cNvPr id="13" name="Organigramme : Processus 12"/>
          <p:cNvSpPr/>
          <p:nvPr/>
        </p:nvSpPr>
        <p:spPr>
          <a:xfrm>
            <a:off x="2023353" y="232353"/>
            <a:ext cx="5223754"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smtClean="0">
                <a:solidFill>
                  <a:schemeClr val="dk1"/>
                </a:solidFill>
              </a:rPr>
              <a:t>المحور الثاني: التشريعات البنكية في الجزائر</a:t>
            </a:r>
            <a:endParaRPr lang="fr-FR" sz="1800" b="1" dirty="0">
              <a:solidFill>
                <a:schemeClr val="dk1"/>
              </a:solidFill>
            </a:endParaRPr>
          </a:p>
        </p:txBody>
      </p:sp>
      <p:sp>
        <p:nvSpPr>
          <p:cNvPr id="14" name="Flèche vers le bas 13"/>
          <p:cNvSpPr/>
          <p:nvPr/>
        </p:nvSpPr>
        <p:spPr>
          <a:xfrm>
            <a:off x="6917189" y="1493856"/>
            <a:ext cx="498327" cy="103493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537568" y="2907551"/>
            <a:ext cx="3304902" cy="521449"/>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err="1" smtClean="0">
                <a:solidFill>
                  <a:schemeClr val="tx1"/>
                </a:solidFill>
              </a:rPr>
              <a:t>الإ</a:t>
            </a:r>
            <a:r>
              <a:rPr lang="ar-DZ" sz="1600" b="1" dirty="0" err="1" smtClean="0">
                <a:solidFill>
                  <a:schemeClr val="tx1"/>
                </a:solidFill>
              </a:rPr>
              <a:t>صلاحت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16" name="Flèche vers le bas 15"/>
          <p:cNvSpPr/>
          <p:nvPr/>
        </p:nvSpPr>
        <p:spPr>
          <a:xfrm>
            <a:off x="4348264" y="1274323"/>
            <a:ext cx="494720" cy="241246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600200" y="3949430"/>
            <a:ext cx="5924550" cy="466927"/>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1600" b="1" dirty="0" smtClean="0">
                <a:solidFill>
                  <a:schemeClr val="tx1"/>
                </a:solidFill>
              </a:rPr>
              <a:t>التشريعات البنكية على ضوء قانون النقد والقرض 90-10 والتعديلات التي طرأت عليه</a:t>
            </a:r>
            <a:endParaRPr lang="fr-FR" sz="1600" b="1" dirty="0">
              <a:solidFill>
                <a:schemeClr val="tx1"/>
              </a:solidFill>
            </a:endParaRPr>
          </a:p>
        </p:txBody>
      </p:sp>
      <p:sp>
        <p:nvSpPr>
          <p:cNvPr id="18" name="Flèche vers le bas 17"/>
          <p:cNvSpPr/>
          <p:nvPr/>
        </p:nvSpPr>
        <p:spPr>
          <a:xfrm>
            <a:off x="1523797" y="1527444"/>
            <a:ext cx="491015" cy="1108953"/>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5006" y="2902640"/>
            <a:ext cx="3339719" cy="511768"/>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القانون النقدي والمصرفي الجديد رقم  23-09</a:t>
            </a:r>
            <a:endParaRPr lang="fr-FR" b="1" dirty="0">
              <a:solidFill>
                <a:schemeClr val="tx1"/>
              </a:solidFill>
            </a:endParaRPr>
          </a:p>
        </p:txBody>
      </p:sp>
    </p:spTree>
    <p:extLst>
      <p:ext uri="{BB962C8B-B14F-4D97-AF65-F5344CB8AC3E}">
        <p14:creationId xmlns:p14="http://schemas.microsoft.com/office/powerpoint/2010/main" val="4140643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23558" y="133974"/>
            <a:ext cx="1293780"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ar-DZ" sz="2000" b="1" dirty="0" smtClean="0"/>
              <a:t>تمهيد</a:t>
            </a:r>
            <a:endParaRPr lang="fr-FR" sz="2000" dirty="0"/>
          </a:p>
        </p:txBody>
      </p:sp>
      <p:cxnSp>
        <p:nvCxnSpPr>
          <p:cNvPr id="6" name="Connecteur droit 5"/>
          <p:cNvCxnSpPr/>
          <p:nvPr/>
        </p:nvCxnSpPr>
        <p:spPr>
          <a:xfrm rot="16200000" flipH="1">
            <a:off x="7453312" y="271462"/>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53361" y="877968"/>
            <a:ext cx="8655628" cy="35548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DZ" sz="1500" dirty="0" smtClean="0">
                <a:solidFill>
                  <a:schemeClr val="tx1"/>
                </a:solidFill>
                <a:latin typeface="+mj-lt"/>
              </a:rPr>
              <a:t> </a:t>
            </a:r>
            <a:r>
              <a:rPr lang="ar-DZ" sz="1500" dirty="0" smtClean="0"/>
              <a:t>عرف النظام البنكي الجزائري منذ الاستقلال عدة تحولات سواء على مستوى المنظومة التشريعية والتنظيمية أو على مستوى وظائف ومهام المؤسسات المصرفية، فتاريخيا كان النظام البنكي الجزائري متفرعا عن النظام المالي الفرنسي وكانت جل الآليات الموجودة والعمليات المتاحة قبل الاستقلال موجهة أساسا لتلبية مصالح الاقتصاد الفرنسي.</a:t>
            </a:r>
            <a:endParaRPr lang="fr-FR" sz="1500" dirty="0" smtClean="0"/>
          </a:p>
          <a:p>
            <a:pPr algn="just" rtl="1">
              <a:lnSpc>
                <a:spcPct val="150000"/>
              </a:lnSpc>
            </a:pPr>
            <a:r>
              <a:rPr lang="ar-DZ" sz="1500" dirty="0" smtClean="0"/>
              <a:t>وبعد استرجاع السيادة الوطنية سنة 1962، أصبحت المنظومة المصرفية الموروثة عن المستعمر عاجزة عن الاضطلاع بكل احتياجات الاقتصاد الوطني الناشئ، وهذا لقلة الأموال من جهة، وهجرة الكوادر والإطارات المؤهلة والمختصة من جهة أخرى. </a:t>
            </a:r>
            <a:r>
              <a:rPr lang="ar-SA" sz="1500" dirty="0" smtClean="0"/>
              <a:t>نتيجة</a:t>
            </a:r>
            <a:r>
              <a:rPr lang="ar-DZ" sz="1500" dirty="0" smtClean="0"/>
              <a:t> </a:t>
            </a:r>
            <a:r>
              <a:rPr lang="ar-SA" sz="1500" dirty="0" smtClean="0"/>
              <a:t>لذلك</a:t>
            </a:r>
            <a:r>
              <a:rPr lang="ar-DZ" sz="1500" dirty="0" smtClean="0"/>
              <a:t> </a:t>
            </a:r>
            <a:r>
              <a:rPr lang="ar-SA" sz="1500" dirty="0" smtClean="0"/>
              <a:t>قامت</a:t>
            </a:r>
            <a:r>
              <a:rPr lang="ar-DZ" sz="1500" dirty="0" smtClean="0"/>
              <a:t> </a:t>
            </a:r>
            <a:r>
              <a:rPr lang="ar-SA" sz="1500" dirty="0" smtClean="0"/>
              <a:t>الحكومة</a:t>
            </a:r>
            <a:r>
              <a:rPr lang="ar-DZ" sz="1500" dirty="0" smtClean="0"/>
              <a:t> </a:t>
            </a:r>
            <a:r>
              <a:rPr lang="ar-SA" sz="1500" dirty="0" smtClean="0"/>
              <a:t>بإضفاء السيادة حيث انصبت جهودها على نقطتين أساسيتين:</a:t>
            </a:r>
            <a:endParaRPr lang="ar-DZ" sz="1500" dirty="0" smtClean="0"/>
          </a:p>
          <a:p>
            <a:pPr algn="just" rtl="1">
              <a:lnSpc>
                <a:spcPct val="150000"/>
              </a:lnSpc>
            </a:pPr>
            <a:r>
              <a:rPr lang="ar-SA" sz="1500" b="1" dirty="0" smtClean="0">
                <a:solidFill>
                  <a:srgbClr val="00B050"/>
                </a:solidFill>
              </a:rPr>
              <a:t>- استرجاع واحدة من رموز السيادة الوطنية وهو </a:t>
            </a:r>
            <a:r>
              <a:rPr lang="ar-SA" sz="1500" b="1" dirty="0" err="1" smtClean="0">
                <a:solidFill>
                  <a:srgbClr val="00B050"/>
                </a:solidFill>
              </a:rPr>
              <a:t>مايعرف</a:t>
            </a:r>
            <a:r>
              <a:rPr lang="ar-SA" sz="1500" b="1" dirty="0" smtClean="0">
                <a:solidFill>
                  <a:srgbClr val="00B050"/>
                </a:solidFill>
              </a:rPr>
              <a:t> بإنشاء مؤسسة الإصدار (البنك المركزي الجزائري).</a:t>
            </a:r>
            <a:endParaRPr lang="fr-FR" sz="1500" b="1" dirty="0" smtClean="0">
              <a:solidFill>
                <a:srgbClr val="00B050"/>
              </a:solidFill>
            </a:endParaRPr>
          </a:p>
          <a:p>
            <a:pPr algn="just" rtl="1">
              <a:lnSpc>
                <a:spcPct val="150000"/>
              </a:lnSpc>
            </a:pPr>
            <a:r>
              <a:rPr lang="ar-SA" sz="1500" b="1" dirty="0" smtClean="0">
                <a:solidFill>
                  <a:srgbClr val="00B050"/>
                </a:solidFill>
              </a:rPr>
              <a:t>- إنشاء عملة وطنية وهي الدينار الجزائري (</a:t>
            </a:r>
            <a:r>
              <a:rPr lang="ar-SA" sz="1500" b="1" dirty="0" err="1" smtClean="0">
                <a:solidFill>
                  <a:srgbClr val="00B050"/>
                </a:solidFill>
              </a:rPr>
              <a:t>دج</a:t>
            </a:r>
            <a:r>
              <a:rPr lang="ar-SA" sz="1500" b="1" dirty="0" smtClean="0">
                <a:solidFill>
                  <a:srgbClr val="00B050"/>
                </a:solidFill>
              </a:rPr>
              <a:t>).</a:t>
            </a:r>
            <a:endParaRPr lang="fr-FR" sz="1500" b="1" dirty="0" smtClean="0">
              <a:solidFill>
                <a:srgbClr val="00B050"/>
              </a:solidFill>
            </a:endParaRPr>
          </a:p>
          <a:p>
            <a:pPr algn="just" rtl="1">
              <a:lnSpc>
                <a:spcPct val="150000"/>
              </a:lnSpc>
            </a:pPr>
            <a:r>
              <a:rPr lang="ar-SA" sz="1500" dirty="0" smtClean="0"/>
              <a:t>بالإضافة إلى إنشاء مؤسسات</a:t>
            </a:r>
            <a:r>
              <a:rPr lang="ar-DZ" sz="1500" dirty="0" smtClean="0"/>
              <a:t> مالية</a:t>
            </a:r>
            <a:r>
              <a:rPr lang="ar-SA" sz="1500" dirty="0" smtClean="0"/>
              <a:t> رئيسية وهي: </a:t>
            </a:r>
            <a:r>
              <a:rPr lang="ar-SA" sz="1500" b="1" dirty="0" smtClean="0">
                <a:solidFill>
                  <a:srgbClr val="00B050"/>
                </a:solidFill>
              </a:rPr>
              <a:t>الخزينة العمومية الجزائرية، الصندوق الجزائري للتنمية (</a:t>
            </a:r>
            <a:r>
              <a:rPr lang="fr-FR" sz="1500" b="1" dirty="0" smtClean="0">
                <a:solidFill>
                  <a:srgbClr val="00B050"/>
                </a:solidFill>
              </a:rPr>
              <a:t>CAD</a:t>
            </a:r>
            <a:r>
              <a:rPr lang="ar-DZ" sz="1500" b="1" dirty="0" smtClean="0">
                <a:solidFill>
                  <a:srgbClr val="00B050"/>
                </a:solidFill>
              </a:rPr>
              <a:t>)</a:t>
            </a:r>
            <a:r>
              <a:rPr lang="ar-SA" sz="1500" b="1" dirty="0" smtClean="0">
                <a:solidFill>
                  <a:srgbClr val="00B050"/>
                </a:solidFill>
              </a:rPr>
              <a:t> </a:t>
            </a:r>
            <a:r>
              <a:rPr lang="ar-SA" sz="1500" b="1" dirty="0" smtClean="0">
                <a:solidFill>
                  <a:schemeClr val="tx1"/>
                </a:solidFill>
              </a:rPr>
              <a:t>و</a:t>
            </a:r>
            <a:r>
              <a:rPr lang="ar-SA" sz="1500" b="1" dirty="0" smtClean="0">
                <a:solidFill>
                  <a:srgbClr val="00B050"/>
                </a:solidFill>
              </a:rPr>
              <a:t>الصندوق الوطني للتوفير والاحتياط (</a:t>
            </a:r>
            <a:r>
              <a:rPr lang="fr-FR" sz="1500" b="1" dirty="0" smtClean="0">
                <a:solidFill>
                  <a:srgbClr val="00B050"/>
                </a:solidFill>
              </a:rPr>
              <a:t>CNEP</a:t>
            </a:r>
            <a:r>
              <a:rPr lang="ar-DZ" sz="1500" b="1" dirty="0" smtClean="0">
                <a:solidFill>
                  <a:srgbClr val="00B050"/>
                </a:solidFill>
              </a:rPr>
              <a:t>).</a:t>
            </a:r>
            <a:endParaRPr lang="fr-FR" sz="1500" b="1" dirty="0">
              <a:solidFill>
                <a:srgbClr val="00B050"/>
              </a:solidFill>
              <a:latin typeface="+mj-lt"/>
            </a:endParaRPr>
          </a:p>
        </p:txBody>
      </p:sp>
      <p:sp>
        <p:nvSpPr>
          <p:cNvPr id="5" name="Rectangle 4"/>
          <p:cNvSpPr/>
          <p:nvPr/>
        </p:nvSpPr>
        <p:spPr>
          <a:xfrm>
            <a:off x="2781300" y="126251"/>
            <a:ext cx="3441795" cy="52144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919790" y="328614"/>
            <a:ext cx="666751" cy="9526"/>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24583" y="787784"/>
            <a:ext cx="865562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smtClean="0"/>
              <a:t>تعود</a:t>
            </a:r>
            <a:r>
              <a:rPr lang="ar-DZ" sz="1600" dirty="0" smtClean="0"/>
              <a:t> </a:t>
            </a:r>
            <a:r>
              <a:rPr lang="ar-SA" sz="1600" dirty="0" smtClean="0"/>
              <a:t>نشأة</a:t>
            </a:r>
            <a:r>
              <a:rPr lang="ar-DZ" sz="1600" dirty="0" smtClean="0"/>
              <a:t> </a:t>
            </a:r>
            <a:r>
              <a:rPr lang="ar-SA" sz="1600" dirty="0" smtClean="0"/>
              <a:t>النظام</a:t>
            </a:r>
            <a:r>
              <a:rPr lang="ar-DZ" sz="1600" dirty="0" smtClean="0"/>
              <a:t> </a:t>
            </a:r>
            <a:r>
              <a:rPr lang="ar-SA" sz="1600" dirty="0" smtClean="0"/>
              <a:t>البنكي</a:t>
            </a:r>
            <a:r>
              <a:rPr lang="ar-DZ" sz="1600" dirty="0" smtClean="0"/>
              <a:t> </a:t>
            </a:r>
            <a:r>
              <a:rPr lang="ar-SA" sz="1600" dirty="0" smtClean="0"/>
              <a:t>الجزائري</a:t>
            </a:r>
            <a:r>
              <a:rPr lang="ar-DZ" sz="1600" dirty="0" smtClean="0"/>
              <a:t> </a:t>
            </a:r>
            <a:r>
              <a:rPr lang="ar-SA" sz="1600" dirty="0" smtClean="0"/>
              <a:t>إلى</a:t>
            </a:r>
            <a:r>
              <a:rPr lang="ar-DZ" sz="1600" dirty="0" smtClean="0"/>
              <a:t> </a:t>
            </a:r>
            <a:r>
              <a:rPr lang="ar-SA" sz="1600" dirty="0" smtClean="0"/>
              <a:t>حقبة</a:t>
            </a:r>
            <a:r>
              <a:rPr lang="ar-DZ" sz="1600" dirty="0" smtClean="0"/>
              <a:t> </a:t>
            </a:r>
            <a:r>
              <a:rPr lang="ar-SA" sz="1600" dirty="0" smtClean="0"/>
              <a:t>الاستعمار الفرنسي،</a:t>
            </a:r>
            <a:r>
              <a:rPr lang="ar-DZ" sz="1600" dirty="0" smtClean="0"/>
              <a:t> </a:t>
            </a:r>
            <a:r>
              <a:rPr lang="ar-SA" sz="1600" dirty="0" smtClean="0"/>
              <a:t>فأول</a:t>
            </a:r>
            <a:r>
              <a:rPr lang="ar-DZ" sz="1600" dirty="0" smtClean="0"/>
              <a:t> </a:t>
            </a:r>
            <a:r>
              <a:rPr lang="ar-SA" sz="1600" dirty="0" smtClean="0"/>
              <a:t>مؤسسة</a:t>
            </a:r>
            <a:r>
              <a:rPr lang="ar-DZ" sz="1600" dirty="0" smtClean="0"/>
              <a:t> </a:t>
            </a:r>
            <a:r>
              <a:rPr lang="ar-SA" sz="1600" dirty="0" smtClean="0"/>
              <a:t>مصرفية</a:t>
            </a:r>
            <a:r>
              <a:rPr lang="ar-DZ" sz="1600" dirty="0" smtClean="0"/>
              <a:t> </a:t>
            </a:r>
            <a:r>
              <a:rPr lang="ar-SA" sz="1600" dirty="0" smtClean="0"/>
              <a:t>في</a:t>
            </a:r>
            <a:r>
              <a:rPr lang="ar-DZ" sz="1600" dirty="0" smtClean="0"/>
              <a:t> </a:t>
            </a:r>
            <a:r>
              <a:rPr lang="ar-SA" sz="1600" dirty="0" smtClean="0"/>
              <a:t>الجزائر</a:t>
            </a:r>
            <a:r>
              <a:rPr lang="ar-DZ" sz="1600" dirty="0" smtClean="0"/>
              <a:t> </a:t>
            </a:r>
            <a:r>
              <a:rPr lang="ar-SA" sz="1600" dirty="0" smtClean="0"/>
              <a:t>تقررت</a:t>
            </a:r>
            <a:r>
              <a:rPr lang="ar-DZ" sz="1600" dirty="0" smtClean="0"/>
              <a:t> </a:t>
            </a:r>
            <a:r>
              <a:rPr lang="ar-SA" sz="1600" dirty="0" smtClean="0"/>
              <a:t>بالقانون</a:t>
            </a:r>
            <a:r>
              <a:rPr lang="ar-DZ" sz="1600" dirty="0" smtClean="0"/>
              <a:t> </a:t>
            </a:r>
            <a:r>
              <a:rPr lang="ar-SA" sz="1600" dirty="0" smtClean="0"/>
              <a:t>الصادر</a:t>
            </a:r>
            <a:r>
              <a:rPr lang="ar-DZ" sz="1600" dirty="0" smtClean="0"/>
              <a:t> </a:t>
            </a:r>
            <a:r>
              <a:rPr lang="ar-SA" sz="1600" dirty="0" smtClean="0"/>
              <a:t>في 19/07/1843، لتكون بمثابة</a:t>
            </a:r>
            <a:r>
              <a:rPr lang="ar-DZ" sz="1600" dirty="0" smtClean="0"/>
              <a:t> </a:t>
            </a:r>
            <a:r>
              <a:rPr lang="ar-SA" sz="1600" dirty="0" smtClean="0"/>
              <a:t>فرع</a:t>
            </a:r>
            <a:r>
              <a:rPr lang="ar-DZ" sz="1600" dirty="0" smtClean="0"/>
              <a:t> </a:t>
            </a:r>
            <a:r>
              <a:rPr lang="ar-SA" sz="1600" dirty="0" smtClean="0"/>
              <a:t>لبنك</a:t>
            </a:r>
            <a:r>
              <a:rPr lang="ar-DZ" sz="1600" dirty="0" smtClean="0"/>
              <a:t> </a:t>
            </a:r>
            <a:r>
              <a:rPr lang="ar-SA" sz="1600" dirty="0" smtClean="0"/>
              <a:t>فرنسا،</a:t>
            </a:r>
            <a:r>
              <a:rPr lang="ar-DZ" sz="1600" dirty="0" smtClean="0"/>
              <a:t> </a:t>
            </a:r>
            <a:r>
              <a:rPr lang="ar-SA" sz="1600" dirty="0" smtClean="0"/>
              <a:t>ثم</a:t>
            </a:r>
            <a:r>
              <a:rPr lang="ar-DZ" sz="1600" dirty="0" smtClean="0"/>
              <a:t> </a:t>
            </a:r>
            <a:r>
              <a:rPr lang="ar-SA" sz="1600" dirty="0" smtClean="0"/>
              <a:t>أنشأت</a:t>
            </a:r>
            <a:r>
              <a:rPr lang="ar-DZ" sz="1600" dirty="0" smtClean="0"/>
              <a:t> </a:t>
            </a:r>
            <a:r>
              <a:rPr lang="ar-SA" sz="1600" dirty="0" smtClean="0"/>
              <a:t>فرنسا</a:t>
            </a:r>
            <a:r>
              <a:rPr lang="ar-DZ" sz="1600" dirty="0" smtClean="0"/>
              <a:t> </a:t>
            </a:r>
            <a:r>
              <a:rPr lang="ar-SA" sz="1600" dirty="0" smtClean="0"/>
              <a:t>بنك</a:t>
            </a:r>
            <a:r>
              <a:rPr lang="ar-DZ" sz="1600" dirty="0" smtClean="0"/>
              <a:t> </a:t>
            </a:r>
            <a:r>
              <a:rPr lang="ar-SA" sz="1600" dirty="0" smtClean="0"/>
              <a:t>الجزائر</a:t>
            </a:r>
            <a:r>
              <a:rPr lang="ar-DZ" sz="1600" dirty="0" smtClean="0"/>
              <a:t> </a:t>
            </a:r>
            <a:r>
              <a:rPr lang="ar-SA" sz="1600" dirty="0" smtClean="0"/>
              <a:t>بـرأسمال</a:t>
            </a:r>
            <a:r>
              <a:rPr lang="ar-DZ" sz="1600" dirty="0" smtClean="0"/>
              <a:t> </a:t>
            </a:r>
            <a:r>
              <a:rPr lang="ar-SA" sz="1600" dirty="0" smtClean="0"/>
              <a:t>قدره</a:t>
            </a:r>
            <a:r>
              <a:rPr lang="fr-FR" sz="1600" dirty="0" smtClean="0"/>
              <a:t> 3 </a:t>
            </a:r>
            <a:r>
              <a:rPr lang="ar-SA" sz="1600" dirty="0" smtClean="0"/>
              <a:t>ملايين</a:t>
            </a:r>
            <a:r>
              <a:rPr lang="ar-DZ" sz="1600" dirty="0" smtClean="0"/>
              <a:t> </a:t>
            </a:r>
            <a:r>
              <a:rPr lang="ar-SA" sz="1600" dirty="0" smtClean="0"/>
              <a:t>فرنك</a:t>
            </a:r>
            <a:r>
              <a:rPr lang="ar-DZ" sz="1600" dirty="0" smtClean="0"/>
              <a:t> </a:t>
            </a:r>
            <a:r>
              <a:rPr lang="ar-SA" sz="1600" dirty="0" smtClean="0"/>
              <a:t>فرنسي،</a:t>
            </a:r>
            <a:r>
              <a:rPr lang="ar-DZ" sz="1600" dirty="0" smtClean="0"/>
              <a:t> </a:t>
            </a:r>
            <a:r>
              <a:rPr lang="ar-SA" sz="1600" dirty="0" smtClean="0"/>
              <a:t>وقد شهد</a:t>
            </a:r>
            <a:r>
              <a:rPr lang="ar-DZ" sz="1600" dirty="0" smtClean="0"/>
              <a:t> </a:t>
            </a:r>
            <a:r>
              <a:rPr lang="ar-SA" sz="1600" dirty="0" smtClean="0"/>
              <a:t>هذا</a:t>
            </a:r>
            <a:r>
              <a:rPr lang="ar-DZ" sz="1600" dirty="0" smtClean="0"/>
              <a:t> </a:t>
            </a:r>
            <a:r>
              <a:rPr lang="ar-SA" sz="1600" dirty="0" smtClean="0"/>
              <a:t>الأخير</a:t>
            </a:r>
            <a:r>
              <a:rPr lang="ar-DZ" sz="1600" dirty="0" smtClean="0"/>
              <a:t> </a:t>
            </a:r>
            <a:r>
              <a:rPr lang="ar-SA" sz="1600" dirty="0" smtClean="0"/>
              <a:t>أزمة</a:t>
            </a:r>
            <a:r>
              <a:rPr lang="ar-DZ" sz="1600" dirty="0" smtClean="0"/>
              <a:t> </a:t>
            </a:r>
            <a:r>
              <a:rPr lang="ar-SA" sz="1600" dirty="0" smtClean="0"/>
              <a:t>مالية</a:t>
            </a:r>
            <a:r>
              <a:rPr lang="ar-DZ" sz="1600" dirty="0" smtClean="0"/>
              <a:t> </a:t>
            </a:r>
            <a:r>
              <a:rPr lang="ar-SA" sz="1600" dirty="0" smtClean="0"/>
              <a:t>بين 1880 </a:t>
            </a:r>
            <a:r>
              <a:rPr lang="ar-SA" sz="1600" dirty="0" err="1" smtClean="0"/>
              <a:t>و</a:t>
            </a:r>
            <a:r>
              <a:rPr lang="ar-SA" sz="1600" dirty="0" smtClean="0"/>
              <a:t> 1900 نظرا</a:t>
            </a:r>
            <a:r>
              <a:rPr lang="ar-DZ" sz="1600" dirty="0" smtClean="0"/>
              <a:t> </a:t>
            </a:r>
            <a:r>
              <a:rPr lang="ar-SA" sz="1600" dirty="0" smtClean="0"/>
              <a:t>للإسراف</a:t>
            </a:r>
            <a:r>
              <a:rPr lang="ar-DZ" sz="1600" dirty="0" smtClean="0"/>
              <a:t> </a:t>
            </a:r>
            <a:r>
              <a:rPr lang="ar-SA" sz="1600" dirty="0" smtClean="0"/>
              <a:t>وعدم</a:t>
            </a:r>
            <a:r>
              <a:rPr lang="ar-DZ" sz="1600" dirty="0" smtClean="0"/>
              <a:t> </a:t>
            </a:r>
            <a:r>
              <a:rPr lang="ar-SA" sz="1600" dirty="0" smtClean="0"/>
              <a:t>العقلانية</a:t>
            </a:r>
            <a:r>
              <a:rPr lang="ar-DZ" sz="1600" dirty="0" smtClean="0"/>
              <a:t> </a:t>
            </a:r>
            <a:r>
              <a:rPr lang="ar-SA" sz="1600" dirty="0" smtClean="0"/>
              <a:t>في</a:t>
            </a:r>
            <a:r>
              <a:rPr lang="ar-DZ" sz="1600" dirty="0" smtClean="0"/>
              <a:t> </a:t>
            </a:r>
            <a:r>
              <a:rPr lang="ar-SA" sz="1600" dirty="0" smtClean="0"/>
              <a:t>تقديم القروض</a:t>
            </a:r>
            <a:r>
              <a:rPr lang="ar-DZ" sz="1600" dirty="0" smtClean="0"/>
              <a:t> الزراعية والعقارية بضغط من المعمرين</a:t>
            </a:r>
            <a:r>
              <a:rPr lang="ar-SA" sz="1600" dirty="0" smtClean="0"/>
              <a:t>،</a:t>
            </a:r>
            <a:r>
              <a:rPr lang="ar-DZ" sz="1600" dirty="0" smtClean="0"/>
              <a:t> </a:t>
            </a:r>
            <a:r>
              <a:rPr lang="ar-SA" sz="1600" dirty="0" smtClean="0"/>
              <a:t>مما</a:t>
            </a:r>
            <a:r>
              <a:rPr lang="ar-DZ" sz="1600" dirty="0" smtClean="0"/>
              <a:t> </a:t>
            </a:r>
            <a:r>
              <a:rPr lang="ar-SA" sz="1600" dirty="0" smtClean="0"/>
              <a:t>أدى</a:t>
            </a:r>
            <a:r>
              <a:rPr lang="ar-DZ" sz="1600" dirty="0" smtClean="0"/>
              <a:t> </a:t>
            </a:r>
            <a:r>
              <a:rPr lang="ar-SA" sz="1600" dirty="0" smtClean="0"/>
              <a:t>إلى</a:t>
            </a:r>
            <a:r>
              <a:rPr lang="ar-DZ" sz="1600" dirty="0" smtClean="0"/>
              <a:t> </a:t>
            </a:r>
            <a:r>
              <a:rPr lang="ar-SA" sz="1600" dirty="0" smtClean="0"/>
              <a:t>دمجه</a:t>
            </a:r>
            <a:r>
              <a:rPr lang="ar-DZ" sz="1600" dirty="0" smtClean="0"/>
              <a:t> </a:t>
            </a:r>
            <a:r>
              <a:rPr lang="ar-SA" sz="1600" dirty="0" smtClean="0"/>
              <a:t>مع</a:t>
            </a:r>
            <a:r>
              <a:rPr lang="ar-DZ" sz="1600" dirty="0" smtClean="0"/>
              <a:t> </a:t>
            </a:r>
            <a:r>
              <a:rPr lang="ar-SA" sz="1600" dirty="0" smtClean="0"/>
              <a:t>بنك</a:t>
            </a:r>
            <a:r>
              <a:rPr lang="ar-DZ" sz="1600" dirty="0" smtClean="0"/>
              <a:t> </a:t>
            </a:r>
            <a:r>
              <a:rPr lang="ar-SA" sz="1600" dirty="0" smtClean="0"/>
              <a:t>تونس</a:t>
            </a:r>
            <a:r>
              <a:rPr lang="ar-DZ" sz="1600" dirty="0" smtClean="0"/>
              <a:t> </a:t>
            </a:r>
            <a:r>
              <a:rPr lang="ar-SA" sz="1600" dirty="0" smtClean="0"/>
              <a:t>وأصبح</a:t>
            </a:r>
            <a:r>
              <a:rPr lang="ar-DZ" sz="1600" dirty="0" smtClean="0"/>
              <a:t> </a:t>
            </a:r>
            <a:r>
              <a:rPr lang="ar-SA" sz="1600" dirty="0" smtClean="0"/>
              <a:t>يطلق</a:t>
            </a:r>
            <a:r>
              <a:rPr lang="ar-DZ" sz="1600" dirty="0" smtClean="0"/>
              <a:t> </a:t>
            </a:r>
            <a:r>
              <a:rPr lang="ar-SA" sz="1600" dirty="0" smtClean="0"/>
              <a:t>عليه</a:t>
            </a:r>
            <a:r>
              <a:rPr lang="ar-DZ" sz="1600" dirty="0" smtClean="0"/>
              <a:t> </a:t>
            </a:r>
            <a:r>
              <a:rPr lang="ar-SA" sz="1600" dirty="0" smtClean="0"/>
              <a:t>بنك</a:t>
            </a:r>
            <a:r>
              <a:rPr lang="ar-DZ" sz="1600" dirty="0" smtClean="0"/>
              <a:t> </a:t>
            </a:r>
            <a:r>
              <a:rPr lang="ar-SA" sz="1600" dirty="0" smtClean="0"/>
              <a:t>الجزائر</a:t>
            </a:r>
            <a:r>
              <a:rPr lang="ar-DZ" sz="1600" dirty="0" smtClean="0"/>
              <a:t> </a:t>
            </a:r>
            <a:r>
              <a:rPr lang="ar-SA" sz="1600" dirty="0" smtClean="0"/>
              <a:t>وتونس</a:t>
            </a:r>
            <a:r>
              <a:rPr lang="ar-DZ" sz="1600" dirty="0" smtClean="0"/>
              <a:t> </a:t>
            </a:r>
            <a:r>
              <a:rPr lang="ar-SA" sz="1600" dirty="0" smtClean="0"/>
              <a:t>وأسندت</a:t>
            </a:r>
            <a:r>
              <a:rPr lang="ar-DZ" sz="1600" dirty="0" smtClean="0"/>
              <a:t> </a:t>
            </a:r>
            <a:r>
              <a:rPr lang="ar-SA" sz="1600" dirty="0" smtClean="0"/>
              <a:t>ل</a:t>
            </a:r>
            <a:r>
              <a:rPr lang="ar-DZ" sz="1600" dirty="0" smtClean="0"/>
              <a:t>ه</a:t>
            </a:r>
            <a:r>
              <a:rPr lang="ar-SA" sz="1600" dirty="0" smtClean="0"/>
              <a:t> مهمة</a:t>
            </a:r>
            <a:r>
              <a:rPr lang="ar-DZ" sz="1600" dirty="0" smtClean="0"/>
              <a:t> </a:t>
            </a:r>
            <a:r>
              <a:rPr lang="ar-SA" sz="1600" dirty="0" smtClean="0"/>
              <a:t>الإصدار،</a:t>
            </a:r>
            <a:r>
              <a:rPr lang="ar-DZ" sz="1600" dirty="0" smtClean="0"/>
              <a:t> </a:t>
            </a:r>
            <a:r>
              <a:rPr lang="ar-SA" sz="1600" dirty="0" smtClean="0"/>
              <a:t>بعد</a:t>
            </a:r>
            <a:r>
              <a:rPr lang="ar-DZ" sz="1600" dirty="0" smtClean="0"/>
              <a:t> </a:t>
            </a:r>
            <a:r>
              <a:rPr lang="ar-SA" sz="1600" dirty="0" smtClean="0"/>
              <a:t>استقلال</a:t>
            </a:r>
            <a:r>
              <a:rPr lang="ar-DZ" sz="1600" dirty="0" smtClean="0"/>
              <a:t> </a:t>
            </a:r>
            <a:r>
              <a:rPr lang="ar-SA" sz="1600" dirty="0" smtClean="0"/>
              <a:t>تونس</a:t>
            </a:r>
            <a:r>
              <a:rPr lang="ar-DZ" sz="1600" dirty="0" smtClean="0"/>
              <a:t> </a:t>
            </a:r>
            <a:r>
              <a:rPr lang="ar-SA" sz="1600" dirty="0" smtClean="0"/>
              <a:t>عام 1956 فقد</a:t>
            </a:r>
            <a:r>
              <a:rPr lang="ar-DZ" sz="1600" dirty="0" smtClean="0"/>
              <a:t> </a:t>
            </a:r>
            <a:r>
              <a:rPr lang="ar-SA" sz="1600" dirty="0" smtClean="0"/>
              <a:t>حقه</a:t>
            </a:r>
            <a:r>
              <a:rPr lang="ar-DZ" sz="1600" dirty="0" smtClean="0"/>
              <a:t> </a:t>
            </a:r>
            <a:r>
              <a:rPr lang="ar-SA" sz="1600" dirty="0" smtClean="0"/>
              <a:t>في</a:t>
            </a:r>
            <a:r>
              <a:rPr lang="ar-DZ" sz="1600" dirty="0" smtClean="0"/>
              <a:t> </a:t>
            </a:r>
            <a:r>
              <a:rPr lang="ar-SA" sz="1600" dirty="0" smtClean="0"/>
              <a:t>الإصدار</a:t>
            </a:r>
            <a:r>
              <a:rPr lang="ar-DZ" sz="1600" dirty="0" smtClean="0"/>
              <a:t> </a:t>
            </a:r>
            <a:r>
              <a:rPr lang="ar-SA" sz="1600" dirty="0" smtClean="0"/>
              <a:t>لتونس</a:t>
            </a:r>
            <a:r>
              <a:rPr lang="ar-DZ" sz="1600" dirty="0" smtClean="0"/>
              <a:t> </a:t>
            </a:r>
            <a:r>
              <a:rPr lang="ar-SA" sz="1600" dirty="0" smtClean="0"/>
              <a:t>سنة 1958 وأعيدت</a:t>
            </a:r>
            <a:r>
              <a:rPr lang="ar-DZ" sz="1600" dirty="0" smtClean="0"/>
              <a:t> </a:t>
            </a:r>
            <a:r>
              <a:rPr lang="ar-SA" sz="1600" dirty="0" smtClean="0"/>
              <a:t>له</a:t>
            </a:r>
            <a:r>
              <a:rPr lang="ar-DZ" sz="1600" dirty="0" smtClean="0"/>
              <a:t> </a:t>
            </a:r>
            <a:r>
              <a:rPr lang="ar-SA" sz="1600" dirty="0" smtClean="0"/>
              <a:t>تسمية</a:t>
            </a:r>
            <a:r>
              <a:rPr lang="ar-DZ" sz="1600" dirty="0" smtClean="0"/>
              <a:t> </a:t>
            </a:r>
            <a:r>
              <a:rPr lang="ar-SA" sz="1600" dirty="0" smtClean="0"/>
              <a:t>بنك</a:t>
            </a:r>
            <a:r>
              <a:rPr lang="ar-DZ" sz="1600" dirty="0" smtClean="0"/>
              <a:t> </a:t>
            </a:r>
            <a:r>
              <a:rPr lang="ar-SA" sz="1600" dirty="0" smtClean="0"/>
              <a:t>الجزائر</a:t>
            </a:r>
            <a:r>
              <a:rPr lang="ar-DZ" sz="1600" dirty="0" smtClean="0"/>
              <a:t> </a:t>
            </a:r>
            <a:r>
              <a:rPr lang="ar-SA" sz="1600" dirty="0" smtClean="0"/>
              <a:t>وكانت</a:t>
            </a:r>
            <a:r>
              <a:rPr lang="ar-DZ" sz="1600" dirty="0" smtClean="0"/>
              <a:t> </a:t>
            </a:r>
            <a:r>
              <a:rPr lang="ar-SA" sz="1600" dirty="0" smtClean="0"/>
              <a:t>أهم</a:t>
            </a:r>
            <a:r>
              <a:rPr lang="ar-DZ" sz="1600" dirty="0" smtClean="0"/>
              <a:t> </a:t>
            </a:r>
            <a:r>
              <a:rPr lang="ar-SA" sz="1600" dirty="0" smtClean="0"/>
              <a:t>وظائفه</a:t>
            </a:r>
            <a:r>
              <a:rPr lang="ar-DZ" sz="1600" dirty="0" smtClean="0"/>
              <a:t> </a:t>
            </a:r>
            <a:r>
              <a:rPr lang="ar-SA" sz="1600" dirty="0" smtClean="0"/>
              <a:t>تتمثل</a:t>
            </a:r>
            <a:r>
              <a:rPr lang="ar-DZ" sz="1600" dirty="0" smtClean="0"/>
              <a:t> </a:t>
            </a:r>
            <a:r>
              <a:rPr lang="ar-SA" sz="1600" dirty="0" smtClean="0"/>
              <a:t>في</a:t>
            </a:r>
            <a:r>
              <a:rPr lang="fr-FR" sz="1600" dirty="0" smtClean="0"/>
              <a:t>:</a:t>
            </a:r>
          </a:p>
          <a:p>
            <a:pPr algn="just" rtl="1">
              <a:lnSpc>
                <a:spcPct val="150000"/>
              </a:lnSpc>
            </a:pPr>
            <a:r>
              <a:rPr lang="ar-SA" sz="1600" dirty="0" smtClean="0"/>
              <a:t>- اقتطاع</a:t>
            </a:r>
            <a:r>
              <a:rPr lang="ar-DZ" sz="1600" dirty="0" smtClean="0"/>
              <a:t> </a:t>
            </a:r>
            <a:r>
              <a:rPr lang="ar-SA" sz="1600" dirty="0" smtClean="0"/>
              <a:t>الموارد</a:t>
            </a:r>
            <a:r>
              <a:rPr lang="ar-DZ" sz="1600" dirty="0" smtClean="0"/>
              <a:t> </a:t>
            </a:r>
            <a:r>
              <a:rPr lang="ar-SA" sz="1600" dirty="0" smtClean="0"/>
              <a:t>على</a:t>
            </a:r>
            <a:r>
              <a:rPr lang="ar-DZ" sz="1600" dirty="0" smtClean="0"/>
              <a:t> </a:t>
            </a:r>
            <a:r>
              <a:rPr lang="ar-SA" sz="1600" dirty="0" smtClean="0"/>
              <a:t>الأغلبية</a:t>
            </a:r>
            <a:r>
              <a:rPr lang="ar-DZ" sz="1600" dirty="0" smtClean="0"/>
              <a:t> </a:t>
            </a:r>
            <a:r>
              <a:rPr lang="ar-SA" sz="1600" dirty="0" smtClean="0"/>
              <a:t>المسلمة،</a:t>
            </a:r>
            <a:r>
              <a:rPr lang="ar-DZ" sz="1600" dirty="0" smtClean="0"/>
              <a:t> </a:t>
            </a:r>
            <a:r>
              <a:rPr lang="ar-SA" sz="1600" dirty="0" smtClean="0"/>
              <a:t>وإعادة</a:t>
            </a:r>
            <a:r>
              <a:rPr lang="ar-DZ" sz="1600" dirty="0" smtClean="0"/>
              <a:t> </a:t>
            </a:r>
            <a:r>
              <a:rPr lang="ar-SA" sz="1600" dirty="0" smtClean="0"/>
              <a:t>توزيعها</a:t>
            </a:r>
            <a:r>
              <a:rPr lang="ar-DZ" sz="1600" dirty="0" smtClean="0"/>
              <a:t> </a:t>
            </a:r>
            <a:r>
              <a:rPr lang="ar-SA" sz="1600" dirty="0" smtClean="0"/>
              <a:t>على</a:t>
            </a:r>
            <a:r>
              <a:rPr lang="ar-DZ" sz="1600" dirty="0" smtClean="0"/>
              <a:t> </a:t>
            </a:r>
            <a:r>
              <a:rPr lang="ar-SA" sz="1600" dirty="0" smtClean="0"/>
              <a:t>المعمرين</a:t>
            </a:r>
            <a:r>
              <a:rPr lang="fr-FR" sz="1600" dirty="0" smtClean="0"/>
              <a:t>.</a:t>
            </a:r>
          </a:p>
          <a:p>
            <a:pPr algn="just" rtl="1">
              <a:lnSpc>
                <a:spcPct val="150000"/>
              </a:lnSpc>
            </a:pPr>
            <a:r>
              <a:rPr lang="ar-SA" sz="1600" b="1" dirty="0" smtClean="0"/>
              <a:t>- </a:t>
            </a:r>
            <a:r>
              <a:rPr lang="ar-SA" sz="1600" dirty="0" smtClean="0"/>
              <a:t>تمويل</a:t>
            </a:r>
            <a:r>
              <a:rPr lang="ar-DZ" sz="1600" dirty="0" smtClean="0"/>
              <a:t> </a:t>
            </a:r>
            <a:r>
              <a:rPr lang="ar-SA" sz="1600" dirty="0" smtClean="0"/>
              <a:t>الزراعة</a:t>
            </a:r>
            <a:r>
              <a:rPr lang="ar-DZ" sz="1600" dirty="0" smtClean="0"/>
              <a:t> </a:t>
            </a:r>
            <a:r>
              <a:rPr lang="ar-SA" sz="1600" dirty="0" smtClean="0"/>
              <a:t>الاستعمارية</a:t>
            </a:r>
            <a:r>
              <a:rPr lang="fr-FR" sz="1600" dirty="0" smtClean="0"/>
              <a:t>.</a:t>
            </a:r>
          </a:p>
          <a:p>
            <a:pPr algn="just" rtl="1">
              <a:lnSpc>
                <a:spcPct val="150000"/>
              </a:lnSpc>
            </a:pPr>
            <a:r>
              <a:rPr lang="ar-SA" sz="1600" b="1" dirty="0" smtClean="0"/>
              <a:t>- </a:t>
            </a:r>
            <a:r>
              <a:rPr lang="ar-SA" sz="1600" dirty="0" smtClean="0"/>
              <a:t>تمويل</a:t>
            </a:r>
            <a:r>
              <a:rPr lang="ar-DZ" sz="1600" dirty="0" smtClean="0"/>
              <a:t> </a:t>
            </a:r>
            <a:r>
              <a:rPr lang="ar-SA" sz="1600" dirty="0" smtClean="0"/>
              <a:t>النشاطات</a:t>
            </a:r>
            <a:r>
              <a:rPr lang="ar-DZ" sz="1600" dirty="0" smtClean="0"/>
              <a:t> </a:t>
            </a:r>
            <a:r>
              <a:rPr lang="ar-SA" sz="1600" dirty="0" smtClean="0"/>
              <a:t>التجارية،</a:t>
            </a:r>
            <a:r>
              <a:rPr lang="ar-DZ" sz="1600" dirty="0" smtClean="0"/>
              <a:t> </a:t>
            </a:r>
            <a:r>
              <a:rPr lang="ar-SA" sz="1600" dirty="0" smtClean="0"/>
              <a:t>لاسيما</a:t>
            </a:r>
            <a:r>
              <a:rPr lang="ar-DZ" sz="1600" dirty="0" smtClean="0"/>
              <a:t> </a:t>
            </a:r>
            <a:r>
              <a:rPr lang="ar-SA" sz="1600" dirty="0" smtClean="0"/>
              <a:t>نشاط</a:t>
            </a:r>
            <a:r>
              <a:rPr lang="ar-DZ" sz="1600" dirty="0" smtClean="0"/>
              <a:t> </a:t>
            </a:r>
            <a:r>
              <a:rPr lang="ar-SA" sz="1600" dirty="0" smtClean="0"/>
              <a:t>تصدير</a:t>
            </a:r>
            <a:r>
              <a:rPr lang="ar-DZ" sz="1600" dirty="0" smtClean="0"/>
              <a:t> </a:t>
            </a:r>
            <a:r>
              <a:rPr lang="ar-SA" sz="1600" dirty="0" smtClean="0"/>
              <a:t>الخمور</a:t>
            </a:r>
            <a:r>
              <a:rPr lang="ar-DZ" sz="1600" dirty="0" smtClean="0"/>
              <a:t> </a:t>
            </a:r>
            <a:r>
              <a:rPr lang="ar-SA" sz="1600" dirty="0" smtClean="0"/>
              <a:t>و</a:t>
            </a:r>
            <a:r>
              <a:rPr lang="ar-DZ" sz="1600" dirty="0" smtClean="0"/>
              <a:t> </a:t>
            </a:r>
            <a:r>
              <a:rPr lang="ar-SA" sz="1600" dirty="0" smtClean="0"/>
              <a:t>الحمضيات</a:t>
            </a:r>
            <a:r>
              <a:rPr lang="fr-FR" sz="1600" dirty="0" smtClean="0"/>
              <a:t>.</a:t>
            </a:r>
          </a:p>
          <a:p>
            <a:pPr algn="just" rtl="1">
              <a:lnSpc>
                <a:spcPct val="150000"/>
              </a:lnSpc>
            </a:pPr>
            <a:r>
              <a:rPr lang="ar-SA" sz="1600" dirty="0" smtClean="0"/>
              <a:t>   غداة الاستقلال ورثت</a:t>
            </a:r>
            <a:r>
              <a:rPr lang="ar-DZ" sz="1600" dirty="0" smtClean="0"/>
              <a:t> </a:t>
            </a:r>
            <a:r>
              <a:rPr lang="ar-SA" sz="1600" dirty="0" smtClean="0"/>
              <a:t>الجزائر</a:t>
            </a:r>
            <a:r>
              <a:rPr lang="ar-DZ" sz="1600" dirty="0" smtClean="0"/>
              <a:t> </a:t>
            </a:r>
            <a:r>
              <a:rPr lang="ar-SA" sz="1600" dirty="0" smtClean="0"/>
              <a:t>نظاما</a:t>
            </a:r>
            <a:r>
              <a:rPr lang="ar-DZ" sz="1600" dirty="0" smtClean="0"/>
              <a:t> </a:t>
            </a:r>
            <a:r>
              <a:rPr lang="ar-SA" sz="1600" dirty="0" smtClean="0"/>
              <a:t>مصرفيا</a:t>
            </a:r>
            <a:r>
              <a:rPr lang="ar-DZ" sz="1600" dirty="0" smtClean="0"/>
              <a:t> </a:t>
            </a:r>
            <a:r>
              <a:rPr lang="ar-SA" sz="1600" dirty="0" smtClean="0"/>
              <a:t>تحكمه</a:t>
            </a:r>
            <a:r>
              <a:rPr lang="ar-DZ" sz="1600" dirty="0" smtClean="0"/>
              <a:t> </a:t>
            </a:r>
            <a:r>
              <a:rPr lang="ar-SA" sz="1600" dirty="0" smtClean="0"/>
              <a:t>قواعد</a:t>
            </a:r>
            <a:r>
              <a:rPr lang="ar-DZ" sz="1600" dirty="0" smtClean="0"/>
              <a:t> </a:t>
            </a:r>
            <a:r>
              <a:rPr lang="ar-SA" sz="1600" dirty="0" smtClean="0"/>
              <a:t>السوق</a:t>
            </a:r>
            <a:r>
              <a:rPr lang="ar-DZ" sz="1600" dirty="0" smtClean="0"/>
              <a:t> </a:t>
            </a:r>
            <a:r>
              <a:rPr lang="ar-SA" sz="1600" dirty="0" smtClean="0"/>
              <a:t>البنكية</a:t>
            </a:r>
            <a:r>
              <a:rPr lang="ar-DZ" sz="1600" dirty="0" smtClean="0"/>
              <a:t> </a:t>
            </a:r>
            <a:r>
              <a:rPr lang="ar-SA" sz="1600" dirty="0" smtClean="0"/>
              <a:t>الفرنسية</a:t>
            </a:r>
            <a:r>
              <a:rPr lang="ar-DZ" sz="1600" dirty="0" smtClean="0"/>
              <a:t> </a:t>
            </a:r>
            <a:r>
              <a:rPr lang="ar-SA" sz="1600" dirty="0" smtClean="0"/>
              <a:t>ذو</a:t>
            </a:r>
            <a:r>
              <a:rPr lang="ar-DZ" sz="1600" dirty="0" smtClean="0"/>
              <a:t> </a:t>
            </a:r>
            <a:r>
              <a:rPr lang="ar-SA" sz="1600" dirty="0" smtClean="0"/>
              <a:t>توجه ليبرالي،</a:t>
            </a:r>
            <a:r>
              <a:rPr lang="ar-DZ" sz="1600" dirty="0" smtClean="0"/>
              <a:t> </a:t>
            </a:r>
            <a:r>
              <a:rPr lang="ar-SA" sz="1600" dirty="0" smtClean="0"/>
              <a:t>لا</a:t>
            </a:r>
            <a:r>
              <a:rPr lang="ar-DZ" sz="1600" dirty="0" smtClean="0"/>
              <a:t> </a:t>
            </a:r>
            <a:r>
              <a:rPr lang="ar-SA" sz="1600" dirty="0" smtClean="0"/>
              <a:t>يخدم</a:t>
            </a:r>
            <a:r>
              <a:rPr lang="ar-DZ" sz="1600" dirty="0" smtClean="0"/>
              <a:t> </a:t>
            </a:r>
            <a:r>
              <a:rPr lang="ar-SA" sz="1600" dirty="0" smtClean="0"/>
              <a:t>التطلعات</a:t>
            </a:r>
            <a:r>
              <a:rPr lang="ar-DZ" sz="1600" dirty="0" smtClean="0"/>
              <a:t> </a:t>
            </a:r>
            <a:r>
              <a:rPr lang="ar-SA" sz="1600" dirty="0" smtClean="0"/>
              <a:t>الجديدة</a:t>
            </a:r>
            <a:r>
              <a:rPr lang="ar-DZ" sz="1600" dirty="0" smtClean="0"/>
              <a:t> </a:t>
            </a:r>
            <a:r>
              <a:rPr lang="ar-SA" sz="1600" dirty="0" smtClean="0"/>
              <a:t>للدولة</a:t>
            </a:r>
            <a:r>
              <a:rPr lang="ar-DZ" sz="1600" dirty="0" smtClean="0"/>
              <a:t> </a:t>
            </a:r>
            <a:r>
              <a:rPr lang="ar-SA" sz="1600" dirty="0" smtClean="0"/>
              <a:t>الجزائرية</a:t>
            </a:r>
            <a:r>
              <a:rPr lang="fr-FR" sz="1600" dirty="0" smtClean="0"/>
              <a:t>.</a:t>
            </a:r>
            <a:endParaRPr lang="fr-FR" sz="1600" b="1" dirty="0">
              <a:solidFill>
                <a:schemeClr val="tx1"/>
              </a:solidFill>
              <a:latin typeface="+mj-lt"/>
            </a:endParaRPr>
          </a:p>
        </p:txBody>
      </p:sp>
      <p:sp>
        <p:nvSpPr>
          <p:cNvPr id="5" name="Rectangle 4"/>
          <p:cNvSpPr/>
          <p:nvPr/>
        </p:nvSpPr>
        <p:spPr>
          <a:xfrm>
            <a:off x="2647950" y="126251"/>
            <a:ext cx="3470370" cy="52144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9850" y="152400"/>
            <a:ext cx="2533649"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1</a:t>
            </a:r>
            <a:r>
              <a:rPr lang="ar-SA" sz="1600" b="1" dirty="0" smtClean="0"/>
              <a:t>- نشأة</a:t>
            </a:r>
            <a:r>
              <a:rPr lang="ar-DZ" sz="1600" b="1" dirty="0" smtClean="0"/>
              <a:t> </a:t>
            </a:r>
            <a:r>
              <a:rPr lang="ar-SA" sz="1600" b="1" dirty="0" smtClean="0"/>
              <a:t>الجهاز</a:t>
            </a:r>
            <a:r>
              <a:rPr lang="ar-DZ" sz="1600" b="1" dirty="0" smtClean="0"/>
              <a:t> </a:t>
            </a:r>
            <a:r>
              <a:rPr lang="ar-SA" sz="1600" b="1" dirty="0" smtClean="0"/>
              <a:t>البنكي</a:t>
            </a:r>
            <a:r>
              <a:rPr lang="ar-DZ" sz="1600" b="1" dirty="0" smtClean="0"/>
              <a:t> </a:t>
            </a:r>
            <a:r>
              <a:rPr lang="ar-SA" sz="1600" b="1" dirty="0" smtClean="0"/>
              <a:t>الجزائري</a:t>
            </a:r>
            <a:r>
              <a:rPr lang="ar-SA" sz="2400" b="1" dirty="0" smtClean="0"/>
              <a:t>:</a:t>
            </a:r>
            <a:endParaRPr lang="fr-FR" sz="24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919790" y="328614"/>
            <a:ext cx="666751" cy="9526"/>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92677" y="865607"/>
            <a:ext cx="8655628"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smtClean="0"/>
              <a:t>يمكن</a:t>
            </a:r>
            <a:r>
              <a:rPr lang="ar-DZ" sz="1600" dirty="0" smtClean="0"/>
              <a:t> </a:t>
            </a:r>
            <a:r>
              <a:rPr lang="ar-SA" sz="1600" dirty="0" smtClean="0"/>
              <a:t>تشخيص</a:t>
            </a:r>
            <a:r>
              <a:rPr lang="ar-DZ" sz="1600" dirty="0" smtClean="0"/>
              <a:t> </a:t>
            </a:r>
            <a:r>
              <a:rPr lang="ar-SA" sz="1600" dirty="0" smtClean="0"/>
              <a:t>الوضع</a:t>
            </a:r>
            <a:r>
              <a:rPr lang="ar-DZ" sz="1600" dirty="0" smtClean="0"/>
              <a:t> </a:t>
            </a:r>
            <a:r>
              <a:rPr lang="ar-SA" sz="1600" dirty="0" smtClean="0"/>
              <a:t>الموروث</a:t>
            </a:r>
            <a:r>
              <a:rPr lang="ar-DZ" sz="1600" dirty="0" smtClean="0"/>
              <a:t> </a:t>
            </a:r>
            <a:r>
              <a:rPr lang="ar-SA" sz="1600" dirty="0" smtClean="0"/>
              <a:t>في</a:t>
            </a:r>
            <a:r>
              <a:rPr lang="ar-DZ" sz="1600" dirty="0" smtClean="0"/>
              <a:t> </a:t>
            </a:r>
            <a:r>
              <a:rPr lang="ar-SA" sz="1600" dirty="0" smtClean="0"/>
              <a:t>الجزائر</a:t>
            </a:r>
            <a:r>
              <a:rPr lang="ar-DZ" sz="1600" dirty="0" smtClean="0"/>
              <a:t> </a:t>
            </a:r>
            <a:r>
              <a:rPr lang="ar-SA" sz="1600" dirty="0" smtClean="0"/>
              <a:t>بعد الاستقلال</a:t>
            </a:r>
            <a:r>
              <a:rPr lang="ar-DZ" sz="1600" dirty="0" smtClean="0"/>
              <a:t> </a:t>
            </a:r>
            <a:r>
              <a:rPr lang="ar-SA" sz="1600" dirty="0" smtClean="0"/>
              <a:t>كما</a:t>
            </a:r>
            <a:r>
              <a:rPr lang="ar-DZ" sz="1600" dirty="0" smtClean="0"/>
              <a:t> </a:t>
            </a:r>
            <a:r>
              <a:rPr lang="ar-SA" sz="1600" dirty="0" smtClean="0"/>
              <a:t>يلي</a:t>
            </a:r>
            <a:r>
              <a:rPr lang="fr-FR" sz="1600" dirty="0" smtClean="0"/>
              <a:t>:</a:t>
            </a:r>
          </a:p>
          <a:p>
            <a:pPr algn="just" rtl="1">
              <a:lnSpc>
                <a:spcPct val="150000"/>
              </a:lnSpc>
              <a:buClr>
                <a:srgbClr val="00B050"/>
              </a:buClr>
              <a:buFont typeface="Wingdings" pitchFamily="2" charset="2"/>
              <a:buChar char="ü"/>
            </a:pPr>
            <a:r>
              <a:rPr lang="fr-FR" sz="1600" b="1" dirty="0" smtClean="0">
                <a:solidFill>
                  <a:srgbClr val="00B050"/>
                </a:solidFill>
              </a:rPr>
              <a:t> </a:t>
            </a:r>
            <a:r>
              <a:rPr lang="ar-SA" sz="1600" b="1" dirty="0" smtClean="0">
                <a:solidFill>
                  <a:srgbClr val="00B050"/>
                </a:solidFill>
              </a:rPr>
              <a:t>على</a:t>
            </a:r>
            <a:r>
              <a:rPr lang="ar-DZ" sz="1600" b="1" dirty="0" smtClean="0">
                <a:solidFill>
                  <a:srgbClr val="00B050"/>
                </a:solidFill>
              </a:rPr>
              <a:t> </a:t>
            </a:r>
            <a:r>
              <a:rPr lang="ar-SA" sz="1600" b="1" dirty="0" smtClean="0">
                <a:solidFill>
                  <a:srgbClr val="00B050"/>
                </a:solidFill>
              </a:rPr>
              <a:t>الصعيد</a:t>
            </a:r>
            <a:r>
              <a:rPr lang="ar-DZ" sz="1600" b="1" dirty="0" smtClean="0">
                <a:solidFill>
                  <a:srgbClr val="00B050"/>
                </a:solidFill>
              </a:rPr>
              <a:t> </a:t>
            </a:r>
            <a:r>
              <a:rPr lang="ar-SA" sz="1600" b="1" dirty="0" smtClean="0">
                <a:solidFill>
                  <a:srgbClr val="00B050"/>
                </a:solidFill>
              </a:rPr>
              <a:t>السياسي:</a:t>
            </a:r>
            <a:r>
              <a:rPr lang="ar-DZ" sz="1600" b="1" dirty="0" smtClean="0">
                <a:solidFill>
                  <a:srgbClr val="00B050"/>
                </a:solidFill>
              </a:rPr>
              <a:t> </a:t>
            </a:r>
            <a:r>
              <a:rPr lang="ar-SA" sz="1600" dirty="0" smtClean="0"/>
              <a:t>استرجاع</a:t>
            </a:r>
            <a:r>
              <a:rPr lang="ar-DZ" sz="1600" dirty="0" smtClean="0"/>
              <a:t> </a:t>
            </a:r>
            <a:r>
              <a:rPr lang="ar-SA" sz="1600" dirty="0" smtClean="0"/>
              <a:t>الجزائر</a:t>
            </a:r>
            <a:r>
              <a:rPr lang="ar-DZ" sz="1600" dirty="0" smtClean="0"/>
              <a:t> </a:t>
            </a:r>
            <a:r>
              <a:rPr lang="ar-SA" sz="1600" dirty="0" smtClean="0"/>
              <a:t>لسيادتها</a:t>
            </a:r>
            <a:r>
              <a:rPr lang="ar-DZ" sz="1600" dirty="0" smtClean="0"/>
              <a:t> </a:t>
            </a:r>
            <a:r>
              <a:rPr lang="ar-SA" sz="1600" dirty="0" smtClean="0"/>
              <a:t>الكاملة</a:t>
            </a:r>
            <a:r>
              <a:rPr lang="ar-DZ" sz="1600" dirty="0" smtClean="0"/>
              <a:t> </a:t>
            </a:r>
            <a:r>
              <a:rPr lang="ar-SA" sz="1600" dirty="0" smtClean="0"/>
              <a:t>على</a:t>
            </a:r>
            <a:r>
              <a:rPr lang="ar-DZ" sz="1600" dirty="0" smtClean="0"/>
              <a:t> </a:t>
            </a:r>
            <a:r>
              <a:rPr lang="ar-SA" sz="1600" dirty="0" smtClean="0"/>
              <a:t>التراب</a:t>
            </a:r>
            <a:r>
              <a:rPr lang="ar-DZ" sz="1600" dirty="0" smtClean="0"/>
              <a:t> </a:t>
            </a:r>
            <a:r>
              <a:rPr lang="ar-SA" sz="1600" dirty="0" smtClean="0"/>
              <a:t>الوطني،</a:t>
            </a:r>
            <a:r>
              <a:rPr lang="ar-DZ" sz="1600" dirty="0" smtClean="0"/>
              <a:t> </a:t>
            </a:r>
            <a:r>
              <a:rPr lang="ar-SA" sz="1600" dirty="0" smtClean="0"/>
              <a:t>واعتماد</a:t>
            </a:r>
            <a:r>
              <a:rPr lang="ar-DZ" sz="1600" dirty="0" smtClean="0"/>
              <a:t> </a:t>
            </a:r>
            <a:r>
              <a:rPr lang="ar-SA" sz="1600" dirty="0" smtClean="0"/>
              <a:t>الاشتراكية</a:t>
            </a:r>
            <a:r>
              <a:rPr lang="ar-DZ" sz="1600" dirty="0" smtClean="0"/>
              <a:t> </a:t>
            </a:r>
            <a:r>
              <a:rPr lang="ar-SA" sz="1600" dirty="0" smtClean="0"/>
              <a:t>كمنهج</a:t>
            </a:r>
            <a:r>
              <a:rPr lang="ar-DZ" sz="1600" dirty="0" smtClean="0"/>
              <a:t> </a:t>
            </a:r>
            <a:r>
              <a:rPr lang="ar-SA" sz="1600" dirty="0" smtClean="0"/>
              <a:t>نظام</a:t>
            </a:r>
            <a:r>
              <a:rPr lang="ar-DZ" sz="1600" dirty="0" smtClean="0"/>
              <a:t> </a:t>
            </a:r>
            <a:r>
              <a:rPr lang="ar-SA" sz="1600" dirty="0" smtClean="0"/>
              <a:t>اقتصادي</a:t>
            </a:r>
            <a:r>
              <a:rPr lang="ar-DZ" sz="1600" dirty="0" smtClean="0"/>
              <a:t> </a:t>
            </a:r>
            <a:r>
              <a:rPr lang="ar-SA" sz="1600" dirty="0" smtClean="0"/>
              <a:t>للدولة</a:t>
            </a:r>
            <a:r>
              <a:rPr lang="ar-DZ" sz="1600" dirty="0" smtClean="0"/>
              <a:t> </a:t>
            </a:r>
            <a:r>
              <a:rPr lang="ar-SA" sz="1600" dirty="0" smtClean="0"/>
              <a:t>الجزائرية</a:t>
            </a:r>
            <a:r>
              <a:rPr lang="fr-FR" sz="1600" dirty="0" smtClean="0"/>
              <a:t>.</a:t>
            </a:r>
          </a:p>
          <a:p>
            <a:pPr algn="just" rtl="1">
              <a:lnSpc>
                <a:spcPct val="150000"/>
              </a:lnSpc>
              <a:buClr>
                <a:srgbClr val="00B050"/>
              </a:buClr>
              <a:buFont typeface="Wingdings" pitchFamily="2" charset="2"/>
              <a:buChar char="ü"/>
            </a:pPr>
            <a:r>
              <a:rPr lang="fr-FR" sz="1600" b="1" dirty="0" smtClean="0"/>
              <a:t> </a:t>
            </a:r>
            <a:r>
              <a:rPr lang="ar-SA" sz="1600" b="1" dirty="0" smtClean="0">
                <a:solidFill>
                  <a:srgbClr val="00B050"/>
                </a:solidFill>
              </a:rPr>
              <a:t>على</a:t>
            </a:r>
            <a:r>
              <a:rPr lang="ar-DZ" sz="1600" b="1" dirty="0" smtClean="0">
                <a:solidFill>
                  <a:srgbClr val="00B050"/>
                </a:solidFill>
              </a:rPr>
              <a:t> </a:t>
            </a:r>
            <a:r>
              <a:rPr lang="ar-SA" sz="1600" b="1" dirty="0" smtClean="0">
                <a:solidFill>
                  <a:srgbClr val="00B050"/>
                </a:solidFill>
              </a:rPr>
              <a:t>الصعيد</a:t>
            </a:r>
            <a:r>
              <a:rPr lang="ar-DZ" sz="1600" b="1" dirty="0" smtClean="0">
                <a:solidFill>
                  <a:srgbClr val="00B050"/>
                </a:solidFill>
              </a:rPr>
              <a:t> </a:t>
            </a:r>
            <a:r>
              <a:rPr lang="ar-SA" sz="1600" b="1" dirty="0" smtClean="0">
                <a:solidFill>
                  <a:srgbClr val="00B050"/>
                </a:solidFill>
              </a:rPr>
              <a:t>الاجتماعي:</a:t>
            </a:r>
            <a:r>
              <a:rPr lang="ar-DZ" sz="1600" b="1" dirty="0" smtClean="0">
                <a:solidFill>
                  <a:srgbClr val="00B050"/>
                </a:solidFill>
              </a:rPr>
              <a:t> </a:t>
            </a:r>
            <a:r>
              <a:rPr lang="ar-SA" sz="1600" dirty="0" smtClean="0"/>
              <a:t>كان</a:t>
            </a:r>
            <a:r>
              <a:rPr lang="ar-DZ" sz="1600" dirty="0" smtClean="0"/>
              <a:t> </a:t>
            </a:r>
            <a:r>
              <a:rPr lang="ar-SA" sz="1600" dirty="0" smtClean="0"/>
              <a:t>الوضع</a:t>
            </a:r>
            <a:r>
              <a:rPr lang="ar-DZ" sz="1600" dirty="0" smtClean="0"/>
              <a:t> </a:t>
            </a:r>
            <a:r>
              <a:rPr lang="ar-SA" sz="1600" dirty="0" smtClean="0"/>
              <a:t>يسوده</a:t>
            </a:r>
            <a:r>
              <a:rPr lang="ar-DZ" sz="1600" dirty="0" smtClean="0"/>
              <a:t> </a:t>
            </a:r>
            <a:r>
              <a:rPr lang="ar-SA" sz="1600" dirty="0" smtClean="0"/>
              <a:t>البؤس،</a:t>
            </a:r>
            <a:r>
              <a:rPr lang="ar-DZ" sz="1600" dirty="0" smtClean="0"/>
              <a:t> </a:t>
            </a:r>
            <a:r>
              <a:rPr lang="ar-SA" sz="1600" dirty="0" smtClean="0"/>
              <a:t>وتدهور</a:t>
            </a:r>
            <a:r>
              <a:rPr lang="ar-DZ" sz="1600" dirty="0" smtClean="0"/>
              <a:t> </a:t>
            </a:r>
            <a:r>
              <a:rPr lang="ar-SA" sz="1600" dirty="0" smtClean="0"/>
              <a:t>المستوى</a:t>
            </a:r>
            <a:r>
              <a:rPr lang="ar-DZ" sz="1600" dirty="0" smtClean="0"/>
              <a:t> </a:t>
            </a:r>
            <a:r>
              <a:rPr lang="ar-SA" sz="1600" dirty="0" smtClean="0"/>
              <a:t>المعيشي</a:t>
            </a:r>
            <a:r>
              <a:rPr lang="ar-DZ" sz="1600" dirty="0" smtClean="0"/>
              <a:t> </a:t>
            </a:r>
            <a:r>
              <a:rPr lang="ar-SA" sz="1600" dirty="0" smtClean="0"/>
              <a:t>لمعظم</a:t>
            </a:r>
            <a:r>
              <a:rPr lang="ar-DZ" sz="1600" dirty="0" smtClean="0"/>
              <a:t> </a:t>
            </a:r>
            <a:r>
              <a:rPr lang="ar-SA" sz="1600" dirty="0" smtClean="0"/>
              <a:t>الجزائريين،</a:t>
            </a:r>
            <a:r>
              <a:rPr lang="ar-DZ" sz="1600" dirty="0" smtClean="0"/>
              <a:t> </a:t>
            </a:r>
            <a:r>
              <a:rPr lang="ar-SA" sz="1600" dirty="0" smtClean="0"/>
              <a:t>بطالة</a:t>
            </a:r>
            <a:r>
              <a:rPr lang="ar-DZ" sz="1600" dirty="0" smtClean="0"/>
              <a:t> </a:t>
            </a:r>
            <a:r>
              <a:rPr lang="ar-SA" sz="1600" dirty="0" smtClean="0"/>
              <a:t>مرتفعة،</a:t>
            </a:r>
            <a:r>
              <a:rPr lang="ar-DZ" sz="1600" dirty="0" smtClean="0"/>
              <a:t> </a:t>
            </a:r>
            <a:r>
              <a:rPr lang="ar-SA" sz="1600" dirty="0" smtClean="0"/>
              <a:t>فقر،</a:t>
            </a:r>
            <a:r>
              <a:rPr lang="ar-DZ" sz="1600" dirty="0" smtClean="0"/>
              <a:t> </a:t>
            </a:r>
            <a:r>
              <a:rPr lang="ar-SA" sz="1600" dirty="0" smtClean="0"/>
              <a:t>أمية</a:t>
            </a:r>
            <a:r>
              <a:rPr lang="fr-FR" sz="1600" dirty="0" smtClean="0"/>
              <a:t>.</a:t>
            </a:r>
          </a:p>
          <a:p>
            <a:pPr algn="just" rtl="1">
              <a:lnSpc>
                <a:spcPct val="150000"/>
              </a:lnSpc>
              <a:buClr>
                <a:srgbClr val="00B050"/>
              </a:buClr>
              <a:buFont typeface="Wingdings" pitchFamily="2" charset="2"/>
              <a:buChar char="ü"/>
            </a:pPr>
            <a:r>
              <a:rPr lang="fr-FR" sz="1600" b="1" dirty="0" smtClean="0"/>
              <a:t> </a:t>
            </a:r>
            <a:r>
              <a:rPr lang="ar-SA" sz="1600" b="1" dirty="0" smtClean="0">
                <a:solidFill>
                  <a:srgbClr val="00B050"/>
                </a:solidFill>
              </a:rPr>
              <a:t>على</a:t>
            </a:r>
            <a:r>
              <a:rPr lang="ar-DZ" sz="1600" b="1" dirty="0" smtClean="0">
                <a:solidFill>
                  <a:srgbClr val="00B050"/>
                </a:solidFill>
              </a:rPr>
              <a:t> </a:t>
            </a:r>
            <a:r>
              <a:rPr lang="ar-SA" sz="1600" b="1" dirty="0" smtClean="0">
                <a:solidFill>
                  <a:srgbClr val="00B050"/>
                </a:solidFill>
              </a:rPr>
              <a:t>الصعيد</a:t>
            </a:r>
            <a:r>
              <a:rPr lang="ar-DZ" sz="1600" b="1" dirty="0" smtClean="0">
                <a:solidFill>
                  <a:srgbClr val="00B050"/>
                </a:solidFill>
              </a:rPr>
              <a:t> </a:t>
            </a:r>
            <a:r>
              <a:rPr lang="ar-SA" sz="1600" b="1" dirty="0" smtClean="0">
                <a:solidFill>
                  <a:srgbClr val="00B050"/>
                </a:solidFill>
              </a:rPr>
              <a:t>الاقتصادي: </a:t>
            </a:r>
            <a:r>
              <a:rPr lang="ar-SA" sz="1600" dirty="0" smtClean="0"/>
              <a:t>توقف</a:t>
            </a:r>
            <a:r>
              <a:rPr lang="ar-DZ" sz="1600" dirty="0" smtClean="0"/>
              <a:t> </a:t>
            </a:r>
            <a:r>
              <a:rPr lang="ar-SA" sz="1600" dirty="0" smtClean="0"/>
              <a:t>العملية</a:t>
            </a:r>
            <a:r>
              <a:rPr lang="ar-DZ" sz="1600" dirty="0" smtClean="0"/>
              <a:t> </a:t>
            </a:r>
            <a:r>
              <a:rPr lang="ar-SA" sz="1600" dirty="0" smtClean="0"/>
              <a:t>الإنتاجية،</a:t>
            </a:r>
            <a:r>
              <a:rPr lang="ar-DZ" sz="1600" dirty="0" smtClean="0"/>
              <a:t> </a:t>
            </a:r>
            <a:r>
              <a:rPr lang="ar-SA" sz="1600" dirty="0" smtClean="0"/>
              <a:t>هجرة</a:t>
            </a:r>
            <a:r>
              <a:rPr lang="ar-DZ" sz="1600" dirty="0" smtClean="0"/>
              <a:t> </a:t>
            </a:r>
            <a:r>
              <a:rPr lang="ar-SA" sz="1600" dirty="0" smtClean="0"/>
              <a:t>معظم</a:t>
            </a:r>
            <a:r>
              <a:rPr lang="ar-DZ" sz="1600" dirty="0" smtClean="0"/>
              <a:t> </a:t>
            </a:r>
            <a:r>
              <a:rPr lang="ar-SA" sz="1600" dirty="0" smtClean="0"/>
              <a:t>الإطارات</a:t>
            </a:r>
            <a:r>
              <a:rPr lang="ar-DZ" sz="1600" dirty="0" smtClean="0"/>
              <a:t> </a:t>
            </a:r>
            <a:r>
              <a:rPr lang="ar-SA" sz="1600" dirty="0" smtClean="0"/>
              <a:t>المؤهلة للتسيير،هجرة</a:t>
            </a:r>
            <a:r>
              <a:rPr lang="ar-DZ" sz="1600" dirty="0" smtClean="0"/>
              <a:t> </a:t>
            </a:r>
            <a:r>
              <a:rPr lang="ar-SA" sz="1600" dirty="0" smtClean="0"/>
              <a:t>رؤوس</a:t>
            </a:r>
            <a:r>
              <a:rPr lang="ar-DZ" sz="1600" dirty="0" smtClean="0"/>
              <a:t> </a:t>
            </a:r>
            <a:r>
              <a:rPr lang="ar-SA" sz="1600" dirty="0" smtClean="0"/>
              <a:t>الأموال،</a:t>
            </a:r>
            <a:r>
              <a:rPr lang="ar-DZ" sz="1600" dirty="0" smtClean="0"/>
              <a:t> </a:t>
            </a:r>
            <a:r>
              <a:rPr lang="ar-SA" sz="1600" dirty="0" smtClean="0"/>
              <a:t>تقليص</a:t>
            </a:r>
            <a:r>
              <a:rPr lang="ar-DZ" sz="1600" dirty="0" smtClean="0"/>
              <a:t> </a:t>
            </a:r>
            <a:r>
              <a:rPr lang="ar-SA" sz="1600" dirty="0" smtClean="0"/>
              <a:t>شبكة</a:t>
            </a:r>
            <a:r>
              <a:rPr lang="ar-DZ" sz="1600" dirty="0" smtClean="0"/>
              <a:t> </a:t>
            </a:r>
            <a:r>
              <a:rPr lang="ar-SA" sz="1600" dirty="0" smtClean="0"/>
              <a:t>الفروع</a:t>
            </a:r>
            <a:r>
              <a:rPr lang="ar-DZ" sz="1600" dirty="0" smtClean="0"/>
              <a:t> </a:t>
            </a:r>
            <a:r>
              <a:rPr lang="ar-SA" sz="1600" dirty="0" smtClean="0"/>
              <a:t>المصرفية،</a:t>
            </a:r>
            <a:r>
              <a:rPr lang="ar-DZ" sz="1600" dirty="0" smtClean="0"/>
              <a:t> </a:t>
            </a:r>
            <a:r>
              <a:rPr lang="ar-SA" sz="1600" dirty="0" smtClean="0"/>
              <a:t>وزوال</a:t>
            </a:r>
            <a:r>
              <a:rPr lang="ar-DZ" sz="1600" dirty="0" smtClean="0"/>
              <a:t> </a:t>
            </a:r>
            <a:r>
              <a:rPr lang="ar-SA" sz="1600" dirty="0" smtClean="0"/>
              <a:t>مصارف</a:t>
            </a:r>
            <a:r>
              <a:rPr lang="ar-DZ" sz="1600" dirty="0" smtClean="0"/>
              <a:t> </a:t>
            </a:r>
            <a:r>
              <a:rPr lang="ar-SA" sz="1600" dirty="0" smtClean="0"/>
              <a:t>أخرى</a:t>
            </a:r>
            <a:r>
              <a:rPr lang="fr-FR" sz="1600" dirty="0" smtClean="0"/>
              <a:t>.</a:t>
            </a:r>
          </a:p>
          <a:p>
            <a:pPr algn="just" rtl="1">
              <a:lnSpc>
                <a:spcPct val="150000"/>
              </a:lnSpc>
            </a:pPr>
            <a:r>
              <a:rPr lang="ar-SA" sz="1600" dirty="0" smtClean="0"/>
              <a:t>كل</a:t>
            </a:r>
            <a:r>
              <a:rPr lang="ar-DZ" sz="1600" dirty="0" smtClean="0"/>
              <a:t> </a:t>
            </a:r>
            <a:r>
              <a:rPr lang="ar-SA" sz="1600" dirty="0" smtClean="0"/>
              <a:t>هذه</a:t>
            </a:r>
            <a:r>
              <a:rPr lang="ar-DZ" sz="1600" dirty="0" smtClean="0"/>
              <a:t> </a:t>
            </a:r>
            <a:r>
              <a:rPr lang="ar-SA" sz="1600" dirty="0" smtClean="0"/>
              <a:t>العوامل</a:t>
            </a:r>
            <a:r>
              <a:rPr lang="ar-DZ" sz="1600" dirty="0" smtClean="0"/>
              <a:t> </a:t>
            </a:r>
            <a:r>
              <a:rPr lang="ar-SA" sz="1600" dirty="0" smtClean="0"/>
              <a:t>ساهمت</a:t>
            </a:r>
            <a:r>
              <a:rPr lang="ar-DZ" sz="1600" dirty="0" smtClean="0"/>
              <a:t> </a:t>
            </a:r>
            <a:r>
              <a:rPr lang="ar-SA" sz="1600" dirty="0" smtClean="0"/>
              <a:t>في</a:t>
            </a:r>
            <a:r>
              <a:rPr lang="ar-DZ" sz="1600" dirty="0" smtClean="0"/>
              <a:t> </a:t>
            </a:r>
            <a:r>
              <a:rPr lang="ar-SA" sz="1600" dirty="0" smtClean="0"/>
              <a:t>تأخر</a:t>
            </a:r>
            <a:r>
              <a:rPr lang="ar-DZ" sz="1600" dirty="0" smtClean="0"/>
              <a:t> </a:t>
            </a:r>
            <a:r>
              <a:rPr lang="ar-SA" sz="1600" dirty="0" smtClean="0"/>
              <a:t>انطلاق</a:t>
            </a:r>
            <a:r>
              <a:rPr lang="ar-DZ" sz="1600" dirty="0" smtClean="0"/>
              <a:t> </a:t>
            </a:r>
            <a:r>
              <a:rPr lang="ar-SA" sz="1600" dirty="0" smtClean="0"/>
              <a:t>الاقتصاد</a:t>
            </a:r>
            <a:r>
              <a:rPr lang="ar-DZ" sz="1600" dirty="0" smtClean="0"/>
              <a:t> </a:t>
            </a:r>
            <a:r>
              <a:rPr lang="ar-SA" sz="1600" dirty="0" smtClean="0"/>
              <a:t>الجزائري،</a:t>
            </a:r>
            <a:r>
              <a:rPr lang="ar-DZ" sz="1600" dirty="0" smtClean="0"/>
              <a:t> </a:t>
            </a:r>
            <a:r>
              <a:rPr lang="ar-SA" sz="1600" dirty="0" smtClean="0"/>
              <a:t>الأمر</a:t>
            </a:r>
            <a:r>
              <a:rPr lang="ar-DZ" sz="1600" dirty="0" smtClean="0"/>
              <a:t> </a:t>
            </a:r>
            <a:r>
              <a:rPr lang="ar-SA" sz="1600" dirty="0" smtClean="0"/>
              <a:t>الذي</a:t>
            </a:r>
            <a:r>
              <a:rPr lang="ar-DZ" sz="1600" dirty="0" smtClean="0"/>
              <a:t> </a:t>
            </a:r>
            <a:r>
              <a:rPr lang="ar-SA" sz="1600" dirty="0" smtClean="0"/>
              <a:t>أدى</a:t>
            </a:r>
            <a:r>
              <a:rPr lang="ar-DZ" sz="1600" dirty="0" smtClean="0"/>
              <a:t> </a:t>
            </a:r>
            <a:r>
              <a:rPr lang="ar-SA" sz="1600" dirty="0" smtClean="0"/>
              <a:t>إلى</a:t>
            </a:r>
            <a:r>
              <a:rPr lang="ar-DZ" sz="1600" dirty="0" smtClean="0"/>
              <a:t> </a:t>
            </a:r>
            <a:r>
              <a:rPr lang="ar-SA" sz="1600" dirty="0" smtClean="0"/>
              <a:t>ضرورة</a:t>
            </a:r>
            <a:r>
              <a:rPr lang="ar-DZ" sz="1600" dirty="0" smtClean="0"/>
              <a:t> </a:t>
            </a:r>
            <a:r>
              <a:rPr lang="ar-SA" sz="1600" dirty="0" smtClean="0"/>
              <a:t>البحث</a:t>
            </a:r>
            <a:r>
              <a:rPr lang="ar-DZ" sz="1600" dirty="0" smtClean="0"/>
              <a:t> </a:t>
            </a:r>
            <a:r>
              <a:rPr lang="ar-SA" sz="1600" dirty="0" smtClean="0"/>
              <a:t>عن</a:t>
            </a:r>
            <a:r>
              <a:rPr lang="ar-DZ" sz="1600" dirty="0" smtClean="0"/>
              <a:t> </a:t>
            </a:r>
            <a:r>
              <a:rPr lang="ar-SA" sz="1600" dirty="0" smtClean="0"/>
              <a:t>نظام</a:t>
            </a:r>
            <a:r>
              <a:rPr lang="ar-DZ" sz="1600" dirty="0" smtClean="0"/>
              <a:t> </a:t>
            </a:r>
            <a:r>
              <a:rPr lang="ar-SA" sz="1600" dirty="0" smtClean="0"/>
              <a:t>مالي</a:t>
            </a:r>
            <a:r>
              <a:rPr lang="ar-DZ" sz="1600" dirty="0" smtClean="0"/>
              <a:t> </a:t>
            </a:r>
            <a:r>
              <a:rPr lang="ar-SA" sz="1600" dirty="0" smtClean="0"/>
              <a:t>ونقدي</a:t>
            </a:r>
            <a:r>
              <a:rPr lang="ar-DZ" sz="1600" dirty="0" smtClean="0"/>
              <a:t> </a:t>
            </a:r>
            <a:r>
              <a:rPr lang="ar-SA" sz="1600" dirty="0" smtClean="0"/>
              <a:t>يتوافق</a:t>
            </a:r>
            <a:r>
              <a:rPr lang="ar-DZ" sz="1600" dirty="0" smtClean="0"/>
              <a:t> </a:t>
            </a:r>
            <a:r>
              <a:rPr lang="ar-SA" sz="1600" dirty="0" smtClean="0"/>
              <a:t>مع</a:t>
            </a:r>
            <a:r>
              <a:rPr lang="ar-DZ" sz="1600" dirty="0" smtClean="0"/>
              <a:t> </a:t>
            </a:r>
            <a:r>
              <a:rPr lang="ar-SA" sz="1600" dirty="0" smtClean="0"/>
              <a:t>الأهداف</a:t>
            </a:r>
            <a:r>
              <a:rPr lang="ar-DZ" sz="1600" dirty="0" smtClean="0"/>
              <a:t> </a:t>
            </a:r>
            <a:r>
              <a:rPr lang="ar-SA" sz="1600" dirty="0" smtClean="0"/>
              <a:t>المسطرة،</a:t>
            </a:r>
            <a:r>
              <a:rPr lang="ar-DZ" sz="1600" dirty="0" smtClean="0"/>
              <a:t> </a:t>
            </a:r>
            <a:r>
              <a:rPr lang="ar-SA" sz="1600" dirty="0" smtClean="0"/>
              <a:t>فاتخذت</a:t>
            </a:r>
            <a:r>
              <a:rPr lang="ar-DZ" sz="1600" dirty="0" smtClean="0"/>
              <a:t> </a:t>
            </a:r>
            <a:r>
              <a:rPr lang="ar-SA" sz="1600" dirty="0" smtClean="0"/>
              <a:t>الحكومة</a:t>
            </a:r>
            <a:r>
              <a:rPr lang="ar-DZ" sz="1600" dirty="0" smtClean="0"/>
              <a:t> </a:t>
            </a:r>
            <a:r>
              <a:rPr lang="ar-SA" sz="1600" dirty="0" smtClean="0"/>
              <a:t>الجزائرية</a:t>
            </a:r>
            <a:r>
              <a:rPr lang="ar-DZ" sz="1600" dirty="0" smtClean="0"/>
              <a:t> </a:t>
            </a:r>
            <a:r>
              <a:rPr lang="ar-SA" sz="1600" dirty="0" smtClean="0"/>
              <a:t>الإجراءات</a:t>
            </a:r>
            <a:r>
              <a:rPr lang="ar-DZ" sz="1600" dirty="0" smtClean="0"/>
              <a:t> </a:t>
            </a:r>
            <a:r>
              <a:rPr lang="ar-SA" sz="1600" dirty="0" smtClean="0"/>
              <a:t>التالية</a:t>
            </a:r>
            <a:r>
              <a:rPr lang="fr-FR" sz="1600" dirty="0" smtClean="0"/>
              <a:t>:</a:t>
            </a:r>
          </a:p>
          <a:p>
            <a:pPr algn="just" rtl="1">
              <a:lnSpc>
                <a:spcPct val="150000"/>
              </a:lnSpc>
            </a:pPr>
            <a:endParaRPr lang="fr-FR" sz="1600" b="1" dirty="0">
              <a:solidFill>
                <a:schemeClr val="tx1"/>
              </a:solidFill>
              <a:latin typeface="+mj-lt"/>
            </a:endParaRPr>
          </a:p>
        </p:txBody>
      </p:sp>
      <p:sp>
        <p:nvSpPr>
          <p:cNvPr id="5" name="Rectangle 4"/>
          <p:cNvSpPr/>
          <p:nvPr/>
        </p:nvSpPr>
        <p:spPr>
          <a:xfrm>
            <a:off x="2647950" y="126251"/>
            <a:ext cx="3470370" cy="52144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9850" y="266700"/>
            <a:ext cx="253364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 الجهاز</a:t>
            </a:r>
            <a:r>
              <a:rPr lang="ar-DZ" sz="1600" b="1" dirty="0" smtClean="0"/>
              <a:t> </a:t>
            </a:r>
            <a:r>
              <a:rPr lang="ar-SA" sz="1600" b="1" dirty="0" smtClean="0"/>
              <a:t>المصرفي</a:t>
            </a:r>
            <a:r>
              <a:rPr lang="ar-DZ" sz="1600" b="1" dirty="0" smtClean="0"/>
              <a:t> </a:t>
            </a:r>
            <a:r>
              <a:rPr lang="ar-SA" sz="1600" b="1" dirty="0" smtClean="0"/>
              <a:t>بعد</a:t>
            </a:r>
            <a:r>
              <a:rPr lang="ar-DZ" sz="1600" b="1" dirty="0" smtClean="0"/>
              <a:t> </a:t>
            </a:r>
            <a:r>
              <a:rPr lang="ar-SA" sz="1600" b="1" dirty="0" smtClean="0"/>
              <a:t>الاستقلال:</a:t>
            </a:r>
            <a:endParaRPr lang="fr-FR" sz="16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71450" y="571499"/>
            <a:ext cx="8810625" cy="38583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500" dirty="0" smtClean="0"/>
              <a:t>لقد</a:t>
            </a:r>
            <a:r>
              <a:rPr lang="ar-DZ" sz="1500" dirty="0" smtClean="0"/>
              <a:t> </a:t>
            </a:r>
            <a:r>
              <a:rPr lang="ar-SA" sz="1500" dirty="0" smtClean="0"/>
              <a:t>أسندت</a:t>
            </a:r>
            <a:r>
              <a:rPr lang="ar-DZ" sz="1500" dirty="0" smtClean="0"/>
              <a:t> </a:t>
            </a:r>
            <a:r>
              <a:rPr lang="ar-SA" sz="1500" dirty="0" smtClean="0"/>
              <a:t>للبنك</a:t>
            </a:r>
            <a:r>
              <a:rPr lang="ar-DZ" sz="1500" dirty="0" smtClean="0"/>
              <a:t> </a:t>
            </a:r>
            <a:r>
              <a:rPr lang="ar-SA" sz="1500" dirty="0" smtClean="0"/>
              <a:t>المركزي</a:t>
            </a:r>
            <a:r>
              <a:rPr lang="ar-DZ" sz="1500" dirty="0" smtClean="0"/>
              <a:t> </a:t>
            </a:r>
            <a:r>
              <a:rPr lang="ar-SA" sz="1500" dirty="0" smtClean="0"/>
              <a:t>الجزائري</a:t>
            </a:r>
            <a:r>
              <a:rPr lang="ar-DZ" sz="1500" dirty="0" smtClean="0"/>
              <a:t> </a:t>
            </a:r>
            <a:r>
              <a:rPr lang="ar-SA" sz="1500" dirty="0" smtClean="0"/>
              <a:t>المهام</a:t>
            </a:r>
            <a:r>
              <a:rPr lang="ar-DZ" sz="1500" dirty="0" smtClean="0"/>
              <a:t> </a:t>
            </a:r>
            <a:r>
              <a:rPr lang="ar-SA" sz="1500" dirty="0" smtClean="0"/>
              <a:t>التالية</a:t>
            </a:r>
            <a:r>
              <a:rPr lang="fr-FR" sz="1500" dirty="0" smtClean="0"/>
              <a:t>:</a:t>
            </a:r>
          </a:p>
          <a:p>
            <a:pPr algn="just" rtl="1">
              <a:lnSpc>
                <a:spcPct val="150000"/>
              </a:lnSpc>
            </a:pPr>
            <a:r>
              <a:rPr lang="ar-SA" sz="1500" dirty="0" smtClean="0"/>
              <a:t>- إصدار</a:t>
            </a:r>
            <a:r>
              <a:rPr lang="ar-DZ" sz="1500" dirty="0" smtClean="0"/>
              <a:t> </a:t>
            </a:r>
            <a:r>
              <a:rPr lang="ar-SA" sz="1500" dirty="0" smtClean="0"/>
              <a:t>العملة</a:t>
            </a:r>
            <a:r>
              <a:rPr lang="ar-DZ" sz="1500" dirty="0" smtClean="0"/>
              <a:t> </a:t>
            </a:r>
            <a:r>
              <a:rPr lang="ar-SA" sz="1500" dirty="0" smtClean="0"/>
              <a:t>الوطنية</a:t>
            </a:r>
            <a:r>
              <a:rPr lang="ar-DZ" sz="1500" dirty="0" smtClean="0"/>
              <a:t> </a:t>
            </a:r>
            <a:r>
              <a:rPr lang="ar-SA" sz="1500" dirty="0" smtClean="0"/>
              <a:t>مع</a:t>
            </a:r>
            <a:r>
              <a:rPr lang="ar-DZ" sz="1500" dirty="0" smtClean="0"/>
              <a:t> </a:t>
            </a:r>
            <a:r>
              <a:rPr lang="ar-SA" sz="1500" dirty="0" smtClean="0"/>
              <a:t>الاحتكار</a:t>
            </a:r>
            <a:r>
              <a:rPr lang="ar-DZ" sz="1500" dirty="0" smtClean="0"/>
              <a:t> </a:t>
            </a:r>
            <a:r>
              <a:rPr lang="ar-SA" sz="1500" dirty="0" smtClean="0"/>
              <a:t>التام</a:t>
            </a:r>
            <a:r>
              <a:rPr lang="ar-DZ" sz="1500" dirty="0" smtClean="0"/>
              <a:t> </a:t>
            </a:r>
            <a:r>
              <a:rPr lang="ar-SA" sz="1500" dirty="0" smtClean="0"/>
              <a:t>لها؛</a:t>
            </a:r>
            <a:r>
              <a:rPr lang="ar-DZ" sz="1500" dirty="0" smtClean="0"/>
              <a:t> </a:t>
            </a:r>
            <a:r>
              <a:rPr lang="ar-SA" sz="1500" dirty="0" smtClean="0"/>
              <a:t>وتم</a:t>
            </a:r>
            <a:r>
              <a:rPr lang="ar-DZ" sz="1500" dirty="0" smtClean="0"/>
              <a:t> </a:t>
            </a:r>
            <a:r>
              <a:rPr lang="ar-SA" sz="1500" dirty="0" smtClean="0"/>
              <a:t>ذلك</a:t>
            </a:r>
            <a:r>
              <a:rPr lang="ar-DZ" sz="1500" dirty="0" smtClean="0"/>
              <a:t> </a:t>
            </a:r>
            <a:r>
              <a:rPr lang="ar-SA" sz="1500" dirty="0" smtClean="0"/>
              <a:t>بإصدار</a:t>
            </a:r>
            <a:r>
              <a:rPr lang="ar-DZ" sz="1500" dirty="0" smtClean="0"/>
              <a:t> </a:t>
            </a:r>
            <a:r>
              <a:rPr lang="ar-SA" sz="1500" dirty="0" smtClean="0"/>
              <a:t>عملة</a:t>
            </a:r>
            <a:r>
              <a:rPr lang="ar-DZ" sz="1500" dirty="0" smtClean="0"/>
              <a:t> </a:t>
            </a:r>
            <a:r>
              <a:rPr lang="ar-SA" sz="1500" dirty="0" smtClean="0"/>
              <a:t>وطنية</a:t>
            </a:r>
            <a:r>
              <a:rPr lang="ar-DZ" sz="1500" dirty="0" smtClean="0"/>
              <a:t> </a:t>
            </a:r>
            <a:r>
              <a:rPr lang="ar-SA" sz="1500" dirty="0" smtClean="0"/>
              <a:t>ممثلة</a:t>
            </a:r>
            <a:r>
              <a:rPr lang="ar-DZ" sz="1500" dirty="0" smtClean="0"/>
              <a:t> </a:t>
            </a:r>
            <a:r>
              <a:rPr lang="ar-SA" sz="1500" dirty="0" smtClean="0"/>
              <a:t>في</a:t>
            </a:r>
            <a:r>
              <a:rPr lang="ar-DZ" sz="1500" dirty="0" smtClean="0"/>
              <a:t> </a:t>
            </a:r>
            <a:r>
              <a:rPr lang="ar-SA" sz="1500" dirty="0" smtClean="0"/>
              <a:t>الدينار</a:t>
            </a:r>
            <a:r>
              <a:rPr lang="ar-DZ" sz="1500" dirty="0" smtClean="0"/>
              <a:t> </a:t>
            </a:r>
            <a:r>
              <a:rPr lang="ar-SA" sz="1500" dirty="0" smtClean="0"/>
              <a:t>الجزائري</a:t>
            </a:r>
            <a:r>
              <a:rPr lang="ar-DZ" sz="1500" dirty="0" smtClean="0"/>
              <a:t> </a:t>
            </a:r>
            <a:r>
              <a:rPr lang="ar-SA" sz="1500" dirty="0" smtClean="0"/>
              <a:t>في 10 </a:t>
            </a:r>
            <a:r>
              <a:rPr lang="ar-SA" sz="1500" dirty="0" err="1" smtClean="0"/>
              <a:t>أفريل</a:t>
            </a:r>
            <a:r>
              <a:rPr lang="ar-SA" sz="1500" dirty="0" smtClean="0"/>
              <a:t> 1964 بموجب القانون رقم 64/111؛</a:t>
            </a:r>
            <a:endParaRPr lang="fr-FR" sz="1500" dirty="0" smtClean="0"/>
          </a:p>
          <a:p>
            <a:pPr algn="just" rtl="1">
              <a:lnSpc>
                <a:spcPct val="150000"/>
              </a:lnSpc>
            </a:pPr>
            <a:r>
              <a:rPr lang="ar-SA" sz="1500" dirty="0" smtClean="0"/>
              <a:t>- تسيير</a:t>
            </a:r>
            <a:r>
              <a:rPr lang="ar-DZ" sz="1500" dirty="0" smtClean="0"/>
              <a:t> </a:t>
            </a:r>
            <a:r>
              <a:rPr lang="ar-SA" sz="1500" dirty="0" smtClean="0"/>
              <a:t>احتياطات</a:t>
            </a:r>
            <a:r>
              <a:rPr lang="ar-DZ" sz="1500" dirty="0" smtClean="0"/>
              <a:t> </a:t>
            </a:r>
            <a:r>
              <a:rPr lang="ar-SA" sz="1500" dirty="0" smtClean="0"/>
              <a:t>العملة</a:t>
            </a:r>
            <a:r>
              <a:rPr lang="ar-DZ" sz="1500" dirty="0" smtClean="0"/>
              <a:t> </a:t>
            </a:r>
            <a:r>
              <a:rPr lang="ar-SA" sz="1500" dirty="0" smtClean="0"/>
              <a:t>الأجنبية</a:t>
            </a:r>
            <a:r>
              <a:rPr lang="ar-DZ" sz="1500" dirty="0" smtClean="0"/>
              <a:t> </a:t>
            </a:r>
            <a:r>
              <a:rPr lang="ar-SA" sz="1500" dirty="0" smtClean="0"/>
              <a:t>والذهب</a:t>
            </a:r>
            <a:r>
              <a:rPr lang="ar-DZ" sz="1500" dirty="0" smtClean="0"/>
              <a:t> </a:t>
            </a:r>
            <a:r>
              <a:rPr lang="ar-SA" sz="1500" dirty="0" smtClean="0"/>
              <a:t>بيعا</a:t>
            </a:r>
            <a:r>
              <a:rPr lang="ar-DZ" sz="1500" dirty="0" smtClean="0"/>
              <a:t> </a:t>
            </a:r>
            <a:r>
              <a:rPr lang="ar-SA" sz="1500" dirty="0" smtClean="0"/>
              <a:t>وشراء</a:t>
            </a:r>
            <a:r>
              <a:rPr lang="ar-DZ" sz="1500" dirty="0" smtClean="0"/>
              <a:t> </a:t>
            </a:r>
            <a:r>
              <a:rPr lang="ar-SA" sz="1500" dirty="0" smtClean="0"/>
              <a:t>واحتفاظا؛</a:t>
            </a:r>
            <a:endParaRPr lang="fr-FR" sz="1500" dirty="0" smtClean="0"/>
          </a:p>
          <a:p>
            <a:pPr algn="just" rtl="1">
              <a:lnSpc>
                <a:spcPct val="150000"/>
              </a:lnSpc>
            </a:pPr>
            <a:r>
              <a:rPr lang="ar-SA" sz="1500" dirty="0" smtClean="0"/>
              <a:t>- منح</a:t>
            </a:r>
            <a:r>
              <a:rPr lang="ar-DZ" sz="1500" dirty="0" smtClean="0"/>
              <a:t> </a:t>
            </a:r>
            <a:r>
              <a:rPr lang="ar-SA" sz="1500" dirty="0" smtClean="0"/>
              <a:t>القروض</a:t>
            </a:r>
            <a:r>
              <a:rPr lang="ar-DZ" sz="1500" dirty="0" smtClean="0"/>
              <a:t> </a:t>
            </a:r>
            <a:r>
              <a:rPr lang="ar-SA" sz="1500" dirty="0" smtClean="0"/>
              <a:t>للبنوك</a:t>
            </a:r>
            <a:r>
              <a:rPr lang="ar-DZ" sz="1500" dirty="0" smtClean="0"/>
              <a:t> </a:t>
            </a:r>
            <a:r>
              <a:rPr lang="ar-SA" sz="1500" dirty="0" smtClean="0"/>
              <a:t>التجارية</a:t>
            </a:r>
            <a:r>
              <a:rPr lang="ar-DZ" sz="1500" dirty="0" smtClean="0"/>
              <a:t> </a:t>
            </a:r>
            <a:r>
              <a:rPr lang="ar-SA" sz="1500" dirty="0" smtClean="0"/>
              <a:t>وإدارتها</a:t>
            </a:r>
            <a:r>
              <a:rPr lang="ar-DZ" sz="1500" dirty="0" smtClean="0"/>
              <a:t> </a:t>
            </a:r>
            <a:r>
              <a:rPr lang="ar-SA" sz="1500" dirty="0" smtClean="0"/>
              <a:t>ومراقبتها</a:t>
            </a:r>
            <a:r>
              <a:rPr lang="ar-DZ" sz="1500" dirty="0" smtClean="0"/>
              <a:t> </a:t>
            </a:r>
            <a:r>
              <a:rPr lang="ar-SA" sz="1500" dirty="0" smtClean="0"/>
              <a:t>بتغيير</a:t>
            </a:r>
            <a:r>
              <a:rPr lang="ar-DZ" sz="1500" dirty="0" smtClean="0"/>
              <a:t> </a:t>
            </a:r>
            <a:r>
              <a:rPr lang="ar-SA" sz="1500" dirty="0" smtClean="0"/>
              <a:t>معدلات</a:t>
            </a:r>
            <a:r>
              <a:rPr lang="ar-DZ" sz="1500" dirty="0" smtClean="0"/>
              <a:t> </a:t>
            </a:r>
            <a:r>
              <a:rPr lang="ar-SA" sz="1500" dirty="0" smtClean="0"/>
              <a:t>الفائدة</a:t>
            </a:r>
            <a:r>
              <a:rPr lang="ar-DZ" sz="1500" dirty="0" smtClean="0"/>
              <a:t> </a:t>
            </a:r>
            <a:r>
              <a:rPr lang="ar-SA" sz="1500" dirty="0" smtClean="0"/>
              <a:t>والاحتياطي</a:t>
            </a:r>
            <a:r>
              <a:rPr lang="ar-DZ" sz="1500" dirty="0" smtClean="0"/>
              <a:t> </a:t>
            </a:r>
            <a:r>
              <a:rPr lang="ar-SA" sz="1500" dirty="0" smtClean="0"/>
              <a:t>الإجباري،</a:t>
            </a:r>
            <a:r>
              <a:rPr lang="ar-DZ" sz="1500" dirty="0" smtClean="0"/>
              <a:t> </a:t>
            </a:r>
            <a:r>
              <a:rPr lang="ar-SA" sz="1500" dirty="0" smtClean="0"/>
              <a:t>وتداول</a:t>
            </a:r>
            <a:r>
              <a:rPr lang="ar-DZ" sz="1500" dirty="0" smtClean="0"/>
              <a:t> </a:t>
            </a:r>
            <a:r>
              <a:rPr lang="ar-SA" sz="1500" dirty="0" smtClean="0"/>
              <a:t>بعض</a:t>
            </a:r>
            <a:r>
              <a:rPr lang="ar-DZ" sz="1500" dirty="0" smtClean="0"/>
              <a:t> </a:t>
            </a:r>
            <a:r>
              <a:rPr lang="ar-SA" sz="1500" dirty="0" smtClean="0"/>
              <a:t>الأوراق</a:t>
            </a:r>
            <a:r>
              <a:rPr lang="ar-DZ" sz="1500" dirty="0" smtClean="0"/>
              <a:t> </a:t>
            </a:r>
            <a:r>
              <a:rPr lang="ar-SA" sz="1500" dirty="0" smtClean="0"/>
              <a:t>المالية؛</a:t>
            </a:r>
            <a:endParaRPr lang="fr-FR" sz="1500" dirty="0" smtClean="0"/>
          </a:p>
          <a:p>
            <a:pPr algn="just" rtl="1">
              <a:lnSpc>
                <a:spcPct val="150000"/>
              </a:lnSpc>
            </a:pPr>
            <a:r>
              <a:rPr lang="ar-SA" sz="1500" dirty="0" smtClean="0"/>
              <a:t>- إعادة</a:t>
            </a:r>
            <a:r>
              <a:rPr lang="ar-DZ" sz="1500" dirty="0" smtClean="0"/>
              <a:t> </a:t>
            </a:r>
            <a:r>
              <a:rPr lang="ar-SA" sz="1500" dirty="0" smtClean="0"/>
              <a:t>خصم</a:t>
            </a:r>
            <a:r>
              <a:rPr lang="ar-DZ" sz="1500" dirty="0" smtClean="0"/>
              <a:t> </a:t>
            </a:r>
            <a:r>
              <a:rPr lang="ar-SA" sz="1500" dirty="0" smtClean="0"/>
              <a:t>السندات</a:t>
            </a:r>
            <a:r>
              <a:rPr lang="ar-DZ" sz="1500" dirty="0" smtClean="0"/>
              <a:t> </a:t>
            </a:r>
            <a:r>
              <a:rPr lang="ar-SA" sz="1500" dirty="0" smtClean="0"/>
              <a:t>العمومية</a:t>
            </a:r>
            <a:r>
              <a:rPr lang="ar-DZ" sz="1500" dirty="0" smtClean="0"/>
              <a:t> </a:t>
            </a:r>
            <a:r>
              <a:rPr lang="ar-SA" sz="1500" dirty="0" smtClean="0"/>
              <a:t>وبصفة</a:t>
            </a:r>
            <a:r>
              <a:rPr lang="ar-DZ" sz="1500" dirty="0" smtClean="0"/>
              <a:t> </a:t>
            </a:r>
            <a:r>
              <a:rPr lang="ar-SA" sz="1500" dirty="0" smtClean="0"/>
              <a:t>استثنائية</a:t>
            </a:r>
            <a:r>
              <a:rPr lang="ar-DZ" sz="1500" dirty="0" smtClean="0"/>
              <a:t> </a:t>
            </a:r>
            <a:r>
              <a:rPr lang="ar-SA" sz="1500" dirty="0" smtClean="0"/>
              <a:t>السندات</a:t>
            </a:r>
            <a:r>
              <a:rPr lang="ar-DZ" sz="1500" dirty="0" smtClean="0"/>
              <a:t> </a:t>
            </a:r>
            <a:r>
              <a:rPr lang="ar-SA" sz="1500" dirty="0" smtClean="0"/>
              <a:t>الخاصة؛</a:t>
            </a:r>
            <a:endParaRPr lang="fr-FR" sz="1500" dirty="0" smtClean="0"/>
          </a:p>
          <a:p>
            <a:pPr algn="just" rtl="1">
              <a:lnSpc>
                <a:spcPct val="150000"/>
              </a:lnSpc>
            </a:pPr>
            <a:r>
              <a:rPr lang="ar-SA" sz="1500" dirty="0" smtClean="0"/>
              <a:t>- منح</a:t>
            </a:r>
            <a:r>
              <a:rPr lang="ar-DZ" sz="1500" dirty="0" smtClean="0"/>
              <a:t> </a:t>
            </a:r>
            <a:r>
              <a:rPr lang="ar-SA" sz="1500" dirty="0" smtClean="0"/>
              <a:t>الخزينة</a:t>
            </a:r>
            <a:r>
              <a:rPr lang="ar-DZ" sz="1500" dirty="0" smtClean="0"/>
              <a:t> </a:t>
            </a:r>
            <a:r>
              <a:rPr lang="ar-SA" sz="1500" dirty="0" smtClean="0"/>
              <a:t>العمومية</a:t>
            </a:r>
            <a:r>
              <a:rPr lang="ar-DZ" sz="1500" dirty="0" smtClean="0"/>
              <a:t> </a:t>
            </a:r>
            <a:r>
              <a:rPr lang="ar-SA" sz="1500" dirty="0" err="1" smtClean="0"/>
              <a:t>تسبيقات</a:t>
            </a:r>
            <a:r>
              <a:rPr lang="ar-DZ" sz="1500" dirty="0" smtClean="0"/>
              <a:t> </a:t>
            </a:r>
            <a:r>
              <a:rPr lang="ar-SA" sz="1500" dirty="0" smtClean="0"/>
              <a:t>مالية</a:t>
            </a:r>
            <a:r>
              <a:rPr lang="ar-DZ" sz="1500" dirty="0" smtClean="0"/>
              <a:t> </a:t>
            </a:r>
            <a:r>
              <a:rPr lang="ar-SA" sz="1500" dirty="0" smtClean="0"/>
              <a:t>على</a:t>
            </a:r>
            <a:r>
              <a:rPr lang="ar-DZ" sz="1500" dirty="0" smtClean="0"/>
              <a:t> </a:t>
            </a:r>
            <a:r>
              <a:rPr lang="ar-SA" sz="1500" dirty="0" smtClean="0"/>
              <a:t>حسابها</a:t>
            </a:r>
            <a:r>
              <a:rPr lang="ar-DZ" sz="1500" dirty="0" smtClean="0"/>
              <a:t> </a:t>
            </a:r>
            <a:r>
              <a:rPr lang="ar-SA" sz="1500" dirty="0" smtClean="0"/>
              <a:t>الجاري</a:t>
            </a:r>
            <a:r>
              <a:rPr lang="ar-DZ" sz="1500" dirty="0" smtClean="0"/>
              <a:t> </a:t>
            </a:r>
            <a:r>
              <a:rPr lang="ar-SA" sz="1500" dirty="0" smtClean="0"/>
              <a:t>لديه</a:t>
            </a:r>
            <a:r>
              <a:rPr lang="ar-DZ" sz="1500" dirty="0" smtClean="0"/>
              <a:t> </a:t>
            </a:r>
            <a:r>
              <a:rPr lang="ar-SA" sz="1500" dirty="0" smtClean="0"/>
              <a:t>بنسبة</a:t>
            </a:r>
            <a:r>
              <a:rPr lang="ar-DZ" sz="1500" dirty="0" smtClean="0"/>
              <a:t> </a:t>
            </a:r>
            <a:r>
              <a:rPr lang="ar-SA" sz="1500" dirty="0" smtClean="0"/>
              <a:t>لا</a:t>
            </a:r>
            <a:r>
              <a:rPr lang="ar-DZ" sz="1500" dirty="0" smtClean="0"/>
              <a:t> </a:t>
            </a:r>
            <a:r>
              <a:rPr lang="ar-SA" sz="1500" dirty="0" smtClean="0"/>
              <a:t>تتعدى 5</a:t>
            </a:r>
            <a:r>
              <a:rPr lang="fr-FR" sz="1500" dirty="0" smtClean="0"/>
              <a:t>%</a:t>
            </a:r>
            <a:r>
              <a:rPr lang="ar-DZ" sz="1500" dirty="0" smtClean="0"/>
              <a:t> </a:t>
            </a:r>
            <a:r>
              <a:rPr lang="ar-SA" sz="1500" dirty="0" smtClean="0"/>
              <a:t>من الإيرادات</a:t>
            </a:r>
            <a:r>
              <a:rPr lang="ar-DZ" sz="1500" dirty="0" smtClean="0"/>
              <a:t> </a:t>
            </a:r>
            <a:r>
              <a:rPr lang="ar-SA" sz="1500" dirty="0" smtClean="0"/>
              <a:t>العامة</a:t>
            </a:r>
            <a:r>
              <a:rPr lang="ar-DZ" sz="1500" dirty="0" smtClean="0"/>
              <a:t> </a:t>
            </a:r>
            <a:r>
              <a:rPr lang="ar-SA" sz="1500" dirty="0" smtClean="0"/>
              <a:t>العادية المحققة</a:t>
            </a:r>
            <a:r>
              <a:rPr lang="ar-DZ" sz="1500" dirty="0" smtClean="0"/>
              <a:t> </a:t>
            </a:r>
            <a:r>
              <a:rPr lang="ar-SA" sz="1500" dirty="0" smtClean="0"/>
              <a:t>من</a:t>
            </a:r>
            <a:r>
              <a:rPr lang="ar-DZ" sz="1500" dirty="0" smtClean="0"/>
              <a:t> </a:t>
            </a:r>
            <a:r>
              <a:rPr lang="ar-SA" sz="1500" dirty="0" smtClean="0"/>
              <a:t>السنة</a:t>
            </a:r>
            <a:r>
              <a:rPr lang="ar-DZ" sz="1500" dirty="0" smtClean="0"/>
              <a:t> </a:t>
            </a:r>
            <a:r>
              <a:rPr lang="ar-SA" sz="1500" dirty="0" smtClean="0"/>
              <a:t>المالية</a:t>
            </a:r>
            <a:r>
              <a:rPr lang="ar-DZ" sz="1500" dirty="0" smtClean="0"/>
              <a:t> </a:t>
            </a:r>
            <a:r>
              <a:rPr lang="ar-SA" sz="1500" dirty="0" smtClean="0"/>
              <a:t>السابقة</a:t>
            </a:r>
            <a:r>
              <a:rPr lang="fr-FR" sz="1500" dirty="0" smtClean="0"/>
              <a:t>.</a:t>
            </a:r>
          </a:p>
          <a:p>
            <a:pPr algn="just" rtl="1">
              <a:lnSpc>
                <a:spcPct val="150000"/>
              </a:lnSpc>
            </a:pPr>
            <a:r>
              <a:rPr lang="ar-SA" sz="1500" dirty="0" smtClean="0"/>
              <a:t>بالإضافة</a:t>
            </a:r>
            <a:r>
              <a:rPr lang="ar-DZ" sz="1500" dirty="0" smtClean="0"/>
              <a:t> </a:t>
            </a:r>
            <a:r>
              <a:rPr lang="ar-SA" sz="1500" dirty="0" smtClean="0"/>
              <a:t>إلى</a:t>
            </a:r>
            <a:r>
              <a:rPr lang="ar-DZ" sz="1500" dirty="0" smtClean="0"/>
              <a:t> </a:t>
            </a:r>
            <a:r>
              <a:rPr lang="ar-SA" sz="1500" dirty="0" smtClean="0"/>
              <a:t>مهامه</a:t>
            </a:r>
            <a:r>
              <a:rPr lang="ar-DZ" sz="1500" dirty="0" smtClean="0"/>
              <a:t> </a:t>
            </a:r>
            <a:r>
              <a:rPr lang="ar-SA" sz="1500" dirty="0" smtClean="0"/>
              <a:t>التقليدية</a:t>
            </a:r>
            <a:r>
              <a:rPr lang="ar-DZ" sz="1500" dirty="0" smtClean="0"/>
              <a:t> </a:t>
            </a:r>
            <a:r>
              <a:rPr lang="ar-SA" sz="1500" dirty="0" smtClean="0"/>
              <a:t>تكفل</a:t>
            </a:r>
            <a:r>
              <a:rPr lang="ar-DZ" sz="1500" dirty="0" smtClean="0"/>
              <a:t> </a:t>
            </a:r>
            <a:r>
              <a:rPr lang="ar-SA" sz="1500" dirty="0" smtClean="0"/>
              <a:t>البنك</a:t>
            </a:r>
            <a:r>
              <a:rPr lang="ar-DZ" sz="1500" dirty="0" smtClean="0"/>
              <a:t> </a:t>
            </a:r>
            <a:r>
              <a:rPr lang="ar-SA" sz="1500" dirty="0" smtClean="0"/>
              <a:t>المركزي</a:t>
            </a:r>
            <a:r>
              <a:rPr lang="ar-DZ" sz="1500" dirty="0" smtClean="0"/>
              <a:t> </a:t>
            </a:r>
            <a:r>
              <a:rPr lang="ar-SA" sz="1500" dirty="0" smtClean="0"/>
              <a:t>الجزائري</a:t>
            </a:r>
            <a:r>
              <a:rPr lang="ar-DZ" sz="1500" dirty="0" smtClean="0"/>
              <a:t> </a:t>
            </a:r>
            <a:r>
              <a:rPr lang="ar-SA" sz="1500" dirty="0" smtClean="0"/>
              <a:t>خلال</a:t>
            </a:r>
            <a:r>
              <a:rPr lang="ar-DZ" sz="1500" dirty="0" smtClean="0"/>
              <a:t> </a:t>
            </a:r>
            <a:r>
              <a:rPr lang="ar-SA" sz="1500" dirty="0" smtClean="0"/>
              <a:t>الفترة (1963-1964) بمنح مباشر للقروض على شكل </a:t>
            </a:r>
            <a:r>
              <a:rPr lang="ar-SA" sz="1500" dirty="0" err="1" smtClean="0"/>
              <a:t>تسبيقات</a:t>
            </a:r>
            <a:r>
              <a:rPr lang="ar-SA" sz="1500" dirty="0" smtClean="0"/>
              <a:t> خصوصا للقطاع</a:t>
            </a:r>
            <a:r>
              <a:rPr lang="ar-DZ" sz="1500" dirty="0" smtClean="0"/>
              <a:t> </a:t>
            </a:r>
            <a:r>
              <a:rPr lang="ar-SA" sz="1500" dirty="0" err="1" smtClean="0"/>
              <a:t>الفلاحي</a:t>
            </a:r>
            <a:r>
              <a:rPr lang="ar-DZ" sz="1500" dirty="0" smtClean="0"/>
              <a:t> </a:t>
            </a:r>
            <a:r>
              <a:rPr lang="ar-SA" sz="1500" dirty="0" smtClean="0"/>
              <a:t>المسير</a:t>
            </a:r>
            <a:r>
              <a:rPr lang="ar-DZ" sz="1500" dirty="0" smtClean="0"/>
              <a:t> </a:t>
            </a:r>
            <a:r>
              <a:rPr lang="ar-SA" sz="1500" dirty="0" smtClean="0"/>
              <a:t>ذاتيا،</a:t>
            </a:r>
            <a:r>
              <a:rPr lang="ar-DZ" sz="1500" dirty="0" smtClean="0"/>
              <a:t> </a:t>
            </a:r>
            <a:r>
              <a:rPr lang="ar-SA" sz="1500" dirty="0" smtClean="0"/>
              <a:t>وبموجب</a:t>
            </a:r>
            <a:r>
              <a:rPr lang="ar-DZ" sz="1500" dirty="0" smtClean="0"/>
              <a:t> </a:t>
            </a:r>
            <a:r>
              <a:rPr lang="ar-SA" sz="1500" dirty="0" smtClean="0"/>
              <a:t>قانون</a:t>
            </a:r>
            <a:r>
              <a:rPr lang="ar-DZ" sz="1500" dirty="0" smtClean="0"/>
              <a:t> </a:t>
            </a:r>
            <a:r>
              <a:rPr lang="ar-SA" sz="1500" dirty="0" smtClean="0"/>
              <a:t>المالية</a:t>
            </a:r>
            <a:r>
              <a:rPr lang="ar-DZ" sz="1500" dirty="0" smtClean="0"/>
              <a:t> </a:t>
            </a:r>
            <a:r>
              <a:rPr lang="ar-SA" sz="1500" dirty="0" smtClean="0"/>
              <a:t>لسنة 1965 وضع</a:t>
            </a:r>
            <a:r>
              <a:rPr lang="ar-DZ" sz="1500" dirty="0" smtClean="0"/>
              <a:t> </a:t>
            </a:r>
            <a:r>
              <a:rPr lang="ar-SA" sz="1500" dirty="0" smtClean="0"/>
              <a:t>هذا</a:t>
            </a:r>
            <a:r>
              <a:rPr lang="ar-DZ" sz="1500" dirty="0" smtClean="0"/>
              <a:t> </a:t>
            </a:r>
            <a:r>
              <a:rPr lang="ar-SA" sz="1500" dirty="0" smtClean="0"/>
              <a:t>البنك</a:t>
            </a:r>
            <a:r>
              <a:rPr lang="ar-DZ" sz="1500" dirty="0" smtClean="0"/>
              <a:t> </a:t>
            </a:r>
            <a:r>
              <a:rPr lang="ar-SA" sz="1500" dirty="0" smtClean="0"/>
              <a:t>كلية تحت</a:t>
            </a:r>
            <a:r>
              <a:rPr lang="ar-DZ" sz="1500" dirty="0" smtClean="0"/>
              <a:t> </a:t>
            </a:r>
            <a:r>
              <a:rPr lang="ar-SA" sz="1500" dirty="0" smtClean="0"/>
              <a:t>تصرف</a:t>
            </a:r>
            <a:r>
              <a:rPr lang="ar-DZ" sz="1500" dirty="0" smtClean="0"/>
              <a:t> </a:t>
            </a:r>
            <a:r>
              <a:rPr lang="ar-SA" sz="1500" dirty="0" smtClean="0"/>
              <a:t>الخزينة</a:t>
            </a:r>
            <a:r>
              <a:rPr lang="ar-DZ" sz="1500" dirty="0" smtClean="0"/>
              <a:t> </a:t>
            </a:r>
            <a:r>
              <a:rPr lang="ar-SA" sz="1500" dirty="0" smtClean="0"/>
              <a:t>العمومية</a:t>
            </a:r>
            <a:r>
              <a:rPr lang="ar-DZ" sz="1500" dirty="0" smtClean="0"/>
              <a:t> </a:t>
            </a:r>
            <a:r>
              <a:rPr lang="ar-SA" sz="1500" dirty="0" smtClean="0"/>
              <a:t>بمنحها</a:t>
            </a:r>
            <a:r>
              <a:rPr lang="ar-DZ" sz="1500" dirty="0" smtClean="0"/>
              <a:t> </a:t>
            </a:r>
            <a:r>
              <a:rPr lang="ar-SA" sz="1500" dirty="0" err="1" smtClean="0"/>
              <a:t>تسبيقات</a:t>
            </a:r>
            <a:r>
              <a:rPr lang="ar-DZ" sz="1500" dirty="0" smtClean="0"/>
              <a:t> </a:t>
            </a:r>
            <a:r>
              <a:rPr lang="ar-SA" sz="1500" dirty="0" smtClean="0"/>
              <a:t>غير</a:t>
            </a:r>
            <a:r>
              <a:rPr lang="ar-DZ" sz="1500" dirty="0" smtClean="0"/>
              <a:t> </a:t>
            </a:r>
            <a:r>
              <a:rPr lang="ar-SA" sz="1500" dirty="0" smtClean="0"/>
              <a:t>محدودة،</a:t>
            </a:r>
            <a:r>
              <a:rPr lang="ar-DZ" sz="1500" dirty="0" smtClean="0"/>
              <a:t> </a:t>
            </a:r>
            <a:r>
              <a:rPr lang="ar-SA" sz="1500" dirty="0" smtClean="0"/>
              <a:t>وبالتالي</a:t>
            </a:r>
            <a:r>
              <a:rPr lang="ar-DZ" sz="1500" dirty="0" smtClean="0"/>
              <a:t> </a:t>
            </a:r>
            <a:r>
              <a:rPr lang="ar-SA" sz="1500" dirty="0" smtClean="0"/>
              <a:t>اقتصر</a:t>
            </a:r>
            <a:r>
              <a:rPr lang="ar-DZ" sz="1500" dirty="0" smtClean="0"/>
              <a:t> </a:t>
            </a:r>
            <a:r>
              <a:rPr lang="ar-SA" sz="1500" dirty="0" smtClean="0"/>
              <a:t>دوره</a:t>
            </a:r>
            <a:r>
              <a:rPr lang="ar-DZ" sz="1500" dirty="0" smtClean="0"/>
              <a:t> </a:t>
            </a:r>
            <a:r>
              <a:rPr lang="ar-SA" sz="1500" dirty="0" smtClean="0"/>
              <a:t>على</a:t>
            </a:r>
            <a:r>
              <a:rPr lang="ar-DZ" sz="1500" dirty="0" smtClean="0"/>
              <a:t> </a:t>
            </a:r>
            <a:r>
              <a:rPr lang="ar-SA" sz="1500" dirty="0" smtClean="0"/>
              <a:t>وظيفة</a:t>
            </a:r>
            <a:r>
              <a:rPr lang="ar-DZ" sz="1500" dirty="0" smtClean="0"/>
              <a:t> </a:t>
            </a:r>
            <a:r>
              <a:rPr lang="ar-SA" sz="1500" dirty="0" smtClean="0"/>
              <a:t>المحاسب</a:t>
            </a:r>
            <a:r>
              <a:rPr lang="ar-DZ" sz="1500" dirty="0" smtClean="0"/>
              <a:t> </a:t>
            </a:r>
            <a:r>
              <a:rPr lang="ar-SA" sz="1500" dirty="0" smtClean="0"/>
              <a:t>البسيط</a:t>
            </a:r>
            <a:r>
              <a:rPr lang="ar-DZ" sz="1500" dirty="0" smtClean="0"/>
              <a:t> </a:t>
            </a:r>
            <a:r>
              <a:rPr lang="ar-SA" sz="1500" dirty="0" smtClean="0"/>
              <a:t>للخزينة العمومية،</a:t>
            </a:r>
            <a:r>
              <a:rPr lang="ar-DZ" sz="1500" dirty="0" smtClean="0"/>
              <a:t> </a:t>
            </a:r>
            <a:r>
              <a:rPr lang="ar-SA" sz="1500" dirty="0" smtClean="0"/>
              <a:t>مما</a:t>
            </a:r>
            <a:r>
              <a:rPr lang="ar-DZ" sz="1500" dirty="0" smtClean="0"/>
              <a:t> </a:t>
            </a:r>
            <a:r>
              <a:rPr lang="ar-SA" sz="1500" dirty="0" smtClean="0"/>
              <a:t>نتج</a:t>
            </a:r>
            <a:r>
              <a:rPr lang="ar-DZ" sz="1500" dirty="0" smtClean="0"/>
              <a:t> </a:t>
            </a:r>
            <a:r>
              <a:rPr lang="ar-SA" sz="1500" dirty="0" smtClean="0"/>
              <a:t>عنه</a:t>
            </a:r>
            <a:r>
              <a:rPr lang="ar-DZ" sz="1500" dirty="0" smtClean="0"/>
              <a:t> </a:t>
            </a:r>
            <a:r>
              <a:rPr lang="ar-SA" sz="1500" dirty="0" smtClean="0"/>
              <a:t>لامبالاة</a:t>
            </a:r>
            <a:r>
              <a:rPr lang="ar-DZ" sz="1500" dirty="0" smtClean="0"/>
              <a:t> </a:t>
            </a:r>
            <a:r>
              <a:rPr lang="ar-SA" sz="1500" dirty="0" smtClean="0"/>
              <a:t>في</a:t>
            </a:r>
            <a:r>
              <a:rPr lang="ar-DZ" sz="1500" dirty="0" smtClean="0"/>
              <a:t> </a:t>
            </a:r>
            <a:r>
              <a:rPr lang="ar-SA" sz="1500" dirty="0" smtClean="0"/>
              <a:t>إصدار</a:t>
            </a:r>
            <a:r>
              <a:rPr lang="ar-DZ" sz="1500" dirty="0" smtClean="0"/>
              <a:t> </a:t>
            </a:r>
            <a:r>
              <a:rPr lang="ar-SA" sz="1500" dirty="0" smtClean="0"/>
              <a:t>النقود</a:t>
            </a:r>
            <a:r>
              <a:rPr lang="fr-FR" sz="1500" dirty="0" smtClean="0"/>
              <a:t>.</a:t>
            </a:r>
            <a:endParaRPr lang="fr-FR" sz="1500" dirty="0"/>
          </a:p>
        </p:txBody>
      </p:sp>
      <p:sp>
        <p:nvSpPr>
          <p:cNvPr id="5" name="Rectangle 4"/>
          <p:cNvSpPr/>
          <p:nvPr/>
        </p:nvSpPr>
        <p:spPr>
          <a:xfrm>
            <a:off x="2647950" y="126251"/>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0325" y="114300"/>
            <a:ext cx="253364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 الجهاز</a:t>
            </a:r>
            <a:r>
              <a:rPr lang="ar-DZ" sz="1600" b="1" dirty="0" smtClean="0"/>
              <a:t> </a:t>
            </a:r>
            <a:r>
              <a:rPr lang="ar-SA" sz="1600" b="1" dirty="0" smtClean="0"/>
              <a:t>المصرفي</a:t>
            </a:r>
            <a:r>
              <a:rPr lang="ar-DZ" sz="1600" b="1" dirty="0" smtClean="0"/>
              <a:t> </a:t>
            </a:r>
            <a:r>
              <a:rPr lang="ar-SA" sz="1600" b="1" dirty="0" smtClean="0"/>
              <a:t>بعد</a:t>
            </a:r>
            <a:r>
              <a:rPr lang="ar-DZ" sz="1600" b="1" dirty="0" smtClean="0"/>
              <a:t> </a:t>
            </a:r>
            <a:r>
              <a:rPr lang="ar-SA" sz="1600" b="1" dirty="0" smtClean="0"/>
              <a:t>الاستقلال:</a:t>
            </a:r>
            <a:endParaRPr lang="fr-FR" sz="16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71450" y="549935"/>
            <a:ext cx="8829675"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500" b="1" dirty="0" smtClean="0">
                <a:solidFill>
                  <a:srgbClr val="00B050"/>
                </a:solidFill>
                <a:latin typeface="+mj-lt"/>
              </a:rPr>
              <a:t>ت- الصندوق الجزائري للتنمية (</a:t>
            </a:r>
            <a:r>
              <a:rPr lang="fr-FR" sz="1500" b="1" dirty="0" smtClean="0">
                <a:solidFill>
                  <a:srgbClr val="00B050"/>
                </a:solidFill>
                <a:latin typeface="+mj-lt"/>
              </a:rPr>
              <a:t>CAD</a:t>
            </a:r>
            <a:r>
              <a:rPr lang="ar-DZ" sz="1500" b="1" dirty="0" smtClean="0">
                <a:solidFill>
                  <a:srgbClr val="00B050"/>
                </a:solidFill>
                <a:latin typeface="+mj-lt"/>
              </a:rPr>
              <a:t>): </a:t>
            </a:r>
            <a:r>
              <a:rPr lang="ar-SA" sz="1500" dirty="0" smtClean="0">
                <a:latin typeface="+mj-lt"/>
              </a:rPr>
              <a:t>تأسس</a:t>
            </a:r>
            <a:r>
              <a:rPr lang="ar-DZ" sz="1500" dirty="0" smtClean="0">
                <a:latin typeface="+mj-lt"/>
              </a:rPr>
              <a:t> </a:t>
            </a:r>
            <a:r>
              <a:rPr lang="ar-SA" sz="1500" dirty="0" smtClean="0">
                <a:latin typeface="+mj-lt"/>
              </a:rPr>
              <a:t>بمقتضى</a:t>
            </a:r>
            <a:r>
              <a:rPr lang="ar-DZ" sz="1500" dirty="0" smtClean="0">
                <a:latin typeface="+mj-lt"/>
              </a:rPr>
              <a:t> </a:t>
            </a:r>
            <a:r>
              <a:rPr lang="ar-SA" sz="1500" dirty="0" smtClean="0">
                <a:latin typeface="+mj-lt"/>
              </a:rPr>
              <a:t>القانون</a:t>
            </a:r>
            <a:r>
              <a:rPr lang="ar-DZ" sz="1500" dirty="0" smtClean="0">
                <a:latin typeface="+mj-lt"/>
              </a:rPr>
              <a:t> </a:t>
            </a:r>
            <a:r>
              <a:rPr lang="ar-SA" sz="1500" dirty="0" smtClean="0">
                <a:latin typeface="+mj-lt"/>
              </a:rPr>
              <a:t>رقم 63/165</a:t>
            </a:r>
            <a:r>
              <a:rPr lang="ar-DZ" sz="1500" dirty="0" smtClean="0">
                <a:latin typeface="+mj-lt"/>
              </a:rPr>
              <a:t> الصادر في  07/05/1963 </a:t>
            </a:r>
            <a:r>
              <a:rPr lang="ar-SA" sz="1500" dirty="0" smtClean="0">
                <a:latin typeface="+mj-lt"/>
              </a:rPr>
              <a:t>بمهمة</a:t>
            </a:r>
            <a:r>
              <a:rPr lang="ar-DZ" sz="1500" dirty="0" smtClean="0">
                <a:latin typeface="+mj-lt"/>
              </a:rPr>
              <a:t> </a:t>
            </a:r>
            <a:r>
              <a:rPr lang="ar-SA" sz="1500" dirty="0" smtClean="0">
                <a:latin typeface="+mj-lt"/>
              </a:rPr>
              <a:t>أساسية</a:t>
            </a:r>
            <a:r>
              <a:rPr lang="ar-DZ" sz="1500" dirty="0" smtClean="0">
                <a:latin typeface="+mj-lt"/>
              </a:rPr>
              <a:t> </a:t>
            </a:r>
            <a:r>
              <a:rPr lang="ar-SA" sz="1500" dirty="0" smtClean="0">
                <a:latin typeface="+mj-lt"/>
              </a:rPr>
              <a:t>وهي</a:t>
            </a:r>
            <a:r>
              <a:rPr lang="ar-DZ" sz="1500" dirty="0" smtClean="0">
                <a:latin typeface="+mj-lt"/>
              </a:rPr>
              <a:t> </a:t>
            </a:r>
            <a:r>
              <a:rPr lang="ar-SA" sz="1500" dirty="0" smtClean="0">
                <a:latin typeface="+mj-lt"/>
              </a:rPr>
              <a:t>المساعدة</a:t>
            </a:r>
            <a:r>
              <a:rPr lang="ar-DZ" sz="1500" dirty="0" smtClean="0">
                <a:latin typeface="+mj-lt"/>
              </a:rPr>
              <a:t> </a:t>
            </a:r>
            <a:r>
              <a:rPr lang="ar-SA" sz="1500" dirty="0" smtClean="0">
                <a:latin typeface="+mj-lt"/>
              </a:rPr>
              <a:t>على</a:t>
            </a:r>
            <a:r>
              <a:rPr lang="ar-DZ" sz="1500" dirty="0" smtClean="0">
                <a:latin typeface="+mj-lt"/>
              </a:rPr>
              <a:t> </a:t>
            </a:r>
            <a:r>
              <a:rPr lang="ar-SA" sz="1500" dirty="0" smtClean="0">
                <a:latin typeface="+mj-lt"/>
              </a:rPr>
              <a:t>تمويل</a:t>
            </a:r>
            <a:r>
              <a:rPr lang="ar-DZ" sz="1500" dirty="0" smtClean="0">
                <a:latin typeface="+mj-lt"/>
              </a:rPr>
              <a:t> </a:t>
            </a:r>
            <a:r>
              <a:rPr lang="ar-SA" sz="1500" dirty="0" smtClean="0">
                <a:latin typeface="+mj-lt"/>
              </a:rPr>
              <a:t>الاستثمارات</a:t>
            </a:r>
            <a:r>
              <a:rPr lang="ar-DZ" sz="1500" dirty="0" smtClean="0">
                <a:latin typeface="+mj-lt"/>
              </a:rPr>
              <a:t> </a:t>
            </a:r>
            <a:r>
              <a:rPr lang="ar-SA" sz="1500" dirty="0" smtClean="0">
                <a:latin typeface="+mj-lt"/>
              </a:rPr>
              <a:t>الإنتاجية،</a:t>
            </a:r>
            <a:r>
              <a:rPr lang="ar-DZ" sz="1500" dirty="0" smtClean="0">
                <a:latin typeface="+mj-lt"/>
              </a:rPr>
              <a:t> </a:t>
            </a:r>
            <a:r>
              <a:rPr lang="ar-SA" sz="1500" dirty="0" smtClean="0">
                <a:latin typeface="+mj-lt"/>
              </a:rPr>
              <a:t>ووضع</a:t>
            </a:r>
            <a:r>
              <a:rPr lang="ar-DZ" sz="1500" dirty="0" smtClean="0">
                <a:latin typeface="+mj-lt"/>
              </a:rPr>
              <a:t> </a:t>
            </a:r>
            <a:r>
              <a:rPr lang="ar-SA" sz="1500" dirty="0" smtClean="0">
                <a:latin typeface="+mj-lt"/>
              </a:rPr>
              <a:t>مخططات</a:t>
            </a:r>
            <a:r>
              <a:rPr lang="ar-DZ" sz="1500" dirty="0" smtClean="0">
                <a:latin typeface="+mj-lt"/>
              </a:rPr>
              <a:t> </a:t>
            </a:r>
            <a:r>
              <a:rPr lang="ar-SA" sz="1500" dirty="0" smtClean="0">
                <a:latin typeface="+mj-lt"/>
              </a:rPr>
              <a:t>وبرامج</a:t>
            </a:r>
            <a:r>
              <a:rPr lang="ar-DZ" sz="1500" dirty="0" smtClean="0">
                <a:latin typeface="+mj-lt"/>
              </a:rPr>
              <a:t> </a:t>
            </a:r>
            <a:r>
              <a:rPr lang="ar-SA" sz="1500" dirty="0" smtClean="0">
                <a:latin typeface="+mj-lt"/>
              </a:rPr>
              <a:t>استثمارية</a:t>
            </a:r>
            <a:r>
              <a:rPr lang="ar-DZ" sz="1500" dirty="0" smtClean="0">
                <a:latin typeface="+mj-lt"/>
              </a:rPr>
              <a:t> </a:t>
            </a:r>
            <a:r>
              <a:rPr lang="ar-SA" sz="1500" dirty="0" smtClean="0">
                <a:latin typeface="+mj-lt"/>
              </a:rPr>
              <a:t>بهدف</a:t>
            </a:r>
            <a:r>
              <a:rPr lang="ar-DZ" sz="1500" dirty="0" smtClean="0">
                <a:latin typeface="+mj-lt"/>
              </a:rPr>
              <a:t> </a:t>
            </a:r>
            <a:r>
              <a:rPr lang="ar-SA" sz="1500" dirty="0" smtClean="0">
                <a:latin typeface="+mj-lt"/>
              </a:rPr>
              <a:t>تحقيق</a:t>
            </a:r>
            <a:r>
              <a:rPr lang="ar-DZ" sz="1500" dirty="0" smtClean="0">
                <a:latin typeface="+mj-lt"/>
              </a:rPr>
              <a:t> </a:t>
            </a:r>
            <a:r>
              <a:rPr lang="ar-SA" sz="1500" dirty="0" smtClean="0">
                <a:latin typeface="+mj-lt"/>
              </a:rPr>
              <a:t>متطلبات</a:t>
            </a:r>
            <a:r>
              <a:rPr lang="ar-DZ" sz="1500" dirty="0" smtClean="0">
                <a:latin typeface="+mj-lt"/>
              </a:rPr>
              <a:t> </a:t>
            </a:r>
            <a:r>
              <a:rPr lang="ar-SA" sz="1500" dirty="0" smtClean="0">
                <a:latin typeface="+mj-lt"/>
              </a:rPr>
              <a:t>التنمية</a:t>
            </a:r>
            <a:r>
              <a:rPr lang="ar-DZ" sz="1500" dirty="0" smtClean="0">
                <a:latin typeface="+mj-lt"/>
              </a:rPr>
              <a:t> </a:t>
            </a:r>
            <a:r>
              <a:rPr lang="ar-SA" sz="1500" dirty="0" smtClean="0">
                <a:latin typeface="+mj-lt"/>
              </a:rPr>
              <a:t>الاقتصادية</a:t>
            </a:r>
            <a:r>
              <a:rPr lang="ar-DZ" sz="1500" dirty="0" smtClean="0">
                <a:latin typeface="+mj-lt"/>
              </a:rPr>
              <a:t> </a:t>
            </a:r>
            <a:r>
              <a:rPr lang="ar-SA" sz="1500" dirty="0" smtClean="0">
                <a:latin typeface="+mj-lt"/>
              </a:rPr>
              <a:t>وتحقيق</a:t>
            </a:r>
            <a:r>
              <a:rPr lang="ar-DZ" sz="1500" dirty="0" smtClean="0">
                <a:latin typeface="+mj-lt"/>
              </a:rPr>
              <a:t> </a:t>
            </a:r>
            <a:r>
              <a:rPr lang="ar-SA" sz="1500" dirty="0" smtClean="0">
                <a:latin typeface="+mj-lt"/>
              </a:rPr>
              <a:t>الانطلاق</a:t>
            </a:r>
            <a:r>
              <a:rPr lang="ar-DZ" sz="1500" dirty="0" smtClean="0">
                <a:latin typeface="+mj-lt"/>
              </a:rPr>
              <a:t> </a:t>
            </a:r>
            <a:r>
              <a:rPr lang="ar-SA" sz="1500" dirty="0" smtClean="0">
                <a:latin typeface="+mj-lt"/>
              </a:rPr>
              <a:t>الصناعي،</a:t>
            </a:r>
            <a:r>
              <a:rPr lang="ar-DZ" sz="1500" dirty="0" smtClean="0">
                <a:latin typeface="+mj-lt"/>
              </a:rPr>
              <a:t> </a:t>
            </a:r>
            <a:r>
              <a:rPr lang="ar-SA" sz="1500" dirty="0" smtClean="0">
                <a:latin typeface="+mj-lt"/>
              </a:rPr>
              <a:t>كما</a:t>
            </a:r>
            <a:r>
              <a:rPr lang="ar-DZ" sz="1500" dirty="0" smtClean="0">
                <a:latin typeface="+mj-lt"/>
              </a:rPr>
              <a:t> </a:t>
            </a:r>
            <a:r>
              <a:rPr lang="ar-SA" sz="1500" dirty="0" smtClean="0">
                <a:latin typeface="+mj-lt"/>
              </a:rPr>
              <a:t>ساهم</a:t>
            </a:r>
            <a:r>
              <a:rPr lang="ar-DZ" sz="1500" dirty="0" smtClean="0">
                <a:latin typeface="+mj-lt"/>
              </a:rPr>
              <a:t> </a:t>
            </a:r>
            <a:r>
              <a:rPr lang="ar-SA" sz="1500" dirty="0" smtClean="0">
                <a:latin typeface="+mj-lt"/>
              </a:rPr>
              <a:t>هذا</a:t>
            </a:r>
            <a:r>
              <a:rPr lang="ar-DZ" sz="1500" dirty="0" smtClean="0">
                <a:latin typeface="+mj-lt"/>
              </a:rPr>
              <a:t> </a:t>
            </a:r>
            <a:r>
              <a:rPr lang="ar-SA" sz="1500" dirty="0" smtClean="0">
                <a:latin typeface="+mj-lt"/>
              </a:rPr>
              <a:t>الصندوق</a:t>
            </a:r>
            <a:r>
              <a:rPr lang="ar-DZ" sz="1500" dirty="0" smtClean="0">
                <a:latin typeface="+mj-lt"/>
              </a:rPr>
              <a:t> </a:t>
            </a:r>
            <a:r>
              <a:rPr lang="ar-SA" sz="1500" dirty="0" smtClean="0">
                <a:latin typeface="+mj-lt"/>
              </a:rPr>
              <a:t>في</a:t>
            </a:r>
            <a:r>
              <a:rPr lang="ar-DZ" sz="1500" dirty="0" smtClean="0">
                <a:latin typeface="+mj-lt"/>
              </a:rPr>
              <a:t> </a:t>
            </a:r>
            <a:r>
              <a:rPr lang="ar-SA" sz="1500" dirty="0" smtClean="0">
                <a:latin typeface="+mj-lt"/>
              </a:rPr>
              <a:t>تمويل</a:t>
            </a:r>
            <a:r>
              <a:rPr lang="ar-DZ" sz="1500" dirty="0" smtClean="0">
                <a:latin typeface="+mj-lt"/>
              </a:rPr>
              <a:t> </a:t>
            </a:r>
            <a:r>
              <a:rPr lang="ar-SA" sz="1500" dirty="0" smtClean="0">
                <a:latin typeface="+mj-lt"/>
              </a:rPr>
              <a:t>المؤسسات</a:t>
            </a:r>
            <a:r>
              <a:rPr lang="ar-DZ" sz="1500" dirty="0" smtClean="0">
                <a:latin typeface="+mj-lt"/>
              </a:rPr>
              <a:t> </a:t>
            </a:r>
            <a:r>
              <a:rPr lang="ar-SA" sz="1500" dirty="0" smtClean="0">
                <a:latin typeface="+mj-lt"/>
              </a:rPr>
              <a:t>العمومية</a:t>
            </a:r>
            <a:r>
              <a:rPr lang="ar-DZ" sz="1500" dirty="0" smtClean="0">
                <a:latin typeface="+mj-lt"/>
              </a:rPr>
              <a:t> </a:t>
            </a:r>
            <a:r>
              <a:rPr lang="ar-SA" sz="1500" dirty="0" smtClean="0">
                <a:latin typeface="+mj-lt"/>
              </a:rPr>
              <a:t>المتواجدة</a:t>
            </a:r>
            <a:r>
              <a:rPr lang="ar-DZ" sz="1500" dirty="0" smtClean="0">
                <a:latin typeface="+mj-lt"/>
              </a:rPr>
              <a:t> </a:t>
            </a:r>
            <a:r>
              <a:rPr lang="ar-SA" sz="1500" dirty="0" smtClean="0">
                <a:latin typeface="+mj-lt"/>
              </a:rPr>
              <a:t>آنذاك</a:t>
            </a:r>
            <a:r>
              <a:rPr lang="ar-DZ" sz="1500" dirty="0" smtClean="0">
                <a:latin typeface="+mj-lt"/>
              </a:rPr>
              <a:t> </a:t>
            </a:r>
            <a:r>
              <a:rPr lang="ar-SA" sz="1500" dirty="0" smtClean="0">
                <a:latin typeface="+mj-lt"/>
              </a:rPr>
              <a:t>وفي</a:t>
            </a:r>
            <a:r>
              <a:rPr lang="ar-DZ" sz="1500" dirty="0" smtClean="0">
                <a:latin typeface="+mj-lt"/>
              </a:rPr>
              <a:t> </a:t>
            </a:r>
            <a:r>
              <a:rPr lang="ar-SA" sz="1500" dirty="0" smtClean="0">
                <a:latin typeface="+mj-lt"/>
              </a:rPr>
              <a:t>كل</a:t>
            </a:r>
            <a:r>
              <a:rPr lang="ar-DZ" sz="1500" dirty="0" smtClean="0">
                <a:latin typeface="+mj-lt"/>
              </a:rPr>
              <a:t> </a:t>
            </a:r>
            <a:r>
              <a:rPr lang="ar-SA" sz="1500" dirty="0" smtClean="0">
                <a:latin typeface="+mj-lt"/>
              </a:rPr>
              <a:t>الميادين،</a:t>
            </a:r>
            <a:r>
              <a:rPr lang="ar-DZ" sz="1500" dirty="0" smtClean="0">
                <a:latin typeface="+mj-lt"/>
              </a:rPr>
              <a:t> </a:t>
            </a:r>
            <a:r>
              <a:rPr lang="ar-SA" sz="1500" dirty="0" smtClean="0">
                <a:latin typeface="+mj-lt"/>
              </a:rPr>
              <a:t>فنشاط</a:t>
            </a:r>
            <a:r>
              <a:rPr lang="ar-DZ" sz="1500" dirty="0" smtClean="0">
                <a:latin typeface="+mj-lt"/>
              </a:rPr>
              <a:t> </a:t>
            </a:r>
            <a:r>
              <a:rPr lang="ar-SA" sz="1500" dirty="0" smtClean="0">
                <a:latin typeface="+mj-lt"/>
              </a:rPr>
              <a:t>هذا</a:t>
            </a:r>
            <a:r>
              <a:rPr lang="ar-DZ" sz="1500" dirty="0" smtClean="0">
                <a:latin typeface="+mj-lt"/>
              </a:rPr>
              <a:t> </a:t>
            </a:r>
            <a:r>
              <a:rPr lang="ar-SA" sz="1500" dirty="0" smtClean="0">
                <a:latin typeface="+mj-lt"/>
              </a:rPr>
              <a:t>الصندوق</a:t>
            </a:r>
            <a:r>
              <a:rPr lang="ar-DZ" sz="1500" dirty="0" smtClean="0">
                <a:latin typeface="+mj-lt"/>
              </a:rPr>
              <a:t> </a:t>
            </a:r>
            <a:r>
              <a:rPr lang="ar-SA" sz="1500" dirty="0" smtClean="0">
                <a:latin typeface="+mj-lt"/>
              </a:rPr>
              <a:t>كان</a:t>
            </a:r>
            <a:r>
              <a:rPr lang="ar-DZ" sz="1500" dirty="0" smtClean="0">
                <a:latin typeface="+mj-lt"/>
              </a:rPr>
              <a:t> </a:t>
            </a:r>
            <a:r>
              <a:rPr lang="ar-SA" sz="1500" dirty="0" smtClean="0">
                <a:latin typeface="+mj-lt"/>
              </a:rPr>
              <a:t>متركزا</a:t>
            </a:r>
            <a:r>
              <a:rPr lang="ar-DZ" sz="1500" dirty="0" smtClean="0">
                <a:latin typeface="+mj-lt"/>
              </a:rPr>
              <a:t> </a:t>
            </a:r>
            <a:r>
              <a:rPr lang="ar-SA" sz="1500" dirty="0" smtClean="0">
                <a:latin typeface="+mj-lt"/>
              </a:rPr>
              <a:t>أساسا</a:t>
            </a:r>
            <a:r>
              <a:rPr lang="ar-DZ" sz="1500" dirty="0" smtClean="0">
                <a:latin typeface="+mj-lt"/>
              </a:rPr>
              <a:t> </a:t>
            </a:r>
            <a:r>
              <a:rPr lang="ar-SA" sz="1500" dirty="0" smtClean="0">
                <a:latin typeface="+mj-lt"/>
              </a:rPr>
              <a:t>حول</a:t>
            </a:r>
            <a:r>
              <a:rPr lang="ar-DZ" sz="1500" dirty="0" smtClean="0">
                <a:latin typeface="+mj-lt"/>
              </a:rPr>
              <a:t> </a:t>
            </a:r>
            <a:r>
              <a:rPr lang="ar-SA" sz="1500" dirty="0" smtClean="0">
                <a:latin typeface="+mj-lt"/>
              </a:rPr>
              <a:t>مركزة</a:t>
            </a:r>
            <a:r>
              <a:rPr lang="ar-DZ" sz="1500" dirty="0" smtClean="0">
                <a:latin typeface="+mj-lt"/>
              </a:rPr>
              <a:t> </a:t>
            </a:r>
            <a:r>
              <a:rPr lang="ar-SA" sz="1500" dirty="0" smtClean="0">
                <a:latin typeface="+mj-lt"/>
              </a:rPr>
              <a:t>الموارد</a:t>
            </a:r>
            <a:r>
              <a:rPr lang="ar-DZ" sz="1500" dirty="0" smtClean="0">
                <a:latin typeface="+mj-lt"/>
              </a:rPr>
              <a:t> </a:t>
            </a:r>
            <a:r>
              <a:rPr lang="ar-SA" sz="1500" dirty="0" smtClean="0">
                <a:latin typeface="+mj-lt"/>
              </a:rPr>
              <a:t>المتأتية</a:t>
            </a:r>
            <a:r>
              <a:rPr lang="ar-DZ" sz="1500" dirty="0" smtClean="0">
                <a:latin typeface="+mj-lt"/>
              </a:rPr>
              <a:t> </a:t>
            </a:r>
            <a:r>
              <a:rPr lang="ar-SA" sz="1500" dirty="0" smtClean="0">
                <a:latin typeface="+mj-lt"/>
              </a:rPr>
              <a:t>من</a:t>
            </a:r>
            <a:r>
              <a:rPr lang="ar-DZ" sz="1500" dirty="0" smtClean="0">
                <a:latin typeface="+mj-lt"/>
              </a:rPr>
              <a:t> </a:t>
            </a:r>
            <a:r>
              <a:rPr lang="ar-SA" sz="1500" dirty="0" smtClean="0">
                <a:latin typeface="+mj-lt"/>
              </a:rPr>
              <a:t>ميزانية</a:t>
            </a:r>
            <a:r>
              <a:rPr lang="ar-DZ" sz="1500" dirty="0" smtClean="0">
                <a:latin typeface="+mj-lt"/>
              </a:rPr>
              <a:t> </a:t>
            </a:r>
            <a:r>
              <a:rPr lang="ar-SA" sz="1500" dirty="0" smtClean="0">
                <a:latin typeface="+mj-lt"/>
              </a:rPr>
              <a:t>الدولة،</a:t>
            </a:r>
            <a:r>
              <a:rPr lang="ar-DZ" sz="1500" dirty="0" smtClean="0">
                <a:latin typeface="+mj-lt"/>
              </a:rPr>
              <a:t> </a:t>
            </a:r>
            <a:r>
              <a:rPr lang="ar-SA" sz="1500" dirty="0" smtClean="0">
                <a:latin typeface="+mj-lt"/>
              </a:rPr>
              <a:t>وكذلك</a:t>
            </a:r>
            <a:r>
              <a:rPr lang="ar-DZ" sz="1500" dirty="0" smtClean="0">
                <a:latin typeface="+mj-lt"/>
              </a:rPr>
              <a:t> </a:t>
            </a:r>
            <a:r>
              <a:rPr lang="ar-SA" sz="1500" dirty="0" smtClean="0">
                <a:latin typeface="+mj-lt"/>
              </a:rPr>
              <a:t>الموارد</a:t>
            </a:r>
            <a:r>
              <a:rPr lang="ar-DZ" sz="1500" dirty="0" smtClean="0">
                <a:latin typeface="+mj-lt"/>
              </a:rPr>
              <a:t> </a:t>
            </a:r>
            <a:r>
              <a:rPr lang="ar-SA" sz="1500" dirty="0" smtClean="0">
                <a:latin typeface="+mj-lt"/>
              </a:rPr>
              <a:t>المتأتية</a:t>
            </a:r>
            <a:r>
              <a:rPr lang="ar-DZ" sz="1500" dirty="0" smtClean="0">
                <a:latin typeface="+mj-lt"/>
              </a:rPr>
              <a:t> </a:t>
            </a:r>
            <a:r>
              <a:rPr lang="ar-SA" sz="1500" dirty="0" smtClean="0">
                <a:latin typeface="+mj-lt"/>
              </a:rPr>
              <a:t>عن</a:t>
            </a:r>
            <a:r>
              <a:rPr lang="ar-DZ" sz="1500" dirty="0" smtClean="0">
                <a:latin typeface="+mj-lt"/>
              </a:rPr>
              <a:t> </a:t>
            </a:r>
            <a:r>
              <a:rPr lang="ar-SA" sz="1500" dirty="0" smtClean="0">
                <a:latin typeface="+mj-lt"/>
              </a:rPr>
              <a:t>طريق</a:t>
            </a:r>
            <a:r>
              <a:rPr lang="ar-DZ" sz="1500" dirty="0" smtClean="0">
                <a:latin typeface="+mj-lt"/>
              </a:rPr>
              <a:t> </a:t>
            </a:r>
            <a:r>
              <a:rPr lang="ar-SA" sz="1500" dirty="0" smtClean="0">
                <a:latin typeface="+mj-lt"/>
              </a:rPr>
              <a:t>المساعدات</a:t>
            </a:r>
            <a:r>
              <a:rPr lang="ar-DZ" sz="1500" dirty="0" smtClean="0">
                <a:latin typeface="+mj-lt"/>
              </a:rPr>
              <a:t> </a:t>
            </a:r>
            <a:r>
              <a:rPr lang="ar-SA" sz="1500" dirty="0" smtClean="0">
                <a:latin typeface="+mj-lt"/>
              </a:rPr>
              <a:t>الخارجية</a:t>
            </a:r>
            <a:r>
              <a:rPr lang="ar-DZ" sz="1500" dirty="0" smtClean="0">
                <a:latin typeface="+mj-lt"/>
              </a:rPr>
              <a:t> </a:t>
            </a:r>
            <a:r>
              <a:rPr lang="ar-SA" sz="1500" dirty="0" smtClean="0">
                <a:latin typeface="+mj-lt"/>
              </a:rPr>
              <a:t>والمقدمة</a:t>
            </a:r>
            <a:r>
              <a:rPr lang="ar-DZ" sz="1500" dirty="0" smtClean="0">
                <a:latin typeface="+mj-lt"/>
              </a:rPr>
              <a:t> </a:t>
            </a:r>
            <a:r>
              <a:rPr lang="ar-SA" sz="1500" dirty="0" smtClean="0">
                <a:latin typeface="+mj-lt"/>
              </a:rPr>
              <a:t>في</a:t>
            </a:r>
            <a:r>
              <a:rPr lang="ar-DZ" sz="1500" dirty="0" smtClean="0">
                <a:latin typeface="+mj-lt"/>
              </a:rPr>
              <a:t> </a:t>
            </a:r>
            <a:r>
              <a:rPr lang="ar-SA" sz="1500" dirty="0" smtClean="0">
                <a:latin typeface="+mj-lt"/>
              </a:rPr>
              <a:t>مجملها</a:t>
            </a:r>
            <a:r>
              <a:rPr lang="ar-DZ" sz="1500" dirty="0" smtClean="0">
                <a:latin typeface="+mj-lt"/>
              </a:rPr>
              <a:t> </a:t>
            </a:r>
            <a:r>
              <a:rPr lang="ar-SA" sz="1500" dirty="0" smtClean="0">
                <a:latin typeface="+mj-lt"/>
              </a:rPr>
              <a:t>من</a:t>
            </a:r>
            <a:r>
              <a:rPr lang="ar-DZ" sz="1500" dirty="0" smtClean="0">
                <a:latin typeface="+mj-lt"/>
              </a:rPr>
              <a:t> </a:t>
            </a:r>
            <a:r>
              <a:rPr lang="ar-SA" sz="1500" dirty="0" smtClean="0">
                <a:latin typeface="+mj-lt"/>
              </a:rPr>
              <a:t>فرنسا</a:t>
            </a:r>
            <a:r>
              <a:rPr lang="ar-DZ" sz="1500" dirty="0" smtClean="0">
                <a:latin typeface="+mj-lt"/>
              </a:rPr>
              <a:t> </a:t>
            </a:r>
            <a:r>
              <a:rPr lang="ar-SA" sz="1500" dirty="0" smtClean="0">
                <a:latin typeface="+mj-lt"/>
              </a:rPr>
              <a:t>عن</a:t>
            </a:r>
            <a:r>
              <a:rPr lang="ar-DZ" sz="1500" dirty="0" smtClean="0">
                <a:latin typeface="+mj-lt"/>
              </a:rPr>
              <a:t> </a:t>
            </a:r>
            <a:r>
              <a:rPr lang="ar-SA" sz="1500" dirty="0" smtClean="0">
                <a:latin typeface="+mj-lt"/>
              </a:rPr>
              <a:t>طريق</a:t>
            </a:r>
            <a:r>
              <a:rPr lang="ar-DZ" sz="1500" dirty="0" smtClean="0">
                <a:latin typeface="+mj-lt"/>
              </a:rPr>
              <a:t> </a:t>
            </a:r>
            <a:r>
              <a:rPr lang="ar-SA" sz="1500" dirty="0" smtClean="0">
                <a:latin typeface="+mj-lt"/>
              </a:rPr>
              <a:t>منظمات</a:t>
            </a:r>
            <a:r>
              <a:rPr lang="ar-DZ" sz="1500" dirty="0" smtClean="0">
                <a:latin typeface="+mj-lt"/>
              </a:rPr>
              <a:t> </a:t>
            </a:r>
            <a:r>
              <a:rPr lang="ar-SA" sz="1500" dirty="0" smtClean="0">
                <a:latin typeface="+mj-lt"/>
              </a:rPr>
              <a:t>التعاون</a:t>
            </a:r>
            <a:r>
              <a:rPr lang="fr-FR" sz="1500" dirty="0" smtClean="0">
                <a:latin typeface="+mj-lt"/>
              </a:rPr>
              <a:t>.</a:t>
            </a:r>
          </a:p>
          <a:p>
            <a:pPr algn="just" rtl="1">
              <a:lnSpc>
                <a:spcPct val="150000"/>
              </a:lnSpc>
            </a:pPr>
            <a:r>
              <a:rPr lang="ar-SA" sz="1500" dirty="0" smtClean="0">
                <a:latin typeface="+mj-lt"/>
              </a:rPr>
              <a:t>فالصندوق</a:t>
            </a:r>
            <a:r>
              <a:rPr lang="ar-DZ" sz="1500" dirty="0" smtClean="0">
                <a:latin typeface="+mj-lt"/>
              </a:rPr>
              <a:t> </a:t>
            </a:r>
            <a:r>
              <a:rPr lang="ar-SA" sz="1500" dirty="0" smtClean="0">
                <a:latin typeface="+mj-lt"/>
              </a:rPr>
              <a:t>الوطني</a:t>
            </a:r>
            <a:r>
              <a:rPr lang="ar-DZ" sz="1500" dirty="0" smtClean="0">
                <a:latin typeface="+mj-lt"/>
              </a:rPr>
              <a:t> </a:t>
            </a:r>
            <a:r>
              <a:rPr lang="ar-SA" sz="1500" dirty="0" smtClean="0">
                <a:latin typeface="+mj-lt"/>
              </a:rPr>
              <a:t>للتنمية</a:t>
            </a:r>
            <a:r>
              <a:rPr lang="ar-DZ" sz="1500" dirty="0" smtClean="0">
                <a:latin typeface="+mj-lt"/>
              </a:rPr>
              <a:t> </a:t>
            </a:r>
            <a:r>
              <a:rPr lang="ar-SA" sz="1500" dirty="0" smtClean="0">
                <a:latin typeface="+mj-lt"/>
              </a:rPr>
              <a:t>ظهر</a:t>
            </a:r>
            <a:r>
              <a:rPr lang="ar-DZ" sz="1500" dirty="0" smtClean="0">
                <a:latin typeface="+mj-lt"/>
              </a:rPr>
              <a:t> </a:t>
            </a:r>
            <a:r>
              <a:rPr lang="ar-SA" sz="1500" dirty="0" smtClean="0">
                <a:latin typeface="+mj-lt"/>
              </a:rPr>
              <a:t>كوسيط</a:t>
            </a:r>
            <a:r>
              <a:rPr lang="ar-DZ" sz="1500" dirty="0" smtClean="0">
                <a:latin typeface="+mj-lt"/>
              </a:rPr>
              <a:t> </a:t>
            </a:r>
            <a:r>
              <a:rPr lang="ar-SA" sz="1500" dirty="0" smtClean="0">
                <a:latin typeface="+mj-lt"/>
              </a:rPr>
              <a:t>فعلي</a:t>
            </a:r>
            <a:r>
              <a:rPr lang="ar-DZ" sz="1500" dirty="0" smtClean="0">
                <a:latin typeface="+mj-lt"/>
              </a:rPr>
              <a:t> </a:t>
            </a:r>
            <a:r>
              <a:rPr lang="ar-SA" sz="1500" dirty="0" smtClean="0">
                <a:latin typeface="+mj-lt"/>
              </a:rPr>
              <a:t>بين</a:t>
            </a:r>
            <a:r>
              <a:rPr lang="ar-DZ" sz="1500" dirty="0" smtClean="0">
                <a:latin typeface="+mj-lt"/>
              </a:rPr>
              <a:t> </a:t>
            </a:r>
            <a:r>
              <a:rPr lang="ar-SA" sz="1500" dirty="0" smtClean="0">
                <a:latin typeface="+mj-lt"/>
              </a:rPr>
              <a:t>الخزينة</a:t>
            </a:r>
            <a:r>
              <a:rPr lang="ar-DZ" sz="1500" dirty="0" smtClean="0">
                <a:latin typeface="+mj-lt"/>
              </a:rPr>
              <a:t> </a:t>
            </a:r>
            <a:r>
              <a:rPr lang="ar-SA" sz="1500" dirty="0" smtClean="0">
                <a:latin typeface="+mj-lt"/>
              </a:rPr>
              <a:t>العمومية</a:t>
            </a:r>
            <a:r>
              <a:rPr lang="ar-DZ" sz="1500" dirty="0" smtClean="0">
                <a:latin typeface="+mj-lt"/>
              </a:rPr>
              <a:t> </a:t>
            </a:r>
            <a:r>
              <a:rPr lang="ar-SA" sz="1500" dirty="0" smtClean="0">
                <a:latin typeface="+mj-lt"/>
              </a:rPr>
              <a:t>والمؤسسات</a:t>
            </a:r>
            <a:r>
              <a:rPr lang="ar-DZ" sz="1500" dirty="0" smtClean="0">
                <a:latin typeface="+mj-lt"/>
              </a:rPr>
              <a:t> </a:t>
            </a:r>
            <a:r>
              <a:rPr lang="ar-SA" sz="1500" dirty="0" smtClean="0">
                <a:latin typeface="+mj-lt"/>
              </a:rPr>
              <a:t>العمومية،</a:t>
            </a:r>
            <a:r>
              <a:rPr lang="ar-DZ" sz="1500" dirty="0" smtClean="0">
                <a:latin typeface="+mj-lt"/>
              </a:rPr>
              <a:t> </a:t>
            </a:r>
            <a:r>
              <a:rPr lang="ar-SA" sz="1500" dirty="0" smtClean="0">
                <a:latin typeface="+mj-lt"/>
              </a:rPr>
              <a:t>ولم</a:t>
            </a:r>
            <a:r>
              <a:rPr lang="ar-DZ" sz="1500" dirty="0" smtClean="0">
                <a:latin typeface="+mj-lt"/>
              </a:rPr>
              <a:t> </a:t>
            </a:r>
            <a:r>
              <a:rPr lang="ar-SA" sz="1500" dirty="0" smtClean="0">
                <a:latin typeface="+mj-lt"/>
              </a:rPr>
              <a:t>يلعب</a:t>
            </a:r>
            <a:r>
              <a:rPr lang="ar-DZ" sz="1500" dirty="0" smtClean="0">
                <a:latin typeface="+mj-lt"/>
              </a:rPr>
              <a:t> </a:t>
            </a:r>
            <a:r>
              <a:rPr lang="ar-SA" sz="1500" dirty="0" smtClean="0">
                <a:latin typeface="+mj-lt"/>
              </a:rPr>
              <a:t>دوره</a:t>
            </a:r>
            <a:r>
              <a:rPr lang="ar-DZ" sz="1500" dirty="0" smtClean="0">
                <a:latin typeface="+mj-lt"/>
              </a:rPr>
              <a:t> </a:t>
            </a:r>
            <a:r>
              <a:rPr lang="ar-SA" sz="1500" dirty="0" smtClean="0">
                <a:latin typeface="+mj-lt"/>
              </a:rPr>
              <a:t>كبنك</a:t>
            </a:r>
            <a:r>
              <a:rPr lang="ar-DZ" sz="1500" dirty="0" smtClean="0">
                <a:latin typeface="+mj-lt"/>
              </a:rPr>
              <a:t> </a:t>
            </a:r>
            <a:r>
              <a:rPr lang="ar-SA" sz="1500" dirty="0" smtClean="0">
                <a:latin typeface="+mj-lt"/>
              </a:rPr>
              <a:t>إلا</a:t>
            </a:r>
            <a:r>
              <a:rPr lang="ar-DZ" sz="1500" dirty="0" smtClean="0">
                <a:latin typeface="+mj-lt"/>
              </a:rPr>
              <a:t> </a:t>
            </a:r>
            <a:r>
              <a:rPr lang="ar-SA" sz="1500" dirty="0" smtClean="0">
                <a:latin typeface="+mj-lt"/>
              </a:rPr>
              <a:t>بموجب</a:t>
            </a:r>
            <a:r>
              <a:rPr lang="ar-DZ" sz="1500" dirty="0" smtClean="0">
                <a:latin typeface="+mj-lt"/>
              </a:rPr>
              <a:t> </a:t>
            </a:r>
            <a:r>
              <a:rPr lang="ar-SA" sz="1500" dirty="0" smtClean="0">
                <a:latin typeface="+mj-lt"/>
              </a:rPr>
              <a:t>المرسوم</a:t>
            </a:r>
            <a:r>
              <a:rPr lang="ar-DZ" sz="1500" dirty="0" smtClean="0">
                <a:latin typeface="+mj-lt"/>
              </a:rPr>
              <a:t> </a:t>
            </a:r>
            <a:r>
              <a:rPr lang="ar-SA" sz="1500" dirty="0" smtClean="0">
                <a:latin typeface="+mj-lt"/>
              </a:rPr>
              <a:t>رقم71/47</a:t>
            </a:r>
            <a:r>
              <a:rPr lang="ar-DZ" sz="1500" dirty="0" smtClean="0">
                <a:latin typeface="+mj-lt"/>
              </a:rPr>
              <a:t> </a:t>
            </a:r>
            <a:r>
              <a:rPr lang="ar-SA" sz="1500" dirty="0" smtClean="0">
                <a:latin typeface="+mj-lt"/>
              </a:rPr>
              <a:t>حيث</a:t>
            </a:r>
            <a:r>
              <a:rPr lang="ar-DZ" sz="1500" dirty="0" smtClean="0">
                <a:latin typeface="+mj-lt"/>
              </a:rPr>
              <a:t> </a:t>
            </a:r>
            <a:r>
              <a:rPr lang="ar-SA" sz="1500" dirty="0" smtClean="0">
                <a:latin typeface="+mj-lt"/>
              </a:rPr>
              <a:t>حل</a:t>
            </a:r>
            <a:r>
              <a:rPr lang="ar-DZ" sz="1500" dirty="0" smtClean="0">
                <a:latin typeface="+mj-lt"/>
              </a:rPr>
              <a:t> </a:t>
            </a:r>
            <a:r>
              <a:rPr lang="ar-SA" sz="1500" dirty="0" smtClean="0">
                <a:latin typeface="+mj-lt"/>
              </a:rPr>
              <a:t>محل</a:t>
            </a:r>
            <a:r>
              <a:rPr lang="ar-DZ" sz="1500" dirty="0" smtClean="0">
                <a:latin typeface="+mj-lt"/>
              </a:rPr>
              <a:t> </a:t>
            </a:r>
            <a:r>
              <a:rPr lang="ar-SA" sz="1500" dirty="0" smtClean="0">
                <a:latin typeface="+mj-lt"/>
              </a:rPr>
              <a:t>الخزينة</a:t>
            </a:r>
            <a:r>
              <a:rPr lang="ar-DZ" sz="1500" dirty="0" smtClean="0">
                <a:latin typeface="+mj-lt"/>
              </a:rPr>
              <a:t> </a:t>
            </a:r>
            <a:r>
              <a:rPr lang="ar-SA" sz="1500" dirty="0" smtClean="0">
                <a:latin typeface="+mj-lt"/>
              </a:rPr>
              <a:t>العمومية</a:t>
            </a:r>
            <a:r>
              <a:rPr lang="ar-DZ" sz="1500" dirty="0" smtClean="0">
                <a:latin typeface="+mj-lt"/>
              </a:rPr>
              <a:t> </a:t>
            </a:r>
            <a:r>
              <a:rPr lang="ar-SA" sz="1500" dirty="0" smtClean="0">
                <a:latin typeface="+mj-lt"/>
              </a:rPr>
              <a:t>في</a:t>
            </a:r>
            <a:r>
              <a:rPr lang="ar-DZ" sz="1500" dirty="0" smtClean="0">
                <a:latin typeface="+mj-lt"/>
              </a:rPr>
              <a:t> </a:t>
            </a:r>
            <a:r>
              <a:rPr lang="ar-SA" sz="1500" dirty="0" smtClean="0">
                <a:latin typeface="+mj-lt"/>
              </a:rPr>
              <a:t>منح</a:t>
            </a:r>
            <a:r>
              <a:rPr lang="ar-DZ" sz="1500" dirty="0" smtClean="0">
                <a:latin typeface="+mj-lt"/>
              </a:rPr>
              <a:t> </a:t>
            </a:r>
            <a:r>
              <a:rPr lang="ar-SA" sz="1500" dirty="0" smtClean="0">
                <a:latin typeface="+mj-lt"/>
              </a:rPr>
              <a:t>القروض</a:t>
            </a:r>
            <a:r>
              <a:rPr lang="ar-DZ" sz="1500" dirty="0" smtClean="0">
                <a:latin typeface="+mj-lt"/>
              </a:rPr>
              <a:t> </a:t>
            </a:r>
            <a:r>
              <a:rPr lang="ar-SA" sz="1500" dirty="0" smtClean="0">
                <a:latin typeface="+mj-lt"/>
              </a:rPr>
              <a:t>طويلة</a:t>
            </a:r>
            <a:r>
              <a:rPr lang="ar-DZ" sz="1500" dirty="0" smtClean="0">
                <a:latin typeface="+mj-lt"/>
              </a:rPr>
              <a:t> </a:t>
            </a:r>
            <a:r>
              <a:rPr lang="ar-SA" sz="1500" dirty="0" smtClean="0">
                <a:latin typeface="+mj-lt"/>
              </a:rPr>
              <a:t>الأجل</a:t>
            </a:r>
            <a:r>
              <a:rPr lang="fr-FR" sz="1500" dirty="0" smtClean="0">
                <a:latin typeface="+mj-lt"/>
              </a:rPr>
              <a:t>.</a:t>
            </a:r>
            <a:endParaRPr lang="ar-DZ" sz="1500" dirty="0" smtClean="0">
              <a:latin typeface="+mj-lt"/>
            </a:endParaRPr>
          </a:p>
          <a:p>
            <a:pPr algn="just" rtl="1">
              <a:lnSpc>
                <a:spcPct val="150000"/>
              </a:lnSpc>
            </a:pPr>
            <a:r>
              <a:rPr lang="ar-DZ" sz="1500" b="1" dirty="0" smtClean="0">
                <a:solidFill>
                  <a:srgbClr val="00B050"/>
                </a:solidFill>
              </a:rPr>
              <a:t>ث- الصندوق الوطني للتوفير والاحتياط (</a:t>
            </a:r>
            <a:r>
              <a:rPr lang="fr-FR" sz="1500" b="1" dirty="0" smtClean="0">
                <a:solidFill>
                  <a:srgbClr val="00B050"/>
                </a:solidFill>
              </a:rPr>
              <a:t>CNEP</a:t>
            </a:r>
            <a:r>
              <a:rPr lang="ar-DZ" sz="1500" b="1" dirty="0" smtClean="0">
                <a:solidFill>
                  <a:srgbClr val="00B050"/>
                </a:solidFill>
              </a:rPr>
              <a:t>): </a:t>
            </a:r>
            <a:r>
              <a:rPr lang="ar-DZ" sz="1500" dirty="0" smtClean="0"/>
              <a:t>تم تأسيسه في 10 أوت 1964، </a:t>
            </a:r>
            <a:r>
              <a:rPr lang="ar-SA" sz="1500" dirty="0" smtClean="0"/>
              <a:t>بموجب</a:t>
            </a:r>
            <a:r>
              <a:rPr lang="ar-DZ" sz="1500" dirty="0" smtClean="0"/>
              <a:t> </a:t>
            </a:r>
            <a:r>
              <a:rPr lang="ar-SA" sz="1500" dirty="0" smtClean="0"/>
              <a:t>القانون</a:t>
            </a:r>
            <a:r>
              <a:rPr lang="ar-DZ" sz="1500" dirty="0" smtClean="0"/>
              <a:t> </a:t>
            </a:r>
            <a:r>
              <a:rPr lang="ar-SA" sz="1500" dirty="0" smtClean="0"/>
              <a:t>رقم 64/227، وتتمثل</a:t>
            </a:r>
            <a:r>
              <a:rPr lang="ar-DZ" sz="1500" dirty="0" smtClean="0"/>
              <a:t> </a:t>
            </a:r>
            <a:r>
              <a:rPr lang="ar-SA" sz="1500" dirty="0" smtClean="0"/>
              <a:t>مهمة</a:t>
            </a:r>
            <a:r>
              <a:rPr lang="ar-DZ" sz="1500" dirty="0" smtClean="0"/>
              <a:t> </a:t>
            </a:r>
            <a:r>
              <a:rPr lang="ar-SA" sz="1500" dirty="0" smtClean="0"/>
              <a:t>الصندوق</a:t>
            </a:r>
            <a:r>
              <a:rPr lang="ar-DZ" sz="1500" dirty="0" smtClean="0"/>
              <a:t> </a:t>
            </a:r>
            <a:r>
              <a:rPr lang="ar-SA" sz="1500" dirty="0" smtClean="0"/>
              <a:t>في</a:t>
            </a:r>
            <a:r>
              <a:rPr lang="ar-DZ" sz="1500" dirty="0" smtClean="0"/>
              <a:t> </a:t>
            </a:r>
            <a:r>
              <a:rPr lang="ar-SA" sz="1500" dirty="0" smtClean="0"/>
              <a:t>جمع</a:t>
            </a:r>
            <a:r>
              <a:rPr lang="ar-DZ" sz="1500" dirty="0" smtClean="0"/>
              <a:t> </a:t>
            </a:r>
            <a:r>
              <a:rPr lang="ar-SA" sz="1500" dirty="0" err="1" smtClean="0"/>
              <a:t>الإدخارات</a:t>
            </a:r>
            <a:r>
              <a:rPr lang="ar-DZ" sz="1500" dirty="0" smtClean="0"/>
              <a:t> </a:t>
            </a:r>
            <a:r>
              <a:rPr lang="ar-SA" sz="1500" dirty="0" smtClean="0"/>
              <a:t>الصغيرة</a:t>
            </a:r>
            <a:r>
              <a:rPr lang="ar-DZ" sz="1500" dirty="0" smtClean="0"/>
              <a:t> </a:t>
            </a:r>
            <a:r>
              <a:rPr lang="ar-SA" sz="1500" dirty="0" smtClean="0"/>
              <a:t>للعائلات</a:t>
            </a:r>
            <a:r>
              <a:rPr lang="ar-DZ" sz="1500" dirty="0" smtClean="0"/>
              <a:t> </a:t>
            </a:r>
            <a:r>
              <a:rPr lang="ar-SA" sz="1500" dirty="0" smtClean="0"/>
              <a:t>والأفراد،</a:t>
            </a:r>
            <a:r>
              <a:rPr lang="ar-DZ" sz="1500" dirty="0" smtClean="0"/>
              <a:t> </a:t>
            </a:r>
            <a:r>
              <a:rPr lang="ar-SA" sz="1500" dirty="0" smtClean="0"/>
              <a:t>أما</a:t>
            </a:r>
            <a:r>
              <a:rPr lang="ar-DZ" sz="1500" dirty="0" smtClean="0"/>
              <a:t> </a:t>
            </a:r>
            <a:r>
              <a:rPr lang="ar-SA" sz="1500" dirty="0" smtClean="0"/>
              <a:t>في</a:t>
            </a:r>
            <a:r>
              <a:rPr lang="ar-DZ" sz="1500" dirty="0" smtClean="0"/>
              <a:t> </a:t>
            </a:r>
            <a:r>
              <a:rPr lang="ar-SA" sz="1500" dirty="0" smtClean="0"/>
              <a:t>مجال</a:t>
            </a:r>
            <a:r>
              <a:rPr lang="ar-DZ" sz="1500" dirty="0" smtClean="0"/>
              <a:t> </a:t>
            </a:r>
            <a:r>
              <a:rPr lang="ar-SA" sz="1500" dirty="0" smtClean="0"/>
              <a:t>القرض</a:t>
            </a:r>
            <a:r>
              <a:rPr lang="ar-DZ" sz="1500" dirty="0" smtClean="0"/>
              <a:t> </a:t>
            </a:r>
            <a:r>
              <a:rPr lang="ar-SA" sz="1500" dirty="0" smtClean="0"/>
              <a:t>فإن</a:t>
            </a:r>
            <a:r>
              <a:rPr lang="ar-DZ" sz="1500" dirty="0" smtClean="0"/>
              <a:t> </a:t>
            </a:r>
            <a:r>
              <a:rPr lang="ar-SA" sz="1500" dirty="0" smtClean="0"/>
              <a:t>الصندوق يقوم</a:t>
            </a:r>
            <a:r>
              <a:rPr lang="ar-DZ" sz="1500" dirty="0" smtClean="0"/>
              <a:t> </a:t>
            </a:r>
            <a:r>
              <a:rPr lang="ar-SA" sz="1500" dirty="0" smtClean="0"/>
              <a:t>بتمويل</a:t>
            </a:r>
            <a:r>
              <a:rPr lang="ar-DZ" sz="1500" dirty="0" smtClean="0"/>
              <a:t> </a:t>
            </a:r>
            <a:r>
              <a:rPr lang="ar-SA" sz="1500" dirty="0" smtClean="0"/>
              <a:t>ثلاثة</a:t>
            </a:r>
            <a:r>
              <a:rPr lang="ar-DZ" sz="1500" dirty="0" smtClean="0"/>
              <a:t> </a:t>
            </a:r>
            <a:r>
              <a:rPr lang="ar-SA" sz="1500" dirty="0" smtClean="0"/>
              <a:t>أنواع</a:t>
            </a:r>
            <a:r>
              <a:rPr lang="ar-DZ" sz="1500" dirty="0" smtClean="0"/>
              <a:t> </a:t>
            </a:r>
            <a:r>
              <a:rPr lang="ar-SA" sz="1500" dirty="0" smtClean="0"/>
              <a:t>من</a:t>
            </a:r>
            <a:r>
              <a:rPr lang="ar-DZ" sz="1500" dirty="0" smtClean="0"/>
              <a:t> </a:t>
            </a:r>
            <a:r>
              <a:rPr lang="ar-SA" sz="1500" dirty="0" smtClean="0"/>
              <a:t>العمليات،</a:t>
            </a:r>
            <a:r>
              <a:rPr lang="ar-DZ" sz="1500" dirty="0" smtClean="0"/>
              <a:t> </a:t>
            </a:r>
            <a:r>
              <a:rPr lang="ar-SA" sz="1500" dirty="0" smtClean="0"/>
              <a:t>تمويل</a:t>
            </a:r>
            <a:r>
              <a:rPr lang="ar-DZ" sz="1500" dirty="0" smtClean="0"/>
              <a:t> </a:t>
            </a:r>
            <a:r>
              <a:rPr lang="ar-SA" sz="1500" dirty="0" smtClean="0"/>
              <a:t>البناء،</a:t>
            </a:r>
            <a:r>
              <a:rPr lang="ar-DZ" sz="1500" dirty="0" smtClean="0"/>
              <a:t> </a:t>
            </a:r>
            <a:r>
              <a:rPr lang="ar-SA" sz="1500" dirty="0" smtClean="0"/>
              <a:t>تمويل</a:t>
            </a:r>
            <a:r>
              <a:rPr lang="ar-DZ" sz="1500" dirty="0" smtClean="0"/>
              <a:t> </a:t>
            </a:r>
            <a:r>
              <a:rPr lang="ar-SA" sz="1500" dirty="0" smtClean="0"/>
              <a:t>الجماعات</a:t>
            </a:r>
            <a:r>
              <a:rPr lang="ar-DZ" sz="1500" dirty="0" smtClean="0"/>
              <a:t> </a:t>
            </a:r>
            <a:r>
              <a:rPr lang="ar-SA" sz="1500" dirty="0" smtClean="0"/>
              <a:t>المحلية،</a:t>
            </a:r>
            <a:r>
              <a:rPr lang="ar-DZ" sz="1500" dirty="0" smtClean="0"/>
              <a:t> </a:t>
            </a:r>
            <a:r>
              <a:rPr lang="ar-SA" sz="1500" dirty="0" smtClean="0"/>
              <a:t>بالإضافة</a:t>
            </a:r>
            <a:r>
              <a:rPr lang="ar-DZ" sz="1500" dirty="0" smtClean="0"/>
              <a:t> </a:t>
            </a:r>
            <a:r>
              <a:rPr lang="ar-SA" sz="1500" dirty="0" smtClean="0"/>
              <a:t>إلى</a:t>
            </a:r>
            <a:r>
              <a:rPr lang="ar-DZ" sz="1500" dirty="0" smtClean="0"/>
              <a:t> </a:t>
            </a:r>
            <a:r>
              <a:rPr lang="ar-SA" sz="1500" dirty="0" smtClean="0"/>
              <a:t>تمويل</a:t>
            </a:r>
            <a:r>
              <a:rPr lang="ar-DZ" sz="1500" dirty="0" smtClean="0"/>
              <a:t> </a:t>
            </a:r>
            <a:r>
              <a:rPr lang="ar-SA" sz="1500" dirty="0" smtClean="0"/>
              <a:t>بعض</a:t>
            </a:r>
            <a:r>
              <a:rPr lang="ar-DZ" sz="1500" dirty="0" smtClean="0"/>
              <a:t> </a:t>
            </a:r>
            <a:r>
              <a:rPr lang="ar-SA" sz="1500" dirty="0" smtClean="0"/>
              <a:t>العمليات</a:t>
            </a:r>
            <a:r>
              <a:rPr lang="ar-DZ" sz="1500" dirty="0" smtClean="0"/>
              <a:t> </a:t>
            </a:r>
            <a:r>
              <a:rPr lang="ar-SA" sz="1500" dirty="0" smtClean="0"/>
              <a:t>الخاصة ذات</a:t>
            </a:r>
            <a:r>
              <a:rPr lang="ar-DZ" sz="1500" dirty="0" smtClean="0"/>
              <a:t> </a:t>
            </a:r>
            <a:r>
              <a:rPr lang="ar-SA" sz="1500" dirty="0" smtClean="0"/>
              <a:t>المنفعة</a:t>
            </a:r>
            <a:r>
              <a:rPr lang="ar-DZ" sz="1500" dirty="0" smtClean="0"/>
              <a:t> </a:t>
            </a:r>
            <a:r>
              <a:rPr lang="ar-SA" sz="1500" dirty="0" smtClean="0"/>
              <a:t>الوطنية</a:t>
            </a:r>
            <a:r>
              <a:rPr lang="fr-FR" sz="1500" dirty="0" smtClean="0"/>
              <a:t>.</a:t>
            </a:r>
          </a:p>
          <a:p>
            <a:pPr algn="just" rtl="1">
              <a:lnSpc>
                <a:spcPct val="150000"/>
              </a:lnSpc>
            </a:pPr>
            <a:r>
              <a:rPr lang="ar-SA" sz="1500" dirty="0" smtClean="0"/>
              <a:t>ولكن</a:t>
            </a:r>
            <a:r>
              <a:rPr lang="ar-DZ" sz="1500" dirty="0" smtClean="0"/>
              <a:t> </a:t>
            </a:r>
            <a:r>
              <a:rPr lang="ar-SA" sz="1500" dirty="0" smtClean="0"/>
              <a:t>ابتداء</a:t>
            </a:r>
            <a:r>
              <a:rPr lang="ar-DZ" sz="1500" dirty="0" smtClean="0"/>
              <a:t> </a:t>
            </a:r>
            <a:r>
              <a:rPr lang="ar-SA" sz="1500" dirty="0" smtClean="0"/>
              <a:t>من</a:t>
            </a:r>
            <a:r>
              <a:rPr lang="ar-DZ" sz="1500" dirty="0" smtClean="0"/>
              <a:t> </a:t>
            </a:r>
            <a:r>
              <a:rPr lang="ar-SA" sz="1500" dirty="0" smtClean="0"/>
              <a:t>سنة 1971، وبقرار</a:t>
            </a:r>
            <a:r>
              <a:rPr lang="ar-DZ" sz="1500" dirty="0" smtClean="0"/>
              <a:t> </a:t>
            </a:r>
            <a:r>
              <a:rPr lang="ar-SA" sz="1500" dirty="0" smtClean="0"/>
              <a:t>من</a:t>
            </a:r>
            <a:r>
              <a:rPr lang="ar-DZ" sz="1500" dirty="0" smtClean="0"/>
              <a:t> </a:t>
            </a:r>
            <a:r>
              <a:rPr lang="ar-SA" sz="1500" dirty="0" smtClean="0"/>
              <a:t>وزارة</a:t>
            </a:r>
            <a:r>
              <a:rPr lang="ar-DZ" sz="1500" dirty="0" smtClean="0"/>
              <a:t> </a:t>
            </a:r>
            <a:r>
              <a:rPr lang="ar-SA" sz="1500" dirty="0" smtClean="0"/>
              <a:t>المالية</a:t>
            </a:r>
            <a:r>
              <a:rPr lang="ar-DZ" sz="1500" dirty="0" smtClean="0"/>
              <a:t> </a:t>
            </a:r>
            <a:r>
              <a:rPr lang="ar-SA" sz="1500" dirty="0" smtClean="0"/>
              <a:t>تم</a:t>
            </a:r>
            <a:r>
              <a:rPr lang="ar-DZ" sz="1500" dirty="0" smtClean="0"/>
              <a:t> </a:t>
            </a:r>
            <a:r>
              <a:rPr lang="ar-SA" sz="1500" dirty="0" smtClean="0"/>
              <a:t>تكريس</a:t>
            </a:r>
            <a:r>
              <a:rPr lang="ar-DZ" sz="1500" dirty="0" smtClean="0"/>
              <a:t> </a:t>
            </a:r>
            <a:r>
              <a:rPr lang="ar-SA" sz="1500" dirty="0" smtClean="0"/>
              <a:t>الصندوق</a:t>
            </a:r>
            <a:r>
              <a:rPr lang="ar-DZ" sz="1500" dirty="0" smtClean="0"/>
              <a:t> </a:t>
            </a:r>
            <a:r>
              <a:rPr lang="ar-SA" sz="1500" dirty="0" smtClean="0"/>
              <a:t>الوطني</a:t>
            </a:r>
            <a:r>
              <a:rPr lang="ar-DZ" sz="1500" dirty="0" smtClean="0"/>
              <a:t> </a:t>
            </a:r>
            <a:r>
              <a:rPr lang="ar-SA" sz="1500" dirty="0" smtClean="0"/>
              <a:t>للتوفير</a:t>
            </a:r>
            <a:r>
              <a:rPr lang="ar-DZ" sz="1500" dirty="0" smtClean="0"/>
              <a:t> </a:t>
            </a:r>
            <a:r>
              <a:rPr lang="ar-SA" sz="1500" dirty="0" smtClean="0"/>
              <a:t>والاحتياط</a:t>
            </a:r>
            <a:r>
              <a:rPr lang="ar-DZ" sz="1500" dirty="0" smtClean="0"/>
              <a:t> </a:t>
            </a:r>
            <a:r>
              <a:rPr lang="ar-SA" sz="1500" dirty="0" smtClean="0"/>
              <a:t>كبنك</a:t>
            </a:r>
            <a:r>
              <a:rPr lang="ar-DZ" sz="1500" dirty="0" smtClean="0"/>
              <a:t> </a:t>
            </a:r>
            <a:r>
              <a:rPr lang="ar-SA" sz="1500" dirty="0" smtClean="0"/>
              <a:t>وطني للسكن،حيث</a:t>
            </a:r>
            <a:r>
              <a:rPr lang="ar-DZ" sz="1500" dirty="0" smtClean="0"/>
              <a:t> </a:t>
            </a:r>
            <a:r>
              <a:rPr lang="ar-SA" sz="1500" dirty="0" smtClean="0"/>
              <a:t>يقوم</a:t>
            </a:r>
            <a:r>
              <a:rPr lang="ar-DZ" sz="1500" dirty="0" smtClean="0"/>
              <a:t> </a:t>
            </a:r>
            <a:r>
              <a:rPr lang="ar-SA" sz="1500" dirty="0" smtClean="0"/>
              <a:t>بمنح</a:t>
            </a:r>
            <a:r>
              <a:rPr lang="ar-DZ" sz="1500" dirty="0" smtClean="0"/>
              <a:t> </a:t>
            </a:r>
            <a:r>
              <a:rPr lang="ar-SA" sz="1500" dirty="0" smtClean="0"/>
              <a:t>قروض</a:t>
            </a:r>
            <a:r>
              <a:rPr lang="ar-DZ" sz="1500" dirty="0" smtClean="0"/>
              <a:t> </a:t>
            </a:r>
            <a:r>
              <a:rPr lang="ar-SA" sz="1500" dirty="0" smtClean="0"/>
              <a:t>إما</a:t>
            </a:r>
            <a:r>
              <a:rPr lang="ar-DZ" sz="1500" dirty="0" smtClean="0"/>
              <a:t> </a:t>
            </a:r>
            <a:r>
              <a:rPr lang="ar-SA" sz="1500" dirty="0" smtClean="0"/>
              <a:t>لبناء</a:t>
            </a:r>
            <a:r>
              <a:rPr lang="ar-DZ" sz="1500" dirty="0" smtClean="0"/>
              <a:t> </a:t>
            </a:r>
            <a:r>
              <a:rPr lang="ar-SA" sz="1500" dirty="0" smtClean="0"/>
              <a:t>سكن،</a:t>
            </a:r>
            <a:r>
              <a:rPr lang="ar-DZ" sz="1500" dirty="0" smtClean="0"/>
              <a:t> </a:t>
            </a:r>
            <a:r>
              <a:rPr lang="ar-SA" sz="1500" dirty="0" smtClean="0"/>
              <a:t>أو</a:t>
            </a:r>
            <a:r>
              <a:rPr lang="ar-DZ" sz="1500" dirty="0" smtClean="0"/>
              <a:t> </a:t>
            </a:r>
            <a:r>
              <a:rPr lang="ar-SA" sz="1500" dirty="0" smtClean="0"/>
              <a:t>لشراء</a:t>
            </a:r>
            <a:r>
              <a:rPr lang="ar-DZ" sz="1500" dirty="0" smtClean="0"/>
              <a:t> </a:t>
            </a:r>
            <a:r>
              <a:rPr lang="ar-SA" sz="1500" dirty="0" smtClean="0"/>
              <a:t>سكن</a:t>
            </a:r>
            <a:r>
              <a:rPr lang="ar-DZ" sz="1500" dirty="0" smtClean="0"/>
              <a:t> </a:t>
            </a:r>
            <a:r>
              <a:rPr lang="ar-SA" sz="1500" dirty="0" smtClean="0"/>
              <a:t>جديد،أو</a:t>
            </a:r>
            <a:r>
              <a:rPr lang="ar-DZ" sz="1500" dirty="0" smtClean="0"/>
              <a:t> </a:t>
            </a:r>
            <a:r>
              <a:rPr lang="ar-SA" sz="1500" dirty="0" smtClean="0"/>
              <a:t>تمويل</a:t>
            </a:r>
            <a:r>
              <a:rPr lang="ar-DZ" sz="1500" dirty="0" smtClean="0"/>
              <a:t> </a:t>
            </a:r>
            <a:r>
              <a:rPr lang="ar-SA" sz="1500" dirty="0" smtClean="0"/>
              <a:t>مشاركة</a:t>
            </a:r>
            <a:r>
              <a:rPr lang="ar-DZ" sz="1500" dirty="0" smtClean="0"/>
              <a:t> </a:t>
            </a:r>
            <a:r>
              <a:rPr lang="ar-SA" sz="1500" dirty="0" smtClean="0"/>
              <a:t>المقترض</a:t>
            </a:r>
            <a:r>
              <a:rPr lang="ar-DZ" sz="1500" dirty="0" smtClean="0"/>
              <a:t> </a:t>
            </a:r>
            <a:r>
              <a:rPr lang="ar-SA" sz="1500" dirty="0" smtClean="0"/>
              <a:t>في</a:t>
            </a:r>
            <a:r>
              <a:rPr lang="ar-DZ" sz="1500" dirty="0" smtClean="0"/>
              <a:t> </a:t>
            </a:r>
            <a:r>
              <a:rPr lang="ar-SA" sz="1500" dirty="0" smtClean="0"/>
              <a:t>تعاونية</a:t>
            </a:r>
            <a:r>
              <a:rPr lang="ar-DZ" sz="1500" dirty="0" smtClean="0"/>
              <a:t> </a:t>
            </a:r>
            <a:r>
              <a:rPr lang="ar-SA" sz="1500" dirty="0" smtClean="0"/>
              <a:t>عقارية</a:t>
            </a:r>
            <a:r>
              <a:rPr lang="ar-DZ" sz="1500" dirty="0" smtClean="0"/>
              <a:t>.</a:t>
            </a:r>
            <a:endParaRPr lang="fr-FR" sz="1500" dirty="0">
              <a:latin typeface="+mj-lt"/>
            </a:endParaRPr>
          </a:p>
        </p:txBody>
      </p:sp>
      <p:sp>
        <p:nvSpPr>
          <p:cNvPr id="5" name="Rectangle 4"/>
          <p:cNvSpPr/>
          <p:nvPr/>
        </p:nvSpPr>
        <p:spPr>
          <a:xfrm>
            <a:off x="2647950" y="126251"/>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أولا- الإصلاحات</a:t>
            </a:r>
            <a:r>
              <a:rPr lang="ar-DZ" sz="1600" b="1" dirty="0" smtClean="0">
                <a:solidFill>
                  <a:schemeClr val="tx1"/>
                </a:solidFill>
              </a:rPr>
              <a:t> البنكية التي جاءت بعد الاستقلال:</a:t>
            </a:r>
            <a:endParaRPr lang="fr-FR" b="1" dirty="0">
              <a:solidFill>
                <a:schemeClr val="tx1"/>
              </a:solidFill>
            </a:endParaRPr>
          </a:p>
        </p:txBody>
      </p:sp>
      <p:sp>
        <p:nvSpPr>
          <p:cNvPr id="7" name="Rectangle 6"/>
          <p:cNvSpPr/>
          <p:nvPr/>
        </p:nvSpPr>
        <p:spPr>
          <a:xfrm>
            <a:off x="6410325" y="114300"/>
            <a:ext cx="253364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 الجهاز</a:t>
            </a:r>
            <a:r>
              <a:rPr lang="ar-DZ" sz="1600" b="1" dirty="0" smtClean="0"/>
              <a:t> </a:t>
            </a:r>
            <a:r>
              <a:rPr lang="ar-SA" sz="1600" b="1" dirty="0" smtClean="0"/>
              <a:t>المصرفي</a:t>
            </a:r>
            <a:r>
              <a:rPr lang="ar-DZ" sz="1600" b="1" dirty="0" smtClean="0"/>
              <a:t> </a:t>
            </a:r>
            <a:r>
              <a:rPr lang="ar-SA" sz="1600" b="1" dirty="0" smtClean="0"/>
              <a:t>بعد</a:t>
            </a:r>
            <a:r>
              <a:rPr lang="ar-DZ" sz="1600" b="1" dirty="0" smtClean="0"/>
              <a:t> </a:t>
            </a:r>
            <a:r>
              <a:rPr lang="ar-SA" sz="1600" b="1" dirty="0" smtClean="0"/>
              <a:t>الاستقلال:</a:t>
            </a:r>
            <a:endParaRPr lang="fr-FR" sz="1600"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1548</TotalTime>
  <Words>1427</Words>
  <Application>Microsoft Office PowerPoint</Application>
  <PresentationFormat>Affichage à l'écran (16:9)</PresentationFormat>
  <Paragraphs>78</Paragraphs>
  <Slides>12</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Agency FB</vt:lpstr>
      <vt:lpstr>Arvo</vt:lpstr>
      <vt:lpstr>Calibri</vt:lpstr>
      <vt:lpstr>Times New Roman</vt:lpstr>
      <vt:lpstr>Wingdings</vt:lpstr>
      <vt:lpstr>Arial</vt:lpstr>
      <vt:lpstr>Amatic SC</vt:lpstr>
      <vt:lpstr>Barlow Condensed SemiBold</vt:lpstr>
      <vt:lpstr>Andalus</vt:lpstr>
      <vt:lpstr>Adnane</vt:lpstr>
      <vt:lpstr>Présentation PowerPoint</vt:lpstr>
      <vt:lpstr>   جامعة باجي مختار - عنابة – كلية العلوم الاقتصادية والتجارية وعلوم التسيير قسم العلوم المالية   مقياس: التشريعات المالية والبنكية في الجزائر عنوان المحاضرة: التشريعات البنكية في الجزائر موجه لطلبة السنة أولى ماستر تخصص: مالية المؤسسة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219</cp:revision>
  <dcterms:modified xsi:type="dcterms:W3CDTF">2025-04-16T16:57:41Z</dcterms:modified>
</cp:coreProperties>
</file>