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86" r:id="rId7"/>
    <p:sldId id="261" r:id="rId8"/>
    <p:sldId id="262" r:id="rId9"/>
    <p:sldId id="263" r:id="rId10"/>
    <p:sldId id="264" r:id="rId11"/>
    <p:sldId id="265" r:id="rId12"/>
    <p:sldId id="266" r:id="rId13"/>
    <p:sldId id="275" r:id="rId14"/>
    <p:sldId id="267" r:id="rId15"/>
    <p:sldId id="268" r:id="rId16"/>
    <p:sldId id="276" r:id="rId17"/>
    <p:sldId id="277" r:id="rId18"/>
    <p:sldId id="269" r:id="rId19"/>
    <p:sldId id="270" r:id="rId20"/>
    <p:sldId id="271" r:id="rId21"/>
    <p:sldId id="272" r:id="rId22"/>
    <p:sldId id="273" r:id="rId23"/>
    <p:sldId id="27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0" d="100"/>
          <a:sy n="80" d="100"/>
        </p:scale>
        <p:origin x="-1445" y="-72"/>
      </p:cViewPr>
      <p:guideLst>
        <p:guide orient="horz" pos="2160"/>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webp"/></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إدارة الجودة الشاملة ونظم الاعتماد في المدرسة الثانوية - آفاق علمية وتربوية"/>
          <p:cNvPicPr>
            <a:picLocks noChangeAspect="1" noChangeArrowheads="1"/>
          </p:cNvPicPr>
          <p:nvPr/>
        </p:nvPicPr>
        <p:blipFill>
          <a:blip r:embed="rId1">
            <a:lum bright="20000"/>
          </a:blip>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642910" y="428604"/>
            <a:ext cx="7772400" cy="1470025"/>
          </a:xfrm>
        </p:spPr>
        <p:txBody>
          <a:bodyPr/>
          <a:lstStyle/>
          <a:p>
            <a:r>
              <a:rPr lang="ar-DZ" b="1" u="sng" dirty="0" smtClean="0">
                <a:solidFill>
                  <a:schemeClr val="bg1"/>
                </a:solidFill>
                <a:effectLst>
                  <a:outerShdw blurRad="38100" dist="38100" dir="2700000" algn="tl">
                    <a:srgbClr val="000000">
                      <a:alpha val="43137"/>
                    </a:srgbClr>
                  </a:outerShdw>
                </a:effectLst>
              </a:rPr>
              <a:t>المحاضرة :</a:t>
            </a:r>
            <a:r>
              <a:rPr lang="ar-DZ" b="1" u="sng" dirty="0" smtClean="0">
                <a:solidFill>
                  <a:srgbClr val="00B0F0"/>
                </a:solidFill>
                <a:effectLst>
                  <a:outerShdw blurRad="38100" dist="38100" dir="2700000" algn="tl">
                    <a:srgbClr val="000000">
                      <a:alpha val="43137"/>
                    </a:srgbClr>
                  </a:outerShdw>
                </a:effectLst>
              </a:rPr>
              <a:t>التطور التاريخي </a:t>
            </a:r>
            <a:r>
              <a:rPr lang="ar-DZ" b="1" u="sng" dirty="0" err="1" smtClean="0">
                <a:solidFill>
                  <a:schemeClr val="bg1"/>
                </a:solidFill>
                <a:effectLst>
                  <a:outerShdw blurRad="38100" dist="38100" dir="2700000" algn="tl">
                    <a:srgbClr val="000000">
                      <a:alpha val="43137"/>
                    </a:srgbClr>
                  </a:outerShdw>
                </a:effectLst>
              </a:rPr>
              <a:t>لادارة</a:t>
            </a:r>
            <a:r>
              <a:rPr lang="ar-DZ" b="1" u="sng" dirty="0" smtClean="0">
                <a:solidFill>
                  <a:schemeClr val="bg1"/>
                </a:solidFill>
                <a:effectLst>
                  <a:outerShdw blurRad="38100" dist="38100" dir="2700000" algn="tl">
                    <a:srgbClr val="000000">
                      <a:alpha val="43137"/>
                    </a:srgbClr>
                  </a:outerShdw>
                </a:effectLst>
              </a:rPr>
              <a:t> الجودة</a:t>
            </a:r>
            <a:endParaRPr lang="fr-FR" b="1" u="sng" dirty="0">
              <a:solidFill>
                <a:schemeClr val="bg1"/>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6500826" y="5891242"/>
            <a:ext cx="2643174" cy="1752600"/>
          </a:xfrm>
        </p:spPr>
        <p:txBody>
          <a:bodyPr>
            <a:noAutofit/>
          </a:bodyPr>
          <a:lstStyle/>
          <a:p>
            <a:r>
              <a:rPr lang="ar-DZ" sz="2400" dirty="0" smtClean="0">
                <a:solidFill>
                  <a:schemeClr val="bg1"/>
                </a:solidFill>
              </a:rPr>
              <a:t>مقدمة من طرف </a:t>
            </a:r>
            <a:r>
              <a:rPr lang="ar-DZ" sz="2400" dirty="0" err="1" smtClean="0">
                <a:solidFill>
                  <a:schemeClr val="bg1"/>
                </a:solidFill>
              </a:rPr>
              <a:t>الاستاذة</a:t>
            </a:r>
            <a:r>
              <a:rPr lang="ar-DZ" sz="2400" dirty="0" smtClean="0">
                <a:solidFill>
                  <a:schemeClr val="bg1"/>
                </a:solidFill>
              </a:rPr>
              <a:t> الدكتورة حنان برجم </a:t>
            </a:r>
            <a:endParaRPr lang="fr-FR" sz="2400" dirty="0">
              <a:solidFill>
                <a:schemeClr val="bg1"/>
              </a:solidFill>
            </a:endParaRPr>
          </a:p>
        </p:txBody>
      </p:sp>
      <p:sp>
        <p:nvSpPr>
          <p:cNvPr id="11266" name="AutoShape 2" descr="الدبلوم التنفيذى لإنشاء منظومة جودة بالمؤسسات الخدمية والإنتاج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11268" name="AutoShape 4" descr="صورة من الدبلوم التنفيذى لإنشاء منظومة جودة بالمؤسسات الخدمية والإنتاج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19325" y="1456690"/>
            <a:ext cx="6538595" cy="4432935"/>
          </a:xfrm>
        </p:spPr>
        <p:txBody>
          <a:bodyPr>
            <a:noAutofit/>
          </a:bodyPr>
          <a:lstStyle/>
          <a:p>
            <a:pPr algn="just" rtl="1">
              <a:lnSpc>
                <a:spcPct val="150000"/>
              </a:lnSpc>
              <a:buNone/>
            </a:pPr>
            <a:r>
              <a:rPr lang="ar-DZ" sz="2000" dirty="0" smtClean="0"/>
              <a:t>وفي ظل تأكید الجودة یتم استخدام ثلاث أنواع من الرقابة</a:t>
            </a:r>
            <a:endParaRPr lang="ar-DZ" sz="2000" dirty="0" smtClean="0"/>
          </a:p>
          <a:p>
            <a:pPr algn="just" rtl="1">
              <a:lnSpc>
                <a:spcPct val="150000"/>
              </a:lnSpc>
              <a:buNone/>
            </a:pPr>
            <a:r>
              <a:rPr lang="ar-DZ" sz="2000" dirty="0" smtClean="0"/>
              <a:t>- </a:t>
            </a:r>
            <a:r>
              <a:rPr lang="ar-DZ" sz="2000" b="1" i="1" u="sng" dirty="0" smtClean="0">
                <a:solidFill>
                  <a:srgbClr val="FF0000"/>
                </a:solidFill>
                <a:effectLst>
                  <a:outerShdw blurRad="38100" dist="38100" dir="2700000" algn="tl">
                    <a:srgbClr val="000000">
                      <a:alpha val="43137"/>
                    </a:srgbClr>
                  </a:outerShdw>
                </a:effectLst>
              </a:rPr>
              <a:t>الرقابة الوقائیة:</a:t>
            </a:r>
            <a:r>
              <a:rPr lang="ar-DZ" sz="2000" dirty="0" smtClean="0"/>
              <a:t> تعني متابعة تنفیذ العمل أولا بأول لاكتشاف الخطأ قبل وقوعه والعمل على منع حدوثه.</a:t>
            </a:r>
            <a:endParaRPr lang="ar-DZ" sz="2000" dirty="0" smtClean="0"/>
          </a:p>
          <a:p>
            <a:pPr algn="just" rtl="1">
              <a:lnSpc>
                <a:spcPct val="150000"/>
              </a:lnSpc>
              <a:buNone/>
            </a:pPr>
            <a:r>
              <a:rPr lang="ar-DZ" sz="2000" b="1" i="1" u="sng" dirty="0" smtClean="0">
                <a:solidFill>
                  <a:srgbClr val="FF0000"/>
                </a:solidFill>
                <a:effectLst>
                  <a:outerShdw blurRad="38100" dist="38100" dir="2700000" algn="tl">
                    <a:srgbClr val="000000">
                      <a:alpha val="43137"/>
                    </a:srgbClr>
                  </a:outerShdw>
                </a:effectLst>
              </a:rPr>
              <a:t>- الرقابة المرحلیةية</a:t>
            </a:r>
            <a:r>
              <a:rPr lang="ar-DZ" sz="2000" dirty="0" smtClean="0"/>
              <a:t>: تعني فحص المنتج بعد انتهاء كل مرحلة إنتاج للتأكد من مستوى الجودة حیث لا ینتقل المنتج تحت الصنع من مرحلة لأخرى إلا بعد فحصه للتأكد من جودته وهذا یساعد على اكتشاف الأخطاء عند وقوعها ومعالجتها فورا .</a:t>
            </a:r>
            <a:endParaRPr lang="ar-DZ" sz="2000" dirty="0" smtClean="0"/>
          </a:p>
          <a:p>
            <a:pPr algn="just" rtl="1">
              <a:lnSpc>
                <a:spcPct val="150000"/>
              </a:lnSpc>
              <a:buNone/>
            </a:pPr>
            <a:r>
              <a:rPr lang="ar-DZ" sz="2000" b="1" i="1" u="sng" dirty="0" smtClean="0">
                <a:solidFill>
                  <a:srgbClr val="FF0000"/>
                </a:solidFill>
                <a:effectLst>
                  <a:outerShdw blurRad="38100" dist="38100" dir="2700000" algn="tl">
                    <a:srgbClr val="000000">
                      <a:alpha val="43137"/>
                    </a:srgbClr>
                  </a:outerShdw>
                </a:effectLst>
              </a:rPr>
              <a:t>- الرقابة ة </a:t>
            </a:r>
            <a:r>
              <a:rPr lang="ar-DZ" sz="2000" b="1" i="1" u="sng" dirty="0" err="1" smtClean="0">
                <a:solidFill>
                  <a:srgbClr val="FF0000"/>
                </a:solidFill>
                <a:effectLst>
                  <a:outerShdw blurRad="38100" dist="38100" dir="2700000" algn="tl">
                    <a:srgbClr val="000000">
                      <a:alpha val="43137"/>
                    </a:srgbClr>
                  </a:outerShdw>
                </a:effectLst>
              </a:rPr>
              <a:t>البعدیة</a:t>
            </a:r>
            <a:r>
              <a:rPr lang="ar-DZ" sz="2000" b="1" i="1" u="sng" dirty="0" smtClean="0">
                <a:solidFill>
                  <a:srgbClr val="FF0000"/>
                </a:solidFill>
                <a:effectLst>
                  <a:outerShdw blurRad="38100" dist="38100" dir="2700000" algn="tl">
                    <a:srgbClr val="000000">
                      <a:alpha val="43137"/>
                    </a:srgbClr>
                  </a:outerShdw>
                </a:effectLst>
              </a:rPr>
              <a:t>: </a:t>
            </a:r>
            <a:r>
              <a:rPr lang="ar-DZ" sz="2000" dirty="0" smtClean="0"/>
              <a:t>تعني التأكد من جودة المنتج بعد الانتهاء من تصنیعه وقبل وصوله إلى ید المستهلك وذلك ضمانا لخلوه من أي خطأ أو عیب.</a:t>
            </a:r>
            <a:endParaRPr lang="ar-DZ"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DZ" sz="2000" dirty="0" smtClean="0"/>
              <a:t>مرحلة إدارة الجودة الشاملة </a:t>
            </a:r>
            <a:r>
              <a:rPr lang="ar-DZ" sz="2000" b="1" dirty="0" smtClean="0"/>
              <a:t>1980 إلى یومنا هذا</a:t>
            </a:r>
            <a:br>
              <a:rPr lang="ar-DZ" sz="2000" b="1" dirty="0" smtClean="0"/>
            </a:br>
            <a:endParaRPr lang="ar-DZ" sz="2000" b="1" dirty="0" smtClean="0"/>
          </a:p>
        </p:txBody>
      </p:sp>
      <p:sp>
        <p:nvSpPr>
          <p:cNvPr id="3" name="Espace réservé du contenu 2"/>
          <p:cNvSpPr>
            <a:spLocks noGrp="1"/>
          </p:cNvSpPr>
          <p:nvPr>
            <p:ph idx="1"/>
          </p:nvPr>
        </p:nvSpPr>
        <p:spPr>
          <a:xfrm>
            <a:off x="457200" y="1142984"/>
            <a:ext cx="8229600" cy="4983179"/>
          </a:xfrm>
        </p:spPr>
        <p:txBody>
          <a:bodyPr>
            <a:noAutofit/>
          </a:bodyPr>
          <a:lstStyle/>
          <a:p>
            <a:pPr algn="just" rtl="1">
              <a:lnSpc>
                <a:spcPct val="150000"/>
              </a:lnSpc>
            </a:pPr>
            <a:r>
              <a:rPr lang="ar-DZ" sz="2000" dirty="0" smtClean="0"/>
              <a:t>یصعب تحدید أصل ومصدر موضوع الجودة الشاملة فالمتفق علیه الیوم </a:t>
            </a:r>
            <a:r>
              <a:rPr lang="ar-DZ" sz="2000" dirty="0" err="1" smtClean="0"/>
              <a:t>بانها</a:t>
            </a:r>
            <a:r>
              <a:rPr lang="ar-DZ" sz="2000" dirty="0" smtClean="0"/>
              <a:t> نتاج لتجمیع وحوصلة </a:t>
            </a:r>
            <a:r>
              <a:rPr lang="ar-DZ" sz="2000" b="1" dirty="0" smtClean="0"/>
              <a:t>مجموعة من المساهمات مساهمة أمریكیة من طرف الثلاثة من طرف </a:t>
            </a:r>
            <a:r>
              <a:rPr lang="ar-DZ" sz="2000" dirty="0" smtClean="0"/>
              <a:t> </a:t>
            </a:r>
            <a:r>
              <a:rPr lang="fr-FR" sz="2000" b="1" dirty="0" err="1" smtClean="0"/>
              <a:t>Juran</a:t>
            </a:r>
            <a:r>
              <a:rPr lang="fr-FR" sz="2000" b="1" dirty="0" smtClean="0"/>
              <a:t> ,</a:t>
            </a:r>
            <a:r>
              <a:rPr lang="fr-FR" sz="2000" b="1" dirty="0" err="1" smtClean="0"/>
              <a:t>Fengenbum</a:t>
            </a:r>
            <a:r>
              <a:rPr lang="fr-FR" sz="2000" b="1" dirty="0" smtClean="0"/>
              <a:t> , Crosby "</a:t>
            </a:r>
            <a:r>
              <a:rPr lang="ar-DZ" sz="2000" b="1" dirty="0" smtClean="0"/>
              <a:t>، </a:t>
            </a:r>
            <a:r>
              <a:rPr lang="ar-DZ" sz="2000" dirty="0" smtClean="0"/>
              <a:t>حول حلقات " </a:t>
            </a:r>
            <a:r>
              <a:rPr lang="ar-DZ" sz="2000" b="1" dirty="0" smtClean="0"/>
              <a:t>ضمان الجودة " وصفر معیب " والتي أضیفت للمساهمات الیابانیة ممثلة في شخص </a:t>
            </a:r>
            <a:r>
              <a:rPr lang="ar-DZ" sz="2000" b="1" dirty="0" err="1" smtClean="0"/>
              <a:t>ايشيكاوا</a:t>
            </a:r>
            <a:r>
              <a:rPr lang="ar-DZ" sz="2000" b="1" dirty="0" smtClean="0"/>
              <a:t>  </a:t>
            </a:r>
            <a:r>
              <a:rPr lang="ar-DZ" sz="2000" dirty="0" smtClean="0"/>
              <a:t>. </a:t>
            </a:r>
            <a:endParaRPr lang="ar-DZ" sz="2000" dirty="0" smtClean="0"/>
          </a:p>
        </p:txBody>
      </p:sp>
      <p:pic>
        <p:nvPicPr>
          <p:cNvPr id="2050" name="Picture 2" descr="ماذا تعني إدارة الجودة الشاملة للمؤسسات؟ | ابتدي"/>
          <p:cNvPicPr>
            <a:picLocks noChangeAspect="1" noChangeArrowheads="1"/>
          </p:cNvPicPr>
          <p:nvPr/>
        </p:nvPicPr>
        <p:blipFill>
          <a:blip r:embed="rId1"/>
          <a:srcRect/>
          <a:stretch>
            <a:fillRect/>
          </a:stretch>
        </p:blipFill>
        <p:spPr bwMode="auto">
          <a:xfrm>
            <a:off x="1928794" y="3429000"/>
            <a:ext cx="5109838" cy="28432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91865" y="997585"/>
            <a:ext cx="5295265" cy="6052820"/>
          </a:xfrm>
        </p:spPr>
        <p:txBody>
          <a:bodyPr/>
          <a:lstStyle/>
          <a:p>
            <a:pPr algn="just" rtl="1"/>
            <a:r>
              <a:rPr lang="ar-DZ" sz="2400" dirty="0" smtClean="0"/>
              <a:t>كانت هناك بعض الصعوبات تجلت من خلال التحولات العمیقة التي </a:t>
            </a:r>
            <a:r>
              <a:rPr lang="ar-DZ" sz="2400" dirty="0" err="1" smtClean="0"/>
              <a:t>حدتث</a:t>
            </a:r>
            <a:r>
              <a:rPr lang="ar-DZ" sz="2400" dirty="0" smtClean="0"/>
              <a:t> في البیئة الاجتماعیة والاقتصادیة للمؤسسة والتي </a:t>
            </a:r>
            <a:r>
              <a:rPr lang="ar-DZ" sz="2400" dirty="0" err="1" smtClean="0"/>
              <a:t>شهدتها</a:t>
            </a:r>
            <a:r>
              <a:rPr lang="ar-DZ" sz="2400" dirty="0" smtClean="0"/>
              <a:t> هذه الفترة. حیث عرف الاقتصاد العالمي نموا قویا في النصف الثاني من العشریة 1960 وبدایة 1970 بالإضافة إلى الأزمتین البترولیتین 1973 </a:t>
            </a:r>
            <a:r>
              <a:rPr lang="ar-DZ" sz="2400" dirty="0" err="1" smtClean="0"/>
              <a:t>و</a:t>
            </a:r>
            <a:r>
              <a:rPr lang="ar-DZ" sz="2400" dirty="0" smtClean="0"/>
              <a:t> 1979 اللتین كشفتا هشاشة الاقتصادیات الغربیة. وكذلك فإن اضطراب العالم الذي نعیش فیه الیوم وضغوط التحول التي تواجه الصناعة، والتقدم التكنولوجي إلى جانب التغيرات السكانیة وظهور التبادلات التجاریة والمنافسة الشدیدة بشكل واضح كانت سببا كافیا للمدیرین في القطاعات الإنتاجیة، على المستوى العالمي، </a:t>
            </a:r>
            <a:r>
              <a:rPr lang="ar-DZ" sz="2400" dirty="0" err="1" smtClean="0"/>
              <a:t>ان</a:t>
            </a:r>
            <a:r>
              <a:rPr lang="ar-DZ" sz="2400" dirty="0" smtClean="0"/>
              <a:t> یفكروا وبعمق في الحاجة إلى مدخل جدید لمواجهة هذه التحدیات.</a:t>
            </a:r>
            <a:endParaRPr lang="fr-FR" sz="2400" dirty="0" smtClean="0"/>
          </a:p>
          <a:p>
            <a:pPr algn="just" rtl="1"/>
            <a:endParaRPr lang="fr-FR" sz="2400" dirty="0" smtClean="0"/>
          </a:p>
        </p:txBody>
      </p:sp>
      <p:pic>
        <p:nvPicPr>
          <p:cNvPr id="4" name="Image 3"/>
          <p:cNvPicPr/>
          <p:nvPr/>
        </p:nvPicPr>
        <p:blipFill>
          <a:blip r:embed="rId1"/>
          <a:stretch>
            <a:fillRect/>
          </a:stretch>
        </p:blipFill>
        <p:spPr>
          <a:xfrm>
            <a:off x="612140" y="1700530"/>
            <a:ext cx="2613660" cy="34874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4200" y="620395"/>
            <a:ext cx="8102600" cy="4526280"/>
          </a:xfrm>
        </p:spPr>
        <p:txBody>
          <a:bodyPr>
            <a:normAutofit/>
          </a:bodyPr>
          <a:lstStyle/>
          <a:p>
            <a:pPr algn="just" rtl="1">
              <a:buNone/>
            </a:pPr>
            <a:r>
              <a:rPr lang="ar-DZ" dirty="0" smtClean="0"/>
              <a:t>ولقد تمیزت هذه المرحلة بالتغيرات التالیة:</a:t>
            </a:r>
            <a:endParaRPr lang="ar-DZ" dirty="0" smtClean="0"/>
          </a:p>
          <a:p>
            <a:pPr algn="just" rtl="1"/>
            <a:r>
              <a:rPr lang="ar-DZ" dirty="0" smtClean="0"/>
              <a:t>إعطاء الجودة اهتمامًا خاصًا من قبل الإدارة العلیا، </a:t>
            </a:r>
            <a:r>
              <a:rPr lang="ar-DZ" dirty="0" err="1" smtClean="0"/>
              <a:t>وادراجها</a:t>
            </a:r>
            <a:r>
              <a:rPr lang="ar-DZ" dirty="0" smtClean="0"/>
              <a:t> ضمن التخطیط الاستراتيجي للمنظمة.</a:t>
            </a:r>
            <a:endParaRPr lang="ar-DZ" dirty="0" smtClean="0"/>
          </a:p>
          <a:p>
            <a:pPr algn="just" rtl="1"/>
            <a:r>
              <a:rPr lang="ar-DZ" dirty="0" smtClean="0"/>
              <a:t> إیجاد علاقة بین الجودة وتحقیق الأرباح، واستخدامها لتحقیق میزة تنافسیة للمؤسسة.</a:t>
            </a:r>
            <a:endParaRPr lang="ar-DZ" dirty="0" smtClean="0"/>
          </a:p>
          <a:p>
            <a:pPr algn="just" rtl="1"/>
            <a:r>
              <a:rPr lang="ar-DZ" dirty="0" smtClean="0"/>
              <a:t> إعطاء الجودة تعریفًا خاصًا من وجهة نظر العملاء، والاهتمام بالعمیل واحتیاجاته.</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رواد الجودة </a:t>
            </a:r>
            <a:endParaRPr lang="fr-FR" dirty="0"/>
          </a:p>
        </p:txBody>
      </p:sp>
      <p:sp>
        <p:nvSpPr>
          <p:cNvPr id="3" name="Espace réservé du contenu 2"/>
          <p:cNvSpPr>
            <a:spLocks noGrp="1"/>
          </p:cNvSpPr>
          <p:nvPr>
            <p:ph idx="1"/>
          </p:nvPr>
        </p:nvSpPr>
        <p:spPr/>
        <p:txBody>
          <a:bodyPr/>
          <a:lstStyle/>
          <a:p>
            <a:endParaRPr lang="fr-FR"/>
          </a:p>
        </p:txBody>
      </p:sp>
      <p:pic>
        <p:nvPicPr>
          <p:cNvPr id="24578" name="Picture 2" descr="رواد الجودة في العصر الحديث - YouTube"/>
          <p:cNvPicPr>
            <a:picLocks noChangeAspect="1" noChangeArrowheads="1"/>
          </p:cNvPicPr>
          <p:nvPr/>
        </p:nvPicPr>
        <p:blipFill>
          <a:blip r:embed="rId1"/>
          <a:srcRect/>
          <a:stretch>
            <a:fillRect/>
          </a:stretch>
        </p:blipFill>
        <p:spPr bwMode="auto">
          <a:xfrm>
            <a:off x="0" y="1357298"/>
            <a:ext cx="9144000" cy="5500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رواد الجودة - الباحثون السوريون"/>
          <p:cNvPicPr>
            <a:picLocks noChangeAspect="1" noChangeArrowheads="1"/>
          </p:cNvPicPr>
          <p:nvPr/>
        </p:nvPicPr>
        <p:blipFill>
          <a:blip r:embed="rId1"/>
          <a:srcRect/>
          <a:stretch>
            <a:fillRect/>
          </a:stretch>
        </p:blipFill>
        <p:spPr bwMode="auto">
          <a:xfrm>
            <a:off x="1000125" y="884555"/>
            <a:ext cx="7000875" cy="46005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495"/>
            <a:ext cx="8229600" cy="4525963"/>
          </a:xfrm>
        </p:spPr>
        <p:txBody>
          <a:bodyPr/>
          <a:lstStyle/>
          <a:p>
            <a:r>
              <a:rPr lang="ar-DZ" dirty="0" err="1" smtClean="0"/>
              <a:t>باراسورانام</a:t>
            </a:r>
            <a:r>
              <a:rPr lang="ar-DZ" dirty="0" smtClean="0"/>
              <a:t> و </a:t>
            </a:r>
            <a:r>
              <a:rPr lang="ar-DZ" dirty="0" err="1" smtClean="0"/>
              <a:t>زيتامل</a:t>
            </a:r>
            <a:r>
              <a:rPr lang="fr-FR" altLang="ar-DZ" dirty="0" err="1" smtClean="0"/>
              <a:t> </a:t>
            </a:r>
            <a:r>
              <a:rPr lang="ar-DZ" altLang="ar-DZ" dirty="0" err="1" smtClean="0"/>
              <a:t>و بيري </a:t>
            </a:r>
            <a:r>
              <a:rPr lang="ar-DZ" dirty="0" smtClean="0"/>
              <a:t> </a:t>
            </a:r>
            <a:endParaRPr lang="fr-FR" dirty="0"/>
          </a:p>
        </p:txBody>
      </p:sp>
      <p:pic>
        <p:nvPicPr>
          <p:cNvPr id="4" name="Image 3"/>
          <p:cNvPicPr/>
          <p:nvPr/>
        </p:nvPicPr>
        <p:blipFill>
          <a:blip r:embed="rId1"/>
          <a:stretch>
            <a:fillRect/>
          </a:stretch>
        </p:blipFill>
        <p:spPr>
          <a:xfrm>
            <a:off x="1089025" y="1268730"/>
            <a:ext cx="6849110" cy="33108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والتر</a:t>
            </a:r>
            <a:r>
              <a:rPr lang="ar-DZ" dirty="0" smtClean="0"/>
              <a:t> </a:t>
            </a:r>
            <a:r>
              <a:rPr lang="ar-DZ" dirty="0" err="1" smtClean="0"/>
              <a:t>شوهارت</a:t>
            </a:r>
            <a:r>
              <a:rPr lang="ar-DZ" dirty="0" smtClean="0"/>
              <a:t> </a:t>
            </a:r>
            <a:endParaRPr lang="fr-FR" dirty="0"/>
          </a:p>
        </p:txBody>
      </p:sp>
      <p:sp>
        <p:nvSpPr>
          <p:cNvPr id="3" name="Espace réservé du contenu 2"/>
          <p:cNvSpPr>
            <a:spLocks noGrp="1"/>
          </p:cNvSpPr>
          <p:nvPr>
            <p:ph idx="1"/>
          </p:nvPr>
        </p:nvSpPr>
        <p:spPr/>
        <p:txBody>
          <a:bodyPr/>
          <a:lstStyle/>
          <a:p>
            <a:pPr algn="just" rtl="1"/>
            <a:r>
              <a:rPr lang="ar-DZ" dirty="0" smtClean="0"/>
              <a:t>لقب بأبي مراقبة الجودة</a:t>
            </a:r>
            <a:endParaRPr lang="ar-DZ" dirty="0" smtClean="0"/>
          </a:p>
          <a:p>
            <a:pPr algn="just" rtl="1"/>
            <a:r>
              <a:rPr lang="ar-DZ" dirty="0" err="1" smtClean="0"/>
              <a:t>اعلن</a:t>
            </a:r>
            <a:r>
              <a:rPr lang="ar-DZ" dirty="0" smtClean="0"/>
              <a:t> عن دورة تحسين الجودة </a:t>
            </a:r>
            <a:r>
              <a:rPr lang="fr-FR" dirty="0" smtClean="0"/>
              <a:t>PDCA </a:t>
            </a:r>
            <a:endParaRPr lang="fr-FR" dirty="0" smtClean="0"/>
          </a:p>
          <a:p>
            <a:pPr algn="just" rtl="1"/>
            <a:r>
              <a:rPr lang="fr-FR" dirty="0" smtClean="0"/>
              <a:t>PLAN –DO-CHECK-ACT </a:t>
            </a:r>
            <a:endParaRPr lang="fr-FR" dirty="0" smtClean="0"/>
          </a:p>
          <a:p>
            <a:pPr algn="just" rtl="1"/>
            <a:r>
              <a:rPr lang="ar-DZ" dirty="0" smtClean="0"/>
              <a:t>بمعنى خطط-طبق-قيم –حسن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1850"/>
            <a:ext cx="8229600" cy="586105"/>
          </a:xfrm>
        </p:spPr>
        <p:txBody>
          <a:bodyPr>
            <a:normAutofit fontScale="90000"/>
          </a:bodyPr>
          <a:lstStyle/>
          <a:p>
            <a:r>
              <a:rPr lang="ar-DZ" dirty="0" err="1" smtClean="0"/>
              <a:t>ديمنغ</a:t>
            </a:r>
            <a:r>
              <a:rPr lang="ar-DZ" dirty="0" smtClean="0"/>
              <a:t> ادوارد </a:t>
            </a:r>
            <a:endParaRPr lang="fr-FR" dirty="0"/>
          </a:p>
        </p:txBody>
      </p:sp>
      <p:sp>
        <p:nvSpPr>
          <p:cNvPr id="3" name="Espace réservé du contenu 2"/>
          <p:cNvSpPr>
            <a:spLocks noGrp="1"/>
          </p:cNvSpPr>
          <p:nvPr>
            <p:ph idx="1"/>
          </p:nvPr>
        </p:nvSpPr>
        <p:spPr/>
        <p:txBody>
          <a:bodyPr/>
          <a:lstStyle/>
          <a:p>
            <a:pPr algn="r" rtl="1"/>
            <a:r>
              <a:rPr lang="ar-DZ" sz="2800" dirty="0" smtClean="0"/>
              <a:t>لقب بأبي الجودة </a:t>
            </a:r>
            <a:r>
              <a:rPr lang="ar-DZ" sz="2800" dirty="0" err="1" smtClean="0"/>
              <a:t>و</a:t>
            </a:r>
            <a:r>
              <a:rPr lang="ar-DZ" sz="2800" dirty="0" smtClean="0"/>
              <a:t> هو طالب </a:t>
            </a:r>
            <a:r>
              <a:rPr lang="ar-DZ" sz="2800" dirty="0" err="1" smtClean="0"/>
              <a:t>شوهارت</a:t>
            </a:r>
            <a:r>
              <a:rPr lang="ar-DZ" sz="2800" dirty="0" smtClean="0"/>
              <a:t>  التقى </a:t>
            </a:r>
            <a:r>
              <a:rPr lang="ar-DZ" sz="2800" dirty="0" err="1" smtClean="0"/>
              <a:t>به</a:t>
            </a:r>
            <a:r>
              <a:rPr lang="ar-DZ" sz="2800" dirty="0" smtClean="0"/>
              <a:t> و أعجب بدورة </a:t>
            </a:r>
            <a:r>
              <a:rPr lang="ar-DZ" sz="2800" dirty="0" err="1" smtClean="0"/>
              <a:t>شوهارت</a:t>
            </a:r>
            <a:r>
              <a:rPr lang="ar-DZ" sz="2800" dirty="0" smtClean="0"/>
              <a:t>  للتحسين </a:t>
            </a:r>
            <a:r>
              <a:rPr lang="ar-DZ" sz="2800" dirty="0" err="1" smtClean="0"/>
              <a:t>و</a:t>
            </a:r>
            <a:r>
              <a:rPr lang="ar-DZ" sz="2800" dirty="0" smtClean="0"/>
              <a:t> كذا بالعمليات </a:t>
            </a:r>
            <a:r>
              <a:rPr lang="ar-DZ" sz="2800" dirty="0" err="1" smtClean="0"/>
              <a:t>الاحصائية</a:t>
            </a:r>
            <a:r>
              <a:rPr lang="ar-DZ" sz="2800" dirty="0" smtClean="0"/>
              <a:t> التي كان يقوم </a:t>
            </a:r>
            <a:r>
              <a:rPr lang="ar-DZ" sz="2800" dirty="0" err="1" smtClean="0"/>
              <a:t>بها</a:t>
            </a:r>
            <a:r>
              <a:rPr lang="ar-DZ" sz="2800" dirty="0" smtClean="0"/>
              <a:t> </a:t>
            </a:r>
            <a:r>
              <a:rPr lang="ar-DZ" sz="2800" dirty="0" err="1" smtClean="0"/>
              <a:t>لمؤاقبة</a:t>
            </a:r>
            <a:r>
              <a:rPr lang="ar-DZ" sz="2800" dirty="0" smtClean="0"/>
              <a:t> الجودة </a:t>
            </a:r>
            <a:endParaRPr lang="ar-DZ" sz="2800" dirty="0" smtClean="0"/>
          </a:p>
          <a:p>
            <a:pPr algn="r" rtl="1"/>
            <a:r>
              <a:rPr lang="ar-DZ" sz="2800" dirty="0" smtClean="0"/>
              <a:t>قدم 14 </a:t>
            </a:r>
            <a:r>
              <a:rPr lang="ar-DZ" sz="3600" dirty="0" smtClean="0"/>
              <a:t>مبدأ </a:t>
            </a:r>
            <a:r>
              <a:rPr lang="ar-DZ" sz="2800" dirty="0" err="1" smtClean="0"/>
              <a:t>لادارة</a:t>
            </a:r>
            <a:r>
              <a:rPr lang="ar-DZ" sz="2800" dirty="0" smtClean="0"/>
              <a:t> الجودة الشاملة  عرفت بمبادئ </a:t>
            </a:r>
            <a:r>
              <a:rPr lang="ar-DZ" sz="2800" dirty="0" err="1" smtClean="0"/>
              <a:t>ديمنغ</a:t>
            </a:r>
            <a:r>
              <a:rPr lang="ar-DZ" sz="2800" dirty="0" smtClean="0"/>
              <a:t> ال14  </a:t>
            </a:r>
            <a:r>
              <a:rPr lang="ar-DZ" sz="2800" dirty="0" err="1" smtClean="0"/>
              <a:t>و</a:t>
            </a:r>
            <a:r>
              <a:rPr lang="ar-DZ" sz="2800" dirty="0" smtClean="0"/>
              <a:t> كان يعتقد </a:t>
            </a:r>
            <a:r>
              <a:rPr lang="ar-DZ" sz="2800" dirty="0" err="1" smtClean="0"/>
              <a:t>انها</a:t>
            </a:r>
            <a:r>
              <a:rPr lang="ar-DZ" sz="2800" dirty="0" smtClean="0"/>
              <a:t> يجب </a:t>
            </a:r>
            <a:r>
              <a:rPr lang="ar-DZ" sz="2800" dirty="0" err="1" smtClean="0"/>
              <a:t>ان</a:t>
            </a:r>
            <a:r>
              <a:rPr lang="ar-DZ" sz="2800" dirty="0" smtClean="0"/>
              <a:t> تلتزم </a:t>
            </a:r>
            <a:r>
              <a:rPr lang="ar-DZ" sz="2800" dirty="0" err="1" smtClean="0"/>
              <a:t>بها</a:t>
            </a:r>
            <a:r>
              <a:rPr lang="ar-DZ" sz="2800" dirty="0" smtClean="0"/>
              <a:t> </a:t>
            </a:r>
            <a:r>
              <a:rPr lang="ar-DZ" sz="2800" dirty="0" err="1" smtClean="0"/>
              <a:t>الادارة</a:t>
            </a:r>
            <a:r>
              <a:rPr lang="ar-DZ" sz="2800" dirty="0" smtClean="0"/>
              <a:t> العليا بتقديم الدعم لها  </a:t>
            </a:r>
            <a:endParaRPr lang="ar-DZ" sz="2800" dirty="0" smtClean="0"/>
          </a:p>
          <a:p>
            <a:pPr algn="r" rtl="1"/>
            <a:r>
              <a:rPr lang="ar-DZ" sz="2800" dirty="0" smtClean="0"/>
              <a:t>طبق </a:t>
            </a:r>
            <a:r>
              <a:rPr lang="ar-DZ" sz="2800" dirty="0" err="1" smtClean="0"/>
              <a:t>و</a:t>
            </a:r>
            <a:r>
              <a:rPr lang="ar-DZ" sz="2800" dirty="0" smtClean="0"/>
              <a:t> طور دورة </a:t>
            </a:r>
            <a:r>
              <a:rPr lang="ar-DZ" sz="2800" dirty="0" err="1" smtClean="0"/>
              <a:t>شوهارت</a:t>
            </a:r>
            <a:r>
              <a:rPr lang="ar-DZ" sz="2800" dirty="0" smtClean="0"/>
              <a:t> حتى </a:t>
            </a:r>
            <a:r>
              <a:rPr lang="ar-DZ" sz="2800" dirty="0" err="1" smtClean="0"/>
              <a:t>اصبحت</a:t>
            </a:r>
            <a:r>
              <a:rPr lang="ar-DZ" sz="2800" dirty="0" smtClean="0"/>
              <a:t> تنسب </a:t>
            </a:r>
            <a:r>
              <a:rPr lang="ar-DZ" sz="2800" dirty="0" err="1" smtClean="0"/>
              <a:t>اليه</a:t>
            </a:r>
            <a:r>
              <a:rPr lang="ar-DZ" sz="2800" dirty="0" smtClean="0"/>
              <a:t> وعرفت بدورة </a:t>
            </a:r>
            <a:r>
              <a:rPr lang="ar-DZ" sz="2800" dirty="0" err="1" smtClean="0"/>
              <a:t>ديمنغ</a:t>
            </a:r>
            <a:r>
              <a:rPr lang="ar-DZ" sz="2800" dirty="0" smtClean="0"/>
              <a:t> </a:t>
            </a:r>
            <a:endParaRPr lang="ar-DZ" sz="2800" dirty="0" smtClean="0"/>
          </a:p>
          <a:p>
            <a:pPr algn="r" rtl="1"/>
            <a:r>
              <a:rPr lang="ar-DZ" sz="2800" dirty="0" smtClean="0"/>
              <a:t>من </a:t>
            </a:r>
            <a:r>
              <a:rPr lang="ar-DZ" sz="2800" dirty="0" err="1" smtClean="0"/>
              <a:t>اشهر</a:t>
            </a:r>
            <a:r>
              <a:rPr lang="ar-DZ" sz="2800" dirty="0" smtClean="0"/>
              <a:t> مقولاته : ” </a:t>
            </a:r>
            <a:r>
              <a:rPr lang="ar-DZ" sz="2800" dirty="0" err="1" smtClean="0"/>
              <a:t>اذا</a:t>
            </a:r>
            <a:r>
              <a:rPr lang="ar-DZ" sz="2800" dirty="0" smtClean="0"/>
              <a:t> لم تستطع وصف ما تعمله كعملية </a:t>
            </a:r>
            <a:r>
              <a:rPr lang="ar-DZ" sz="2800" dirty="0" err="1" smtClean="0"/>
              <a:t>فانت</a:t>
            </a:r>
            <a:r>
              <a:rPr lang="ar-DZ" sz="2800" dirty="0" smtClean="0"/>
              <a:t> لا تعرف ما تقوم </a:t>
            </a:r>
            <a:r>
              <a:rPr lang="ar-DZ" sz="2800" dirty="0" err="1" smtClean="0"/>
              <a:t>به</a:t>
            </a:r>
            <a:r>
              <a:rPr lang="ar-DZ" sz="2800" dirty="0" smtClean="0"/>
              <a:t> ”</a:t>
            </a:r>
            <a:endParaRPr lang="ar-DZ" sz="2800" dirty="0" smtClean="0"/>
          </a:p>
          <a:p>
            <a:pPr algn="r" rtl="1"/>
            <a:endParaRPr lang="ar-DZ"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تابع ..</a:t>
            </a:r>
            <a:endParaRPr lang="fr-FR" dirty="0"/>
          </a:p>
        </p:txBody>
      </p:sp>
      <p:sp>
        <p:nvSpPr>
          <p:cNvPr id="3" name="Espace réservé du contenu 2"/>
          <p:cNvSpPr>
            <a:spLocks noGrp="1"/>
          </p:cNvSpPr>
          <p:nvPr>
            <p:ph idx="1"/>
          </p:nvPr>
        </p:nvSpPr>
        <p:spPr/>
        <p:txBody>
          <a:bodyPr/>
          <a:lstStyle/>
          <a:p>
            <a:pPr algn="r" rtl="1"/>
            <a:r>
              <a:rPr lang="ar-DZ" sz="2800" dirty="0" smtClean="0"/>
              <a:t>من مقولاته </a:t>
            </a:r>
            <a:r>
              <a:rPr lang="ar-DZ" sz="2800" dirty="0" err="1" smtClean="0"/>
              <a:t>ايضا</a:t>
            </a:r>
            <a:r>
              <a:rPr lang="ar-DZ" sz="2800" dirty="0" smtClean="0"/>
              <a:t> : العلاقات الدائمة مع العملاء تجعل الجودة </a:t>
            </a:r>
            <a:r>
              <a:rPr lang="ar-DZ" sz="2800" dirty="0" err="1" smtClean="0"/>
              <a:t>افضل</a:t>
            </a:r>
            <a:r>
              <a:rPr lang="ar-DZ" sz="2800" dirty="0" smtClean="0"/>
              <a:t> </a:t>
            </a:r>
            <a:r>
              <a:rPr lang="ar-DZ" sz="2800" dirty="0" err="1" smtClean="0"/>
              <a:t>وافضل</a:t>
            </a:r>
            <a:r>
              <a:rPr lang="ar-DZ" sz="2800" dirty="0" smtClean="0"/>
              <a:t> والتكلفة اقل واقل </a:t>
            </a:r>
            <a:endParaRPr lang="ar-DZ" sz="2800" dirty="0" smtClean="0"/>
          </a:p>
          <a:p>
            <a:pPr algn="r" rtl="1"/>
            <a:r>
              <a:rPr lang="ar-DZ" sz="2800" dirty="0" smtClean="0"/>
              <a:t>ما لا تستطيع قياسه لا تستطيع </a:t>
            </a:r>
            <a:r>
              <a:rPr lang="ar-DZ" sz="2800" dirty="0" err="1" smtClean="0"/>
              <a:t>ادارته</a:t>
            </a:r>
            <a:r>
              <a:rPr lang="ar-DZ" sz="2800" dirty="0" smtClean="0"/>
              <a:t>  </a:t>
            </a:r>
            <a:r>
              <a:rPr lang="ar-DZ" sz="2800" dirty="0" err="1" smtClean="0"/>
              <a:t>اي</a:t>
            </a:r>
            <a:r>
              <a:rPr lang="ar-DZ" sz="2800" dirty="0" smtClean="0"/>
              <a:t> قياس العمل وقياس الخطة </a:t>
            </a:r>
            <a:endParaRPr lang="ar-DZ"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التطور التاریخي لمفهوم الجودة</a:t>
            </a:r>
            <a:br>
              <a:rPr lang="ar-DZ" dirty="0" smtClean="0"/>
            </a:br>
            <a:endParaRPr lang="fr-FR" dirty="0"/>
          </a:p>
        </p:txBody>
      </p:sp>
      <p:sp>
        <p:nvSpPr>
          <p:cNvPr id="3" name="Espace réservé du contenu 2"/>
          <p:cNvSpPr>
            <a:spLocks noGrp="1"/>
          </p:cNvSpPr>
          <p:nvPr>
            <p:ph idx="1"/>
          </p:nvPr>
        </p:nvSpPr>
        <p:spPr>
          <a:xfrm>
            <a:off x="3428992" y="714356"/>
            <a:ext cx="5186370" cy="5357850"/>
          </a:xfrm>
        </p:spPr>
        <p:txBody>
          <a:bodyPr>
            <a:noAutofit/>
          </a:bodyPr>
          <a:lstStyle/>
          <a:p>
            <a:pPr algn="just" rtl="1">
              <a:lnSpc>
                <a:spcPct val="150000"/>
              </a:lnSpc>
            </a:pPr>
            <a:r>
              <a:rPr lang="ar-DZ" sz="2000" dirty="0" smtClean="0"/>
              <a:t>لقد مر مفهوم الجودة بعدة مراحل، والتي یمكن حصرها فیما یلي:</a:t>
            </a:r>
            <a:endParaRPr lang="ar-DZ" sz="2000" dirty="0" smtClean="0"/>
          </a:p>
          <a:p>
            <a:pPr algn="just" rtl="1">
              <a:lnSpc>
                <a:spcPct val="150000"/>
              </a:lnSpc>
            </a:pPr>
            <a:r>
              <a:rPr lang="ar-DZ" sz="2000" dirty="0" smtClean="0"/>
              <a:t>أ</a:t>
            </a:r>
            <a:r>
              <a:rPr lang="ar-DZ" sz="2000" b="1" i="1" dirty="0" smtClean="0"/>
              <a:t>- مرحلة العصور القدیمة:ة</a:t>
            </a:r>
            <a:endParaRPr lang="ar-DZ" sz="2000" b="1" i="1" dirty="0" smtClean="0"/>
          </a:p>
          <a:p>
            <a:pPr algn="just" rtl="1">
              <a:lnSpc>
                <a:spcPct val="150000"/>
              </a:lnSpc>
            </a:pPr>
            <a:r>
              <a:rPr lang="ar-DZ" sz="2000" dirty="0" smtClean="0"/>
              <a:t>من خلال دراسة عمق الحضارة الإنسانیة للبشر في البحث عن الجودة نجد أن لها جذور تاریخیة قدیمة جدا، وأن الافتراض الذي جاءت </a:t>
            </a:r>
            <a:r>
              <a:rPr lang="ar-DZ" sz="2000" dirty="0" err="1" smtClean="0"/>
              <a:t>به</a:t>
            </a:r>
            <a:r>
              <a:rPr lang="ar-DZ" sz="2000" dirty="0" smtClean="0"/>
              <a:t> الكتابات الحدیثة الذي یرجع الجودة إلى أیام الثورة الصناعیة أو قبلها بفترة قصیرة لیس صحیحا، لأن المتفحص في التاریخ والحضارات البشریة یتضح له جلیا بأن الجودة هي ولیدة الحضارات الإنسانیة القدیمة التي دعت إلیها وساهمت في تطور فلسفتها، وفي مقدمتها تأتي الحضارة البابلیة وعلى ید ملكها </a:t>
            </a:r>
            <a:r>
              <a:rPr lang="ar-DZ" sz="2000" dirty="0" err="1" smtClean="0"/>
              <a:t>حمورابي</a:t>
            </a:r>
            <a:r>
              <a:rPr lang="ar-DZ" sz="2000" dirty="0" smtClean="0"/>
              <a:t> – حوالي 1700 سنة قبل المیلاد- وخیر تجسید لذلك هو ما نص علیه قانون </a:t>
            </a:r>
            <a:r>
              <a:rPr lang="ar-DZ" sz="2000" dirty="0" err="1" smtClean="0"/>
              <a:t>حامو</a:t>
            </a:r>
            <a:r>
              <a:rPr lang="ar-DZ" sz="2000" dirty="0" smtClean="0"/>
              <a:t> ا ربي</a:t>
            </a:r>
            <a:endParaRPr lang="fr-FR" sz="2000" dirty="0"/>
          </a:p>
        </p:txBody>
      </p:sp>
      <p:pic>
        <p:nvPicPr>
          <p:cNvPr id="10242" name="Picture 2" descr="من أين ينحدر المصريون القدماء؟ محاولة لتتبع الهجرات والتاريخ والتحليل  الجيني | ثقافة | الجزيرة نت"/>
          <p:cNvPicPr>
            <a:picLocks noChangeAspect="1" noChangeArrowheads="1"/>
          </p:cNvPicPr>
          <p:nvPr/>
        </p:nvPicPr>
        <p:blipFill>
          <a:blip r:embed="rId1"/>
          <a:srcRect/>
          <a:stretch>
            <a:fillRect/>
          </a:stretch>
        </p:blipFill>
        <p:spPr bwMode="auto">
          <a:xfrm>
            <a:off x="214282" y="1000108"/>
            <a:ext cx="3071802" cy="2385996"/>
          </a:xfrm>
          <a:prstGeom prst="rect">
            <a:avLst/>
          </a:prstGeom>
          <a:ln>
            <a:noFill/>
          </a:ln>
          <a:effectLst>
            <a:softEdge rad="112500"/>
          </a:effectLst>
        </p:spPr>
      </p:pic>
      <p:pic>
        <p:nvPicPr>
          <p:cNvPr id="10244" name="Picture 4" descr="مدينة بابل الأثرية… صرح تاريخي في حضارة بلاد الرافدين | ألبوم الصور"/>
          <p:cNvPicPr>
            <a:picLocks noChangeAspect="1" noChangeArrowheads="1"/>
          </p:cNvPicPr>
          <p:nvPr/>
        </p:nvPicPr>
        <p:blipFill>
          <a:blip r:embed="rId2" cstate="print"/>
          <a:srcRect/>
          <a:stretch>
            <a:fillRect/>
          </a:stretch>
        </p:blipFill>
        <p:spPr bwMode="auto">
          <a:xfrm>
            <a:off x="357158" y="3643314"/>
            <a:ext cx="2584371" cy="24863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جوزيف </a:t>
            </a:r>
            <a:r>
              <a:rPr lang="ar-DZ" dirty="0" err="1" smtClean="0"/>
              <a:t>جوران</a:t>
            </a:r>
            <a:r>
              <a:rPr lang="ar-DZ" dirty="0" smtClean="0"/>
              <a:t> </a:t>
            </a:r>
            <a:endParaRPr lang="fr-FR" dirty="0"/>
          </a:p>
        </p:txBody>
      </p:sp>
      <p:sp>
        <p:nvSpPr>
          <p:cNvPr id="3" name="Espace réservé du contenu 2"/>
          <p:cNvSpPr>
            <a:spLocks noGrp="1"/>
          </p:cNvSpPr>
          <p:nvPr>
            <p:ph idx="1"/>
          </p:nvPr>
        </p:nvSpPr>
        <p:spPr/>
        <p:txBody>
          <a:bodyPr/>
          <a:lstStyle/>
          <a:p>
            <a:pPr algn="r" rtl="1"/>
            <a:r>
              <a:rPr lang="ar-DZ" dirty="0" smtClean="0"/>
              <a:t>عالم </a:t>
            </a:r>
            <a:r>
              <a:rPr lang="ar-DZ" dirty="0" err="1" smtClean="0"/>
              <a:t>امريكي</a:t>
            </a:r>
            <a:r>
              <a:rPr lang="ar-DZ" dirty="0" smtClean="0"/>
              <a:t> عرف بثلاثية </a:t>
            </a:r>
            <a:r>
              <a:rPr lang="ar-DZ" dirty="0" err="1" smtClean="0"/>
              <a:t>جوران</a:t>
            </a:r>
            <a:r>
              <a:rPr lang="ar-DZ" dirty="0" smtClean="0"/>
              <a:t> :تخطيط الجودة – تحسين الجودة   –مراقبة الجودة </a:t>
            </a:r>
            <a:endParaRPr lang="ar-DZ" dirty="0" smtClean="0"/>
          </a:p>
          <a:p>
            <a:pPr algn="r" rtl="1"/>
            <a:r>
              <a:rPr lang="ar-DZ" dirty="0" smtClean="0"/>
              <a:t>صاحب مقولة الجودة لا تحدث بالصدفة بل يجب </a:t>
            </a:r>
            <a:r>
              <a:rPr lang="ar-DZ" dirty="0" err="1" smtClean="0"/>
              <a:t>ان</a:t>
            </a:r>
            <a:r>
              <a:rPr lang="ar-DZ" dirty="0" smtClean="0"/>
              <a:t> يكون مخططا لها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360" y="456883"/>
            <a:ext cx="8229600" cy="1143000"/>
          </a:xfrm>
        </p:spPr>
        <p:txBody>
          <a:bodyPr/>
          <a:lstStyle/>
          <a:p>
            <a:r>
              <a:rPr lang="ar-DZ" sz="4000" dirty="0" smtClean="0"/>
              <a:t>فيليب </a:t>
            </a:r>
            <a:r>
              <a:rPr lang="ar-DZ" sz="4000" dirty="0" err="1" smtClean="0"/>
              <a:t>كروسبي</a:t>
            </a:r>
            <a:r>
              <a:rPr lang="ar-DZ" sz="4000" dirty="0" smtClean="0"/>
              <a:t> </a:t>
            </a:r>
            <a:endParaRPr lang="ar-DZ" sz="4000" dirty="0" smtClean="0"/>
          </a:p>
        </p:txBody>
      </p:sp>
      <p:sp>
        <p:nvSpPr>
          <p:cNvPr id="3" name="Espace réservé du contenu 2"/>
          <p:cNvSpPr>
            <a:spLocks noGrp="1"/>
          </p:cNvSpPr>
          <p:nvPr>
            <p:ph idx="1"/>
          </p:nvPr>
        </p:nvSpPr>
        <p:spPr/>
        <p:txBody>
          <a:bodyPr/>
          <a:lstStyle/>
          <a:p>
            <a:pPr algn="just" rtl="1"/>
            <a:r>
              <a:rPr lang="ar-DZ" dirty="0" smtClean="0"/>
              <a:t>طالب طب بعد </a:t>
            </a:r>
            <a:r>
              <a:rPr lang="ar-DZ" dirty="0" err="1" smtClean="0"/>
              <a:t>ان</a:t>
            </a:r>
            <a:r>
              <a:rPr lang="ar-DZ" dirty="0" smtClean="0"/>
              <a:t> </a:t>
            </a:r>
            <a:r>
              <a:rPr lang="ar-DZ" dirty="0" err="1" smtClean="0"/>
              <a:t>انهى</a:t>
            </a:r>
            <a:r>
              <a:rPr lang="ar-DZ" dirty="0" smtClean="0"/>
              <a:t> خدمته العسكرية التحق بمصنع للصواريخ </a:t>
            </a:r>
            <a:endParaRPr lang="ar-DZ" dirty="0" smtClean="0"/>
          </a:p>
          <a:p>
            <a:pPr algn="just" rtl="1"/>
            <a:r>
              <a:rPr lang="ar-DZ" dirty="0" smtClean="0"/>
              <a:t>صاحب نظرية العيوب الصفرية </a:t>
            </a:r>
            <a:r>
              <a:rPr lang="fr-FR" dirty="0" err="1" smtClean="0"/>
              <a:t>zero</a:t>
            </a:r>
            <a:r>
              <a:rPr lang="fr-FR" dirty="0" smtClean="0"/>
              <a:t> </a:t>
            </a:r>
            <a:r>
              <a:rPr lang="fr-FR" dirty="0" err="1" smtClean="0"/>
              <a:t>defects</a:t>
            </a:r>
            <a:endParaRPr lang="fr-FR" dirty="0" smtClean="0"/>
          </a:p>
          <a:p>
            <a:pPr algn="just" rtl="1"/>
            <a:r>
              <a:rPr lang="ar-DZ" dirty="0" smtClean="0"/>
              <a:t>من مبادئ </a:t>
            </a:r>
            <a:r>
              <a:rPr lang="ar-DZ" dirty="0" err="1" smtClean="0"/>
              <a:t>كروسبي</a:t>
            </a:r>
            <a:r>
              <a:rPr lang="ar-DZ" dirty="0" smtClean="0"/>
              <a:t> ضرورة انجاز العمل بشكل صحيح </a:t>
            </a:r>
            <a:r>
              <a:rPr lang="ar-DZ" dirty="0" err="1" smtClean="0"/>
              <a:t>و</a:t>
            </a:r>
            <a:r>
              <a:rPr lang="ar-DZ" dirty="0" smtClean="0"/>
              <a:t> من المرة </a:t>
            </a:r>
            <a:r>
              <a:rPr lang="ar-DZ" dirty="0" err="1" smtClean="0"/>
              <a:t>الاولى</a:t>
            </a:r>
            <a:r>
              <a:rPr lang="ar-DZ" dirty="0" smtClean="0"/>
              <a:t> </a:t>
            </a:r>
            <a:endParaRPr lang="fr-FR" dirty="0"/>
          </a:p>
        </p:txBody>
      </p:sp>
      <p:pic>
        <p:nvPicPr>
          <p:cNvPr id="26626" name="Picture 2" descr="Bienvenue sur le site de SIS Industries"/>
          <p:cNvPicPr>
            <a:picLocks noChangeAspect="1" noChangeArrowheads="1"/>
          </p:cNvPicPr>
          <p:nvPr/>
        </p:nvPicPr>
        <p:blipFill>
          <a:blip r:embed="rId1"/>
          <a:srcRect/>
          <a:stretch>
            <a:fillRect/>
          </a:stretch>
        </p:blipFill>
        <p:spPr bwMode="auto">
          <a:xfrm>
            <a:off x="214282" y="4214818"/>
            <a:ext cx="4876800" cy="21812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2800" dirty="0" err="1" smtClean="0"/>
              <a:t>كاورو</a:t>
            </a:r>
            <a:r>
              <a:rPr lang="ar-DZ" sz="2800" dirty="0" smtClean="0"/>
              <a:t> </a:t>
            </a:r>
            <a:r>
              <a:rPr lang="ar-DZ" sz="2800" dirty="0" err="1" smtClean="0"/>
              <a:t>ايشيكاوا</a:t>
            </a:r>
            <a:r>
              <a:rPr lang="ar-DZ" sz="2800" dirty="0" smtClean="0"/>
              <a:t> </a:t>
            </a:r>
            <a:endParaRPr lang="ar-DZ" sz="2800" dirty="0" smtClean="0"/>
          </a:p>
        </p:txBody>
      </p:sp>
      <p:sp>
        <p:nvSpPr>
          <p:cNvPr id="3" name="Espace réservé du contenu 2"/>
          <p:cNvSpPr>
            <a:spLocks noGrp="1"/>
          </p:cNvSpPr>
          <p:nvPr>
            <p:ph idx="1"/>
          </p:nvPr>
        </p:nvSpPr>
        <p:spPr>
          <a:xfrm>
            <a:off x="2348865" y="1600200"/>
            <a:ext cx="6337935" cy="4526280"/>
          </a:xfrm>
        </p:spPr>
        <p:txBody>
          <a:bodyPr/>
          <a:lstStyle/>
          <a:p>
            <a:pPr algn="just" rtl="1"/>
            <a:r>
              <a:rPr lang="ar-DZ" sz="2400" dirty="0" smtClean="0"/>
              <a:t>عرف هذا العالم بحلقات الجودة مجموعة من 3 </a:t>
            </a:r>
            <a:r>
              <a:rPr lang="ar-DZ" sz="2400" dirty="0" err="1" smtClean="0"/>
              <a:t>الى</a:t>
            </a:r>
            <a:r>
              <a:rPr lang="ar-DZ" sz="2400" dirty="0" smtClean="0"/>
              <a:t> 13 </a:t>
            </a:r>
            <a:r>
              <a:rPr lang="ar-DZ" sz="2400" dirty="0" err="1" smtClean="0"/>
              <a:t>او</a:t>
            </a:r>
            <a:r>
              <a:rPr lang="ar-DZ" sz="2400" dirty="0" smtClean="0"/>
              <a:t> من 5 </a:t>
            </a:r>
            <a:r>
              <a:rPr lang="ar-DZ" sz="2400" dirty="0" err="1" smtClean="0"/>
              <a:t>الى</a:t>
            </a:r>
            <a:r>
              <a:rPr lang="ar-DZ" sz="2400" dirty="0" smtClean="0"/>
              <a:t> 9 يجتمعون بشكل غير رسمي ومستمر  لمناقشة عمليات متعلقة بالجودة </a:t>
            </a:r>
            <a:endParaRPr lang="ar-DZ" sz="2400" dirty="0" smtClean="0"/>
          </a:p>
          <a:p>
            <a:pPr algn="just" rtl="1"/>
            <a:r>
              <a:rPr lang="ar-DZ" sz="2400" dirty="0" smtClean="0"/>
              <a:t>نموذج عظمة السمكة  </a:t>
            </a:r>
            <a:endParaRPr lang="ar-DZ" sz="2400" dirty="0" smtClean="0"/>
          </a:p>
          <a:p>
            <a:pPr algn="just" rtl="1"/>
            <a:r>
              <a:rPr lang="ar-DZ" sz="2400" dirty="0" smtClean="0"/>
              <a:t>من بين مبادئه :</a:t>
            </a:r>
            <a:endParaRPr lang="ar-DZ" sz="2400" dirty="0" smtClean="0"/>
          </a:p>
          <a:p>
            <a:pPr algn="just" rtl="1"/>
            <a:r>
              <a:rPr lang="ar-DZ" sz="2400" dirty="0" err="1" smtClean="0"/>
              <a:t>ان</a:t>
            </a:r>
            <a:r>
              <a:rPr lang="ar-DZ" sz="2400" dirty="0" smtClean="0"/>
              <a:t> الجودة مبنية على وجهة نظر العميل</a:t>
            </a:r>
            <a:endParaRPr lang="ar-DZ" sz="2400" dirty="0" smtClean="0"/>
          </a:p>
          <a:p>
            <a:pPr algn="just" rtl="1"/>
            <a:r>
              <a:rPr lang="ar-DZ" sz="2400" dirty="0" smtClean="0"/>
              <a:t>مشاركة العاملين </a:t>
            </a:r>
            <a:r>
              <a:rPr lang="ar-DZ" sz="2400" dirty="0" err="1" smtClean="0"/>
              <a:t>و</a:t>
            </a:r>
            <a:r>
              <a:rPr lang="ar-DZ" sz="2400" dirty="0" smtClean="0"/>
              <a:t> </a:t>
            </a:r>
            <a:r>
              <a:rPr lang="ar-DZ" sz="2400" dirty="0" err="1" smtClean="0"/>
              <a:t>ازالة</a:t>
            </a:r>
            <a:r>
              <a:rPr lang="ar-DZ" sz="2400" dirty="0" smtClean="0"/>
              <a:t> الحواجز بين </a:t>
            </a:r>
            <a:r>
              <a:rPr lang="ar-DZ" sz="2400" dirty="0" err="1" smtClean="0"/>
              <a:t>الاقسام</a:t>
            </a:r>
            <a:r>
              <a:rPr lang="ar-DZ" sz="2400" dirty="0" smtClean="0"/>
              <a:t> </a:t>
            </a:r>
            <a:endParaRPr lang="ar-DZ" sz="2400" dirty="0" smtClean="0"/>
          </a:p>
        </p:txBody>
      </p:sp>
      <p:pic>
        <p:nvPicPr>
          <p:cNvPr id="4" name="Image 3"/>
          <p:cNvPicPr/>
          <p:nvPr/>
        </p:nvPicPr>
        <p:blipFill>
          <a:blip r:embed="rId1"/>
          <a:stretch>
            <a:fillRect/>
          </a:stretch>
        </p:blipFill>
        <p:spPr>
          <a:xfrm>
            <a:off x="539750" y="764540"/>
            <a:ext cx="1524000" cy="2523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14810" y="1857364"/>
            <a:ext cx="4471990" cy="4268799"/>
          </a:xfrm>
        </p:spPr>
        <p:txBody>
          <a:bodyPr>
            <a:normAutofit/>
          </a:bodyPr>
          <a:lstStyle/>
          <a:p>
            <a:pPr algn="just" rtl="1"/>
            <a:r>
              <a:rPr lang="ar-DZ" sz="2800" dirty="0" smtClean="0"/>
              <a:t>أما الحضارة الفرعونیة فعملیة بناء </a:t>
            </a:r>
            <a:r>
              <a:rPr lang="ar-DZ" sz="2800" dirty="0" err="1" smtClean="0"/>
              <a:t>الاهرامات</a:t>
            </a:r>
            <a:r>
              <a:rPr lang="ar-DZ" sz="2800" dirty="0" smtClean="0"/>
              <a:t> والمعابد المصریة القدیمة وطریقة طلائها تؤكد على وجود عملیات فحص ورقابة لأنشطة البناء، بهدف التأكد من مستوى جودة الأداء، فكل هذه الأشیاء اتسمت بالجودة الأبدیة التي عجز عن</a:t>
            </a:r>
            <a:r>
              <a:rPr lang="fr-FR" altLang="ar-DZ" sz="2800" dirty="0" smtClean="0"/>
              <a:t> </a:t>
            </a:r>
            <a:r>
              <a:rPr lang="ar-DZ" altLang="ar-DZ" sz="2800" dirty="0" smtClean="0"/>
              <a:t> تفسيرها </a:t>
            </a:r>
            <a:r>
              <a:rPr lang="ar-DZ" sz="2800" dirty="0" smtClean="0"/>
              <a:t> الإنسان</a:t>
            </a:r>
            <a:endParaRPr lang="fr-FR" sz="2800" dirty="0"/>
          </a:p>
        </p:txBody>
      </p:sp>
      <p:pic>
        <p:nvPicPr>
          <p:cNvPr id="9218" name="Picture 2" descr="جوَّك | &quot;كتب عن الفراعنة&quot;.. أحدث إصدارات هيئة الكتاب - بقلم آخر مترو"/>
          <p:cNvPicPr>
            <a:picLocks noChangeAspect="1" noChangeArrowheads="1"/>
          </p:cNvPicPr>
          <p:nvPr/>
        </p:nvPicPr>
        <p:blipFill>
          <a:blip r:embed="rId1" cstate="print"/>
          <a:srcRect/>
          <a:stretch>
            <a:fillRect/>
          </a:stretch>
        </p:blipFill>
        <p:spPr bwMode="auto">
          <a:xfrm>
            <a:off x="827405" y="5085080"/>
            <a:ext cx="4026535" cy="1642745"/>
          </a:xfrm>
          <a:prstGeom prst="rect">
            <a:avLst/>
          </a:prstGeom>
          <a:ln>
            <a:noFill/>
          </a:ln>
          <a:effectLst>
            <a:outerShdw blurRad="292100" dist="139700" dir="2700000" algn="tl" rotWithShape="0">
              <a:srgbClr val="333333">
                <a:alpha val="65000"/>
              </a:srgbClr>
            </a:outerShdw>
          </a:effectLst>
        </p:spPr>
      </p:pic>
      <p:pic>
        <p:nvPicPr>
          <p:cNvPr id="9220" name="Picture 4" descr="الطعام في مصر القديمة الفرعونية | اشهر المأكولات وماذا كان على مائدة طعام  ملوك الفراعنة"/>
          <p:cNvPicPr>
            <a:picLocks noChangeAspect="1" noChangeArrowheads="1"/>
          </p:cNvPicPr>
          <p:nvPr/>
        </p:nvPicPr>
        <p:blipFill>
          <a:blip r:embed="rId2"/>
          <a:srcRect/>
          <a:stretch>
            <a:fillRect/>
          </a:stretch>
        </p:blipFill>
        <p:spPr bwMode="auto">
          <a:xfrm>
            <a:off x="214282" y="2786058"/>
            <a:ext cx="3429024" cy="1928826"/>
          </a:xfrm>
          <a:prstGeom prst="rect">
            <a:avLst/>
          </a:prstGeom>
          <a:ln>
            <a:noFill/>
          </a:ln>
          <a:effectLst>
            <a:outerShdw blurRad="292100" dist="139700" dir="2700000" algn="tl" rotWithShape="0">
              <a:srgbClr val="333333">
                <a:alpha val="65000"/>
              </a:srgbClr>
            </a:outerShdw>
          </a:effectLst>
        </p:spPr>
      </p:pic>
      <p:pic>
        <p:nvPicPr>
          <p:cNvPr id="9222" name="Picture 6" descr="اذا كان الذهب غالى فالفضة أغلى عند الفراعنة - شركة فنون هند الشريف"/>
          <p:cNvPicPr>
            <a:picLocks noChangeAspect="1" noChangeArrowheads="1"/>
          </p:cNvPicPr>
          <p:nvPr/>
        </p:nvPicPr>
        <p:blipFill>
          <a:blip r:embed="rId3"/>
          <a:srcRect/>
          <a:stretch>
            <a:fillRect/>
          </a:stretch>
        </p:blipFill>
        <p:spPr bwMode="auto">
          <a:xfrm>
            <a:off x="7486650" y="1"/>
            <a:ext cx="1657350" cy="1857364"/>
          </a:xfrm>
          <a:prstGeom prst="rect">
            <a:avLst/>
          </a:prstGeom>
          <a:ln>
            <a:noFill/>
          </a:ln>
          <a:effectLst>
            <a:outerShdw blurRad="292100" dist="139700" dir="2700000" algn="tl" rotWithShape="0">
              <a:srgbClr val="333333">
                <a:alpha val="65000"/>
              </a:srgbClr>
            </a:outerShdw>
          </a:effectLst>
        </p:spPr>
      </p:pic>
      <p:pic>
        <p:nvPicPr>
          <p:cNvPr id="9224" name="Picture 8" descr="مجوهرات من صنع الفراعنة لا تزال تصاميمها حاضرة إلى اليوم - مجلة هي"/>
          <p:cNvPicPr>
            <a:picLocks noChangeAspect="1" noChangeArrowheads="1"/>
          </p:cNvPicPr>
          <p:nvPr/>
        </p:nvPicPr>
        <p:blipFill>
          <a:blip r:embed="rId4"/>
          <a:srcRect/>
          <a:stretch>
            <a:fillRect/>
          </a:stretch>
        </p:blipFill>
        <p:spPr bwMode="auto">
          <a:xfrm>
            <a:off x="0" y="0"/>
            <a:ext cx="4214842" cy="22145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0" y="476568"/>
            <a:ext cx="8229600" cy="582594"/>
          </a:xfrm>
        </p:spPr>
        <p:txBody>
          <a:bodyPr>
            <a:normAutofit fontScale="90000"/>
          </a:bodyPr>
          <a:lstStyle/>
          <a:p>
            <a:r>
              <a:rPr lang="ar-DZ" sz="3100" dirty="0" smtClean="0"/>
              <a:t>مرحلة الفحص (التفتیش) : </a:t>
            </a:r>
            <a:r>
              <a:rPr lang="ar-DZ" sz="3100" b="1" i="1" dirty="0" smtClean="0"/>
              <a:t>بدایة الثورة الصناعیة - 1940</a:t>
            </a:r>
            <a:br>
              <a:rPr lang="ar-DZ" sz="3100" b="1" i="1" dirty="0" smtClean="0"/>
            </a:br>
            <a:endParaRPr lang="fr-FR" dirty="0"/>
          </a:p>
        </p:txBody>
      </p:sp>
      <p:sp>
        <p:nvSpPr>
          <p:cNvPr id="3" name="Espace réservé du contenu 2"/>
          <p:cNvSpPr>
            <a:spLocks noGrp="1"/>
          </p:cNvSpPr>
          <p:nvPr>
            <p:ph idx="1"/>
          </p:nvPr>
        </p:nvSpPr>
        <p:spPr>
          <a:xfrm>
            <a:off x="2842895" y="1143000"/>
            <a:ext cx="6149340" cy="5269230"/>
          </a:xfrm>
        </p:spPr>
        <p:txBody>
          <a:bodyPr>
            <a:noAutofit/>
          </a:bodyPr>
          <a:lstStyle/>
          <a:p>
            <a:pPr algn="r" rtl="1"/>
            <a:endParaRPr lang="ar-DZ" sz="2000" dirty="0" smtClean="0"/>
          </a:p>
          <a:p>
            <a:pPr algn="r" rtl="1"/>
            <a:endParaRPr lang="ar-DZ" sz="2000" dirty="0" smtClean="0"/>
          </a:p>
          <a:p>
            <a:pPr marL="0" indent="0" algn="r" rtl="1">
              <a:buNone/>
            </a:pPr>
            <a:endParaRPr lang="ar-DZ" sz="2000" dirty="0" smtClean="0"/>
          </a:p>
          <a:p>
            <a:pPr marL="0" indent="0" algn="r" rtl="1">
              <a:buNone/>
            </a:pPr>
            <a:r>
              <a:rPr lang="ar-DZ" sz="2000" dirty="0" smtClean="0"/>
              <a:t>كانت بدایات الرقابة على الجودة هي العامل نفسه، إذ كان الحرفي یقوم بنفسه بفحص إنتاجه الذي ینتجه، وبذلك كانت عملیة الرقابة على الجودة ملازمة للعمل التصنیعي الحرفي، حیث كان العامل </a:t>
            </a:r>
            <a:r>
              <a:rPr lang="ar-DZ" sz="2000" dirty="0" err="1" smtClean="0"/>
              <a:t>مسؤولا</a:t>
            </a:r>
            <a:r>
              <a:rPr lang="ar-DZ" sz="2000" dirty="0" smtClean="0"/>
              <a:t> عن تصنیع </a:t>
            </a:r>
            <a:r>
              <a:rPr lang="ar-DZ" sz="2000" dirty="0" err="1" smtClean="0"/>
              <a:t>المنتوج</a:t>
            </a:r>
            <a:r>
              <a:rPr lang="ar-DZ" sz="2000" dirty="0" smtClean="0"/>
              <a:t> بأكمله.</a:t>
            </a:r>
            <a:endParaRPr lang="ar-DZ" sz="2000" dirty="0" smtClean="0"/>
          </a:p>
          <a:p>
            <a:pPr algn="r" rtl="1"/>
            <a:endParaRPr lang="ar-DZ" sz="2000" dirty="0" smtClean="0"/>
          </a:p>
          <a:p>
            <a:pPr marL="0" indent="0" algn="r" rtl="1">
              <a:buNone/>
            </a:pPr>
            <a:r>
              <a:rPr lang="ar-DZ" sz="2000" dirty="0" smtClean="0"/>
              <a:t>ومع التطورات التي </a:t>
            </a:r>
            <a:r>
              <a:rPr lang="ar-DZ" sz="2000" dirty="0" err="1" smtClean="0"/>
              <a:t>شهدتها</a:t>
            </a:r>
            <a:r>
              <a:rPr lang="ar-DZ" sz="2000" dirty="0" smtClean="0"/>
              <a:t> بدایات القرن العشرین وظهور مفهوم المصنع الحدیث واسع النطاق</a:t>
            </a:r>
            <a:endParaRPr lang="ar-DZ" sz="2000" dirty="0" smtClean="0"/>
          </a:p>
          <a:p>
            <a:pPr algn="r" rtl="1"/>
            <a:endParaRPr lang="ar-DZ" sz="2000" dirty="0" smtClean="0"/>
          </a:p>
          <a:p>
            <a:pPr marL="0" indent="0" algn="r" rtl="1">
              <a:buNone/>
            </a:pPr>
            <a:r>
              <a:rPr lang="ar-DZ" sz="2000" dirty="0" smtClean="0"/>
              <a:t>والمتضمن العدید من العاملین الذین یؤدون مهام متشابهة ویشكلون مجموعة لیكون بالإمكان توجیههم من قبل رئیس العمال الذي یتحمل مسؤولیة جودة أعمالهم.</a:t>
            </a:r>
            <a:endParaRPr lang="ar-DZ" sz="2000" dirty="0" smtClean="0"/>
          </a:p>
          <a:p>
            <a:pPr algn="r" rtl="1"/>
            <a:endParaRPr lang="fr-FR" sz="2000" dirty="0"/>
          </a:p>
        </p:txBody>
      </p:sp>
      <p:pic>
        <p:nvPicPr>
          <p:cNvPr id="4" name="Image 3"/>
          <p:cNvPicPr/>
          <p:nvPr/>
        </p:nvPicPr>
        <p:blipFill>
          <a:blip r:embed="rId1"/>
          <a:stretch>
            <a:fillRect/>
          </a:stretch>
        </p:blipFill>
        <p:spPr>
          <a:xfrm>
            <a:off x="35560" y="1844675"/>
            <a:ext cx="3028950" cy="40182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r>
              <a:rPr lang="ar-DZ" altLang="fr-FR"/>
              <a:t>تابع...</a:t>
            </a:r>
            <a:endParaRPr lang="ar-DZ" altLang="fr-FR"/>
          </a:p>
        </p:txBody>
      </p:sp>
      <p:sp>
        <p:nvSpPr>
          <p:cNvPr id="3" name="Espace réservé du contenu 2"/>
          <p:cNvSpPr>
            <a:spLocks noGrp="1"/>
          </p:cNvSpPr>
          <p:nvPr>
            <p:ph idx="1"/>
          </p:nvPr>
        </p:nvSpPr>
        <p:spPr>
          <a:xfrm>
            <a:off x="3683635" y="1600200"/>
            <a:ext cx="5003165" cy="4526280"/>
          </a:xfrm>
        </p:spPr>
        <p:txBody>
          <a:bodyPr>
            <a:normAutofit/>
          </a:bodyPr>
          <a:p>
            <a:pPr algn="r" rtl="1"/>
            <a:r>
              <a:rPr lang="ar-DZ" sz="2000" dirty="0" smtClean="0">
                <a:sym typeface="+mn-ea"/>
              </a:rPr>
              <a:t>مع التطورات الحاصلة في عملیات </a:t>
            </a:r>
            <a:r>
              <a:rPr lang="ar-DZ" sz="2000" dirty="0" err="1" smtClean="0">
                <a:sym typeface="+mn-ea"/>
              </a:rPr>
              <a:t>الانتاج</a:t>
            </a:r>
            <a:r>
              <a:rPr lang="ar-DZ" sz="2000" dirty="0" smtClean="0">
                <a:sym typeface="+mn-ea"/>
              </a:rPr>
              <a:t> تطلب القیام بملاحظة مستمرة للإنتاج النهائي لیتحول</a:t>
            </a:r>
            <a:endParaRPr lang="ar-DZ" sz="2000" dirty="0" smtClean="0"/>
          </a:p>
          <a:p>
            <a:pPr marL="0" indent="0" algn="r" rtl="1">
              <a:buNone/>
            </a:pPr>
            <a:r>
              <a:rPr lang="ar-DZ" sz="2000" dirty="0" smtClean="0">
                <a:sym typeface="+mn-ea"/>
              </a:rPr>
              <a:t>اسلوب الرقابة على الجودة إلى أسلوب التفتیش، إذ اتسع نشاط التفتیش خلال السنوات ( 1920(1930  </a:t>
            </a:r>
            <a:endParaRPr lang="ar-DZ" sz="2000" dirty="0" smtClean="0"/>
          </a:p>
          <a:p>
            <a:pPr algn="r" rtl="1"/>
            <a:r>
              <a:rPr lang="ar-DZ" sz="2000" dirty="0" smtClean="0">
                <a:sym typeface="+mn-ea"/>
              </a:rPr>
              <a:t>بعد أن أصبح نظام التصنیع </a:t>
            </a:r>
            <a:r>
              <a:rPr lang="ar-DZ" sz="2000" dirty="0" err="1" smtClean="0">
                <a:sym typeface="+mn-ea"/>
              </a:rPr>
              <a:t>اكثر</a:t>
            </a:r>
            <a:r>
              <a:rPr lang="ar-DZ" sz="2000" dirty="0" smtClean="0">
                <a:sym typeface="+mn-ea"/>
              </a:rPr>
              <a:t> تعقیدا خلال الحرب العالمیة الأولى، واشتملت على عدد كبیر من العمال وساد الاعتقاد بان التفتیش هو الطریق الوحید لضمان الجودة بوصفه أسلوب التفتیش والاختیار أو القیاس لواحدة أو </a:t>
            </a:r>
            <a:r>
              <a:rPr lang="ar-DZ" sz="2000" dirty="0" err="1" smtClean="0">
                <a:sym typeface="+mn-ea"/>
              </a:rPr>
              <a:t>اكثر</a:t>
            </a:r>
            <a:r>
              <a:rPr lang="ar-DZ" sz="2000" dirty="0" smtClean="0">
                <a:sym typeface="+mn-ea"/>
              </a:rPr>
              <a:t> من خصائص السلعة، أو مقارنه نتائج هذا النشاط مع المعاییر الموضوعة للتأكد من تحقیق التطابق لكل الخواص.</a:t>
            </a:r>
            <a:endParaRPr lang="fr-FR" sz="2000" dirty="0"/>
          </a:p>
          <a:p>
            <a:endParaRPr lang="fr-FR" altLang="en-US" sz="2000" dirty="0"/>
          </a:p>
        </p:txBody>
      </p:sp>
      <p:pic>
        <p:nvPicPr>
          <p:cNvPr id="5" name="Image 4"/>
          <p:cNvPicPr/>
          <p:nvPr/>
        </p:nvPicPr>
        <p:blipFill>
          <a:blip r:embed="rId1"/>
          <a:stretch>
            <a:fillRect/>
          </a:stretch>
        </p:blipFill>
        <p:spPr>
          <a:xfrm>
            <a:off x="539750" y="1772920"/>
            <a:ext cx="2857500" cy="34524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360" y="1124268"/>
            <a:ext cx="8229600" cy="1143000"/>
          </a:xfrm>
        </p:spPr>
        <p:txBody>
          <a:bodyPr>
            <a:noAutofit/>
          </a:bodyPr>
          <a:lstStyle/>
          <a:p>
            <a:r>
              <a:rPr lang="ar-DZ" sz="3200" dirty="0" smtClean="0"/>
              <a:t>مرحلة ضبط الجودة إحصائیا </a:t>
            </a:r>
            <a:r>
              <a:rPr lang="ar-DZ" sz="3200" b="1" dirty="0" smtClean="0"/>
              <a:t>1940</a:t>
            </a:r>
            <a:br>
              <a:rPr lang="ar-DZ" sz="3200" b="1" dirty="0" smtClean="0"/>
            </a:br>
            <a:endParaRPr lang="ar-DZ" sz="3200" b="1" dirty="0" smtClean="0"/>
          </a:p>
        </p:txBody>
      </p:sp>
      <p:sp>
        <p:nvSpPr>
          <p:cNvPr id="3" name="Espace réservé du contenu 2"/>
          <p:cNvSpPr>
            <a:spLocks noGrp="1"/>
          </p:cNvSpPr>
          <p:nvPr>
            <p:ph idx="1"/>
          </p:nvPr>
        </p:nvSpPr>
        <p:spPr>
          <a:xfrm>
            <a:off x="2843530" y="1988820"/>
            <a:ext cx="6134100" cy="4526280"/>
          </a:xfrm>
        </p:spPr>
        <p:txBody>
          <a:bodyPr/>
          <a:lstStyle/>
          <a:p>
            <a:pPr algn="just" rtl="1"/>
            <a:r>
              <a:rPr lang="ar-DZ" sz="2800" dirty="0" smtClean="0"/>
              <a:t>أدت الحرب العالمیة الثانیة إلى تطویر أسالیب إحصائیة للرقابة على الجودة بهدف تخفیض عدد الجهود في الرقابة الإحصائیة للجودة، وتكالیف عملیات الرقابة، حیث تميز" </a:t>
            </a:r>
            <a:r>
              <a:rPr lang="ar-DZ" sz="2800" dirty="0" err="1" smtClean="0"/>
              <a:t>شوهارت</a:t>
            </a:r>
            <a:r>
              <a:rPr lang="ar-DZ" sz="2800" dirty="0" smtClean="0"/>
              <a:t> سنة 1947 بإنشاء منظمة سمیت"بالمنظمة الأمریكیة للرقابة على الجودة "</a:t>
            </a:r>
            <a:endParaRPr lang="ar-DZ" sz="2800" dirty="0" smtClean="0"/>
          </a:p>
          <a:p>
            <a:pPr algn="just" rtl="1"/>
            <a:endParaRPr lang="ar-DZ" sz="2800" dirty="0" smtClean="0"/>
          </a:p>
        </p:txBody>
      </p:sp>
      <p:pic>
        <p:nvPicPr>
          <p:cNvPr id="4" name="Image 3"/>
          <p:cNvPicPr/>
          <p:nvPr/>
        </p:nvPicPr>
        <p:blipFill>
          <a:blip r:embed="rId1"/>
          <a:stretch>
            <a:fillRect/>
          </a:stretch>
        </p:blipFill>
        <p:spPr>
          <a:xfrm>
            <a:off x="107315" y="1772920"/>
            <a:ext cx="2785745" cy="3651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تابع...</a:t>
            </a:r>
            <a:endParaRPr lang="fr-FR" dirty="0"/>
          </a:p>
        </p:txBody>
      </p:sp>
      <p:sp>
        <p:nvSpPr>
          <p:cNvPr id="3" name="Espace réservé du contenu 2"/>
          <p:cNvSpPr>
            <a:spLocks noGrp="1"/>
          </p:cNvSpPr>
          <p:nvPr>
            <p:ph idx="1"/>
          </p:nvPr>
        </p:nvSpPr>
        <p:spPr>
          <a:xfrm>
            <a:off x="2574290" y="1600200"/>
            <a:ext cx="6112510" cy="4526280"/>
          </a:xfrm>
        </p:spPr>
        <p:txBody>
          <a:bodyPr>
            <a:normAutofit fontScale="65000" lnSpcReduction="20000"/>
          </a:bodyPr>
          <a:lstStyle/>
          <a:p>
            <a:pPr marL="0" indent="0" algn="just" rtl="1">
              <a:buNone/>
            </a:pPr>
            <a:r>
              <a:rPr lang="ar-DZ" dirty="0" smtClean="0"/>
              <a:t>والتي لعبت لاحقًا </a:t>
            </a:r>
            <a:r>
              <a:rPr lang="ar-DZ" dirty="0" err="1" smtClean="0"/>
              <a:t>دوراهامًا</a:t>
            </a:r>
            <a:r>
              <a:rPr lang="ar-DZ" dirty="0" smtClean="0"/>
              <a:t> في انتشار إدارة الجودة. </a:t>
            </a:r>
            <a:endParaRPr lang="fr-FR" dirty="0" smtClean="0"/>
          </a:p>
          <a:p>
            <a:pPr algn="just" rtl="1"/>
            <a:r>
              <a:rPr lang="ar-DZ" dirty="0" smtClean="0"/>
              <a:t>ولقد طور </a:t>
            </a:r>
            <a:r>
              <a:rPr lang="ar-DZ" dirty="0" err="1" smtClean="0"/>
              <a:t>دمینج</a:t>
            </a:r>
            <a:r>
              <a:rPr lang="ar-DZ" dirty="0" smtClean="0"/>
              <a:t>  عجلة التحسين المستمر ثم قام بتلقینها للخبراء الیابانیین سنة 1950 ، حیث أكد فیها على ضرورة تطبیق الأسالیب الإحصائیة في جمیع مراحل </a:t>
            </a:r>
            <a:r>
              <a:rPr lang="ar-DZ" dirty="0" err="1" smtClean="0"/>
              <a:t>الانتاج</a:t>
            </a:r>
            <a:r>
              <a:rPr lang="ar-DZ" dirty="0" smtClean="0"/>
              <a:t> </a:t>
            </a:r>
            <a:endParaRPr lang="ar-DZ" dirty="0" smtClean="0"/>
          </a:p>
          <a:p>
            <a:pPr algn="just" rtl="1"/>
            <a:r>
              <a:rPr lang="ar-DZ" dirty="0" smtClean="0"/>
              <a:t>شهدت هذه المرحلة تحولا حاسما تمثل باستخدام علم الإحصاء في الرقابة على الجودة، فقد أدركت الشركات الصناعیة بأن القیام بنشاط الفحص أصبح غیر كاف، </a:t>
            </a:r>
            <a:r>
              <a:rPr lang="ar-DZ" dirty="0" err="1" smtClean="0"/>
              <a:t>وانما</a:t>
            </a:r>
            <a:r>
              <a:rPr lang="ar-DZ" dirty="0" smtClean="0"/>
              <a:t> علیها البحث عن أسالیب </a:t>
            </a:r>
            <a:r>
              <a:rPr lang="ar-DZ" dirty="0" err="1" smtClean="0"/>
              <a:t>اكثر</a:t>
            </a:r>
            <a:r>
              <a:rPr lang="ar-DZ" dirty="0" smtClean="0"/>
              <a:t> تأثيرا  لیصبح المنتج بمستوى الجودة المرغوب، فكان التغییر باتجاه السیطرة على الجودة إحصائیا وزود الفاحص بأدوات وأسالیب إحصائیة مثل للمخططات </a:t>
            </a:r>
            <a:r>
              <a:rPr lang="ar-DZ" dirty="0" err="1" smtClean="0"/>
              <a:t>الاحصائیة</a:t>
            </a:r>
            <a:r>
              <a:rPr lang="ar-DZ" dirty="0" smtClean="0"/>
              <a:t> ولوحات السیطرة وعینات القبول بدل من الفحص الشامل، لتحلیل عملیة التشغیل ومخرجاته، وبذلك تحول الفحص إلى دور ممیز </a:t>
            </a:r>
            <a:r>
              <a:rPr lang="ar-DZ" dirty="0" err="1" smtClean="0"/>
              <a:t>اكثر</a:t>
            </a:r>
            <a:r>
              <a:rPr lang="ar-DZ" dirty="0" smtClean="0"/>
              <a:t> كفاءة</a:t>
            </a:r>
            <a:endParaRPr lang="fr-FR" dirty="0"/>
          </a:p>
        </p:txBody>
      </p:sp>
      <p:pic>
        <p:nvPicPr>
          <p:cNvPr id="4" name="Image 3"/>
          <p:cNvPicPr/>
          <p:nvPr/>
        </p:nvPicPr>
        <p:blipFill>
          <a:blip r:embed="rId1"/>
          <a:stretch>
            <a:fillRect/>
          </a:stretch>
        </p:blipFill>
        <p:spPr>
          <a:xfrm>
            <a:off x="179705" y="1557020"/>
            <a:ext cx="2411730" cy="40462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0" y="1340485"/>
            <a:ext cx="8229600" cy="593090"/>
          </a:xfrm>
        </p:spPr>
        <p:txBody>
          <a:bodyPr>
            <a:noAutofit/>
          </a:bodyPr>
          <a:lstStyle/>
          <a:p>
            <a:r>
              <a:rPr lang="ar-DZ" sz="2800" dirty="0" smtClean="0"/>
              <a:t>مرحلة ضمان (تأكید) الجودة </a:t>
            </a:r>
            <a:r>
              <a:rPr lang="ar-DZ" sz="2800" b="1" dirty="0" smtClean="0"/>
              <a:t>1960</a:t>
            </a:r>
            <a:br>
              <a:rPr lang="ar-DZ" sz="2800" b="1" dirty="0" smtClean="0"/>
            </a:br>
            <a:endParaRPr lang="ar-DZ" sz="2800" b="1" dirty="0" smtClean="0"/>
          </a:p>
        </p:txBody>
      </p:sp>
      <p:sp>
        <p:nvSpPr>
          <p:cNvPr id="3" name="Espace réservé du contenu 2"/>
          <p:cNvSpPr>
            <a:spLocks noGrp="1"/>
          </p:cNvSpPr>
          <p:nvPr>
            <p:ph idx="1"/>
          </p:nvPr>
        </p:nvSpPr>
        <p:spPr>
          <a:xfrm>
            <a:off x="3526155" y="1988820"/>
            <a:ext cx="5243195" cy="3860165"/>
          </a:xfrm>
        </p:spPr>
        <p:txBody>
          <a:bodyPr>
            <a:normAutofit fontScale="80000"/>
          </a:bodyPr>
          <a:lstStyle/>
          <a:p>
            <a:pPr algn="just" rtl="1">
              <a:lnSpc>
                <a:spcPct val="160000"/>
              </a:lnSpc>
            </a:pPr>
            <a:r>
              <a:rPr lang="ar-DZ" sz="2000" dirty="0" smtClean="0"/>
              <a:t>إن تأكید الجودة لا یهتم فقط بالمنتج، بل یهتم أیضًا بالموارد التي تساهم في العملیة الإنتاجیة، كالمواد الأولیة، التجهيزات ، والید العاملة، كما تقوم أیضًا بتقویم فعالیة نظام الجودة بصفة مستمرة لاكتشاف مواطن القصور وتلافیها، وهذا بهدف تحسین مستوى الجودة وتلبیة احتیاجات العمیل، "وتشمل عملیات تأكید الجودة كافة القرارات والتصرفات المخططة الضروریة لضمان ثقة العملاء وتحقیق مستوى الجودة المطلوب محلیًا وعالمیًا"، ولقد زاد الاهتمام بالشهادات الخاصة بأنظمة تأكید الجودة كمقاییس </a:t>
            </a:r>
            <a:r>
              <a:rPr lang="ar-DZ" sz="2000" dirty="0" err="1" smtClean="0"/>
              <a:t>الأیزو</a:t>
            </a:r>
            <a:r>
              <a:rPr lang="ar-DZ" sz="2000" dirty="0" smtClean="0"/>
              <a:t> لإیمان المؤسسات بضرورة مطابقة خصائص المنتجات لهذه المقاییس والمعاییر لضمان القدرة على البقاء في الأسواق العالمیة</a:t>
            </a:r>
            <a:endParaRPr lang="ar-DZ" sz="2000" dirty="0" smtClean="0"/>
          </a:p>
        </p:txBody>
      </p:sp>
      <p:pic>
        <p:nvPicPr>
          <p:cNvPr id="4" name="Image 3"/>
          <p:cNvPicPr/>
          <p:nvPr/>
        </p:nvPicPr>
        <p:blipFill>
          <a:blip r:embed="rId1"/>
          <a:stretch>
            <a:fillRect/>
          </a:stretch>
        </p:blipFill>
        <p:spPr>
          <a:xfrm>
            <a:off x="0" y="1656080"/>
            <a:ext cx="3302000" cy="41929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01390" y="1143000"/>
            <a:ext cx="5185410" cy="4983480"/>
          </a:xfrm>
        </p:spPr>
        <p:txBody>
          <a:bodyPr>
            <a:normAutofit fontScale="70000"/>
          </a:bodyPr>
          <a:lstStyle/>
          <a:p>
            <a:pPr algn="just" rtl="1"/>
            <a:r>
              <a:rPr lang="ar-DZ" sz="2800" dirty="0" smtClean="0"/>
              <a:t>وفي هذه المرحلة </a:t>
            </a:r>
            <a:r>
              <a:rPr lang="ar-DZ" sz="2800" dirty="0" err="1" smtClean="0"/>
              <a:t>اصبح</a:t>
            </a:r>
            <a:r>
              <a:rPr lang="ar-DZ" sz="2800" dirty="0" smtClean="0"/>
              <a:t> تحقیق الجودة العالیة </a:t>
            </a:r>
            <a:r>
              <a:rPr lang="ar-DZ" sz="2800" dirty="0" err="1" smtClean="0"/>
              <a:t>للمنتوجات</a:t>
            </a:r>
            <a:r>
              <a:rPr lang="ar-DZ" sz="2800" dirty="0" smtClean="0"/>
              <a:t> هو ما تسعى إلیه جمیع المنظمات الصناعیة، فتحقیق الثقة بأن كل شيء صحیح وخال من العیوب، هي الميزة التي یتمتع </a:t>
            </a:r>
            <a:r>
              <a:rPr lang="ar-DZ" sz="2800" dirty="0" err="1" smtClean="0"/>
              <a:t>بها</a:t>
            </a:r>
            <a:r>
              <a:rPr lang="ar-DZ" sz="2800" dirty="0" smtClean="0"/>
              <a:t> أسلوب عمل </a:t>
            </a:r>
            <a:r>
              <a:rPr lang="fr-FR" sz="2800" dirty="0" smtClean="0"/>
              <a:t>.Crosby </a:t>
            </a:r>
            <a:r>
              <a:rPr lang="ar-DZ" sz="2800" dirty="0" smtClean="0"/>
              <a:t>الذي أطلقه وأستخدمه بشكل واسع </a:t>
            </a:r>
            <a:r>
              <a:rPr lang="fr-FR" sz="2800" dirty="0" err="1" smtClean="0"/>
              <a:t>Zero</a:t>
            </a:r>
            <a:r>
              <a:rPr lang="fr-FR" sz="2800" dirty="0" smtClean="0"/>
              <a:t> </a:t>
            </a:r>
            <a:r>
              <a:rPr lang="ar-DZ" sz="2800" dirty="0" smtClean="0"/>
              <a:t>  </a:t>
            </a:r>
            <a:r>
              <a:rPr lang="fr-FR" sz="2800" dirty="0" err="1" smtClean="0"/>
              <a:t>Defect</a:t>
            </a:r>
            <a:r>
              <a:rPr lang="fr-FR" sz="2800" dirty="0" smtClean="0"/>
              <a:t> </a:t>
            </a:r>
            <a:r>
              <a:rPr lang="ar-DZ" sz="2800" dirty="0" smtClean="0"/>
              <a:t> بمبدأ التلف الصفري دفع هذا الأسلوب المنظمات إلى تحقیق التنسیق بین العاملین والمدراء في حل المشاكل ووضع التحسینات عن طریق برامج مخصصة لهذا الغرض، فضلًا عن جعل هدف كل فرد عامل في المؤسسة</a:t>
            </a:r>
            <a:endParaRPr lang="ar-DZ" sz="2800" dirty="0" smtClean="0"/>
          </a:p>
          <a:p>
            <a:pPr algn="just" rtl="1"/>
            <a:r>
              <a:rPr lang="ar-DZ" sz="2800" dirty="0" smtClean="0"/>
              <a:t>یتمثل بتحقیق التلف الصفري عن طریق الصلاحیات الممنوحة له وتشجیعهم بالمكافآت والحوافز بما یحقق الدعم لعمل </a:t>
            </a:r>
            <a:r>
              <a:rPr lang="ar-DZ" sz="2800" dirty="0" err="1" smtClean="0"/>
              <a:t>الافراد</a:t>
            </a:r>
            <a:r>
              <a:rPr lang="ar-DZ" sz="2800" dirty="0" smtClean="0"/>
              <a:t> داخل المؤسسة من جهة، وتحقیقها للأهداف </a:t>
            </a:r>
            <a:r>
              <a:rPr lang="ar-DZ" sz="2800" dirty="0" err="1" smtClean="0"/>
              <a:t>الاستراتيجية</a:t>
            </a:r>
            <a:r>
              <a:rPr lang="ar-DZ" sz="2800" dirty="0" smtClean="0"/>
              <a:t> لعملیة التخطیط للجودة من جهة أخرى. </a:t>
            </a:r>
            <a:endParaRPr lang="ar-DZ" sz="2800" dirty="0" smtClean="0"/>
          </a:p>
          <a:p>
            <a:pPr algn="just" rtl="1"/>
            <a:endParaRPr lang="fr-F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7016</Words>
  <Application>WPS Presentation</Application>
  <PresentationFormat>Affichage à l'écran (4:3)</PresentationFormat>
  <Paragraphs>109</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SimSun</vt:lpstr>
      <vt:lpstr>Wingdings</vt:lpstr>
      <vt:lpstr>Times New Roman</vt:lpstr>
      <vt:lpstr>Calibri</vt:lpstr>
      <vt:lpstr>Microsoft YaHei</vt:lpstr>
      <vt:lpstr>Arial Unicode MS</vt:lpstr>
      <vt:lpstr>Thème Office</vt:lpstr>
      <vt:lpstr>المحاضرة :التطور التاريخي لادارة الجودة</vt:lpstr>
      <vt:lpstr>التطور التاریخي لمفهوم الجودة </vt:lpstr>
      <vt:lpstr>PowerPoint 演示文稿</vt:lpstr>
      <vt:lpstr>مرحلة الفحص (التفتیش) : بدایة الثورة الصناعیة - 1940 </vt:lpstr>
      <vt:lpstr>تابع...</vt:lpstr>
      <vt:lpstr>مرحلة ضبط الجودة إحصائیا 1940 </vt:lpstr>
      <vt:lpstr>تابع...</vt:lpstr>
      <vt:lpstr>مرحلة ضمان (تأكید) الجودة 1960 </vt:lpstr>
      <vt:lpstr>PowerPoint 演示文稿</vt:lpstr>
      <vt:lpstr>PowerPoint 演示文稿</vt:lpstr>
      <vt:lpstr>مرحلة إدارة الجودة الشاملة 1980 إلى یومنا هذا </vt:lpstr>
      <vt:lpstr>PowerPoint 演示文稿</vt:lpstr>
      <vt:lpstr>PowerPoint 演示文稿</vt:lpstr>
      <vt:lpstr>رواد الجودة </vt:lpstr>
      <vt:lpstr>PowerPoint 演示文稿</vt:lpstr>
      <vt:lpstr>PowerPoint 演示文稿</vt:lpstr>
      <vt:lpstr>والتر شوهارت </vt:lpstr>
      <vt:lpstr>ديمنغ ادوارد </vt:lpstr>
      <vt:lpstr>تابع ..</vt:lpstr>
      <vt:lpstr>جوزيف جوران </vt:lpstr>
      <vt:lpstr>فيليب كروسبي </vt:lpstr>
      <vt:lpstr>كاورو ايشيكاوا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40</cp:revision>
  <dcterms:created xsi:type="dcterms:W3CDTF">2024-02-09T21:28:00Z</dcterms:created>
  <dcterms:modified xsi:type="dcterms:W3CDTF">2025-02-19T14:32:40Z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523DBCC585974F73BD2402A57FDF4643_12</vt:lpwstr>
  </property>
  <property fmtid="{D5CDD505-2E9C-101B-9397-08002B2CF9AE}" pid="3" name="KSOProductBuildVer">
    <vt:lpwstr>1036-12.2.0.19805</vt:lpwstr>
  </property>
</Properties>
</file>