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63" r:id="rId4"/>
    <p:sldId id="260" r:id="rId5"/>
    <p:sldId id="261" r:id="rId6"/>
    <p:sldId id="262" r:id="rId7"/>
    <p:sldId id="264" r:id="rId8"/>
    <p:sldId id="265" r:id="rId9"/>
    <p:sldId id="266"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84" d="100"/>
          <a:sy n="84" d="100"/>
        </p:scale>
        <p:origin x="54"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2264351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117255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32101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2638648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86853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4134497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3459592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3807534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159189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2E2239D-2B5A-4F39-8895-28D6BDC4203B}" type="datetimeFigureOut">
              <a:rPr lang="fr-FR" smtClean="0"/>
              <a:t>15/05/2022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1517483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C2E2239D-2B5A-4F39-8895-28D6BDC4203B}" type="datetimeFigureOut">
              <a:rPr lang="fr-FR" smtClean="0"/>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312937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C2E2239D-2B5A-4F39-8895-28D6BDC4203B}" type="datetimeFigureOut">
              <a:rPr lang="fr-FR" smtClean="0"/>
              <a:t>15/05/2022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2638765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2E2239D-2B5A-4F39-8895-28D6BDC4203B}" type="datetimeFigureOut">
              <a:rPr lang="fr-FR" smtClean="0"/>
              <a:t>15/05/2022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250476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E2239D-2B5A-4F39-8895-28D6BDC4203B}" type="datetimeFigureOut">
              <a:rPr lang="fr-FR" smtClean="0"/>
              <a:t>15/05/2022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1637631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2E2239D-2B5A-4F39-8895-28D6BDC4203B}" type="datetimeFigureOut">
              <a:rPr lang="fr-FR" smtClean="0"/>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3522168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2E2239D-2B5A-4F39-8895-28D6BDC4203B}" type="datetimeFigureOut">
              <a:rPr lang="fr-FR" smtClean="0"/>
              <a:t>15/05/2022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560F035-13FE-4222-A4D8-C822D50EE3BE}" type="slidenum">
              <a:rPr lang="fr-FR" smtClean="0"/>
              <a:t>‹N°›</a:t>
            </a:fld>
            <a:endParaRPr lang="fr-FR"/>
          </a:p>
        </p:txBody>
      </p:sp>
    </p:spTree>
    <p:extLst>
      <p:ext uri="{BB962C8B-B14F-4D97-AF65-F5344CB8AC3E}">
        <p14:creationId xmlns:p14="http://schemas.microsoft.com/office/powerpoint/2010/main" val="720847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E2239D-2B5A-4F39-8895-28D6BDC4203B}" type="datetimeFigureOut">
              <a:rPr lang="fr-FR" smtClean="0"/>
              <a:t>15/05/2022</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60F035-13FE-4222-A4D8-C822D50EE3BE}" type="slidenum">
              <a:rPr lang="fr-FR" smtClean="0"/>
              <a:t>‹N°›</a:t>
            </a:fld>
            <a:endParaRPr lang="fr-FR"/>
          </a:p>
        </p:txBody>
      </p:sp>
    </p:spTree>
    <p:extLst>
      <p:ext uri="{BB962C8B-B14F-4D97-AF65-F5344CB8AC3E}">
        <p14:creationId xmlns:p14="http://schemas.microsoft.com/office/powerpoint/2010/main" val="26649801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999656" y="3759200"/>
            <a:ext cx="5904656" cy="2441346"/>
          </a:xfrm>
        </p:spPr>
        <p:txBody>
          <a:bodyPr>
            <a:normAutofit fontScale="90000"/>
          </a:bodyPr>
          <a:lstStyle/>
          <a:p>
            <a:pPr algn="ctr" rtl="1"/>
            <a:r>
              <a:rPr lang="ar-DZ" sz="2000" dirty="0" smtClean="0"/>
              <a:t/>
            </a:r>
            <a:br>
              <a:rPr lang="ar-DZ" sz="2000" dirty="0" smtClean="0"/>
            </a:br>
            <a:r>
              <a:rPr lang="ar-DZ" sz="2000" dirty="0"/>
              <a:t/>
            </a:r>
            <a:br>
              <a:rPr lang="ar-DZ" sz="2000" dirty="0"/>
            </a:br>
            <a:r>
              <a:rPr lang="ar-DZ" sz="2000" dirty="0" smtClean="0"/>
              <a:t>وزارة </a:t>
            </a:r>
            <a:r>
              <a:rPr lang="ar-DZ" sz="2000" dirty="0"/>
              <a:t>التعليم العالي والبحث العلمي</a:t>
            </a:r>
            <a:br>
              <a:rPr lang="ar-DZ" sz="2000" dirty="0"/>
            </a:br>
            <a:r>
              <a:rPr lang="ar-DZ" sz="2000" dirty="0"/>
              <a:t>جامعة باجي مختار –عنابة-</a:t>
            </a:r>
            <a:br>
              <a:rPr lang="ar-DZ" sz="2000" dirty="0"/>
            </a:br>
            <a:r>
              <a:rPr lang="ar-DZ" sz="2000" dirty="0"/>
              <a:t>كلية العلوم الاقتصادية، التجارية وعلوم التسيير</a:t>
            </a:r>
            <a:r>
              <a:rPr lang="fr-FR" sz="2000" dirty="0"/>
              <a:t/>
            </a:r>
            <a:br>
              <a:rPr lang="fr-FR" sz="2000" dirty="0"/>
            </a:br>
            <a:r>
              <a:rPr lang="ar-DZ" sz="2000" dirty="0"/>
              <a:t>قسم العلوم المالية</a:t>
            </a:r>
            <a:br>
              <a:rPr lang="ar-DZ" sz="2000" dirty="0"/>
            </a:br>
            <a:r>
              <a:rPr lang="ar-DZ" sz="2000" dirty="0"/>
              <a:t>مقياس :</a:t>
            </a:r>
            <a:r>
              <a:rPr lang="ar-SA" sz="2000" dirty="0"/>
              <a:t>المعايير الشرعية للمؤسسات المالية الإسلامية</a:t>
            </a:r>
            <a:r>
              <a:rPr lang="ar-DZ" sz="2000" dirty="0"/>
              <a:t/>
            </a:r>
            <a:br>
              <a:rPr lang="ar-DZ" sz="2000" dirty="0"/>
            </a:br>
            <a:r>
              <a:rPr lang="ar-SA" sz="2000" dirty="0"/>
              <a:t>سنة ثالثة ليسانس تمهيني مالية وصيرفة إسلامية</a:t>
            </a:r>
            <a:r>
              <a:rPr lang="fr-FR" sz="2000" dirty="0"/>
              <a:t/>
            </a:r>
            <a:br>
              <a:rPr lang="fr-FR" sz="2000" dirty="0"/>
            </a:br>
            <a:r>
              <a:rPr lang="fr-FR" sz="2000" dirty="0"/>
              <a:t/>
            </a:r>
            <a:br>
              <a:rPr lang="fr-FR" sz="2000" dirty="0"/>
            </a:br>
            <a:r>
              <a:rPr lang="ar-DZ" sz="2000" dirty="0"/>
              <a:t/>
            </a:r>
            <a:br>
              <a:rPr lang="ar-DZ" sz="2000" dirty="0"/>
            </a:br>
            <a:r>
              <a:rPr lang="ar-DZ" sz="2000" dirty="0"/>
              <a:t/>
            </a:r>
            <a:br>
              <a:rPr lang="ar-DZ" sz="2000" dirty="0"/>
            </a:br>
            <a:r>
              <a:rPr lang="ar-DZ" sz="2000" dirty="0"/>
              <a:t/>
            </a:r>
            <a:br>
              <a:rPr lang="ar-DZ" sz="2000" dirty="0"/>
            </a:br>
            <a:r>
              <a:rPr lang="ar-DZ" sz="2000" dirty="0"/>
              <a:t/>
            </a:r>
            <a:br>
              <a:rPr lang="ar-DZ" sz="2000" dirty="0"/>
            </a:br>
            <a:r>
              <a:rPr lang="ar-DZ" sz="1800" dirty="0"/>
              <a:t/>
            </a:r>
            <a:br>
              <a:rPr lang="ar-DZ" sz="1800" dirty="0"/>
            </a:br>
            <a:r>
              <a:rPr lang="fr-FR" sz="1800" dirty="0"/>
              <a:t/>
            </a:r>
            <a:br>
              <a:rPr lang="fr-FR" sz="1800" dirty="0"/>
            </a:br>
            <a:r>
              <a:rPr lang="ar-DZ" sz="2200" b="1" dirty="0">
                <a:cs typeface="+mn-cs"/>
              </a:rPr>
              <a:t>المحاضرة </a:t>
            </a:r>
            <a:r>
              <a:rPr lang="ar-DZ" sz="2200" b="1" dirty="0" smtClean="0">
                <a:cs typeface="+mn-cs"/>
              </a:rPr>
              <a:t>الثانية: </a:t>
            </a:r>
            <a:r>
              <a:rPr lang="ar-SA" sz="2400" dirty="0"/>
              <a:t>مفهوم المعايير الشرعية وآثار الإلتزام.</a:t>
            </a:r>
            <a:r>
              <a:rPr lang="fr-FR" sz="2400" dirty="0"/>
              <a:t/>
            </a:r>
            <a:br>
              <a:rPr lang="fr-FR" sz="2400" dirty="0"/>
            </a:br>
            <a:r>
              <a:rPr lang="fr-FR" dirty="0"/>
              <a:t/>
            </a:r>
            <a:br>
              <a:rPr lang="fr-FR" dirty="0"/>
            </a:br>
            <a:endParaRPr lang="fr-FR" b="1" dirty="0">
              <a:solidFill>
                <a:srgbClr val="C00000"/>
              </a:solidFill>
            </a:endParaRPr>
          </a:p>
        </p:txBody>
      </p:sp>
      <p:sp>
        <p:nvSpPr>
          <p:cNvPr id="3" name="Sous-titre 2"/>
          <p:cNvSpPr>
            <a:spLocks noGrp="1"/>
          </p:cNvSpPr>
          <p:nvPr>
            <p:ph type="subTitle" idx="1"/>
          </p:nvPr>
        </p:nvSpPr>
        <p:spPr>
          <a:xfrm>
            <a:off x="2738414" y="5085184"/>
            <a:ext cx="5626653" cy="824830"/>
          </a:xfrm>
        </p:spPr>
        <p:txBody>
          <a:bodyPr>
            <a:normAutofit fontScale="85000" lnSpcReduction="10000"/>
          </a:bodyPr>
          <a:lstStyle/>
          <a:p>
            <a:pPr rtl="1"/>
            <a:r>
              <a:rPr lang="ar-DZ" b="1" dirty="0"/>
              <a:t>من إعداد الدكتورة:  بارة سهيلة – أستاذ(ة) محاضر(ة)- أ-</a:t>
            </a:r>
          </a:p>
          <a:p>
            <a:pPr rtl="1"/>
            <a:r>
              <a:rPr lang="ar-DZ" b="1" dirty="0"/>
              <a:t>السنة الجامعية: 2021-2022</a:t>
            </a:r>
          </a:p>
        </p:txBody>
      </p:sp>
      <p:pic>
        <p:nvPicPr>
          <p:cNvPr id="4" name="Image 3"/>
          <p:cNvPicPr>
            <a:picLocks noChangeAspect="1"/>
          </p:cNvPicPr>
          <p:nvPr/>
        </p:nvPicPr>
        <p:blipFill>
          <a:blip r:embed="rId3"/>
          <a:stretch>
            <a:fillRect/>
          </a:stretch>
        </p:blipFill>
        <p:spPr>
          <a:xfrm>
            <a:off x="8904312" y="0"/>
            <a:ext cx="1763688" cy="1412776"/>
          </a:xfrm>
          <a:prstGeom prst="rect">
            <a:avLst/>
          </a:prstGeom>
          <a:ln>
            <a:noFill/>
          </a:ln>
          <a:effectLst>
            <a:softEdge rad="112500"/>
          </a:effectLst>
        </p:spPr>
      </p:pic>
      <p:pic>
        <p:nvPicPr>
          <p:cNvPr id="5" name="Image 4"/>
          <p:cNvPicPr>
            <a:picLocks noChangeAspect="1"/>
          </p:cNvPicPr>
          <p:nvPr/>
        </p:nvPicPr>
        <p:blipFill>
          <a:blip r:embed="rId3"/>
          <a:stretch>
            <a:fillRect/>
          </a:stretch>
        </p:blipFill>
        <p:spPr>
          <a:xfrm>
            <a:off x="1524000" y="0"/>
            <a:ext cx="2071670" cy="1218626"/>
          </a:xfrm>
          <a:prstGeom prst="rect">
            <a:avLst/>
          </a:prstGeom>
          <a:ln>
            <a:noFill/>
          </a:ln>
          <a:effectLst>
            <a:softEdge rad="112500"/>
          </a:effectLst>
        </p:spPr>
      </p:pic>
    </p:spTree>
    <p:custDataLst>
      <p:tags r:id="rId1"/>
    </p:custDataLst>
    <p:extLst>
      <p:ext uri="{BB962C8B-B14F-4D97-AF65-F5344CB8AC3E}">
        <p14:creationId xmlns:p14="http://schemas.microsoft.com/office/powerpoint/2010/main" val="2289508163"/>
      </p:ext>
    </p:extLst>
  </p:cSld>
  <p:clrMapOvr>
    <a:masterClrMapping/>
  </p:clrMapOvr>
  <mc:AlternateContent xmlns:mc="http://schemas.openxmlformats.org/markup-compatibility/2006" xmlns:p14="http://schemas.microsoft.com/office/powerpoint/2010/main">
    <mc:Choice Requires="p14">
      <p:transition spd="slow" p14:dur="2000" advTm="11976"/>
    </mc:Choice>
    <mc:Fallback xmlns="">
      <p:transition spd="slow" advTm="1197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amond(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67644" y="1072445"/>
            <a:ext cx="8506359" cy="5497688"/>
          </a:xfrm>
        </p:spPr>
        <p:txBody>
          <a:bodyPr/>
          <a:lstStyle/>
          <a:p>
            <a:pPr rtl="1"/>
            <a:r>
              <a:rPr lang="ar-DZ" dirty="0" smtClean="0"/>
              <a:t>المعايير: جمع معيار، والمعيار والعيار ،هو ما يُقدر به الشيء,</a:t>
            </a:r>
          </a:p>
          <a:p>
            <a:pPr rtl="1"/>
            <a:r>
              <a:rPr lang="ar-SA" dirty="0" smtClean="0"/>
              <a:t>بالنسبة </a:t>
            </a:r>
            <a:r>
              <a:rPr lang="ar-SA" dirty="0"/>
              <a:t>مفهوم المعايير الشرعية فيقصد بها الإرشادات </a:t>
            </a:r>
            <a:r>
              <a:rPr lang="ar-SA" dirty="0" smtClean="0"/>
              <a:t>و</a:t>
            </a:r>
            <a:r>
              <a:rPr lang="ar-DZ" dirty="0" smtClean="0"/>
              <a:t> ا</a:t>
            </a:r>
            <a:r>
              <a:rPr lang="ar-SA" dirty="0" smtClean="0"/>
              <a:t>التوجيهات </a:t>
            </a:r>
            <a:r>
              <a:rPr lang="ar-SA" dirty="0"/>
              <a:t>والتوصيات الواجب الالتزام بها عند تنفيذ عمليات المحاسبة من اتباث وقياس وعرض وإفصاح عن العمليات التي قام بها المصرف الإسلامي خلال المدة الزمنية كما تعد المقياس اللازم لتقويم الأداء المحاسبي في مجال التنفيذ، وإبداء الرأي الفني المحايد عن المعلومات الواردة بالقوائم </a:t>
            </a:r>
            <a:r>
              <a:rPr lang="ar-SA" dirty="0" smtClean="0"/>
              <a:t>المالية</a:t>
            </a:r>
            <a:endParaRPr lang="ar-DZ" dirty="0" smtClean="0"/>
          </a:p>
          <a:p>
            <a:pPr rtl="1"/>
            <a:r>
              <a:rPr lang="fr-FR" dirty="0" smtClean="0"/>
              <a:t>. </a:t>
            </a:r>
            <a:r>
              <a:rPr lang="ar-SA" dirty="0"/>
              <a:t>وتعرف المعايير الشرعية أيضا بأنها وسائل او صيغ لبيان الأحكام الشرعية المختارة والمتعلقة بمختلف الأنشطة المصرفية من تمويل، استثمار خدمات، وما يتصل بذلك من قضايا كثرت فيها الاتجاهات الفقهية وذلك لترجيح أحدهما للعمل به في المؤسسات</a:t>
            </a:r>
            <a:r>
              <a:rPr lang="ar-SA" dirty="0" smtClean="0"/>
              <a:t>.</a:t>
            </a:r>
            <a:endParaRPr lang="ar-DZ" dirty="0" smtClean="0"/>
          </a:p>
          <a:p>
            <a:pPr rtl="1"/>
            <a:r>
              <a:rPr lang="ar-DZ" dirty="0" smtClean="0"/>
              <a:t>كما أنّ </a:t>
            </a:r>
            <a:r>
              <a:rPr lang="ar-DZ" dirty="0"/>
              <a:t>المعايير الشرعية </a:t>
            </a:r>
            <a:r>
              <a:rPr lang="ar-DZ" dirty="0" smtClean="0"/>
              <a:t>هي </a:t>
            </a:r>
            <a:r>
              <a:rPr lang="ar-DZ" dirty="0"/>
              <a:t>قواعد وضوابط مختصرة الصياغة، مختزلة العبارة، تهدف إلى توصيف عقود ومنتجات الصناعة المالية الإسلامية وتكييفها الفقهي، وبيان أحكامها الشرعية مع ما يتضمنها ذلك من شروط الصحة وموانعها, مع عناية بالمستجدات والواقع، لتكون دليلا عمليًا، يختصر الخبرات ويُطورها</a:t>
            </a:r>
            <a:r>
              <a:rPr lang="ar-DZ" dirty="0" smtClean="0"/>
              <a:t>,</a:t>
            </a:r>
            <a:endParaRPr lang="fr-FR" dirty="0"/>
          </a:p>
          <a:p>
            <a:pPr rtl="1"/>
            <a:r>
              <a:rPr lang="ar-SA" dirty="0" smtClean="0"/>
              <a:t>ويم</a:t>
            </a:r>
            <a:r>
              <a:rPr lang="ar-DZ" dirty="0" smtClean="0"/>
              <a:t>ك</a:t>
            </a:r>
            <a:r>
              <a:rPr lang="ar-SA" dirty="0" smtClean="0"/>
              <a:t>ن </a:t>
            </a:r>
            <a:r>
              <a:rPr lang="ar-SA" dirty="0"/>
              <a:t>ان تعرف بأنها القواعد والوسائل التي تحكم وتنظم </a:t>
            </a:r>
            <a:r>
              <a:rPr lang="ar-SA" dirty="0" smtClean="0"/>
              <a:t>العم</a:t>
            </a:r>
            <a:r>
              <a:rPr lang="ar-DZ" dirty="0" smtClean="0"/>
              <a:t>ل</a:t>
            </a:r>
            <a:r>
              <a:rPr lang="ar-SA" dirty="0" err="1" smtClean="0"/>
              <a:t>يات</a:t>
            </a:r>
            <a:r>
              <a:rPr lang="ar-SA" dirty="0" smtClean="0"/>
              <a:t>  </a:t>
            </a:r>
            <a:r>
              <a:rPr lang="ar-SA" dirty="0"/>
              <a:t>المصرفية، وفقا </a:t>
            </a:r>
            <a:r>
              <a:rPr lang="ar-SA" dirty="0" smtClean="0"/>
              <a:t>أحكام </a:t>
            </a:r>
            <a:r>
              <a:rPr lang="ar-SA" dirty="0"/>
              <a:t>الشريعة </a:t>
            </a:r>
            <a:r>
              <a:rPr lang="ar-SA" dirty="0" smtClean="0"/>
              <a:t>الإسلامية</a:t>
            </a:r>
            <a:r>
              <a:rPr lang="fr-FR" dirty="0" smtClean="0"/>
              <a:t>«</a:t>
            </a:r>
            <a:r>
              <a:rPr lang="ar-DZ" dirty="0" smtClean="0"/>
              <a:t>,</a:t>
            </a:r>
          </a:p>
          <a:p>
            <a:pPr rtl="1"/>
            <a:r>
              <a:rPr lang="ar-DZ" dirty="0" smtClean="0"/>
              <a:t>وبعبارة أخرى هي دليل عمل ينظم المتطلبات والإجراءات وخطوات التنفيذ المطلوبة شرعا لمزاولة أو مراقبة عقد أو منتج أو خدمة,</a:t>
            </a:r>
            <a:endParaRPr lang="fr-FR" dirty="0"/>
          </a:p>
        </p:txBody>
      </p:sp>
      <p:sp>
        <p:nvSpPr>
          <p:cNvPr id="5" name="Titre 4"/>
          <p:cNvSpPr>
            <a:spLocks noGrp="1"/>
          </p:cNvSpPr>
          <p:nvPr>
            <p:ph type="ctrTitle"/>
          </p:nvPr>
        </p:nvSpPr>
        <p:spPr>
          <a:xfrm>
            <a:off x="1428045" y="383822"/>
            <a:ext cx="7766936" cy="451556"/>
          </a:xfrm>
        </p:spPr>
        <p:txBody>
          <a:bodyPr/>
          <a:lstStyle/>
          <a:p>
            <a:r>
              <a:rPr lang="ar-DZ" sz="1800" b="1" dirty="0" smtClean="0"/>
              <a:t>مفهوم المعايير الشرعية</a:t>
            </a:r>
            <a:endParaRPr lang="fr-FR" sz="1800" b="1" dirty="0"/>
          </a:p>
        </p:txBody>
      </p:sp>
    </p:spTree>
    <p:extLst>
      <p:ext uri="{BB962C8B-B14F-4D97-AF65-F5344CB8AC3E}">
        <p14:creationId xmlns:p14="http://schemas.microsoft.com/office/powerpoint/2010/main" val="2106702775"/>
      </p:ext>
    </p:extLst>
  </p:cSld>
  <p:clrMapOvr>
    <a:masterClrMapping/>
  </p:clrMapOvr>
  <mc:AlternateContent xmlns:mc="http://schemas.openxmlformats.org/markup-compatibility/2006" xmlns:p14="http://schemas.microsoft.com/office/powerpoint/2010/main">
    <mc:Choice Requires="p14">
      <p:transition spd="slow" p14:dur="2000" advTm="88943"/>
    </mc:Choice>
    <mc:Fallback xmlns="">
      <p:transition spd="slow" advTm="88943"/>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5467" y="428977"/>
            <a:ext cx="9014357" cy="801512"/>
          </a:xfrm>
        </p:spPr>
        <p:txBody>
          <a:bodyPr>
            <a:normAutofit/>
          </a:bodyPr>
          <a:lstStyle/>
          <a:p>
            <a:pPr algn="ctr"/>
            <a:r>
              <a:rPr lang="ar-DZ" sz="1800" b="1" dirty="0" smtClean="0"/>
              <a:t>المبررات العملية للاعتراف بالمعايير الشرعية والمحاسبية الصادرة عن هيئة المحاسبة والمراجعة</a:t>
            </a:r>
            <a:endParaRPr lang="fr-FR" sz="1800" b="1" dirty="0"/>
          </a:p>
        </p:txBody>
      </p:sp>
      <p:sp>
        <p:nvSpPr>
          <p:cNvPr id="3" name="Espace réservé du contenu 2"/>
          <p:cNvSpPr>
            <a:spLocks noGrp="1"/>
          </p:cNvSpPr>
          <p:nvPr>
            <p:ph idx="1"/>
          </p:nvPr>
        </p:nvSpPr>
        <p:spPr>
          <a:xfrm>
            <a:off x="496711" y="1444977"/>
            <a:ext cx="8500533" cy="4391379"/>
          </a:xfrm>
        </p:spPr>
        <p:txBody>
          <a:bodyPr/>
          <a:lstStyle/>
          <a:p>
            <a:pPr algn="r" rtl="1">
              <a:buFont typeface="Wingdings" panose="05000000000000000000" pitchFamily="2" charset="2"/>
              <a:buChar char="Ø"/>
            </a:pPr>
            <a:r>
              <a:rPr lang="ar-DZ" dirty="0" smtClean="0"/>
              <a:t>إنّ معايير المحاسبة السائدة في أماكن مختلفة من العالم تبلورت وصدرت لتتفق مع بيئة البلد الذي صدرت فيه، ومن أهم أوجه الاختلاف المتطلبات الشرعية ذات التأثير على أعمال المصارف,</a:t>
            </a:r>
          </a:p>
          <a:p>
            <a:pPr algn="r" rtl="1">
              <a:buFont typeface="Wingdings" panose="05000000000000000000" pitchFamily="2" charset="2"/>
              <a:buChar char="Ø"/>
            </a:pPr>
            <a:r>
              <a:rPr lang="ar-DZ" dirty="0" smtClean="0"/>
              <a:t>وجود اختلافات بين البنوك التقليدية التي تقارن بها بالمصارف الإسلامية، وبين تلك المصارف، ومن أهمها المتطلبات الشرعية واختلاف الجوهر الاقتصادي للعديد من معاملاتها الهامة,</a:t>
            </a:r>
          </a:p>
          <a:p>
            <a:pPr algn="r" rtl="1">
              <a:buFont typeface="Wingdings" panose="05000000000000000000" pitchFamily="2" charset="2"/>
              <a:buChar char="Ø"/>
            </a:pPr>
            <a:r>
              <a:rPr lang="ar-DZ" dirty="0" smtClean="0"/>
              <a:t>اختلاف المعلومات التي يحتاجها المستفيدون من القوائم المالية للمصارف الإسلامية عن تلك التي يحتاجها مستخدمو القوائم المالية للبنوك التقليدية,</a:t>
            </a:r>
          </a:p>
          <a:p>
            <a:pPr algn="r" rtl="1">
              <a:buFont typeface="Wingdings" panose="05000000000000000000" pitchFamily="2" charset="2"/>
              <a:buChar char="Ø"/>
            </a:pPr>
            <a:r>
              <a:rPr lang="ar-DZ" dirty="0" smtClean="0"/>
              <a:t>وجود اختلافات هامة بين المعايير التي تستخدمها حاليا المصارف والمؤسسات المالية الإسلامية نفسها من بلد لآخر، ومن مصرف لآخر في نفس البلد، وأحيانا من سنة لأخرى لنفس المصرف، واليوم توجد عدة بنوك مركزية تلتزم بهذه المعايير، أو ترشد إليها مثل: البحرين، وماليزيا، وسوريا، ولبنان، والسودان، وسنغافورة، وقطر، والسعودية، وجنوب إفريقيا,</a:t>
            </a:r>
            <a:endParaRPr lang="fr-FR" dirty="0"/>
          </a:p>
        </p:txBody>
      </p:sp>
    </p:spTree>
    <p:extLst>
      <p:ext uri="{BB962C8B-B14F-4D97-AF65-F5344CB8AC3E}">
        <p14:creationId xmlns:p14="http://schemas.microsoft.com/office/powerpoint/2010/main" val="1438062740"/>
      </p:ext>
    </p:extLst>
  </p:cSld>
  <p:clrMapOvr>
    <a:masterClrMapping/>
  </p:clrMapOvr>
  <mc:AlternateContent xmlns:mc="http://schemas.openxmlformats.org/markup-compatibility/2006" xmlns:p14="http://schemas.microsoft.com/office/powerpoint/2010/main">
    <mc:Choice Requires="p14">
      <p:transition spd="slow" p14:dur="2000" advTm="82034"/>
    </mc:Choice>
    <mc:Fallback xmlns="">
      <p:transition spd="slow" advTm="82034"/>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496711"/>
          </a:xfrm>
        </p:spPr>
        <p:txBody>
          <a:bodyPr>
            <a:normAutofit fontScale="90000"/>
          </a:bodyPr>
          <a:lstStyle/>
          <a:p>
            <a:pPr algn="ctr"/>
            <a:r>
              <a:rPr lang="ar-SA" sz="2000" b="1" dirty="0"/>
              <a:t>أهمية الالتزام بالمعايير الشرعية:</a:t>
            </a:r>
            <a:r>
              <a:rPr lang="fr-FR" sz="2000" dirty="0"/>
              <a:t/>
            </a:r>
            <a:br>
              <a:rPr lang="fr-FR" sz="2000" dirty="0"/>
            </a:br>
            <a:endParaRPr lang="fr-FR" sz="2000" dirty="0"/>
          </a:p>
        </p:txBody>
      </p:sp>
      <p:sp>
        <p:nvSpPr>
          <p:cNvPr id="3" name="Espace réservé du contenu 2"/>
          <p:cNvSpPr>
            <a:spLocks noGrp="1"/>
          </p:cNvSpPr>
          <p:nvPr>
            <p:ph idx="1"/>
          </p:nvPr>
        </p:nvSpPr>
        <p:spPr>
          <a:xfrm>
            <a:off x="677334" y="1727201"/>
            <a:ext cx="8596668" cy="4314162"/>
          </a:xfrm>
        </p:spPr>
        <p:txBody>
          <a:bodyPr>
            <a:normAutofit/>
          </a:bodyPr>
          <a:lstStyle/>
          <a:p>
            <a:pPr marL="0" indent="0" algn="just" rtl="1">
              <a:buNone/>
            </a:pPr>
            <a:r>
              <a:rPr lang="ar-SA" dirty="0" smtClean="0"/>
              <a:t>الالتزام </a:t>
            </a:r>
            <a:r>
              <a:rPr lang="ar-SA" dirty="0"/>
              <a:t>بالمعايير الشرعية يساهم في جعل المؤسسات بصورة أفضل لذلك له أهمية تتمثل في:</a:t>
            </a:r>
            <a:endParaRPr lang="fr-FR" dirty="0"/>
          </a:p>
          <a:p>
            <a:pPr lvl="0" algn="just" rtl="1"/>
            <a:r>
              <a:rPr lang="ar-SA" dirty="0"/>
              <a:t>أنّ وجود معيار شرعي لأي عقد أو منتج بصياغة قانونية واضحة يجعل المؤسسة المالية تسير على هذا بوضوح وبخطوات راسخة للوصول إلى تطبيق أحكام الشريعة دون لبس أو غموض. والتزام المؤسسة المالية بهذه المعايير يترتب عليه كسب ثقة المتعاملين بها واحترامهم لها.</a:t>
            </a:r>
            <a:endParaRPr lang="fr-FR" dirty="0"/>
          </a:p>
          <a:p>
            <a:pPr lvl="0" algn="just" rtl="1"/>
            <a:r>
              <a:rPr lang="ar-SA" dirty="0"/>
              <a:t>إنّ الالتزام بهذه المعايير سيؤدي إلى مز يد من تحقيق التعاون بين المؤسسات المالية من خلال العمال المشتركة، بل الى توحيدها من حيث العقود والضوابط والمبادئ العامة</a:t>
            </a:r>
            <a:r>
              <a:rPr lang="fr-FR" dirty="0"/>
              <a:t>. </a:t>
            </a:r>
          </a:p>
          <a:p>
            <a:pPr lvl="0" algn="just" rtl="1"/>
            <a:r>
              <a:rPr lang="ar-SA" dirty="0"/>
              <a:t>إنّ وجود هذه المعايير يفيد المتعاملين بالالتزام بأحكام الشريعة، ومن تّم يعلمون ما لهم وما عليهم من واجبات وأحكام</a:t>
            </a:r>
            <a:r>
              <a:rPr lang="fr-FR" dirty="0"/>
              <a:t>. </a:t>
            </a:r>
          </a:p>
          <a:p>
            <a:pPr lvl="0" algn="just" rtl="1"/>
            <a:r>
              <a:rPr lang="ar-SA" dirty="0"/>
              <a:t>كما أنّ المعايير الشرعية تفيد جهات القضاء والتحكيم للوصول إلى الحكم العادل الواضح البين</a:t>
            </a:r>
            <a:r>
              <a:rPr lang="fr-FR" dirty="0"/>
              <a:t>.</a:t>
            </a:r>
          </a:p>
          <a:p>
            <a:pPr algn="just" rtl="1"/>
            <a:endParaRPr lang="fr-FR" dirty="0"/>
          </a:p>
          <a:p>
            <a:pPr marL="0" indent="0" algn="just" rtl="1">
              <a:buNone/>
            </a:pPr>
            <a:endParaRPr lang="fr-FR" dirty="0"/>
          </a:p>
        </p:txBody>
      </p:sp>
    </p:spTree>
    <p:extLst>
      <p:ext uri="{BB962C8B-B14F-4D97-AF65-F5344CB8AC3E}">
        <p14:creationId xmlns:p14="http://schemas.microsoft.com/office/powerpoint/2010/main" val="756252450"/>
      </p:ext>
    </p:extLst>
  </p:cSld>
  <p:clrMapOvr>
    <a:masterClrMapping/>
  </p:clrMapOvr>
  <mc:AlternateContent xmlns:mc="http://schemas.openxmlformats.org/markup-compatibility/2006" xmlns:p14="http://schemas.microsoft.com/office/powerpoint/2010/main">
    <mc:Choice Requires="p14">
      <p:transition spd="slow" p14:dur="2000" advTm="68923"/>
    </mc:Choice>
    <mc:Fallback xmlns="">
      <p:transition spd="slow" advTm="68923"/>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135468"/>
            <a:ext cx="8596668" cy="666044"/>
          </a:xfrm>
        </p:spPr>
        <p:txBody>
          <a:bodyPr>
            <a:normAutofit/>
          </a:bodyPr>
          <a:lstStyle/>
          <a:p>
            <a:pPr algn="ctr"/>
            <a:r>
              <a:rPr lang="ar-DZ" sz="2800" dirty="0" smtClean="0"/>
              <a:t>تابع لأهمية الإلتزام بالمعايير الشرعية:</a:t>
            </a:r>
            <a:endParaRPr lang="fr-FR" sz="2800" dirty="0"/>
          </a:p>
        </p:txBody>
      </p:sp>
      <p:sp>
        <p:nvSpPr>
          <p:cNvPr id="3" name="Espace réservé du contenu 2"/>
          <p:cNvSpPr>
            <a:spLocks noGrp="1"/>
          </p:cNvSpPr>
          <p:nvPr>
            <p:ph idx="1"/>
          </p:nvPr>
        </p:nvSpPr>
        <p:spPr>
          <a:xfrm>
            <a:off x="79022" y="801513"/>
            <a:ext cx="9651999" cy="5239850"/>
          </a:xfrm>
        </p:spPr>
        <p:txBody>
          <a:bodyPr>
            <a:normAutofit lnSpcReduction="10000"/>
          </a:bodyPr>
          <a:lstStyle/>
          <a:p>
            <a:pPr marL="0" indent="0" algn="r">
              <a:buNone/>
            </a:pPr>
            <a:r>
              <a:rPr lang="ar-DZ" sz="1600" dirty="0" smtClean="0"/>
              <a:t>تأتي أهمية الإلتزام بالمعايير الشرعية من خلال ما يلي:</a:t>
            </a:r>
          </a:p>
          <a:p>
            <a:pPr marL="0" indent="0" algn="r" rtl="1">
              <a:buNone/>
            </a:pPr>
            <a:r>
              <a:rPr lang="ar-DZ" sz="1600" u="sng" dirty="0" smtClean="0"/>
              <a:t>أولا</a:t>
            </a:r>
            <a:r>
              <a:rPr lang="ar-DZ" sz="1600" dirty="0" smtClean="0"/>
              <a:t>: وجود معيار شرعي لأي عقد، او منتج، بصياغة قانونية واضحة يجعل المؤسسة المالية تسير على هداه بوضوح وبخطوات راسخة للوصول إلى تطبيق أحكام الشريعة دون لبس أو غموض، إنّ </a:t>
            </a:r>
            <a:r>
              <a:rPr lang="ar-DZ" sz="1600" dirty="0" err="1" smtClean="0"/>
              <a:t>إلتزام</a:t>
            </a:r>
            <a:r>
              <a:rPr lang="ar-DZ" sz="1600" dirty="0" smtClean="0"/>
              <a:t> المؤسسة المالية بهذه المعايير يترتب عليه كسب ثقة المتعاملين بها </a:t>
            </a:r>
            <a:r>
              <a:rPr lang="ar-DZ" sz="1600" dirty="0" err="1" smtClean="0"/>
              <a:t>وإحترامهم</a:t>
            </a:r>
            <a:r>
              <a:rPr lang="ar-DZ" sz="1600" dirty="0" smtClean="0"/>
              <a:t> لها,</a:t>
            </a:r>
          </a:p>
          <a:p>
            <a:pPr marL="0" indent="0" algn="r" rtl="1">
              <a:buNone/>
            </a:pPr>
            <a:r>
              <a:rPr lang="ar-DZ" sz="1600" u="sng" dirty="0" smtClean="0"/>
              <a:t>ثانيا</a:t>
            </a:r>
            <a:r>
              <a:rPr lang="ar-DZ" sz="1600" dirty="0" smtClean="0"/>
              <a:t>: إنّ الإلتزام بهذه المعايير يؤدي إلى مزيد من تحقيق التعاون بين المؤسسات المالية من خلال الأعمال المشتركة، بل إلى توحيدها من حيث العقود والضوابط والمبادئ العامة,</a:t>
            </a:r>
          </a:p>
          <a:p>
            <a:pPr marL="0" indent="0" algn="r" rtl="1">
              <a:buNone/>
            </a:pPr>
            <a:r>
              <a:rPr lang="ar-DZ" sz="1600" u="sng" dirty="0" smtClean="0"/>
              <a:t>ثالثا</a:t>
            </a:r>
            <a:r>
              <a:rPr lang="ar-DZ" sz="1600" dirty="0" smtClean="0"/>
              <a:t>: إنّ وجود هذه المعايير يُفيد المتعاملين من حيث الإلتزام بأحكام الشريعة، وبالتالي يعلمون ما لهم  وما عليهم من واجبات وأحكام,</a:t>
            </a:r>
          </a:p>
          <a:p>
            <a:pPr marL="0" indent="0" algn="r" rtl="1">
              <a:buNone/>
            </a:pPr>
            <a:r>
              <a:rPr lang="ar-DZ" sz="1600" u="sng" dirty="0" smtClean="0"/>
              <a:t>رابعا</a:t>
            </a:r>
            <a:r>
              <a:rPr lang="ar-DZ" sz="1600" dirty="0" smtClean="0"/>
              <a:t>: إنّ المعايير الشرعية تُفيد جهات القضاء أو التحكيم للوصول إلى الحكم العادل الواضح البين عند نشوء أي خلاف,</a:t>
            </a:r>
          </a:p>
          <a:p>
            <a:pPr marL="0" indent="0" algn="r" rtl="1">
              <a:buNone/>
            </a:pPr>
            <a:r>
              <a:rPr lang="ar-DZ" sz="1600" u="sng" dirty="0" smtClean="0"/>
              <a:t>خامسا:</a:t>
            </a:r>
            <a:r>
              <a:rPr lang="ar-DZ" sz="1600" dirty="0" smtClean="0"/>
              <a:t> إنّ وجود هذه المعايير والالتزام بها يفيد الدولة والمصارف المركزية وجهات الرقابة والتدقيق، بكيفية التعامل مع المؤسسات المالية الإسلامية وضبطها، والتعرف على أعمالها وعقودها، وكيفية التدقيق عليها على ضوء أسس وضوابط حددتها المعايير الشرعية,</a:t>
            </a:r>
          </a:p>
          <a:p>
            <a:pPr marL="0" indent="0" algn="r" rtl="1">
              <a:buNone/>
            </a:pPr>
            <a:r>
              <a:rPr lang="ar-DZ" sz="1600" u="sng" dirty="0" smtClean="0"/>
              <a:t>سادسا</a:t>
            </a:r>
            <a:r>
              <a:rPr lang="ar-DZ" sz="1600" dirty="0" smtClean="0"/>
              <a:t>: إنّ وجود هذه المعايير الشرعية والمحاسبية يُفيد شركات التدقيق الخارجي في كيفية الضبط والتدقيق الداخلي على أسس وموازين وأوزان محددة,</a:t>
            </a:r>
          </a:p>
          <a:p>
            <a:pPr marL="0" indent="0" algn="r" rtl="1">
              <a:buNone/>
            </a:pPr>
            <a:r>
              <a:rPr lang="ar-DZ" sz="1600" u="sng" dirty="0" smtClean="0"/>
              <a:t>سابعا</a:t>
            </a:r>
            <a:r>
              <a:rPr lang="ar-DZ" sz="1600" dirty="0" smtClean="0"/>
              <a:t>: إنّ الالتزام بهذه المعايير يسهل عملية التصنيف والجودة، حيث يمكن المنافسة على ما هو الأجود,</a:t>
            </a:r>
          </a:p>
          <a:p>
            <a:pPr marL="0" indent="0" algn="r" rtl="1">
              <a:buNone/>
            </a:pPr>
            <a:r>
              <a:rPr lang="ar-DZ" sz="1600" u="sng" dirty="0" smtClean="0"/>
              <a:t> ثامنا</a:t>
            </a:r>
            <a:r>
              <a:rPr lang="ar-DZ" sz="1600" dirty="0" smtClean="0"/>
              <a:t>: إنّ الإلتزام بها يؤدي إلى التطوير، ولكن هذا إنّما يتحقق بإمكانية المراجعة بهذه المعايير على ضوء ضرورة العمل والتطبيق، ففقه التطبيق والمعايشة أهم أنواع الفقه، </a:t>
            </a:r>
            <a:endParaRPr lang="fr-FR" sz="1600" dirty="0"/>
          </a:p>
        </p:txBody>
      </p:sp>
    </p:spTree>
    <p:extLst>
      <p:ext uri="{BB962C8B-B14F-4D97-AF65-F5344CB8AC3E}">
        <p14:creationId xmlns:p14="http://schemas.microsoft.com/office/powerpoint/2010/main" val="3032790103"/>
      </p:ext>
    </p:extLst>
  </p:cSld>
  <p:clrMapOvr>
    <a:masterClrMapping/>
  </p:clrMapOvr>
  <mc:AlternateContent xmlns:mc="http://schemas.openxmlformats.org/markup-compatibility/2006" xmlns:p14="http://schemas.microsoft.com/office/powerpoint/2010/main">
    <mc:Choice Requires="p14">
      <p:transition spd="slow" p14:dur="2000" advTm="29118"/>
    </mc:Choice>
    <mc:Fallback xmlns="">
      <p:transition spd="slow" advTm="29118"/>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1557" y="237067"/>
            <a:ext cx="8596668" cy="620889"/>
          </a:xfrm>
        </p:spPr>
        <p:txBody>
          <a:bodyPr>
            <a:normAutofit fontScale="90000"/>
          </a:bodyPr>
          <a:lstStyle/>
          <a:p>
            <a:pPr algn="ctr"/>
            <a:r>
              <a:rPr lang="ar-SA" u="sng" dirty="0"/>
              <a:t>باقات المعايير الشرعية</a:t>
            </a:r>
            <a:r>
              <a:rPr lang="ar-SA" dirty="0"/>
              <a:t> </a:t>
            </a:r>
            <a:endParaRPr lang="fr-FR" dirty="0"/>
          </a:p>
        </p:txBody>
      </p:sp>
      <p:pic>
        <p:nvPicPr>
          <p:cNvPr id="5" name="Image 4"/>
          <p:cNvPicPr>
            <a:picLocks noChangeAspect="1"/>
          </p:cNvPicPr>
          <p:nvPr/>
        </p:nvPicPr>
        <p:blipFill>
          <a:blip r:embed="rId2"/>
          <a:stretch>
            <a:fillRect/>
          </a:stretch>
        </p:blipFill>
        <p:spPr>
          <a:xfrm>
            <a:off x="2945106" y="2328141"/>
            <a:ext cx="6301787" cy="2201717"/>
          </a:xfrm>
          <a:prstGeom prst="rect">
            <a:avLst/>
          </a:prstGeom>
        </p:spPr>
      </p:pic>
      <p:pic>
        <p:nvPicPr>
          <p:cNvPr id="9" name="Espace réservé du contenu 8"/>
          <p:cNvPicPr>
            <a:picLocks noGrp="1" noChangeAspect="1"/>
          </p:cNvPicPr>
          <p:nvPr>
            <p:ph idx="1"/>
          </p:nvPr>
        </p:nvPicPr>
        <p:blipFill>
          <a:blip r:embed="rId3"/>
          <a:stretch>
            <a:fillRect/>
          </a:stretch>
        </p:blipFill>
        <p:spPr>
          <a:xfrm>
            <a:off x="1106311" y="1709736"/>
            <a:ext cx="7128669" cy="3991153"/>
          </a:xfrm>
          <a:prstGeom prst="rect">
            <a:avLst/>
          </a:prstGeom>
        </p:spPr>
      </p:pic>
    </p:spTree>
    <p:extLst>
      <p:ext uri="{BB962C8B-B14F-4D97-AF65-F5344CB8AC3E}">
        <p14:creationId xmlns:p14="http://schemas.microsoft.com/office/powerpoint/2010/main" val="3138340459"/>
      </p:ext>
    </p:extLst>
  </p:cSld>
  <p:clrMapOvr>
    <a:masterClrMapping/>
  </p:clrMapOvr>
  <mc:AlternateContent xmlns:mc="http://schemas.openxmlformats.org/markup-compatibility/2006" xmlns:p14="http://schemas.microsoft.com/office/powerpoint/2010/main">
    <mc:Choice Requires="p14">
      <p:transition spd="slow" p14:dur="2000" advTm="70101"/>
    </mc:Choice>
    <mc:Fallback xmlns="">
      <p:transition spd="slow" advTm="70101"/>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3823" y="169333"/>
            <a:ext cx="8596668" cy="1998133"/>
          </a:xfrm>
        </p:spPr>
        <p:txBody>
          <a:bodyPr>
            <a:normAutofit fontScale="90000"/>
          </a:bodyPr>
          <a:lstStyle/>
          <a:p>
            <a:pPr marL="285750" lvl="0" indent="-285750" algn="r" rtl="1">
              <a:buFont typeface="Wingdings" panose="05000000000000000000" pitchFamily="2" charset="2"/>
              <a:buChar char="ü"/>
            </a:pPr>
            <a:r>
              <a:rPr lang="ar-DZ" sz="1600" b="1" dirty="0" smtClean="0"/>
              <a:t>الباقة الأولى: التمويل</a:t>
            </a:r>
            <a:br>
              <a:rPr lang="ar-DZ" sz="1600" b="1" dirty="0" smtClean="0"/>
            </a:br>
            <a:r>
              <a:rPr lang="ar-DZ" sz="1600" b="1" dirty="0"/>
              <a:t/>
            </a:r>
            <a:br>
              <a:rPr lang="ar-DZ" sz="1600" b="1" dirty="0"/>
            </a:br>
            <a:r>
              <a:rPr lang="ar-DZ" sz="1600" b="1" dirty="0" smtClean="0"/>
              <a:t>* </a:t>
            </a:r>
            <a:r>
              <a:rPr lang="ar-SA" sz="1600" dirty="0" smtClean="0">
                <a:solidFill>
                  <a:schemeClr val="tx1"/>
                </a:solidFill>
              </a:rPr>
              <a:t>المرابحة </a:t>
            </a:r>
            <a:r>
              <a:rPr lang="ar-SA" sz="1600" dirty="0">
                <a:solidFill>
                  <a:schemeClr val="tx1"/>
                </a:solidFill>
              </a:rPr>
              <a:t>.</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err="1" smtClean="0">
                <a:solidFill>
                  <a:schemeClr val="tx1"/>
                </a:solidFill>
              </a:rPr>
              <a:t>التورق</a:t>
            </a:r>
            <a:r>
              <a:rPr lang="ar-SA" sz="1600" dirty="0">
                <a:solidFill>
                  <a:schemeClr val="tx1"/>
                </a:solidFill>
              </a:rPr>
              <a:t>.</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الإجارة </a:t>
            </a:r>
            <a:r>
              <a:rPr lang="ar-SA" sz="1600" dirty="0">
                <a:solidFill>
                  <a:schemeClr val="tx1"/>
                </a:solidFill>
              </a:rPr>
              <a:t>والإجارة المنتهية بالتمليك.</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إجارة </a:t>
            </a:r>
            <a:r>
              <a:rPr lang="ar-SA" sz="1600" dirty="0">
                <a:solidFill>
                  <a:schemeClr val="tx1"/>
                </a:solidFill>
              </a:rPr>
              <a:t>الأشخاص.</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السلم </a:t>
            </a:r>
            <a:r>
              <a:rPr lang="ar-SA" sz="1600" dirty="0">
                <a:solidFill>
                  <a:schemeClr val="tx1"/>
                </a:solidFill>
              </a:rPr>
              <a:t>والسلم الموازي.</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الاستصناع </a:t>
            </a:r>
            <a:r>
              <a:rPr lang="ar-SA" sz="1600" dirty="0">
                <a:solidFill>
                  <a:schemeClr val="tx1"/>
                </a:solidFill>
              </a:rPr>
              <a:t>والاستصناع الموازي.</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التمويل </a:t>
            </a:r>
            <a:r>
              <a:rPr lang="ar-SA" sz="1600" dirty="0">
                <a:solidFill>
                  <a:schemeClr val="tx1"/>
                </a:solidFill>
              </a:rPr>
              <a:t>المصرفي المجمع.</a:t>
            </a:r>
            <a:r>
              <a:rPr lang="fr-FR" sz="1600" dirty="0">
                <a:solidFill>
                  <a:schemeClr val="tx1"/>
                </a:solidFill>
              </a:rPr>
              <a:t/>
            </a:r>
            <a:br>
              <a:rPr lang="fr-FR" sz="1600" dirty="0">
                <a:solidFill>
                  <a:schemeClr val="tx1"/>
                </a:solidFill>
              </a:rPr>
            </a:br>
            <a:r>
              <a:rPr lang="ar-DZ" sz="1600" dirty="0" smtClean="0">
                <a:solidFill>
                  <a:schemeClr val="tx1"/>
                </a:solidFill>
              </a:rPr>
              <a:t/>
            </a:r>
            <a:br>
              <a:rPr lang="ar-DZ" sz="1600" dirty="0" smtClean="0">
                <a:solidFill>
                  <a:schemeClr val="tx1"/>
                </a:solidFill>
              </a:rPr>
            </a:br>
            <a:endParaRPr lang="fr-FR" sz="1600" dirty="0">
              <a:solidFill>
                <a:schemeClr val="tx1"/>
              </a:solidFill>
            </a:endParaRPr>
          </a:p>
        </p:txBody>
      </p:sp>
      <p:sp>
        <p:nvSpPr>
          <p:cNvPr id="3" name="Espace réservé du contenu 2"/>
          <p:cNvSpPr>
            <a:spLocks noGrp="1"/>
          </p:cNvSpPr>
          <p:nvPr>
            <p:ph idx="1"/>
          </p:nvPr>
        </p:nvSpPr>
        <p:spPr>
          <a:xfrm>
            <a:off x="383823" y="2540001"/>
            <a:ext cx="8596668" cy="3352800"/>
          </a:xfrm>
        </p:spPr>
        <p:txBody>
          <a:bodyPr>
            <a:normAutofit/>
          </a:bodyPr>
          <a:lstStyle/>
          <a:p>
            <a:pPr marL="0" lvl="0" indent="0" algn="r">
              <a:buNone/>
            </a:pPr>
            <a:r>
              <a:rPr lang="ar-SA" sz="1600" b="1" dirty="0">
                <a:solidFill>
                  <a:schemeClr val="accent1"/>
                </a:solidFill>
              </a:rPr>
              <a:t>الباقة الثانية: "الاستثمار والمشاركات وأسواق المال الدولية"</a:t>
            </a:r>
            <a:endParaRPr lang="fr-FR" sz="1600" dirty="0">
              <a:solidFill>
                <a:schemeClr val="accent1"/>
              </a:solidFill>
            </a:endParaRPr>
          </a:p>
          <a:p>
            <a:pPr lvl="0" algn="r" rtl="1"/>
            <a:r>
              <a:rPr lang="ar-SA" sz="1600" dirty="0"/>
              <a:t>صكوك الاستثمار</a:t>
            </a:r>
            <a:r>
              <a:rPr lang="ar-SA" sz="1600" dirty="0" smtClean="0"/>
              <a:t>.</a:t>
            </a:r>
            <a:r>
              <a:rPr lang="ar-DZ" sz="1600" dirty="0" smtClean="0"/>
              <a:t>                                                          - </a:t>
            </a:r>
            <a:r>
              <a:rPr lang="ar-SA" sz="1600" dirty="0"/>
              <a:t>حماية رأس المال والاستثمارات.</a:t>
            </a:r>
            <a:r>
              <a:rPr lang="ar-DZ" sz="1600" dirty="0" smtClean="0"/>
              <a:t>                                                    </a:t>
            </a:r>
            <a:endParaRPr lang="fr-FR" sz="1600" dirty="0"/>
          </a:p>
          <a:p>
            <a:pPr algn="r" rtl="1"/>
            <a:r>
              <a:rPr lang="ar-SA" sz="1600" dirty="0"/>
              <a:t>توزيع الربح في الحسابات الاستثمارية على أساس المضاربة</a:t>
            </a:r>
            <a:r>
              <a:rPr lang="ar-SA" sz="1600" dirty="0" smtClean="0"/>
              <a:t>.</a:t>
            </a:r>
            <a:r>
              <a:rPr lang="ar-DZ" sz="1600" dirty="0" smtClean="0"/>
              <a:t>  -</a:t>
            </a:r>
            <a:r>
              <a:rPr lang="ar-SA" sz="1600" dirty="0"/>
              <a:t>المتاجرة في العملات</a:t>
            </a:r>
            <a:r>
              <a:rPr lang="ar-SA" sz="1600" dirty="0" smtClean="0"/>
              <a:t>.</a:t>
            </a:r>
            <a:endParaRPr lang="fr-FR" sz="1600" dirty="0"/>
          </a:p>
          <a:p>
            <a:pPr algn="r" rtl="1"/>
            <a:r>
              <a:rPr lang="ar-SA" sz="1600" dirty="0"/>
              <a:t>الشركة والشركات الحديثة</a:t>
            </a:r>
            <a:r>
              <a:rPr lang="ar-SA" sz="1600" dirty="0" smtClean="0"/>
              <a:t>.</a:t>
            </a:r>
            <a:r>
              <a:rPr lang="ar-DZ" sz="1600" dirty="0" smtClean="0"/>
              <a:t>                                             -</a:t>
            </a:r>
            <a:r>
              <a:rPr lang="ar-SA" sz="1600" dirty="0"/>
              <a:t>بيوع السلع في الأسواق المنظمة</a:t>
            </a:r>
            <a:r>
              <a:rPr lang="ar-SA" sz="1600" dirty="0" smtClean="0"/>
              <a:t>.</a:t>
            </a:r>
            <a:endParaRPr lang="fr-FR" sz="1600" dirty="0"/>
          </a:p>
          <a:p>
            <a:pPr algn="r" rtl="1"/>
            <a:r>
              <a:rPr lang="ar-SA" sz="1600" dirty="0"/>
              <a:t>المضاربة</a:t>
            </a:r>
            <a:r>
              <a:rPr lang="ar-SA" sz="1600" dirty="0" smtClean="0"/>
              <a:t>.</a:t>
            </a:r>
            <a:r>
              <a:rPr lang="ar-DZ" sz="1600" dirty="0" smtClean="0"/>
              <a:t>                                                                    -</a:t>
            </a:r>
            <a:r>
              <a:rPr lang="ar-SA" sz="1600" dirty="0"/>
              <a:t>المؤشرات</a:t>
            </a:r>
            <a:r>
              <a:rPr lang="ar-SA" sz="1600" dirty="0" smtClean="0"/>
              <a:t>.</a:t>
            </a:r>
            <a:endParaRPr lang="fr-FR" sz="1600" dirty="0"/>
          </a:p>
          <a:p>
            <a:pPr algn="r" rtl="1"/>
            <a:r>
              <a:rPr lang="ar-SA" sz="1600" dirty="0"/>
              <a:t>الأوراق المالية</a:t>
            </a:r>
            <a:r>
              <a:rPr lang="ar-SA" sz="1600" dirty="0" smtClean="0"/>
              <a:t>.</a:t>
            </a:r>
            <a:r>
              <a:rPr lang="ar-DZ" sz="1600" dirty="0" smtClean="0"/>
              <a:t>                                                             -</a:t>
            </a:r>
            <a:r>
              <a:rPr lang="ar-SA" sz="1600" dirty="0"/>
              <a:t>السيولة تحصيلها وتوظيفها</a:t>
            </a:r>
            <a:r>
              <a:rPr lang="ar-SA" sz="1600" dirty="0" smtClean="0"/>
              <a:t>.</a:t>
            </a:r>
            <a:endParaRPr lang="fr-FR" sz="1600" dirty="0"/>
          </a:p>
          <a:p>
            <a:pPr algn="r" rtl="1"/>
            <a:r>
              <a:rPr lang="ar-SA" sz="1600" dirty="0" smtClean="0"/>
              <a:t>المساقاة.</a:t>
            </a:r>
            <a:r>
              <a:rPr lang="ar-DZ" sz="1600" dirty="0" smtClean="0"/>
              <a:t>                                                                   - </a:t>
            </a:r>
            <a:r>
              <a:rPr lang="ar-SA" sz="1600" dirty="0" smtClean="0"/>
              <a:t>ضمان مدير الاستثمار.</a:t>
            </a:r>
            <a:endParaRPr lang="fr-FR" sz="1600" dirty="0" smtClean="0"/>
          </a:p>
          <a:p>
            <a:pPr algn="r" rtl="1"/>
            <a:r>
              <a:rPr lang="ar-SA" sz="1600" dirty="0" smtClean="0"/>
              <a:t>عقود </a:t>
            </a:r>
            <a:r>
              <a:rPr lang="ar-SA" sz="1600" dirty="0"/>
              <a:t>الامتياز</a:t>
            </a:r>
            <a:r>
              <a:rPr lang="ar-SA" sz="1600" dirty="0" smtClean="0"/>
              <a:t>.</a:t>
            </a:r>
            <a:r>
              <a:rPr lang="ar-DZ" sz="1600" dirty="0" smtClean="0"/>
              <a:t>                                                              - </a:t>
            </a:r>
            <a:r>
              <a:rPr lang="ar-SA" sz="1600" dirty="0"/>
              <a:t>الذهب وتطبيقاته المعاصرة</a:t>
            </a:r>
            <a:r>
              <a:rPr lang="ar-SA" sz="1600" dirty="0" smtClean="0"/>
              <a:t>.</a:t>
            </a:r>
            <a:endParaRPr lang="fr-FR" sz="1600" dirty="0"/>
          </a:p>
          <a:p>
            <a:pPr algn="r" rtl="1"/>
            <a:r>
              <a:rPr lang="ar-SA" sz="1600" dirty="0"/>
              <a:t>الوكالة بالاستثمار</a:t>
            </a:r>
            <a:r>
              <a:rPr lang="ar-SA" dirty="0" smtClean="0"/>
              <a:t>.</a:t>
            </a:r>
            <a:r>
              <a:rPr lang="ar-DZ" dirty="0" smtClean="0"/>
              <a:t>                                                 -</a:t>
            </a:r>
            <a:r>
              <a:rPr lang="ar-SA" dirty="0"/>
              <a:t>إعادة الشراء</a:t>
            </a:r>
            <a:r>
              <a:rPr lang="ar-SA" dirty="0" smtClean="0"/>
              <a:t>.</a:t>
            </a:r>
            <a:endParaRPr lang="fr-FR" dirty="0"/>
          </a:p>
          <a:p>
            <a:pPr marL="0" indent="0" algn="r" rtl="1">
              <a:buNone/>
            </a:pPr>
            <a:endParaRPr lang="fr-FR" dirty="0"/>
          </a:p>
        </p:txBody>
      </p:sp>
    </p:spTree>
    <p:extLst>
      <p:ext uri="{BB962C8B-B14F-4D97-AF65-F5344CB8AC3E}">
        <p14:creationId xmlns:p14="http://schemas.microsoft.com/office/powerpoint/2010/main" val="2509675433"/>
      </p:ext>
    </p:extLst>
  </p:cSld>
  <p:clrMapOvr>
    <a:masterClrMapping/>
  </p:clrMapOvr>
  <mc:AlternateContent xmlns:mc="http://schemas.openxmlformats.org/markup-compatibility/2006" xmlns:p14="http://schemas.microsoft.com/office/powerpoint/2010/main">
    <mc:Choice Requires="p14">
      <p:transition spd="slow" p14:dur="2000" advTm="75048"/>
    </mc:Choice>
    <mc:Fallback xmlns="">
      <p:transition spd="slow" advTm="75048"/>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349954"/>
            <a:ext cx="8596668" cy="1975557"/>
          </a:xfrm>
        </p:spPr>
        <p:txBody>
          <a:bodyPr>
            <a:normAutofit fontScale="90000"/>
          </a:bodyPr>
          <a:lstStyle/>
          <a:p>
            <a:pPr lvl="0" algn="r" rtl="1"/>
            <a:r>
              <a:rPr lang="ar-SA" sz="1400" b="1" dirty="0"/>
              <a:t>الباقة الثالثة: "الضمانات والتبرعات"</a:t>
            </a:r>
            <a:r>
              <a:rPr lang="ar-SA" sz="1400" b="1" dirty="0">
                <a:solidFill>
                  <a:schemeClr val="tx1"/>
                </a:solidFill>
              </a:rPr>
              <a:t> </a:t>
            </a:r>
            <a:r>
              <a:rPr lang="ar-DZ" sz="1400" b="1" dirty="0" smtClean="0">
                <a:solidFill>
                  <a:schemeClr val="tx1"/>
                </a:solidFill>
              </a:rPr>
              <a:t/>
            </a:r>
            <a:br>
              <a:rPr lang="ar-DZ" sz="1400" b="1" dirty="0" smtClean="0">
                <a:solidFill>
                  <a:schemeClr val="tx1"/>
                </a:solidFill>
              </a:rPr>
            </a:br>
            <a:r>
              <a:rPr lang="ar-DZ" sz="1400" b="1" dirty="0" smtClean="0">
                <a:solidFill>
                  <a:schemeClr val="tx1"/>
                </a:solidFill>
              </a:rPr>
              <a:t/>
            </a:r>
            <a:br>
              <a:rPr lang="ar-DZ" sz="1400" b="1" dirty="0" smtClean="0">
                <a:solidFill>
                  <a:schemeClr val="tx1"/>
                </a:solidFill>
              </a:rPr>
            </a:br>
            <a:r>
              <a:rPr lang="ar-DZ" sz="1400" b="1" dirty="0" smtClean="0">
                <a:solidFill>
                  <a:schemeClr val="tx1"/>
                </a:solidFill>
              </a:rPr>
              <a:t>* </a:t>
            </a:r>
            <a:r>
              <a:rPr lang="ar-SA" sz="1600" dirty="0" smtClean="0">
                <a:solidFill>
                  <a:schemeClr val="tx1"/>
                </a:solidFill>
              </a:rPr>
              <a:t>الضمانات</a:t>
            </a:r>
            <a:r>
              <a:rPr lang="ar-SA" sz="1600" dirty="0">
                <a:solidFill>
                  <a:schemeClr val="tx1"/>
                </a:solidFill>
              </a:rPr>
              <a:t>.</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المدين </a:t>
            </a:r>
            <a:r>
              <a:rPr lang="ar-SA" sz="1600" dirty="0">
                <a:solidFill>
                  <a:schemeClr val="tx1"/>
                </a:solidFill>
              </a:rPr>
              <a:t>المماطل.</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الرهن </a:t>
            </a:r>
            <a:r>
              <a:rPr lang="ar-SA" sz="1600" dirty="0">
                <a:solidFill>
                  <a:schemeClr val="tx1"/>
                </a:solidFill>
              </a:rPr>
              <a:t>وتطبيقاته المعاصرة.</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العربون</a:t>
            </a:r>
            <a:r>
              <a:rPr lang="ar-SA" sz="1600" dirty="0">
                <a:solidFill>
                  <a:schemeClr val="tx1"/>
                </a:solidFill>
              </a:rPr>
              <a:t>.</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القرض</a:t>
            </a:r>
            <a:r>
              <a:rPr lang="ar-SA" sz="1600" dirty="0">
                <a:solidFill>
                  <a:schemeClr val="tx1"/>
                </a:solidFill>
              </a:rPr>
              <a:t>.</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الوقف</a:t>
            </a:r>
            <a:r>
              <a:rPr lang="ar-SA" sz="1600" dirty="0">
                <a:solidFill>
                  <a:schemeClr val="tx1"/>
                </a:solidFill>
              </a:rPr>
              <a:t>.</a:t>
            </a:r>
            <a:r>
              <a:rPr lang="fr-FR" sz="1600" dirty="0">
                <a:solidFill>
                  <a:schemeClr val="tx1"/>
                </a:solidFill>
              </a:rPr>
              <a:t/>
            </a:r>
            <a:br>
              <a:rPr lang="fr-FR" sz="1600" dirty="0">
                <a:solidFill>
                  <a:schemeClr val="tx1"/>
                </a:solidFill>
              </a:rPr>
            </a:br>
            <a:r>
              <a:rPr lang="ar-DZ" sz="1600" dirty="0" smtClean="0">
                <a:solidFill>
                  <a:schemeClr val="tx1"/>
                </a:solidFill>
              </a:rPr>
              <a:t>* </a:t>
            </a:r>
            <a:r>
              <a:rPr lang="ar-SA" sz="1600" dirty="0" smtClean="0">
                <a:solidFill>
                  <a:schemeClr val="tx1"/>
                </a:solidFill>
              </a:rPr>
              <a:t>الزكاة</a:t>
            </a:r>
            <a:r>
              <a:rPr lang="ar-SA" sz="1600" dirty="0">
                <a:solidFill>
                  <a:schemeClr val="tx1"/>
                </a:solidFill>
              </a:rPr>
              <a:t>.</a:t>
            </a:r>
            <a:r>
              <a:rPr lang="fr-FR" sz="1600" dirty="0">
                <a:solidFill>
                  <a:schemeClr val="tx1"/>
                </a:solidFill>
              </a:rPr>
              <a:t/>
            </a:r>
            <a:br>
              <a:rPr lang="fr-FR" sz="1600" dirty="0">
                <a:solidFill>
                  <a:schemeClr val="tx1"/>
                </a:solidFill>
              </a:rPr>
            </a:br>
            <a:endParaRPr lang="fr-FR" sz="1600" dirty="0">
              <a:solidFill>
                <a:schemeClr val="tx1"/>
              </a:solidFill>
            </a:endParaRPr>
          </a:p>
        </p:txBody>
      </p:sp>
      <p:sp>
        <p:nvSpPr>
          <p:cNvPr id="3" name="Espace réservé du contenu 2"/>
          <p:cNvSpPr>
            <a:spLocks noGrp="1"/>
          </p:cNvSpPr>
          <p:nvPr>
            <p:ph idx="1"/>
          </p:nvPr>
        </p:nvSpPr>
        <p:spPr>
          <a:xfrm>
            <a:off x="677334" y="2517422"/>
            <a:ext cx="8596668" cy="3523940"/>
          </a:xfrm>
        </p:spPr>
        <p:txBody>
          <a:bodyPr>
            <a:normAutofit fontScale="77500" lnSpcReduction="20000"/>
          </a:bodyPr>
          <a:lstStyle/>
          <a:p>
            <a:pPr marL="0" indent="0" algn="r" rtl="1">
              <a:buNone/>
            </a:pPr>
            <a:r>
              <a:rPr lang="ar-SA" sz="1600" b="1" dirty="0" smtClean="0">
                <a:solidFill>
                  <a:schemeClr val="accent1"/>
                </a:solidFill>
              </a:rPr>
              <a:t>الباقة </a:t>
            </a:r>
            <a:r>
              <a:rPr lang="ar-SA" sz="1600" b="1" dirty="0">
                <a:solidFill>
                  <a:schemeClr val="accent1"/>
                </a:solidFill>
              </a:rPr>
              <a:t>الرابعة: "الخدمات المالية" </a:t>
            </a:r>
            <a:endParaRPr lang="ar-DZ" sz="1600" b="1" dirty="0" smtClean="0">
              <a:solidFill>
                <a:schemeClr val="accent1"/>
              </a:solidFill>
            </a:endParaRPr>
          </a:p>
          <a:p>
            <a:pPr marL="0" lvl="0" indent="0" algn="r" rtl="1">
              <a:buNone/>
            </a:pPr>
            <a:endParaRPr lang="fr-FR" sz="1600" dirty="0"/>
          </a:p>
          <a:p>
            <a:pPr lvl="0" algn="r" rtl="1"/>
            <a:r>
              <a:rPr lang="ar-SA" sz="1600" dirty="0"/>
              <a:t>الاتفاقية الائتمانية.</a:t>
            </a:r>
            <a:endParaRPr lang="fr-FR" sz="1600" dirty="0"/>
          </a:p>
          <a:p>
            <a:pPr lvl="0" algn="r" rtl="1"/>
            <a:r>
              <a:rPr lang="ar-SA" sz="1600" dirty="0"/>
              <a:t>الخدمات المصرفية في المصارف الإسلامية.</a:t>
            </a:r>
            <a:endParaRPr lang="fr-FR" sz="1600" dirty="0"/>
          </a:p>
          <a:p>
            <a:pPr lvl="0" algn="r" rtl="1"/>
            <a:r>
              <a:rPr lang="ar-SA" sz="1600" dirty="0"/>
              <a:t>الاعتمادات المستندية.</a:t>
            </a:r>
            <a:endParaRPr lang="fr-FR" sz="1600" dirty="0"/>
          </a:p>
          <a:p>
            <a:pPr lvl="0" algn="r" rtl="1"/>
            <a:r>
              <a:rPr lang="ar-SA" sz="1600" dirty="0"/>
              <a:t>بطاقة الحسم وبطاقة الائتمان.</a:t>
            </a:r>
            <a:endParaRPr lang="fr-FR" sz="1600" dirty="0"/>
          </a:p>
          <a:p>
            <a:pPr lvl="0" algn="r" rtl="1"/>
            <a:r>
              <a:rPr lang="ar-SA" sz="1600" dirty="0"/>
              <a:t>الحوالة.</a:t>
            </a:r>
            <a:endParaRPr lang="fr-FR" sz="1600" dirty="0"/>
          </a:p>
          <a:p>
            <a:pPr lvl="0" algn="r" rtl="1"/>
            <a:r>
              <a:rPr lang="ar-SA" sz="1600" dirty="0"/>
              <a:t>الأوراق التجارية.</a:t>
            </a:r>
            <a:endParaRPr lang="fr-FR" sz="1600" dirty="0"/>
          </a:p>
          <a:p>
            <a:pPr lvl="0" algn="r" rtl="1"/>
            <a:r>
              <a:rPr lang="ar-SA" sz="1600" dirty="0"/>
              <a:t>الوكالة وتصرف الفضولي.</a:t>
            </a:r>
            <a:endParaRPr lang="fr-FR" sz="1600" dirty="0"/>
          </a:p>
          <a:p>
            <a:pPr lvl="0" algn="r" rtl="1"/>
            <a:r>
              <a:rPr lang="ar-SA" sz="1600" dirty="0"/>
              <a:t>المقاصة.</a:t>
            </a:r>
            <a:endParaRPr lang="fr-FR" sz="1600" dirty="0"/>
          </a:p>
          <a:p>
            <a:pPr lvl="0" algn="r" rtl="1"/>
            <a:r>
              <a:rPr lang="ar-SA" sz="1600" dirty="0"/>
              <a:t>الجعالة.</a:t>
            </a:r>
            <a:endParaRPr lang="fr-FR" sz="1600" dirty="0"/>
          </a:p>
          <a:p>
            <a:pPr lvl="0" algn="r" rtl="1"/>
            <a:r>
              <a:rPr lang="ar-SA" sz="1600" dirty="0"/>
              <a:t>التعاملات المالية بالأنترنت.</a:t>
            </a:r>
            <a:endParaRPr lang="fr-FR" sz="1600" dirty="0"/>
          </a:p>
          <a:p>
            <a:pPr lvl="0" algn="r" rtl="1"/>
            <a:r>
              <a:rPr lang="ar-SA" sz="1600" dirty="0"/>
              <a:t>المسابقات والجوائز.</a:t>
            </a:r>
            <a:endParaRPr lang="fr-FR" sz="1600" dirty="0"/>
          </a:p>
          <a:p>
            <a:pPr marL="0" indent="0" algn="r" rtl="1">
              <a:buNone/>
            </a:pPr>
            <a:endParaRPr lang="fr-FR" sz="1600" dirty="0">
              <a:solidFill>
                <a:schemeClr val="accent1"/>
              </a:solidFill>
            </a:endParaRPr>
          </a:p>
        </p:txBody>
      </p:sp>
    </p:spTree>
    <p:extLst>
      <p:ext uri="{BB962C8B-B14F-4D97-AF65-F5344CB8AC3E}">
        <p14:creationId xmlns:p14="http://schemas.microsoft.com/office/powerpoint/2010/main" val="1450365492"/>
      </p:ext>
    </p:extLst>
  </p:cSld>
  <p:clrMapOvr>
    <a:masterClrMapping/>
  </p:clrMapOvr>
  <mc:AlternateContent xmlns:mc="http://schemas.openxmlformats.org/markup-compatibility/2006" xmlns:p14="http://schemas.microsoft.com/office/powerpoint/2010/main">
    <mc:Choice Requires="p14">
      <p:transition spd="slow" p14:dur="2000" advTm="54612"/>
    </mc:Choice>
    <mc:Fallback xmlns="">
      <p:transition spd="slow" advTm="54612"/>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376355" cy="1174044"/>
          </a:xfrm>
        </p:spPr>
        <p:txBody>
          <a:bodyPr>
            <a:normAutofit/>
          </a:bodyPr>
          <a:lstStyle/>
          <a:p>
            <a:pPr lvl="0" algn="r" rtl="1"/>
            <a:r>
              <a:rPr lang="ar-SA" sz="1600" b="1" dirty="0"/>
              <a:t>الباقة الخامسة: "التأمين الإسلامي" </a:t>
            </a:r>
            <a:r>
              <a:rPr lang="ar-DZ" sz="1600" b="1" dirty="0" smtClean="0"/>
              <a:t/>
            </a:r>
            <a:br>
              <a:rPr lang="ar-DZ" sz="1600" b="1" dirty="0" smtClean="0"/>
            </a:br>
            <a:r>
              <a:rPr lang="ar-DZ" sz="1600" b="1" dirty="0" smtClean="0"/>
              <a:t/>
            </a:r>
            <a:br>
              <a:rPr lang="ar-DZ" sz="1600" b="1" dirty="0" smtClean="0"/>
            </a:br>
            <a:r>
              <a:rPr lang="ar-DZ" sz="1600" b="1" dirty="0" smtClean="0"/>
              <a:t>* </a:t>
            </a:r>
            <a:r>
              <a:rPr lang="ar-SA" sz="1600" dirty="0">
                <a:solidFill>
                  <a:schemeClr val="tx1"/>
                </a:solidFill>
              </a:rPr>
              <a:t>التأمين الإسلامي.</a:t>
            </a:r>
            <a:r>
              <a:rPr lang="fr-FR" sz="1600" dirty="0">
                <a:solidFill>
                  <a:schemeClr val="tx1"/>
                </a:solidFill>
              </a:rPr>
              <a:t/>
            </a:r>
            <a:br>
              <a:rPr lang="fr-FR" sz="1600" dirty="0">
                <a:solidFill>
                  <a:schemeClr val="tx1"/>
                </a:solidFill>
              </a:rPr>
            </a:br>
            <a:r>
              <a:rPr lang="ar-DZ" sz="1600" dirty="0" smtClean="0">
                <a:solidFill>
                  <a:schemeClr val="tx1"/>
                </a:solidFill>
              </a:rPr>
              <a:t>*</a:t>
            </a:r>
            <a:r>
              <a:rPr lang="ar-SA" sz="1600" dirty="0" smtClean="0">
                <a:solidFill>
                  <a:schemeClr val="tx1"/>
                </a:solidFill>
              </a:rPr>
              <a:t>إعادة </a:t>
            </a:r>
            <a:r>
              <a:rPr lang="ar-SA" sz="1600" dirty="0">
                <a:solidFill>
                  <a:schemeClr val="tx1"/>
                </a:solidFill>
              </a:rPr>
              <a:t>التأمين الإسلامي.</a:t>
            </a:r>
            <a:endParaRPr lang="fr-FR" sz="1600" dirty="0">
              <a:solidFill>
                <a:schemeClr val="tx1"/>
              </a:solidFill>
            </a:endParaRPr>
          </a:p>
        </p:txBody>
      </p:sp>
      <p:sp>
        <p:nvSpPr>
          <p:cNvPr id="3" name="Espace réservé du contenu 2"/>
          <p:cNvSpPr>
            <a:spLocks noGrp="1"/>
          </p:cNvSpPr>
          <p:nvPr>
            <p:ph idx="1"/>
          </p:nvPr>
        </p:nvSpPr>
        <p:spPr>
          <a:xfrm>
            <a:off x="677334" y="1930401"/>
            <a:ext cx="8376355" cy="4110962"/>
          </a:xfrm>
        </p:spPr>
        <p:txBody>
          <a:bodyPr>
            <a:normAutofit/>
          </a:bodyPr>
          <a:lstStyle/>
          <a:p>
            <a:pPr marL="0" indent="0" algn="r" rtl="1">
              <a:buNone/>
            </a:pPr>
            <a:r>
              <a:rPr lang="ar-SA" sz="1600" b="1" dirty="0" smtClean="0">
                <a:solidFill>
                  <a:schemeClr val="accent1"/>
                </a:solidFill>
              </a:rPr>
              <a:t>الباقة </a:t>
            </a:r>
            <a:r>
              <a:rPr lang="ar-SA" sz="1600" b="1" dirty="0">
                <a:solidFill>
                  <a:schemeClr val="accent1"/>
                </a:solidFill>
              </a:rPr>
              <a:t>السادسة: "مبادئ مالية عامة" </a:t>
            </a:r>
            <a:endParaRPr lang="ar-DZ" sz="1600" b="1" dirty="0" smtClean="0">
              <a:solidFill>
                <a:schemeClr val="accent1"/>
              </a:solidFill>
            </a:endParaRPr>
          </a:p>
          <a:p>
            <a:pPr marL="0" indent="0" algn="r" rtl="1">
              <a:buNone/>
            </a:pPr>
            <a:endParaRPr lang="ar-DZ" sz="1600" b="1" dirty="0" smtClean="0">
              <a:solidFill>
                <a:schemeClr val="accent1"/>
              </a:solidFill>
            </a:endParaRPr>
          </a:p>
          <a:p>
            <a:pPr algn="r" rtl="1"/>
            <a:r>
              <a:rPr lang="ar-SA" sz="1600" dirty="0"/>
              <a:t>تحول البنك التقليدي إلى مصرف إسلامي</a:t>
            </a:r>
            <a:r>
              <a:rPr lang="ar-SA" sz="1600" dirty="0" smtClean="0"/>
              <a:t>.</a:t>
            </a:r>
            <a:r>
              <a:rPr lang="ar-DZ" sz="1600" dirty="0" smtClean="0"/>
              <a:t>                   - </a:t>
            </a:r>
            <a:r>
              <a:rPr lang="ar-SA" sz="1600" dirty="0"/>
              <a:t>الحقوق المالية والتصرف فيها </a:t>
            </a:r>
            <a:r>
              <a:rPr lang="ar-SA" sz="1600" dirty="0" smtClean="0"/>
              <a:t>.</a:t>
            </a:r>
            <a:endParaRPr lang="fr-FR" sz="1600" dirty="0"/>
          </a:p>
          <a:p>
            <a:pPr algn="r" rtl="1"/>
            <a:r>
              <a:rPr lang="ar-SA" sz="1600" dirty="0"/>
              <a:t>ضوابط الفتوى وأخلاقياتها في إطار المؤسسات</a:t>
            </a:r>
            <a:r>
              <a:rPr lang="ar-SA" sz="1600" dirty="0" smtClean="0"/>
              <a:t>.</a:t>
            </a:r>
            <a:r>
              <a:rPr lang="ar-DZ" sz="1600" dirty="0" smtClean="0"/>
              <a:t>             - </a:t>
            </a:r>
            <a:r>
              <a:rPr lang="ar-SA" sz="1600" dirty="0"/>
              <a:t>القبض</a:t>
            </a:r>
            <a:r>
              <a:rPr lang="ar-SA" sz="1600" dirty="0" smtClean="0"/>
              <a:t>.</a:t>
            </a:r>
            <a:endParaRPr lang="fr-FR" sz="1600" dirty="0"/>
          </a:p>
          <a:p>
            <a:pPr lvl="0" algn="r" rtl="1"/>
            <a:r>
              <a:rPr lang="ar-SA" sz="1600" dirty="0"/>
              <a:t>العوارض الطارئة على الالتزامات</a:t>
            </a:r>
            <a:r>
              <a:rPr lang="ar-SA" sz="1600" dirty="0" smtClean="0"/>
              <a:t>.</a:t>
            </a:r>
            <a:r>
              <a:rPr lang="ar-DZ" sz="1600" dirty="0" smtClean="0"/>
              <a:t>                                -</a:t>
            </a:r>
            <a:r>
              <a:rPr lang="ar-SA" sz="1600" dirty="0"/>
              <a:t>ضابط الغرر المفسد للمعاملات المالية.</a:t>
            </a:r>
            <a:endParaRPr lang="fr-FR" sz="1600" dirty="0"/>
          </a:p>
          <a:p>
            <a:pPr algn="r" rtl="1"/>
            <a:r>
              <a:rPr lang="ar-SA" sz="1600" dirty="0"/>
              <a:t>خيارات الأمانة</a:t>
            </a:r>
            <a:r>
              <a:rPr lang="ar-SA" sz="1600" dirty="0" smtClean="0"/>
              <a:t>.</a:t>
            </a:r>
            <a:r>
              <a:rPr lang="ar-DZ" sz="1600" dirty="0" smtClean="0"/>
              <a:t>                                                      - </a:t>
            </a:r>
            <a:r>
              <a:rPr lang="ar-SA" sz="1600" dirty="0"/>
              <a:t>الإفلاس</a:t>
            </a:r>
            <a:r>
              <a:rPr lang="ar-SA" sz="1600" dirty="0" smtClean="0"/>
              <a:t>.</a:t>
            </a:r>
            <a:endParaRPr lang="fr-FR" sz="1600" dirty="0"/>
          </a:p>
          <a:p>
            <a:pPr algn="r" rtl="1"/>
            <a:r>
              <a:rPr lang="ar-SA" sz="1600" dirty="0"/>
              <a:t>خيارات السلامة</a:t>
            </a:r>
            <a:r>
              <a:rPr lang="ar-SA" sz="1600" dirty="0" smtClean="0"/>
              <a:t>.</a:t>
            </a:r>
            <a:r>
              <a:rPr lang="ar-DZ" sz="1600" dirty="0" smtClean="0"/>
              <a:t>                                                   -</a:t>
            </a:r>
            <a:r>
              <a:rPr lang="ar-SA" sz="1600" dirty="0"/>
              <a:t>فسخ العقود بالشرط</a:t>
            </a:r>
            <a:r>
              <a:rPr lang="ar-SA" sz="1600" dirty="0" smtClean="0"/>
              <a:t>.</a:t>
            </a:r>
            <a:endParaRPr lang="fr-FR" sz="1600" dirty="0"/>
          </a:p>
          <a:p>
            <a:pPr algn="r" rtl="1"/>
            <a:r>
              <a:rPr lang="ar-SA" sz="1600" dirty="0"/>
              <a:t>خيارات </a:t>
            </a:r>
            <a:r>
              <a:rPr lang="ar-SA" sz="1600" dirty="0" smtClean="0"/>
              <a:t>التروي.</a:t>
            </a:r>
            <a:r>
              <a:rPr lang="ar-DZ" sz="1600" dirty="0"/>
              <a:t> </a:t>
            </a:r>
            <a:r>
              <a:rPr lang="ar-DZ" sz="1600" dirty="0" smtClean="0"/>
              <a:t>                                                    - </a:t>
            </a:r>
            <a:r>
              <a:rPr lang="ar-SA" sz="1600" dirty="0"/>
              <a:t>التحكيم</a:t>
            </a:r>
            <a:r>
              <a:rPr lang="ar-SA" sz="1600" dirty="0" smtClean="0"/>
              <a:t>.</a:t>
            </a:r>
            <a:endParaRPr lang="fr-FR" sz="1600" dirty="0"/>
          </a:p>
          <a:p>
            <a:pPr lvl="0" algn="r" rtl="1"/>
            <a:r>
              <a:rPr lang="ar-SA" sz="1600" dirty="0"/>
              <a:t>الجمع بين العقود</a:t>
            </a:r>
            <a:r>
              <a:rPr lang="ar-SA" sz="1600" dirty="0" smtClean="0"/>
              <a:t>.</a:t>
            </a:r>
            <a:r>
              <a:rPr lang="ar-DZ" sz="1600" dirty="0" smtClean="0"/>
              <a:t>                                                 -</a:t>
            </a:r>
            <a:r>
              <a:rPr lang="ar-SA" sz="1600" dirty="0"/>
              <a:t>ضوابط حساب ربح المعاملات.</a:t>
            </a:r>
            <a:endParaRPr lang="fr-FR" sz="1600" dirty="0"/>
          </a:p>
          <a:p>
            <a:pPr lvl="0" algn="r" rtl="1"/>
            <a:r>
              <a:rPr lang="ar-SA" sz="1600" dirty="0"/>
              <a:t>الوعد والمواعدة.</a:t>
            </a:r>
            <a:endParaRPr lang="fr-FR" sz="1600" dirty="0"/>
          </a:p>
          <a:p>
            <a:pPr marL="0" indent="0" algn="r" rtl="1">
              <a:buNone/>
            </a:pPr>
            <a:endParaRPr lang="fr-FR" sz="1600" dirty="0">
              <a:solidFill>
                <a:schemeClr val="accent1"/>
              </a:solidFill>
            </a:endParaRPr>
          </a:p>
        </p:txBody>
      </p:sp>
    </p:spTree>
    <p:extLst>
      <p:ext uri="{BB962C8B-B14F-4D97-AF65-F5344CB8AC3E}">
        <p14:creationId xmlns:p14="http://schemas.microsoft.com/office/powerpoint/2010/main" val="896032742"/>
      </p:ext>
    </p:extLst>
  </p:cSld>
  <p:clrMapOvr>
    <a:masterClrMapping/>
  </p:clrMapOvr>
  <mc:AlternateContent xmlns:mc="http://schemas.openxmlformats.org/markup-compatibility/2006" xmlns:p14="http://schemas.microsoft.com/office/powerpoint/2010/main">
    <mc:Choice Requires="p14">
      <p:transition spd="slow" p14:dur="2000" advTm="54439"/>
    </mc:Choice>
    <mc:Fallback xmlns="">
      <p:transition spd="slow" advTm="54439"/>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8|6.8|2.7"/>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228</TotalTime>
  <Words>972</Words>
  <Application>Microsoft Office PowerPoint</Application>
  <PresentationFormat>Grand écran</PresentationFormat>
  <Paragraphs>67</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Tahoma</vt:lpstr>
      <vt:lpstr>Trebuchet MS</vt:lpstr>
      <vt:lpstr>Wingdings</vt:lpstr>
      <vt:lpstr>Wingdings 3</vt:lpstr>
      <vt:lpstr>Facette</vt:lpstr>
      <vt:lpstr>  وزارة التعليم العالي والبحث العلمي جامعة باجي مختار –عنابة- كلية العلوم الاقتصادية، التجارية وعلوم التسيير قسم العلوم المالية مقياس :المعايير الشرعية للمؤسسات المالية الإسلامية سنة ثالثة ليسانس تمهيني مالية وصيرفة إسلامية        المحاضرة الثانية: مفهوم المعايير الشرعية وآثار الإلتزام.  </vt:lpstr>
      <vt:lpstr>مفهوم المعايير الشرعية</vt:lpstr>
      <vt:lpstr>المبررات العملية للاعتراف بالمعايير الشرعية والمحاسبية الصادرة عن هيئة المحاسبة والمراجعة</vt:lpstr>
      <vt:lpstr>أهمية الالتزام بالمعايير الشرعية: </vt:lpstr>
      <vt:lpstr>تابع لأهمية الإلتزام بالمعايير الشرعية:</vt:lpstr>
      <vt:lpstr>باقات المعايير الشرعية </vt:lpstr>
      <vt:lpstr>الباقة الأولى: التمويل  * المرابحة . * التورق. * الإجارة والإجارة المنتهية بالتمليك. * إجارة الأشخاص. * السلم والسلم الموازي. * الاستصناع والاستصناع الموازي. * التمويل المصرفي المجمع.  </vt:lpstr>
      <vt:lpstr>الباقة الثالثة: "الضمانات والتبرعات"   * الضمانات. * المدين المماطل. * الرهن وتطبيقاته المعاصرة. * العربون. * القرض. * الوقف. * الزكاة. </vt:lpstr>
      <vt:lpstr>الباقة الخامسة: "التأمين الإسلامي"   * التأمين الإسلامي. *إعادة التأمين الإسلامي.</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جامعة باجي مختار –عنابة- كلية العلوم الاقتصادية، التجارية وعلوم التسيير قسم العلوم المالية مقياس :المعايير الشرعية للمؤسسات المالية الإسلامية سنة ثالثة ليسانس تمهيني مالية وصيرفة إسلامية        المحاضرة الثانية: مفهوم المعايير الشرعية وآثار الإلتزام.</dc:title>
  <dc:creator>PERSO</dc:creator>
  <cp:lastModifiedBy>PERSO</cp:lastModifiedBy>
  <cp:revision>23</cp:revision>
  <dcterms:created xsi:type="dcterms:W3CDTF">2022-02-02T14:58:03Z</dcterms:created>
  <dcterms:modified xsi:type="dcterms:W3CDTF">2022-05-15T18:20:32Z</dcterms:modified>
</cp:coreProperties>
</file>