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7"/>
  </p:notesMasterIdLst>
  <p:handoutMasterIdLst>
    <p:handoutMasterId r:id="rId8"/>
  </p:handoutMasterIdLst>
  <p:sldIdLst>
    <p:sldId id="256" r:id="rId2"/>
    <p:sldId id="380" r:id="rId3"/>
    <p:sldId id="363" r:id="rId4"/>
    <p:sldId id="376" r:id="rId5"/>
    <p:sldId id="365" r:id="rId6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333333"/>
    <a:srgbClr val="93D393"/>
    <a:srgbClr val="FAA712"/>
    <a:srgbClr val="5FC3D7"/>
    <a:srgbClr val="E4526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5" autoAdjust="0"/>
    <p:restoredTop sz="94660"/>
  </p:normalViewPr>
  <p:slideViewPr>
    <p:cSldViewPr>
      <p:cViewPr>
        <p:scale>
          <a:sx n="50" d="100"/>
          <a:sy n="50" d="100"/>
        </p:scale>
        <p:origin x="-193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8DA2C-C54E-49EB-8708-6C2F56C44743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950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2411760" y="2905938"/>
            <a:ext cx="49685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5870" y="3284984"/>
            <a:ext cx="3876370" cy="598218"/>
          </a:xfrm>
        </p:spPr>
        <p:txBody>
          <a:bodyPr>
            <a:noAutofit/>
          </a:bodyPr>
          <a:lstStyle/>
          <a:p>
            <a:pPr algn="ctr"/>
            <a:r>
              <a:rPr lang="ar-DZ" sz="4000" dirty="0" smtClean="0"/>
              <a:t>المحاضرة </a:t>
            </a:r>
            <a:r>
              <a:rPr lang="ar-DZ" sz="4000" dirty="0" smtClean="0"/>
              <a:t>الأولى</a:t>
            </a:r>
            <a:endParaRPr lang="en-US" sz="4000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691680" y="320011"/>
            <a:ext cx="5496733" cy="144592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dirty="0" smtClean="0"/>
              <a:t>ماستر 1 – محاسبة وتدقيق-</a:t>
            </a:r>
          </a:p>
          <a:p>
            <a:pPr algn="ctr"/>
            <a:r>
              <a:rPr lang="ar-DZ" dirty="0"/>
              <a:t>مقياس: المعايير الدولية </a:t>
            </a:r>
            <a:r>
              <a:rPr lang="ar-DZ" dirty="0" smtClean="0"/>
              <a:t>للتدقيق</a:t>
            </a:r>
            <a:endParaRPr lang="en-US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331641" y="4829926"/>
            <a:ext cx="3960440" cy="7229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dirty="0" smtClean="0"/>
              <a:t>الأستاذة </a:t>
            </a:r>
            <a:r>
              <a:rPr lang="ar-DZ" dirty="0" err="1" smtClean="0"/>
              <a:t>خلايفية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/>
              <a:t>510</a:t>
            </a:r>
            <a:r>
              <a:rPr lang="fr-FR" sz="4000" dirty="0" smtClean="0"/>
              <a:t> </a:t>
            </a:r>
            <a:r>
              <a:rPr lang="fr-FR" sz="4000" dirty="0"/>
              <a:t>ISA </a:t>
            </a:r>
            <a:r>
              <a:rPr lang="ar-DZ" sz="4000" dirty="0"/>
              <a:t>: </a:t>
            </a:r>
            <a:r>
              <a:rPr lang="ar-DZ" sz="4000" dirty="0"/>
              <a:t>عمليات التدقيق الأولية – الأرصدة </a:t>
            </a:r>
            <a:r>
              <a:rPr lang="ar-DZ" sz="4000" dirty="0" err="1"/>
              <a:t>الإفتتاحية</a:t>
            </a:r>
            <a:endParaRPr lang="ar-DZ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796" y="2204864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يهدف المعيار رقم 510 إلى توفير أدلة تدقيق حول سلامة وصحة أرصدة أول 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المدة </a:t>
            </a:r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وخلوها من الأخطاء الجوهرية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 وكذلك العرض والإفصاح المناسب 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لها.</a:t>
            </a:r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DZ" sz="3200" b="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619672" y="651384"/>
            <a:ext cx="5328592" cy="1051085"/>
            <a:chOff x="1619672" y="332656"/>
            <a:chExt cx="5328592" cy="1051085"/>
          </a:xfrm>
        </p:grpSpPr>
        <p:sp>
          <p:nvSpPr>
            <p:cNvPr id="4" name="Rounded Rectangular Callout 3"/>
            <p:cNvSpPr/>
            <p:nvPr/>
          </p:nvSpPr>
          <p:spPr bwMode="auto">
            <a:xfrm>
              <a:off x="1619672" y="332656"/>
              <a:ext cx="5328592" cy="648072"/>
            </a:xfrm>
            <a:prstGeom prst="wedgeRoundRectCallou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250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8" name="Parchemin horizontal 7"/>
            <p:cNvSpPr/>
            <p:nvPr/>
          </p:nvSpPr>
          <p:spPr>
            <a:xfrm>
              <a:off x="3088382" y="483641"/>
              <a:ext cx="3168352" cy="900100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12438" y="703729"/>
              <a:ext cx="252024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DZ" sz="3000" dirty="0" smtClean="0">
                  <a:latin typeface="Simplified Arabic" pitchFamily="18" charset="-78"/>
                  <a:cs typeface="Simplified Arabic" pitchFamily="18" charset="-78"/>
                </a:rPr>
                <a:t>الهدف من المعيار </a:t>
              </a:r>
              <a:endParaRPr lang="ar-DZ" sz="30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96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375" y="1340768"/>
            <a:ext cx="8352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buFont typeface="Wingdings" pitchFamily="2" charset="2"/>
              <a:buChar char="ü"/>
            </a:pPr>
            <a:r>
              <a:rPr lang="ar-DZ" sz="3000" dirty="0" smtClean="0">
                <a:latin typeface="Simplified Arabic" pitchFamily="18" charset="-78"/>
                <a:cs typeface="Simplified Arabic" pitchFamily="18" charset="-78"/>
              </a:rPr>
              <a:t>اجراءات التدقيق</a:t>
            </a:r>
          </a:p>
          <a:p>
            <a:pPr algn="just" rtl="1"/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يطلع المدقق على أحدث البيانات وتقارير المدقق السابق إن وجد للحصول على أدلة تدقيق مناسبة وكافية </a:t>
            </a:r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حول ما </a:t>
            </a:r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إذا كانت الأرصدة الافتتاحية للمنشأة تحتوي على أخطاء سيكون لها تأثير على القوائم المالية للفترة، </a:t>
            </a:r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وكذلك عليه </a:t>
            </a:r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التأكد من أن عملية ترحيل الحسابات تمت بشكل صحيح، وأنها تعكس أيضا التطبيق المتسق </a:t>
            </a:r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للسياسات المحاسبية </a:t>
            </a:r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في المنشأة، أي الأخذ بعين الاعتبار التغير في السياسات المحاسبية وأثرها على الأرصدة الافتتاحية</a:t>
            </a:r>
            <a:endParaRPr lang="en-US" sz="3000" b="0" dirty="0">
              <a:latin typeface="Simplified Arabic" pitchFamily="18" charset="-78"/>
              <a:cs typeface="Simplified Arabic" pitchFamily="18" charset="-78"/>
            </a:endParaRPr>
          </a:p>
          <a:p>
            <a:pPr rtl="1"/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حال ما إذا تأكد المدقق من وجود أخطاء تأثر على القوائم المالية اللاحقة، يجب عليه إبلاغ </a:t>
            </a:r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المستوى المناسب </a:t>
            </a:r>
            <a:r>
              <a:rPr lang="ar-DZ" sz="3000" b="0" dirty="0">
                <a:latin typeface="Simplified Arabic" pitchFamily="18" charset="-78"/>
                <a:cs typeface="Simplified Arabic" pitchFamily="18" charset="-78"/>
              </a:rPr>
              <a:t>من الإدارة والمسؤولين عن الحوكمة حسب المعيار 450</a:t>
            </a:r>
            <a:r>
              <a:rPr lang="ar-DZ" sz="3000" b="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600994" y="131149"/>
            <a:ext cx="5328592" cy="1051085"/>
            <a:chOff x="1619672" y="332656"/>
            <a:chExt cx="5328592" cy="1051085"/>
          </a:xfrm>
        </p:grpSpPr>
        <p:sp>
          <p:nvSpPr>
            <p:cNvPr id="8" name="Rounded Rectangular Callout 3"/>
            <p:cNvSpPr/>
            <p:nvPr/>
          </p:nvSpPr>
          <p:spPr bwMode="auto">
            <a:xfrm>
              <a:off x="1619672" y="332656"/>
              <a:ext cx="5328592" cy="648072"/>
            </a:xfrm>
            <a:prstGeom prst="wedgeRoundRectCallou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250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9" name="Parchemin horizontal 8"/>
            <p:cNvSpPr/>
            <p:nvPr/>
          </p:nvSpPr>
          <p:spPr>
            <a:xfrm>
              <a:off x="3088382" y="483641"/>
              <a:ext cx="3168352" cy="900100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2284" y="703729"/>
              <a:ext cx="226055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DZ" sz="3000" dirty="0" smtClean="0">
                  <a:latin typeface="Simplified Arabic" pitchFamily="18" charset="-78"/>
                  <a:cs typeface="Simplified Arabic" pitchFamily="18" charset="-78"/>
                </a:rPr>
                <a:t>متطلبات المعيار </a:t>
              </a:r>
              <a:endParaRPr lang="ar-DZ" sz="30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42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0645" y="1287549"/>
            <a:ext cx="835292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buFont typeface="Wingdings" pitchFamily="2" charset="2"/>
              <a:buChar char="ü"/>
            </a:pPr>
            <a:r>
              <a:rPr lang="ar-DZ" sz="3000" dirty="0" smtClean="0">
                <a:latin typeface="Simplified Arabic" pitchFamily="18" charset="-78"/>
                <a:cs typeface="Simplified Arabic" pitchFamily="18" charset="-78"/>
              </a:rPr>
              <a:t>استنتاجات التدقيق واعداد التقارير</a:t>
            </a:r>
          </a:p>
          <a:p>
            <a:pPr algn="just" rtl="1"/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إذا تأكد المدقق من وجود أخطاء جوهرية تؤثر في الأرصدة الافتتاحية، أو لم يكن باستطاعته الحصول على 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أدلة تدقيق </a:t>
            </a:r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مناسبة وكافية، أو حتى عدم الاتساق في تطبيق السياسات المحاسبية، ينبغي عليه إبداء رأي متحفظ أو 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الامتناع عن </a:t>
            </a:r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الرأي حول القوائم 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المالية.</a:t>
            </a:r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92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4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5CBCB"/>
      </a:accent1>
      <a:accent2>
        <a:srgbClr val="A5644E"/>
      </a:accent2>
      <a:accent3>
        <a:srgbClr val="B58B80"/>
      </a:accent3>
      <a:accent4>
        <a:srgbClr val="EC9797"/>
      </a:accent4>
      <a:accent5>
        <a:srgbClr val="EDA5A5"/>
      </a:accent5>
      <a:accent6>
        <a:srgbClr val="F5CBCB"/>
      </a:accent6>
      <a:hlink>
        <a:srgbClr val="AD1F1F"/>
      </a:hlink>
      <a:folHlink>
        <a:srgbClr val="F5CBC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4096</TotalTime>
  <Words>195</Words>
  <Application>Microsoft Office PowerPoint</Application>
  <PresentationFormat>Affichage à l'écran (4:3)</PresentationFormat>
  <Paragraphs>14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Oriel</vt:lpstr>
      <vt:lpstr>المحاضرة الأولى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ECC</cp:lastModifiedBy>
  <cp:revision>271</cp:revision>
  <cp:lastPrinted>2014-05-14T09:33:19Z</cp:lastPrinted>
  <dcterms:created xsi:type="dcterms:W3CDTF">2010-10-31T01:33:33Z</dcterms:created>
  <dcterms:modified xsi:type="dcterms:W3CDTF">2024-02-12T13:02:26Z</dcterms:modified>
</cp:coreProperties>
</file>