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DF7A7-0CB7-4B35-8749-25F761EDF205}" type="datetimeFigureOut">
              <a:rPr lang="fr-FR" smtClean="0"/>
              <a:t>08/11/2024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75D5C-17B7-4F47-AAF4-B9A17A8482D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fr-FR" b="1" dirty="0" smtClean="0">
                <a:solidFill>
                  <a:srgbClr val="FF0000"/>
                </a:solidFill>
              </a:rPr>
              <a:t>IAS </a:t>
            </a:r>
            <a:r>
              <a:rPr lang="fr-FR" b="1" dirty="0">
                <a:solidFill>
                  <a:srgbClr val="FF0000"/>
                </a:solidFill>
              </a:rPr>
              <a:t>27-</a:t>
            </a:r>
            <a:r>
              <a:rPr lang="fr-FR" b="1" dirty="0" err="1">
                <a:solidFill>
                  <a:srgbClr val="FF0000"/>
                </a:solidFill>
              </a:rPr>
              <a:t>Separate</a:t>
            </a:r>
            <a:r>
              <a:rPr lang="fr-FR" b="1" dirty="0">
                <a:solidFill>
                  <a:srgbClr val="FF0000"/>
                </a:solidFill>
              </a:rPr>
              <a:t> financial </a:t>
            </a:r>
            <a:r>
              <a:rPr lang="fr-FR" b="1" dirty="0" err="1" smtClean="0">
                <a:solidFill>
                  <a:srgbClr val="FF0000"/>
                </a:solidFill>
              </a:rPr>
              <a:t>statements</a:t>
            </a:r>
            <a:endParaRPr lang="fr-FR" b="1" dirty="0" smtClean="0">
              <a:solidFill>
                <a:srgbClr val="FF0000"/>
              </a:solidFill>
            </a:endParaRPr>
          </a:p>
          <a:p>
            <a:pPr algn="l"/>
            <a:r>
              <a:rPr lang="fr-FR" b="1" dirty="0" err="1">
                <a:solidFill>
                  <a:schemeClr val="tx1"/>
                </a:solidFill>
              </a:rPr>
              <a:t>Overview</a:t>
            </a:r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IAS 27 deals with  </a:t>
            </a:r>
            <a:r>
              <a:rPr lang="fr-FR" dirty="0" err="1">
                <a:solidFill>
                  <a:schemeClr val="tx1"/>
                </a:solidFill>
              </a:rPr>
              <a:t>requirements</a:t>
            </a:r>
            <a:r>
              <a:rPr lang="fr-FR" dirty="0">
                <a:solidFill>
                  <a:schemeClr val="tx1"/>
                </a:solidFill>
              </a:rPr>
              <a:t> for </a:t>
            </a:r>
            <a:r>
              <a:rPr lang="fr-FR" dirty="0" err="1">
                <a:solidFill>
                  <a:schemeClr val="tx1"/>
                </a:solidFill>
              </a:rPr>
              <a:t>accounting</a:t>
            </a:r>
            <a:r>
              <a:rPr lang="fr-FR" dirty="0">
                <a:solidFill>
                  <a:schemeClr val="tx1"/>
                </a:solidFill>
              </a:rPr>
              <a:t> for and </a:t>
            </a:r>
            <a:r>
              <a:rPr lang="fr-FR" dirty="0" err="1">
                <a:solidFill>
                  <a:schemeClr val="tx1"/>
                </a:solidFill>
              </a:rPr>
              <a:t>disclosure</a:t>
            </a:r>
            <a:r>
              <a:rPr lang="fr-FR" dirty="0">
                <a:solidFill>
                  <a:schemeClr val="tx1"/>
                </a:solidFill>
              </a:rPr>
              <a:t> of </a:t>
            </a:r>
            <a:r>
              <a:rPr lang="fr-FR" dirty="0" err="1">
                <a:solidFill>
                  <a:schemeClr val="tx1"/>
                </a:solidFill>
              </a:rPr>
              <a:t>investments</a:t>
            </a:r>
            <a:r>
              <a:rPr lang="fr-FR" dirty="0">
                <a:solidFill>
                  <a:schemeClr val="tx1"/>
                </a:solidFill>
              </a:rPr>
              <a:t> in </a:t>
            </a:r>
            <a:r>
              <a:rPr lang="fr-FR" dirty="0" err="1">
                <a:solidFill>
                  <a:schemeClr val="tx1"/>
                </a:solidFill>
              </a:rPr>
              <a:t>subsidiaries</a:t>
            </a:r>
            <a:r>
              <a:rPr lang="fr-FR" dirty="0">
                <a:solidFill>
                  <a:schemeClr val="tx1"/>
                </a:solidFill>
              </a:rPr>
              <a:t>, joint </a:t>
            </a:r>
            <a:r>
              <a:rPr lang="fr-FR" dirty="0" err="1">
                <a:solidFill>
                  <a:schemeClr val="tx1"/>
                </a:solidFill>
              </a:rPr>
              <a:t>ventures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associates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when</a:t>
            </a:r>
            <a:r>
              <a:rPr lang="fr-FR" dirty="0">
                <a:solidFill>
                  <a:schemeClr val="tx1"/>
                </a:solidFill>
              </a:rPr>
              <a:t> an </a:t>
            </a:r>
            <a:r>
              <a:rPr lang="fr-FR" dirty="0" err="1">
                <a:solidFill>
                  <a:schemeClr val="tx1"/>
                </a:solidFill>
              </a:rPr>
              <a:t>entity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prepares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separate</a:t>
            </a:r>
            <a:r>
              <a:rPr lang="fr-FR" dirty="0">
                <a:solidFill>
                  <a:schemeClr val="tx1"/>
                </a:solidFill>
              </a:rPr>
              <a:t> financial </a:t>
            </a:r>
            <a:r>
              <a:rPr lang="fr-FR" dirty="0" err="1">
                <a:solidFill>
                  <a:schemeClr val="tx1"/>
                </a:solidFill>
              </a:rPr>
              <a:t>statements</a:t>
            </a:r>
            <a:r>
              <a:rPr lang="fr-FR" dirty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fr-FR" dirty="0">
                <a:solidFill>
                  <a:schemeClr val="tx1"/>
                </a:solidFill>
              </a:rPr>
              <a:t> IAS 27 </a:t>
            </a:r>
            <a:r>
              <a:rPr lang="fr-FR" dirty="0" err="1">
                <a:solidFill>
                  <a:schemeClr val="tx1"/>
                </a:solidFill>
              </a:rPr>
              <a:t>was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reissued</a:t>
            </a:r>
            <a:r>
              <a:rPr lang="fr-FR" dirty="0">
                <a:solidFill>
                  <a:schemeClr val="tx1"/>
                </a:solidFill>
              </a:rPr>
              <a:t> in May 2011 and </a:t>
            </a:r>
            <a:r>
              <a:rPr lang="fr-FR" dirty="0" err="1">
                <a:solidFill>
                  <a:schemeClr val="tx1"/>
                </a:solidFill>
              </a:rPr>
              <a:t>applies</a:t>
            </a:r>
            <a:r>
              <a:rPr lang="fr-FR" dirty="0">
                <a:solidFill>
                  <a:schemeClr val="tx1"/>
                </a:solidFill>
              </a:rPr>
              <a:t> to </a:t>
            </a:r>
            <a:r>
              <a:rPr lang="fr-FR" dirty="0" err="1">
                <a:solidFill>
                  <a:schemeClr val="tx1"/>
                </a:solidFill>
              </a:rPr>
              <a:t>annual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periods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beginning</a:t>
            </a:r>
            <a:r>
              <a:rPr lang="fr-FR" dirty="0">
                <a:solidFill>
                  <a:schemeClr val="tx1"/>
                </a:solidFill>
              </a:rPr>
              <a:t> on or </a:t>
            </a:r>
            <a:r>
              <a:rPr lang="fr-FR" dirty="0" err="1">
                <a:solidFill>
                  <a:schemeClr val="tx1"/>
                </a:solidFill>
              </a:rPr>
              <a:t>after</a:t>
            </a:r>
            <a:r>
              <a:rPr lang="fr-FR" dirty="0">
                <a:solidFill>
                  <a:schemeClr val="tx1"/>
                </a:solidFill>
              </a:rPr>
              <a:t> 1 </a:t>
            </a:r>
            <a:r>
              <a:rPr lang="fr-FR" dirty="0" err="1">
                <a:solidFill>
                  <a:schemeClr val="tx1"/>
                </a:solidFill>
              </a:rPr>
              <a:t>January</a:t>
            </a:r>
            <a:r>
              <a:rPr lang="fr-FR" dirty="0">
                <a:solidFill>
                  <a:schemeClr val="tx1"/>
                </a:solidFill>
              </a:rPr>
              <a:t> 2013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b="1" dirty="0">
                <a:solidFill>
                  <a:schemeClr val="tx1"/>
                </a:solidFill>
              </a:rPr>
              <a:t>Objective of the standard</a:t>
            </a:r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dirty="0">
                <a:solidFill>
                  <a:schemeClr val="tx1"/>
                </a:solidFill>
              </a:rPr>
              <a:t>This Standard  </a:t>
            </a:r>
            <a:r>
              <a:rPr lang="fr-FR" dirty="0" err="1">
                <a:solidFill>
                  <a:schemeClr val="tx1"/>
                </a:solidFill>
              </a:rPr>
              <a:t>aims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at</a:t>
            </a:r>
            <a:r>
              <a:rPr lang="fr-FR" dirty="0">
                <a:solidFill>
                  <a:schemeClr val="tx1"/>
                </a:solidFill>
              </a:rPr>
              <a:t>  </a:t>
            </a:r>
            <a:r>
              <a:rPr lang="fr-FR" dirty="0" err="1">
                <a:solidFill>
                  <a:schemeClr val="tx1"/>
                </a:solidFill>
              </a:rPr>
              <a:t>prescribing</a:t>
            </a:r>
            <a:r>
              <a:rPr lang="fr-FR" dirty="0">
                <a:solidFill>
                  <a:schemeClr val="tx1"/>
                </a:solidFill>
              </a:rPr>
              <a:t>  the </a:t>
            </a:r>
            <a:r>
              <a:rPr lang="fr-FR" dirty="0" err="1">
                <a:solidFill>
                  <a:schemeClr val="tx1"/>
                </a:solidFill>
              </a:rPr>
              <a:t>accounting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disclosure</a:t>
            </a:r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dirty="0" err="1">
                <a:solidFill>
                  <a:schemeClr val="tx1"/>
                </a:solidFill>
              </a:rPr>
              <a:t>Requirements</a:t>
            </a:r>
            <a:r>
              <a:rPr lang="fr-FR" dirty="0">
                <a:solidFill>
                  <a:schemeClr val="tx1"/>
                </a:solidFill>
              </a:rPr>
              <a:t> for </a:t>
            </a:r>
            <a:r>
              <a:rPr lang="fr-FR" dirty="0" err="1">
                <a:solidFill>
                  <a:schemeClr val="tx1"/>
                </a:solidFill>
              </a:rPr>
              <a:t>investments</a:t>
            </a:r>
            <a:r>
              <a:rPr lang="fr-FR" dirty="0">
                <a:solidFill>
                  <a:schemeClr val="tx1"/>
                </a:solidFill>
              </a:rPr>
              <a:t> in </a:t>
            </a:r>
            <a:r>
              <a:rPr lang="fr-FR" dirty="0" err="1">
                <a:solidFill>
                  <a:schemeClr val="tx1"/>
                </a:solidFill>
              </a:rPr>
              <a:t>subsidiaries</a:t>
            </a:r>
            <a:r>
              <a:rPr lang="fr-FR" dirty="0">
                <a:solidFill>
                  <a:schemeClr val="tx1"/>
                </a:solidFill>
              </a:rPr>
              <a:t>, joint </a:t>
            </a:r>
            <a:r>
              <a:rPr lang="fr-FR" dirty="0" err="1">
                <a:solidFill>
                  <a:schemeClr val="tx1"/>
                </a:solidFill>
              </a:rPr>
              <a:t>ventures</a:t>
            </a:r>
            <a:r>
              <a:rPr lang="fr-FR" dirty="0">
                <a:solidFill>
                  <a:schemeClr val="tx1"/>
                </a:solidFill>
              </a:rPr>
              <a:t> and </a:t>
            </a:r>
            <a:r>
              <a:rPr lang="fr-FR" dirty="0" err="1">
                <a:solidFill>
                  <a:schemeClr val="tx1"/>
                </a:solidFill>
              </a:rPr>
              <a:t>associates</a:t>
            </a:r>
            <a:endParaRPr lang="fr-FR" dirty="0">
              <a:solidFill>
                <a:schemeClr val="tx1"/>
              </a:solidFill>
            </a:endParaRPr>
          </a:p>
          <a:p>
            <a:pPr algn="l"/>
            <a:r>
              <a:rPr lang="fr-FR" dirty="0" err="1">
                <a:solidFill>
                  <a:schemeClr val="tx1"/>
                </a:solidFill>
              </a:rPr>
              <a:t>when</a:t>
            </a:r>
            <a:r>
              <a:rPr lang="fr-FR" dirty="0">
                <a:solidFill>
                  <a:schemeClr val="tx1"/>
                </a:solidFill>
              </a:rPr>
              <a:t> an </a:t>
            </a:r>
            <a:r>
              <a:rPr lang="fr-FR" dirty="0" err="1">
                <a:solidFill>
                  <a:schemeClr val="tx1"/>
                </a:solidFill>
              </a:rPr>
              <a:t>entity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prepares</a:t>
            </a:r>
            <a:r>
              <a:rPr lang="fr-FR" dirty="0">
                <a:solidFill>
                  <a:schemeClr val="tx1"/>
                </a:solidFill>
              </a:rPr>
              <a:t>  </a:t>
            </a:r>
            <a:r>
              <a:rPr lang="fr-FR" dirty="0" err="1">
                <a:solidFill>
                  <a:schemeClr val="tx1"/>
                </a:solidFill>
              </a:rPr>
              <a:t>its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separate</a:t>
            </a:r>
            <a:r>
              <a:rPr lang="fr-FR" dirty="0">
                <a:solidFill>
                  <a:schemeClr val="tx1"/>
                </a:solidFill>
              </a:rPr>
              <a:t> financial </a:t>
            </a:r>
            <a:r>
              <a:rPr lang="fr-FR" dirty="0" err="1">
                <a:solidFill>
                  <a:schemeClr val="tx1"/>
                </a:solidFill>
              </a:rPr>
              <a:t>statements</a:t>
            </a:r>
            <a:endParaRPr lang="fr-FR" dirty="0">
              <a:solidFill>
                <a:schemeClr val="tx1"/>
              </a:solidFill>
            </a:endParaRPr>
          </a:p>
          <a:p>
            <a:pPr algn="l"/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>
                <a:solidFill>
                  <a:srgbClr val="FF0000"/>
                </a:solidFill>
              </a:rPr>
              <a:t>Scope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/>
              <a:t>This standard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applied</a:t>
            </a:r>
            <a:r>
              <a:rPr lang="fr-FR" dirty="0"/>
              <a:t> in</a:t>
            </a:r>
            <a:r>
              <a:rPr lang="fr-FR" b="1" dirty="0"/>
              <a:t>:</a:t>
            </a:r>
            <a:endParaRPr lang="fr-FR" dirty="0"/>
          </a:p>
          <a:p>
            <a:pPr>
              <a:buNone/>
            </a:pPr>
            <a:r>
              <a:rPr lang="fr-FR" dirty="0"/>
              <a:t>- </a:t>
            </a:r>
            <a:r>
              <a:rPr lang="fr-FR" dirty="0" err="1"/>
              <a:t>Accounting</a:t>
            </a:r>
            <a:r>
              <a:rPr lang="fr-FR" dirty="0"/>
              <a:t> for </a:t>
            </a:r>
            <a:r>
              <a:rPr lang="fr-FR" dirty="0" err="1"/>
              <a:t>investments</a:t>
            </a:r>
            <a:r>
              <a:rPr lang="fr-FR" dirty="0"/>
              <a:t> in </a:t>
            </a:r>
            <a:r>
              <a:rPr lang="fr-FR" dirty="0" err="1"/>
              <a:t>subsidiaries</a:t>
            </a:r>
            <a:r>
              <a:rPr lang="fr-FR" dirty="0"/>
              <a:t>, </a:t>
            </a:r>
            <a:r>
              <a:rPr lang="fr-FR" dirty="0" err="1"/>
              <a:t>jointly</a:t>
            </a:r>
            <a:r>
              <a:rPr lang="fr-FR" dirty="0"/>
              <a:t> </a:t>
            </a:r>
            <a:r>
              <a:rPr lang="fr-FR" dirty="0" err="1"/>
              <a:t>controlled</a:t>
            </a:r>
            <a:r>
              <a:rPr lang="fr-FR" dirty="0"/>
              <a:t> </a:t>
            </a:r>
            <a:r>
              <a:rPr lang="fr-FR" dirty="0" err="1"/>
              <a:t>entities</a:t>
            </a:r>
            <a:r>
              <a:rPr lang="fr-FR" dirty="0"/>
              <a:t> and </a:t>
            </a:r>
            <a:r>
              <a:rPr lang="fr-FR" dirty="0" err="1"/>
              <a:t>associates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the parent </a:t>
            </a:r>
            <a:r>
              <a:rPr lang="fr-FR" dirty="0" err="1"/>
              <a:t>company</a:t>
            </a:r>
            <a:r>
              <a:rPr lang="fr-FR" dirty="0"/>
              <a:t> </a:t>
            </a:r>
            <a:r>
              <a:rPr lang="fr-FR" dirty="0" err="1"/>
              <a:t>elects</a:t>
            </a:r>
            <a:r>
              <a:rPr lang="fr-FR" dirty="0"/>
              <a:t> or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required</a:t>
            </a:r>
            <a:r>
              <a:rPr lang="fr-FR" dirty="0"/>
              <a:t> by local </a:t>
            </a:r>
            <a:r>
              <a:rPr lang="fr-FR" dirty="0" err="1"/>
              <a:t>law</a:t>
            </a:r>
            <a:r>
              <a:rPr lang="fr-FR" dirty="0"/>
              <a:t> to </a:t>
            </a:r>
            <a:r>
              <a:rPr lang="fr-FR" dirty="0" err="1"/>
              <a:t>present</a:t>
            </a:r>
            <a:r>
              <a:rPr lang="fr-FR" dirty="0"/>
              <a:t> </a:t>
            </a:r>
            <a:r>
              <a:rPr lang="fr-FR" dirty="0" err="1"/>
              <a:t>separate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.</a:t>
            </a:r>
          </a:p>
          <a:p>
            <a:pPr>
              <a:buNone/>
            </a:pPr>
            <a:r>
              <a:rPr lang="fr-FR" dirty="0"/>
              <a:t>- This standard </a:t>
            </a:r>
            <a:r>
              <a:rPr lang="fr-FR" dirty="0" err="1"/>
              <a:t>does</a:t>
            </a:r>
            <a:r>
              <a:rPr lang="fr-FR" dirty="0"/>
              <a:t> not </a:t>
            </a:r>
            <a:r>
              <a:rPr lang="fr-FR" dirty="0" err="1"/>
              <a:t>specify</a:t>
            </a:r>
            <a:r>
              <a:rPr lang="fr-FR" dirty="0"/>
              <a:t> </a:t>
            </a:r>
            <a:r>
              <a:rPr lang="fr-FR" dirty="0" err="1"/>
              <a:t>which</a:t>
            </a:r>
            <a:r>
              <a:rPr lang="fr-FR" dirty="0"/>
              <a:t> </a:t>
            </a:r>
            <a:r>
              <a:rPr lang="fr-FR" dirty="0" err="1"/>
              <a:t>entities</a:t>
            </a:r>
            <a:r>
              <a:rPr lang="fr-FR" dirty="0"/>
              <a:t> must </a:t>
            </a:r>
            <a:r>
              <a:rPr lang="fr-FR" dirty="0" err="1"/>
              <a:t>prepare</a:t>
            </a:r>
            <a:r>
              <a:rPr lang="fr-FR" dirty="0"/>
              <a:t> </a:t>
            </a:r>
            <a:r>
              <a:rPr lang="fr-FR" dirty="0" err="1"/>
              <a:t>separate</a:t>
            </a:r>
            <a:r>
              <a:rPr lang="fr-FR" dirty="0"/>
              <a:t> </a:t>
            </a:r>
            <a:r>
              <a:rPr lang="fr-FR" dirty="0" err="1"/>
              <a:t>statements</a:t>
            </a:r>
            <a:r>
              <a:rPr lang="fr-FR" dirty="0"/>
              <a:t>, but </a:t>
            </a:r>
            <a:r>
              <a:rPr lang="fr-FR" dirty="0" err="1"/>
              <a:t>rather</a:t>
            </a:r>
            <a:r>
              <a:rPr lang="fr-FR" dirty="0"/>
              <a:t> </a:t>
            </a:r>
            <a:r>
              <a:rPr lang="fr-FR" dirty="0" err="1"/>
              <a:t>applies</a:t>
            </a:r>
            <a:r>
              <a:rPr lang="fr-FR" dirty="0"/>
              <a:t> to </a:t>
            </a:r>
            <a:r>
              <a:rPr lang="fr-FR" dirty="0" err="1"/>
              <a:t>entities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prepare</a:t>
            </a:r>
            <a:r>
              <a:rPr lang="fr-FR" dirty="0"/>
              <a:t> </a:t>
            </a:r>
            <a:r>
              <a:rPr lang="fr-FR" dirty="0" err="1"/>
              <a:t>separate</a:t>
            </a:r>
            <a:r>
              <a:rPr lang="fr-FR" dirty="0"/>
              <a:t> </a:t>
            </a:r>
            <a:r>
              <a:rPr lang="fr-FR" dirty="0" err="1"/>
              <a:t>statements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comply</a:t>
            </a:r>
            <a:r>
              <a:rPr lang="fr-FR" dirty="0"/>
              <a:t> with </a:t>
            </a:r>
            <a:r>
              <a:rPr lang="fr-FR" dirty="0" err="1" smtClean="0"/>
              <a:t>IFRSs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 err="1">
                <a:solidFill>
                  <a:srgbClr val="FF0000"/>
                </a:solidFill>
              </a:rPr>
              <a:t>Preparation</a:t>
            </a:r>
            <a:r>
              <a:rPr lang="fr-FR" b="1" dirty="0">
                <a:solidFill>
                  <a:srgbClr val="FF0000"/>
                </a:solidFill>
              </a:rPr>
              <a:t> of </a:t>
            </a:r>
            <a:r>
              <a:rPr lang="fr-FR" b="1" dirty="0" err="1">
                <a:solidFill>
                  <a:srgbClr val="FF0000"/>
                </a:solidFill>
              </a:rPr>
              <a:t>separate</a:t>
            </a:r>
            <a:r>
              <a:rPr lang="fr-FR" b="1" dirty="0">
                <a:solidFill>
                  <a:srgbClr val="FF0000"/>
                </a:solidFill>
              </a:rPr>
              <a:t> financial </a:t>
            </a:r>
            <a:r>
              <a:rPr lang="fr-FR" b="1" dirty="0" err="1">
                <a:solidFill>
                  <a:srgbClr val="FF0000"/>
                </a:solidFill>
              </a:rPr>
              <a:t>statements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err="1"/>
              <a:t>Separate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prepared</a:t>
            </a:r>
            <a:r>
              <a:rPr lang="fr-FR" dirty="0"/>
              <a:t> in accordance with </a:t>
            </a:r>
            <a:r>
              <a:rPr lang="fr-FR" dirty="0" smtClean="0"/>
              <a:t>all applicable </a:t>
            </a:r>
            <a:r>
              <a:rPr lang="fr-FR" dirty="0" err="1"/>
              <a:t>IFRSs.except</a:t>
            </a:r>
            <a:r>
              <a:rPr lang="fr-FR" dirty="0"/>
              <a:t> for :</a:t>
            </a:r>
          </a:p>
          <a:p>
            <a:pPr>
              <a:buNone/>
            </a:pPr>
            <a:r>
              <a:rPr lang="fr-FR" dirty="0"/>
              <a:t>a-</a:t>
            </a:r>
            <a:r>
              <a:rPr lang="fr-FR" dirty="0" err="1"/>
              <a:t>When</a:t>
            </a:r>
            <a:r>
              <a:rPr lang="fr-FR" dirty="0"/>
              <a:t> an </a:t>
            </a:r>
            <a:r>
              <a:rPr lang="fr-FR" dirty="0" err="1"/>
              <a:t>entity</a:t>
            </a:r>
            <a:r>
              <a:rPr lang="fr-FR" dirty="0"/>
              <a:t> </a:t>
            </a:r>
            <a:r>
              <a:rPr lang="fr-FR" dirty="0" err="1"/>
              <a:t>prepares</a:t>
            </a:r>
            <a:r>
              <a:rPr lang="fr-FR" dirty="0"/>
              <a:t> </a:t>
            </a:r>
            <a:r>
              <a:rPr lang="fr-FR" dirty="0" err="1"/>
              <a:t>separate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, it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</a:t>
            </a:r>
            <a:r>
              <a:rPr lang="fr-FR" dirty="0" smtClean="0"/>
              <a:t>for </a:t>
            </a:r>
            <a:r>
              <a:rPr lang="fr-FR" dirty="0" err="1" smtClean="0"/>
              <a:t>investments</a:t>
            </a:r>
            <a:r>
              <a:rPr lang="fr-FR" dirty="0" smtClean="0"/>
              <a:t> </a:t>
            </a:r>
            <a:r>
              <a:rPr lang="fr-FR" dirty="0"/>
              <a:t>in </a:t>
            </a:r>
            <a:r>
              <a:rPr lang="fr-FR" dirty="0" err="1"/>
              <a:t>subsidiaries</a:t>
            </a:r>
            <a:r>
              <a:rPr lang="fr-FR" dirty="0"/>
              <a:t>, joint </a:t>
            </a:r>
            <a:r>
              <a:rPr lang="fr-FR" dirty="0" err="1"/>
              <a:t>ventures</a:t>
            </a:r>
            <a:r>
              <a:rPr lang="fr-FR" dirty="0"/>
              <a:t> and </a:t>
            </a:r>
            <a:r>
              <a:rPr lang="fr-FR" dirty="0" err="1"/>
              <a:t>associates</a:t>
            </a:r>
            <a:r>
              <a:rPr lang="fr-FR" dirty="0"/>
              <a:t> </a:t>
            </a:r>
            <a:r>
              <a:rPr lang="fr-FR" dirty="0" err="1"/>
              <a:t>either</a:t>
            </a:r>
            <a:r>
              <a:rPr lang="fr-FR" dirty="0"/>
              <a:t> :</a:t>
            </a:r>
          </a:p>
          <a:p>
            <a:pPr>
              <a:buNone/>
            </a:pPr>
            <a:r>
              <a:rPr lang="fr-FR" dirty="0"/>
              <a:t> * 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cost</a:t>
            </a:r>
            <a:r>
              <a:rPr lang="fr-FR" dirty="0"/>
              <a:t>;</a:t>
            </a:r>
          </a:p>
          <a:p>
            <a:pPr>
              <a:buNone/>
            </a:pPr>
            <a:r>
              <a:rPr lang="fr-FR" dirty="0"/>
              <a:t> * in accordance with IFRS 9; or</a:t>
            </a:r>
          </a:p>
          <a:p>
            <a:pPr>
              <a:buFont typeface="Arial" charset="0"/>
              <a:buChar char="•"/>
            </a:pP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/>
              <a:t>the </a:t>
            </a:r>
            <a:r>
              <a:rPr lang="fr-FR" dirty="0" err="1"/>
              <a:t>equity</a:t>
            </a:r>
            <a:r>
              <a:rPr lang="fr-FR" dirty="0"/>
              <a:t> method as </a:t>
            </a:r>
            <a:r>
              <a:rPr lang="fr-FR" dirty="0" err="1"/>
              <a:t>described</a:t>
            </a:r>
            <a:r>
              <a:rPr lang="fr-FR" dirty="0"/>
              <a:t> in IAS </a:t>
            </a:r>
            <a:r>
              <a:rPr lang="fr-FR" dirty="0" smtClean="0"/>
              <a:t>28.</a:t>
            </a:r>
          </a:p>
          <a:p>
            <a:pPr>
              <a:buNone/>
            </a:pPr>
            <a:r>
              <a:rPr lang="fr-FR" dirty="0"/>
              <a:t>b- </a:t>
            </a:r>
            <a:r>
              <a:rPr lang="fr-FR" dirty="0" err="1"/>
              <a:t>Investments</a:t>
            </a:r>
            <a:r>
              <a:rPr lang="fr-FR" dirty="0"/>
              <a:t> </a:t>
            </a:r>
            <a:r>
              <a:rPr lang="fr-FR" dirty="0" err="1"/>
              <a:t>accounted</a:t>
            </a:r>
            <a:r>
              <a:rPr lang="fr-FR" dirty="0"/>
              <a:t> for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cost</a:t>
            </a:r>
            <a:r>
              <a:rPr lang="fr-FR" dirty="0"/>
              <a:t> or the </a:t>
            </a:r>
            <a:r>
              <a:rPr lang="fr-FR" dirty="0" err="1"/>
              <a:t>equity</a:t>
            </a:r>
            <a:r>
              <a:rPr lang="fr-FR" dirty="0"/>
              <a:t> method </a:t>
            </a:r>
            <a:r>
              <a:rPr lang="fr-FR" dirty="0" err="1"/>
              <a:t>should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accounted</a:t>
            </a:r>
            <a:r>
              <a:rPr lang="fr-FR" dirty="0"/>
              <a:t> for in accordance with IFRS 5 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/>
              <a:t>c- If an </a:t>
            </a:r>
            <a:r>
              <a:rPr lang="fr-FR" dirty="0" err="1"/>
              <a:t>entity</a:t>
            </a:r>
            <a:r>
              <a:rPr lang="fr-FR" dirty="0"/>
              <a:t> </a:t>
            </a:r>
            <a:r>
              <a:rPr lang="fr-FR" dirty="0" err="1"/>
              <a:t>chooses</a:t>
            </a:r>
            <a:r>
              <a:rPr lang="fr-FR" dirty="0"/>
              <a:t> to </a:t>
            </a:r>
            <a:r>
              <a:rPr lang="fr-FR" dirty="0" err="1"/>
              <a:t>measure</a:t>
            </a:r>
            <a:r>
              <a:rPr lang="fr-FR" dirty="0"/>
              <a:t>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investments</a:t>
            </a:r>
            <a:r>
              <a:rPr lang="fr-FR" dirty="0"/>
              <a:t> in </a:t>
            </a:r>
            <a:r>
              <a:rPr lang="fr-FR" dirty="0" err="1"/>
              <a:t>associates</a:t>
            </a:r>
            <a:r>
              <a:rPr lang="fr-FR" dirty="0"/>
              <a:t> or joint </a:t>
            </a:r>
            <a:r>
              <a:rPr lang="fr-FR" dirty="0" err="1"/>
              <a:t>ventures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fair</a:t>
            </a:r>
            <a:r>
              <a:rPr lang="fr-FR" dirty="0"/>
              <a:t> value </a:t>
            </a:r>
            <a:r>
              <a:rPr lang="fr-FR" dirty="0" err="1"/>
              <a:t>through</a:t>
            </a:r>
            <a:r>
              <a:rPr lang="fr-FR" dirty="0"/>
              <a:t> profit or </a:t>
            </a:r>
            <a:r>
              <a:rPr lang="fr-FR" dirty="0" err="1"/>
              <a:t>loss</a:t>
            </a:r>
            <a:r>
              <a:rPr lang="fr-FR" dirty="0"/>
              <a:t> under IFRS </a:t>
            </a:r>
            <a:r>
              <a:rPr lang="fr-FR" dirty="0" smtClean="0"/>
              <a:t>9.</a:t>
            </a:r>
          </a:p>
          <a:p>
            <a:pPr>
              <a:buNone/>
            </a:pPr>
            <a:r>
              <a:rPr lang="fr-FR" dirty="0"/>
              <a:t>d- If a parent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required</a:t>
            </a:r>
            <a:r>
              <a:rPr lang="fr-FR" dirty="0"/>
              <a:t>, to </a:t>
            </a:r>
            <a:r>
              <a:rPr lang="fr-FR" dirty="0" err="1"/>
              <a:t>measure</a:t>
            </a:r>
            <a:r>
              <a:rPr lang="fr-FR" dirty="0"/>
              <a:t>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investment</a:t>
            </a:r>
            <a:r>
              <a:rPr lang="fr-FR" dirty="0"/>
              <a:t> in a </a:t>
            </a:r>
            <a:r>
              <a:rPr lang="fr-FR" dirty="0" err="1"/>
              <a:t>subsidiary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fair</a:t>
            </a:r>
            <a:r>
              <a:rPr lang="fr-FR" dirty="0"/>
              <a:t> value </a:t>
            </a:r>
            <a:r>
              <a:rPr lang="fr-FR" dirty="0" err="1"/>
              <a:t>through</a:t>
            </a:r>
            <a:r>
              <a:rPr lang="fr-FR" dirty="0"/>
              <a:t> profit or </a:t>
            </a:r>
            <a:r>
              <a:rPr lang="fr-FR" dirty="0" err="1"/>
              <a:t>loss</a:t>
            </a:r>
            <a:r>
              <a:rPr lang="fr-FR" dirty="0"/>
              <a:t> in accordance with IFRS 9</a:t>
            </a:r>
            <a:r>
              <a:rPr lang="fr-FR" dirty="0" smtClean="0"/>
              <a:t>,</a:t>
            </a:r>
            <a:r>
              <a:rPr lang="fr-FR" dirty="0"/>
              <a:t> , it </a:t>
            </a:r>
            <a:r>
              <a:rPr lang="fr-FR" dirty="0" err="1"/>
              <a:t>shall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for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investment</a:t>
            </a:r>
            <a:r>
              <a:rPr lang="fr-FR" dirty="0"/>
              <a:t> in a </a:t>
            </a:r>
            <a:r>
              <a:rPr lang="fr-FR" dirty="0" err="1"/>
              <a:t>subsidiary</a:t>
            </a:r>
            <a:r>
              <a:rPr lang="fr-FR" dirty="0"/>
              <a:t> in the </a:t>
            </a:r>
            <a:r>
              <a:rPr lang="fr-FR" dirty="0" err="1"/>
              <a:t>same</a:t>
            </a:r>
            <a:r>
              <a:rPr lang="fr-FR" dirty="0"/>
              <a:t> </a:t>
            </a:r>
            <a:r>
              <a:rPr lang="fr-FR" dirty="0" err="1"/>
              <a:t>way</a:t>
            </a:r>
            <a:r>
              <a:rPr lang="fr-FR" dirty="0"/>
              <a:t> in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separate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8829676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 err="1">
                <a:solidFill>
                  <a:srgbClr val="FF0000"/>
                </a:solidFill>
              </a:rPr>
              <a:t>Disclosure</a:t>
            </a:r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 err="1">
                <a:solidFill>
                  <a:srgbClr val="FF0000"/>
                </a:solidFill>
              </a:rPr>
              <a:t>requirements</a:t>
            </a:r>
            <a:endParaRPr lang="fr-F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An </a:t>
            </a:r>
            <a:r>
              <a:rPr lang="fr-FR" dirty="0" err="1" smtClean="0"/>
              <a:t>entity</a:t>
            </a:r>
            <a:r>
              <a:rPr lang="fr-FR" dirty="0" smtClean="0"/>
              <a:t> </a:t>
            </a:r>
            <a:r>
              <a:rPr lang="fr-FR" dirty="0" err="1" smtClean="0"/>
              <a:t>shall</a:t>
            </a:r>
            <a:r>
              <a:rPr lang="fr-FR" dirty="0" smtClean="0"/>
              <a:t> </a:t>
            </a:r>
            <a:r>
              <a:rPr lang="fr-FR" dirty="0" err="1" smtClean="0"/>
              <a:t>apply</a:t>
            </a:r>
            <a:r>
              <a:rPr lang="fr-FR" dirty="0" smtClean="0"/>
              <a:t> all applicable </a:t>
            </a:r>
            <a:r>
              <a:rPr lang="fr-FR" dirty="0" err="1" smtClean="0"/>
              <a:t>IFRSs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providing</a:t>
            </a:r>
            <a:r>
              <a:rPr lang="fr-FR" dirty="0" smtClean="0"/>
              <a:t> </a:t>
            </a:r>
            <a:r>
              <a:rPr lang="fr-FR" dirty="0" err="1" smtClean="0"/>
              <a:t>disclosures</a:t>
            </a:r>
            <a:r>
              <a:rPr lang="fr-FR" dirty="0" smtClean="0"/>
              <a:t> in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separate</a:t>
            </a:r>
            <a:r>
              <a:rPr lang="fr-FR" dirty="0" smtClean="0"/>
              <a:t> financial </a:t>
            </a:r>
            <a:r>
              <a:rPr lang="fr-FR" dirty="0" err="1" smtClean="0"/>
              <a:t>statements</a:t>
            </a:r>
            <a:r>
              <a:rPr lang="fr-FR" dirty="0" smtClean="0"/>
              <a:t>,  </a:t>
            </a:r>
            <a:r>
              <a:rPr lang="fr-FR" dirty="0" err="1"/>
              <a:t>When</a:t>
            </a:r>
            <a:r>
              <a:rPr lang="fr-FR" dirty="0"/>
              <a:t> an </a:t>
            </a:r>
            <a:r>
              <a:rPr lang="fr-FR" dirty="0" err="1"/>
              <a:t>entity</a:t>
            </a:r>
            <a:r>
              <a:rPr lang="fr-FR" dirty="0"/>
              <a:t> </a:t>
            </a:r>
            <a:r>
              <a:rPr lang="fr-FR" dirty="0" err="1"/>
              <a:t>chooses</a:t>
            </a:r>
            <a:r>
              <a:rPr lang="fr-FR" dirty="0"/>
              <a:t> not to </a:t>
            </a:r>
            <a:r>
              <a:rPr lang="fr-FR" dirty="0" err="1"/>
              <a:t>prepare</a:t>
            </a:r>
            <a:r>
              <a:rPr lang="fr-FR" dirty="0"/>
              <a:t> </a:t>
            </a:r>
            <a:r>
              <a:rPr lang="fr-FR" dirty="0" err="1"/>
              <a:t>consolidated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under   </a:t>
            </a:r>
          </a:p>
          <a:p>
            <a:pPr>
              <a:buNone/>
            </a:pPr>
            <a:r>
              <a:rPr lang="fr-FR" dirty="0"/>
              <a:t>  the exemption </a:t>
            </a:r>
            <a:r>
              <a:rPr lang="fr-FR" dirty="0" err="1"/>
              <a:t>contained</a:t>
            </a:r>
            <a:r>
              <a:rPr lang="fr-FR" dirty="0"/>
              <a:t> in  IFRS 10“</a:t>
            </a:r>
            <a:r>
              <a:rPr lang="fr-FR" dirty="0" err="1"/>
              <a:t>Consolidated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” and </a:t>
            </a:r>
            <a:r>
              <a:rPr lang="fr-FR" dirty="0" err="1" smtClean="0"/>
              <a:t>prepares</a:t>
            </a:r>
            <a:r>
              <a:rPr lang="fr-FR" dirty="0" smtClean="0"/>
              <a:t> </a:t>
            </a:r>
            <a:r>
              <a:rPr lang="fr-FR" dirty="0" err="1"/>
              <a:t>separate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, it must </a:t>
            </a:r>
            <a:r>
              <a:rPr lang="fr-FR" dirty="0" err="1"/>
              <a:t>disclose</a:t>
            </a:r>
            <a:r>
              <a:rPr lang="fr-FR" dirty="0"/>
              <a:t> in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separate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the </a:t>
            </a:r>
            <a:r>
              <a:rPr lang="fr-FR" dirty="0" err="1" smtClean="0"/>
              <a:t>following</a:t>
            </a:r>
            <a:r>
              <a:rPr lang="fr-FR" dirty="0" smtClean="0"/>
              <a:t>: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/>
              <a:t>a-That the financial </a:t>
            </a:r>
            <a:r>
              <a:rPr lang="fr-FR" dirty="0" err="1"/>
              <a:t>statements</a:t>
            </a:r>
            <a:r>
              <a:rPr lang="fr-FR" dirty="0"/>
              <a:t> are </a:t>
            </a:r>
            <a:r>
              <a:rPr lang="fr-FR" dirty="0" err="1"/>
              <a:t>separate</a:t>
            </a:r>
            <a:r>
              <a:rPr lang="fr-FR" dirty="0"/>
              <a:t> financial </a:t>
            </a:r>
            <a:r>
              <a:rPr lang="fr-FR" dirty="0" err="1"/>
              <a:t>statements</a:t>
            </a:r>
            <a:r>
              <a:rPr lang="fr-FR" dirty="0"/>
              <a:t> and </a:t>
            </a:r>
            <a:r>
              <a:rPr lang="fr-FR" dirty="0" err="1"/>
              <a:t>that</a:t>
            </a:r>
            <a:r>
              <a:rPr lang="fr-FR" dirty="0"/>
              <a:t> the consolidation exemption has been </a:t>
            </a:r>
            <a:r>
              <a:rPr lang="fr-FR" dirty="0" err="1"/>
              <a:t>used</a:t>
            </a:r>
            <a:r>
              <a:rPr lang="fr-FR" dirty="0"/>
              <a:t>.</a:t>
            </a:r>
          </a:p>
          <a:p>
            <a:pPr>
              <a:buNone/>
            </a:pPr>
            <a:r>
              <a:rPr lang="fr-FR" b="1" dirty="0"/>
              <a:t>b-List of significant </a:t>
            </a:r>
            <a:r>
              <a:rPr lang="fr-FR" b="1" dirty="0" err="1"/>
              <a:t>investments</a:t>
            </a:r>
            <a:r>
              <a:rPr lang="fr-FR" b="1" dirty="0"/>
              <a:t> in </a:t>
            </a:r>
            <a:r>
              <a:rPr lang="fr-FR" b="1" dirty="0" err="1"/>
              <a:t>subsidiaries</a:t>
            </a:r>
            <a:r>
              <a:rPr lang="fr-FR" b="1" dirty="0"/>
              <a:t>, </a:t>
            </a:r>
            <a:r>
              <a:rPr lang="fr-FR" b="1" dirty="0" err="1"/>
              <a:t>jointly</a:t>
            </a:r>
            <a:r>
              <a:rPr lang="fr-FR" b="1" dirty="0"/>
              <a:t> </a:t>
            </a:r>
            <a:r>
              <a:rPr lang="fr-FR" b="1" dirty="0" err="1"/>
              <a:t>controlled</a:t>
            </a:r>
            <a:r>
              <a:rPr lang="fr-FR" b="1" dirty="0"/>
              <a:t> </a:t>
            </a:r>
            <a:r>
              <a:rPr lang="fr-FR" b="1" dirty="0" err="1"/>
              <a:t>companies</a:t>
            </a:r>
            <a:r>
              <a:rPr lang="fr-FR" b="1" dirty="0"/>
              <a:t> and </a:t>
            </a:r>
            <a:r>
              <a:rPr lang="fr-FR" b="1" dirty="0" err="1"/>
              <a:t>associates</a:t>
            </a:r>
            <a:r>
              <a:rPr lang="fr-FR" b="1" dirty="0"/>
              <a:t>, </a:t>
            </a:r>
            <a:r>
              <a:rPr lang="fr-FR" b="1" dirty="0" err="1"/>
              <a:t>including</a:t>
            </a:r>
            <a:r>
              <a:rPr lang="fr-FR" dirty="0"/>
              <a:t>:</a:t>
            </a:r>
          </a:p>
          <a:p>
            <a:pPr lvl="0">
              <a:buNone/>
            </a:pPr>
            <a:r>
              <a:rPr lang="fr-FR" dirty="0" smtClean="0"/>
              <a:t>* </a:t>
            </a:r>
            <a:r>
              <a:rPr lang="fr-FR" dirty="0"/>
              <a:t>the </a:t>
            </a:r>
            <a:r>
              <a:rPr lang="fr-FR" dirty="0" err="1"/>
              <a:t>name</a:t>
            </a:r>
            <a:r>
              <a:rPr lang="fr-FR" dirty="0"/>
              <a:t> of </a:t>
            </a:r>
            <a:r>
              <a:rPr lang="fr-FR" dirty="0" err="1"/>
              <a:t>those</a:t>
            </a:r>
            <a:r>
              <a:rPr lang="fr-FR" dirty="0"/>
              <a:t> </a:t>
            </a:r>
            <a:r>
              <a:rPr lang="fr-FR" dirty="0" err="1"/>
              <a:t>investees</a:t>
            </a:r>
            <a:r>
              <a:rPr lang="fr-FR" dirty="0"/>
              <a:t>.</a:t>
            </a:r>
          </a:p>
          <a:p>
            <a:pPr lvl="0">
              <a:buNone/>
            </a:pPr>
            <a:r>
              <a:rPr lang="fr-FR" dirty="0" smtClean="0"/>
              <a:t>* </a:t>
            </a:r>
            <a:r>
              <a:rPr lang="fr-FR" dirty="0"/>
              <a:t>the principal place of business (and country of incorporation</a:t>
            </a:r>
            <a:r>
              <a:rPr lang="fr-FR" dirty="0" smtClean="0"/>
              <a:t>,  if </a:t>
            </a:r>
            <a:r>
              <a:rPr lang="fr-FR" dirty="0" err="1" smtClean="0"/>
              <a:t>different</a:t>
            </a:r>
            <a:r>
              <a:rPr lang="fr-FR" dirty="0" smtClean="0"/>
              <a:t>) of </a:t>
            </a:r>
            <a:r>
              <a:rPr lang="fr-FR" dirty="0" err="1" smtClean="0"/>
              <a:t>those</a:t>
            </a:r>
            <a:r>
              <a:rPr lang="fr-FR" dirty="0" smtClean="0"/>
              <a:t> </a:t>
            </a:r>
            <a:r>
              <a:rPr lang="fr-FR" dirty="0" err="1" smtClean="0"/>
              <a:t>investees</a:t>
            </a:r>
            <a:r>
              <a:rPr lang="fr-FR" dirty="0" smtClean="0"/>
              <a:t>.</a:t>
            </a:r>
          </a:p>
          <a:p>
            <a:pPr lvl="0">
              <a:buNone/>
            </a:pPr>
            <a:r>
              <a:rPr lang="fr-FR" dirty="0" smtClean="0"/>
              <a:t> *</a:t>
            </a:r>
            <a:r>
              <a:rPr lang="fr-FR" dirty="0" err="1" smtClean="0"/>
              <a:t>its</a:t>
            </a:r>
            <a:r>
              <a:rPr lang="fr-FR" dirty="0" smtClean="0"/>
              <a:t> proportion of the </a:t>
            </a:r>
            <a:r>
              <a:rPr lang="fr-FR" dirty="0" err="1" smtClean="0"/>
              <a:t>ownership</a:t>
            </a:r>
            <a:r>
              <a:rPr lang="fr-FR" dirty="0" smtClean="0"/>
              <a:t> </a:t>
            </a:r>
            <a:r>
              <a:rPr lang="fr-FR" dirty="0" err="1" smtClean="0"/>
              <a:t>interest</a:t>
            </a:r>
            <a:r>
              <a:rPr lang="fr-FR" dirty="0" smtClean="0"/>
              <a:t> (and </a:t>
            </a:r>
            <a:r>
              <a:rPr lang="fr-FR" dirty="0" err="1" smtClean="0"/>
              <a:t>its</a:t>
            </a:r>
            <a:r>
              <a:rPr lang="fr-FR" dirty="0" smtClean="0"/>
              <a:t> proportion of the </a:t>
            </a:r>
            <a:r>
              <a:rPr lang="fr-FR" dirty="0" err="1" smtClean="0"/>
              <a:t>voting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, if </a:t>
            </a:r>
            <a:r>
              <a:rPr lang="fr-FR" dirty="0" err="1" smtClean="0"/>
              <a:t>different</a:t>
            </a:r>
            <a:r>
              <a:rPr lang="fr-FR" dirty="0" smtClean="0"/>
              <a:t>) held in </a:t>
            </a:r>
            <a:r>
              <a:rPr lang="fr-FR" dirty="0" err="1" smtClean="0"/>
              <a:t>those</a:t>
            </a:r>
            <a:r>
              <a:rPr lang="fr-FR" dirty="0" smtClean="0"/>
              <a:t> </a:t>
            </a:r>
            <a:r>
              <a:rPr lang="fr-FR" dirty="0" err="1" smtClean="0"/>
              <a:t>investees</a:t>
            </a:r>
            <a:r>
              <a:rPr lang="fr-FR" dirty="0" smtClean="0"/>
              <a:t>.</a:t>
            </a:r>
          </a:p>
          <a:p>
            <a:pPr lvl="0">
              <a:buNone/>
            </a:pPr>
            <a:endParaRPr lang="fr-FR" dirty="0" smtClean="0"/>
          </a:p>
          <a:p>
            <a:pPr>
              <a:buNone/>
            </a:pPr>
            <a:r>
              <a:rPr lang="fr-FR" b="1" dirty="0" smtClean="0"/>
              <a:t>c-a </a:t>
            </a:r>
            <a:r>
              <a:rPr lang="fr-FR" b="1" dirty="0"/>
              <a:t>description of the method </a:t>
            </a:r>
            <a:r>
              <a:rPr lang="fr-FR" b="1" dirty="0" err="1"/>
              <a:t>used</a:t>
            </a:r>
            <a:r>
              <a:rPr lang="fr-FR" b="1" dirty="0"/>
              <a:t> to </a:t>
            </a:r>
            <a:r>
              <a:rPr lang="fr-FR" b="1" dirty="0" err="1"/>
              <a:t>account</a:t>
            </a:r>
            <a:r>
              <a:rPr lang="fr-FR" b="1" dirty="0"/>
              <a:t> for the </a:t>
            </a:r>
            <a:r>
              <a:rPr lang="fr-FR" b="1" dirty="0" err="1"/>
              <a:t>investments</a:t>
            </a:r>
            <a:r>
              <a:rPr lang="fr-FR" b="1" dirty="0"/>
              <a:t> ( as in b</a:t>
            </a:r>
            <a:r>
              <a:rPr lang="fr-FR" dirty="0" smtClean="0"/>
              <a:t>).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b="1" dirty="0"/>
              <a:t>d- </a:t>
            </a:r>
            <a:r>
              <a:rPr lang="fr-FR" b="1" dirty="0" err="1"/>
              <a:t>When</a:t>
            </a:r>
            <a:r>
              <a:rPr lang="fr-FR" b="1" dirty="0"/>
              <a:t> an </a:t>
            </a:r>
            <a:r>
              <a:rPr lang="fr-FR" b="1" dirty="0" err="1"/>
              <a:t>investment</a:t>
            </a:r>
            <a:r>
              <a:rPr lang="fr-FR" b="1" dirty="0"/>
              <a:t> </a:t>
            </a:r>
            <a:r>
              <a:rPr lang="fr-FR" b="1" dirty="0" err="1"/>
              <a:t>entity</a:t>
            </a:r>
            <a:r>
              <a:rPr lang="fr-FR" b="1" dirty="0"/>
              <a:t> </a:t>
            </a:r>
            <a:r>
              <a:rPr lang="fr-FR" b="1" dirty="0" err="1"/>
              <a:t>that</a:t>
            </a:r>
            <a:r>
              <a:rPr lang="fr-FR" b="1" dirty="0"/>
              <a:t> </a:t>
            </a:r>
            <a:r>
              <a:rPr lang="fr-FR" b="1" dirty="0" err="1"/>
              <a:t>is</a:t>
            </a:r>
            <a:r>
              <a:rPr lang="fr-FR" b="1" dirty="0"/>
              <a:t> a parent </a:t>
            </a:r>
            <a:r>
              <a:rPr lang="fr-FR" b="1" dirty="0" err="1"/>
              <a:t>entity</a:t>
            </a:r>
            <a:r>
              <a:rPr lang="fr-FR" b="1" dirty="0"/>
              <a:t> </a:t>
            </a:r>
            <a:r>
              <a:rPr lang="fr-FR" b="1" dirty="0" err="1"/>
              <a:t>other</a:t>
            </a:r>
            <a:r>
              <a:rPr lang="fr-FR" b="1" dirty="0"/>
              <a:t> </a:t>
            </a:r>
            <a:r>
              <a:rPr lang="fr-FR" b="1" dirty="0" err="1"/>
              <a:t>than</a:t>
            </a:r>
            <a:r>
              <a:rPr lang="fr-FR" b="1" dirty="0"/>
              <a:t> the parent </a:t>
            </a:r>
            <a:r>
              <a:rPr lang="fr-FR" b="1" dirty="0" err="1"/>
              <a:t>entity</a:t>
            </a:r>
            <a:r>
              <a:rPr lang="fr-FR" b="1" dirty="0"/>
              <a:t> </a:t>
            </a:r>
            <a:r>
              <a:rPr lang="fr-FR" b="1" dirty="0" err="1"/>
              <a:t>prepares</a:t>
            </a:r>
            <a:r>
              <a:rPr lang="fr-FR" b="1" dirty="0"/>
              <a:t> </a:t>
            </a:r>
            <a:r>
              <a:rPr lang="fr-FR" b="1" dirty="0" err="1"/>
              <a:t>separate</a:t>
            </a:r>
            <a:r>
              <a:rPr lang="fr-FR" b="1" dirty="0"/>
              <a:t> financial </a:t>
            </a:r>
            <a:r>
              <a:rPr lang="fr-FR" b="1" dirty="0" err="1"/>
              <a:t>statements</a:t>
            </a:r>
            <a:r>
              <a:rPr lang="fr-FR" b="1" dirty="0"/>
              <a:t> as </a:t>
            </a:r>
            <a:r>
              <a:rPr lang="fr-FR" b="1" dirty="0" err="1"/>
              <a:t>its</a:t>
            </a:r>
            <a:r>
              <a:rPr lang="fr-FR" b="1" dirty="0"/>
              <a:t> sole financial </a:t>
            </a:r>
            <a:r>
              <a:rPr lang="fr-FR" b="1" dirty="0" err="1"/>
              <a:t>statements</a:t>
            </a:r>
            <a:r>
              <a:rPr lang="fr-FR" b="1" dirty="0"/>
              <a:t>, it </a:t>
            </a:r>
            <a:r>
              <a:rPr lang="fr-FR" b="1" dirty="0" err="1"/>
              <a:t>shall</a:t>
            </a:r>
            <a:r>
              <a:rPr lang="fr-FR" b="1" dirty="0"/>
              <a:t> </a:t>
            </a:r>
            <a:r>
              <a:rPr lang="fr-FR" b="1" dirty="0" err="1"/>
              <a:t>disclose</a:t>
            </a:r>
            <a:r>
              <a:rPr lang="fr-FR" b="1" dirty="0"/>
              <a:t> </a:t>
            </a:r>
            <a:r>
              <a:rPr lang="fr-FR" b="1" dirty="0" err="1"/>
              <a:t>that</a:t>
            </a:r>
            <a:r>
              <a:rPr lang="fr-FR" b="1" dirty="0"/>
              <a:t> </a:t>
            </a:r>
            <a:r>
              <a:rPr lang="fr-FR" b="1" dirty="0" err="1"/>
              <a:t>fact</a:t>
            </a:r>
            <a:r>
              <a:rPr lang="fr-FR" b="1" dirty="0"/>
              <a:t>. The </a:t>
            </a:r>
            <a:r>
              <a:rPr lang="fr-FR" b="1" dirty="0" err="1"/>
              <a:t>investment</a:t>
            </a:r>
            <a:r>
              <a:rPr lang="fr-FR" b="1" dirty="0"/>
              <a:t> </a:t>
            </a:r>
            <a:r>
              <a:rPr lang="fr-FR" b="1" dirty="0" err="1"/>
              <a:t>entity</a:t>
            </a:r>
            <a:r>
              <a:rPr lang="fr-FR" b="1" dirty="0"/>
              <a:t> </a:t>
            </a:r>
            <a:r>
              <a:rPr lang="fr-FR" b="1" dirty="0" err="1"/>
              <a:t>shall</a:t>
            </a:r>
            <a:r>
              <a:rPr lang="fr-FR" b="1" dirty="0"/>
              <a:t> </a:t>
            </a:r>
            <a:r>
              <a:rPr lang="fr-FR" b="1" dirty="0" err="1"/>
              <a:t>also</a:t>
            </a:r>
            <a:r>
              <a:rPr lang="fr-FR" b="1" dirty="0"/>
              <a:t> </a:t>
            </a:r>
            <a:r>
              <a:rPr lang="fr-FR" b="1" dirty="0" err="1"/>
              <a:t>provide</a:t>
            </a:r>
            <a:r>
              <a:rPr lang="fr-FR" b="1" dirty="0"/>
              <a:t> the </a:t>
            </a:r>
            <a:r>
              <a:rPr lang="fr-FR" b="1" dirty="0" err="1"/>
              <a:t>disclosures</a:t>
            </a:r>
            <a:r>
              <a:rPr lang="fr-FR" b="1" dirty="0"/>
              <a:t> </a:t>
            </a:r>
            <a:r>
              <a:rPr lang="fr-FR" b="1" dirty="0" err="1"/>
              <a:t>relating</a:t>
            </a:r>
            <a:r>
              <a:rPr lang="fr-FR" b="1" dirty="0"/>
              <a:t> to </a:t>
            </a:r>
            <a:r>
              <a:rPr lang="fr-FR" b="1" dirty="0" err="1"/>
              <a:t>investment</a:t>
            </a:r>
            <a:r>
              <a:rPr lang="fr-FR" b="1" dirty="0"/>
              <a:t> </a:t>
            </a:r>
            <a:r>
              <a:rPr lang="fr-FR" b="1" dirty="0" err="1"/>
              <a:t>entities</a:t>
            </a:r>
            <a:r>
              <a:rPr lang="fr-FR" b="1" dirty="0"/>
              <a:t> </a:t>
            </a:r>
            <a:r>
              <a:rPr lang="fr-FR" b="1" dirty="0" err="1"/>
              <a:t>required</a:t>
            </a:r>
            <a:r>
              <a:rPr lang="fr-FR" b="1" dirty="0"/>
              <a:t> by IFRS 12 » </a:t>
            </a:r>
            <a:r>
              <a:rPr lang="fr-FR" b="1" dirty="0" err="1"/>
              <a:t>Disclosure</a:t>
            </a:r>
            <a:r>
              <a:rPr lang="fr-FR" b="1" dirty="0"/>
              <a:t> of </a:t>
            </a:r>
            <a:r>
              <a:rPr lang="fr-FR" b="1" dirty="0" err="1"/>
              <a:t>Interests</a:t>
            </a:r>
            <a:r>
              <a:rPr lang="fr-FR" b="1" dirty="0"/>
              <a:t> in </a:t>
            </a:r>
            <a:r>
              <a:rPr lang="fr-FR" b="1" dirty="0" err="1"/>
              <a:t>Other</a:t>
            </a:r>
            <a:r>
              <a:rPr lang="fr-FR" b="1" dirty="0"/>
              <a:t> </a:t>
            </a:r>
            <a:r>
              <a:rPr lang="fr-FR" b="1" dirty="0" err="1"/>
              <a:t>Entities</a:t>
            </a:r>
            <a:r>
              <a:rPr lang="fr-FR" b="1" dirty="0"/>
              <a:t> ».</a:t>
            </a:r>
          </a:p>
          <a:p>
            <a:pPr>
              <a:buNone/>
            </a:pPr>
            <a:r>
              <a:rPr lang="fr-FR" b="1" dirty="0"/>
              <a:t> 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336</Words>
  <Application>Microsoft Office PowerPoint</Application>
  <PresentationFormat>Affichage à l'écran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DJEMAA</dc:creator>
  <cp:lastModifiedBy>DJEMAA</cp:lastModifiedBy>
  <cp:revision>17</cp:revision>
  <dcterms:created xsi:type="dcterms:W3CDTF">2024-11-08T05:17:50Z</dcterms:created>
  <dcterms:modified xsi:type="dcterms:W3CDTF">2024-11-08T05:40:03Z</dcterms:modified>
</cp:coreProperties>
</file>