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7" r:id="rId9"/>
    <p:sldId id="262" r:id="rId10"/>
    <p:sldId id="263" r:id="rId11"/>
    <p:sldId id="268" r:id="rId12"/>
    <p:sldId id="266" r:id="rId13"/>
    <p:sldId id="269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589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/>
          <a:lstStyle/>
          <a:p>
            <a:r>
              <a:rPr lang="ar-DZ" dirty="0" smtClean="0"/>
              <a:t>الترويج </a:t>
            </a:r>
            <a:r>
              <a:rPr lang="ar-DZ" dirty="0" err="1" smtClean="0"/>
              <a:t>الاخلاقي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 smtClean="0">
                <a:solidFill>
                  <a:schemeClr val="tx1"/>
                </a:solidFill>
              </a:rPr>
              <a:t>محاضرة مقدمة من طرف </a:t>
            </a:r>
            <a:r>
              <a:rPr lang="ar-DZ" dirty="0" err="1" smtClean="0">
                <a:solidFill>
                  <a:schemeClr val="tx1"/>
                </a:solidFill>
              </a:rPr>
              <a:t>الاستاذة</a:t>
            </a:r>
            <a:r>
              <a:rPr lang="ar-DZ" dirty="0" smtClean="0">
                <a:solidFill>
                  <a:schemeClr val="tx1"/>
                </a:solidFill>
              </a:rPr>
              <a:t> حنان برجم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42" name="Picture 2" descr="9 techniques que les publicitaires utilisent pour rendre les plats plus  attir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572032" cy="239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85784" y="3143248"/>
            <a:ext cx="894398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        </a:t>
            </a:r>
            <a:r>
              <a:rPr lang="ar-DZ" sz="3200" dirty="0" smtClean="0"/>
              <a:t>هل هي فعلا مثالية لفطور الصباح وهل هي فعلا صحية </a:t>
            </a:r>
            <a:r>
              <a:rPr lang="fr-FR" sz="3200" dirty="0" smtClean="0"/>
              <a:t>!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!!!!!</a:t>
            </a:r>
            <a:endParaRPr lang="fr-FR" dirty="0"/>
          </a:p>
        </p:txBody>
      </p:sp>
      <p:pic>
        <p:nvPicPr>
          <p:cNvPr id="3074" name="Picture 2" descr="Nutella condamné pour publicité mensongère en Californie : 4 dollars remboursés par pot acheté entre 2009 et 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7053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4578" name="Picture 2" descr="Publicidade ao Photoshop como creme! | Introdução aos Novos Mé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10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VIP Classic - #التسويق وفن الخداع والغش في الجزائر!! تلجأ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أنت في #الجزائر مادلين في الغلاف محشية... - يوميات مواطن بسيط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8" name="Picture 6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143932" cy="5319718"/>
          </a:xfrm>
          <a:prstGeom prst="rect">
            <a:avLst/>
          </a:prstGeom>
          <a:noFill/>
        </p:spPr>
      </p:pic>
      <p:sp>
        <p:nvSpPr>
          <p:cNvPr id="23560" name="AutoShape 8" descr="علاج الصلع الوراثي بالطرق الطبية أو الطبيعية | الطب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62" name="AutoShape 10" descr="بديل زراعة الشعر للرجال... - اسرار الرشاقه والجمال مع فورايفر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626" name="AutoShape 2" descr="كيف يمكن ان تكون الاعلانات التجاريه مضلل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28" name="Picture 4" descr="تعريف الإعلانات التجارية الكاذبة | المرسا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667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dirty="0" smtClean="0"/>
              <a:t>التدابير </a:t>
            </a:r>
            <a:r>
              <a:rPr lang="ar-DZ" dirty="0" err="1" smtClean="0"/>
              <a:t>الاخلاقية</a:t>
            </a:r>
            <a:r>
              <a:rPr lang="ar-DZ" dirty="0" smtClean="0"/>
              <a:t> لمواجهة الممارسات </a:t>
            </a:r>
            <a:r>
              <a:rPr lang="ar-DZ" dirty="0" err="1" smtClean="0"/>
              <a:t>الااقخلاقية</a:t>
            </a:r>
            <a:r>
              <a:rPr lang="ar-DZ" dirty="0" smtClean="0"/>
              <a:t> في الترويج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ar-DZ" dirty="0" smtClean="0"/>
              <a:t>ويفترض على منظمات الأعمال أن تمارس أعمال الترويج والإعلان وفق إطار أخلاقي</a:t>
            </a:r>
          </a:p>
          <a:p>
            <a:pPr algn="just" rtl="1"/>
            <a:r>
              <a:rPr lang="ar-DZ" dirty="0" smtClean="0"/>
              <a:t>وقيمي يتضمن ما يلي:</a:t>
            </a:r>
          </a:p>
          <a:p>
            <a:pPr algn="just" rtl="1"/>
            <a:r>
              <a:rPr lang="ar-DZ" dirty="0" smtClean="0"/>
              <a:t>-الصدق والموضوعية والتوازن.</a:t>
            </a:r>
          </a:p>
          <a:p>
            <a:pPr algn="just" rtl="1"/>
            <a:r>
              <a:rPr lang="ar-DZ" dirty="0" smtClean="0"/>
              <a:t>- تجنب الإفراط أو المبالغة وأخلاقيات وقيم المستهلك والمجتمع.</a:t>
            </a:r>
          </a:p>
          <a:p>
            <a:pPr algn="just" rtl="1"/>
            <a:r>
              <a:rPr lang="ar-DZ" dirty="0" smtClean="0"/>
              <a:t>-أن تكون محفزة للتنافس ودافعة للإبداع والتطوير والتحديث.</a:t>
            </a:r>
          </a:p>
          <a:p>
            <a:pPr algn="just" rtl="1"/>
            <a:r>
              <a:rPr lang="ar-DZ" dirty="0" smtClean="0"/>
              <a:t>-أن تكون تثقيفية للمستهلكين مساعدة على ترشيد السلوك والقرارات </a:t>
            </a:r>
            <a:r>
              <a:rPr lang="ar-DZ" dirty="0" smtClean="0"/>
              <a:t>الشرائية والاستهلاكية</a:t>
            </a:r>
            <a:r>
              <a:rPr lang="ar-DZ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smtClean="0"/>
              <a:t>الأخلاقية والترويج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DZ" b="1" dirty="0" smtClean="0"/>
              <a:t>تعريف </a:t>
            </a:r>
            <a:r>
              <a:rPr lang="ar-DZ" b="1" dirty="0" smtClean="0"/>
              <a:t>الترويج:</a:t>
            </a:r>
            <a:r>
              <a:rPr lang="ar-DZ" dirty="0" smtClean="0"/>
              <a:t>التنسيق بين جهود البائع في إقامة </a:t>
            </a:r>
            <a:r>
              <a:rPr lang="ar-DZ" dirty="0" smtClean="0"/>
              <a:t>منافذ المعلومات </a:t>
            </a:r>
            <a:r>
              <a:rPr lang="ar-DZ" dirty="0" smtClean="0"/>
              <a:t>وفي تسهيل بيع السلع والخدمات أو في قبول فكرة معينة". </a:t>
            </a:r>
          </a:p>
          <a:p>
            <a:pPr algn="just" rtl="1"/>
            <a:r>
              <a:rPr lang="ar-DZ" dirty="0" smtClean="0"/>
              <a:t>وعرف الترويج بأنه الاتصالات التسويقية التي تعمل على إعلام وإقناع الأفراد </a:t>
            </a:r>
            <a:r>
              <a:rPr lang="ar-DZ" dirty="0" smtClean="0"/>
              <a:t>أو المؤسسات </a:t>
            </a:r>
            <a:r>
              <a:rPr lang="ar-DZ" dirty="0" smtClean="0"/>
              <a:t>لتقبل، تعيد شراء، توصي الآخرين، أو تستخدم المنتج، الخدمة، الفكرة. </a:t>
            </a:r>
          </a:p>
          <a:p>
            <a:pPr algn="just" rtl="1"/>
            <a:r>
              <a:rPr lang="ar-DZ" dirty="0" smtClean="0"/>
              <a:t>وعرف بأنه وسيلة من وسائل خلق وتنشيط الطلب على سلع وخدمات المنشأة. </a:t>
            </a:r>
          </a:p>
          <a:p>
            <a:pPr algn="just" rtl="1"/>
            <a:r>
              <a:rPr lang="ar-DZ" dirty="0" smtClean="0"/>
              <a:t>كما عرفت الاتصالات التسويقية بأنها"الوسائل التي من خلالها تحاول </a:t>
            </a:r>
            <a:r>
              <a:rPr lang="ar-DZ" dirty="0" smtClean="0"/>
              <a:t>المنظمة إعلام</a:t>
            </a:r>
            <a:r>
              <a:rPr lang="ar-DZ" dirty="0" smtClean="0"/>
              <a:t>، إقناع، وتذكير الزبائن- بطريقة مباشرة أو غير مباشرة- عن منتجاتها التي </a:t>
            </a:r>
            <a:r>
              <a:rPr lang="ar-DZ" dirty="0" smtClean="0"/>
              <a:t>تبيعها واسمها </a:t>
            </a:r>
            <a:r>
              <a:rPr lang="ar-DZ" dirty="0" smtClean="0"/>
              <a:t>التجاري.</a:t>
            </a:r>
            <a:endParaRPr lang="fr-FR" dirty="0"/>
          </a:p>
        </p:txBody>
      </p:sp>
      <p:pic>
        <p:nvPicPr>
          <p:cNvPr id="9218" name="Picture 2" descr="Les réglementations de la pub : Les produits alimentaires - E-Class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5002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DZ" b="1" dirty="0" smtClean="0"/>
              <a:t>أهمية الترويج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6182" y="928670"/>
            <a:ext cx="4900618" cy="5197493"/>
          </a:xfrm>
        </p:spPr>
        <p:txBody>
          <a:bodyPr>
            <a:normAutofit fontScale="70000" lnSpcReduction="20000"/>
          </a:bodyPr>
          <a:lstStyle/>
          <a:p>
            <a:pPr algn="just" rtl="1"/>
            <a:r>
              <a:rPr lang="ar-DZ" dirty="0" smtClean="0"/>
              <a:t>-يعتبر الترويج الوصلة الحيوية بين المنظمة وجمهورها.</a:t>
            </a:r>
          </a:p>
          <a:p>
            <a:pPr algn="just" rtl="1"/>
            <a:r>
              <a:rPr lang="ar-DZ" dirty="0" smtClean="0"/>
              <a:t>-يعمل الترويج على إعلام الجمهور بالمنتجات والخدمات الجديدة ولذلك تذكيرهم</a:t>
            </a:r>
          </a:p>
          <a:p>
            <a:pPr algn="just" rtl="1"/>
            <a:r>
              <a:rPr lang="ar-DZ" dirty="0" smtClean="0"/>
              <a:t>بالمعروض منها وإقناعهم باستخدامها، وبذلك فهو يحقق الفائدة لطرفي الاتصال.</a:t>
            </a:r>
          </a:p>
          <a:p>
            <a:pPr algn="just" rtl="1"/>
            <a:r>
              <a:rPr lang="ar-DZ" dirty="0" smtClean="0"/>
              <a:t>-الترويج لا يوجه فقط للأفراد ولكن أيضا للمؤسسات والمنظمات الربحية وغير الربحية</a:t>
            </a:r>
          </a:p>
          <a:p>
            <a:pPr algn="just" rtl="1"/>
            <a:r>
              <a:rPr lang="ar-DZ" dirty="0" smtClean="0"/>
              <a:t>مثل المؤسسات الحكومية وكل منهم يحتاج إلى رسالة ووسائل ترويج مختلفة.</a:t>
            </a:r>
          </a:p>
          <a:p>
            <a:pPr algn="just" rtl="1"/>
            <a:r>
              <a:rPr lang="ar-DZ" dirty="0" smtClean="0"/>
              <a:t>_تحفيز الرغبة والطلب لدى المؤسسات والمنظمات وإقناعهم باحتياجاتهم لما ليس عندهم.</a:t>
            </a:r>
          </a:p>
          <a:p>
            <a:pPr algn="just" rtl="1"/>
            <a:r>
              <a:rPr lang="ar-DZ" dirty="0" smtClean="0"/>
              <a:t>-تمييز المنتجات خاصة إذا كان الاختلاف بين المنتجات المقدمة من الشركة وما يقدمه</a:t>
            </a:r>
          </a:p>
          <a:p>
            <a:pPr algn="just" rtl="1"/>
            <a:r>
              <a:rPr lang="ar-DZ" dirty="0" smtClean="0"/>
              <a:t>المنافسون واضحا وجليا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err="1" smtClean="0"/>
              <a:t>اشكال</a:t>
            </a:r>
            <a:r>
              <a:rPr lang="ar-DZ" b="1" dirty="0" smtClean="0"/>
              <a:t> الترويج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DZ" dirty="0" smtClean="0"/>
              <a:t>ترتبط اغلب أهداف الترويج بالبرنامج التسويقي الشامل للمنظمة ومع ذلك </a:t>
            </a:r>
            <a:r>
              <a:rPr lang="ar-DZ" dirty="0" smtClean="0"/>
              <a:t>تؤثر أحيانا </a:t>
            </a:r>
            <a:r>
              <a:rPr lang="ar-DZ" dirty="0" smtClean="0"/>
              <a:t>عوامل </a:t>
            </a:r>
            <a:r>
              <a:rPr lang="ar-DZ" dirty="0" err="1" smtClean="0"/>
              <a:t>و</a:t>
            </a:r>
            <a:r>
              <a:rPr lang="ar-DZ" dirty="0" smtClean="0"/>
              <a:t> قوى من خارج المنظمة في أهداف الترويج ويمكن هنا إيجاز </a:t>
            </a:r>
            <a:r>
              <a:rPr lang="ar-DZ" dirty="0" smtClean="0"/>
              <a:t>أهداف الترويج </a:t>
            </a:r>
            <a:r>
              <a:rPr lang="ar-DZ" dirty="0" smtClean="0"/>
              <a:t>بالاتي:</a:t>
            </a:r>
          </a:p>
          <a:p>
            <a:pPr algn="just" rtl="1"/>
            <a:r>
              <a:rPr lang="ar-DZ" dirty="0" smtClean="0"/>
              <a:t>-</a:t>
            </a:r>
            <a:r>
              <a:rPr lang="ar-D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التوسع في تقديم </a:t>
            </a:r>
            <a:r>
              <a:rPr lang="ar-D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المنتوجات</a:t>
            </a:r>
            <a:r>
              <a:rPr lang="ar-DZ" dirty="0" smtClean="0"/>
              <a:t>: كهدف مرحلي لخدمة المستهلك في الأمر البعيد .</a:t>
            </a:r>
          </a:p>
          <a:p>
            <a:pPr algn="just" rtl="1"/>
            <a:r>
              <a:rPr lang="ar-DZ" dirty="0" smtClean="0"/>
              <a:t>-</a:t>
            </a:r>
            <a:r>
              <a:rPr lang="ar-D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تدعيم ما تقدمه المنظمة </a:t>
            </a:r>
            <a:r>
              <a:rPr lang="ar-DZ" dirty="0" smtClean="0"/>
              <a:t>من </a:t>
            </a:r>
            <a:r>
              <a:rPr lang="ar-DZ" dirty="0" err="1" smtClean="0"/>
              <a:t>منتوجات</a:t>
            </a:r>
            <a:r>
              <a:rPr lang="ar-DZ" dirty="0" smtClean="0"/>
              <a:t> للمحافظة على سوقها.</a:t>
            </a:r>
          </a:p>
          <a:p>
            <a:pPr algn="just" rtl="1"/>
            <a:r>
              <a:rPr lang="ar-DZ" dirty="0" smtClean="0"/>
              <a:t>_</a:t>
            </a:r>
            <a:r>
              <a:rPr lang="ar-D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التركيز على السوق لإيصال إرشادات </a:t>
            </a:r>
            <a:r>
              <a:rPr lang="ar-DZ" dirty="0" smtClean="0"/>
              <a:t>المنظمة وأفكارها المهمة كتعريف الجمهور</a:t>
            </a:r>
          </a:p>
          <a:p>
            <a:pPr algn="just" rtl="1"/>
            <a:r>
              <a:rPr lang="ar-DZ" dirty="0" smtClean="0"/>
              <a:t>بكيفية الحصول على </a:t>
            </a:r>
            <a:r>
              <a:rPr lang="ar-DZ" dirty="0" err="1" smtClean="0"/>
              <a:t>المنتوج</a:t>
            </a:r>
            <a:r>
              <a:rPr lang="ar-DZ" dirty="0" smtClean="0"/>
              <a:t> واستخدامه ومنافعه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ar-DZ" b="1" dirty="0" smtClean="0"/>
              <a:t>عناصر المزيج الترويجي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4678" y="785794"/>
            <a:ext cx="5543560" cy="4525963"/>
          </a:xfrm>
        </p:spPr>
        <p:txBody>
          <a:bodyPr>
            <a:noAutofit/>
          </a:bodyPr>
          <a:lstStyle/>
          <a:p>
            <a:pPr algn="just" rtl="1"/>
            <a:r>
              <a:rPr lang="ar-DZ" sz="2400" b="1" dirty="0" smtClean="0"/>
              <a:t>-</a:t>
            </a:r>
            <a:r>
              <a:rPr lang="ar-DZ" sz="2400" b="1" dirty="0" smtClean="0">
                <a:solidFill>
                  <a:srgbClr val="FF0000"/>
                </a:solidFill>
              </a:rPr>
              <a:t>الإعلان</a:t>
            </a:r>
            <a:r>
              <a:rPr lang="ar-DZ" sz="2400" b="1" dirty="0" smtClean="0"/>
              <a:t>:</a:t>
            </a:r>
          </a:p>
          <a:p>
            <a:pPr algn="just" rtl="1"/>
            <a:r>
              <a:rPr lang="ar-DZ" sz="2400" dirty="0" smtClean="0"/>
              <a:t>الوسيلة غير الشخصية الهادفة إلى تقديم الأفكار عن السلع أو الخدمات بواسطة </a:t>
            </a:r>
            <a:r>
              <a:rPr lang="ar-DZ" sz="2400" dirty="0" smtClean="0"/>
              <a:t>جهة معلومة </a:t>
            </a:r>
            <a:r>
              <a:rPr lang="ar-DZ" sz="2400" dirty="0" smtClean="0"/>
              <a:t>نظير أجر مدفوع.</a:t>
            </a:r>
          </a:p>
          <a:p>
            <a:pPr algn="just" rtl="1"/>
            <a:r>
              <a:rPr lang="ar-DZ" sz="2400" b="1" dirty="0" smtClean="0">
                <a:solidFill>
                  <a:srgbClr val="FF0000"/>
                </a:solidFill>
              </a:rPr>
              <a:t>-البيع الشخصي:</a:t>
            </a:r>
          </a:p>
          <a:p>
            <a:pPr algn="just" rtl="1"/>
            <a:r>
              <a:rPr lang="ar-DZ" sz="2400" dirty="0" smtClean="0"/>
              <a:t>اتصال وجه لوجه بين البائع والعميل المرتقب، حيث يعطي البيع الشخصي فرصة </a:t>
            </a:r>
            <a:r>
              <a:rPr lang="ar-DZ" sz="2400" dirty="0" smtClean="0"/>
              <a:t>لرجل البيع </a:t>
            </a:r>
            <a:r>
              <a:rPr lang="ar-DZ" sz="2400" dirty="0" smtClean="0"/>
              <a:t>للتعرف على ردود فعل الزبون مباشرة مما يسمح له بتكيف المزيج التسويقي </a:t>
            </a:r>
            <a:r>
              <a:rPr lang="ar-DZ" sz="2400" dirty="0" smtClean="0"/>
              <a:t>وفق حاجات </a:t>
            </a:r>
            <a:r>
              <a:rPr lang="ar-DZ" sz="2400" dirty="0" smtClean="0"/>
              <a:t>كل سوق .</a:t>
            </a:r>
          </a:p>
          <a:p>
            <a:pPr algn="just" rtl="1"/>
            <a:r>
              <a:rPr lang="ar-DZ" sz="2400" b="1" dirty="0" smtClean="0">
                <a:solidFill>
                  <a:srgbClr val="FF0000"/>
                </a:solidFill>
              </a:rPr>
              <a:t>-تنشيط المبيعات:</a:t>
            </a:r>
          </a:p>
          <a:p>
            <a:pPr algn="just" rtl="1"/>
            <a:r>
              <a:rPr lang="ar-DZ" sz="2400" dirty="0" smtClean="0"/>
              <a:t>ويشير إلى كافة الأنشطة الترويجية التي تدعم البيع الشخصي والإعلان والدعاية </a:t>
            </a:r>
            <a:r>
              <a:rPr lang="ar-DZ" sz="2400" dirty="0" smtClean="0"/>
              <a:t>والتي تشجع </a:t>
            </a:r>
            <a:r>
              <a:rPr lang="ar-DZ" sz="2400" dirty="0" smtClean="0"/>
              <a:t>العملاء على شراء العينات، المعارض، وسائل إيضاح، الهدايا، المسابقات</a:t>
            </a:r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ar-DZ" b="1" dirty="0" smtClean="0"/>
              <a:t>-الدعاية(النشر):</a:t>
            </a:r>
          </a:p>
          <a:p>
            <a:pPr algn="just" rtl="1"/>
            <a:r>
              <a:rPr lang="ar-DZ" dirty="0" smtClean="0"/>
              <a:t>وهي أي وسيلة غير شخصية غير محددة الأجر لغرض أفكار عن السلع </a:t>
            </a:r>
            <a:r>
              <a:rPr lang="ar-DZ" dirty="0" smtClean="0"/>
              <a:t>والخدمات وتهدف </a:t>
            </a:r>
            <a:r>
              <a:rPr lang="ar-DZ" dirty="0" smtClean="0"/>
              <a:t>إلى التأثير على آراء ومواقف العملاء اتجاه السلع أو الخدمات وتهدف إلى </a:t>
            </a:r>
            <a:r>
              <a:rPr lang="ar-DZ" dirty="0" smtClean="0"/>
              <a:t>التأثير على </a:t>
            </a:r>
            <a:r>
              <a:rPr lang="ar-DZ" dirty="0" smtClean="0"/>
              <a:t>آراء، ومواقف العملاء اتجاه السلع أو </a:t>
            </a:r>
            <a:r>
              <a:rPr lang="ar-DZ" dirty="0" smtClean="0"/>
              <a:t>الخدمات. مثل :ا</a:t>
            </a:r>
            <a:r>
              <a:rPr lang="ar-DZ" b="1" dirty="0" smtClean="0"/>
              <a:t>لعبوات</a:t>
            </a:r>
            <a:endParaRPr lang="ar-DZ" b="1" dirty="0" smtClean="0"/>
          </a:p>
          <a:p>
            <a:pPr algn="just" rtl="1"/>
            <a:r>
              <a:rPr lang="ar-DZ" b="1" dirty="0" smtClean="0"/>
              <a:t>عناصر أخرى مثل العلاقات العامة:</a:t>
            </a:r>
          </a:p>
          <a:p>
            <a:pPr algn="just" rtl="1"/>
            <a:r>
              <a:rPr lang="ar-DZ" b="1" dirty="0" smtClean="0"/>
              <a:t>التحفيز </a:t>
            </a:r>
            <a:r>
              <a:rPr lang="ar-DZ" b="1" dirty="0" smtClean="0"/>
              <a:t>عند نقطة </a:t>
            </a:r>
            <a:r>
              <a:rPr lang="ar-DZ" b="1" dirty="0" smtClean="0"/>
              <a:t>الشراء:</a:t>
            </a:r>
            <a:r>
              <a:rPr lang="ar-DZ" dirty="0" smtClean="0"/>
              <a:t>ويقصد </a:t>
            </a:r>
            <a:r>
              <a:rPr lang="ar-DZ" dirty="0" err="1" smtClean="0"/>
              <a:t>به</a:t>
            </a:r>
            <a:r>
              <a:rPr lang="ar-DZ" dirty="0" smtClean="0"/>
              <a:t> عرض السلع في واجهات العرض الداخلية لمحلات المنظمة </a:t>
            </a:r>
            <a:r>
              <a:rPr lang="ar-DZ" dirty="0" smtClean="0"/>
              <a:t>بطريقة وبشكل </a:t>
            </a:r>
            <a:r>
              <a:rPr lang="ar-DZ" dirty="0" smtClean="0"/>
              <a:t>يثير اهتمام المستهلكين المحتملين ويحفزهم على شراء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smtClean="0"/>
              <a:t>الجوانب الأخلاقية في سياسة الترويج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DZ" dirty="0" smtClean="0"/>
              <a:t>يعتبر النشاط الترويجي مجالا واسعا للعديد من الأفاعيل غير الأخلاقية في </a:t>
            </a:r>
            <a:r>
              <a:rPr lang="ar-DZ" dirty="0" smtClean="0"/>
              <a:t>الأداء التسويقي</a:t>
            </a:r>
            <a:r>
              <a:rPr lang="ar-DZ" dirty="0" smtClean="0"/>
              <a:t>، وبخاصة عندما يقدم إعلانات مضللة وغير واضحة الهدف منها، وبخاصة </a:t>
            </a:r>
            <a:r>
              <a:rPr lang="ar-DZ" dirty="0" smtClean="0"/>
              <a:t>تلك الجوانب </a:t>
            </a:r>
            <a:r>
              <a:rPr lang="ar-DZ" dirty="0" smtClean="0"/>
              <a:t>المتعلقة بعدم الإشارة إلى السعر، أو تواريخ الإنتاج والنفاد، أو حذف </a:t>
            </a:r>
            <a:r>
              <a:rPr lang="ar-DZ" dirty="0" smtClean="0"/>
              <a:t>بعض المعلومات </a:t>
            </a:r>
            <a:r>
              <a:rPr lang="ar-DZ" dirty="0" smtClean="0"/>
              <a:t>الرئيسية ذات العلاقة بالإخطار الجانبية في استخدام المنتج.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omment reconaitre une publicité mensongère sur internet ? - Les recou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2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err="1" smtClean="0"/>
              <a:t>امثلة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DZ" dirty="0" smtClean="0"/>
              <a:t>تتضمن الإعلانات نوعا من الغش أو الإغراء الزائد للمستهلك، وقد تلجأ إلى عرض </a:t>
            </a:r>
            <a:r>
              <a:rPr lang="ar-DZ" dirty="0" smtClean="0"/>
              <a:t>بعض الصور </a:t>
            </a:r>
            <a:r>
              <a:rPr lang="ar-DZ" dirty="0" smtClean="0"/>
              <a:t>الغامضة أو الأمور التي ترغم المستهلك على شراء أمور غير ضرورية </a:t>
            </a:r>
            <a:r>
              <a:rPr lang="ar-DZ" dirty="0" smtClean="0"/>
              <a:t>له وبالتالي </a:t>
            </a:r>
            <a:r>
              <a:rPr lang="ar-DZ" dirty="0" smtClean="0"/>
              <a:t>تحميل ميزانيته عبئا غير ضروري</a:t>
            </a:r>
            <a:endParaRPr lang="fr-FR" dirty="0"/>
          </a:p>
        </p:txBody>
      </p:sp>
      <p:pic>
        <p:nvPicPr>
          <p:cNvPr id="4098" name="Picture 2" descr="La publicité mensongère, un risque à évi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48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www.aquatique-vacances.com/media/8265/400x400/vacances-mobil-home-reclamation-publicite-mensong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5929354" cy="269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589</Words>
  <PresentationFormat>Affichage à l'écran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الترويج الاخلاقي</vt:lpstr>
      <vt:lpstr>الأخلاقية والترويج</vt:lpstr>
      <vt:lpstr>أهمية الترويج</vt:lpstr>
      <vt:lpstr>اشكال الترويج</vt:lpstr>
      <vt:lpstr>عناصر المزيج الترويجي</vt:lpstr>
      <vt:lpstr>Diapositive 6</vt:lpstr>
      <vt:lpstr>الجوانب الأخلاقية في سياسة الترويج</vt:lpstr>
      <vt:lpstr>Diapositive 8</vt:lpstr>
      <vt:lpstr>امثلة </vt:lpstr>
      <vt:lpstr>        هل هي فعلا مثالية لفطور الصباح وهل هي فعلا صحية !</vt:lpstr>
      <vt:lpstr>Diapositive 11</vt:lpstr>
      <vt:lpstr>Diapositive 12</vt:lpstr>
      <vt:lpstr>Diapositive 13</vt:lpstr>
      <vt:lpstr>التدابير الاخلاقية لمواجهة الممارسات الااقخلاقية في الترويج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الترويج الاخلاقي</dc:title>
  <dc:creator>DELL</dc:creator>
  <cp:lastModifiedBy>DELL</cp:lastModifiedBy>
  <cp:revision>7</cp:revision>
  <dcterms:created xsi:type="dcterms:W3CDTF">2023-12-11T08:45:08Z</dcterms:created>
  <dcterms:modified xsi:type="dcterms:W3CDTF">2023-12-11T09:58:12Z</dcterms:modified>
</cp:coreProperties>
</file>