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8" r:id="rId5"/>
    <p:sldId id="258" r:id="rId6"/>
    <p:sldId id="259" r:id="rId7"/>
    <p:sldId id="260" r:id="rId8"/>
    <p:sldId id="261" r:id="rId9"/>
    <p:sldId id="262" r:id="rId10"/>
    <p:sldId id="263" r:id="rId11"/>
    <p:sldId id="266" r:id="rId12"/>
    <p:sldId id="267" r:id="rId13"/>
    <p:sldId id="264" r:id="rId14"/>
    <p:sldId id="265"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5F48DF-B5E6-43CA-A876-4CDCB2829B14}" type="datetimeFigureOut">
              <a:rPr lang="fr-FR" smtClean="0"/>
              <a:pPr/>
              <a:t>06/11/2024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D14A2B-1A0C-459A-AE41-86788BCF84F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F48DF-B5E6-43CA-A876-4CDCB2829B14}" type="datetimeFigureOut">
              <a:rPr lang="fr-FR" smtClean="0"/>
              <a:pPr/>
              <a:t>06/11/2024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D14A2B-1A0C-459A-AE41-86788BCF84F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fontScale="92500" lnSpcReduction="10000"/>
          </a:bodyPr>
          <a:lstStyle/>
          <a:p>
            <a:pPr rtl="1"/>
            <a:r>
              <a:rPr lang="ar-DZ" b="1" smtClean="0">
                <a:solidFill>
                  <a:srgbClr val="FF0000"/>
                </a:solidFill>
              </a:rPr>
              <a:t>الفصل التاسع- </a:t>
            </a:r>
            <a:r>
              <a:rPr lang="ar-DZ" b="1" dirty="0">
                <a:solidFill>
                  <a:srgbClr val="FF0000"/>
                </a:solidFill>
              </a:rPr>
              <a:t>محاسبة عمليات السلم(معيار المحاسبة </a:t>
            </a:r>
            <a:r>
              <a:rPr lang="ar-DZ" b="1" dirty="0" smtClean="0">
                <a:solidFill>
                  <a:srgbClr val="FF0000"/>
                </a:solidFill>
              </a:rPr>
              <a:t>المالية رقم7)</a:t>
            </a:r>
          </a:p>
          <a:p>
            <a:pPr algn="r" rtl="1"/>
            <a:r>
              <a:rPr lang="ar-SA" b="1" dirty="0">
                <a:solidFill>
                  <a:srgbClr val="FF0000"/>
                </a:solidFill>
              </a:rPr>
              <a:t>السلم في </a:t>
            </a:r>
            <a:r>
              <a:rPr lang="ar-SA" b="1" dirty="0" smtClean="0">
                <a:solidFill>
                  <a:srgbClr val="FF0000"/>
                </a:solidFill>
              </a:rPr>
              <a:t>الاصطلاح </a:t>
            </a:r>
            <a:r>
              <a:rPr lang="ar-SA" b="1" dirty="0">
                <a:solidFill>
                  <a:srgbClr val="FF0000"/>
                </a:solidFill>
              </a:rPr>
              <a:t>الفقهي </a:t>
            </a:r>
            <a:r>
              <a:rPr lang="ar-DZ" b="1" dirty="0">
                <a:solidFill>
                  <a:srgbClr val="FF0000"/>
                </a:solidFill>
              </a:rPr>
              <a:t>:</a:t>
            </a:r>
            <a:endParaRPr lang="ar-DZ" b="1" dirty="0" smtClean="0">
              <a:solidFill>
                <a:srgbClr val="FF0000"/>
              </a:solidFill>
            </a:endParaRPr>
          </a:p>
          <a:p>
            <a:pPr algn="r" rtl="1"/>
            <a:r>
              <a:rPr lang="ar-SA" b="1" dirty="0" smtClean="0">
                <a:solidFill>
                  <a:schemeClr val="tx1"/>
                </a:solidFill>
              </a:rPr>
              <a:t>" </a:t>
            </a:r>
            <a:r>
              <a:rPr lang="ar-SA" dirty="0">
                <a:solidFill>
                  <a:schemeClr val="tx1"/>
                </a:solidFill>
              </a:rPr>
              <a:t>بيع آجل بعاجل، فالسلم نوع من البيع </a:t>
            </a:r>
            <a:r>
              <a:rPr lang="ar-SA" dirty="0">
                <a:solidFill>
                  <a:srgbClr val="FF0000"/>
                </a:solidFill>
              </a:rPr>
              <a:t>يتأخر فيه </a:t>
            </a:r>
            <a:r>
              <a:rPr lang="ar-SA" dirty="0" err="1">
                <a:solidFill>
                  <a:srgbClr val="FF0000"/>
                </a:solidFill>
              </a:rPr>
              <a:t>المبيع</a:t>
            </a:r>
            <a:r>
              <a:rPr lang="ar-SA" dirty="0">
                <a:solidFill>
                  <a:srgbClr val="FF0000"/>
                </a:solidFill>
              </a:rPr>
              <a:t> </a:t>
            </a:r>
            <a:r>
              <a:rPr lang="ar-SA" dirty="0">
                <a:solidFill>
                  <a:schemeClr val="tx1"/>
                </a:solidFill>
              </a:rPr>
              <a:t>(ويسمى المسلم فيه</a:t>
            </a:r>
            <a:r>
              <a:rPr lang="ar-SA" dirty="0" smtClean="0">
                <a:solidFill>
                  <a:schemeClr val="tx1"/>
                </a:solidFill>
              </a:rPr>
              <a:t>)</a:t>
            </a:r>
            <a:r>
              <a:rPr lang="ar-DZ" dirty="0" smtClean="0">
                <a:solidFill>
                  <a:schemeClr val="tx1"/>
                </a:solidFill>
              </a:rPr>
              <a:t>،</a:t>
            </a:r>
            <a:r>
              <a:rPr lang="ar-SA" dirty="0" smtClean="0">
                <a:solidFill>
                  <a:schemeClr val="tx1"/>
                </a:solidFill>
              </a:rPr>
              <a:t> </a:t>
            </a:r>
            <a:r>
              <a:rPr lang="ar-SA" dirty="0">
                <a:solidFill>
                  <a:srgbClr val="FF0000"/>
                </a:solidFill>
              </a:rPr>
              <a:t>ويتقدم فيه الثمن </a:t>
            </a:r>
            <a:r>
              <a:rPr lang="ar-SA" dirty="0">
                <a:solidFill>
                  <a:schemeClr val="tx1"/>
                </a:solidFill>
              </a:rPr>
              <a:t>(ويسمى رأس مال السلم) , فهو عكس البيع </a:t>
            </a:r>
            <a:r>
              <a:rPr lang="ar-SA" dirty="0">
                <a:solidFill>
                  <a:srgbClr val="FF0000"/>
                </a:solidFill>
              </a:rPr>
              <a:t>بثمن مؤجل.و </a:t>
            </a:r>
            <a:r>
              <a:rPr lang="ar-SA" dirty="0">
                <a:solidFill>
                  <a:schemeClr val="tx1"/>
                </a:solidFill>
              </a:rPr>
              <a:t>يسمى البائع ( </a:t>
            </a:r>
            <a:r>
              <a:rPr lang="ar-SA" dirty="0">
                <a:solidFill>
                  <a:srgbClr val="FF0000"/>
                </a:solidFill>
              </a:rPr>
              <a:t>المسلم </a:t>
            </a:r>
            <a:r>
              <a:rPr lang="ar-SA" dirty="0" smtClean="0">
                <a:solidFill>
                  <a:srgbClr val="FF0000"/>
                </a:solidFill>
              </a:rPr>
              <a:t>إليه</a:t>
            </a:r>
            <a:r>
              <a:rPr lang="ar-SA" dirty="0" smtClean="0">
                <a:solidFill>
                  <a:schemeClr val="tx1"/>
                </a:solidFill>
              </a:rPr>
              <a:t>)، </a:t>
            </a:r>
            <a:r>
              <a:rPr lang="ar-SA" dirty="0">
                <a:solidFill>
                  <a:schemeClr val="tx1"/>
                </a:solidFill>
              </a:rPr>
              <a:t>ويسمى </a:t>
            </a:r>
            <a:r>
              <a:rPr lang="ar-SA" dirty="0" smtClean="0">
                <a:solidFill>
                  <a:schemeClr val="tx1"/>
                </a:solidFill>
              </a:rPr>
              <a:t>المشتري</a:t>
            </a:r>
            <a:endParaRPr lang="ar-DZ" dirty="0" smtClean="0">
              <a:solidFill>
                <a:schemeClr val="tx1"/>
              </a:solidFill>
            </a:endParaRPr>
          </a:p>
          <a:p>
            <a:pPr algn="r" rtl="1"/>
            <a:r>
              <a:rPr lang="ar-SA" dirty="0" smtClean="0">
                <a:solidFill>
                  <a:schemeClr val="tx1"/>
                </a:solidFill>
              </a:rPr>
              <a:t>( </a:t>
            </a:r>
            <a:r>
              <a:rPr lang="ar-SA" dirty="0">
                <a:solidFill>
                  <a:schemeClr val="tx1"/>
                </a:solidFill>
              </a:rPr>
              <a:t>ا</a:t>
            </a:r>
            <a:r>
              <a:rPr lang="ar-SA" dirty="0">
                <a:solidFill>
                  <a:srgbClr val="FF0000"/>
                </a:solidFill>
              </a:rPr>
              <a:t>لمسلم</a:t>
            </a:r>
            <a:r>
              <a:rPr lang="ar-SA" dirty="0" smtClean="0">
                <a:solidFill>
                  <a:schemeClr val="tx1"/>
                </a:solidFill>
              </a:rPr>
              <a:t>).</a:t>
            </a:r>
            <a:r>
              <a:rPr lang="ar-DZ" dirty="0" smtClean="0">
                <a:solidFill>
                  <a:schemeClr val="tx1"/>
                </a:solidFill>
              </a:rPr>
              <a:t>“</a:t>
            </a:r>
          </a:p>
          <a:p>
            <a:pPr algn="r" rtl="1"/>
            <a:endParaRPr lang="ar-DZ" dirty="0">
              <a:solidFill>
                <a:schemeClr val="tx1"/>
              </a:solidFill>
            </a:endParaRPr>
          </a:p>
          <a:p>
            <a:pPr algn="r" rtl="1"/>
            <a:r>
              <a:rPr lang="ar-SA" b="1" dirty="0">
                <a:solidFill>
                  <a:srgbClr val="FF0000"/>
                </a:solidFill>
              </a:rPr>
              <a:t>مشروعية </a:t>
            </a:r>
            <a:r>
              <a:rPr lang="ar-SA" b="1" dirty="0" smtClean="0">
                <a:solidFill>
                  <a:srgbClr val="FF0000"/>
                </a:solidFill>
              </a:rPr>
              <a:t>السلم¹</a:t>
            </a:r>
            <a:r>
              <a:rPr lang="ar-SA" b="1" dirty="0" smtClean="0">
                <a:solidFill>
                  <a:schemeClr val="tx1"/>
                </a:solidFill>
              </a:rPr>
              <a:t>:</a:t>
            </a:r>
            <a:endParaRPr lang="ar-DZ" b="1" dirty="0" smtClean="0">
              <a:solidFill>
                <a:schemeClr val="tx1"/>
              </a:solidFill>
            </a:endParaRPr>
          </a:p>
          <a:p>
            <a:pPr algn="r" rtl="1"/>
            <a:r>
              <a:rPr lang="ar-DZ" b="1" dirty="0">
                <a:solidFill>
                  <a:schemeClr val="tx1"/>
                </a:solidFill>
              </a:rPr>
              <a:t> </a:t>
            </a:r>
            <a:r>
              <a:rPr lang="ar-SA" dirty="0" smtClean="0">
                <a:solidFill>
                  <a:schemeClr val="tx1"/>
                </a:solidFill>
              </a:rPr>
              <a:t>بيع </a:t>
            </a:r>
            <a:r>
              <a:rPr lang="ar-SA" dirty="0">
                <a:solidFill>
                  <a:schemeClr val="tx1"/>
                </a:solidFill>
              </a:rPr>
              <a:t>السلم استثناء لحكم جزئي من كلي، فالأصل أنه </a:t>
            </a:r>
            <a:r>
              <a:rPr lang="ar-SA" dirty="0">
                <a:solidFill>
                  <a:srgbClr val="FF0000"/>
                </a:solidFill>
              </a:rPr>
              <a:t>بيع معدوم </a:t>
            </a:r>
            <a:r>
              <a:rPr lang="ar-SA" dirty="0">
                <a:solidFill>
                  <a:schemeClr val="tx1"/>
                </a:solidFill>
              </a:rPr>
              <a:t>منهي عنه </a:t>
            </a:r>
            <a:r>
              <a:rPr lang="ar-DZ" dirty="0" smtClean="0">
                <a:solidFill>
                  <a:schemeClr val="tx1"/>
                </a:solidFill>
              </a:rPr>
              <a:t>  </a:t>
            </a:r>
            <a:r>
              <a:rPr lang="ar-SA" dirty="0" smtClean="0">
                <a:solidFill>
                  <a:schemeClr val="tx1"/>
                </a:solidFill>
              </a:rPr>
              <a:t>لكن </a:t>
            </a:r>
            <a:r>
              <a:rPr lang="ar-SA" dirty="0">
                <a:solidFill>
                  <a:schemeClr val="tx1"/>
                </a:solidFill>
              </a:rPr>
              <a:t>استثني من هذا </a:t>
            </a:r>
            <a:r>
              <a:rPr lang="ar-SA" dirty="0">
                <a:solidFill>
                  <a:srgbClr val="FF0000"/>
                </a:solidFill>
              </a:rPr>
              <a:t>الأصل استحسانا، </a:t>
            </a:r>
            <a:r>
              <a:rPr lang="ar-SA" dirty="0">
                <a:solidFill>
                  <a:schemeClr val="tx1"/>
                </a:solidFill>
              </a:rPr>
              <a:t>ولقد ورد في الكتاب، والسنة ،والإجماع على استثنائه</a:t>
            </a:r>
            <a:r>
              <a:rPr lang="ar-SA" dirty="0" smtClean="0">
                <a:solidFill>
                  <a:schemeClr val="tx1"/>
                </a:solidFill>
              </a:rPr>
              <a:t>.</a:t>
            </a:r>
            <a:endParaRPr lang="ar-DZ" dirty="0" smtClean="0">
              <a:solidFill>
                <a:schemeClr val="tx1"/>
              </a:solidFill>
            </a:endParaRPr>
          </a:p>
          <a:p>
            <a:pPr algn="r" rtl="1"/>
            <a:endParaRPr lang="fr-FR" dirty="0">
              <a:solidFill>
                <a:schemeClr val="tx1"/>
              </a:solidFill>
            </a:endParaRPr>
          </a:p>
          <a:p>
            <a:pPr rtl="1"/>
            <a:r>
              <a:rPr lang="ar-DZ" dirty="0" smtClean="0">
                <a:solidFill>
                  <a:schemeClr val="tx1"/>
                </a:solidFill>
              </a:rPr>
              <a:t>¹) </a:t>
            </a:r>
            <a:r>
              <a:rPr lang="ar-DZ" sz="2200" dirty="0">
                <a:solidFill>
                  <a:schemeClr val="tx1"/>
                </a:solidFill>
              </a:rPr>
              <a:t>علاء الدين محمد علي المصلح </a:t>
            </a:r>
            <a:r>
              <a:rPr lang="ar-DZ" sz="2200" u="sng" dirty="0">
                <a:solidFill>
                  <a:schemeClr val="tx1"/>
                </a:solidFill>
              </a:rPr>
              <a:t>،</a:t>
            </a:r>
            <a:r>
              <a:rPr lang="ar-DZ" sz="2200" b="1" u="sng" dirty="0">
                <a:solidFill>
                  <a:schemeClr val="tx1"/>
                </a:solidFill>
              </a:rPr>
              <a:t>بيع السلم في المصارف الإسلامية ودوره في تطوير القطاع الزراعي</a:t>
            </a:r>
            <a:r>
              <a:rPr lang="ar-DZ" sz="2200" dirty="0">
                <a:solidFill>
                  <a:schemeClr val="tx1"/>
                </a:solidFill>
              </a:rPr>
              <a:t>، مجلة الحقوق والحريات، المجلد05 ، العدد 02، السنة 2019، </a:t>
            </a:r>
            <a:r>
              <a:rPr lang="ar-DZ" sz="2200" dirty="0" err="1">
                <a:solidFill>
                  <a:schemeClr val="tx1"/>
                </a:solidFill>
              </a:rPr>
              <a:t>ص</a:t>
            </a:r>
            <a:r>
              <a:rPr lang="ar-DZ" sz="2200" dirty="0">
                <a:solidFill>
                  <a:schemeClr val="tx1"/>
                </a:solidFill>
              </a:rPr>
              <a:t> 91.</a:t>
            </a:r>
            <a:endParaRPr lang="fr-FR" sz="2200" dirty="0">
              <a:solidFill>
                <a:schemeClr val="tx1"/>
              </a:solidFill>
            </a:endParaRPr>
          </a:p>
          <a:p>
            <a:pPr algn="r" rtl="1"/>
            <a:endParaRPr lang="fr-F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r>
              <a:rPr lang="ar-DZ" b="1" dirty="0"/>
              <a:t>خامسا- بيع بضاعة السلم: يتم بيع بضاعة السلم </a:t>
            </a:r>
            <a:r>
              <a:rPr lang="ar-DZ" b="1" dirty="0" err="1"/>
              <a:t>اما</a:t>
            </a:r>
            <a:r>
              <a:rPr lang="ar-DZ" b="1" dirty="0"/>
              <a:t> بربح أو خسارة</a:t>
            </a:r>
            <a:endParaRPr lang="fr-FR" dirty="0"/>
          </a:p>
          <a:p>
            <a:pPr algn="r" rtl="1">
              <a:buNone/>
            </a:pPr>
            <a:r>
              <a:rPr lang="ar-DZ" b="1" dirty="0" smtClean="0">
                <a:solidFill>
                  <a:srgbClr val="FF0000"/>
                </a:solidFill>
              </a:rPr>
              <a:t>1-في </a:t>
            </a:r>
            <a:r>
              <a:rPr lang="ar-DZ" b="1" dirty="0">
                <a:solidFill>
                  <a:srgbClr val="FF0000"/>
                </a:solidFill>
              </a:rPr>
              <a:t>حالة بيع  بضاعة السلم </a:t>
            </a:r>
            <a:r>
              <a:rPr lang="ar-DZ" b="1" dirty="0" smtClean="0">
                <a:solidFill>
                  <a:srgbClr val="FF0000"/>
                </a:solidFill>
              </a:rPr>
              <a:t>بربح</a:t>
            </a:r>
            <a:r>
              <a:rPr lang="ar-DZ" b="1" dirty="0" smtClean="0"/>
              <a:t>:</a:t>
            </a:r>
          </a:p>
          <a:p>
            <a:pPr algn="r" rtl="1">
              <a:buNone/>
            </a:pPr>
            <a:r>
              <a:rPr lang="ar-DZ" b="1" dirty="0"/>
              <a:t>من </a:t>
            </a:r>
            <a:r>
              <a:rPr lang="ar-DZ" b="1" dirty="0" err="1"/>
              <a:t>ح</a:t>
            </a:r>
            <a:r>
              <a:rPr lang="ar-DZ" b="1" dirty="0"/>
              <a:t>/ الصندوق </a:t>
            </a:r>
            <a:endParaRPr lang="fr-FR" dirty="0"/>
          </a:p>
          <a:p>
            <a:pPr algn="r" rtl="1">
              <a:buNone/>
            </a:pPr>
            <a:r>
              <a:rPr lang="ar-DZ" b="1" dirty="0" smtClean="0"/>
              <a:t>         </a:t>
            </a:r>
            <a:r>
              <a:rPr lang="ar-DZ" b="1" dirty="0" err="1"/>
              <a:t>الى</a:t>
            </a:r>
            <a:r>
              <a:rPr lang="ar-DZ" b="1" dirty="0"/>
              <a:t> مذكورين</a:t>
            </a:r>
            <a:endParaRPr lang="fr-FR" dirty="0"/>
          </a:p>
          <a:p>
            <a:pPr algn="r" rtl="1">
              <a:buNone/>
            </a:pPr>
            <a:r>
              <a:rPr lang="ar-DZ" b="1" dirty="0"/>
              <a:t>       </a:t>
            </a:r>
            <a:r>
              <a:rPr lang="ar-DZ" b="1" dirty="0" smtClean="0"/>
              <a:t>      </a:t>
            </a:r>
            <a:r>
              <a:rPr lang="ar-DZ" b="1" dirty="0"/>
              <a:t>ح/ بضاعة السلم</a:t>
            </a:r>
            <a:endParaRPr lang="fr-FR" dirty="0"/>
          </a:p>
          <a:p>
            <a:pPr algn="r" rtl="1">
              <a:buNone/>
            </a:pPr>
            <a:r>
              <a:rPr lang="ar-DZ" b="1" dirty="0" smtClean="0"/>
              <a:t>            </a:t>
            </a:r>
            <a:r>
              <a:rPr lang="ar-DZ" b="1" dirty="0"/>
              <a:t>ح/ أرباح </a:t>
            </a:r>
            <a:r>
              <a:rPr lang="ar-DZ" b="1" dirty="0" smtClean="0"/>
              <a:t>السلم</a:t>
            </a:r>
          </a:p>
          <a:p>
            <a:pPr algn="r" rtl="1">
              <a:buNone/>
            </a:pPr>
            <a:endParaRPr lang="ar-DZ" b="1" dirty="0"/>
          </a:p>
          <a:p>
            <a:pPr algn="r" rtl="1">
              <a:buFontTx/>
              <a:buChar char="-"/>
            </a:pPr>
            <a:r>
              <a:rPr lang="ar-DZ" b="1" dirty="0" smtClean="0">
                <a:solidFill>
                  <a:srgbClr val="FF0000"/>
                </a:solidFill>
              </a:rPr>
              <a:t>في </a:t>
            </a:r>
            <a:r>
              <a:rPr lang="ar-DZ" b="1" dirty="0">
                <a:solidFill>
                  <a:srgbClr val="FF0000"/>
                </a:solidFill>
              </a:rPr>
              <a:t>حالة بيع  بضاعة السلم </a:t>
            </a:r>
            <a:r>
              <a:rPr lang="ar-DZ" b="1" dirty="0" smtClean="0">
                <a:solidFill>
                  <a:srgbClr val="FF0000"/>
                </a:solidFill>
              </a:rPr>
              <a:t>بخسارة:</a:t>
            </a:r>
          </a:p>
          <a:p>
            <a:pPr algn="r" rtl="1">
              <a:buNone/>
            </a:pPr>
            <a:r>
              <a:rPr lang="ar-DZ" b="1" dirty="0"/>
              <a:t>من مذكورين</a:t>
            </a:r>
            <a:endParaRPr lang="fr-FR" dirty="0"/>
          </a:p>
          <a:p>
            <a:pPr algn="r" rtl="1">
              <a:buNone/>
            </a:pPr>
            <a:r>
              <a:rPr lang="ar-DZ" b="1" dirty="0" smtClean="0"/>
              <a:t> ح</a:t>
            </a:r>
            <a:r>
              <a:rPr lang="ar-DZ" b="1" dirty="0"/>
              <a:t>/ الصندوق </a:t>
            </a:r>
            <a:endParaRPr lang="fr-FR" dirty="0"/>
          </a:p>
          <a:p>
            <a:pPr algn="r" rtl="1">
              <a:buNone/>
            </a:pPr>
            <a:r>
              <a:rPr lang="ar-DZ" b="1" dirty="0" smtClean="0"/>
              <a:t> ح</a:t>
            </a:r>
            <a:r>
              <a:rPr lang="ar-DZ" b="1" dirty="0"/>
              <a:t>/ خسائر السلم     </a:t>
            </a:r>
            <a:endParaRPr lang="fr-FR" dirty="0"/>
          </a:p>
          <a:p>
            <a:pPr algn="r" rtl="1">
              <a:buNone/>
            </a:pPr>
            <a:r>
              <a:rPr lang="ar-DZ" b="1" dirty="0" smtClean="0"/>
              <a:t>             </a:t>
            </a:r>
            <a:r>
              <a:rPr lang="ar-DZ" b="1" dirty="0"/>
              <a:t>إلى    </a:t>
            </a:r>
            <a:r>
              <a:rPr lang="ar-DZ" b="1" dirty="0" err="1"/>
              <a:t>ح</a:t>
            </a:r>
            <a:r>
              <a:rPr lang="ar-DZ" b="1" dirty="0"/>
              <a:t>/ بضاعة السلم</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r" rtl="1">
              <a:buNone/>
            </a:pPr>
            <a:r>
              <a:rPr lang="ar-DZ" b="1" dirty="0" smtClean="0"/>
              <a:t>ثانيا – عمليات السلم الموازي:</a:t>
            </a:r>
            <a:endParaRPr lang="fr-FR" dirty="0" smtClean="0"/>
          </a:p>
          <a:p>
            <a:pPr marL="514350" indent="-514350" algn="r" rtl="1">
              <a:buAutoNum type="arabic1Minus"/>
            </a:pPr>
            <a:r>
              <a:rPr lang="ar-DZ" dirty="0" smtClean="0"/>
              <a:t>يتم إثبات عمليات السلم الموازي عند </a:t>
            </a:r>
            <a:r>
              <a:rPr lang="ar-DZ" dirty="0" err="1" smtClean="0"/>
              <a:t>امضاء</a:t>
            </a:r>
            <a:r>
              <a:rPr lang="ar-DZ" dirty="0" smtClean="0"/>
              <a:t> العقد  وقبض المصرف لرأس المال السلم  ( نقدا أوعينا أو منفعة ) (الفقرة رقم 03 ) وعرضه ضمن الالتزامات</a:t>
            </a:r>
            <a:r>
              <a:rPr lang="ar-DZ" b="1" dirty="0" smtClean="0"/>
              <a:t> مطلوبات السلم الموازي</a:t>
            </a:r>
            <a:r>
              <a:rPr lang="ar-DZ" dirty="0" smtClean="0"/>
              <a:t>" </a:t>
            </a:r>
            <a:r>
              <a:rPr lang="ar-DZ" b="1" dirty="0" smtClean="0"/>
              <a:t>(الفقرة08)</a:t>
            </a:r>
            <a:r>
              <a:rPr lang="ar-DZ" dirty="0" smtClean="0"/>
              <a:t> </a:t>
            </a:r>
          </a:p>
          <a:p>
            <a:pPr marL="514350" indent="-514350" algn="r" rtl="1">
              <a:buNone/>
            </a:pPr>
            <a:r>
              <a:rPr lang="ar-DZ" dirty="0" smtClean="0"/>
              <a:t>---------------------           ---------------------</a:t>
            </a:r>
          </a:p>
          <a:p>
            <a:pPr algn="r" rtl="1">
              <a:buNone/>
            </a:pPr>
            <a:r>
              <a:rPr lang="ar-DZ" b="1" dirty="0" smtClean="0"/>
              <a:t>من </a:t>
            </a:r>
            <a:r>
              <a:rPr lang="ar-DZ" b="1" dirty="0" err="1" smtClean="0"/>
              <a:t>ح</a:t>
            </a:r>
            <a:r>
              <a:rPr lang="ar-DZ" b="1" dirty="0" smtClean="0"/>
              <a:t>/ وسيلة القبض ( الصندوق)</a:t>
            </a:r>
            <a:endParaRPr lang="fr-FR" dirty="0" smtClean="0"/>
          </a:p>
          <a:p>
            <a:pPr algn="r" rtl="1">
              <a:buNone/>
            </a:pPr>
            <a:r>
              <a:rPr lang="ar-DZ" b="1" dirty="0" smtClean="0"/>
              <a:t>             إلى </a:t>
            </a:r>
            <a:r>
              <a:rPr lang="ar-DZ" b="1" dirty="0" err="1" smtClean="0"/>
              <a:t>ح</a:t>
            </a:r>
            <a:r>
              <a:rPr lang="ar-DZ" b="1" dirty="0" smtClean="0"/>
              <a:t>/ السلم الموازي</a:t>
            </a:r>
          </a:p>
          <a:p>
            <a:pPr algn="r" rtl="1">
              <a:buNone/>
            </a:pPr>
            <a:r>
              <a:rPr lang="ar-DZ" b="1" dirty="0" smtClean="0"/>
              <a:t>---------------------------------------------------------</a:t>
            </a:r>
          </a:p>
          <a:p>
            <a:pPr algn="r" rtl="1">
              <a:buNone/>
            </a:pPr>
            <a:r>
              <a:rPr lang="ar-DZ" dirty="0" smtClean="0"/>
              <a:t>ب-عند </a:t>
            </a:r>
            <a:r>
              <a:rPr lang="ar-DZ" dirty="0" err="1" smtClean="0"/>
              <a:t>ابرام</a:t>
            </a:r>
            <a:r>
              <a:rPr lang="ar-DZ" dirty="0" smtClean="0"/>
              <a:t> عقد السلم الموازي ( الجهة التي ستورد البضاعة ) ويدفع المصرف ثمن البضاعة، يتم تسجيل التالي:</a:t>
            </a:r>
          </a:p>
          <a:p>
            <a:pPr algn="r" rtl="1">
              <a:buNone/>
            </a:pPr>
            <a:r>
              <a:rPr lang="ar-DZ" dirty="0" smtClean="0"/>
              <a:t>---------------------             -----------------------</a:t>
            </a:r>
          </a:p>
          <a:p>
            <a:pPr algn="r" rtl="1">
              <a:buNone/>
            </a:pPr>
            <a:r>
              <a:rPr lang="ar-DZ" b="1" dirty="0" smtClean="0"/>
              <a:t>    من  </a:t>
            </a:r>
            <a:r>
              <a:rPr lang="ar-DZ" b="1" dirty="0" err="1" smtClean="0"/>
              <a:t>ح</a:t>
            </a:r>
            <a:r>
              <a:rPr lang="ar-DZ" b="1" dirty="0" smtClean="0"/>
              <a:t>/ التمويل بالسلم </a:t>
            </a:r>
            <a:endParaRPr lang="fr-FR" dirty="0" smtClean="0"/>
          </a:p>
          <a:p>
            <a:pPr algn="r" rtl="1">
              <a:buNone/>
            </a:pPr>
            <a:r>
              <a:rPr lang="ar-DZ" b="1" dirty="0" smtClean="0"/>
              <a:t>                  </a:t>
            </a:r>
            <a:r>
              <a:rPr lang="ar-DZ" b="1" dirty="0" err="1" smtClean="0"/>
              <a:t>الى</a:t>
            </a:r>
            <a:r>
              <a:rPr lang="ar-DZ" b="1" dirty="0" smtClean="0"/>
              <a:t> ح/ الصندوق </a:t>
            </a:r>
          </a:p>
          <a:p>
            <a:pPr algn="r" rtl="1">
              <a:buNone/>
            </a:pPr>
            <a:r>
              <a:rPr lang="ar-DZ" b="1" dirty="0" smtClean="0"/>
              <a:t>------------------------------------------------------</a:t>
            </a:r>
          </a:p>
          <a:p>
            <a:pPr algn="r" rtl="1">
              <a:buNone/>
            </a:pPr>
            <a:r>
              <a:rPr lang="ar-DZ" dirty="0" smtClean="0"/>
              <a:t>ت-استلام المصرف البضاعة حسب المواصفات يسجل التالي :</a:t>
            </a:r>
          </a:p>
          <a:p>
            <a:pPr algn="r" rtl="1">
              <a:buNone/>
            </a:pPr>
            <a:r>
              <a:rPr lang="ar-DZ" dirty="0" smtClean="0"/>
              <a:t>----------------              -----------------------------</a:t>
            </a:r>
          </a:p>
          <a:p>
            <a:pPr algn="r" rtl="1">
              <a:buNone/>
            </a:pPr>
            <a:r>
              <a:rPr lang="ar-DZ" b="1" dirty="0" smtClean="0"/>
              <a:t> من </a:t>
            </a:r>
            <a:r>
              <a:rPr lang="ar-DZ" b="1" dirty="0" err="1" smtClean="0"/>
              <a:t>ح</a:t>
            </a:r>
            <a:r>
              <a:rPr lang="ar-DZ" b="1" dirty="0" smtClean="0"/>
              <a:t>/ بضاعة السلم</a:t>
            </a:r>
            <a:endParaRPr lang="fr-FR" dirty="0" smtClean="0"/>
          </a:p>
          <a:p>
            <a:pPr algn="r" rtl="1">
              <a:buNone/>
            </a:pPr>
            <a:r>
              <a:rPr lang="ar-DZ" b="1" dirty="0" smtClean="0"/>
              <a:t>         إلى </a:t>
            </a:r>
            <a:r>
              <a:rPr lang="ar-DZ" b="1" dirty="0" err="1" smtClean="0"/>
              <a:t>ح</a:t>
            </a:r>
            <a:r>
              <a:rPr lang="ar-DZ" b="1" dirty="0" smtClean="0"/>
              <a:t>/ التمويل بالسلم </a:t>
            </a:r>
          </a:p>
          <a:p>
            <a:pPr algn="r" rtl="1">
              <a:buNone/>
            </a:pPr>
            <a:r>
              <a:rPr lang="ar-DZ" b="1" dirty="0" smtClean="0"/>
              <a:t>--------------------------------------------------</a:t>
            </a:r>
          </a:p>
          <a:p>
            <a:pPr algn="r" rtl="1">
              <a:buNone/>
            </a:pPr>
            <a:endParaRPr lang="fr-FR" dirty="0" smtClean="0"/>
          </a:p>
          <a:p>
            <a:pPr algn="r" rtl="1">
              <a:buNone/>
            </a:pPr>
            <a:r>
              <a:rPr lang="ar-DZ" b="1" dirty="0" smtClean="0"/>
              <a:t>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buNone/>
            </a:pPr>
            <a:r>
              <a:rPr lang="ar-DZ" dirty="0" smtClean="0"/>
              <a:t>ث-عند تسليم البضاعة للعميل في السلم الموازي وكانت تكلفة البضاعة أقل من ثمن البيع يسجل المصرف العملية مع الربح كالتالي:</a:t>
            </a:r>
            <a:endParaRPr lang="fr-FR" dirty="0" smtClean="0"/>
          </a:p>
          <a:p>
            <a:pPr algn="r" rtl="1">
              <a:buNone/>
            </a:pPr>
            <a:r>
              <a:rPr lang="ar-DZ" b="1" dirty="0" smtClean="0"/>
              <a:t>من </a:t>
            </a:r>
            <a:r>
              <a:rPr lang="ar-DZ" b="1" dirty="0" err="1" smtClean="0"/>
              <a:t>ح</a:t>
            </a:r>
            <a:r>
              <a:rPr lang="ar-DZ" b="1" dirty="0" smtClean="0"/>
              <a:t>/السلم الموازي</a:t>
            </a:r>
            <a:endParaRPr lang="fr-FR" dirty="0" smtClean="0"/>
          </a:p>
          <a:p>
            <a:pPr algn="r" rtl="1">
              <a:buNone/>
            </a:pPr>
            <a:r>
              <a:rPr lang="ar-DZ" b="1" dirty="0" smtClean="0"/>
              <a:t>        إلى   </a:t>
            </a:r>
            <a:r>
              <a:rPr lang="ar-DZ" b="1" dirty="0" err="1" smtClean="0"/>
              <a:t>ح</a:t>
            </a:r>
            <a:r>
              <a:rPr lang="ar-DZ" b="1" dirty="0" smtClean="0"/>
              <a:t>/بضاعة السلم</a:t>
            </a:r>
            <a:endParaRPr lang="fr-FR" dirty="0" smtClean="0"/>
          </a:p>
          <a:p>
            <a:pPr algn="r" rtl="1">
              <a:buNone/>
            </a:pPr>
            <a:r>
              <a:rPr lang="ar-DZ" b="1" dirty="0" smtClean="0"/>
              <a:t>              ح/ أرباح الاستثمار ... السلم</a:t>
            </a:r>
          </a:p>
          <a:p>
            <a:pPr algn="r" rtl="1">
              <a:buNone/>
            </a:pPr>
            <a:endParaRPr lang="ar-DZ" b="1" dirty="0" smtClean="0"/>
          </a:p>
          <a:p>
            <a:pPr algn="r" rtl="1">
              <a:buNone/>
            </a:pPr>
            <a:r>
              <a:rPr lang="ar-DZ" dirty="0" smtClean="0"/>
              <a:t>ج-أما </a:t>
            </a:r>
            <a:r>
              <a:rPr lang="ar-DZ" dirty="0" err="1" smtClean="0"/>
              <a:t>اذا</a:t>
            </a:r>
            <a:r>
              <a:rPr lang="ar-DZ" dirty="0" smtClean="0"/>
              <a:t> كانت تكلفة البضاعة أكبر من ثمن البيع يسجل المصرف خسارة السلم كالتالي:</a:t>
            </a:r>
          </a:p>
          <a:p>
            <a:pPr algn="r" rtl="1">
              <a:buNone/>
            </a:pPr>
            <a:r>
              <a:rPr lang="ar-DZ" b="1" dirty="0" smtClean="0"/>
              <a:t> من </a:t>
            </a:r>
            <a:r>
              <a:rPr lang="ar-DZ" b="1" dirty="0" err="1" smtClean="0"/>
              <a:t>ح</a:t>
            </a:r>
            <a:r>
              <a:rPr lang="ar-DZ" b="1" dirty="0" smtClean="0"/>
              <a:t>/السلم الموازي</a:t>
            </a:r>
            <a:endParaRPr lang="fr-FR" dirty="0" smtClean="0"/>
          </a:p>
          <a:p>
            <a:pPr algn="r" rtl="1">
              <a:buNone/>
            </a:pPr>
            <a:r>
              <a:rPr lang="ar-DZ" b="1" dirty="0" smtClean="0"/>
              <a:t>      ح/ خسارة الاستثمار ... السلم        </a:t>
            </a:r>
          </a:p>
          <a:p>
            <a:pPr algn="r" rtl="1">
              <a:buNone/>
            </a:pPr>
            <a:r>
              <a:rPr lang="ar-DZ" b="1" dirty="0" smtClean="0"/>
              <a:t>                   إلى </a:t>
            </a:r>
            <a:r>
              <a:rPr lang="ar-DZ" b="1" dirty="0" err="1" smtClean="0"/>
              <a:t>ح</a:t>
            </a:r>
            <a:r>
              <a:rPr lang="ar-DZ" b="1" dirty="0" smtClean="0"/>
              <a:t>/بضاعة السلم </a:t>
            </a:r>
          </a:p>
          <a:p>
            <a:pPr algn="r" rtl="1">
              <a:buNone/>
            </a:pPr>
            <a:endParaRPr lang="fr-FR" dirty="0" smtClean="0"/>
          </a:p>
          <a:p>
            <a:pPr algn="r" rtl="1">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سادسا- تقييم السلم في نهاية الفترة المالية</a:t>
            </a:r>
            <a:r>
              <a:rPr lang="ar-DZ" dirty="0"/>
              <a:t>: </a:t>
            </a:r>
            <a:endParaRPr lang="fr-FR" dirty="0"/>
          </a:p>
          <a:p>
            <a:pPr algn="r" rtl="1">
              <a:buNone/>
            </a:pPr>
            <a:r>
              <a:rPr lang="ar-DZ" dirty="0" smtClean="0"/>
              <a:t>    تقاس </a:t>
            </a:r>
            <a:r>
              <a:rPr lang="ar-DZ" dirty="0"/>
              <a:t>موجودات السلم في نهاية الفترة المالية بالتكلفة التاريخية أو النقدية المتوقع تحقيقها أيهما أقل . يتم تكوين مخصص انخفاض قيمة السلم بمقدار العجز. </a:t>
            </a:r>
            <a:r>
              <a:rPr lang="ar-DZ" dirty="0" smtClean="0"/>
              <a:t>وإذا </a:t>
            </a:r>
            <a:r>
              <a:rPr lang="ar-DZ" dirty="0"/>
              <a:t>كان هناك احتمال الانخفاض قوي يثبت الفرق في قائمة الدخل كخسائر</a:t>
            </a:r>
            <a:r>
              <a:rPr lang="ar-DZ" dirty="0" smtClean="0"/>
              <a:t>.</a:t>
            </a:r>
          </a:p>
          <a:p>
            <a:pPr algn="r" rtl="1">
              <a:buNone/>
            </a:pPr>
            <a:r>
              <a:rPr lang="ar-DZ" b="1" dirty="0"/>
              <a:t>من </a:t>
            </a:r>
            <a:r>
              <a:rPr lang="ar-DZ" b="1" dirty="0" err="1"/>
              <a:t>ح</a:t>
            </a:r>
            <a:r>
              <a:rPr lang="ar-DZ" b="1" dirty="0"/>
              <a:t>/ خسائر السلم</a:t>
            </a:r>
            <a:endParaRPr lang="fr-FR" dirty="0"/>
          </a:p>
          <a:p>
            <a:pPr algn="r" rtl="1">
              <a:buNone/>
            </a:pPr>
            <a:r>
              <a:rPr lang="ar-DZ" b="1" dirty="0"/>
              <a:t>      إلى ح/ مخصص هبوط أسعار بضاعة السلم</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تطبيق –على عمليات السلم :</a:t>
            </a:r>
            <a:endParaRPr lang="fr-FR" dirty="0" smtClean="0"/>
          </a:p>
          <a:p>
            <a:pPr algn="r" rtl="1">
              <a:buNone/>
            </a:pPr>
            <a:r>
              <a:rPr lang="ar-DZ" dirty="0" smtClean="0"/>
              <a:t>قام </a:t>
            </a:r>
            <a:r>
              <a:rPr lang="ar-DZ" dirty="0"/>
              <a:t>بنك إسلامي بتوقيع عقد بيع سلم بتاريخ 3/1/2019 مع </a:t>
            </a:r>
            <a:r>
              <a:rPr lang="ar-DZ" dirty="0" smtClean="0"/>
              <a:t>السيد( </a:t>
            </a:r>
            <a:r>
              <a:rPr lang="ar-DZ" dirty="0"/>
              <a:t>Z ) يتضمن :</a:t>
            </a:r>
            <a:endParaRPr lang="fr-FR" dirty="0"/>
          </a:p>
          <a:p>
            <a:pPr algn="r" rtl="1">
              <a:buNone/>
            </a:pPr>
            <a:r>
              <a:rPr lang="ar-DZ" dirty="0"/>
              <a:t>-يقوم البنك بشراء 2000 طن من القمح من السيد (Z ) بمبلغ 100000 دينار ، على أن يتم التسليم في 5/8/2019 ،</a:t>
            </a:r>
            <a:endParaRPr lang="fr-FR" dirty="0"/>
          </a:p>
          <a:p>
            <a:pPr algn="r" rtl="1">
              <a:buNone/>
            </a:pPr>
            <a:r>
              <a:rPr lang="ar-DZ" dirty="0" smtClean="0"/>
              <a:t>-قام البنك بإيداع المبلغ في الحساب الجاري للسيد (Z ) في 3/1/2019،</a:t>
            </a:r>
            <a:endParaRPr lang="fr-FR" dirty="0" smtClean="0"/>
          </a:p>
          <a:p>
            <a:pPr algn="r" rtl="1">
              <a:buNone/>
            </a:pPr>
            <a:r>
              <a:rPr lang="ar-DZ" dirty="0" smtClean="0"/>
              <a:t>-</a:t>
            </a:r>
            <a:r>
              <a:rPr lang="ar-DZ" dirty="0"/>
              <a:t>باع البنك البضاعة كاملة </a:t>
            </a:r>
            <a:r>
              <a:rPr lang="ar-DZ" dirty="0" err="1"/>
              <a:t>الى</a:t>
            </a:r>
            <a:r>
              <a:rPr lang="ar-DZ" dirty="0"/>
              <a:t> </a:t>
            </a:r>
            <a:r>
              <a:rPr lang="ar-DZ" dirty="0" err="1"/>
              <a:t>احدى</a:t>
            </a:r>
            <a:r>
              <a:rPr lang="ar-DZ" dirty="0"/>
              <a:t> المطاحن في 27 /8/2019 بمبلغ 160000 دينار نقدا وتم تسليم البضاعة بنفس التاريخ</a:t>
            </a:r>
            <a:r>
              <a:rPr lang="ar-DZ" dirty="0" smtClean="0"/>
              <a:t>.</a:t>
            </a:r>
          </a:p>
          <a:p>
            <a:pPr algn="r" rtl="1">
              <a:buNone/>
            </a:pPr>
            <a:r>
              <a:rPr lang="ar-DZ" b="1" dirty="0"/>
              <a:t>المطلوب </a:t>
            </a:r>
            <a:r>
              <a:rPr lang="ar-DZ" dirty="0"/>
              <a:t>– سجل عمليات السلم في يومية البنك.</a:t>
            </a:r>
            <a:endParaRPr lang="fr-FR" dirty="0"/>
          </a:p>
          <a:p>
            <a:pPr algn="r" rtl="1">
              <a:buNone/>
            </a:pPr>
            <a:endParaRPr lang="fr-FR" dirty="0"/>
          </a:p>
          <a:p>
            <a:pPr algn="r" rtl="1">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buNone/>
            </a:pPr>
            <a:r>
              <a:rPr lang="ar-SA" b="1" dirty="0" smtClean="0">
                <a:solidFill>
                  <a:srgbClr val="FF0000"/>
                </a:solidFill>
              </a:rPr>
              <a:t>أركان عقد بيع السلم</a:t>
            </a:r>
            <a:r>
              <a:rPr lang="ar-SA" b="1" dirty="0" smtClean="0"/>
              <a:t>: </a:t>
            </a:r>
            <a:r>
              <a:rPr lang="ar-SA" dirty="0" smtClean="0"/>
              <a:t>اتفق الفقهاء عدا الحنفية على أن أركان عقد السلم هي ثلاثة:</a:t>
            </a:r>
            <a:endParaRPr lang="fr-FR" dirty="0" smtClean="0"/>
          </a:p>
          <a:p>
            <a:pPr algn="r" rtl="1">
              <a:buNone/>
            </a:pPr>
            <a:r>
              <a:rPr lang="ar-DZ" b="1" dirty="0" smtClean="0"/>
              <a:t>1</a:t>
            </a:r>
            <a:r>
              <a:rPr lang="ar-SA" b="1" dirty="0" smtClean="0"/>
              <a:t>-الإيجاب والقبول</a:t>
            </a:r>
            <a:r>
              <a:rPr lang="ar-SA" dirty="0" smtClean="0"/>
              <a:t>: ا</a:t>
            </a:r>
            <a:r>
              <a:rPr lang="ar-SA" b="1" dirty="0" smtClean="0"/>
              <a:t>لصيغة التي تتم بين العاقدين </a:t>
            </a:r>
            <a:r>
              <a:rPr lang="ar-SA" dirty="0" smtClean="0"/>
              <a:t>.</a:t>
            </a:r>
            <a:endParaRPr lang="fr-FR" dirty="0" smtClean="0"/>
          </a:p>
          <a:p>
            <a:pPr algn="r" rtl="1">
              <a:buNone/>
            </a:pPr>
            <a:r>
              <a:rPr lang="ar-DZ" b="1" dirty="0" smtClean="0"/>
              <a:t>2</a:t>
            </a:r>
            <a:r>
              <a:rPr lang="ar-SA" b="1" dirty="0" smtClean="0"/>
              <a:t>- العاقدان (المسلم والمسلم </a:t>
            </a:r>
            <a:r>
              <a:rPr lang="ar-SA" b="1" dirty="0" err="1" smtClean="0"/>
              <a:t>اليه</a:t>
            </a:r>
            <a:r>
              <a:rPr lang="ar-SA" b="1" dirty="0" smtClean="0"/>
              <a:t>):</a:t>
            </a:r>
            <a:endParaRPr lang="fr-FR" dirty="0" smtClean="0"/>
          </a:p>
          <a:p>
            <a:pPr algn="r" rtl="1">
              <a:buNone/>
            </a:pPr>
            <a:r>
              <a:rPr lang="ar-SA" b="1" dirty="0" smtClean="0"/>
              <a:t>المسلم</a:t>
            </a:r>
            <a:r>
              <a:rPr lang="ar-SA" dirty="0" smtClean="0"/>
              <a:t> : المشتري وهو الذي يقوم بدفع ثمن السلعة للمسلم إليه عند التعاقد ( المصرف)</a:t>
            </a:r>
            <a:r>
              <a:rPr lang="fr-FR" dirty="0" smtClean="0"/>
              <a:t>.</a:t>
            </a:r>
            <a:endParaRPr lang="ar-DZ" dirty="0" smtClean="0"/>
          </a:p>
          <a:p>
            <a:pPr algn="r" rtl="1">
              <a:buNone/>
            </a:pPr>
            <a:r>
              <a:rPr lang="ar-SA" dirty="0" smtClean="0"/>
              <a:t>  </a:t>
            </a:r>
            <a:r>
              <a:rPr lang="ar-SA" b="1" dirty="0" smtClean="0"/>
              <a:t>المسلم إليه</a:t>
            </a:r>
            <a:r>
              <a:rPr lang="ar-SA" dirty="0" smtClean="0"/>
              <a:t>: هو البائع الذي يسلم إليه الثمن عند التعاقد، ويقوم بتسليم السلعة في الأجل المتفق عليه</a:t>
            </a:r>
            <a:r>
              <a:rPr lang="fr-FR" dirty="0" smtClean="0"/>
              <a:t>.</a:t>
            </a:r>
          </a:p>
          <a:p>
            <a:pPr algn="r" rtl="1">
              <a:buNone/>
            </a:pPr>
            <a:r>
              <a:rPr lang="ar-SA" b="1" dirty="0" smtClean="0"/>
              <a:t>3-المحل ( الثمن أي المسلم والسلعة </a:t>
            </a:r>
            <a:r>
              <a:rPr lang="ar-SA" b="1" dirty="0" err="1" smtClean="0"/>
              <a:t>المبيعة</a:t>
            </a:r>
            <a:r>
              <a:rPr lang="ar-SA" b="1" dirty="0" smtClean="0"/>
              <a:t> أي المسلم </a:t>
            </a:r>
            <a:r>
              <a:rPr lang="ar-SA" b="1" dirty="0" err="1" smtClean="0"/>
              <a:t>اليه</a:t>
            </a:r>
            <a:r>
              <a:rPr lang="ar-SA" dirty="0" smtClean="0"/>
              <a:t>)</a:t>
            </a:r>
            <a:endParaRPr lang="fr-FR" dirty="0" smtClean="0"/>
          </a:p>
          <a:p>
            <a:pPr algn="r" rtl="1">
              <a:buNone/>
            </a:pPr>
            <a:r>
              <a:rPr lang="ar-DZ" dirty="0" smtClean="0"/>
              <a:t> </a:t>
            </a:r>
            <a:r>
              <a:rPr lang="ar-SA" dirty="0" smtClean="0"/>
              <a:t>ا</a:t>
            </a:r>
            <a:r>
              <a:rPr lang="ar-SA" b="1" dirty="0" smtClean="0"/>
              <a:t>لمعقود عليه : موضوع العقد ( السلعة )</a:t>
            </a:r>
            <a:endParaRPr lang="fr-FR" dirty="0" smtClean="0"/>
          </a:p>
          <a:p>
            <a:pPr algn="r" rtl="1">
              <a:buNone/>
            </a:pPr>
            <a:endParaRPr lang="fr-FR" dirty="0" smtClean="0"/>
          </a:p>
          <a:p>
            <a:pPr lvl="0" algn="r" rtl="1">
              <a:buNone/>
            </a:pPr>
            <a:endParaRPr lang="ar-DZ" dirty="0"/>
          </a:p>
          <a:p>
            <a:pPr algn="r" rtl="1">
              <a:buNone/>
            </a:pPr>
            <a:endParaRPr lang="fr-FR" dirty="0"/>
          </a:p>
          <a:p>
            <a:pPr lvl="0" algn="r" rtl="1">
              <a:buNone/>
            </a:pPr>
            <a:r>
              <a:rPr lang="ar-SA" dirty="0" smtClean="0"/>
              <a:t> </a:t>
            </a:r>
            <a:endParaRPr lang="fr-FR" dirty="0"/>
          </a:p>
          <a:p>
            <a:pPr algn="r" rtl="1">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fontAlgn="base">
              <a:buNone/>
            </a:pPr>
            <a:r>
              <a:rPr lang="ar-SA" b="1" dirty="0" smtClean="0"/>
              <a:t>رابعا-سداد قيمة عقد  السلم:</a:t>
            </a:r>
            <a:endParaRPr lang="fr-FR" b="1" dirty="0" smtClean="0"/>
          </a:p>
          <a:p>
            <a:pPr algn="r" rtl="1" fontAlgn="base">
              <a:buNone/>
            </a:pPr>
            <a:r>
              <a:rPr lang="ar-SA" b="1" dirty="0" smtClean="0"/>
              <a:t>يقوم المصرف بسداد قيمة عقد السلم المبرم مع العميل نقدا أو إيداعه في الحساب الجاري للعميل حسب الاتفاق بينهما، والانتظار حتى موعد تسليم البضاعة محل العقد.</a:t>
            </a:r>
            <a:endParaRPr lang="fr-FR" b="1" dirty="0" smtClean="0"/>
          </a:p>
          <a:p>
            <a:pPr algn="r" rtl="1" fontAlgn="base">
              <a:buNone/>
            </a:pPr>
            <a:r>
              <a:rPr lang="ar-SA" b="1" dirty="0" smtClean="0"/>
              <a:t>خامسا-إبرام عقد السلم الموازي:</a:t>
            </a:r>
            <a:endParaRPr lang="fr-FR" b="1" dirty="0" smtClean="0"/>
          </a:p>
          <a:p>
            <a:pPr algn="r" rtl="1">
              <a:buNone/>
            </a:pPr>
            <a:r>
              <a:rPr lang="ar-SA" b="1" dirty="0" smtClean="0"/>
              <a:t>يجوز للمسلم إليه (المصرف ) أن يعقد سلما موازيا مع طرف ثالث للحصول على سلعة مواصفاتها مطابقة للسلعة المتعاقد على تسليمها في السلم الأول ليتمكن من الوفاء بالتزامه فيه، وفي هذه الحالة يكون البائع في السلم الأول مشتريا في السلم الثاني</a:t>
            </a:r>
            <a:r>
              <a:rPr lang="fr-FR" b="1" dirty="0" smtClean="0"/>
              <a:t>.</a:t>
            </a:r>
          </a:p>
          <a:p>
            <a:pPr algn="r" rtl="1">
              <a:buNone/>
            </a:pPr>
            <a:endParaRPr lang="fr-F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r" rtl="1">
              <a:buNone/>
            </a:pPr>
            <a:r>
              <a:rPr lang="ar-SA" b="1" dirty="0" smtClean="0">
                <a:solidFill>
                  <a:srgbClr val="FF0000"/>
                </a:solidFill>
              </a:rPr>
              <a:t>شروط عقد السلم</a:t>
            </a:r>
            <a:r>
              <a:rPr lang="ar-SA" dirty="0" smtClean="0"/>
              <a:t>: وهي تختلف عن شروط عقد البيع المُتعارف عليه؛ </a:t>
            </a:r>
            <a:r>
              <a:rPr lang="ar-SA" dirty="0" smtClean="0">
                <a:solidFill>
                  <a:srgbClr val="FF0000"/>
                </a:solidFill>
              </a:rPr>
              <a:t>لعدم وجود السلعة، أو عدم توفرها حين البيع.</a:t>
            </a:r>
            <a:endParaRPr lang="fr-FR" dirty="0" smtClean="0">
              <a:solidFill>
                <a:srgbClr val="FF0000"/>
              </a:solidFill>
            </a:endParaRPr>
          </a:p>
          <a:p>
            <a:pPr lvl="0" algn="r" rtl="1">
              <a:buNone/>
            </a:pPr>
            <a:r>
              <a:rPr lang="ar-SA" b="1" dirty="0" smtClean="0"/>
              <a:t>أولا -شروط تخص كل من المسلم (الثمن) والمسلم </a:t>
            </a:r>
            <a:r>
              <a:rPr lang="ar-SA" b="1" dirty="0" err="1" smtClean="0"/>
              <a:t>اليه</a:t>
            </a:r>
            <a:r>
              <a:rPr lang="ar-SA" b="1" dirty="0" smtClean="0"/>
              <a:t> السلعة </a:t>
            </a:r>
            <a:r>
              <a:rPr lang="ar-SA" b="1" dirty="0" err="1" smtClean="0"/>
              <a:t>المبيعة</a:t>
            </a:r>
            <a:r>
              <a:rPr lang="ar-SA" b="1" dirty="0" smtClean="0"/>
              <a:t>)</a:t>
            </a:r>
            <a:r>
              <a:rPr lang="ar-DZ" b="1" dirty="0" smtClean="0"/>
              <a:t>،</a:t>
            </a:r>
          </a:p>
          <a:p>
            <a:pPr lvl="0" algn="r" rtl="1"/>
            <a:r>
              <a:rPr lang="ar-SA" dirty="0" smtClean="0"/>
              <a:t>أن تكون السلعة مما يُمكن ضبطه بالوصف، ومما تتميز </a:t>
            </a:r>
            <a:r>
              <a:rPr lang="ar-SA" dirty="0" err="1" smtClean="0"/>
              <a:t>به</a:t>
            </a:r>
            <a:r>
              <a:rPr lang="ar-SA" dirty="0" smtClean="0"/>
              <a:t> عن غيرها من السِّلع التي في الأسواق، بحيث تنتفي عن السلعة الجهالة؛ أيّ لا تكون السلعة مجهولة المواصفات.</a:t>
            </a:r>
            <a:endParaRPr lang="fr-FR" dirty="0" smtClean="0"/>
          </a:p>
          <a:p>
            <a:pPr lvl="0" algn="r" rtl="1"/>
            <a:r>
              <a:rPr lang="ar-SA" dirty="0" smtClean="0"/>
              <a:t>أن تكون السلعة معلومة الجنس، والنوع، والصفة، والمقدار، بأي نوعٍ معتمدٍ من المقادير للمتعاقدين.</a:t>
            </a:r>
            <a:endParaRPr lang="fr-FR" dirty="0" smtClean="0"/>
          </a:p>
          <a:p>
            <a:pPr lvl="0" algn="r" rtl="1"/>
            <a:r>
              <a:rPr lang="ar-SA" dirty="0" smtClean="0"/>
              <a:t>أن تكون السلعة المراد تسليمها في ذمة البائع.</a:t>
            </a:r>
            <a:endParaRPr lang="fr-FR" dirty="0" smtClean="0"/>
          </a:p>
          <a:p>
            <a:pPr lvl="0" algn="r" rtl="1"/>
            <a:r>
              <a:rPr lang="ar-SA" dirty="0" smtClean="0"/>
              <a:t>أن يكون البائع قادراً على تسليم السلعة في الوقت المُتفق عليه، أو أن يغلب الظن على تسليمه في ذلك الوقت المستحق فيه.</a:t>
            </a:r>
            <a:endParaRPr lang="fr-FR" dirty="0" smtClean="0"/>
          </a:p>
          <a:p>
            <a:pPr lvl="0" algn="r" rtl="1"/>
            <a:r>
              <a:rPr lang="ar-SA" dirty="0" smtClean="0"/>
              <a:t>تعيين الأجل أو الوقت المُراد التسليم فيه.</a:t>
            </a:r>
            <a:endParaRPr lang="fr-FR" dirty="0" smtClean="0"/>
          </a:p>
          <a:p>
            <a:pPr algn="r" rtl="1"/>
            <a:r>
              <a:rPr lang="ar-SA" dirty="0" smtClean="0"/>
              <a:t>تعيين مكان التسليم</a:t>
            </a:r>
            <a:endParaRPr lang="ar-DZ" b="1" dirty="0" smtClean="0"/>
          </a:p>
          <a:p>
            <a:pPr lvl="0" algn="r" rtl="1">
              <a:buNone/>
            </a:pPr>
            <a:r>
              <a:rPr lang="ar-SA" b="1" dirty="0" smtClean="0"/>
              <a:t>ثانيا- شروط الثمن (المسلم )</a:t>
            </a:r>
            <a:r>
              <a:rPr lang="ar-DZ" b="1" dirty="0" smtClean="0"/>
              <a:t>،</a:t>
            </a:r>
            <a:r>
              <a:rPr lang="ar-SA" dirty="0" smtClean="0"/>
              <a:t> </a:t>
            </a:r>
            <a:endParaRPr lang="ar-DZ" dirty="0" smtClean="0"/>
          </a:p>
          <a:p>
            <a:pPr lvl="0" algn="r" rtl="1"/>
            <a:r>
              <a:rPr lang="ar-SA" dirty="0" smtClean="0"/>
              <a:t>تسليم رأس المال للبائع في مجلس عقد بيع السَّلم، وأن يكون نقداً لا مؤجلاً.</a:t>
            </a:r>
            <a:endParaRPr lang="fr-FR" dirty="0" smtClean="0"/>
          </a:p>
          <a:p>
            <a:pPr lvl="0" algn="r" rtl="1"/>
            <a:r>
              <a:rPr lang="ar-SA" dirty="0" smtClean="0"/>
              <a:t>ألا توجد فيه علة ربا النسيئة، فلا بد أن يكونا مختلفين جنسا بحيث يجوز بيعهما ببعضهما لأجل، فلا يجوز تسليم الذهب  </a:t>
            </a:r>
            <a:r>
              <a:rPr lang="ar-SA" dirty="0" err="1" smtClean="0"/>
              <a:t>و</a:t>
            </a:r>
            <a:r>
              <a:rPr lang="ar-SA" dirty="0" smtClean="0"/>
              <a:t> الفضة أحدهما بالآخر مثلا. </a:t>
            </a:r>
            <a:endParaRPr lang="fr-FR" dirty="0" smtClean="0"/>
          </a:p>
          <a:p>
            <a:pPr algn="r" rtl="1">
              <a:buNone/>
            </a:pPr>
            <a:endParaRPr lang="ar-DZ" b="1" dirty="0" smtClean="0"/>
          </a:p>
          <a:p>
            <a:pPr algn="r"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r" rtl="1">
              <a:buNone/>
            </a:pPr>
            <a:r>
              <a:rPr lang="ar-DZ" b="1" dirty="0">
                <a:solidFill>
                  <a:srgbClr val="FF0000"/>
                </a:solidFill>
              </a:rPr>
              <a:t>الإجراءات العملية لبيع السلم في المصارف </a:t>
            </a:r>
            <a:r>
              <a:rPr lang="ar-DZ" b="1" dirty="0" smtClean="0">
                <a:solidFill>
                  <a:srgbClr val="FF0000"/>
                </a:solidFill>
              </a:rPr>
              <a:t>الإسلامية:</a:t>
            </a:r>
            <a:r>
              <a:rPr lang="ar-SA" b="1" dirty="0" smtClean="0"/>
              <a:t>تتمثل الإجراءات العملية لتنفيذ بيع السلم والسلم الموازي كما تقوم </a:t>
            </a:r>
            <a:r>
              <a:rPr lang="ar-SA" b="1" dirty="0" err="1" smtClean="0"/>
              <a:t>به</a:t>
            </a:r>
            <a:r>
              <a:rPr lang="ar-SA" b="1" dirty="0" smtClean="0"/>
              <a:t> المصارف الإسلامية في الآتي:</a:t>
            </a:r>
            <a:endParaRPr lang="fr-FR" b="1" dirty="0" smtClean="0"/>
          </a:p>
          <a:p>
            <a:pPr algn="r" rtl="1" fontAlgn="base">
              <a:buNone/>
            </a:pPr>
            <a:r>
              <a:rPr lang="ar-SA" b="1" dirty="0" smtClean="0"/>
              <a:t>أولا-طلب الشراء: يتلقى المصرف الإسلامي طلباً من العميل يوضح فيه رغبته في تمويل سلعة معينة وبمواصفات محددة معروفة على أن يدفع المصرف للعميل ثمنها معجلاً ويكون الاستلام مؤجلاً.ويحرر العميل نموذج يسمى طلب تمويل سلعة (شيء) بصيغة السلم ومن أهم البيانات التي تظهر في هذا الطلب ما يلي: ــ  </a:t>
            </a:r>
            <a:endParaRPr lang="fr-FR" b="1" dirty="0" smtClean="0"/>
          </a:p>
          <a:p>
            <a:pPr algn="r" rtl="1" fontAlgn="base">
              <a:buNone/>
            </a:pPr>
            <a:r>
              <a:rPr lang="ar-SA" b="1" dirty="0" smtClean="0"/>
              <a:t>أ‌-مواصفات وكمية السلعة موضوع السلم. </a:t>
            </a:r>
            <a:endParaRPr lang="fr-FR" b="1" dirty="0" smtClean="0"/>
          </a:p>
          <a:p>
            <a:pPr algn="r" rtl="1" fontAlgn="base">
              <a:buNone/>
            </a:pPr>
            <a:r>
              <a:rPr lang="ar-SA" b="1" dirty="0" smtClean="0"/>
              <a:t>ب - الثمن المقترح لهذه السلعة في ضوء المعلومات المتاحة ومقدار التمويل. </a:t>
            </a:r>
            <a:endParaRPr lang="fr-FR" b="1" dirty="0" smtClean="0"/>
          </a:p>
          <a:p>
            <a:pPr algn="r" rtl="1" fontAlgn="base">
              <a:buNone/>
            </a:pPr>
            <a:r>
              <a:rPr lang="ar-SA" b="1" dirty="0" smtClean="0"/>
              <a:t>ج - بعض المستندات المتعلقة بالعميل. </a:t>
            </a:r>
            <a:endParaRPr lang="fr-FR" b="1" dirty="0" smtClean="0"/>
          </a:p>
          <a:p>
            <a:pPr algn="r" rtl="1" fontAlgn="base">
              <a:buNone/>
            </a:pPr>
            <a:r>
              <a:rPr lang="ar-SA" b="1" dirty="0" smtClean="0"/>
              <a:t>د - ميعاد وشروط التسليم ومكانه.</a:t>
            </a:r>
            <a:endParaRPr lang="ar-DZ" b="1" dirty="0" smtClean="0"/>
          </a:p>
          <a:p>
            <a:pPr algn="r" rtl="1" fontAlgn="base">
              <a:buNone/>
            </a:pPr>
            <a:endParaRPr lang="fr-FR" b="1" dirty="0" smtClean="0"/>
          </a:p>
          <a:p>
            <a:pPr algn="r" rtl="1" fontAlgn="base">
              <a:buNone/>
            </a:pPr>
            <a:r>
              <a:rPr lang="ar-SA" b="1" dirty="0" smtClean="0"/>
              <a:t>ثانيا-  دراسة جدوى طلب الشراء: يقوم قسم الائتمان في المصرف الإسلامي بدراسة طلب العميل من جميع النواحي مع التركيز على: </a:t>
            </a:r>
            <a:endParaRPr lang="fr-FR" b="1" dirty="0" smtClean="0"/>
          </a:p>
          <a:p>
            <a:pPr algn="r" rtl="1" fontAlgn="base">
              <a:buNone/>
            </a:pPr>
            <a:r>
              <a:rPr lang="ar-SA" b="1" dirty="0" smtClean="0"/>
              <a:t>أ‌-التحقق من صحة البيانات والمعلومات الواردة عن العميل. </a:t>
            </a:r>
            <a:endParaRPr lang="fr-FR" b="1" dirty="0" smtClean="0"/>
          </a:p>
          <a:p>
            <a:pPr algn="r" rtl="1" fontAlgn="base">
              <a:buNone/>
            </a:pPr>
            <a:r>
              <a:rPr lang="ar-SA" b="1" dirty="0" smtClean="0"/>
              <a:t>ب‌-دراسة السلعة وسوقها موضوع السلم من ناحية المخاطر والقابلية للتسويق.</a:t>
            </a:r>
            <a:endParaRPr lang="fr-FR" b="1" dirty="0" smtClean="0"/>
          </a:p>
          <a:p>
            <a:pPr algn="r" rtl="1" fontAlgn="base">
              <a:buNone/>
            </a:pPr>
            <a:r>
              <a:rPr lang="ar-SA" b="1" dirty="0" smtClean="0"/>
              <a:t>ج- دراسة النواحي الشرعية للسلعة موضع السلم.</a:t>
            </a:r>
            <a:endParaRPr lang="fr-FR" b="1" dirty="0" smtClean="0"/>
          </a:p>
          <a:p>
            <a:pPr algn="r" rtl="1" fontAlgn="base">
              <a:buNone/>
            </a:pPr>
            <a:r>
              <a:rPr lang="ar-SA" b="1" dirty="0" smtClean="0"/>
              <a:t>د- </a:t>
            </a:r>
            <a:r>
              <a:rPr lang="ar-SA" b="1" dirty="0" err="1" smtClean="0"/>
              <a:t>دراسة</a:t>
            </a:r>
            <a:r>
              <a:rPr lang="ar-SA" b="1" dirty="0" smtClean="0"/>
              <a:t> ثمن الشراء ونسبة الربح. </a:t>
            </a:r>
            <a:endParaRPr lang="fr-FR" b="1" dirty="0" smtClean="0"/>
          </a:p>
          <a:p>
            <a:pPr algn="r" rtl="1" fontAlgn="base">
              <a:buNone/>
            </a:pPr>
            <a:r>
              <a:rPr lang="ar-SA" b="1" dirty="0" smtClean="0"/>
              <a:t>هـ- دراسة الضمانات والكافلات المقدمة من العميل. </a:t>
            </a:r>
            <a:endParaRPr lang="fr-FR" b="1" dirty="0" smtClean="0"/>
          </a:p>
          <a:p>
            <a:pPr algn="r" rtl="1" fontAlgn="base">
              <a:buNone/>
            </a:pPr>
            <a:r>
              <a:rPr lang="ar-SA" b="1" dirty="0" smtClean="0"/>
              <a:t>و- دراسة إمكانية التسويق وتنفيذ السلم.</a:t>
            </a:r>
            <a:endParaRPr lang="ar-DZ" b="1" dirty="0" smtClean="0"/>
          </a:p>
          <a:p>
            <a:pPr algn="r" rtl="1" fontAlgn="base">
              <a:buNone/>
            </a:pPr>
            <a:endParaRPr lang="fr-FR" b="1" dirty="0" smtClean="0"/>
          </a:p>
          <a:p>
            <a:pPr algn="r" rtl="1" fontAlgn="base">
              <a:buNone/>
            </a:pPr>
            <a:r>
              <a:rPr lang="ar-SA" b="1" dirty="0" smtClean="0"/>
              <a:t>ثالثا: إبرام عقد السلم الأول: في حالة الموافقة من قبل المصرف على تنفيذ العملية بعد بيان جدواها يحرر عقد بيع السلم بين المصرف (المشتري) والعميل (البائع).</a:t>
            </a:r>
            <a:endParaRPr lang="fr-FR" b="1" dirty="0" smtClean="0"/>
          </a:p>
          <a:p>
            <a:pPr algn="r" rtl="1" fontAlgn="base">
              <a:buNone/>
            </a:pPr>
            <a:r>
              <a:rPr lang="ar-SA" dirty="0" smtClean="0"/>
              <a:t> </a:t>
            </a:r>
            <a:endParaRPr lang="fr-FR" dirty="0" smtClean="0"/>
          </a:p>
          <a:p>
            <a:pPr algn="r" rtl="1">
              <a:buNone/>
            </a:pPr>
            <a:endParaRPr lang="ar-DZ" b="1" dirty="0" smtClean="0">
              <a:solidFill>
                <a:srgbClr val="FF0000"/>
              </a:solidFill>
            </a:endParaRPr>
          </a:p>
          <a:p>
            <a:pPr algn="r" rtl="1">
              <a:buNone/>
            </a:pPr>
            <a:endParaRPr lang="fr-FR" dirty="0">
              <a:solidFill>
                <a:srgbClr val="FF0000"/>
              </a:solidFill>
            </a:endParaRPr>
          </a:p>
          <a:p>
            <a:pPr algn="r" rtl="1">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r>
              <a:rPr lang="ar-DZ" b="1" dirty="0">
                <a:solidFill>
                  <a:srgbClr val="FF0000"/>
                </a:solidFill>
              </a:rPr>
              <a:t>المعالجة المحاسبية لعمليات السلم والسلم الموازي</a:t>
            </a:r>
            <a:r>
              <a:rPr lang="ar-DZ" b="1" dirty="0"/>
              <a:t>:</a:t>
            </a:r>
            <a:endParaRPr lang="fr-FR" dirty="0"/>
          </a:p>
          <a:p>
            <a:pPr algn="r" rtl="1">
              <a:buNone/>
            </a:pPr>
            <a:r>
              <a:rPr lang="ar-DZ" b="1" dirty="0">
                <a:solidFill>
                  <a:srgbClr val="FF0000"/>
                </a:solidFill>
              </a:rPr>
              <a:t>أولا – عمليات </a:t>
            </a:r>
            <a:r>
              <a:rPr lang="ar-DZ" b="1" dirty="0" smtClean="0">
                <a:solidFill>
                  <a:srgbClr val="FF0000"/>
                </a:solidFill>
              </a:rPr>
              <a:t>السلم</a:t>
            </a:r>
          </a:p>
          <a:p>
            <a:pPr algn="r" rtl="1">
              <a:buNone/>
            </a:pPr>
            <a:r>
              <a:rPr lang="ar-DZ" b="1" dirty="0" smtClean="0"/>
              <a:t>1-تقديم </a:t>
            </a:r>
            <a:r>
              <a:rPr lang="ar-DZ" b="1" dirty="0"/>
              <a:t>رأس المال: </a:t>
            </a:r>
            <a:r>
              <a:rPr lang="ar-DZ" dirty="0"/>
              <a:t>يتم </a:t>
            </a:r>
            <a:r>
              <a:rPr lang="ar-DZ" dirty="0" err="1"/>
              <a:t>اثبات</a:t>
            </a:r>
            <a:r>
              <a:rPr lang="ar-DZ" dirty="0"/>
              <a:t> التمويل بالسلم عند دفع رأس المال نقدا أو عينا أو منفعة إلى المسلم إليه (البائع).( الفقرة 02 )</a:t>
            </a:r>
            <a:endParaRPr lang="fr-FR" dirty="0"/>
          </a:p>
          <a:p>
            <a:pPr algn="r" rtl="1">
              <a:buNone/>
            </a:pPr>
            <a:r>
              <a:rPr lang="ar-DZ" b="1" dirty="0"/>
              <a:t>أ-عند دفع رأس المال: </a:t>
            </a:r>
            <a:endParaRPr lang="fr-FR" dirty="0"/>
          </a:p>
          <a:p>
            <a:pPr algn="r" rtl="1">
              <a:buNone/>
            </a:pPr>
            <a:r>
              <a:rPr lang="ar-DZ" dirty="0" smtClean="0"/>
              <a:t>1-يقاس </a:t>
            </a:r>
            <a:r>
              <a:rPr lang="ar-DZ" dirty="0"/>
              <a:t>رأس المال إما بالمبلغ الذي تم دفعه، ويسجل المصرف </a:t>
            </a:r>
            <a:r>
              <a:rPr lang="ar-DZ" dirty="0" smtClean="0"/>
              <a:t>العملية:</a:t>
            </a:r>
          </a:p>
          <a:p>
            <a:pPr algn="r" rtl="1">
              <a:buNone/>
            </a:pPr>
            <a:r>
              <a:rPr lang="ar-DZ" b="1" dirty="0"/>
              <a:t>من </a:t>
            </a:r>
            <a:r>
              <a:rPr lang="ar-DZ" b="1" dirty="0" err="1"/>
              <a:t>ح</a:t>
            </a:r>
            <a:r>
              <a:rPr lang="ar-DZ" b="1" dirty="0"/>
              <a:t>/ رأس مال السلم أو تمويل السلم</a:t>
            </a:r>
            <a:endParaRPr lang="fr-FR" dirty="0"/>
          </a:p>
          <a:p>
            <a:pPr algn="r" rtl="1">
              <a:buNone/>
            </a:pPr>
            <a:r>
              <a:rPr lang="ar-DZ" b="1" dirty="0" smtClean="0"/>
              <a:t>           إلى </a:t>
            </a:r>
            <a:r>
              <a:rPr lang="ar-DZ" b="1" dirty="0"/>
              <a:t>ح/ </a:t>
            </a:r>
            <a:r>
              <a:rPr lang="ar-DZ" b="1" dirty="0" smtClean="0"/>
              <a:t>الصندوق</a:t>
            </a:r>
          </a:p>
          <a:p>
            <a:pPr algn="r" rtl="1">
              <a:buNone/>
            </a:pPr>
            <a:r>
              <a:rPr lang="ar-DZ" dirty="0" smtClean="0"/>
              <a:t>2–يقاس </a:t>
            </a:r>
            <a:r>
              <a:rPr lang="ar-DZ" dirty="0"/>
              <a:t>رأس المال المقدم عينا أو منفعة بالقيمة العادلة المقدم وفق الاتفاق بين </a:t>
            </a:r>
            <a:r>
              <a:rPr lang="ar-DZ" dirty="0" smtClean="0"/>
              <a:t>الطرفين</a:t>
            </a:r>
          </a:p>
          <a:p>
            <a:pPr algn="r" rtl="1">
              <a:buNone/>
            </a:pPr>
            <a:r>
              <a:rPr lang="ar-DZ" b="1" dirty="0"/>
              <a:t>من </a:t>
            </a:r>
            <a:r>
              <a:rPr lang="ar-DZ" b="1" dirty="0" err="1"/>
              <a:t>ح</a:t>
            </a:r>
            <a:r>
              <a:rPr lang="ar-DZ" b="1" dirty="0"/>
              <a:t>/ التمويل بالسلم</a:t>
            </a:r>
            <a:endParaRPr lang="fr-FR" dirty="0"/>
          </a:p>
          <a:p>
            <a:pPr algn="r" rtl="1">
              <a:buNone/>
            </a:pPr>
            <a:r>
              <a:rPr lang="ar-DZ" b="1" dirty="0" smtClean="0"/>
              <a:t>           </a:t>
            </a:r>
            <a:r>
              <a:rPr lang="ar-DZ" b="1" dirty="0"/>
              <a:t>إلى </a:t>
            </a:r>
            <a:r>
              <a:rPr lang="ar-DZ" b="1" dirty="0" err="1"/>
              <a:t>ح</a:t>
            </a:r>
            <a:r>
              <a:rPr lang="ar-DZ" b="1" dirty="0"/>
              <a:t>/موجودات السلم</a:t>
            </a:r>
            <a:endParaRPr lang="fr-FR"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r" rtl="1">
              <a:buNone/>
            </a:pPr>
            <a:r>
              <a:rPr lang="ar-DZ" b="1" dirty="0"/>
              <a:t>ثانيا- تسلم المسلم فيه:</a:t>
            </a:r>
            <a:endParaRPr lang="fr-FR" dirty="0"/>
          </a:p>
          <a:p>
            <a:pPr algn="r" rtl="1">
              <a:buNone/>
            </a:pPr>
            <a:r>
              <a:rPr lang="ar-DZ" dirty="0" smtClean="0"/>
              <a:t>1-إذا </a:t>
            </a:r>
            <a:r>
              <a:rPr lang="ar-DZ" dirty="0"/>
              <a:t>كان المسلم فيه مطابقا للعقد، يسجل بالتكلفة التاريخية، ويسجل المصرف العملية كالتالي</a:t>
            </a:r>
            <a:r>
              <a:rPr lang="ar-DZ" dirty="0" smtClean="0"/>
              <a:t>:</a:t>
            </a:r>
          </a:p>
          <a:p>
            <a:pPr algn="r" rtl="1">
              <a:buNone/>
            </a:pPr>
            <a:r>
              <a:rPr lang="ar-DZ" b="1" dirty="0"/>
              <a:t>من </a:t>
            </a:r>
            <a:r>
              <a:rPr lang="ar-DZ" b="1" dirty="0" err="1"/>
              <a:t>ح</a:t>
            </a:r>
            <a:r>
              <a:rPr lang="ar-DZ" b="1" dirty="0"/>
              <a:t>/ بضاعة </a:t>
            </a:r>
            <a:r>
              <a:rPr lang="ar-DZ" b="1" dirty="0" smtClean="0"/>
              <a:t>السلم</a:t>
            </a:r>
          </a:p>
          <a:p>
            <a:pPr algn="r" rtl="1">
              <a:buNone/>
            </a:pPr>
            <a:r>
              <a:rPr lang="ar-DZ" b="1" dirty="0" smtClean="0"/>
              <a:t>           </a:t>
            </a:r>
            <a:r>
              <a:rPr lang="ar-DZ" b="1" dirty="0"/>
              <a:t>إلى </a:t>
            </a:r>
            <a:r>
              <a:rPr lang="ar-DZ" b="1" dirty="0" err="1"/>
              <a:t>ح</a:t>
            </a:r>
            <a:r>
              <a:rPr lang="ar-DZ" b="1" dirty="0"/>
              <a:t>/تمويل السلم</a:t>
            </a:r>
            <a:endParaRPr lang="fr-FR" dirty="0"/>
          </a:p>
          <a:p>
            <a:pPr algn="r" rtl="1">
              <a:buNone/>
            </a:pPr>
            <a:r>
              <a:rPr lang="ar-DZ" b="1" u="sng" dirty="0">
                <a:solidFill>
                  <a:srgbClr val="FF0000"/>
                </a:solidFill>
              </a:rPr>
              <a:t>استلام بضاعة السلم حسب </a:t>
            </a:r>
            <a:r>
              <a:rPr lang="ar-DZ" b="1" u="sng" dirty="0" smtClean="0">
                <a:solidFill>
                  <a:srgbClr val="FF0000"/>
                </a:solidFill>
              </a:rPr>
              <a:t>المواصفات</a:t>
            </a:r>
          </a:p>
          <a:p>
            <a:pPr algn="r" rtl="1">
              <a:buNone/>
            </a:pPr>
            <a:r>
              <a:rPr lang="ar-DZ" dirty="0" smtClean="0"/>
              <a:t>2-إذا </a:t>
            </a:r>
            <a:r>
              <a:rPr lang="ar-DZ" dirty="0"/>
              <a:t>لم يكن المسلم فيه مطابقا للعقد، وكانت القيمة العادلة تساوي ما كان متفق عليه، يسجل البدل بالقيمة الدفترية. أما </a:t>
            </a:r>
            <a:r>
              <a:rPr lang="ar-DZ" dirty="0" err="1"/>
              <a:t>اذا</a:t>
            </a:r>
            <a:r>
              <a:rPr lang="ar-DZ" dirty="0"/>
              <a:t> كانت قيمته أقل فيسجل بالقيمة العادلة ويسجل  الفرق كخسائر ، يسجل المصرف العمليتان </a:t>
            </a:r>
            <a:r>
              <a:rPr lang="ar-DZ" dirty="0" smtClean="0"/>
              <a:t>كالتالي:</a:t>
            </a:r>
          </a:p>
          <a:p>
            <a:pPr algn="r" rtl="1">
              <a:buNone/>
            </a:pPr>
            <a:r>
              <a:rPr lang="ar-DZ" b="1" dirty="0"/>
              <a:t>من </a:t>
            </a:r>
            <a:r>
              <a:rPr lang="ar-DZ" b="1" dirty="0" err="1"/>
              <a:t>ح</a:t>
            </a:r>
            <a:r>
              <a:rPr lang="ar-DZ" b="1" dirty="0"/>
              <a:t>/ بضاعة السلم</a:t>
            </a:r>
            <a:endParaRPr lang="fr-FR" dirty="0"/>
          </a:p>
          <a:p>
            <a:pPr algn="r" rtl="1">
              <a:buNone/>
            </a:pPr>
            <a:r>
              <a:rPr lang="ar-DZ" b="1" dirty="0" smtClean="0"/>
              <a:t>           </a:t>
            </a:r>
            <a:r>
              <a:rPr lang="ar-DZ" b="1" dirty="0"/>
              <a:t>إلى </a:t>
            </a:r>
            <a:r>
              <a:rPr lang="ar-DZ" b="1" dirty="0" err="1"/>
              <a:t>ح</a:t>
            </a:r>
            <a:r>
              <a:rPr lang="ar-DZ" b="1" dirty="0"/>
              <a:t>/تمويل السلم</a:t>
            </a:r>
            <a:endParaRPr lang="fr-FR" dirty="0"/>
          </a:p>
          <a:p>
            <a:pPr algn="r" rtl="1">
              <a:buNone/>
            </a:pPr>
            <a:r>
              <a:rPr lang="ar-DZ" b="1" u="sng" dirty="0">
                <a:solidFill>
                  <a:srgbClr val="FF0000"/>
                </a:solidFill>
              </a:rPr>
              <a:t>استلام بضاعة السلم بقيم عادلة تساوي ما كان متفق </a:t>
            </a:r>
            <a:r>
              <a:rPr lang="ar-DZ" b="1" u="sng" dirty="0" smtClean="0">
                <a:solidFill>
                  <a:srgbClr val="FF0000"/>
                </a:solidFill>
              </a:rPr>
              <a:t>عليه</a:t>
            </a:r>
          </a:p>
          <a:p>
            <a:pPr algn="r" rtl="1">
              <a:buNone/>
            </a:pPr>
            <a:r>
              <a:rPr lang="ar-DZ" b="1" dirty="0"/>
              <a:t>من </a:t>
            </a:r>
            <a:r>
              <a:rPr lang="ar-DZ" b="1" dirty="0" err="1"/>
              <a:t>ح</a:t>
            </a:r>
            <a:r>
              <a:rPr lang="ar-DZ" b="1" dirty="0"/>
              <a:t>/ بضاعة </a:t>
            </a:r>
            <a:r>
              <a:rPr lang="ar-DZ" b="1" dirty="0" smtClean="0"/>
              <a:t>السلم</a:t>
            </a:r>
          </a:p>
          <a:p>
            <a:pPr algn="r" rtl="1">
              <a:buNone/>
            </a:pPr>
            <a:r>
              <a:rPr lang="ar-DZ" b="1" dirty="0" smtClean="0"/>
              <a:t>    </a:t>
            </a:r>
            <a:r>
              <a:rPr lang="ar-DZ" b="1" dirty="0"/>
              <a:t>ح/ أرباح / خسائر الاستثمار( السلم)</a:t>
            </a:r>
            <a:endParaRPr lang="fr-FR" dirty="0"/>
          </a:p>
          <a:p>
            <a:pPr algn="r" rtl="1">
              <a:buNone/>
            </a:pPr>
            <a:r>
              <a:rPr lang="ar-DZ" b="1" dirty="0" smtClean="0"/>
              <a:t>                   </a:t>
            </a:r>
            <a:r>
              <a:rPr lang="ar-DZ" b="1" dirty="0"/>
              <a:t>إلى </a:t>
            </a:r>
            <a:r>
              <a:rPr lang="ar-DZ" b="1" dirty="0" err="1"/>
              <a:t>ح</a:t>
            </a:r>
            <a:r>
              <a:rPr lang="ar-DZ" b="1" dirty="0"/>
              <a:t>/تمويل السلم</a:t>
            </a:r>
            <a:endParaRPr lang="fr-FR" dirty="0"/>
          </a:p>
          <a:p>
            <a:pPr algn="r" rtl="1">
              <a:buNone/>
            </a:pPr>
            <a:r>
              <a:rPr lang="ar-DZ" b="1" u="sng" dirty="0">
                <a:solidFill>
                  <a:srgbClr val="FF0000"/>
                </a:solidFill>
              </a:rPr>
              <a:t>استلام بضاعة السلم بقيمة أقل</a:t>
            </a:r>
            <a:endParaRPr lang="fr-FR" b="1" u="sng" dirty="0">
              <a:solidFill>
                <a:srgbClr val="FF0000"/>
              </a:solidFill>
            </a:endParaRPr>
          </a:p>
          <a:p>
            <a:pPr algn="r" rtl="1">
              <a:buNone/>
            </a:pPr>
            <a:endParaRPr lang="fr-FR"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r>
              <a:rPr lang="ar-DZ" b="1" dirty="0"/>
              <a:t>ثالثا – العجز عن تسليم المسلم فيه ( بضاعة السلم) دون تقصير أو إهمال المسلم </a:t>
            </a:r>
            <a:r>
              <a:rPr lang="ar-DZ" b="1" dirty="0" smtClean="0"/>
              <a:t>إليه:</a:t>
            </a:r>
            <a:endParaRPr lang="fr-FR" dirty="0"/>
          </a:p>
          <a:p>
            <a:pPr algn="r" rtl="1">
              <a:buNone/>
            </a:pPr>
            <a:r>
              <a:rPr lang="ar-DZ" dirty="0"/>
              <a:t>1</a:t>
            </a:r>
            <a:r>
              <a:rPr lang="ar-DZ" dirty="0" smtClean="0"/>
              <a:t>-في </a:t>
            </a:r>
            <a:r>
              <a:rPr lang="ar-DZ" dirty="0"/>
              <a:t>حالة العجز عن تسليم المسلم فيه كليا أو جزئيا عند حلول الأجل دون تقصير أو إهمال</a:t>
            </a:r>
            <a:r>
              <a:rPr lang="ar-DZ" b="1" dirty="0"/>
              <a:t> </a:t>
            </a:r>
            <a:r>
              <a:rPr lang="ar-DZ" dirty="0"/>
              <a:t>مع تمديد المدة يبقى مسجل بنفس </a:t>
            </a:r>
            <a:r>
              <a:rPr lang="ar-DZ" dirty="0" smtClean="0"/>
              <a:t>المبلغ</a:t>
            </a:r>
            <a:r>
              <a:rPr lang="ar-DZ" b="1" dirty="0" smtClean="0"/>
              <a:t>،</a:t>
            </a:r>
          </a:p>
          <a:p>
            <a:pPr algn="r" rtl="1">
              <a:buNone/>
            </a:pPr>
            <a:r>
              <a:rPr lang="ar-DZ" b="1" dirty="0"/>
              <a:t>من </a:t>
            </a:r>
            <a:r>
              <a:rPr lang="ar-DZ" b="1" dirty="0" err="1"/>
              <a:t>ح</a:t>
            </a:r>
            <a:r>
              <a:rPr lang="ar-DZ" b="1" dirty="0"/>
              <a:t>/ ذمم السلم</a:t>
            </a:r>
            <a:endParaRPr lang="fr-FR" dirty="0"/>
          </a:p>
          <a:p>
            <a:pPr algn="r" rtl="1">
              <a:buNone/>
            </a:pPr>
            <a:r>
              <a:rPr lang="ar-DZ" b="1" dirty="0"/>
              <a:t>  </a:t>
            </a:r>
            <a:r>
              <a:rPr lang="ar-DZ" b="1" dirty="0" smtClean="0"/>
              <a:t>         </a:t>
            </a:r>
            <a:r>
              <a:rPr lang="ar-DZ" b="1" dirty="0"/>
              <a:t>إلى </a:t>
            </a:r>
            <a:r>
              <a:rPr lang="ar-DZ" b="1" dirty="0" err="1"/>
              <a:t>ح</a:t>
            </a:r>
            <a:r>
              <a:rPr lang="ar-DZ" b="1" dirty="0"/>
              <a:t>/تمويل السلم</a:t>
            </a:r>
            <a:endParaRPr lang="fr-FR" dirty="0"/>
          </a:p>
          <a:p>
            <a:pPr algn="r" rtl="1">
              <a:buNone/>
            </a:pPr>
            <a:r>
              <a:rPr lang="ar-DZ" b="1" u="sng" dirty="0" smtClean="0">
                <a:solidFill>
                  <a:srgbClr val="FF0000"/>
                </a:solidFill>
              </a:rPr>
              <a:t>عجز </a:t>
            </a:r>
            <a:r>
              <a:rPr lang="ar-DZ" b="1" u="sng" dirty="0">
                <a:solidFill>
                  <a:srgbClr val="FF0000"/>
                </a:solidFill>
              </a:rPr>
              <a:t>المسلم إليه( العميل) عن تسلم البضاعة مع </a:t>
            </a:r>
            <a:r>
              <a:rPr lang="ar-DZ" b="1" u="sng" dirty="0" smtClean="0">
                <a:solidFill>
                  <a:srgbClr val="FF0000"/>
                </a:solidFill>
              </a:rPr>
              <a:t>فسخ  العقد</a:t>
            </a:r>
          </a:p>
          <a:p>
            <a:pPr algn="r" rtl="1">
              <a:buNone/>
            </a:pPr>
            <a:endParaRPr lang="ar-DZ" b="1" u="sng" dirty="0" smtClean="0">
              <a:solidFill>
                <a:srgbClr val="FF0000"/>
              </a:solidFill>
            </a:endParaRPr>
          </a:p>
          <a:p>
            <a:pPr algn="r" rtl="1">
              <a:buNone/>
            </a:pPr>
            <a:r>
              <a:rPr lang="ar-DZ" dirty="0" smtClean="0"/>
              <a:t>2-</a:t>
            </a:r>
            <a:r>
              <a:rPr lang="ar-DZ" dirty="0" err="1" smtClean="0"/>
              <a:t>اذا</a:t>
            </a:r>
            <a:r>
              <a:rPr lang="ar-DZ" dirty="0" smtClean="0"/>
              <a:t> </a:t>
            </a:r>
            <a:r>
              <a:rPr lang="ar-DZ" dirty="0"/>
              <a:t>تم فسخ العقد ولم يسترد رأس المال يسجل ذمما على المسلم </a:t>
            </a:r>
            <a:r>
              <a:rPr lang="ar-DZ" dirty="0" err="1"/>
              <a:t>اليه</a:t>
            </a:r>
            <a:r>
              <a:rPr lang="ar-DZ" dirty="0"/>
              <a:t>، أما </a:t>
            </a:r>
            <a:r>
              <a:rPr lang="ar-DZ" dirty="0" err="1"/>
              <a:t>اذا</a:t>
            </a:r>
            <a:r>
              <a:rPr lang="ar-DZ" dirty="0"/>
              <a:t> كان العجز جزئي (القيد الثاني</a:t>
            </a:r>
            <a:r>
              <a:rPr lang="ar-DZ" dirty="0" smtClean="0"/>
              <a:t>)</a:t>
            </a:r>
          </a:p>
          <a:p>
            <a:pPr algn="r" rtl="1">
              <a:buNone/>
            </a:pPr>
            <a:r>
              <a:rPr lang="ar-DZ" b="1" dirty="0"/>
              <a:t>من </a:t>
            </a:r>
            <a:r>
              <a:rPr lang="ar-DZ" b="1" dirty="0" err="1"/>
              <a:t>ح</a:t>
            </a:r>
            <a:r>
              <a:rPr lang="ar-DZ" b="1" dirty="0"/>
              <a:t>/ ذمم السلم( بقيمة النقص في البضاعة)</a:t>
            </a:r>
            <a:endParaRPr lang="fr-FR" dirty="0"/>
          </a:p>
          <a:p>
            <a:pPr algn="r" rtl="1">
              <a:buNone/>
            </a:pPr>
            <a:r>
              <a:rPr lang="ar-DZ" b="1" dirty="0" smtClean="0"/>
              <a:t>    ح </a:t>
            </a:r>
            <a:r>
              <a:rPr lang="ar-DZ" b="1" dirty="0"/>
              <a:t>/ بضاعة السلم </a:t>
            </a:r>
            <a:endParaRPr lang="fr-FR" dirty="0"/>
          </a:p>
          <a:p>
            <a:pPr algn="r" rtl="1">
              <a:buNone/>
            </a:pPr>
            <a:r>
              <a:rPr lang="ar-DZ" b="1" dirty="0" smtClean="0"/>
              <a:t>               </a:t>
            </a:r>
            <a:r>
              <a:rPr lang="ar-DZ" b="1" dirty="0"/>
              <a:t>إلى </a:t>
            </a:r>
            <a:r>
              <a:rPr lang="ar-DZ" b="1" dirty="0" err="1"/>
              <a:t>ح</a:t>
            </a:r>
            <a:r>
              <a:rPr lang="ar-DZ" b="1" dirty="0"/>
              <a:t>/تمويل </a:t>
            </a:r>
            <a:r>
              <a:rPr lang="ar-DZ" b="1" dirty="0" smtClean="0"/>
              <a:t>السلم</a:t>
            </a:r>
          </a:p>
          <a:p>
            <a:pPr algn="r" rtl="1">
              <a:buNone/>
            </a:pPr>
            <a:r>
              <a:rPr lang="ar-DZ" b="1" u="sng" dirty="0" smtClean="0">
                <a:solidFill>
                  <a:srgbClr val="FF0000"/>
                </a:solidFill>
              </a:rPr>
              <a:t>-عجز </a:t>
            </a:r>
            <a:r>
              <a:rPr lang="ar-DZ" b="1" u="sng" dirty="0">
                <a:solidFill>
                  <a:srgbClr val="FF0000"/>
                </a:solidFill>
              </a:rPr>
              <a:t>المسلم </a:t>
            </a:r>
            <a:r>
              <a:rPr lang="ar-DZ" b="1" u="sng" dirty="0" smtClean="0">
                <a:solidFill>
                  <a:srgbClr val="FF0000"/>
                </a:solidFill>
              </a:rPr>
              <a:t>إليه </a:t>
            </a:r>
            <a:r>
              <a:rPr lang="ar-DZ" b="1" u="sng" dirty="0">
                <a:solidFill>
                  <a:srgbClr val="FF0000"/>
                </a:solidFill>
              </a:rPr>
              <a:t>جزئيا</a:t>
            </a:r>
            <a:endParaRPr lang="ar-DZ" u="sng" dirty="0" smtClean="0">
              <a:solidFill>
                <a:srgbClr val="FF0000"/>
              </a:solidFill>
            </a:endParaRPr>
          </a:p>
          <a:p>
            <a:pPr algn="r" rtl="1">
              <a:buNone/>
            </a:pPr>
            <a:endParaRPr lang="fr-FR" dirty="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r" rtl="1">
              <a:buNone/>
            </a:pPr>
            <a:r>
              <a:rPr lang="ar-DZ" b="1" dirty="0"/>
              <a:t>رابعا- العجز عن تسليم المسلم فيه ( بضاعة السلم) مع وجود تقصير أو إهمال </a:t>
            </a:r>
            <a:r>
              <a:rPr lang="ar-DZ" b="1" dirty="0" smtClean="0"/>
              <a:t>: </a:t>
            </a:r>
            <a:endParaRPr lang="fr-FR" dirty="0"/>
          </a:p>
          <a:p>
            <a:pPr algn="r" rtl="1">
              <a:buNone/>
            </a:pPr>
            <a:r>
              <a:rPr lang="ar-DZ" dirty="0" smtClean="0"/>
              <a:t>  يتم </a:t>
            </a:r>
            <a:r>
              <a:rPr lang="ar-DZ" dirty="0"/>
              <a:t>تسجيل العجز عن التسليم بسبب الإهمال أو التقصير وفسخ  العقد ذمما على العميل ، وقد يكون المبلغ المطلوب رده يساوي القيمة العادلة للبضاعة عند العجز  كالتالي</a:t>
            </a:r>
            <a:r>
              <a:rPr lang="ar-DZ" dirty="0" smtClean="0"/>
              <a:t>:</a:t>
            </a:r>
          </a:p>
          <a:p>
            <a:pPr algn="r" rtl="1">
              <a:buNone/>
            </a:pPr>
            <a:r>
              <a:rPr lang="ar-DZ" b="1" dirty="0"/>
              <a:t>من </a:t>
            </a:r>
            <a:r>
              <a:rPr lang="ar-DZ" b="1" dirty="0" err="1"/>
              <a:t>ح</a:t>
            </a:r>
            <a:r>
              <a:rPr lang="ar-DZ" b="1" dirty="0"/>
              <a:t>/ ذمم السلم</a:t>
            </a:r>
            <a:endParaRPr lang="fr-FR" dirty="0"/>
          </a:p>
          <a:p>
            <a:pPr algn="r" rtl="1">
              <a:buNone/>
            </a:pPr>
            <a:r>
              <a:rPr lang="ar-DZ" b="1" dirty="0" smtClean="0"/>
              <a:t>          </a:t>
            </a:r>
            <a:r>
              <a:rPr lang="ar-DZ" b="1" dirty="0"/>
              <a:t>إلى </a:t>
            </a:r>
            <a:r>
              <a:rPr lang="ar-DZ" b="1" dirty="0" err="1"/>
              <a:t>ح</a:t>
            </a:r>
            <a:r>
              <a:rPr lang="ar-DZ" b="1" dirty="0"/>
              <a:t>/تمويل </a:t>
            </a:r>
            <a:r>
              <a:rPr lang="ar-DZ" b="1" dirty="0" smtClean="0"/>
              <a:t>السلم</a:t>
            </a:r>
          </a:p>
          <a:p>
            <a:pPr algn="r" rtl="1">
              <a:buNone/>
            </a:pPr>
            <a:r>
              <a:rPr lang="ar-DZ" b="1" dirty="0" smtClean="0"/>
              <a:t>-</a:t>
            </a:r>
            <a:r>
              <a:rPr lang="ar-DZ" b="1" u="sng" dirty="0" smtClean="0">
                <a:solidFill>
                  <a:srgbClr val="FF0000"/>
                </a:solidFill>
              </a:rPr>
              <a:t>عجز </a:t>
            </a:r>
            <a:r>
              <a:rPr lang="ar-DZ" b="1" u="sng" dirty="0">
                <a:solidFill>
                  <a:srgbClr val="FF0000"/>
                </a:solidFill>
              </a:rPr>
              <a:t>المسلم إليه( العميل) عن تسلم البضاعة مع فسخ العقد بسبب </a:t>
            </a:r>
            <a:r>
              <a:rPr lang="ar-DZ" b="1" u="sng" dirty="0" smtClean="0">
                <a:solidFill>
                  <a:srgbClr val="FF0000"/>
                </a:solidFill>
              </a:rPr>
              <a:t>الإهمال</a:t>
            </a:r>
          </a:p>
          <a:p>
            <a:pPr algn="r" rtl="1">
              <a:buNone/>
            </a:pPr>
            <a:r>
              <a:rPr lang="ar-DZ" b="1" dirty="0"/>
              <a:t>من </a:t>
            </a:r>
            <a:r>
              <a:rPr lang="ar-DZ" b="1" dirty="0" err="1"/>
              <a:t>ح</a:t>
            </a:r>
            <a:r>
              <a:rPr lang="ar-DZ" b="1" dirty="0"/>
              <a:t>/ ذمم السلم(بقيمة البضاعة العادلة)</a:t>
            </a:r>
            <a:endParaRPr lang="fr-FR" dirty="0"/>
          </a:p>
          <a:p>
            <a:pPr algn="r" rtl="1">
              <a:buNone/>
            </a:pPr>
            <a:r>
              <a:rPr lang="ar-DZ" b="1" dirty="0"/>
              <a:t>       إلى مذكورين</a:t>
            </a:r>
            <a:endParaRPr lang="fr-FR" dirty="0"/>
          </a:p>
          <a:p>
            <a:pPr algn="r" rtl="1">
              <a:buNone/>
            </a:pPr>
            <a:r>
              <a:rPr lang="ar-DZ" b="1" dirty="0" smtClean="0"/>
              <a:t>                 </a:t>
            </a:r>
            <a:r>
              <a:rPr lang="ar-DZ" b="1" dirty="0"/>
              <a:t>ح / بضاعة السلم </a:t>
            </a:r>
            <a:endParaRPr lang="ar-DZ" b="1" dirty="0" smtClean="0"/>
          </a:p>
          <a:p>
            <a:pPr algn="r" rtl="1">
              <a:buNone/>
            </a:pPr>
            <a:r>
              <a:rPr lang="ar-DZ" b="1" dirty="0" smtClean="0"/>
              <a:t>                  </a:t>
            </a:r>
            <a:r>
              <a:rPr lang="ar-DZ" b="1" dirty="0"/>
              <a:t>ح/أرباح السلم</a:t>
            </a:r>
            <a:endParaRPr lang="fr-FR" dirty="0"/>
          </a:p>
          <a:p>
            <a:pPr algn="r" rtl="1">
              <a:buNone/>
            </a:pPr>
            <a:r>
              <a:rPr lang="ar-DZ" b="1" dirty="0"/>
              <a:t>-</a:t>
            </a:r>
            <a:r>
              <a:rPr lang="ar-DZ" b="1" u="sng" dirty="0" smtClean="0">
                <a:solidFill>
                  <a:srgbClr val="FF0000"/>
                </a:solidFill>
              </a:rPr>
              <a:t>عجز </a:t>
            </a:r>
            <a:r>
              <a:rPr lang="ar-DZ" b="1" u="sng" dirty="0">
                <a:solidFill>
                  <a:srgbClr val="FF0000"/>
                </a:solidFill>
              </a:rPr>
              <a:t>المسلم </a:t>
            </a:r>
            <a:r>
              <a:rPr lang="ar-DZ" b="1" u="sng" dirty="0" err="1">
                <a:solidFill>
                  <a:srgbClr val="FF0000"/>
                </a:solidFill>
              </a:rPr>
              <a:t>اليه</a:t>
            </a:r>
            <a:r>
              <a:rPr lang="ar-DZ" b="1" u="sng" dirty="0">
                <a:solidFill>
                  <a:srgbClr val="FF0000"/>
                </a:solidFill>
              </a:rPr>
              <a:t> عن تسليم البضاعة مع فسخ العقد بسبب الإهمال ورد قيمة البضاعة بالقيمة العادلة</a:t>
            </a:r>
            <a:endParaRPr lang="fr-FR" u="sng" dirty="0">
              <a:solidFill>
                <a:srgbClr val="FF0000"/>
              </a:solidFill>
            </a:endParaRPr>
          </a:p>
          <a:p>
            <a:pPr algn="r" rtl="1">
              <a:buNone/>
            </a:pPr>
            <a:endParaRPr lang="fr-FR" dirty="0"/>
          </a:p>
          <a:p>
            <a:pPr algn="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TotalTime>
  <Words>1337</Words>
  <Application>Microsoft Office PowerPoint</Application>
  <PresentationFormat>Affichage à l'écran (4:3)</PresentationFormat>
  <Paragraphs>146</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40</cp:revision>
  <dcterms:created xsi:type="dcterms:W3CDTF">2022-12-02T04:51:22Z</dcterms:created>
  <dcterms:modified xsi:type="dcterms:W3CDTF">2024-11-06T05:02:22Z</dcterms:modified>
</cp:coreProperties>
</file>