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42A54C80-263E-416B-A8E0-580EDEADCBDC}" type="datetimeFigureOut">
              <a:rPr lang="en-US" dirty="0"/>
              <a:t>11/15/2025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11/15/2025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729136" y="2313473"/>
            <a:ext cx="7766936" cy="1435567"/>
          </a:xfrm>
        </p:spPr>
        <p:txBody>
          <a:bodyPr/>
          <a:lstStyle/>
          <a:p>
            <a:pPr algn="ctr"/>
            <a:r>
              <a:rPr lang="ar-SA" sz="3200" b="1" dirty="0">
                <a:latin typeface="Times New Roman" panose="02020603050405020304" pitchFamily="18" charset="0"/>
                <a:cs typeface="Times New Roman" panose="02020603050405020304" pitchFamily="18" charset="0"/>
              </a:rPr>
              <a:t>مفهوم السوق ومستوياته</a:t>
            </a:r>
            <a:endParaRPr lang="fr-FR" sz="3200" dirty="0">
              <a:latin typeface="Times New Roman" panose="02020603050405020304" pitchFamily="18" charset="0"/>
              <a:cs typeface="Times New Roman" panose="02020603050405020304" pitchFamily="18" charset="0"/>
            </a:endParaRPr>
          </a:p>
          <a:p>
            <a:endParaRPr lang="fr-FR" dirty="0"/>
          </a:p>
        </p:txBody>
      </p:sp>
    </p:spTree>
    <p:extLst>
      <p:ext uri="{BB962C8B-B14F-4D97-AF65-F5344CB8AC3E}">
        <p14:creationId xmlns:p14="http://schemas.microsoft.com/office/powerpoint/2010/main" val="1244285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84418" y="1327474"/>
            <a:ext cx="1640193" cy="388696"/>
          </a:xfrm>
          <a:prstGeom prst="rect">
            <a:avLst/>
          </a:prstGeom>
        </p:spPr>
        <p:txBody>
          <a:bodyPr wrap="none">
            <a:spAutoFit/>
          </a:bodyPr>
          <a:lstStyle/>
          <a:p>
            <a:pPr algn="r" rtl="1">
              <a:lnSpc>
                <a:spcPct val="107000"/>
              </a:lnSpc>
              <a:spcAft>
                <a:spcPts val="0"/>
              </a:spcAft>
            </a:pPr>
            <a:r>
              <a:rPr lang="ar-SA" b="1" dirty="0">
                <a:latin typeface="Calibri" panose="020F0502020204030204" pitchFamily="34" charset="0"/>
                <a:ea typeface="Calibri" panose="020F0502020204030204" pitchFamily="34" charset="0"/>
                <a:cs typeface="Simplified Arabic" panose="02020603050405020304" pitchFamily="18" charset="-78"/>
              </a:rPr>
              <a:t>1.تعريف السوق </a:t>
            </a:r>
            <a:r>
              <a:rPr lang="fr-FR" dirty="0">
                <a:latin typeface="Simplified Arabic" panose="02020603050405020304" pitchFamily="18" charset="-78"/>
                <a:ea typeface="Calibri" panose="020F0502020204030204" pitchFamily="34" charset="0"/>
                <a:cs typeface="Arial" panose="020B0604020202020204" pitchFamily="34" charset="0"/>
              </a:rPr>
              <a:t>: </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Rectangle 3"/>
          <p:cNvSpPr/>
          <p:nvPr/>
        </p:nvSpPr>
        <p:spPr>
          <a:xfrm>
            <a:off x="1201783" y="1716171"/>
            <a:ext cx="8778239" cy="3583032"/>
          </a:xfrm>
          <a:prstGeom prst="rect">
            <a:avLst/>
          </a:prstGeom>
        </p:spPr>
        <p:txBody>
          <a:bodyPr wrap="square">
            <a:spAutoFit/>
          </a:bodyPr>
          <a:lstStyle/>
          <a:p>
            <a:pPr algn="just" rtl="1">
              <a:lnSpc>
                <a:spcPct val="107000"/>
              </a:lnSpc>
              <a:spcAft>
                <a:spcPts val="0"/>
              </a:spcAft>
            </a:pPr>
            <a:r>
              <a:rPr lang="ar-DZ" sz="2400" dirty="0" smtClean="0">
                <a:latin typeface="Calibri" panose="020F0502020204030204" pitchFamily="34" charset="0"/>
                <a:ea typeface="Calibri" panose="020F0502020204030204" pitchFamily="34" charset="0"/>
                <a:cs typeface="Simplified Arabic" panose="02020603050405020304" pitchFamily="18" charset="-78"/>
              </a:rPr>
              <a:t>من </a:t>
            </a:r>
            <a:r>
              <a:rPr lang="ar-SA" sz="2400" dirty="0" smtClean="0">
                <a:latin typeface="Calibri" panose="020F0502020204030204" pitchFamily="34" charset="0"/>
                <a:ea typeface="Calibri" panose="020F0502020204030204" pitchFamily="34" charset="0"/>
                <a:cs typeface="Simplified Arabic" panose="02020603050405020304" pitchFamily="18" charset="-78"/>
              </a:rPr>
              <a:t>المنظور </a:t>
            </a:r>
            <a:r>
              <a:rPr lang="ar-SA" sz="2400" dirty="0">
                <a:latin typeface="Calibri" panose="020F0502020204030204" pitchFamily="34" charset="0"/>
                <a:ea typeface="Calibri" panose="020F0502020204030204" pitchFamily="34" charset="0"/>
                <a:cs typeface="Simplified Arabic" panose="02020603050405020304" pitchFamily="18" charset="-78"/>
              </a:rPr>
              <a:t>التسويقي، فالسوق هو </a:t>
            </a:r>
            <a:r>
              <a:rPr lang="ar-SA" sz="2400" b="1" dirty="0">
                <a:latin typeface="Calibri" panose="020F0502020204030204" pitchFamily="34" charset="0"/>
                <a:ea typeface="Calibri" panose="020F0502020204030204" pitchFamily="34" charset="0"/>
                <a:cs typeface="Simplified Arabic" panose="02020603050405020304" pitchFamily="18" charset="-78"/>
              </a:rPr>
              <a:t>مجموعة الأفراد والمنظمات الذين يمتلكون حاجة لمنتجات معينة، ولديهم الرغبة والقدرة على إشباع تلك الحاجة من خلال السلع والخدمات التي تسعى المؤسسة إلى توفيرها لهم</a:t>
            </a:r>
            <a:r>
              <a:rPr lang="ar-SA" sz="2400" b="1" dirty="0" smtClean="0">
                <a:latin typeface="Calibri" panose="020F0502020204030204" pitchFamily="34" charset="0"/>
                <a:ea typeface="Calibri" panose="020F0502020204030204" pitchFamily="34" charset="0"/>
                <a:cs typeface="Simplified Arabic" panose="02020603050405020304" pitchFamily="18" charset="-78"/>
              </a:rPr>
              <a:t>.</a:t>
            </a:r>
            <a:endParaRPr lang="ar-DZ" sz="2400" b="1" dirty="0" smtClean="0">
              <a:latin typeface="Calibri" panose="020F0502020204030204" pitchFamily="34" charset="0"/>
              <a:ea typeface="Calibri" panose="020F0502020204030204" pitchFamily="34" charset="0"/>
              <a:cs typeface="Simplified Arabic" panose="02020603050405020304" pitchFamily="18" charset="-78"/>
            </a:endParaRPr>
          </a:p>
          <a:p>
            <a:pPr algn="just" rtl="1">
              <a:lnSpc>
                <a:spcPct val="107000"/>
              </a:lnSpc>
              <a:spcAft>
                <a:spcPts val="0"/>
              </a:spcAft>
            </a:pPr>
            <a:endParaRPr lang="ar-DZ" sz="2400" b="1" dirty="0" smtClean="0">
              <a:latin typeface="Calibri" panose="020F0502020204030204" pitchFamily="34" charset="0"/>
              <a:ea typeface="Calibri" panose="020F0502020204030204" pitchFamily="34" charset="0"/>
              <a:cs typeface="Simplified Arabic" panose="02020603050405020304" pitchFamily="18" charset="-78"/>
            </a:endParaRPr>
          </a:p>
          <a:p>
            <a:pPr algn="just" rtl="1">
              <a:lnSpc>
                <a:spcPct val="107000"/>
              </a:lnSpc>
              <a:spcAft>
                <a:spcPts val="0"/>
              </a:spcAft>
            </a:pPr>
            <a:r>
              <a:rPr lang="ar-DZ" sz="2400" b="1" dirty="0">
                <a:latin typeface="Calibri" panose="020F0502020204030204" pitchFamily="34" charset="0"/>
                <a:ea typeface="Calibri" panose="020F0502020204030204" pitchFamily="34" charset="0"/>
                <a:cs typeface="Simplified Arabic" panose="02020603050405020304" pitchFamily="18" charset="-78"/>
              </a:rPr>
              <a:t>أي  أن دراسة السوق تعنى بدراسة سلوك المستهلكين وتقسيمهم واستهدافهم وإشباع رغباتهم كما   ينظر للسوق كـ فرصة للمنظمة لخدمة احتياجات محددة وليس فقط مكانًا للبيع والشراء.</a:t>
            </a:r>
          </a:p>
          <a:p>
            <a:pPr algn="just" rtl="1">
              <a:lnSpc>
                <a:spcPct val="107000"/>
              </a:lnSpc>
              <a:spcAft>
                <a:spcPts val="0"/>
              </a:spcAft>
            </a:pPr>
            <a:endParaRPr lang="ar-DZ" sz="2400" b="1" dirty="0">
              <a:effectLst/>
              <a:latin typeface="Calibri" panose="020F0502020204030204" pitchFamily="34" charset="0"/>
              <a:ea typeface="Calibri" panose="020F0502020204030204" pitchFamily="34" charset="0"/>
              <a:cs typeface="Simplified Arabic" panose="02020603050405020304" pitchFamily="18" charset="-78"/>
            </a:endParaRPr>
          </a:p>
          <a:p>
            <a:pPr algn="just" rtl="1">
              <a:lnSpc>
                <a:spcPct val="107000"/>
              </a:lnSpc>
              <a:spcAft>
                <a:spcPts val="0"/>
              </a:spcAft>
            </a:pP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981506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512924" y="883337"/>
            <a:ext cx="3320140" cy="388696"/>
          </a:xfrm>
          <a:prstGeom prst="rect">
            <a:avLst/>
          </a:prstGeom>
        </p:spPr>
        <p:txBody>
          <a:bodyPr wrap="none">
            <a:spAutoFit/>
          </a:bodyPr>
          <a:lstStyle/>
          <a:p>
            <a:pPr algn="just" rtl="1">
              <a:lnSpc>
                <a:spcPct val="107000"/>
              </a:lnSpc>
              <a:spcAft>
                <a:spcPts val="0"/>
              </a:spcAft>
            </a:pPr>
            <a:r>
              <a:rPr lang="ar-SA" b="1" dirty="0">
                <a:latin typeface="Calibri" panose="020F0502020204030204" pitchFamily="34" charset="0"/>
                <a:ea typeface="Calibri" panose="020F0502020204030204" pitchFamily="34" charset="0"/>
                <a:cs typeface="Simplified Arabic" panose="02020603050405020304" pitchFamily="18" charset="-78"/>
              </a:rPr>
              <a:t>2.مستويات السوق حسب امتداد المنتوج  </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Rectangle 2"/>
          <p:cNvSpPr/>
          <p:nvPr/>
        </p:nvSpPr>
        <p:spPr>
          <a:xfrm>
            <a:off x="718457" y="1567543"/>
            <a:ext cx="9353005" cy="2463367"/>
          </a:xfrm>
          <a:prstGeom prst="rect">
            <a:avLst/>
          </a:prstGeom>
        </p:spPr>
        <p:txBody>
          <a:bodyPr wrap="square">
            <a:spAutoFit/>
          </a:bodyPr>
          <a:lstStyle/>
          <a:p>
            <a:pPr algn="just" rtl="1">
              <a:lnSpc>
                <a:spcPct val="107000"/>
              </a:lnSpc>
              <a:spcAft>
                <a:spcPts val="0"/>
              </a:spcAft>
            </a:pPr>
            <a:r>
              <a:rPr lang="ar-SA" sz="2400" dirty="0">
                <a:latin typeface="Calibri" panose="020F0502020204030204" pitchFamily="34" charset="0"/>
                <a:ea typeface="Calibri" panose="020F0502020204030204" pitchFamily="34" charset="0"/>
                <a:cs typeface="Simplified Arabic" panose="02020603050405020304" pitchFamily="18" charset="-78"/>
              </a:rPr>
              <a:t>ويمكن التمييز بين أربعة أنواع من الأسواق </a:t>
            </a:r>
            <a:endParaRPr lang="fr-FR" sz="2000" dirty="0">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0"/>
              </a:spcAft>
            </a:pPr>
            <a:r>
              <a:rPr lang="ar-SA" sz="2400" b="1" dirty="0" err="1">
                <a:latin typeface="Calibri" panose="020F0502020204030204" pitchFamily="34" charset="0"/>
                <a:ea typeface="Calibri" panose="020F0502020204030204" pitchFamily="34" charset="0"/>
                <a:cs typeface="Simplified Arabic" panose="02020603050405020304" pitchFamily="18" charset="-78"/>
              </a:rPr>
              <a:t>أ.السوق</a:t>
            </a:r>
            <a:r>
              <a:rPr lang="ar-SA" sz="2400" b="1" dirty="0">
                <a:latin typeface="Calibri" panose="020F0502020204030204" pitchFamily="34" charset="0"/>
                <a:ea typeface="Calibri" panose="020F0502020204030204" pitchFamily="34" charset="0"/>
                <a:cs typeface="Simplified Arabic" panose="02020603050405020304" pitchFamily="18" charset="-78"/>
              </a:rPr>
              <a:t> العامة </a:t>
            </a:r>
            <a:r>
              <a:rPr lang="fr-FR" sz="2400" b="1" dirty="0" err="1">
                <a:latin typeface="Simplified Arabic" panose="02020603050405020304" pitchFamily="18" charset="-78"/>
                <a:ea typeface="Calibri" panose="020F0502020204030204" pitchFamily="34" charset="0"/>
                <a:cs typeface="Arial" panose="020B0604020202020204" pitchFamily="34" charset="0"/>
              </a:rPr>
              <a:t>Generic</a:t>
            </a:r>
            <a:r>
              <a:rPr lang="fr-FR" sz="2400" b="1" dirty="0">
                <a:latin typeface="Simplified Arabic" panose="02020603050405020304" pitchFamily="18" charset="-78"/>
                <a:ea typeface="Calibri" panose="020F0502020204030204" pitchFamily="34" charset="0"/>
                <a:cs typeface="Arial" panose="020B0604020202020204" pitchFamily="34" charset="0"/>
              </a:rPr>
              <a:t> </a:t>
            </a:r>
            <a:r>
              <a:rPr lang="fr-FR" sz="2400" b="1" dirty="0" err="1">
                <a:latin typeface="Simplified Arabic" panose="02020603050405020304" pitchFamily="18" charset="-78"/>
                <a:ea typeface="Calibri" panose="020F0502020204030204" pitchFamily="34" charset="0"/>
                <a:cs typeface="Arial" panose="020B0604020202020204" pitchFamily="34" charset="0"/>
              </a:rPr>
              <a:t>Market</a:t>
            </a:r>
            <a:r>
              <a:rPr lang="fr-FR" sz="2400" b="1" dirty="0">
                <a:latin typeface="Simplified Arabic" panose="02020603050405020304" pitchFamily="18" charset="-78"/>
                <a:ea typeface="Calibri" panose="020F0502020204030204" pitchFamily="34" charset="0"/>
                <a:cs typeface="Arial" panose="020B0604020202020204" pitchFamily="34" charset="0"/>
              </a:rPr>
              <a:t> </a:t>
            </a:r>
            <a:endParaRPr lang="fr-FR" sz="2000" dirty="0">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0"/>
              </a:spcAft>
            </a:pPr>
            <a:r>
              <a:rPr lang="ar-SA" sz="2400" dirty="0">
                <a:latin typeface="Calibri" panose="020F0502020204030204" pitchFamily="34" charset="0"/>
                <a:ea typeface="Calibri" panose="020F0502020204030204" pitchFamily="34" charset="0"/>
                <a:cs typeface="Simplified Arabic" panose="02020603050405020304" pitchFamily="18" charset="-78"/>
              </a:rPr>
              <a:t>وتشمل منتجات أو خدمات ذات طبيعة مختلفة تلبي نفس الحاجة للمستهلك. وهو الأكبر من بين الأسواق الأربعة، فهو يحتوي على السوق الرئيسي والسوق البديل، فهو سوق واسع يضم مجموعة من المنتجات المختلفة لكنها تلبي نفس الحاجة الأساسية للزبون حتى لو كانت طريقة الاشباع مختلفة تماما .</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17212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3223" y="1815737"/>
            <a:ext cx="8569234" cy="1475404"/>
          </a:xfrm>
          <a:prstGeom prst="rect">
            <a:avLst/>
          </a:prstGeom>
        </p:spPr>
        <p:txBody>
          <a:bodyPr wrap="square">
            <a:spAutoFit/>
          </a:bodyPr>
          <a:lstStyle/>
          <a:p>
            <a:pPr algn="just" rtl="1">
              <a:lnSpc>
                <a:spcPct val="107000"/>
              </a:lnSpc>
              <a:spcAft>
                <a:spcPts val="0"/>
              </a:spcAft>
            </a:pPr>
            <a:r>
              <a:rPr lang="ar-DZ" sz="2800" dirty="0" smtClean="0">
                <a:highlight>
                  <a:srgbClr val="D3D3D3"/>
                </a:highlight>
                <a:latin typeface="Calibri" panose="020F0502020204030204" pitchFamily="34" charset="0"/>
                <a:ea typeface="Calibri" panose="020F0502020204030204" pitchFamily="34" charset="0"/>
                <a:cs typeface="Simplified Arabic" panose="02020603050405020304" pitchFamily="18" charset="-78"/>
              </a:rPr>
              <a:t> مثال : </a:t>
            </a:r>
            <a:r>
              <a:rPr lang="ar-SA" sz="2800" dirty="0" smtClean="0">
                <a:highlight>
                  <a:srgbClr val="D3D3D3"/>
                </a:highlight>
                <a:latin typeface="Calibri" panose="020F0502020204030204" pitchFamily="34" charset="0"/>
                <a:ea typeface="Calibri" panose="020F0502020204030204" pitchFamily="34" charset="0"/>
                <a:cs typeface="Simplified Arabic" panose="02020603050405020304" pitchFamily="18" charset="-78"/>
              </a:rPr>
              <a:t>يشمل </a:t>
            </a:r>
            <a:r>
              <a:rPr lang="ar-SA" sz="2800" dirty="0">
                <a:highlight>
                  <a:srgbClr val="D3D3D3"/>
                </a:highlight>
                <a:latin typeface="Calibri" panose="020F0502020204030204" pitchFamily="34" charset="0"/>
                <a:ea typeface="Calibri" panose="020F0502020204030204" pitchFamily="34" charset="0"/>
                <a:cs typeface="Simplified Arabic" panose="02020603050405020304" pitchFamily="18" charset="-78"/>
              </a:rPr>
              <a:t>سوق العام للسلع الفاخرة منتجات فاخرة من فئات مختلفة مثل الملابس والساعات والمجوهرات والسلع الجلدية والسيارات والتي تلبي احتياجات امتلاك منتجات نادرة وباهظة الثمن.</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77023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5577" y="1959429"/>
            <a:ext cx="9144000" cy="1673022"/>
          </a:xfrm>
          <a:prstGeom prst="rect">
            <a:avLst/>
          </a:prstGeom>
        </p:spPr>
        <p:txBody>
          <a:bodyPr wrap="square">
            <a:spAutoFit/>
          </a:bodyPr>
          <a:lstStyle/>
          <a:p>
            <a:pPr algn="just" rtl="1">
              <a:lnSpc>
                <a:spcPct val="107000"/>
              </a:lnSpc>
              <a:spcAft>
                <a:spcPts val="0"/>
              </a:spcAft>
            </a:pPr>
            <a:r>
              <a:rPr lang="ar-SA" sz="2400" b="1" dirty="0">
                <a:latin typeface="Calibri" panose="020F0502020204030204" pitchFamily="34" charset="0"/>
                <a:ea typeface="Calibri" panose="020F0502020204030204" pitchFamily="34" charset="0"/>
                <a:cs typeface="Simplified Arabic" panose="02020603050405020304" pitchFamily="18" charset="-78"/>
              </a:rPr>
              <a:t>السوق الأساسي</a:t>
            </a:r>
            <a:r>
              <a:rPr lang="fr-FR" sz="2400" b="1" dirty="0">
                <a:latin typeface="Simplified Arabic" panose="02020603050405020304" pitchFamily="18" charset="-78"/>
                <a:ea typeface="Calibri" panose="020F0502020204030204" pitchFamily="34" charset="0"/>
                <a:cs typeface="Arial" panose="020B0604020202020204" pitchFamily="34" charset="0"/>
              </a:rPr>
              <a:t>:</a:t>
            </a:r>
            <a:r>
              <a:rPr lang="fr-FR" sz="2400" b="1" dirty="0" err="1">
                <a:latin typeface="Simplified Arabic" panose="02020603050405020304" pitchFamily="18" charset="-78"/>
                <a:ea typeface="Calibri" panose="020F0502020204030204" pitchFamily="34" charset="0"/>
                <a:cs typeface="Arial" panose="020B0604020202020204" pitchFamily="34" charset="0"/>
              </a:rPr>
              <a:t>Primary</a:t>
            </a:r>
            <a:r>
              <a:rPr lang="fr-FR" sz="2400" b="1" dirty="0">
                <a:latin typeface="Simplified Arabic" panose="02020603050405020304" pitchFamily="18" charset="-78"/>
                <a:ea typeface="Calibri" panose="020F0502020204030204" pitchFamily="34" charset="0"/>
                <a:cs typeface="Arial" panose="020B0604020202020204" pitchFamily="34" charset="0"/>
              </a:rPr>
              <a:t> </a:t>
            </a:r>
            <a:r>
              <a:rPr lang="fr-FR" sz="2400" b="1" dirty="0" err="1">
                <a:latin typeface="Simplified Arabic" panose="02020603050405020304" pitchFamily="18" charset="-78"/>
                <a:ea typeface="Calibri" panose="020F0502020204030204" pitchFamily="34" charset="0"/>
                <a:cs typeface="Arial" panose="020B0604020202020204" pitchFamily="34" charset="0"/>
              </a:rPr>
              <a:t>Maket</a:t>
            </a:r>
            <a:r>
              <a:rPr lang="fr-FR" sz="2400" b="1" dirty="0">
                <a:latin typeface="Simplified Arabic" panose="02020603050405020304" pitchFamily="18" charset="-78"/>
                <a:ea typeface="Calibri" panose="020F0502020204030204" pitchFamily="34" charset="0"/>
                <a:cs typeface="Arial" panose="020B0604020202020204" pitchFamily="34" charset="0"/>
              </a:rPr>
              <a:t>  </a:t>
            </a:r>
            <a:endParaRPr lang="fr-FR" sz="2000" dirty="0">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0"/>
              </a:spcAft>
            </a:pPr>
            <a:r>
              <a:rPr lang="ar-SA" sz="2400" dirty="0">
                <a:latin typeface="Calibri" panose="020F0502020204030204" pitchFamily="34" charset="0"/>
                <a:ea typeface="Calibri" panose="020F0502020204030204" pitchFamily="34" charset="0"/>
                <a:cs typeface="Simplified Arabic" panose="02020603050405020304" pitchFamily="18" charset="-78"/>
              </a:rPr>
              <a:t>و تتضمن فئة من المنتجات أو الخدمات من السوق العامة، ذات طبيعة مماثلة تلبي نفس احتياجات السوق العامة. إنه أصغر من السوق العامة لأنه مجموعة فرعية من السوق العامة أي أنه سوق المنتج الرئيسي </a:t>
            </a:r>
            <a:r>
              <a:rPr lang="fr-FR" sz="2400" dirty="0" err="1">
                <a:latin typeface="Simplified Arabic" panose="02020603050405020304" pitchFamily="18" charset="-78"/>
                <a:ea typeface="Calibri" panose="020F0502020204030204" pitchFamily="34" charset="0"/>
                <a:cs typeface="Arial" panose="020B0604020202020204" pitchFamily="34" charset="0"/>
              </a:rPr>
              <a:t>core</a:t>
            </a:r>
            <a:r>
              <a:rPr lang="fr-FR" sz="2400" dirty="0">
                <a:latin typeface="Simplified Arabic" panose="02020603050405020304" pitchFamily="18" charset="-78"/>
                <a:ea typeface="Calibri" panose="020F0502020204030204" pitchFamily="34" charset="0"/>
                <a:cs typeface="Arial" panose="020B0604020202020204" pitchFamily="34" charset="0"/>
              </a:rPr>
              <a:t> </a:t>
            </a:r>
            <a:r>
              <a:rPr lang="fr-FR" sz="2400" dirty="0" err="1">
                <a:latin typeface="Simplified Arabic" panose="02020603050405020304" pitchFamily="18" charset="-78"/>
                <a:ea typeface="Calibri" panose="020F0502020204030204" pitchFamily="34" charset="0"/>
                <a:cs typeface="Arial" panose="020B0604020202020204" pitchFamily="34" charset="0"/>
              </a:rPr>
              <a:t>product</a:t>
            </a:r>
            <a:r>
              <a:rPr lang="fr-FR" sz="2400" dirty="0">
                <a:latin typeface="Simplified Arabic" panose="02020603050405020304" pitchFamily="18" charset="-78"/>
                <a:ea typeface="Calibri" panose="020F0502020204030204" pitchFamily="34" charset="0"/>
                <a:cs typeface="Arial" panose="020B0604020202020204" pitchFamily="34" charset="0"/>
              </a:rPr>
              <a:t> </a:t>
            </a:r>
            <a:r>
              <a:rPr lang="ar-SA" sz="2400" dirty="0">
                <a:latin typeface="Calibri" panose="020F0502020204030204" pitchFamily="34" charset="0"/>
                <a:ea typeface="Calibri" panose="020F0502020204030204" pitchFamily="34" charset="0"/>
                <a:cs typeface="Simplified Arabic" panose="02020603050405020304" pitchFamily="18" charset="-78"/>
              </a:rPr>
              <a:t>.</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Rectangle 2"/>
          <p:cNvSpPr/>
          <p:nvPr/>
        </p:nvSpPr>
        <p:spPr>
          <a:xfrm>
            <a:off x="535577" y="3958045"/>
            <a:ext cx="9849394" cy="1475404"/>
          </a:xfrm>
          <a:prstGeom prst="rect">
            <a:avLst/>
          </a:prstGeom>
        </p:spPr>
        <p:txBody>
          <a:bodyPr wrap="square">
            <a:spAutoFit/>
          </a:bodyPr>
          <a:lstStyle/>
          <a:p>
            <a:pPr algn="just" rtl="1">
              <a:lnSpc>
                <a:spcPct val="107000"/>
              </a:lnSpc>
              <a:spcAft>
                <a:spcPts val="0"/>
              </a:spcAft>
            </a:pPr>
            <a:r>
              <a:rPr lang="ar-SA" sz="2800" dirty="0">
                <a:highlight>
                  <a:srgbClr val="D3D3D3"/>
                </a:highlight>
                <a:latin typeface="Calibri" panose="020F0502020204030204" pitchFamily="34" charset="0"/>
                <a:ea typeface="Calibri" panose="020F0502020204030204" pitchFamily="34" charset="0"/>
                <a:cs typeface="Simplified Arabic" panose="02020603050405020304" pitchFamily="18" charset="-78"/>
              </a:rPr>
              <a:t>مثال</a:t>
            </a:r>
            <a:endParaRPr lang="fr-FR" sz="2400" dirty="0">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0"/>
              </a:spcAft>
            </a:pPr>
            <a:r>
              <a:rPr lang="ar-SA" sz="2800" dirty="0">
                <a:highlight>
                  <a:srgbClr val="D3D3D3"/>
                </a:highlight>
                <a:latin typeface="Calibri" panose="020F0502020204030204" pitchFamily="34" charset="0"/>
                <a:ea typeface="Calibri" panose="020F0502020204030204" pitchFamily="34" charset="0"/>
                <a:cs typeface="Simplified Arabic" panose="02020603050405020304" pitchFamily="18" charset="-78"/>
              </a:rPr>
              <a:t>ينتمي السوق الرئيسي للساعات الفاخرة إلى السوق الفاخرة العامة بينما يلبي نفس حاجة السوق العامة للمنتجات النادرة والمكلفة.</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836430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67097" y="1371601"/>
            <a:ext cx="8190411" cy="3154838"/>
          </a:xfrm>
          <a:prstGeom prst="rect">
            <a:avLst/>
          </a:prstGeom>
        </p:spPr>
        <p:txBody>
          <a:bodyPr wrap="square">
            <a:spAutoFit/>
          </a:bodyPr>
          <a:lstStyle/>
          <a:p>
            <a:pPr algn="just" rtl="1">
              <a:lnSpc>
                <a:spcPct val="107000"/>
              </a:lnSpc>
              <a:spcAft>
                <a:spcPts val="0"/>
              </a:spcAft>
            </a:pPr>
            <a:r>
              <a:rPr lang="ar-SA" sz="2800" b="1" dirty="0">
                <a:latin typeface="Calibri" panose="020F0502020204030204" pitchFamily="34" charset="0"/>
                <a:ea typeface="Calibri" panose="020F0502020204030204" pitchFamily="34" charset="0"/>
                <a:cs typeface="Simplified Arabic" panose="02020603050405020304" pitchFamily="18" charset="-78"/>
              </a:rPr>
              <a:t>السوق المجاور (البديل)</a:t>
            </a:r>
            <a:r>
              <a:rPr lang="fr-FR" sz="2800" dirty="0">
                <a:latin typeface="Simplified Arabic" panose="02020603050405020304" pitchFamily="18" charset="-78"/>
                <a:ea typeface="Calibri" panose="020F0502020204030204" pitchFamily="34" charset="0"/>
                <a:cs typeface="Arial" panose="020B0604020202020204" pitchFamily="34" charset="0"/>
              </a:rPr>
              <a:t>:  Substitute </a:t>
            </a:r>
            <a:r>
              <a:rPr lang="fr-FR" sz="2800" dirty="0" err="1">
                <a:latin typeface="Simplified Arabic" panose="02020603050405020304" pitchFamily="18" charset="-78"/>
                <a:ea typeface="Calibri" panose="020F0502020204030204" pitchFamily="34" charset="0"/>
                <a:cs typeface="Arial" panose="020B0604020202020204" pitchFamily="34" charset="0"/>
              </a:rPr>
              <a:t>Market</a:t>
            </a:r>
            <a:endParaRPr lang="fr-FR" sz="2400" dirty="0">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0"/>
              </a:spcAft>
            </a:pPr>
            <a:r>
              <a:rPr lang="ar-SA" sz="2800" dirty="0">
                <a:latin typeface="Calibri" panose="020F0502020204030204" pitchFamily="34" charset="0"/>
                <a:ea typeface="Calibri" panose="020F0502020204030204" pitchFamily="34" charset="0"/>
                <a:cs typeface="Simplified Arabic" panose="02020603050405020304" pitchFamily="18" charset="-78"/>
              </a:rPr>
              <a:t>وتشمل المنتجات أو الخدمات التي </a:t>
            </a:r>
            <a:r>
              <a:rPr lang="ar-DZ" sz="2800" dirty="0">
                <a:latin typeface="Calibri" panose="020F0502020204030204" pitchFamily="34" charset="0"/>
                <a:ea typeface="Calibri" panose="020F0502020204030204" pitchFamily="34" charset="0"/>
                <a:cs typeface="Simplified Arabic" panose="02020603050405020304" pitchFamily="18" charset="-78"/>
              </a:rPr>
              <a:t>يمكن أن تحل محل المنتج الأساسي والتي تلبي نفس الحاجة الأساسية للمستهلك </a:t>
            </a:r>
            <a:endParaRPr lang="fr-FR" sz="2400" dirty="0">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0"/>
              </a:spcAft>
            </a:pPr>
            <a:r>
              <a:rPr lang="ar-SA" sz="2800" dirty="0">
                <a:highlight>
                  <a:srgbClr val="D3D3D3"/>
                </a:highlight>
                <a:latin typeface="Calibri" panose="020F0502020204030204" pitchFamily="34" charset="0"/>
                <a:ea typeface="Calibri" panose="020F0502020204030204" pitchFamily="34" charset="0"/>
                <a:cs typeface="Simplified Arabic" panose="02020603050405020304" pitchFamily="18" charset="-78"/>
              </a:rPr>
              <a:t>مثال</a:t>
            </a:r>
            <a:endParaRPr lang="fr-FR" sz="2400" dirty="0">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0"/>
              </a:spcAft>
            </a:pPr>
            <a:r>
              <a:rPr lang="ar-SA" sz="2800" dirty="0">
                <a:highlight>
                  <a:srgbClr val="D3D3D3"/>
                </a:highlight>
                <a:latin typeface="Calibri" panose="020F0502020204030204" pitchFamily="34" charset="0"/>
                <a:ea typeface="Calibri" panose="020F0502020204030204" pitchFamily="34" charset="0"/>
                <a:cs typeface="Simplified Arabic" panose="02020603050405020304" pitchFamily="18" charset="-78"/>
              </a:rPr>
              <a:t>سوق الساعات الفاخرة المستعملة والذي يحل محل السوق الرئيسي للساعات الفاخرة الجديدة والذي يلبي نفس الحاجة</a:t>
            </a:r>
            <a:endParaRPr lang="fr-FR" sz="2400" dirty="0">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0"/>
              </a:spcAft>
            </a:pPr>
            <a:r>
              <a:rPr lang="ar-SA" dirty="0">
                <a:latin typeface="Calibri" panose="020F0502020204030204" pitchFamily="34" charset="0"/>
                <a:ea typeface="Calibri" panose="020F0502020204030204" pitchFamily="34" charset="0"/>
                <a:cs typeface="Simplified Arabic" panose="02020603050405020304" pitchFamily="18" charset="-78"/>
              </a:rPr>
              <a:t> </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29509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40971" y="1240972"/>
            <a:ext cx="8699863" cy="3539430"/>
          </a:xfrm>
          <a:prstGeom prst="rect">
            <a:avLst/>
          </a:prstGeom>
        </p:spPr>
        <p:txBody>
          <a:bodyPr wrap="square">
            <a:spAutoFit/>
          </a:bodyPr>
          <a:lstStyle/>
          <a:p>
            <a:pPr algn="just" rtl="1"/>
            <a:r>
              <a:rPr lang="ar-SA" sz="2800" b="1" dirty="0">
                <a:ea typeface="Calibri" panose="020F0502020204030204" pitchFamily="34" charset="0"/>
                <a:cs typeface="Simplified Arabic" panose="02020603050405020304" pitchFamily="18" charset="-78"/>
              </a:rPr>
              <a:t>السوق الداعم</a:t>
            </a:r>
            <a:r>
              <a:rPr lang="ar-SA" sz="2800" dirty="0">
                <a:ea typeface="Calibri" panose="020F0502020204030204" pitchFamily="34" charset="0"/>
                <a:cs typeface="Simplified Arabic" panose="02020603050405020304" pitchFamily="18" charset="-78"/>
              </a:rPr>
              <a:t> </a:t>
            </a:r>
            <a:r>
              <a:rPr lang="fr-FR" sz="2800" dirty="0" err="1">
                <a:latin typeface="Simplified Arabic" panose="02020603050405020304" pitchFamily="18" charset="-78"/>
                <a:ea typeface="Calibri" panose="020F0502020204030204" pitchFamily="34" charset="0"/>
              </a:rPr>
              <a:t>Supporting</a:t>
            </a:r>
            <a:r>
              <a:rPr lang="fr-FR" sz="2800" dirty="0">
                <a:latin typeface="Simplified Arabic" panose="02020603050405020304" pitchFamily="18" charset="-78"/>
                <a:ea typeface="Calibri" panose="020F0502020204030204" pitchFamily="34" charset="0"/>
              </a:rPr>
              <a:t> /</a:t>
            </a:r>
            <a:r>
              <a:rPr lang="fr-FR" sz="2800" dirty="0" err="1">
                <a:latin typeface="Simplified Arabic" panose="02020603050405020304" pitchFamily="18" charset="-78"/>
                <a:ea typeface="Calibri" panose="020F0502020204030204" pitchFamily="34" charset="0"/>
              </a:rPr>
              <a:t>Complementary</a:t>
            </a:r>
            <a:r>
              <a:rPr lang="fr-FR" sz="2800" dirty="0">
                <a:latin typeface="Simplified Arabic" panose="02020603050405020304" pitchFamily="18" charset="-78"/>
                <a:ea typeface="Calibri" panose="020F0502020204030204" pitchFamily="34" charset="0"/>
              </a:rPr>
              <a:t> </a:t>
            </a:r>
            <a:r>
              <a:rPr lang="fr-FR" sz="2800" dirty="0" err="1">
                <a:latin typeface="Simplified Arabic" panose="02020603050405020304" pitchFamily="18" charset="-78"/>
                <a:ea typeface="Calibri" panose="020F0502020204030204" pitchFamily="34" charset="0"/>
              </a:rPr>
              <a:t>Market</a:t>
            </a:r>
            <a:r>
              <a:rPr lang="fr-FR" sz="2800" dirty="0">
                <a:latin typeface="Simplified Arabic" panose="02020603050405020304" pitchFamily="18" charset="-78"/>
                <a:ea typeface="Calibri" panose="020F0502020204030204" pitchFamily="34" charset="0"/>
              </a:rPr>
              <a:t> </a:t>
            </a:r>
            <a:r>
              <a:rPr lang="ar-SA" sz="2800" dirty="0">
                <a:latin typeface="Simplified Arabic" panose="02020603050405020304" pitchFamily="18" charset="-78"/>
                <a:ea typeface="Calibri" panose="020F0502020204030204" pitchFamily="34" charset="0"/>
              </a:rPr>
              <a:t>سوق المنتجات المكملة</a:t>
            </a:r>
            <a:r>
              <a:rPr lang="fr-FR" sz="2800" dirty="0">
                <a:latin typeface="Simplified Arabic" panose="02020603050405020304" pitchFamily="18" charset="-78"/>
                <a:ea typeface="Calibri" panose="020F0502020204030204" pitchFamily="34" charset="0"/>
              </a:rPr>
              <a:t>  </a:t>
            </a:r>
            <a:r>
              <a:rPr lang="ar-DZ" sz="2800" dirty="0">
                <a:ea typeface="Calibri" panose="020F0502020204030204" pitchFamily="34" charset="0"/>
                <a:cs typeface="Simplified Arabic" panose="02020603050405020304" pitchFamily="18" charset="-78"/>
              </a:rPr>
              <a:t>أي المنتجات المرتبطة بالمنتج الأساسي والتي لا يمكن أن توجد تجاريا بدون وجود المنتج الأساسي</a:t>
            </a:r>
            <a:r>
              <a:rPr lang="ar-SA" sz="2800" dirty="0">
                <a:ea typeface="Calibri" panose="020F0502020204030204" pitchFamily="34" charset="0"/>
                <a:cs typeface="Simplified Arabic" panose="02020603050405020304" pitchFamily="18" charset="-78"/>
              </a:rPr>
              <a:t>، إذا كانت المؤسسة تعمل في إنتاج البرمجيات التعليمية، فإن المدارس والجامعات ومراكز التدريب ستكون أسواقها الداعمة</a:t>
            </a:r>
            <a:r>
              <a:rPr lang="fr-FR" sz="2800" dirty="0">
                <a:latin typeface="Simplified Arabic" panose="02020603050405020304" pitchFamily="18" charset="-78"/>
                <a:ea typeface="Calibri" panose="020F0502020204030204" pitchFamily="34" charset="0"/>
              </a:rPr>
              <a:t>. </a:t>
            </a:r>
            <a:r>
              <a:rPr lang="ar-SA" sz="2800" dirty="0">
                <a:latin typeface="Simplified Arabic" panose="02020603050405020304" pitchFamily="18" charset="-78"/>
                <a:ea typeface="Calibri" panose="020F0502020204030204" pitchFamily="34" charset="0"/>
              </a:rPr>
              <a:t>وإذا كانت المؤسسة تُنتج الأثاث المكتبي، فمن الضروري لها تحليل أسواق الشركات، والمكاتب الحكومية، ومساحات العمل المشتركة التي تعتمد على هذا النوع من المنتجات. </a:t>
            </a:r>
            <a:endParaRPr lang="fr-FR" sz="2800" dirty="0"/>
          </a:p>
        </p:txBody>
      </p:sp>
    </p:spTree>
    <p:extLst>
      <p:ext uri="{BB962C8B-B14F-4D97-AF65-F5344CB8AC3E}">
        <p14:creationId xmlns:p14="http://schemas.microsoft.com/office/powerpoint/2010/main" val="3963235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840601"/>
            <a:ext cx="6096000" cy="2463367"/>
          </a:xfrm>
          <a:prstGeom prst="rect">
            <a:avLst/>
          </a:prstGeom>
        </p:spPr>
        <p:txBody>
          <a:bodyPr>
            <a:spAutoFit/>
          </a:bodyPr>
          <a:lstStyle/>
          <a:p>
            <a:pPr algn="r" rtl="1" fontAlgn="base">
              <a:lnSpc>
                <a:spcPct val="107000"/>
              </a:lnSpc>
              <a:spcAft>
                <a:spcPts val="0"/>
              </a:spcAft>
            </a:pPr>
            <a:r>
              <a:rPr lang="ar-DZ" sz="2400" b="1" dirty="0">
                <a:solidFill>
                  <a:srgbClr val="212121"/>
                </a:solidFill>
                <a:latin typeface="Calibri" panose="020F0502020204030204" pitchFamily="34" charset="0"/>
                <a:ea typeface="Times New Roman" panose="02020603050405020304" pitchFamily="18" charset="0"/>
                <a:cs typeface="Simplified Arabic" panose="02020603050405020304" pitchFamily="18" charset="-78"/>
              </a:rPr>
              <a:t>ل</a:t>
            </a:r>
            <a:r>
              <a:rPr lang="ar-SA" sz="2400" b="1" dirty="0">
                <a:solidFill>
                  <a:srgbClr val="212121"/>
                </a:solidFill>
                <a:latin typeface="Calibri" panose="020F0502020204030204" pitchFamily="34" charset="0"/>
                <a:ea typeface="Times New Roman" panose="02020603050405020304" pitchFamily="18" charset="0"/>
                <a:cs typeface="Simplified Arabic" panose="02020603050405020304" pitchFamily="18" charset="-78"/>
              </a:rPr>
              <a:t>ماذا نحتاج هذه التقسيمات؟</a:t>
            </a:r>
            <a:endParaRPr lang="fr-FR" sz="2000" dirty="0">
              <a:latin typeface="Calibri" panose="020F0502020204030204" pitchFamily="34" charset="0"/>
              <a:ea typeface="Calibri" panose="020F0502020204030204" pitchFamily="34" charset="0"/>
              <a:cs typeface="Arial" panose="020B0604020202020204" pitchFamily="34" charset="0"/>
            </a:endParaRPr>
          </a:p>
          <a:p>
            <a:pPr algn="r" rtl="1" fontAlgn="base">
              <a:lnSpc>
                <a:spcPct val="107000"/>
              </a:lnSpc>
              <a:spcAft>
                <a:spcPts val="0"/>
              </a:spcAft>
            </a:pPr>
            <a:r>
              <a:rPr lang="ar-SA" sz="2400" dirty="0">
                <a:solidFill>
                  <a:srgbClr val="212121"/>
                </a:solidFill>
                <a:latin typeface="Calibri" panose="020F0502020204030204" pitchFamily="34" charset="0"/>
                <a:ea typeface="Times New Roman" panose="02020603050405020304" pitchFamily="18" charset="0"/>
                <a:cs typeface="Simplified Arabic" panose="02020603050405020304" pitchFamily="18" charset="-78"/>
              </a:rPr>
              <a:t> </a:t>
            </a:r>
            <a:endParaRPr lang="fr-FR" sz="20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fontAlgn="base">
              <a:lnSpc>
                <a:spcPct val="107000"/>
              </a:lnSpc>
              <a:spcAft>
                <a:spcPts val="0"/>
              </a:spcAft>
              <a:buFont typeface="Wingdings" panose="05000000000000000000" pitchFamily="2" charset="2"/>
              <a:buChar char=""/>
            </a:pPr>
            <a:r>
              <a:rPr lang="ar-SA" sz="2400" dirty="0">
                <a:solidFill>
                  <a:srgbClr val="212121"/>
                </a:solidFill>
                <a:latin typeface="Calibri" panose="020F0502020204030204" pitchFamily="34" charset="0"/>
                <a:ea typeface="Times New Roman" panose="02020603050405020304" pitchFamily="18" charset="0"/>
                <a:cs typeface="Simplified Arabic" panose="02020603050405020304" pitchFamily="18" charset="-78"/>
              </a:rPr>
              <a:t>. فهم أعمق للحاجة الحقيقية للمستهلك</a:t>
            </a:r>
            <a:endParaRPr lang="fr-FR" sz="20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0"/>
              </a:spcAft>
              <a:buFont typeface="Wingdings" panose="05000000000000000000" pitchFamily="2" charset="2"/>
              <a:buChar char=""/>
            </a:pPr>
            <a:r>
              <a:rPr lang="ar-SA" sz="2400" dirty="0">
                <a:solidFill>
                  <a:srgbClr val="212121"/>
                </a:solidFill>
                <a:latin typeface="Calibri" panose="020F0502020204030204" pitchFamily="34" charset="0"/>
                <a:ea typeface="Times New Roman" panose="02020603050405020304" pitchFamily="18" charset="0"/>
                <a:cs typeface="Simplified Arabic" panose="02020603050405020304" pitchFamily="18" charset="-78"/>
              </a:rPr>
              <a:t>تحليل المنافسة بدقة</a:t>
            </a:r>
            <a:endParaRPr lang="fr-FR" sz="20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0"/>
              </a:spcAft>
              <a:buFont typeface="Wingdings" panose="05000000000000000000" pitchFamily="2" charset="2"/>
              <a:buChar char=""/>
            </a:pPr>
            <a:r>
              <a:rPr lang="ar-SA" sz="2400" dirty="0" err="1">
                <a:solidFill>
                  <a:srgbClr val="212121"/>
                </a:solidFill>
                <a:latin typeface="Calibri" panose="020F0502020204030204" pitchFamily="34" charset="0"/>
                <a:ea typeface="Times New Roman" panose="02020603050405020304" pitchFamily="18" charset="0"/>
                <a:cs typeface="Simplified Arabic" panose="02020603050405020304" pitchFamily="18" charset="-78"/>
              </a:rPr>
              <a:t>إستراتيجيات</a:t>
            </a:r>
            <a:r>
              <a:rPr lang="ar-SA" sz="2400" dirty="0">
                <a:solidFill>
                  <a:srgbClr val="212121"/>
                </a:solidFill>
                <a:latin typeface="Calibri" panose="020F0502020204030204" pitchFamily="34" charset="0"/>
                <a:ea typeface="Times New Roman" panose="02020603050405020304" pitchFamily="18" charset="0"/>
                <a:cs typeface="Simplified Arabic" panose="02020603050405020304" pitchFamily="18" charset="-78"/>
              </a:rPr>
              <a:t> تسعير ذكية</a:t>
            </a:r>
            <a:endParaRPr lang="fr-FR" sz="20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0"/>
              </a:spcAft>
              <a:buFont typeface="Wingdings" panose="05000000000000000000" pitchFamily="2" charset="2"/>
              <a:buChar char=""/>
            </a:pPr>
            <a:r>
              <a:rPr lang="ar-SA" sz="2400" dirty="0">
                <a:solidFill>
                  <a:srgbClr val="212121"/>
                </a:solidFill>
                <a:latin typeface="Calibri" panose="020F0502020204030204" pitchFamily="34" charset="0"/>
                <a:ea typeface="Times New Roman" panose="02020603050405020304" pitchFamily="18" charset="0"/>
                <a:cs typeface="Simplified Arabic" panose="02020603050405020304" pitchFamily="18" charset="-78"/>
              </a:rPr>
              <a:t>تصميم المنتجات والتطوير </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969114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65270" y="1314412"/>
            <a:ext cx="6310428" cy="3637150"/>
          </a:xfrm>
          <a:prstGeom prst="rect">
            <a:avLst/>
          </a:prstGeom>
        </p:spPr>
        <p:txBody>
          <a:bodyPr wrap="square">
            <a:spAutoFit/>
          </a:bodyPr>
          <a:lstStyle/>
          <a:p>
            <a:pPr algn="r" rtl="1">
              <a:lnSpc>
                <a:spcPct val="107000"/>
              </a:lnSpc>
              <a:spcAft>
                <a:spcPts val="0"/>
              </a:spcAft>
            </a:pPr>
            <a:r>
              <a:rPr lang="ar-SA" sz="3200" b="1" dirty="0">
                <a:latin typeface="Calibri" panose="020F0502020204030204" pitchFamily="34" charset="0"/>
                <a:ea typeface="Calibri" panose="020F0502020204030204" pitchFamily="34" charset="0"/>
                <a:cs typeface="Simplified Arabic" panose="02020603050405020304" pitchFamily="18" charset="-78"/>
              </a:rPr>
              <a:t>السوق حسب امتداد </a:t>
            </a:r>
            <a:r>
              <a:rPr lang="ar-SA" sz="3200" b="1" dirty="0" smtClean="0">
                <a:latin typeface="Calibri" panose="020F0502020204030204" pitchFamily="34" charset="0"/>
                <a:ea typeface="Calibri" panose="020F0502020204030204" pitchFamily="34" charset="0"/>
                <a:cs typeface="Simplified Arabic" panose="02020603050405020304" pitchFamily="18" charset="-78"/>
              </a:rPr>
              <a:t>الطلب</a:t>
            </a:r>
            <a:endParaRPr lang="ar-DZ" sz="3200" b="1" dirty="0" smtClean="0">
              <a:latin typeface="Calibri" panose="020F0502020204030204" pitchFamily="34" charset="0"/>
              <a:ea typeface="Calibri" panose="020F0502020204030204" pitchFamily="34" charset="0"/>
              <a:cs typeface="Simplified Arabic" panose="02020603050405020304" pitchFamily="18" charset="-78"/>
            </a:endParaRPr>
          </a:p>
          <a:p>
            <a:pPr algn="r" rtl="1">
              <a:lnSpc>
                <a:spcPct val="107000"/>
              </a:lnSpc>
              <a:spcAft>
                <a:spcPts val="0"/>
              </a:spcAft>
            </a:pPr>
            <a:endParaRPr lang="ar-DZ" sz="2800" b="1" dirty="0">
              <a:effectLst/>
              <a:latin typeface="Calibri" panose="020F0502020204030204" pitchFamily="34" charset="0"/>
              <a:ea typeface="Calibri" panose="020F0502020204030204" pitchFamily="34" charset="0"/>
              <a:cs typeface="Simplified Arabic" panose="02020603050405020304" pitchFamily="18" charset="-78"/>
            </a:endParaRPr>
          </a:p>
          <a:p>
            <a:pPr algn="r" rtl="1">
              <a:lnSpc>
                <a:spcPct val="107000"/>
              </a:lnSpc>
              <a:spcAft>
                <a:spcPts val="0"/>
              </a:spcAft>
            </a:pPr>
            <a:r>
              <a:rPr lang="ar-DZ" sz="2800" b="1" dirty="0" smtClean="0">
                <a:latin typeface="Calibri" panose="020F0502020204030204" pitchFamily="34" charset="0"/>
                <a:ea typeface="Calibri" panose="020F0502020204030204" pitchFamily="34" charset="0"/>
                <a:cs typeface="Simplified Arabic" panose="02020603050405020304" pitchFamily="18" charset="-78"/>
              </a:rPr>
              <a:t>نميز بين أربع حالات : </a:t>
            </a:r>
          </a:p>
          <a:p>
            <a:pPr marL="285750" indent="-285750" algn="r" rtl="1">
              <a:lnSpc>
                <a:spcPct val="107000"/>
              </a:lnSpc>
              <a:spcAft>
                <a:spcPts val="0"/>
              </a:spcAft>
              <a:buFontTx/>
              <a:buChar char="-"/>
            </a:pPr>
            <a:r>
              <a:rPr lang="ar-DZ" sz="2800" b="1" dirty="0" smtClean="0">
                <a:latin typeface="Calibri" panose="020F0502020204030204" pitchFamily="34" charset="0"/>
                <a:ea typeface="Calibri" panose="020F0502020204030204" pitchFamily="34" charset="0"/>
                <a:cs typeface="Simplified Arabic" panose="02020603050405020304" pitchFamily="18" charset="-78"/>
              </a:rPr>
              <a:t>السوق الحالي للمؤسسة </a:t>
            </a:r>
          </a:p>
          <a:p>
            <a:pPr marL="285750" indent="-285750" algn="r" rtl="1">
              <a:lnSpc>
                <a:spcPct val="107000"/>
              </a:lnSpc>
              <a:spcAft>
                <a:spcPts val="0"/>
              </a:spcAft>
              <a:buFontTx/>
              <a:buChar char="-"/>
            </a:pPr>
            <a:r>
              <a:rPr lang="ar-DZ" sz="2800" b="1" dirty="0" smtClean="0">
                <a:latin typeface="Calibri" panose="020F0502020204030204" pitchFamily="34" charset="0"/>
                <a:ea typeface="Calibri" panose="020F0502020204030204" pitchFamily="34" charset="0"/>
                <a:cs typeface="Simplified Arabic" panose="02020603050405020304" pitchFamily="18" charset="-78"/>
              </a:rPr>
              <a:t>السوق الحالي للمنافسين </a:t>
            </a:r>
          </a:p>
          <a:p>
            <a:pPr marL="285750" indent="-285750" algn="r" rtl="1">
              <a:lnSpc>
                <a:spcPct val="107000"/>
              </a:lnSpc>
              <a:spcAft>
                <a:spcPts val="0"/>
              </a:spcAft>
              <a:buFontTx/>
              <a:buChar char="-"/>
            </a:pPr>
            <a:r>
              <a:rPr lang="ar-DZ" sz="2800" b="1" dirty="0" smtClean="0">
                <a:latin typeface="Calibri" panose="020F0502020204030204" pitchFamily="34" charset="0"/>
                <a:ea typeface="Calibri" panose="020F0502020204030204" pitchFamily="34" charset="0"/>
                <a:cs typeface="Simplified Arabic" panose="02020603050405020304" pitchFamily="18" charset="-78"/>
              </a:rPr>
              <a:t>المقاطعون ظرفيا </a:t>
            </a:r>
          </a:p>
          <a:p>
            <a:pPr marL="285750" indent="-285750" algn="r" rtl="1">
              <a:lnSpc>
                <a:spcPct val="107000"/>
              </a:lnSpc>
              <a:spcAft>
                <a:spcPts val="0"/>
              </a:spcAft>
              <a:buFontTx/>
              <a:buChar char="-"/>
            </a:pPr>
            <a:r>
              <a:rPr lang="ar-DZ" sz="2800" b="1" dirty="0" smtClean="0">
                <a:latin typeface="Calibri" panose="020F0502020204030204" pitchFamily="34" charset="0"/>
                <a:ea typeface="Calibri" panose="020F0502020204030204" pitchFamily="34" charset="0"/>
                <a:cs typeface="Simplified Arabic" panose="02020603050405020304" pitchFamily="18" charset="-78"/>
              </a:rPr>
              <a:t>المقاطعون تماما </a:t>
            </a:r>
          </a:p>
          <a:p>
            <a:pPr algn="r" rtl="1">
              <a:lnSpc>
                <a:spcPct val="107000"/>
              </a:lnSpc>
              <a:spcAft>
                <a:spcPts val="0"/>
              </a:spcAft>
            </a:pP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63097394"/>
      </p:ext>
    </p:extLst>
  </p:cSld>
  <p:clrMapOvr>
    <a:masterClrMapping/>
  </p:clrMapOvr>
</p:sld>
</file>

<file path=ppt/theme/theme1.xml><?xml version="1.0" encoding="utf-8"?>
<a:theme xmlns:a="http://schemas.openxmlformats.org/drawingml/2006/main" name="Facette">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195</TotalTime>
  <Words>293</Words>
  <Application>Microsoft Office PowerPoint</Application>
  <PresentationFormat>Grand écran</PresentationFormat>
  <Paragraphs>33</Paragraphs>
  <Slides>9</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9</vt:i4>
      </vt:variant>
    </vt:vector>
  </HeadingPairs>
  <TitlesOfParts>
    <vt:vector size="18" baseType="lpstr">
      <vt:lpstr>Arial</vt:lpstr>
      <vt:lpstr>Calibri</vt:lpstr>
      <vt:lpstr>Simplified Arabic</vt:lpstr>
      <vt:lpstr>Tahoma</vt:lpstr>
      <vt:lpstr>Times New Roman</vt:lpstr>
      <vt:lpstr>Trebuchet MS</vt:lpstr>
      <vt:lpstr>Wingdings</vt:lpstr>
      <vt:lpstr>Wingdings 3</vt:lpstr>
      <vt:lpstr>Facette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ELIT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Administrateur</dc:creator>
  <cp:lastModifiedBy>Administrateur</cp:lastModifiedBy>
  <cp:revision>4</cp:revision>
  <dcterms:created xsi:type="dcterms:W3CDTF">2025-11-15T09:40:07Z</dcterms:created>
  <dcterms:modified xsi:type="dcterms:W3CDTF">2025-11-15T19:45:33Z</dcterms:modified>
</cp:coreProperties>
</file>