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67" r:id="rId4"/>
    <p:sldId id="257" r:id="rId5"/>
    <p:sldId id="259" r:id="rId6"/>
    <p:sldId id="277" r:id="rId7"/>
    <p:sldId id="278" r:id="rId8"/>
    <p:sldId id="279" r:id="rId9"/>
    <p:sldId id="270" r:id="rId10"/>
    <p:sldId id="262" r:id="rId11"/>
    <p:sldId id="265" r:id="rId12"/>
    <p:sldId id="280" r:id="rId13"/>
    <p:sldId id="264" r:id="rId14"/>
    <p:sldId id="27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71" d="100"/>
          <a:sy n="71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3A1C593-65D0-4073-BCC9-577B9352EA97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4581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643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32848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10/7/2025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36932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10/7/2025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859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10/7/2025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292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10/7/2025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5093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10/7/2025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76901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10/7/2025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7486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10/7/2025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0423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10/7/2025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462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0630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10/7/2025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80208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10/7/2025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63699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10/7/2025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1846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2334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350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89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01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612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309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2751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3A1C593-65D0-4073-BCC9-577B9352EA97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3155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10/7/2025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3845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73584"/>
            <a:ext cx="7772400" cy="1463040"/>
          </a:xfrm>
        </p:spPr>
        <p:txBody>
          <a:bodyPr/>
          <a:lstStyle/>
          <a:p>
            <a:pPr algn="ctr"/>
            <a:r>
              <a:rPr lang="ar-DZ" dirty="0" smtClean="0"/>
              <a:t>التدقيق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5795681"/>
            <a:ext cx="3200400" cy="627495"/>
          </a:xfrm>
        </p:spPr>
        <p:txBody>
          <a:bodyPr>
            <a:normAutofit fontScale="77500" lnSpcReduction="20000"/>
          </a:bodyPr>
          <a:lstStyle/>
          <a:p>
            <a:r>
              <a:rPr lang="ar-DZ" sz="2800" dirty="0" smtClean="0"/>
              <a:t>الأستاذة الدكتورة   بن قارة إيمان</a:t>
            </a:r>
            <a:endParaRPr lang="en-US" sz="28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410200" y="4090594"/>
            <a:ext cx="3200400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18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DZ" sz="2800" dirty="0" smtClean="0"/>
              <a:t>محاضرات في مقياس</a:t>
            </a:r>
            <a:endParaRPr lang="fr-FR" sz="2800" dirty="0" smtClean="0"/>
          </a:p>
          <a:p>
            <a:r>
              <a:rPr lang="ar-DZ" sz="2800" smtClean="0"/>
              <a:t>المحاضرة 01 </a:t>
            </a:r>
            <a:r>
              <a:rPr lang="ar-DZ" sz="2800" dirty="0" smtClean="0"/>
              <a:t>: </a:t>
            </a:r>
            <a:endParaRPr lang="en-US" sz="2800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415988" y="281524"/>
            <a:ext cx="6795247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18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DZ" sz="3200" dirty="0" smtClean="0"/>
              <a:t>جامعة باجي مختار عنابة</a:t>
            </a:r>
          </a:p>
          <a:p>
            <a:pPr algn="ctr"/>
            <a:r>
              <a:rPr lang="ar-DZ" sz="3200" dirty="0" smtClean="0"/>
              <a:t>كلية العلوم الاقتصادية و علوم التسيير </a:t>
            </a:r>
          </a:p>
          <a:p>
            <a:pPr algn="ctr"/>
            <a:r>
              <a:rPr lang="ar-DZ" sz="3200" dirty="0" smtClean="0"/>
              <a:t>قسم العلوم المالية </a:t>
            </a:r>
            <a:endParaRPr lang="en-US" sz="3200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42046" y="3264943"/>
            <a:ext cx="5571565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18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DZ" sz="3200" dirty="0" smtClean="0"/>
              <a:t>ماستر 2 تخصص مالية المؤسسة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  <a:alpha val="3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678425" y="1462422"/>
            <a:ext cx="5256584" cy="403244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defRPr/>
            </a:pPr>
            <a:endParaRPr lang="fr-FR" sz="3600" kern="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877109" y="1683768"/>
            <a:ext cx="4859215" cy="3459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469900" indent="-469900" algn="r" defTabSz="914400" rtl="1" eaLnBrk="0" fontAlgn="base" latinLnBrk="0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60000"/>
              <a:buFont typeface="Wingdings" pitchFamily="2" charset="2"/>
              <a:buChar char="o"/>
              <a:defRPr sz="3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908050" indent="-436563" algn="r" defTabSz="914400" rtl="1" eaLnBrk="0" fontAlgn="base" latinLnBrk="0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60000"/>
              <a:buFont typeface="Wingdings" pitchFamily="2" charset="2"/>
              <a:buChar char="n"/>
              <a:defRPr sz="2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304925" indent="-395288" algn="r" defTabSz="914400" rtl="1" eaLnBrk="0" fontAlgn="base" latinLnBrk="0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60000"/>
              <a:buFont typeface="Wingdings" pitchFamily="2" charset="2"/>
              <a:buChar char="o"/>
              <a:defRPr sz="23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93863" indent="-387350" algn="r" defTabSz="914400" rtl="1" eaLnBrk="0" fontAlgn="base" latinLnBrk="0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60000"/>
              <a:buFont typeface="Wingdings" pitchFamily="2" charset="2"/>
              <a:buChar char="n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93913" indent="-398463" algn="r" defTabSz="914400" rtl="1" eaLnBrk="0" fontAlgn="base" latinLnBrk="0" hangingPunct="0">
              <a:lnSpc>
                <a:spcPct val="120000"/>
              </a:lnSpc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60000"/>
              <a:buFont typeface="Wingdings" pitchFamily="2" charset="2"/>
              <a:buChar char="§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51113" indent="-398463" algn="r" defTabSz="914400" rtl="1" eaLnBrk="1" fontAlgn="base" latinLnBrk="0" hangingPunct="1">
              <a:lnSpc>
                <a:spcPct val="120000"/>
              </a:lnSpc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60000"/>
              <a:buFont typeface="Wingdings" pitchFamily="2" charset="2"/>
              <a:buChar char="§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3008313" indent="-398463" algn="r" defTabSz="914400" rtl="1" eaLnBrk="1" fontAlgn="base" latinLnBrk="0" hangingPunct="1">
              <a:lnSpc>
                <a:spcPct val="120000"/>
              </a:lnSpc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60000"/>
              <a:buFont typeface="Wingdings" pitchFamily="2" charset="2"/>
              <a:buChar char="§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65513" indent="-398463" algn="r" defTabSz="914400" rtl="1" eaLnBrk="1" fontAlgn="base" latinLnBrk="0" hangingPunct="1">
              <a:lnSpc>
                <a:spcPct val="120000"/>
              </a:lnSpc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60000"/>
              <a:buFont typeface="Wingdings" pitchFamily="2" charset="2"/>
              <a:buChar char="§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922713" indent="-398463" algn="r" defTabSz="914400" rtl="1" eaLnBrk="1" fontAlgn="base" latinLnBrk="0" hangingPunct="1">
              <a:lnSpc>
                <a:spcPct val="120000"/>
              </a:lnSpc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60000"/>
              <a:buFont typeface="Wingdings" pitchFamily="2" charset="2"/>
              <a:buChar char="§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l" rtl="0"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fr-FR" sz="2400" b="1" dirty="0" smtClean="0">
                <a:solidFill>
                  <a:srgbClr val="000000"/>
                </a:solidFill>
                <a:latin typeface="Algerian" pitchFamily="82" charset="0"/>
              </a:rPr>
              <a:t> A  =    Avoir  un objective précis  </a:t>
            </a:r>
            <a:br>
              <a:rPr lang="fr-FR" sz="2400" b="1" dirty="0" smtClean="0">
                <a:solidFill>
                  <a:srgbClr val="000000"/>
                </a:solidFill>
                <a:latin typeface="Algerian" pitchFamily="82" charset="0"/>
              </a:rPr>
            </a:br>
            <a:r>
              <a:rPr lang="fr-FR" sz="2400" b="1" dirty="0" smtClean="0">
                <a:solidFill>
                  <a:srgbClr val="000000"/>
                </a:solidFill>
                <a:latin typeface="Algerian" pitchFamily="82" charset="0"/>
              </a:rPr>
              <a:t> U   = Utiliser rigoureusement  la méthodologie</a:t>
            </a:r>
            <a:br>
              <a:rPr lang="fr-FR" sz="2400" b="1" dirty="0" smtClean="0">
                <a:solidFill>
                  <a:srgbClr val="000000"/>
                </a:solidFill>
                <a:latin typeface="Algerian" pitchFamily="82" charset="0"/>
              </a:rPr>
            </a:br>
            <a:r>
              <a:rPr lang="fr-FR" sz="2400" b="1" dirty="0" smtClean="0">
                <a:solidFill>
                  <a:srgbClr val="000000"/>
                </a:solidFill>
                <a:latin typeface="Algerian" pitchFamily="82" charset="0"/>
              </a:rPr>
              <a:t>D =   donner  envie de progresser</a:t>
            </a:r>
          </a:p>
          <a:p>
            <a:pPr marL="0" indent="0" algn="l" rtl="0"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fr-FR" sz="2400" b="1" dirty="0" smtClean="0">
                <a:solidFill>
                  <a:srgbClr val="000000"/>
                </a:solidFill>
                <a:latin typeface="Algerian" pitchFamily="82" charset="0"/>
              </a:rPr>
              <a:t>I =    Informer</a:t>
            </a:r>
          </a:p>
          <a:p>
            <a:pPr marL="0" indent="0" algn="l" rtl="0"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fr-FR" sz="2400" b="1" dirty="0" smtClean="0">
                <a:solidFill>
                  <a:srgbClr val="000000"/>
                </a:solidFill>
                <a:latin typeface="Algerian" pitchFamily="82" charset="0"/>
              </a:rPr>
              <a:t>T=    Travailler en groupe  </a:t>
            </a:r>
          </a:p>
          <a:p>
            <a:pPr marL="0" indent="0" algn="l" rtl="0"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fr-FR" sz="2400" dirty="0" smtClean="0">
                <a:solidFill>
                  <a:srgbClr val="000000"/>
                </a:solidFill>
                <a:latin typeface="Algerian" pitchFamily="82" charset="0"/>
              </a:rPr>
              <a:t/>
            </a:r>
            <a:br>
              <a:rPr lang="fr-FR" sz="2400" dirty="0" smtClean="0">
                <a:solidFill>
                  <a:srgbClr val="000000"/>
                </a:solidFill>
                <a:latin typeface="Algerian" pitchFamily="82" charset="0"/>
              </a:rPr>
            </a:br>
            <a:r>
              <a:rPr lang="fr-FR" sz="2400" dirty="0" smtClean="0">
                <a:solidFill>
                  <a:srgbClr val="000000"/>
                </a:solidFill>
                <a:latin typeface="Algerian" pitchFamily="82" charset="0"/>
              </a:rPr>
              <a:t>   </a:t>
            </a:r>
            <a:endParaRPr lang="fr-FR" sz="2400" dirty="0">
              <a:solidFill>
                <a:srgbClr val="000000"/>
              </a:solidFill>
              <a:latin typeface="Algerian" pitchFamily="82" charset="0"/>
            </a:endParaRPr>
          </a:p>
        </p:txBody>
      </p:sp>
      <p:cxnSp>
        <p:nvCxnSpPr>
          <p:cNvPr id="7" name="Connecteur droit avec flèche 6"/>
          <p:cNvCxnSpPr>
            <a:endCxn id="8" idx="1"/>
          </p:cNvCxnSpPr>
          <p:nvPr/>
        </p:nvCxnSpPr>
        <p:spPr>
          <a:xfrm flipV="1">
            <a:off x="5435973" y="786814"/>
            <a:ext cx="1651844" cy="8479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 bwMode="auto">
          <a:xfrm>
            <a:off x="7087817" y="298327"/>
            <a:ext cx="4194698" cy="976973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  <a:defRPr/>
            </a:pPr>
            <a:r>
              <a:rPr lang="ar-DZ" sz="32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وضع هدف محدد</a:t>
            </a:r>
            <a:endParaRPr lang="fr-FR" sz="3200" kern="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7087817" y="1502750"/>
            <a:ext cx="4194698" cy="976973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  <a:defRPr/>
            </a:pPr>
            <a:r>
              <a:rPr lang="ar-DZ" sz="32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اتباع منهجية صارمة</a:t>
            </a:r>
            <a:endParaRPr lang="fr-FR" sz="3200" kern="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7087816" y="2839222"/>
            <a:ext cx="4194699" cy="976973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  <a:defRPr/>
            </a:pPr>
            <a:r>
              <a:rPr lang="ar-DZ" sz="32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إعطاء الرغبة للاستمرار          و التقدم</a:t>
            </a:r>
            <a:endParaRPr lang="fr-FR" sz="3200" kern="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7220553" y="4166228"/>
            <a:ext cx="4061962" cy="976973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  <a:defRPr/>
            </a:pPr>
            <a:r>
              <a:rPr lang="ar-DZ" sz="32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إيصال المعلومة</a:t>
            </a:r>
            <a:endParaRPr lang="fr-FR" sz="3200" kern="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7220553" y="5422051"/>
            <a:ext cx="4061962" cy="976973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  <a:defRPr/>
            </a:pPr>
            <a:r>
              <a:rPr lang="ar-DZ" sz="32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العمل كفريق</a:t>
            </a:r>
            <a:endParaRPr lang="fr-FR" sz="3200" kern="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Connecteur droit avec flèche 17"/>
          <p:cNvCxnSpPr/>
          <p:nvPr/>
        </p:nvCxnSpPr>
        <p:spPr>
          <a:xfrm>
            <a:off x="3306716" y="4618664"/>
            <a:ext cx="3715152" cy="360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>
            <a:endCxn id="12" idx="1"/>
          </p:cNvCxnSpPr>
          <p:nvPr/>
        </p:nvCxnSpPr>
        <p:spPr>
          <a:xfrm flipV="1">
            <a:off x="4277032" y="3327709"/>
            <a:ext cx="2810784" cy="3564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 flipV="1">
            <a:off x="5902993" y="1851695"/>
            <a:ext cx="1184823" cy="6728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/>
          <p:nvPr/>
        </p:nvCxnSpPr>
        <p:spPr>
          <a:xfrm>
            <a:off x="5250426" y="5110436"/>
            <a:ext cx="1837391" cy="8001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Ellipse 31"/>
          <p:cNvSpPr/>
          <p:nvPr/>
        </p:nvSpPr>
        <p:spPr>
          <a:xfrm>
            <a:off x="766916" y="139119"/>
            <a:ext cx="5404412" cy="119409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200" b="1" dirty="0" err="1" smtClean="0">
                <a:solidFill>
                  <a:prstClr val="black"/>
                </a:solidFill>
              </a:rPr>
              <a:t>ماهو</a:t>
            </a:r>
            <a:r>
              <a:rPr lang="ar-DZ" sz="3200" b="1" dirty="0" smtClean="0">
                <a:solidFill>
                  <a:prstClr val="black"/>
                </a:solidFill>
              </a:rPr>
              <a:t> معنى كلمة التدقيق ؟</a:t>
            </a:r>
            <a:endParaRPr lang="ar-DZ" sz="3200" b="1" dirty="0">
              <a:solidFill>
                <a:prstClr val="black"/>
              </a:solidFill>
            </a:endParaRPr>
          </a:p>
          <a:p>
            <a:pPr algn="ctr"/>
            <a:r>
              <a:rPr lang="fr-FR" sz="3200" b="1" dirty="0" smtClean="0">
                <a:solidFill>
                  <a:prstClr val="black"/>
                </a:solidFill>
              </a:rPr>
              <a:t>AUDIT</a:t>
            </a:r>
            <a:endParaRPr lang="fr-FR" sz="3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216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8" grpId="0" animBg="1"/>
      <p:bldP spid="11" grpId="0" animBg="1"/>
      <p:bldP spid="12" grpId="0" animBg="1"/>
      <p:bldP spid="13" grpId="0" animBg="1"/>
      <p:bldP spid="14" grpId="0" animBg="1"/>
      <p:bldP spid="3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577417" y="-166999"/>
            <a:ext cx="3200400" cy="1463040"/>
          </a:xfrm>
        </p:spPr>
        <p:txBody>
          <a:bodyPr>
            <a:normAutofit/>
          </a:bodyPr>
          <a:lstStyle/>
          <a:p>
            <a:r>
              <a:rPr lang="ar-DZ" sz="4000" b="1" dirty="0" smtClean="0"/>
              <a:t>تعريف التدقيق </a:t>
            </a:r>
            <a:endParaRPr lang="fr-FR" sz="4000" b="1" dirty="0"/>
          </a:p>
        </p:txBody>
      </p:sp>
      <p:sp>
        <p:nvSpPr>
          <p:cNvPr id="5" name="Flèche courbée vers la gauche 4"/>
          <p:cNvSpPr/>
          <p:nvPr/>
        </p:nvSpPr>
        <p:spPr>
          <a:xfrm>
            <a:off x="9224681" y="1771828"/>
            <a:ext cx="1008529" cy="99474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black"/>
              </a:solidFill>
            </a:endParaRPr>
          </a:p>
        </p:txBody>
      </p:sp>
      <p:sp>
        <p:nvSpPr>
          <p:cNvPr id="3" name="Ellipse 2"/>
          <p:cNvSpPr/>
          <p:nvPr/>
        </p:nvSpPr>
        <p:spPr>
          <a:xfrm>
            <a:off x="6548717" y="2070847"/>
            <a:ext cx="2528047" cy="99508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5000" cap="all" spc="200" dirty="0" smtClean="0">
                <a:solidFill>
                  <a:srgbClr val="C00000"/>
                </a:solidFill>
                <a:latin typeface="Tw Cen MT Condensed" panose="020B0606020104020203"/>
              </a:rPr>
              <a:t>الفحص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6548717" y="3216536"/>
            <a:ext cx="2675965" cy="99508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5000" cap="all" spc="200" dirty="0" smtClean="0">
                <a:solidFill>
                  <a:srgbClr val="C00000"/>
                </a:solidFill>
                <a:latin typeface="Tw Cen MT Condensed" panose="020B0606020104020203"/>
              </a:rPr>
              <a:t>التحقيق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6817224" y="4345918"/>
            <a:ext cx="2528047" cy="99508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5000" cap="all" spc="200" dirty="0" smtClean="0">
                <a:solidFill>
                  <a:srgbClr val="C00000"/>
                </a:solidFill>
                <a:latin typeface="Tw Cen MT Condensed" panose="020B0606020104020203"/>
              </a:rPr>
              <a:t>التقرير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9" name="Flèche courbée vers la gauche 8"/>
          <p:cNvSpPr/>
          <p:nvPr/>
        </p:nvSpPr>
        <p:spPr>
          <a:xfrm>
            <a:off x="9224682" y="2833720"/>
            <a:ext cx="1008529" cy="99474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black"/>
              </a:solidFill>
            </a:endParaRPr>
          </a:p>
        </p:txBody>
      </p:sp>
      <p:sp>
        <p:nvSpPr>
          <p:cNvPr id="10" name="Flèche courbée vers la gauche 9"/>
          <p:cNvSpPr/>
          <p:nvPr/>
        </p:nvSpPr>
        <p:spPr>
          <a:xfrm>
            <a:off x="9343030" y="4000947"/>
            <a:ext cx="1008529" cy="99474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00953" y="1411941"/>
            <a:ext cx="5499846" cy="158658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2400" dirty="0" smtClean="0">
                <a:solidFill>
                  <a:prstClr val="black"/>
                </a:solidFill>
              </a:rPr>
              <a:t>فحص البيانات و السجلات المحاسبية بما فيما مسار المعالجة المحاسبية للتأكد من صحة و سلامة العمليات المسجلة أي فحص </a:t>
            </a:r>
            <a:r>
              <a:rPr lang="ar-DZ" sz="2400" b="1" dirty="0" smtClean="0">
                <a:solidFill>
                  <a:srgbClr val="FF0000"/>
                </a:solidFill>
              </a:rPr>
              <a:t>القياس</a:t>
            </a:r>
            <a:r>
              <a:rPr lang="ar-DZ" sz="2400" dirty="0" smtClean="0">
                <a:solidFill>
                  <a:prstClr val="black"/>
                </a:solidFill>
              </a:rPr>
              <a:t> المحاسبي </a:t>
            </a:r>
            <a:r>
              <a:rPr lang="ar-DZ" sz="2400" b="1" dirty="0" smtClean="0">
                <a:solidFill>
                  <a:srgbClr val="FF0000"/>
                </a:solidFill>
              </a:rPr>
              <a:t>الكمي</a:t>
            </a:r>
            <a:r>
              <a:rPr lang="ar-DZ" sz="2400" dirty="0" smtClean="0">
                <a:solidFill>
                  <a:prstClr val="black"/>
                </a:solidFill>
              </a:rPr>
              <a:t> و </a:t>
            </a:r>
            <a:r>
              <a:rPr lang="ar-DZ" sz="2400" b="1" dirty="0" smtClean="0">
                <a:solidFill>
                  <a:srgbClr val="FF0000"/>
                </a:solidFill>
              </a:rPr>
              <a:t>النقدي</a:t>
            </a:r>
            <a:r>
              <a:rPr lang="ar-DZ" sz="2400" dirty="0" smtClean="0">
                <a:solidFill>
                  <a:prstClr val="black"/>
                </a:solidFill>
              </a:rPr>
              <a:t> للعمليات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00953" y="4823395"/>
            <a:ext cx="5647764" cy="142948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2400" dirty="0" smtClean="0">
                <a:solidFill>
                  <a:prstClr val="black"/>
                </a:solidFill>
              </a:rPr>
              <a:t>بلورة نتائج الفحص و التحقيق في شكل تقرير يقدم للأطراف المستفيدة من رأي المدقق سواء كان الطرف داخلي أو خارجي أي لان </a:t>
            </a:r>
            <a:r>
              <a:rPr lang="ar-DZ" sz="2400" b="1" dirty="0" smtClean="0">
                <a:solidFill>
                  <a:srgbClr val="FF0000"/>
                </a:solidFill>
              </a:rPr>
              <a:t>التقرير عبارة عن ثمار عملية التدقيق 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86169" y="3065929"/>
            <a:ext cx="5499846" cy="158658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2400" dirty="0" smtClean="0">
                <a:solidFill>
                  <a:prstClr val="black"/>
                </a:solidFill>
              </a:rPr>
              <a:t>الحكم على صلاحية القوائم المالية الختامية كأداة للتعبير السليم لنتيجة أعمال المؤسسة أي التأكد من </a:t>
            </a:r>
            <a:r>
              <a:rPr lang="ar-DZ" sz="2400" b="1" dirty="0" smtClean="0">
                <a:solidFill>
                  <a:srgbClr val="FF0000"/>
                </a:solidFill>
              </a:rPr>
              <a:t>الوجود الفعلي</a:t>
            </a:r>
            <a:r>
              <a:rPr lang="ar-DZ" sz="2400" dirty="0" smtClean="0">
                <a:solidFill>
                  <a:prstClr val="black"/>
                </a:solidFill>
              </a:rPr>
              <a:t> و </a:t>
            </a:r>
            <a:r>
              <a:rPr lang="ar-DZ" sz="2400" b="1" dirty="0" smtClean="0">
                <a:solidFill>
                  <a:srgbClr val="FF0000"/>
                </a:solidFill>
              </a:rPr>
              <a:t>الميداني</a:t>
            </a:r>
            <a:r>
              <a:rPr lang="ar-DZ" sz="2400" dirty="0" smtClean="0">
                <a:solidFill>
                  <a:prstClr val="black"/>
                </a:solidFill>
              </a:rPr>
              <a:t> لعناصر الذمة على </a:t>
            </a:r>
            <a:r>
              <a:rPr lang="ar-DZ" sz="2400" dirty="0" smtClean="0">
                <a:solidFill>
                  <a:srgbClr val="FF0000"/>
                </a:solidFill>
              </a:rPr>
              <a:t>أرض الواقع</a:t>
            </a:r>
            <a:endParaRPr lang="fr-F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539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4683" y="1936717"/>
            <a:ext cx="7772400" cy="3977385"/>
          </a:xfrm>
        </p:spPr>
        <p:txBody>
          <a:bodyPr>
            <a:normAutofit/>
          </a:bodyPr>
          <a:lstStyle/>
          <a:p>
            <a:pPr algn="just" rtl="1"/>
            <a:r>
              <a:rPr lang="ar-DZ" dirty="0" smtClean="0">
                <a:solidFill>
                  <a:srgbClr val="C00000"/>
                </a:solidFill>
              </a:rPr>
              <a:t>فحص</a:t>
            </a:r>
            <a:r>
              <a:rPr lang="ar-DZ" dirty="0" smtClean="0"/>
              <a:t> انتقادي يسمح </a:t>
            </a:r>
            <a:r>
              <a:rPr lang="ar-DZ" dirty="0"/>
              <a:t>ب</a:t>
            </a:r>
            <a:r>
              <a:rPr lang="ar-DZ" dirty="0" smtClean="0">
                <a:solidFill>
                  <a:srgbClr val="C00000"/>
                </a:solidFill>
              </a:rPr>
              <a:t>التحقق</a:t>
            </a:r>
            <a:r>
              <a:rPr lang="ar-DZ" dirty="0" smtClean="0"/>
              <a:t> من العمليات و المعلومات و النظم التي انتهجتها المؤسسة من لأجل إعطاء </a:t>
            </a:r>
            <a:r>
              <a:rPr lang="ar-DZ" dirty="0" smtClean="0">
                <a:solidFill>
                  <a:srgbClr val="C00000"/>
                </a:solidFill>
              </a:rPr>
              <a:t>تقرير</a:t>
            </a:r>
            <a:r>
              <a:rPr lang="ar-DZ" dirty="0" smtClean="0"/>
              <a:t> حولها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76883" y="801093"/>
            <a:ext cx="3200400" cy="1463040"/>
          </a:xfrm>
        </p:spPr>
        <p:txBody>
          <a:bodyPr>
            <a:normAutofit/>
          </a:bodyPr>
          <a:lstStyle/>
          <a:p>
            <a:r>
              <a:rPr lang="ar-DZ" sz="4000" b="1" dirty="0" smtClean="0"/>
              <a:t>تعريف التدقيق </a:t>
            </a:r>
            <a:endParaRPr lang="fr-FR" sz="4000" b="1" dirty="0"/>
          </a:p>
        </p:txBody>
      </p:sp>
      <p:sp>
        <p:nvSpPr>
          <p:cNvPr id="5" name="Flèche courbée vers la gauche 4"/>
          <p:cNvSpPr/>
          <p:nvPr/>
        </p:nvSpPr>
        <p:spPr>
          <a:xfrm>
            <a:off x="8377083" y="1936717"/>
            <a:ext cx="1224117" cy="214858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190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3937819" y="383458"/>
            <a:ext cx="3583858" cy="1017639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200" b="1" dirty="0" smtClean="0"/>
              <a:t>أنواع التدقيق</a:t>
            </a:r>
            <a:endParaRPr lang="fr-FR" sz="3200" b="1" dirty="0"/>
          </a:p>
        </p:txBody>
      </p:sp>
      <p:sp>
        <p:nvSpPr>
          <p:cNvPr id="3" name="Rectangle 2"/>
          <p:cNvSpPr/>
          <p:nvPr/>
        </p:nvSpPr>
        <p:spPr>
          <a:xfrm>
            <a:off x="6887497" y="2020528"/>
            <a:ext cx="3038168" cy="1165123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600" dirty="0" smtClean="0">
                <a:solidFill>
                  <a:schemeClr val="tx1"/>
                </a:solidFill>
              </a:rPr>
              <a:t>تدقيق خارجي</a:t>
            </a:r>
            <a:endParaRPr lang="fr-FR" sz="36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32935" y="2020528"/>
            <a:ext cx="3259393" cy="110612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600" dirty="0" smtClean="0">
                <a:solidFill>
                  <a:schemeClr val="tx1"/>
                </a:solidFill>
              </a:rPr>
              <a:t>تدقيق داخلي</a:t>
            </a:r>
            <a:endParaRPr lang="fr-FR" sz="3600" dirty="0">
              <a:solidFill>
                <a:schemeClr val="tx1"/>
              </a:solidFill>
            </a:endParaRPr>
          </a:p>
        </p:txBody>
      </p:sp>
      <p:sp>
        <p:nvSpPr>
          <p:cNvPr id="6" name="Flèche courbée vers la droite 5"/>
          <p:cNvSpPr/>
          <p:nvPr/>
        </p:nvSpPr>
        <p:spPr>
          <a:xfrm>
            <a:off x="2920180" y="892277"/>
            <a:ext cx="1017639" cy="127573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Flèche courbée vers la gauche 6"/>
          <p:cNvSpPr/>
          <p:nvPr/>
        </p:nvSpPr>
        <p:spPr>
          <a:xfrm>
            <a:off x="7521677" y="892277"/>
            <a:ext cx="1533833" cy="1128251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8" name="Flèche vers le bas 7"/>
          <p:cNvSpPr/>
          <p:nvPr/>
        </p:nvSpPr>
        <p:spPr>
          <a:xfrm>
            <a:off x="2920180" y="3200399"/>
            <a:ext cx="700549" cy="8701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lèche vers le bas 8"/>
          <p:cNvSpPr/>
          <p:nvPr/>
        </p:nvSpPr>
        <p:spPr>
          <a:xfrm>
            <a:off x="7978877" y="3296264"/>
            <a:ext cx="575188" cy="789039"/>
          </a:xfrm>
          <a:prstGeom prst="down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à coins arrondis 9"/>
          <p:cNvSpPr/>
          <p:nvPr/>
        </p:nvSpPr>
        <p:spPr>
          <a:xfrm>
            <a:off x="5700251" y="4085303"/>
            <a:ext cx="5132439" cy="24218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ar-DZ" sz="2800" dirty="0" smtClean="0"/>
              <a:t>طريقة منهجية و منظمة ينتهجها شخص مهني مستقل باستعمال مجموعة من التقنيات و المعايير من أجل إصدار رأي فني و محايد حول مصداقية المعلومات المقدمة من قبل المؤسسة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5847736" y="4337870"/>
            <a:ext cx="5117690" cy="202421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DZ" sz="2800" dirty="0" smtClean="0"/>
              <a:t>تدقيق إلزامي </a:t>
            </a:r>
            <a:r>
              <a:rPr lang="ar-DZ" sz="2400" dirty="0" smtClean="0"/>
              <a:t>(</a:t>
            </a:r>
            <a:r>
              <a:rPr lang="ar-DZ" sz="3200" dirty="0" smtClean="0"/>
              <a:t>قانوني</a:t>
            </a:r>
            <a:r>
              <a:rPr lang="ar-DZ" sz="2400" dirty="0" smtClean="0"/>
              <a:t>)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DZ" sz="2800" dirty="0"/>
              <a:t> </a:t>
            </a:r>
            <a:r>
              <a:rPr lang="ar-DZ" sz="2800" dirty="0" smtClean="0"/>
              <a:t>تدقيق اختياري</a:t>
            </a:r>
            <a:endParaRPr lang="fr-FR" sz="2800" dirty="0"/>
          </a:p>
        </p:txBody>
      </p:sp>
      <p:sp>
        <p:nvSpPr>
          <p:cNvPr id="13" name="Rectangle à coins arrondis 12"/>
          <p:cNvSpPr/>
          <p:nvPr/>
        </p:nvSpPr>
        <p:spPr>
          <a:xfrm>
            <a:off x="460887" y="4144297"/>
            <a:ext cx="4918586" cy="241136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2400" dirty="0" smtClean="0"/>
              <a:t>نشاط مستقل و هادف يعطي للمؤسسة ضمان على درجة تحكمها في عملياتها، وهذا بإعطائها نصائح و إرشادات لتحسين الوضعية و خلق قيمة مضافة </a:t>
            </a:r>
            <a:endParaRPr lang="fr-FR" sz="2400" dirty="0"/>
          </a:p>
        </p:txBody>
      </p:sp>
      <p:sp>
        <p:nvSpPr>
          <p:cNvPr id="14" name="Rectangle à coins arrondis 13"/>
          <p:cNvSpPr/>
          <p:nvPr/>
        </p:nvSpPr>
        <p:spPr>
          <a:xfrm>
            <a:off x="648928" y="4308700"/>
            <a:ext cx="4730545" cy="241136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 rtl="1">
              <a:buFont typeface="Wingdings" panose="05000000000000000000" pitchFamily="2" charset="2"/>
              <a:buChar char="ü"/>
            </a:pPr>
            <a:r>
              <a:rPr lang="ar-DZ" sz="2400" dirty="0" smtClean="0"/>
              <a:t>تدقيق إداري</a:t>
            </a:r>
          </a:p>
          <a:p>
            <a:pPr marL="342900" indent="-342900" algn="just" rtl="1">
              <a:buFont typeface="Wingdings" panose="05000000000000000000" pitchFamily="2" charset="2"/>
              <a:buChar char="ü"/>
            </a:pPr>
            <a:r>
              <a:rPr lang="ar-DZ" sz="2400" dirty="0" smtClean="0"/>
              <a:t>تدقيق مالي و محاسبي </a:t>
            </a:r>
          </a:p>
          <a:p>
            <a:pPr marL="342900" indent="-342900" algn="just" rtl="1">
              <a:buFont typeface="Wingdings" panose="05000000000000000000" pitchFamily="2" charset="2"/>
              <a:buChar char="ü"/>
            </a:pPr>
            <a:r>
              <a:rPr lang="ar-DZ" sz="2400" dirty="0" smtClean="0"/>
              <a:t>تدقيق اجتماعي</a:t>
            </a:r>
          </a:p>
          <a:p>
            <a:pPr marL="342900" indent="-342900" algn="just" rtl="1">
              <a:buFont typeface="Wingdings" panose="05000000000000000000" pitchFamily="2" charset="2"/>
              <a:buChar char="ü"/>
            </a:pPr>
            <a:r>
              <a:rPr lang="ar-DZ" sz="2400" dirty="0" smtClean="0"/>
              <a:t>تدقيق بيئي </a:t>
            </a:r>
          </a:p>
          <a:p>
            <a:pPr marL="342900" indent="-342900" algn="just" rtl="1">
              <a:buFont typeface="Wingdings" panose="05000000000000000000" pitchFamily="2" charset="2"/>
              <a:buChar char="ü"/>
            </a:pPr>
            <a:r>
              <a:rPr lang="ar-DZ" sz="2400" dirty="0" smtClean="0"/>
              <a:t>تدقيق جبائي </a:t>
            </a:r>
          </a:p>
          <a:p>
            <a:pPr marL="342900" indent="-342900" algn="just" rtl="1">
              <a:buFont typeface="Wingdings" panose="05000000000000000000" pitchFamily="2" charset="2"/>
              <a:buChar char="ü"/>
            </a:pPr>
            <a:r>
              <a:rPr lang="ar-DZ" sz="2400" dirty="0" smtClean="0"/>
              <a:t>تدقيق الاعلام الألي 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590247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6" grpId="0" animBg="1"/>
      <p:bldP spid="7" grpId="0" animBg="1"/>
      <p:bldP spid="9" grpId="0" animBg="1"/>
      <p:bldP spid="10" grpId="0" animBg="1"/>
      <p:bldP spid="12" grpId="0" animBg="1"/>
      <p:bldP spid="13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تقديم عام للمقياس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1207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  <a:alpha val="5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5870" y="302828"/>
            <a:ext cx="9720072" cy="1499616"/>
          </a:xfrm>
        </p:spPr>
        <p:txBody>
          <a:bodyPr/>
          <a:lstStyle/>
          <a:p>
            <a:pPr algn="ctr"/>
            <a:r>
              <a:rPr lang="ar-DZ" dirty="0" smtClean="0"/>
              <a:t>محتوى المقياس</a:t>
            </a:r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1740310" y="1666569"/>
            <a:ext cx="8273846" cy="466049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4" algn="ctr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3200" b="1" i="1" dirty="0">
                <a:solidFill>
                  <a:prstClr val="black"/>
                </a:solidFill>
              </a:rPr>
              <a:t>الجزء الأول: المفاهيم الأساسية </a:t>
            </a:r>
            <a:r>
              <a:rPr lang="ar-DZ" sz="3200" b="1" i="1" dirty="0" smtClean="0">
                <a:solidFill>
                  <a:prstClr val="black"/>
                </a:solidFill>
              </a:rPr>
              <a:t>للتدقيق </a:t>
            </a:r>
            <a:endParaRPr lang="ar-DZ" sz="3200" b="1" i="1" dirty="0">
              <a:solidFill>
                <a:prstClr val="black"/>
              </a:solidFill>
            </a:endParaRPr>
          </a:p>
          <a:p>
            <a:pPr marL="91440" lvl="0" indent="-91440" algn="r">
              <a:lnSpc>
                <a:spcPct val="15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Tw Cen MT" panose="020B0602020104020603" pitchFamily="34" charset="0"/>
              <a:buChar char=" "/>
            </a:pPr>
            <a:r>
              <a:rPr lang="ar-DZ" sz="3600" dirty="0">
                <a:solidFill>
                  <a:prstClr val="black"/>
                </a:solidFill>
              </a:rPr>
              <a:t>1) تعرف التدقيق و أهميته</a:t>
            </a:r>
          </a:p>
          <a:p>
            <a:pPr marL="91440" lvl="0" indent="-91440" algn="r">
              <a:lnSpc>
                <a:spcPct val="15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Tw Cen MT" panose="020B0602020104020603" pitchFamily="34" charset="0"/>
              <a:buChar char=" "/>
            </a:pPr>
            <a:r>
              <a:rPr lang="ar-DZ" sz="3600" dirty="0">
                <a:solidFill>
                  <a:prstClr val="black"/>
                </a:solidFill>
              </a:rPr>
              <a:t>2) أنواع التدقيق </a:t>
            </a:r>
          </a:p>
          <a:p>
            <a:pPr marL="91440" lvl="0" indent="-91440" algn="r">
              <a:lnSpc>
                <a:spcPct val="15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Tw Cen MT" panose="020B0602020104020603" pitchFamily="34" charset="0"/>
              <a:buChar char=" "/>
            </a:pPr>
            <a:r>
              <a:rPr lang="ar-DZ" sz="3600" dirty="0">
                <a:solidFill>
                  <a:prstClr val="black"/>
                </a:solidFill>
              </a:rPr>
              <a:t>3) معايير التدقيق </a:t>
            </a:r>
          </a:p>
        </p:txBody>
      </p:sp>
    </p:spTree>
    <p:extLst>
      <p:ext uri="{BB962C8B-B14F-4D97-AF65-F5344CB8AC3E}">
        <p14:creationId xmlns:p14="http://schemas.microsoft.com/office/powerpoint/2010/main" val="180995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  <a:alpha val="5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5870" y="302828"/>
            <a:ext cx="9720072" cy="1499616"/>
          </a:xfrm>
        </p:spPr>
        <p:txBody>
          <a:bodyPr/>
          <a:lstStyle/>
          <a:p>
            <a:pPr algn="ctr"/>
            <a:r>
              <a:rPr lang="ar-DZ" dirty="0" smtClean="0"/>
              <a:t>محتوى المقياس</a:t>
            </a:r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1558983" y="1437969"/>
            <a:ext cx="8273846" cy="466049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4" algn="ctr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3200" b="1" i="1" dirty="0">
                <a:solidFill>
                  <a:prstClr val="black"/>
                </a:solidFill>
              </a:rPr>
              <a:t>الجزء الثاني: مراحل سير مهمة التدقيق المالي الخارجي</a:t>
            </a:r>
          </a:p>
          <a:p>
            <a:pPr marL="0" lvl="4" algn="ctr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3200" b="1" i="1" dirty="0">
                <a:solidFill>
                  <a:prstClr val="black"/>
                </a:solidFill>
              </a:rPr>
              <a:t>1)	التدقيق المالي في التشريع الجزائري</a:t>
            </a:r>
          </a:p>
          <a:p>
            <a:pPr marL="0" lvl="4" algn="ctr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3200" b="1" i="1" dirty="0">
                <a:solidFill>
                  <a:prstClr val="black"/>
                </a:solidFill>
              </a:rPr>
              <a:t>2)	إجراءات التدقيق المالي</a:t>
            </a:r>
          </a:p>
        </p:txBody>
      </p:sp>
    </p:spTree>
    <p:extLst>
      <p:ext uri="{BB962C8B-B14F-4D97-AF65-F5344CB8AC3E}">
        <p14:creationId xmlns:p14="http://schemas.microsoft.com/office/powerpoint/2010/main" val="3391329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  <a:alpha val="5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5870" y="302828"/>
            <a:ext cx="9720072" cy="1499616"/>
          </a:xfrm>
        </p:spPr>
        <p:txBody>
          <a:bodyPr/>
          <a:lstStyle/>
          <a:p>
            <a:pPr algn="ctr"/>
            <a:r>
              <a:rPr lang="ar-DZ" dirty="0" smtClean="0"/>
              <a:t>محتوى المقياس</a:t>
            </a:r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1558983" y="1437968"/>
            <a:ext cx="8273846" cy="508385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4" algn="ctr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3200" b="1" i="1" dirty="0">
                <a:solidFill>
                  <a:prstClr val="black"/>
                </a:solidFill>
              </a:rPr>
              <a:t>الجزء الثالث: مراحل سير مهمة تدقيق مالي </a:t>
            </a:r>
            <a:r>
              <a:rPr lang="ar-DZ" sz="3200" b="1" i="1" dirty="0" smtClean="0">
                <a:solidFill>
                  <a:prstClr val="black"/>
                </a:solidFill>
              </a:rPr>
              <a:t>داخلي</a:t>
            </a:r>
            <a:endParaRPr lang="ar-DZ" sz="3200" b="1" i="1" dirty="0">
              <a:solidFill>
                <a:prstClr val="black"/>
              </a:solidFill>
            </a:endParaRPr>
          </a:p>
          <a:p>
            <a:pPr marL="0" lvl="4" algn="ctr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3200" b="1" i="1" dirty="0">
                <a:solidFill>
                  <a:prstClr val="black"/>
                </a:solidFill>
              </a:rPr>
              <a:t>1)	مرحلة التحضير، التنفيذ و المرحلة الختامية</a:t>
            </a:r>
          </a:p>
          <a:p>
            <a:pPr marL="0" lvl="4" algn="ctr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3200" b="1" i="1" dirty="0">
                <a:solidFill>
                  <a:prstClr val="black"/>
                </a:solidFill>
              </a:rPr>
              <a:t>2)	تدقيق دورة المشتريات </a:t>
            </a:r>
          </a:p>
          <a:p>
            <a:pPr marL="0" lvl="4" algn="ctr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3200" b="1" i="1" dirty="0">
                <a:solidFill>
                  <a:prstClr val="black"/>
                </a:solidFill>
              </a:rPr>
              <a:t>3)	تدقيق المبيعات </a:t>
            </a:r>
          </a:p>
          <a:p>
            <a:pPr marL="0" lvl="4" algn="ctr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3200" b="1" i="1" dirty="0">
                <a:solidFill>
                  <a:prstClr val="black"/>
                </a:solidFill>
              </a:rPr>
              <a:t>4)	تدقيق المخزونات</a:t>
            </a:r>
          </a:p>
          <a:p>
            <a:pPr marL="0" lvl="4" algn="ctr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3200" b="1" i="1" dirty="0">
                <a:solidFill>
                  <a:prstClr val="black"/>
                </a:solidFill>
              </a:rPr>
              <a:t>5)	دراسة حالة شاملة</a:t>
            </a:r>
          </a:p>
        </p:txBody>
      </p:sp>
    </p:spTree>
    <p:extLst>
      <p:ext uri="{BB962C8B-B14F-4D97-AF65-F5344CB8AC3E}">
        <p14:creationId xmlns:p14="http://schemas.microsoft.com/office/powerpoint/2010/main" val="79410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  <a:alpha val="5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5870" y="302828"/>
            <a:ext cx="9720072" cy="1499616"/>
          </a:xfrm>
        </p:spPr>
        <p:txBody>
          <a:bodyPr/>
          <a:lstStyle/>
          <a:p>
            <a:pPr algn="ctr"/>
            <a:r>
              <a:rPr lang="ar-DZ" dirty="0" smtClean="0"/>
              <a:t>المراجع</a:t>
            </a:r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1740310" y="1666569"/>
            <a:ext cx="8273846" cy="466049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Tx/>
              <a:buChar char="-"/>
            </a:pPr>
            <a:r>
              <a:rPr lang="fr-FR" sz="2400" kern="0">
                <a:solidFill>
                  <a:srgbClr val="000000"/>
                </a:solidFill>
                <a:latin typeface="Verdana"/>
                <a:cs typeface="Arial"/>
              </a:rPr>
              <a:t>Robert Obert et Marie Pierre Mairesse, </a:t>
            </a:r>
            <a:r>
              <a:rPr lang="fr-FR" sz="2400" b="1" kern="0">
                <a:solidFill>
                  <a:srgbClr val="000000"/>
                </a:solidFill>
                <a:latin typeface="Verdana"/>
                <a:cs typeface="Arial"/>
              </a:rPr>
              <a:t>Comptabilité et Audit </a:t>
            </a:r>
            <a:r>
              <a:rPr lang="fr-FR" sz="2400" kern="0">
                <a:solidFill>
                  <a:srgbClr val="000000"/>
                </a:solidFill>
                <a:latin typeface="Verdana"/>
                <a:cs typeface="Arial"/>
              </a:rPr>
              <a:t>(manuel et application), 2</a:t>
            </a:r>
            <a:r>
              <a:rPr lang="fr-FR" sz="2400" kern="0" baseline="30000">
                <a:solidFill>
                  <a:srgbClr val="000000"/>
                </a:solidFill>
                <a:latin typeface="Verdana"/>
                <a:cs typeface="Arial"/>
              </a:rPr>
              <a:t>e</a:t>
            </a:r>
            <a:r>
              <a:rPr lang="fr-FR" sz="2400" kern="0">
                <a:solidFill>
                  <a:srgbClr val="000000"/>
                </a:solidFill>
                <a:latin typeface="Verdana"/>
                <a:cs typeface="Arial"/>
              </a:rPr>
              <a:t> édition, Dunod, France.</a:t>
            </a:r>
          </a:p>
          <a:p>
            <a:pPr marL="457200" indent="-4572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Tx/>
              <a:buChar char="-"/>
            </a:pPr>
            <a:r>
              <a:rPr lang="fr-FR" sz="2400" kern="0">
                <a:solidFill>
                  <a:srgbClr val="000000"/>
                </a:solidFill>
                <a:latin typeface="Verdana"/>
                <a:cs typeface="Arial"/>
              </a:rPr>
              <a:t>Robert Obert et Marie Pierre Mairesse, </a:t>
            </a:r>
            <a:r>
              <a:rPr lang="fr-FR" sz="2400" b="1" kern="0">
                <a:solidFill>
                  <a:srgbClr val="000000"/>
                </a:solidFill>
                <a:latin typeface="Verdana"/>
                <a:cs typeface="Arial"/>
              </a:rPr>
              <a:t>Comptabilité et Audit </a:t>
            </a:r>
            <a:r>
              <a:rPr lang="fr-FR" sz="2400" kern="0">
                <a:solidFill>
                  <a:srgbClr val="000000"/>
                </a:solidFill>
                <a:latin typeface="Verdana"/>
                <a:cs typeface="Arial"/>
              </a:rPr>
              <a:t>(corrigés du manuel), 2</a:t>
            </a:r>
            <a:r>
              <a:rPr lang="fr-FR" sz="2400" kern="0" baseline="30000">
                <a:solidFill>
                  <a:srgbClr val="000000"/>
                </a:solidFill>
                <a:latin typeface="Verdana"/>
                <a:cs typeface="Arial"/>
              </a:rPr>
              <a:t>e</a:t>
            </a:r>
            <a:r>
              <a:rPr lang="fr-FR" sz="2400" kern="0">
                <a:solidFill>
                  <a:srgbClr val="000000"/>
                </a:solidFill>
                <a:latin typeface="Verdana"/>
                <a:cs typeface="Arial"/>
              </a:rPr>
              <a:t> édition, Dunod, France.</a:t>
            </a:r>
          </a:p>
          <a:p>
            <a:pPr marL="457200" indent="-4572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Tx/>
              <a:buChar char="-"/>
            </a:pPr>
            <a:r>
              <a:rPr lang="fr-FR" sz="2400" kern="0">
                <a:solidFill>
                  <a:srgbClr val="000000"/>
                </a:solidFill>
                <a:latin typeface="Verdana"/>
                <a:cs typeface="Arial"/>
              </a:rPr>
              <a:t>Bernard Grand et Bernard Verdalle, </a:t>
            </a:r>
            <a:r>
              <a:rPr lang="fr-FR" sz="2400" b="1" kern="0">
                <a:solidFill>
                  <a:srgbClr val="000000"/>
                </a:solidFill>
                <a:latin typeface="Verdana"/>
                <a:cs typeface="Arial"/>
              </a:rPr>
              <a:t>Audit comptable et financier</a:t>
            </a:r>
            <a:r>
              <a:rPr lang="fr-FR" sz="2400" kern="0">
                <a:solidFill>
                  <a:srgbClr val="000000"/>
                </a:solidFill>
                <a:latin typeface="Verdana"/>
                <a:cs typeface="Arial"/>
              </a:rPr>
              <a:t>, Economica.</a:t>
            </a:r>
            <a:endParaRPr lang="fr-FR" sz="2400" kern="0" dirty="0">
              <a:solidFill>
                <a:srgbClr val="000000"/>
              </a:solidFill>
              <a:latin typeface="Verdan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82582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  <a:alpha val="5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5870" y="302828"/>
            <a:ext cx="9720072" cy="1499616"/>
          </a:xfrm>
        </p:spPr>
        <p:txBody>
          <a:bodyPr/>
          <a:lstStyle/>
          <a:p>
            <a:pPr algn="ctr"/>
            <a:r>
              <a:rPr lang="ar-DZ" dirty="0" smtClean="0"/>
              <a:t>المراجع</a:t>
            </a:r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1592826" y="1533832"/>
            <a:ext cx="8849033" cy="510294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Tx/>
              <a:buChar char="-"/>
            </a:pPr>
            <a:r>
              <a:rPr lang="fr-FR" sz="2400" kern="0" dirty="0" smtClean="0">
                <a:solidFill>
                  <a:srgbClr val="000000"/>
                </a:solidFill>
                <a:latin typeface="Verdana"/>
                <a:cs typeface="Arial"/>
              </a:rPr>
              <a:t>BELAIBOUD Mokhtar, </a:t>
            </a:r>
            <a:r>
              <a:rPr lang="fr-FR" sz="2400" b="1" kern="0" dirty="0" smtClean="0">
                <a:solidFill>
                  <a:srgbClr val="000000"/>
                </a:solidFill>
                <a:latin typeface="Verdana"/>
                <a:cs typeface="Arial"/>
              </a:rPr>
              <a:t>Pratique de l’audit </a:t>
            </a:r>
            <a:r>
              <a:rPr lang="fr-FR" sz="2400" kern="0" dirty="0" smtClean="0">
                <a:solidFill>
                  <a:srgbClr val="000000"/>
                </a:solidFill>
                <a:latin typeface="Verdana"/>
                <a:cs typeface="Arial"/>
              </a:rPr>
              <a:t>(conforme au normes </a:t>
            </a:r>
            <a:r>
              <a:rPr lang="fr-FR" sz="2400" kern="0" dirty="0" err="1" smtClean="0">
                <a:solidFill>
                  <a:srgbClr val="000000"/>
                </a:solidFill>
                <a:latin typeface="Verdana"/>
                <a:cs typeface="Arial"/>
              </a:rPr>
              <a:t>ias</a:t>
            </a:r>
            <a:r>
              <a:rPr lang="fr-FR" sz="2400" kern="0" dirty="0" smtClean="0">
                <a:solidFill>
                  <a:srgbClr val="000000"/>
                </a:solidFill>
                <a:latin typeface="Verdana"/>
                <a:cs typeface="Arial"/>
              </a:rPr>
              <a:t>/</a:t>
            </a:r>
            <a:r>
              <a:rPr lang="fr-FR" sz="2400" kern="0" dirty="0" err="1" smtClean="0">
                <a:solidFill>
                  <a:srgbClr val="000000"/>
                </a:solidFill>
                <a:latin typeface="Verdana"/>
                <a:cs typeface="Arial"/>
              </a:rPr>
              <a:t>ifrs</a:t>
            </a:r>
            <a:r>
              <a:rPr lang="fr-FR" sz="2400" kern="0" dirty="0" smtClean="0">
                <a:solidFill>
                  <a:srgbClr val="000000"/>
                </a:solidFill>
                <a:latin typeface="Verdana"/>
                <a:cs typeface="Arial"/>
              </a:rPr>
              <a:t> et au </a:t>
            </a:r>
            <a:r>
              <a:rPr lang="fr-FR" sz="2400" kern="0" dirty="0" err="1" smtClean="0">
                <a:solidFill>
                  <a:srgbClr val="000000"/>
                </a:solidFill>
                <a:latin typeface="Verdana"/>
                <a:cs typeface="Arial"/>
              </a:rPr>
              <a:t>scf</a:t>
            </a:r>
            <a:r>
              <a:rPr lang="fr-FR" sz="2400" kern="0" dirty="0" smtClean="0">
                <a:solidFill>
                  <a:srgbClr val="000000"/>
                </a:solidFill>
                <a:latin typeface="Verdana"/>
                <a:cs typeface="Arial"/>
              </a:rPr>
              <a:t>), </a:t>
            </a:r>
            <a:r>
              <a:rPr lang="fr-FR" sz="2400" kern="0" dirty="0">
                <a:solidFill>
                  <a:srgbClr val="000000"/>
                </a:solidFill>
                <a:latin typeface="Verdana"/>
                <a:cs typeface="Arial"/>
              </a:rPr>
              <a:t>B</a:t>
            </a:r>
            <a:r>
              <a:rPr lang="fr-FR" sz="2400" kern="0" dirty="0" smtClean="0">
                <a:solidFill>
                  <a:srgbClr val="000000"/>
                </a:solidFill>
                <a:latin typeface="Verdana"/>
                <a:cs typeface="Arial"/>
              </a:rPr>
              <a:t>erti </a:t>
            </a:r>
            <a:r>
              <a:rPr lang="fr-FR" sz="2400" kern="0" dirty="0">
                <a:solidFill>
                  <a:srgbClr val="000000"/>
                </a:solidFill>
                <a:latin typeface="Verdana"/>
                <a:cs typeface="Arial"/>
              </a:rPr>
              <a:t>E</a:t>
            </a:r>
            <a:r>
              <a:rPr lang="fr-FR" sz="2400" kern="0" dirty="0" smtClean="0">
                <a:solidFill>
                  <a:srgbClr val="000000"/>
                </a:solidFill>
                <a:latin typeface="Verdana"/>
                <a:cs typeface="Arial"/>
              </a:rPr>
              <a:t>dition.</a:t>
            </a:r>
            <a:endParaRPr lang="fr-FR" sz="2400" kern="0" dirty="0">
              <a:solidFill>
                <a:srgbClr val="000000"/>
              </a:solidFill>
              <a:latin typeface="Verdana"/>
              <a:cs typeface="Arial"/>
            </a:endParaRPr>
          </a:p>
          <a:p>
            <a:pPr marL="457200" indent="-4572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Tx/>
              <a:buChar char="-"/>
            </a:pPr>
            <a:r>
              <a:rPr lang="fr-FR" sz="2400" kern="0" dirty="0" smtClean="0">
                <a:solidFill>
                  <a:srgbClr val="000000"/>
                </a:solidFill>
                <a:latin typeface="Verdana"/>
                <a:cs typeface="Arial"/>
              </a:rPr>
              <a:t>Pierre </a:t>
            </a:r>
            <a:r>
              <a:rPr lang="fr-FR" sz="2400" kern="0" dirty="0" err="1" smtClean="0">
                <a:solidFill>
                  <a:srgbClr val="000000"/>
                </a:solidFill>
                <a:latin typeface="Verdana"/>
                <a:cs typeface="Arial"/>
              </a:rPr>
              <a:t>schick</a:t>
            </a:r>
            <a:r>
              <a:rPr lang="fr-FR" sz="2400" kern="0" dirty="0" smtClean="0">
                <a:solidFill>
                  <a:srgbClr val="000000"/>
                </a:solidFill>
                <a:latin typeface="Verdana"/>
                <a:cs typeface="Arial"/>
              </a:rPr>
              <a:t>, </a:t>
            </a:r>
            <a:r>
              <a:rPr lang="fr-FR" sz="2400" b="1" kern="0" dirty="0" smtClean="0">
                <a:solidFill>
                  <a:srgbClr val="000000"/>
                </a:solidFill>
                <a:latin typeface="Verdana"/>
                <a:cs typeface="Arial"/>
              </a:rPr>
              <a:t>GUIDE D’AUDIT DES ACHATS ET VENTES </a:t>
            </a:r>
            <a:r>
              <a:rPr lang="fr-FR" sz="2400" kern="0" dirty="0" smtClean="0">
                <a:solidFill>
                  <a:srgbClr val="000000"/>
                </a:solidFill>
                <a:latin typeface="Verdana"/>
                <a:cs typeface="Arial"/>
              </a:rPr>
              <a:t>, </a:t>
            </a:r>
            <a:r>
              <a:rPr lang="fr-FR" sz="2400" kern="0" dirty="0" err="1">
                <a:solidFill>
                  <a:srgbClr val="000000"/>
                </a:solidFill>
                <a:latin typeface="Verdana"/>
                <a:cs typeface="Arial"/>
              </a:rPr>
              <a:t>E</a:t>
            </a:r>
            <a:r>
              <a:rPr lang="fr-FR" sz="2400" kern="0" dirty="0" err="1" smtClean="0">
                <a:solidFill>
                  <a:srgbClr val="000000"/>
                </a:solidFill>
                <a:latin typeface="Verdana"/>
                <a:cs typeface="Arial"/>
              </a:rPr>
              <a:t>yrolles</a:t>
            </a:r>
            <a:r>
              <a:rPr lang="fr-FR" sz="2400" kern="0" dirty="0" smtClean="0">
                <a:solidFill>
                  <a:srgbClr val="000000"/>
                </a:solidFill>
                <a:latin typeface="Verdana"/>
                <a:cs typeface="Arial"/>
              </a:rPr>
              <a:t> </a:t>
            </a:r>
            <a:r>
              <a:rPr lang="fr-FR" sz="2400" kern="0" dirty="0">
                <a:solidFill>
                  <a:srgbClr val="000000"/>
                </a:solidFill>
                <a:latin typeface="Verdana"/>
                <a:cs typeface="Arial"/>
              </a:rPr>
              <a:t>E</a:t>
            </a:r>
            <a:r>
              <a:rPr lang="fr-FR" sz="2400" kern="0" dirty="0" smtClean="0">
                <a:solidFill>
                  <a:srgbClr val="000000"/>
                </a:solidFill>
                <a:latin typeface="Verdana"/>
                <a:cs typeface="Arial"/>
              </a:rPr>
              <a:t>dition.</a:t>
            </a:r>
            <a:endParaRPr lang="fr-FR" sz="2400" kern="0" dirty="0">
              <a:solidFill>
                <a:srgbClr val="000000"/>
              </a:solidFill>
              <a:latin typeface="Verdana"/>
              <a:cs typeface="Arial"/>
            </a:endParaRPr>
          </a:p>
          <a:p>
            <a:pPr marL="457200" indent="-4572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Tx/>
              <a:buChar char="-"/>
            </a:pPr>
            <a:r>
              <a:rPr lang="fr-FR" sz="2400" kern="0" dirty="0">
                <a:solidFill>
                  <a:srgbClr val="000000"/>
                </a:solidFill>
                <a:latin typeface="Verdana"/>
                <a:cs typeface="Arial"/>
              </a:rPr>
              <a:t>BELAIBOUD Mokhtar</a:t>
            </a:r>
            <a:r>
              <a:rPr lang="fr-FR" sz="2400" kern="0" dirty="0" smtClean="0">
                <a:solidFill>
                  <a:srgbClr val="000000"/>
                </a:solidFill>
                <a:latin typeface="Verdana"/>
                <a:cs typeface="Arial"/>
              </a:rPr>
              <a:t>, </a:t>
            </a:r>
            <a:r>
              <a:rPr lang="fr-FR" sz="2400" b="1" kern="0" dirty="0" smtClean="0">
                <a:solidFill>
                  <a:srgbClr val="000000"/>
                </a:solidFill>
                <a:latin typeface="Verdana"/>
                <a:cs typeface="Arial"/>
              </a:rPr>
              <a:t>GUIDE PRATIQUE D’AUDIT COMPTABLE ET FINANCIER</a:t>
            </a:r>
            <a:r>
              <a:rPr lang="fr-FR" sz="2400" kern="0" dirty="0" smtClean="0">
                <a:solidFill>
                  <a:srgbClr val="000000"/>
                </a:solidFill>
                <a:latin typeface="Verdana"/>
                <a:cs typeface="Arial"/>
              </a:rPr>
              <a:t>, 4eme Edition –revue et augmentée, Berti </a:t>
            </a:r>
            <a:r>
              <a:rPr lang="fr-FR" sz="2400" kern="0" dirty="0" err="1" smtClean="0">
                <a:solidFill>
                  <a:srgbClr val="000000"/>
                </a:solidFill>
                <a:latin typeface="Verdana"/>
                <a:cs typeface="Arial"/>
              </a:rPr>
              <a:t>edition</a:t>
            </a:r>
            <a:r>
              <a:rPr lang="fr-FR" sz="2400" kern="0" dirty="0" smtClean="0">
                <a:solidFill>
                  <a:srgbClr val="000000"/>
                </a:solidFill>
                <a:latin typeface="Verdana"/>
                <a:cs typeface="Arial"/>
              </a:rPr>
              <a:t>.</a:t>
            </a:r>
          </a:p>
          <a:p>
            <a:pPr marL="457200" indent="-4572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Tx/>
              <a:buChar char="-"/>
            </a:pPr>
            <a:r>
              <a:rPr lang="fr-FR" sz="2400" kern="0" dirty="0">
                <a:solidFill>
                  <a:srgbClr val="000000"/>
                </a:solidFill>
                <a:latin typeface="Verdana"/>
                <a:cs typeface="Arial"/>
              </a:rPr>
              <a:t>-Jacques RENARD, </a:t>
            </a:r>
            <a:r>
              <a:rPr lang="fr-FR" sz="2400" b="1" kern="0" dirty="0">
                <a:solidFill>
                  <a:srgbClr val="000000"/>
                </a:solidFill>
                <a:latin typeface="Verdana"/>
                <a:cs typeface="Arial"/>
              </a:rPr>
              <a:t>Théorie et pratique de l’audit interne</a:t>
            </a:r>
            <a:r>
              <a:rPr lang="fr-FR" sz="2400" kern="0" dirty="0">
                <a:solidFill>
                  <a:srgbClr val="000000"/>
                </a:solidFill>
                <a:latin typeface="Verdana"/>
                <a:cs typeface="Arial"/>
              </a:rPr>
              <a:t>, Editions d’organisation</a:t>
            </a:r>
          </a:p>
          <a:p>
            <a:pPr marL="457200" indent="-4572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Tx/>
              <a:buChar char="-"/>
            </a:pPr>
            <a:endParaRPr lang="fr-FR" sz="2400" kern="0" dirty="0">
              <a:solidFill>
                <a:srgbClr val="000000"/>
              </a:solidFill>
              <a:latin typeface="Verdan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89467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الاطار العام للتدقيق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1645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  <a:alpha val="3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6622027" y="419339"/>
            <a:ext cx="5404412" cy="119409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200" b="1" dirty="0" err="1" smtClean="0"/>
              <a:t>ماهو</a:t>
            </a:r>
            <a:r>
              <a:rPr lang="ar-DZ" sz="3200" b="1" dirty="0" smtClean="0"/>
              <a:t> أصل كلمة التدقيق؟</a:t>
            </a:r>
            <a:endParaRPr lang="ar-DZ" sz="3200" b="1" dirty="0"/>
          </a:p>
          <a:p>
            <a:pPr algn="ctr"/>
            <a:r>
              <a:rPr lang="fr-FR" sz="3200" b="1" dirty="0" smtClean="0"/>
              <a:t>AUDIT</a:t>
            </a:r>
            <a:endParaRPr lang="fr-FR" sz="3200" b="1" dirty="0"/>
          </a:p>
        </p:txBody>
      </p:sp>
      <p:sp>
        <p:nvSpPr>
          <p:cNvPr id="5" name="Rectangle 4"/>
          <p:cNvSpPr/>
          <p:nvPr/>
        </p:nvSpPr>
        <p:spPr bwMode="auto">
          <a:xfrm>
            <a:off x="412955" y="527898"/>
            <a:ext cx="6017342" cy="9769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3200" kern="0" noProof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أصلها مشتق من الكلمة اللاتينية  أي الاستماع </a:t>
            </a:r>
            <a:r>
              <a:rPr lang="fr-FR" sz="3200" kern="0" noProof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AUDIRE</a:t>
            </a:r>
            <a:r>
              <a:rPr lang="ar-DZ" sz="3200" kern="0" noProof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fr-FR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12955" y="2580968"/>
            <a:ext cx="6017342" cy="7964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 smtClean="0">
                <a:solidFill>
                  <a:schemeClr val="tx1"/>
                </a:solidFill>
              </a:rPr>
              <a:t>تدقيق الشيء = امعان النظر ليكون خاليا من الخطأ</a:t>
            </a:r>
            <a:endParaRPr lang="fr-FR" sz="28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12955" y="3962400"/>
            <a:ext cx="6017342" cy="7964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 smtClean="0">
                <a:solidFill>
                  <a:schemeClr val="tx1"/>
                </a:solidFill>
              </a:rPr>
              <a:t>مراجعة الشيء = </a:t>
            </a:r>
            <a:r>
              <a:rPr lang="ar-DZ" sz="2800" dirty="0">
                <a:solidFill>
                  <a:schemeClr val="tx1"/>
                </a:solidFill>
              </a:rPr>
              <a:t>إ</a:t>
            </a:r>
            <a:r>
              <a:rPr lang="ar-DZ" sz="2800" dirty="0" smtClean="0">
                <a:solidFill>
                  <a:schemeClr val="tx1"/>
                </a:solidFill>
              </a:rPr>
              <a:t>عادة النظر فيه و تصحيحه</a:t>
            </a:r>
            <a:endParaRPr lang="fr-FR" sz="28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2955" y="5363497"/>
            <a:ext cx="6341806" cy="7964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 smtClean="0">
                <a:solidFill>
                  <a:schemeClr val="tx1"/>
                </a:solidFill>
              </a:rPr>
              <a:t>مراقبة الشيء = التأكد من مطابقة التصرف من القانون</a:t>
            </a:r>
            <a:endParaRPr lang="fr-FR" sz="2800" dirty="0">
              <a:solidFill>
                <a:schemeClr val="tx1"/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6622027" y="3365354"/>
            <a:ext cx="5404412" cy="119409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200" b="1" dirty="0" smtClean="0"/>
              <a:t>هل هناك فرق بيم مصطلح التدقيق، المراجعة، المراقبة</a:t>
            </a:r>
            <a:endParaRPr lang="fr-FR" sz="3200" b="1" dirty="0"/>
          </a:p>
        </p:txBody>
      </p:sp>
    </p:spTree>
    <p:extLst>
      <p:ext uri="{BB962C8B-B14F-4D97-AF65-F5344CB8AC3E}">
        <p14:creationId xmlns:p14="http://schemas.microsoft.com/office/powerpoint/2010/main" val="4239065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égral">
  <a:themeElements>
    <a:clrScheme name="Inté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é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é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1_Intégral">
  <a:themeElements>
    <a:clrScheme name="Inté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é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é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1032</TotalTime>
  <Words>468</Words>
  <Application>Microsoft Office PowerPoint</Application>
  <PresentationFormat>Grand écran</PresentationFormat>
  <Paragraphs>75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13</vt:i4>
      </vt:variant>
    </vt:vector>
  </HeadingPairs>
  <TitlesOfParts>
    <vt:vector size="23" baseType="lpstr">
      <vt:lpstr>Algerian</vt:lpstr>
      <vt:lpstr>Arial</vt:lpstr>
      <vt:lpstr>Times New Roman</vt:lpstr>
      <vt:lpstr>Tw Cen MT</vt:lpstr>
      <vt:lpstr>Tw Cen MT Condensed</vt:lpstr>
      <vt:lpstr>Verdana</vt:lpstr>
      <vt:lpstr>Wingdings</vt:lpstr>
      <vt:lpstr>Wingdings 3</vt:lpstr>
      <vt:lpstr>Intégral</vt:lpstr>
      <vt:lpstr>1_Intégral</vt:lpstr>
      <vt:lpstr>التدقيق</vt:lpstr>
      <vt:lpstr>تقديم عام للمقياس</vt:lpstr>
      <vt:lpstr>محتوى المقياس</vt:lpstr>
      <vt:lpstr>محتوى المقياس</vt:lpstr>
      <vt:lpstr>محتوى المقياس</vt:lpstr>
      <vt:lpstr>المراجع</vt:lpstr>
      <vt:lpstr>المراجع</vt:lpstr>
      <vt:lpstr>الاطار العام للتدقيق</vt:lpstr>
      <vt:lpstr>Présentation PowerPoint</vt:lpstr>
      <vt:lpstr>Présentation PowerPoint</vt:lpstr>
      <vt:lpstr>Présentation PowerPoint</vt:lpstr>
      <vt:lpstr>فحص انتقادي يسمح بالتحقق من العمليات و المعلومات و النظم التي انتهجتها المؤسسة من لأجل إعطاء تقرير حولها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imybe</dc:creator>
  <cp:lastModifiedBy>imybe</cp:lastModifiedBy>
  <cp:revision>38</cp:revision>
  <dcterms:created xsi:type="dcterms:W3CDTF">2021-03-30T17:59:31Z</dcterms:created>
  <dcterms:modified xsi:type="dcterms:W3CDTF">2025-10-07T17:02:15Z</dcterms:modified>
</cp:coreProperties>
</file>