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17/03/2024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17/03/2024</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محاضرة حول الرقابة على الجودة </a:t>
            </a:r>
            <a:endParaRPr lang="fr-FR" dirty="0"/>
          </a:p>
        </p:txBody>
      </p:sp>
      <p:sp>
        <p:nvSpPr>
          <p:cNvPr id="3" name="Sous-titre 2"/>
          <p:cNvSpPr>
            <a:spLocks noGrp="1"/>
          </p:cNvSpPr>
          <p:nvPr>
            <p:ph type="subTitle" idx="1"/>
          </p:nvPr>
        </p:nvSpPr>
        <p:spPr/>
        <p:txBody>
          <a:bodyPr/>
          <a:lstStyle/>
          <a:p>
            <a:r>
              <a:rPr lang="ar-DZ" dirty="0" smtClean="0">
                <a:solidFill>
                  <a:srgbClr val="FFFF00"/>
                </a:solidFill>
              </a:rPr>
              <a:t>مقدمة من طرف الأستاذة حنان برجم </a:t>
            </a:r>
            <a:endParaRPr lang="fr-FR"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85794"/>
            <a:ext cx="8229600" cy="1143000"/>
          </a:xfrm>
        </p:spPr>
        <p:txBody>
          <a:bodyPr>
            <a:normAutofit fontScale="90000"/>
          </a:bodyPr>
          <a:lstStyle/>
          <a:p>
            <a:r>
              <a:rPr lang="ar-DZ" dirty="0" smtClean="0"/>
              <a:t>الرقابة على الجودة</a:t>
            </a:r>
            <a:br>
              <a:rPr lang="ar-DZ" dirty="0" smtClean="0"/>
            </a:br>
            <a:endParaRPr lang="fr-FR" dirty="0"/>
          </a:p>
        </p:txBody>
      </p:sp>
      <p:sp>
        <p:nvSpPr>
          <p:cNvPr id="3" name="Espace réservé du contenu 2"/>
          <p:cNvSpPr>
            <a:spLocks noGrp="1"/>
          </p:cNvSpPr>
          <p:nvPr>
            <p:ph idx="1"/>
          </p:nvPr>
        </p:nvSpPr>
        <p:spPr>
          <a:xfrm>
            <a:off x="0" y="1600200"/>
            <a:ext cx="8686800" cy="4525963"/>
          </a:xfrm>
        </p:spPr>
        <p:txBody>
          <a:bodyPr>
            <a:normAutofit/>
          </a:bodyPr>
          <a:lstStyle/>
          <a:p>
            <a:pPr algn="r" rtl="1"/>
            <a:r>
              <a:rPr lang="ar-DZ" sz="2400" dirty="0" smtClean="0"/>
              <a:t>الرقابة على الجودة هي مجموعة من الخطوات المحددة مسبقا، والتي تهدف إلى التأكد من أن الإنتاج المحقق یتطابق مع المواصفات  </a:t>
            </a:r>
            <a:r>
              <a:rPr lang="ar-DZ" sz="2400" dirty="0" err="1" smtClean="0"/>
              <a:t>و</a:t>
            </a:r>
            <a:r>
              <a:rPr lang="ar-DZ" sz="2400" dirty="0" smtClean="0"/>
              <a:t> الخصائص الأساسیة الموضوعیة للمنتج، وهي لا تهتم فقط بالرقابة على جودة المنتج النهائي ولكنها تشمل أیضا الرقابة على جودة المدخلات وكذلك الرقابة على العملیة الإنتاجیة أثناء مراحل التشغیل. لنظام الجودة أهداف عامة یمكن تحقیقها ومنها :</a:t>
            </a:r>
          </a:p>
          <a:p>
            <a:pPr algn="r" rtl="1"/>
            <a:r>
              <a:rPr lang="ar-DZ" sz="2400" dirty="0" smtClean="0"/>
              <a:t>تخفیض عدد شكاوي العملاء من مستوى الجودة. </a:t>
            </a:r>
          </a:p>
          <a:p>
            <a:pPr algn="r" rtl="1"/>
            <a:r>
              <a:rPr lang="ar-DZ" sz="2400" dirty="0" smtClean="0"/>
              <a:t>تخفیض مردودات المبیعات بسبب الجودة</a:t>
            </a:r>
            <a:r>
              <a:rPr lang="ar-DZ" sz="2400" dirty="0" smtClean="0"/>
              <a:t>.</a:t>
            </a:r>
            <a:endParaRPr lang="ar-DZ" sz="2400" dirty="0" smtClean="0"/>
          </a:p>
        </p:txBody>
      </p:sp>
      <p:sp>
        <p:nvSpPr>
          <p:cNvPr id="5" name="Ellipse 4"/>
          <p:cNvSpPr/>
          <p:nvPr/>
        </p:nvSpPr>
        <p:spPr>
          <a:xfrm>
            <a:off x="357158" y="3714752"/>
            <a:ext cx="3286148" cy="2786082"/>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3600" b="1" dirty="0" smtClean="0">
                <a:solidFill>
                  <a:srgbClr val="FF0000"/>
                </a:solidFill>
                <a:effectLst>
                  <a:outerShdw blurRad="38100" dist="38100" dir="2700000" algn="tl">
                    <a:srgbClr val="000000">
                      <a:alpha val="43137"/>
                    </a:srgbClr>
                  </a:outerShdw>
                </a:effectLst>
              </a:rPr>
              <a:t>Contrôle de la qualité</a:t>
            </a:r>
            <a:endParaRPr lang="fr-FR" sz="3600"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انواع</a:t>
            </a:r>
            <a:r>
              <a:rPr lang="ar-DZ" dirty="0" smtClean="0"/>
              <a:t> الرقابة على الجودة </a:t>
            </a:r>
            <a:endParaRPr lang="fr-FR" dirty="0"/>
          </a:p>
        </p:txBody>
      </p:sp>
      <p:sp>
        <p:nvSpPr>
          <p:cNvPr id="3" name="Espace réservé du contenu 2"/>
          <p:cNvSpPr>
            <a:spLocks noGrp="1"/>
          </p:cNvSpPr>
          <p:nvPr>
            <p:ph idx="1"/>
          </p:nvPr>
        </p:nvSpPr>
        <p:spPr/>
        <p:txBody>
          <a:bodyPr>
            <a:normAutofit lnSpcReduction="10000"/>
          </a:bodyPr>
          <a:lstStyle/>
          <a:p>
            <a:pPr algn="r" rtl="1"/>
            <a:r>
              <a:rPr lang="ar-DZ" dirty="0" smtClean="0"/>
              <a:t>للرقابة على جودة المنتج عدة وظائف یمكن تبویبها تبعا لمكان وزمان </a:t>
            </a:r>
            <a:r>
              <a:rPr lang="ar-DZ" dirty="0" smtClean="0"/>
              <a:t>حدوث</a:t>
            </a:r>
            <a:r>
              <a:rPr lang="ar-DZ" dirty="0" smtClean="0"/>
              <a:t> </a:t>
            </a:r>
            <a:r>
              <a:rPr lang="ar-DZ" dirty="0" smtClean="0"/>
              <a:t>هذه </a:t>
            </a:r>
            <a:r>
              <a:rPr lang="ar-DZ" dirty="0" err="1" smtClean="0"/>
              <a:t>الاحداث</a:t>
            </a:r>
            <a:r>
              <a:rPr lang="ar-DZ" dirty="0" smtClean="0"/>
              <a:t> </a:t>
            </a:r>
            <a:r>
              <a:rPr lang="ar-DZ" dirty="0" smtClean="0"/>
              <a:t> </a:t>
            </a:r>
            <a:r>
              <a:rPr lang="ar-DZ" dirty="0" smtClean="0"/>
              <a:t>كما یلي:</a:t>
            </a:r>
          </a:p>
          <a:p>
            <a:pPr algn="r" rtl="1"/>
            <a:r>
              <a:rPr lang="ar-DZ" dirty="0" smtClean="0"/>
              <a:t>الرقابة على التصمیمات الجدیدة:وتقوم هذه الوظیفة بإعطاء الأقسام المعینة بیانات من شأنها أن تساهم في تطویر المنتج، وفیما یلي بعض أنشطتها:</a:t>
            </a:r>
          </a:p>
          <a:p>
            <a:pPr algn="r" rtl="1"/>
            <a:r>
              <a:rPr lang="ar-DZ" dirty="0" smtClean="0"/>
              <a:t>إظهار مشاكل تصنیع التصمیمات المتشابهة السابق إنتاجها. </a:t>
            </a:r>
          </a:p>
          <a:p>
            <a:pPr algn="r" rtl="1"/>
            <a:r>
              <a:rPr lang="ar-DZ" dirty="0" smtClean="0"/>
              <a:t>التوصیة بتنمیط المواد. </a:t>
            </a:r>
          </a:p>
          <a:p>
            <a:pPr algn="r" rtl="1"/>
            <a:r>
              <a:rPr lang="ar-DZ" dirty="0" smtClean="0"/>
              <a:t>تحليل للتجاوزات و قدرات الماكینات على الإنتاج في حدودها. </a:t>
            </a:r>
          </a:p>
          <a:p>
            <a:pPr algn="r" rtl="1"/>
            <a:r>
              <a:rPr lang="ar-DZ" dirty="0" smtClean="0"/>
              <a:t>إظهار البیانات الإحصائیة من التجارب</a:t>
            </a:r>
          </a:p>
          <a:p>
            <a:pPr algn="r" rtl="1"/>
            <a:r>
              <a:rPr lang="ar-DZ" dirty="0" smtClean="0"/>
              <a:t>تحلیل النتائج الأولیة على تشغیل المنتج وٕ</a:t>
            </a:r>
            <a:r>
              <a:rPr lang="ar-DZ" dirty="0" err="1" smtClean="0"/>
              <a:t>اعادة</a:t>
            </a:r>
            <a:r>
              <a:rPr lang="ar-DZ" dirty="0" smtClean="0"/>
              <a:t> تقدیر التجاوزات لیكون الإنتاج أكثر اقتصادا، مع الحفاظ على مستوى جودة التصمیم.</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الرقابة على المواد الداخلة</a:t>
            </a:r>
            <a:br>
              <a:rPr lang="ar-DZ" dirty="0" smtClean="0"/>
            </a:br>
            <a:endParaRPr lang="fr-FR" dirty="0"/>
          </a:p>
        </p:txBody>
      </p:sp>
      <p:sp>
        <p:nvSpPr>
          <p:cNvPr id="3" name="Espace réservé du contenu 2"/>
          <p:cNvSpPr>
            <a:spLocks noGrp="1"/>
          </p:cNvSpPr>
          <p:nvPr>
            <p:ph idx="1"/>
          </p:nvPr>
        </p:nvSpPr>
        <p:spPr/>
        <p:txBody>
          <a:bodyPr>
            <a:normAutofit/>
          </a:bodyPr>
          <a:lstStyle/>
          <a:p>
            <a:pPr algn="r" rtl="1"/>
            <a:r>
              <a:rPr lang="ar-DZ" dirty="0" smtClean="0"/>
              <a:t>في الحالات التي یقوم العمیل نفسه بتورید مواد أو خامات أو أجزاء لیتم استخدمها في إنتاج السلعة المطلوبة. فإن الأمر یحتم الرقابة على هذه المواد للتأكد من جودتها من خلال:</a:t>
            </a:r>
          </a:p>
          <a:p>
            <a:pPr algn="r" rtl="1"/>
            <a:r>
              <a:rPr lang="ar-DZ" dirty="0" smtClean="0"/>
              <a:t>فحص هذه المواد واختبارها سواء في سجل العمیل أو حین توریدها للشركة. </a:t>
            </a:r>
          </a:p>
          <a:p>
            <a:pPr algn="r" rtl="1"/>
            <a:r>
              <a:rPr lang="ar-DZ" dirty="0" smtClean="0"/>
              <a:t>المحافظة على هذه المواد وصیانتها لحین الاستخدام </a:t>
            </a:r>
            <a:r>
              <a:rPr lang="ar-DZ" dirty="0" err="1" smtClean="0"/>
              <a:t>و</a:t>
            </a:r>
            <a:r>
              <a:rPr lang="ar-DZ" dirty="0" smtClean="0"/>
              <a:t> </a:t>
            </a:r>
            <a:r>
              <a:rPr lang="ar-DZ" dirty="0" err="1" smtClean="0"/>
              <a:t>ینص</a:t>
            </a:r>
            <a:r>
              <a:rPr lang="ar-DZ" dirty="0" smtClean="0"/>
              <a:t> هذا الشرط على ضرورة تسجیل كل ما يطرأ على تلك المواد المقدمة من العمیل سواء عند استخدامها، إصلاحها، تخزینها، تعبئتها، كما ینبغي أن تخضع للتفتیش بعد كل استخدام له.</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857232"/>
            <a:ext cx="8229600" cy="654032"/>
          </a:xfrm>
        </p:spPr>
        <p:txBody>
          <a:bodyPr>
            <a:normAutofit fontScale="90000"/>
          </a:bodyPr>
          <a:lstStyle/>
          <a:p>
            <a:r>
              <a:rPr lang="ar-DZ" dirty="0" smtClean="0"/>
              <a:t>الرقابة على العملیات الإنتاجیة</a:t>
            </a:r>
            <a:br>
              <a:rPr lang="ar-DZ" dirty="0" smtClean="0"/>
            </a:br>
            <a:endParaRPr lang="fr-FR" dirty="0"/>
          </a:p>
        </p:txBody>
      </p:sp>
      <p:sp>
        <p:nvSpPr>
          <p:cNvPr id="3" name="Espace réservé du contenu 2"/>
          <p:cNvSpPr>
            <a:spLocks noGrp="1"/>
          </p:cNvSpPr>
          <p:nvPr>
            <p:ph idx="1"/>
          </p:nvPr>
        </p:nvSpPr>
        <p:spPr>
          <a:xfrm>
            <a:off x="142844" y="1571612"/>
            <a:ext cx="8543956" cy="4554551"/>
          </a:xfrm>
        </p:spPr>
        <p:txBody>
          <a:bodyPr>
            <a:normAutofit lnSpcReduction="10000"/>
          </a:bodyPr>
          <a:lstStyle/>
          <a:p>
            <a:pPr algn="r" rtl="1"/>
            <a:r>
              <a:rPr lang="ar-DZ" dirty="0" smtClean="0"/>
              <a:t>ضرورة تحدید وتخطیط العملیات الإنتاجیة وغیرها ذات التأثیر على الجودة، وتوفیر ضمانات </a:t>
            </a:r>
            <a:r>
              <a:rPr lang="ar-DZ" dirty="0" smtClean="0"/>
              <a:t>الحفاظ على </a:t>
            </a:r>
            <a:r>
              <a:rPr lang="ar-DZ" dirty="0" smtClean="0"/>
              <a:t>الجودة أثناء تنفیذ تلك العملیات ، من خلال توفیر المتطلبات الآتیة:</a:t>
            </a:r>
          </a:p>
          <a:p>
            <a:pPr algn="r" rtl="1"/>
            <a:r>
              <a:rPr lang="ar-DZ" dirty="0" smtClean="0"/>
              <a:t>حصر وتحدید كافة العملیات مع تعیین المسؤول عن كل عملیة.</a:t>
            </a:r>
          </a:p>
          <a:p>
            <a:pPr algn="r" rtl="1"/>
            <a:r>
              <a:rPr lang="ar-DZ" dirty="0" smtClean="0"/>
              <a:t>توفیر المقومات المستندیة لكل عملیة المتمثلة في : معاییر الأداء – السجلات - الإرشادات. </a:t>
            </a:r>
          </a:p>
          <a:p>
            <a:pPr algn="r" rtl="1"/>
            <a:r>
              <a:rPr lang="ar-DZ" dirty="0" smtClean="0"/>
              <a:t>تحدید نقاط الاتصال بین الإجراءات والعملیات لإمكان التنسیق والسیطرة.</a:t>
            </a:r>
          </a:p>
          <a:p>
            <a:pPr algn="r" rtl="1"/>
            <a:r>
              <a:rPr lang="ar-DZ" dirty="0" smtClean="0"/>
              <a:t>المراجعة وفقا لمؤشرات محددة لقدرة العملیات على إنتاج المخرجات المطلوبة.</a:t>
            </a:r>
          </a:p>
          <a:p>
            <a:pPr algn="r" rtl="1"/>
            <a:r>
              <a:rPr lang="ar-DZ" dirty="0" smtClean="0"/>
              <a:t>التحقیق المستمر من أن نظام الجودة یطبق بفاعلیة.</a:t>
            </a:r>
          </a:p>
          <a:p>
            <a:pPr algn="r" rtl="1"/>
            <a:r>
              <a:rPr lang="ar-DZ" dirty="0" smtClean="0"/>
              <a:t>اخذ نتائج رقابة العملیات كأساس لتطوریها باستمرار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88952"/>
            <a:ext cx="8229600" cy="582594"/>
          </a:xfrm>
        </p:spPr>
        <p:txBody>
          <a:bodyPr>
            <a:normAutofit fontScale="90000"/>
          </a:bodyPr>
          <a:lstStyle/>
          <a:p>
            <a:r>
              <a:rPr lang="ar-DZ" dirty="0" smtClean="0"/>
              <a:t>الرقابة على المنتجات</a:t>
            </a:r>
            <a:br>
              <a:rPr lang="ar-DZ" dirty="0" smtClean="0"/>
            </a:br>
            <a:endParaRPr lang="fr-FR" dirty="0"/>
          </a:p>
        </p:txBody>
      </p:sp>
      <p:sp>
        <p:nvSpPr>
          <p:cNvPr id="3" name="Espace réservé du contenu 2"/>
          <p:cNvSpPr>
            <a:spLocks noGrp="1"/>
          </p:cNvSpPr>
          <p:nvPr>
            <p:ph idx="1"/>
          </p:nvPr>
        </p:nvSpPr>
        <p:spPr/>
        <p:txBody>
          <a:bodyPr/>
          <a:lstStyle/>
          <a:p>
            <a:pPr algn="r" rtl="1"/>
            <a:r>
              <a:rPr lang="ar-DZ" dirty="0" smtClean="0"/>
              <a:t>تتضمن فحص واختبار المنتجات النهائیة ومن أنشطتها:</a:t>
            </a:r>
            <a:endParaRPr lang="ar-DZ" b="1" dirty="0" smtClean="0"/>
          </a:p>
          <a:p>
            <a:pPr algn="r" rtl="1"/>
            <a:r>
              <a:rPr lang="ar-DZ" dirty="0" smtClean="0"/>
              <a:t>الموافقة النهائیة على جودة المنتجات.</a:t>
            </a:r>
          </a:p>
          <a:p>
            <a:pPr algn="r" rtl="1"/>
            <a:r>
              <a:rPr lang="ar-DZ" dirty="0" smtClean="0"/>
              <a:t>اختبار </a:t>
            </a:r>
            <a:r>
              <a:rPr lang="ar-DZ" dirty="0" smtClean="0"/>
              <a:t>وظائف المنتج.</a:t>
            </a:r>
          </a:p>
          <a:p>
            <a:pPr algn="r" rtl="1"/>
            <a:r>
              <a:rPr lang="ar-DZ" dirty="0" smtClean="0"/>
              <a:t>التقریر بنتائج الفحص للأقسام المعنیة. </a:t>
            </a:r>
          </a:p>
          <a:p>
            <a:pPr algn="r" rtl="1"/>
            <a:r>
              <a:rPr lang="ar-DZ" dirty="0" smtClean="0"/>
              <a:t>تحدید متوسط مستوى جودة المنتجات التي تم تسلیمها.</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00372"/>
            <a:ext cx="8229600" cy="3324228"/>
          </a:xfrm>
        </p:spPr>
        <p:txBody>
          <a:bodyPr>
            <a:normAutofit/>
          </a:bodyPr>
          <a:lstStyle/>
          <a:p>
            <a:pPr algn="ctr" rtl="1"/>
            <a:r>
              <a:rPr lang="ar-DZ" sz="3600" dirty="0" smtClean="0"/>
              <a:t>شكرا على حسن الانتباه </a:t>
            </a:r>
            <a:r>
              <a:rPr lang="ar-DZ" sz="3600" dirty="0" err="1" smtClean="0"/>
              <a:t>و</a:t>
            </a:r>
            <a:r>
              <a:rPr lang="ar-DZ" sz="3600" dirty="0" smtClean="0"/>
              <a:t> المتابعة </a:t>
            </a:r>
            <a:endParaRPr lang="fr-FR"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TotalTime>
  <Words>413</Words>
  <PresentationFormat>Affichage à l'écran (4:3)</PresentationFormat>
  <Paragraphs>34</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Débit</vt:lpstr>
      <vt:lpstr>محاضرة حول الرقابة على الجودة </vt:lpstr>
      <vt:lpstr>الرقابة على الجودة </vt:lpstr>
      <vt:lpstr>انواع الرقابة على الجودة </vt:lpstr>
      <vt:lpstr>الرقابة على المواد الداخلة </vt:lpstr>
      <vt:lpstr>الرقابة على العملیات الإنتاجیة </vt:lpstr>
      <vt:lpstr>الرقابة على المنتجات </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DELL</cp:lastModifiedBy>
  <cp:revision>13</cp:revision>
  <dcterms:created xsi:type="dcterms:W3CDTF">2024-03-10T11:35:09Z</dcterms:created>
  <dcterms:modified xsi:type="dcterms:W3CDTF">2024-03-17T11:37:48Z</dcterms:modified>
</cp:coreProperties>
</file>