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BE"/>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endParaRPr lang="fr-FR" smtClean="0"/>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BE"/>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err="1" smtClean="0"/>
              <a:t>ابعاد</a:t>
            </a:r>
            <a:r>
              <a:rPr lang="ar-DZ" dirty="0" smtClean="0"/>
              <a:t> الجودة</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SA" b="1" dirty="0" err="1" smtClean="0"/>
              <a:t>ابعاد</a:t>
            </a:r>
            <a:r>
              <a:rPr lang="ar-SA" b="1" dirty="0" smtClean="0"/>
              <a:t> الجودة </a:t>
            </a:r>
            <a:br>
              <a:rPr lang="fr-FR" dirty="0" smtClean="0"/>
            </a:br>
            <a:endParaRPr lang="fr-FR" dirty="0"/>
          </a:p>
        </p:txBody>
      </p:sp>
      <p:sp>
        <p:nvSpPr>
          <p:cNvPr id="3" name="Espace réservé du contenu 2"/>
          <p:cNvSpPr>
            <a:spLocks noGrp="1"/>
          </p:cNvSpPr>
          <p:nvPr>
            <p:ph idx="1"/>
          </p:nvPr>
        </p:nvSpPr>
        <p:spPr/>
        <p:txBody>
          <a:bodyPr>
            <a:normAutofit fontScale="77500" lnSpcReduction="20000"/>
          </a:bodyPr>
          <a:lstStyle/>
          <a:p>
            <a:pPr algn="just" rtl="1">
              <a:buNone/>
            </a:pPr>
            <a:endParaRPr lang="fr-FR" dirty="0" smtClean="0"/>
          </a:p>
          <a:p>
            <a:pPr lvl="0" algn="just" rtl="1"/>
            <a:r>
              <a:rPr lang="ar-SA" b="1" dirty="0" smtClean="0"/>
              <a:t>الاعتمادية</a:t>
            </a:r>
            <a:r>
              <a:rPr lang="fr-FR" dirty="0" smtClean="0"/>
              <a:t>: </a:t>
            </a:r>
            <a:r>
              <a:rPr lang="ar-SA" dirty="0" smtClean="0"/>
              <a:t>ونعني </a:t>
            </a:r>
            <a:r>
              <a:rPr lang="ar-SA" dirty="0" err="1" smtClean="0"/>
              <a:t>بها</a:t>
            </a:r>
            <a:r>
              <a:rPr lang="ar-SA" dirty="0" smtClean="0"/>
              <a:t>، قدرة مي دم الخدمة على أداء الخدمة المطلوبة منه، بدرجة عالية من </a:t>
            </a:r>
            <a:r>
              <a:rPr lang="ar-SA" dirty="0" err="1" smtClean="0"/>
              <a:t>ال</a:t>
            </a:r>
            <a:r>
              <a:rPr lang="ar-DZ" dirty="0" smtClean="0"/>
              <a:t>د</a:t>
            </a:r>
            <a:r>
              <a:rPr lang="ar-SA" dirty="0" err="1" smtClean="0"/>
              <a:t>قة</a:t>
            </a:r>
            <a:r>
              <a:rPr lang="ar-SA" dirty="0" smtClean="0"/>
              <a:t> و </a:t>
            </a:r>
            <a:r>
              <a:rPr lang="ar-SA" dirty="0" err="1" smtClean="0"/>
              <a:t>الاتقان</a:t>
            </a:r>
            <a:r>
              <a:rPr lang="fr-FR" dirty="0" smtClean="0"/>
              <a:t> ) </a:t>
            </a:r>
            <a:r>
              <a:rPr lang="ar-SA" dirty="0" smtClean="0"/>
              <a:t>عدم حدوث الأخطاء</a:t>
            </a:r>
            <a:r>
              <a:rPr lang="fr-FR" dirty="0" smtClean="0"/>
              <a:t>(</a:t>
            </a:r>
            <a:r>
              <a:rPr lang="ar-SA" dirty="0" smtClean="0"/>
              <a:t>، أي</a:t>
            </a:r>
            <a:r>
              <a:rPr lang="fr-FR" dirty="0" smtClean="0"/>
              <a:t>: </a:t>
            </a:r>
            <a:r>
              <a:rPr lang="ar-SA" dirty="0" smtClean="0"/>
              <a:t>توفير خدمات بصورة صحيحة وبدرجة عالية من </a:t>
            </a:r>
            <a:r>
              <a:rPr lang="ar-SA" dirty="0" err="1" smtClean="0"/>
              <a:t>الاتقان</a:t>
            </a:r>
            <a:r>
              <a:rPr lang="ar-SA" dirty="0" smtClean="0"/>
              <a:t> وفي المواعيد المحددة؛</a:t>
            </a:r>
            <a:endParaRPr lang="fr-FR" dirty="0" smtClean="0"/>
          </a:p>
          <a:p>
            <a:pPr lvl="0" algn="just" rtl="1"/>
            <a:r>
              <a:rPr lang="fr-FR" dirty="0" smtClean="0"/>
              <a:t> </a:t>
            </a:r>
            <a:r>
              <a:rPr lang="ar-SA" b="1" dirty="0" smtClean="0"/>
              <a:t>الكفاءة</a:t>
            </a:r>
            <a:r>
              <a:rPr lang="fr-FR" dirty="0" smtClean="0"/>
              <a:t>: </a:t>
            </a:r>
            <a:r>
              <a:rPr lang="ar-SA" dirty="0" smtClean="0"/>
              <a:t>وتعني، امتلاك مقدمي الخدمات للمهارة والمعرفة اللازمة لأداء الخدمة</a:t>
            </a:r>
            <a:r>
              <a:rPr lang="fr-FR" dirty="0" smtClean="0"/>
              <a:t>. </a:t>
            </a:r>
            <a:r>
              <a:rPr lang="ar-SA" dirty="0" smtClean="0"/>
              <a:t>ويمكن للمؤسسات الخدمية تحقيق هذا البعد، من خلال الحرص على توفير الموارد البشرية ذات معارف ومهارات تتناسب ومجال تخصصه ، والعمل المستمر على عملية تدريبها وتحفيزها لجعلها قادرة وراغبة في العمل وبالتالي تقديم خدمة بمستوى مرتفع من الجودة</a:t>
            </a:r>
            <a:r>
              <a:rPr lang="fr-FR" dirty="0" smtClean="0"/>
              <a:t>. </a:t>
            </a:r>
            <a:r>
              <a:rPr lang="ar-SA" dirty="0" smtClean="0"/>
              <a:t>وقد حققت سلسلة فنادق</a:t>
            </a:r>
            <a:r>
              <a:rPr lang="fr-FR" dirty="0" smtClean="0"/>
              <a:t> ) Marriott ) </a:t>
            </a:r>
            <a:r>
              <a:rPr lang="ar-SA" dirty="0" smtClean="0"/>
              <a:t>على سبيل المثال، شهرة واسعة في مجال الخدمة الفندقية بسبب خبراتها في استقطاب وتوظيف</a:t>
            </a:r>
            <a:endParaRPr lang="fr-FR" dirty="0" smtClean="0"/>
          </a:p>
          <a:p>
            <a:pPr algn="just" rtl="1"/>
            <a:r>
              <a:rPr lang="ar-SA" dirty="0" smtClean="0"/>
              <a:t>أفضل الكفاءات في مجال خدمة الزبائن؛</a:t>
            </a:r>
            <a:endParaRPr lang="fr-FR" dirty="0" smtClean="0"/>
          </a:p>
          <a:p>
            <a:pPr lvl="0" algn="just" rtl="1"/>
            <a:r>
              <a:rPr lang="ar-DZ"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62500" lnSpcReduction="20000"/>
          </a:bodyPr>
          <a:lstStyle/>
          <a:p>
            <a:pPr lvl="0" algn="just" rtl="1"/>
            <a:r>
              <a:rPr lang="ar-SA" b="1" dirty="0" smtClean="0"/>
              <a:t>الاستجابة</a:t>
            </a:r>
            <a:r>
              <a:rPr lang="fr-FR" dirty="0" smtClean="0"/>
              <a:t>: </a:t>
            </a:r>
            <a:r>
              <a:rPr lang="ar-SA" dirty="0" smtClean="0"/>
              <a:t>وتشير إلى رغبة واستعداد مقدمي الخدمات لخدمة ومساعدة الزبائن بشكل فوري ودون تأخير</a:t>
            </a:r>
            <a:r>
              <a:rPr lang="fr-FR" dirty="0" smtClean="0"/>
              <a:t>.</a:t>
            </a:r>
            <a:r>
              <a:rPr lang="ar-SA" dirty="0" smtClean="0"/>
              <a:t>أي ينبغي على المؤسسات الخدمية أن تمتلك المرونة الكافية للاستجابة لمختلف متطلبات الزبائن، وذلك من خلال توفير عدد كاف من الموارد البشرية ومنافذ الحصول على الخدمة وجميع المستلزمات والتسهيلات المالية والمادية التي تكفل استمرار عملية </a:t>
            </a:r>
            <a:r>
              <a:rPr lang="ar-SA" dirty="0" err="1" smtClean="0"/>
              <a:t>انتاج</a:t>
            </a:r>
            <a:r>
              <a:rPr lang="ar-SA" dirty="0" smtClean="0"/>
              <a:t> الخدمة دون توقف؛</a:t>
            </a:r>
            <a:endParaRPr lang="fr-FR" dirty="0" smtClean="0"/>
          </a:p>
          <a:p>
            <a:pPr lvl="0" algn="just" rtl="1"/>
            <a:r>
              <a:rPr lang="fr-FR" dirty="0" smtClean="0"/>
              <a:t> </a:t>
            </a:r>
            <a:r>
              <a:rPr lang="ar-SA" b="1" dirty="0" smtClean="0"/>
              <a:t>الأمان</a:t>
            </a:r>
            <a:r>
              <a:rPr lang="fr-FR" dirty="0" smtClean="0"/>
              <a:t>: </a:t>
            </a:r>
            <a:r>
              <a:rPr lang="ar-SA" dirty="0" smtClean="0"/>
              <a:t>ونعني </a:t>
            </a:r>
            <a:r>
              <a:rPr lang="ar-SA" dirty="0" err="1" smtClean="0"/>
              <a:t>به</a:t>
            </a:r>
            <a:r>
              <a:rPr lang="ar-SA" dirty="0" smtClean="0"/>
              <a:t>، غياب المخاطرة والشك في التعامل مع المؤسسة</a:t>
            </a:r>
            <a:r>
              <a:rPr lang="fr-FR" dirty="0" smtClean="0"/>
              <a:t>. </a:t>
            </a:r>
            <a:r>
              <a:rPr lang="ar-SA" dirty="0" smtClean="0"/>
              <a:t>ويستخدم هذا المؤشر، للتعبير عن درجة الشعور بالأمان في الخدمة المقدمة وفي من يقدمها</a:t>
            </a:r>
            <a:r>
              <a:rPr lang="fr-FR" dirty="0" smtClean="0"/>
              <a:t>. </a:t>
            </a:r>
            <a:r>
              <a:rPr lang="ar-SA" dirty="0" smtClean="0"/>
              <a:t>وحتى توفر المؤسسة للزبون جو آمن يخلو من المخاطر، فإنه ينبغي عليها أن تخصص قوة أمن خاصة بالمؤسسة، تشكلها الإدارة لتوفير جوانب الأمان المختلفة مثل منع السرقات وحوادث الاعتداء؛</a:t>
            </a:r>
            <a:endParaRPr lang="fr-FR" dirty="0" smtClean="0"/>
          </a:p>
          <a:p>
            <a:pPr algn="just" rtl="1"/>
            <a:r>
              <a:rPr lang="fr-FR" dirty="0" smtClean="0"/>
              <a:t>.</a:t>
            </a:r>
            <a:r>
              <a:rPr lang="ar-SA" dirty="0" smtClean="0"/>
              <a:t>5-</a:t>
            </a:r>
            <a:r>
              <a:rPr lang="ar-SA" b="1" dirty="0" smtClean="0"/>
              <a:t>المصداقية</a:t>
            </a:r>
            <a:r>
              <a:rPr lang="fr-FR" dirty="0" smtClean="0"/>
              <a:t>: </a:t>
            </a:r>
            <a:r>
              <a:rPr lang="ar-SA" dirty="0" smtClean="0"/>
              <a:t>ويقصد </a:t>
            </a:r>
            <a:r>
              <a:rPr lang="ar-SA" dirty="0" err="1" smtClean="0"/>
              <a:t>بها</a:t>
            </a:r>
            <a:r>
              <a:rPr lang="ar-SA" dirty="0" smtClean="0"/>
              <a:t> مدى قدرة المؤسسة على الوفاء بالتزاماتها وتعهداتها للزبون</a:t>
            </a:r>
            <a:r>
              <a:rPr lang="fr-FR" dirty="0" smtClean="0"/>
              <a:t>. </a:t>
            </a:r>
            <a:r>
              <a:rPr lang="ar-SA" dirty="0" smtClean="0"/>
              <a:t>ويتضح ذلك جليا وبصورة خاصة في المحاولات التي تقوم </a:t>
            </a:r>
            <a:r>
              <a:rPr lang="ar-SA" dirty="0" err="1" smtClean="0"/>
              <a:t>بها</a:t>
            </a:r>
            <a:r>
              <a:rPr lang="ar-SA" dirty="0" smtClean="0"/>
              <a:t> المؤسسات لاستقطاب الزبائن الجدد من خلال</a:t>
            </a:r>
            <a:endParaRPr lang="fr-FR" dirty="0" smtClean="0"/>
          </a:p>
          <a:p>
            <a:pPr algn="just" rtl="1"/>
            <a:r>
              <a:rPr lang="ar-SA" dirty="0" smtClean="0"/>
              <a:t>إعلاناتها في وسائل </a:t>
            </a:r>
            <a:r>
              <a:rPr lang="ar-SA" dirty="0" err="1" smtClean="0"/>
              <a:t>الاعلام</a:t>
            </a:r>
            <a:r>
              <a:rPr lang="ar-SA" dirty="0" smtClean="0"/>
              <a:t> المختلفة، حول ما </a:t>
            </a:r>
            <a:r>
              <a:rPr lang="ar-SA" dirty="0" err="1" smtClean="0"/>
              <a:t>قتميز</a:t>
            </a:r>
            <a:r>
              <a:rPr lang="ar-SA" dirty="0" smtClean="0"/>
              <a:t> </a:t>
            </a:r>
            <a:r>
              <a:rPr lang="ar-SA" dirty="0" err="1" smtClean="0"/>
              <a:t>به</a:t>
            </a:r>
            <a:r>
              <a:rPr lang="ar-SA" dirty="0" smtClean="0"/>
              <a:t> من </a:t>
            </a:r>
            <a:r>
              <a:rPr lang="ar-SA" dirty="0" err="1" smtClean="0"/>
              <a:t>امكانيات</a:t>
            </a:r>
            <a:r>
              <a:rPr lang="ar-SA" dirty="0" smtClean="0"/>
              <a:t> </a:t>
            </a:r>
            <a:r>
              <a:rPr lang="ar-SA" dirty="0" err="1" smtClean="0"/>
              <a:t>وقسهيلات</a:t>
            </a:r>
            <a:r>
              <a:rPr lang="ar-SA" dirty="0" smtClean="0"/>
              <a:t> مادية</a:t>
            </a:r>
            <a:r>
              <a:rPr lang="fr-FR" dirty="0" smtClean="0"/>
              <a:t>. </a:t>
            </a:r>
            <a:r>
              <a:rPr lang="ar-SA" dirty="0" smtClean="0"/>
              <a:t>وتبرز</a:t>
            </a:r>
            <a:endParaRPr lang="fr-FR" dirty="0" smtClean="0"/>
          </a:p>
          <a:p>
            <a:pPr algn="just" rtl="1"/>
            <a:r>
              <a:rPr lang="ar-SA" dirty="0" smtClean="0"/>
              <a:t>مصداقية المؤسسة هنا في تحقيق ما وعدت </a:t>
            </a:r>
            <a:r>
              <a:rPr lang="ar-SA" dirty="0" err="1" smtClean="0"/>
              <a:t>به</a:t>
            </a:r>
            <a:r>
              <a:rPr lang="ar-SA" dirty="0" smtClean="0"/>
              <a:t> في إعلاناتها وفي وعودها للزبائن أثناء زيارته لها</a:t>
            </a:r>
            <a:r>
              <a:rPr lang="fr-FR" dirty="0" smtClean="0"/>
              <a:t>.</a:t>
            </a:r>
            <a:endParaRPr lang="fr-FR" dirty="0" smtClean="0"/>
          </a:p>
          <a:p>
            <a:pPr algn="just" rtl="1"/>
            <a:r>
              <a:rPr lang="ar-SA" dirty="0" smtClean="0"/>
              <a:t>وعلى سبيل المثال، حققت منظمة</a:t>
            </a:r>
            <a:r>
              <a:rPr lang="fr-FR" dirty="0" smtClean="0"/>
              <a:t> ) </a:t>
            </a:r>
            <a:r>
              <a:rPr lang="fr-FR" dirty="0" err="1" smtClean="0"/>
              <a:t>MacDonald’s</a:t>
            </a:r>
            <a:r>
              <a:rPr lang="fr-FR" dirty="0" smtClean="0"/>
              <a:t> ( </a:t>
            </a:r>
            <a:r>
              <a:rPr lang="ar-SA" dirty="0" smtClean="0"/>
              <a:t>مكانتها في سوق الوجبات السريعة، من</a:t>
            </a:r>
            <a:endParaRPr lang="fr-FR" dirty="0" smtClean="0"/>
          </a:p>
          <a:p>
            <a:pPr algn="just" rtl="1"/>
            <a:r>
              <a:rPr lang="ar-SA" dirty="0" smtClean="0"/>
              <a:t>خلال وعدها الشهير بالحصول على نفس مستوى الخدمة في أي فرع من فروعها؛</a:t>
            </a:r>
            <a:endParaRPr lang="fr-FR" dirty="0" smtClean="0"/>
          </a:p>
          <a:p>
            <a:pPr algn="just"/>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42844" y="1600200"/>
            <a:ext cx="8543956" cy="4525963"/>
          </a:xfrm>
        </p:spPr>
        <p:txBody>
          <a:bodyPr>
            <a:normAutofit fontScale="75000" lnSpcReduction="10000"/>
          </a:bodyPr>
          <a:lstStyle/>
          <a:p>
            <a:pPr algn="just" rtl="1"/>
            <a:r>
              <a:rPr lang="ar-DZ" b="1" dirty="0" smtClean="0"/>
              <a:t>معرّفة وتفهم الزّبون: </a:t>
            </a:r>
            <a:r>
              <a:rPr lang="ar-DZ" b="1" dirty="0" smtClean="0"/>
              <a:t> </a:t>
            </a:r>
            <a:r>
              <a:rPr lang="ar-DZ" dirty="0" smtClean="0"/>
              <a:t>والمقصود </a:t>
            </a:r>
            <a:r>
              <a:rPr lang="ar-DZ" dirty="0" err="1" smtClean="0"/>
              <a:t>بها</a:t>
            </a:r>
            <a:r>
              <a:rPr lang="ar-DZ" dirty="0" smtClean="0"/>
              <a:t>، بذل الجهود من طرف </a:t>
            </a:r>
            <a:r>
              <a:rPr lang="ar-DZ" dirty="0" smtClean="0"/>
              <a:t>مقدمي الخدمات لفهم </a:t>
            </a:r>
            <a:r>
              <a:rPr lang="ar-DZ" dirty="0" smtClean="0"/>
              <a:t>حاجات </a:t>
            </a:r>
            <a:r>
              <a:rPr lang="ar-DZ" dirty="0" smtClean="0"/>
              <a:t>الزبائن</a:t>
            </a:r>
            <a:r>
              <a:rPr lang="ar-DZ" b="1" dirty="0" smtClean="0"/>
              <a:t> </a:t>
            </a:r>
            <a:r>
              <a:rPr lang="ar-DZ" dirty="0" smtClean="0"/>
              <a:t>ومعرفة </a:t>
            </a:r>
            <a:r>
              <a:rPr lang="ar-DZ" dirty="0" smtClean="0"/>
              <a:t>احتياجاته الخاصة. </a:t>
            </a:r>
            <a:r>
              <a:rPr lang="ar-DZ" dirty="0" smtClean="0"/>
              <a:t>وتتمثل حاجات الزبون </a:t>
            </a:r>
            <a:r>
              <a:rPr lang="ar-DZ" dirty="0" smtClean="0"/>
              <a:t>في: </a:t>
            </a:r>
            <a:endParaRPr lang="ar-DZ" dirty="0" smtClean="0"/>
          </a:p>
          <a:p>
            <a:pPr algn="just" rtl="1"/>
            <a:r>
              <a:rPr lang="ar-DZ" dirty="0" smtClean="0"/>
              <a:t>الحاجة </a:t>
            </a:r>
            <a:r>
              <a:rPr lang="ar-DZ" dirty="0" smtClean="0"/>
              <a:t>للفهم </a:t>
            </a:r>
            <a:r>
              <a:rPr lang="ar-DZ" dirty="0" smtClean="0"/>
              <a:t>، إذ يجب </a:t>
            </a:r>
            <a:r>
              <a:rPr lang="ar-DZ" dirty="0" smtClean="0"/>
              <a:t>أن تفسر الرسائل </a:t>
            </a:r>
            <a:r>
              <a:rPr lang="ar-DZ" dirty="0" smtClean="0"/>
              <a:t>التي يبعث </a:t>
            </a:r>
            <a:r>
              <a:rPr lang="ar-DZ" dirty="0" err="1" smtClean="0"/>
              <a:t>بها</a:t>
            </a:r>
            <a:r>
              <a:rPr lang="ar-DZ" dirty="0" smtClean="0"/>
              <a:t> </a:t>
            </a:r>
            <a:r>
              <a:rPr lang="ar-DZ" dirty="0" smtClean="0"/>
              <a:t>الزبائن </a:t>
            </a:r>
            <a:r>
              <a:rPr lang="ar-DZ" dirty="0" smtClean="0"/>
              <a:t>بصورة صحيحة؛ </a:t>
            </a:r>
            <a:endParaRPr lang="ar-DZ" dirty="0" smtClean="0"/>
          </a:p>
          <a:p>
            <a:pPr algn="just" rtl="1"/>
            <a:r>
              <a:rPr lang="ar-DZ" dirty="0" smtClean="0"/>
              <a:t>الحاجة للشعور بالترحيب، فلا بد أن يشعر </a:t>
            </a:r>
            <a:r>
              <a:rPr lang="ar-DZ" dirty="0" smtClean="0"/>
              <a:t>الزبون </a:t>
            </a:r>
            <a:r>
              <a:rPr lang="ar-DZ" dirty="0" err="1" smtClean="0"/>
              <a:t>بأ</a:t>
            </a:r>
            <a:r>
              <a:rPr lang="ar-DZ" dirty="0" smtClean="0"/>
              <a:t> </a:t>
            </a:r>
            <a:r>
              <a:rPr lang="ar-DZ" dirty="0" smtClean="0"/>
              <a:t>ن طلبه </a:t>
            </a:r>
            <a:r>
              <a:rPr lang="ar-DZ" dirty="0" smtClean="0"/>
              <a:t>مهم </a:t>
            </a:r>
            <a:r>
              <a:rPr lang="ar-DZ" dirty="0" smtClean="0"/>
              <a:t>بالنسبة </a:t>
            </a:r>
            <a:r>
              <a:rPr lang="ar-DZ" dirty="0" smtClean="0"/>
              <a:t>للموظف</a:t>
            </a:r>
            <a:r>
              <a:rPr lang="ar-DZ" dirty="0" smtClean="0"/>
              <a:t>؛ الحاجة </a:t>
            </a:r>
            <a:r>
              <a:rPr lang="ar-DZ" dirty="0" smtClean="0"/>
              <a:t>لتلبي </a:t>
            </a:r>
            <a:r>
              <a:rPr lang="ar-DZ" dirty="0" smtClean="0"/>
              <a:t>المساعدة، النصح وشرح إجراءات الخدمة </a:t>
            </a:r>
            <a:r>
              <a:rPr lang="ar-DZ" dirty="0" smtClean="0"/>
              <a:t>بعناية وهدوء </a:t>
            </a:r>
            <a:endParaRPr lang="ar-DZ" dirty="0" smtClean="0"/>
          </a:p>
          <a:p>
            <a:pPr algn="just" rtl="1"/>
            <a:r>
              <a:rPr lang="ar-DZ" dirty="0" smtClean="0"/>
              <a:t>والحاجة للراحة، إذ يحتاج </a:t>
            </a:r>
            <a:r>
              <a:rPr lang="ar-DZ" dirty="0" err="1" smtClean="0"/>
              <a:t>ال</a:t>
            </a:r>
            <a:r>
              <a:rPr lang="ar-DZ" dirty="0" smtClean="0"/>
              <a:t>زبائن إلى الشعور </a:t>
            </a:r>
            <a:r>
              <a:rPr lang="ar-DZ" dirty="0" smtClean="0"/>
              <a:t>بالارتياح </a:t>
            </a:r>
            <a:r>
              <a:rPr lang="ar-DZ" dirty="0" smtClean="0"/>
              <a:t>والتخفيف عن </a:t>
            </a:r>
            <a:r>
              <a:rPr lang="ar-DZ" dirty="0" smtClean="0"/>
              <a:t>قلبه </a:t>
            </a:r>
            <a:r>
              <a:rPr lang="ar-DZ" dirty="0" smtClean="0"/>
              <a:t>.</a:t>
            </a:r>
            <a:r>
              <a:rPr lang="ar-DZ" dirty="0" smtClean="0"/>
              <a:t>ولتحقيق هذا البعد</a:t>
            </a:r>
            <a:r>
              <a:rPr lang="ar-DZ" dirty="0" smtClean="0"/>
              <a:t>، ينبغي على المؤسسة التركيز </a:t>
            </a:r>
            <a:r>
              <a:rPr lang="ar-DZ" dirty="0" smtClean="0"/>
              <a:t>في </a:t>
            </a:r>
            <a:r>
              <a:rPr lang="ar-DZ" dirty="0" smtClean="0"/>
              <a:t>الزبون وإدراك </a:t>
            </a:r>
            <a:r>
              <a:rPr lang="ar-DZ" dirty="0" smtClean="0"/>
              <a:t>حاجاته </a:t>
            </a:r>
            <a:r>
              <a:rPr lang="ar-DZ" dirty="0" smtClean="0"/>
              <a:t>من خلال </a:t>
            </a:r>
            <a:r>
              <a:rPr lang="ar-DZ" dirty="0" smtClean="0"/>
              <a:t>القيام </a:t>
            </a:r>
            <a:r>
              <a:rPr lang="ar-DZ" dirty="0" smtClean="0"/>
              <a:t>بدراسات </a:t>
            </a:r>
            <a:r>
              <a:rPr lang="ar-DZ" dirty="0" smtClean="0"/>
              <a:t>استطلاعية دورية</a:t>
            </a:r>
            <a:r>
              <a:rPr lang="ar-DZ" dirty="0" smtClean="0"/>
              <a:t>، كما يجب الاستماع إلى شكاوي الزبون </a:t>
            </a:r>
            <a:r>
              <a:rPr lang="ar-DZ" dirty="0" smtClean="0"/>
              <a:t>ومشكلاته </a:t>
            </a:r>
            <a:r>
              <a:rPr lang="ar-DZ" dirty="0" smtClean="0"/>
              <a:t>والعمل على إيجاد حلول لها، </a:t>
            </a:r>
            <a:r>
              <a:rPr lang="ar-DZ" dirty="0" smtClean="0"/>
              <a:t>هذا بالإضافة </a:t>
            </a:r>
            <a:r>
              <a:rPr lang="ar-DZ" dirty="0" smtClean="0"/>
              <a:t>إلى دراسة وتحليل آراء ومشكلات </a:t>
            </a:r>
            <a:r>
              <a:rPr lang="ar-DZ" dirty="0" smtClean="0"/>
              <a:t>ومقترحات </a:t>
            </a:r>
            <a:r>
              <a:rPr lang="ar-DZ" dirty="0" smtClean="0"/>
              <a:t>مختلف الأطراف الداخلية والخارجية </a:t>
            </a:r>
            <a:r>
              <a:rPr lang="ar-DZ" dirty="0" smtClean="0"/>
              <a:t>المتعاملة معها</a:t>
            </a:r>
            <a:r>
              <a:rPr lang="ar-DZ" dirty="0" smtClean="0"/>
              <a:t>؛</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DZ" b="1" dirty="0" smtClean="0"/>
              <a:t>اللباقة: </a:t>
            </a:r>
            <a:r>
              <a:rPr lang="ar-DZ" dirty="0" smtClean="0"/>
              <a:t>ونعني </a:t>
            </a:r>
            <a:r>
              <a:rPr lang="ar-DZ" dirty="0" err="1" smtClean="0"/>
              <a:t>بها</a:t>
            </a:r>
            <a:r>
              <a:rPr lang="ar-DZ" dirty="0" smtClean="0"/>
              <a:t>، تمتع </a:t>
            </a:r>
            <a:r>
              <a:rPr lang="ar-DZ" dirty="0" smtClean="0"/>
              <a:t>مقدمي </a:t>
            </a:r>
            <a:r>
              <a:rPr lang="ar-DZ" dirty="0" smtClean="0"/>
              <a:t>الخدمات بروح الصداقة، الاحترام واللطف في التعامل </a:t>
            </a:r>
            <a:r>
              <a:rPr lang="ar-DZ" dirty="0" smtClean="0"/>
              <a:t>كالاستقبال الطيب </a:t>
            </a:r>
            <a:r>
              <a:rPr lang="ar-DZ" dirty="0" smtClean="0"/>
              <a:t>مع التحية والابتسامة مع </a:t>
            </a:r>
            <a:r>
              <a:rPr lang="ar-DZ" dirty="0" smtClean="0"/>
              <a:t>الزبائن</a:t>
            </a:r>
            <a:r>
              <a:rPr lang="ar-DZ" dirty="0" smtClean="0"/>
              <a: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just" rtl="1"/>
            <a:r>
              <a:rPr lang="ar-DZ" b="1" dirty="0" smtClean="0"/>
              <a:t>الجوانب الملموسة</a:t>
            </a:r>
            <a:endParaRPr lang="ar-DZ" b="1" dirty="0" smtClean="0"/>
          </a:p>
          <a:p>
            <a:pPr algn="just" rtl="1">
              <a:buNone/>
            </a:pPr>
            <a:r>
              <a:rPr lang="ar-DZ" b="1" dirty="0" smtClean="0"/>
              <a:t>- المظهر الخارجي حسن المظهر.</a:t>
            </a:r>
            <a:endParaRPr lang="ar-DZ" b="1" dirty="0" smtClean="0"/>
          </a:p>
          <a:p>
            <a:pPr algn="just" rtl="1">
              <a:buNone/>
            </a:pPr>
            <a:r>
              <a:rPr lang="ar-DZ" b="1" dirty="0" smtClean="0"/>
              <a:t>- التصميم الداخلي للمؤسسة يسهل عملية تقديم الخدمة.</a:t>
            </a:r>
            <a:endParaRPr lang="ar-DZ" b="1" dirty="0" smtClean="0"/>
          </a:p>
          <a:p>
            <a:pPr algn="just" rtl="1">
              <a:buNone/>
            </a:pPr>
            <a:r>
              <a:rPr lang="ar-DZ" b="1" dirty="0" smtClean="0"/>
              <a:t>- تتوفر بالمبنى شروط السلامة والصحة العامة )الإضاءة والتهوية والتكييف(.</a:t>
            </a:r>
            <a:endParaRPr lang="ar-DZ" b="1" dirty="0" smtClean="0"/>
          </a:p>
          <a:p>
            <a:pPr algn="just" rtl="1">
              <a:buNone/>
            </a:pPr>
            <a:r>
              <a:rPr lang="ar-DZ" b="1" dirty="0" smtClean="0"/>
              <a:t>- حداثة الأجهزة والمعدات المستخدمة في أداء الخدمة.</a:t>
            </a:r>
            <a:endParaRPr lang="ar-DZ" b="1" dirty="0" smtClean="0"/>
          </a:p>
          <a:p>
            <a:pPr algn="just" rtl="1">
              <a:buNone/>
            </a:pPr>
            <a:r>
              <a:rPr lang="ar-DZ" b="1" dirty="0" smtClean="0"/>
              <a:t>- المظهر اللائق لمقدمي الخدمات.</a:t>
            </a:r>
            <a:endParaRPr lang="ar-DZ" b="1" dirty="0" smtClean="0"/>
          </a:p>
          <a:p>
            <a:pPr algn="just" rtl="1">
              <a:buNone/>
            </a:pPr>
            <a:r>
              <a:rPr lang="ar-DZ" b="1" dirty="0" smtClean="0"/>
              <a:t>- توافر المرافق والتسهيلات المادية المتاحة للزبائن.</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rtl="1"/>
            <a:r>
              <a:rPr lang="ar-DZ" b="1" dirty="0" smtClean="0"/>
              <a:t>الاعتمادية </a:t>
            </a:r>
            <a:endParaRPr lang="ar-DZ" b="1" dirty="0" smtClean="0"/>
          </a:p>
          <a:p>
            <a:pPr algn="just" rtl="1">
              <a:buNone/>
            </a:pPr>
            <a:r>
              <a:rPr lang="ar-DZ" b="1" dirty="0" smtClean="0"/>
              <a:t>التزام </a:t>
            </a:r>
            <a:r>
              <a:rPr lang="ar-DZ" b="1" dirty="0" smtClean="0"/>
              <a:t>المؤسسة بتقديم الخدمة في المواعيد المحددة.</a:t>
            </a:r>
            <a:endParaRPr lang="ar-DZ" b="1" dirty="0" smtClean="0"/>
          </a:p>
          <a:p>
            <a:pPr algn="just" rtl="1">
              <a:buNone/>
            </a:pPr>
            <a:r>
              <a:rPr lang="ar-DZ" b="1" dirty="0" smtClean="0"/>
              <a:t>-التزام المؤسسة بتقديم الوعود التي قطعتها للزبون.</a:t>
            </a:r>
            <a:endParaRPr lang="ar-DZ" b="1" dirty="0" smtClean="0"/>
          </a:p>
          <a:p>
            <a:pPr algn="just" rtl="1">
              <a:buNone/>
            </a:pPr>
            <a:r>
              <a:rPr lang="ar-DZ" b="1" dirty="0" smtClean="0"/>
              <a:t>- تقديم الخدمة بشكل صحيح )عدم حدوث أخطاء(.</a:t>
            </a:r>
            <a:endParaRPr lang="ar-DZ" b="1" dirty="0" smtClean="0"/>
          </a:p>
          <a:p>
            <a:pPr algn="just" rtl="1">
              <a:buNone/>
            </a:pPr>
            <a:r>
              <a:rPr lang="ar-DZ" b="1" dirty="0" smtClean="0"/>
              <a:t>- معلومات دقيقة وصحيحة.</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rtl="1"/>
            <a:r>
              <a:rPr lang="ar-DZ" dirty="0" smtClean="0"/>
              <a:t>الاستجابة </a:t>
            </a:r>
            <a:endParaRPr lang="ar-DZ" dirty="0" smtClean="0"/>
          </a:p>
          <a:p>
            <a:pPr algn="just" rtl="1"/>
            <a:r>
              <a:rPr lang="ar-DZ" dirty="0" smtClean="0"/>
              <a:t>- </a:t>
            </a:r>
            <a:r>
              <a:rPr lang="ar-DZ" dirty="0" smtClean="0"/>
              <a:t>السرعة في تقديم الخدمة المطلوبة.</a:t>
            </a:r>
            <a:endParaRPr lang="ar-DZ" dirty="0" smtClean="0"/>
          </a:p>
          <a:p>
            <a:pPr algn="just" rtl="1"/>
            <a:r>
              <a:rPr lang="ar-DZ" dirty="0" smtClean="0"/>
              <a:t>- الرغبة في مساعدة الزبائن والاستجابة الفورية لطلباتهم.</a:t>
            </a:r>
            <a:endParaRPr lang="ar-DZ" dirty="0" smtClean="0"/>
          </a:p>
          <a:p>
            <a:pPr algn="just" rtl="1"/>
            <a:r>
              <a:rPr lang="ar-DZ" dirty="0" smtClean="0"/>
              <a:t>- الرد الفوري على الاستفسارات والشكاوى.</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rtl="1">
              <a:buNone/>
            </a:pPr>
            <a:r>
              <a:rPr lang="ar-DZ" b="1" dirty="0" smtClean="0"/>
              <a:t>الضّمان </a:t>
            </a:r>
            <a:endParaRPr lang="ar-DZ" b="1" dirty="0" smtClean="0"/>
          </a:p>
          <a:p>
            <a:pPr algn="just" rtl="1">
              <a:buNone/>
            </a:pPr>
            <a:r>
              <a:rPr lang="ar-DZ" b="1" dirty="0" smtClean="0"/>
              <a:t>- </a:t>
            </a:r>
            <a:r>
              <a:rPr lang="ar-DZ" b="1" dirty="0" smtClean="0"/>
              <a:t>الشعور بالأمان في التعامل.</a:t>
            </a:r>
            <a:endParaRPr lang="ar-DZ" b="1" dirty="0" smtClean="0"/>
          </a:p>
          <a:p>
            <a:pPr algn="just" rtl="1">
              <a:buNone/>
            </a:pPr>
            <a:r>
              <a:rPr lang="ar-DZ" b="1" dirty="0" smtClean="0"/>
              <a:t>- الثقة بمقدّمي الخدمات.</a:t>
            </a:r>
            <a:endParaRPr lang="ar-DZ" b="1" dirty="0" smtClean="0"/>
          </a:p>
          <a:p>
            <a:pPr algn="just" rtl="1">
              <a:buNone/>
            </a:pPr>
            <a:r>
              <a:rPr lang="ar-DZ" b="1" dirty="0" smtClean="0"/>
              <a:t>- خلو الخدمة المقدمة من الشك.</a:t>
            </a:r>
            <a:endParaRPr lang="ar-DZ" b="1" dirty="0" smtClean="0"/>
          </a:p>
          <a:p>
            <a:pPr algn="just" rtl="1">
              <a:buNone/>
            </a:pPr>
            <a:r>
              <a:rPr lang="ar-DZ" b="1" dirty="0" smtClean="0"/>
              <a:t>- امتلاك مقدم الخدمة المعرّفة والمهارات اللازمة لتقديم الخدمة</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rtl="1"/>
            <a:r>
              <a:rPr lang="ar-DZ" dirty="0" smtClean="0"/>
              <a:t>التّعاطف </a:t>
            </a:r>
            <a:endParaRPr lang="ar-DZ" dirty="0" smtClean="0"/>
          </a:p>
          <a:p>
            <a:pPr algn="just" rtl="1"/>
            <a:r>
              <a:rPr lang="ar-DZ" dirty="0" smtClean="0"/>
              <a:t>- </a:t>
            </a:r>
            <a:r>
              <a:rPr lang="ar-DZ" dirty="0" smtClean="0"/>
              <a:t>فهم ومعرّفة احتياجات وتوقعات الزبائن.</a:t>
            </a:r>
            <a:endParaRPr lang="ar-DZ" dirty="0" smtClean="0"/>
          </a:p>
          <a:p>
            <a:pPr algn="just" rtl="1"/>
            <a:r>
              <a:rPr lang="ar-DZ" dirty="0" smtClean="0"/>
              <a:t>- تقدير ظروف الزبون والتعاطف معه.</a:t>
            </a:r>
            <a:endParaRPr lang="ar-DZ" dirty="0" smtClean="0"/>
          </a:p>
          <a:p>
            <a:pPr algn="just" rtl="1"/>
            <a:r>
              <a:rPr lang="ar-DZ" dirty="0" smtClean="0"/>
              <a:t>- الاهتمام الشخصي بالزبون وكأنه هو المتعامل الوحيد والمهم لديهم.</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أبعاد الجودة</a:t>
            </a:r>
            <a:br>
              <a:rPr lang="ar-DZ" dirty="0" smtClean="0"/>
            </a:br>
            <a:endParaRPr lang="fr-FR" dirty="0"/>
          </a:p>
        </p:txBody>
      </p:sp>
      <p:sp>
        <p:nvSpPr>
          <p:cNvPr id="3" name="Espace réservé du contenu 2"/>
          <p:cNvSpPr>
            <a:spLocks noGrp="1"/>
          </p:cNvSpPr>
          <p:nvPr>
            <p:ph idx="1"/>
          </p:nvPr>
        </p:nvSpPr>
        <p:spPr/>
        <p:txBody>
          <a:bodyPr/>
          <a:lstStyle/>
          <a:p>
            <a:pPr algn="r" rtl="1"/>
            <a:r>
              <a:rPr lang="ar-DZ" dirty="0" smtClean="0"/>
              <a:t>باعتبار </a:t>
            </a:r>
            <a:r>
              <a:rPr lang="ar-DZ" dirty="0" smtClean="0"/>
              <a:t>أن الجودة هي القدرة على قیام المنتج أو الخدمة بإشباع طلبات وتوقعات العمیل أو </a:t>
            </a:r>
            <a:r>
              <a:rPr lang="ar-DZ" dirty="0" smtClean="0"/>
              <a:t>تفوقها فإن </a:t>
            </a:r>
            <a:r>
              <a:rPr lang="ar-DZ" dirty="0" smtClean="0"/>
              <a:t>قیاسها یتحدد بعدد من الخصائص أو الأبعاد إن توفرت في المنتج أو الخدمة اعتبر ذا جودة </a:t>
            </a:r>
            <a:r>
              <a:rPr lang="ar-DZ" dirty="0" smtClean="0"/>
              <a:t>عالیة تؤدي </a:t>
            </a:r>
            <a:r>
              <a:rPr lang="ar-DZ" dirty="0" smtClean="0"/>
              <a:t>إلى رضا العمیل ویمكن تقسیمها إلى أبعاد جودة المنتج، وأبعاد جودة الخدمة كما یلي:</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أبعاد جودة المنتج:</a:t>
            </a:r>
            <a:br>
              <a:rPr lang="ar-DZ" dirty="0" smtClean="0"/>
            </a:br>
            <a:endParaRPr lang="fr-FR" dirty="0"/>
          </a:p>
        </p:txBody>
      </p:sp>
      <p:sp>
        <p:nvSpPr>
          <p:cNvPr id="3" name="Espace réservé du contenu 2"/>
          <p:cNvSpPr>
            <a:spLocks noGrp="1"/>
          </p:cNvSpPr>
          <p:nvPr>
            <p:ph idx="1"/>
          </p:nvPr>
        </p:nvSpPr>
        <p:spPr>
          <a:xfrm>
            <a:off x="0" y="1600200"/>
            <a:ext cx="8686800" cy="4525963"/>
          </a:xfrm>
        </p:spPr>
        <p:txBody>
          <a:bodyPr/>
          <a:lstStyle/>
          <a:p>
            <a:pPr algn="r" rtl="1"/>
            <a:r>
              <a:rPr lang="ar-DZ" dirty="0" smtClean="0"/>
              <a:t>یمكن </a:t>
            </a:r>
            <a:r>
              <a:rPr lang="ar-DZ" dirty="0" smtClean="0"/>
              <a:t>قیاس جودة المنتجات بسهولة </a:t>
            </a:r>
            <a:r>
              <a:rPr lang="ar-DZ" dirty="0" smtClean="0"/>
              <a:t>نظرًا </a:t>
            </a:r>
            <a:r>
              <a:rPr lang="ar-DZ" dirty="0" smtClean="0"/>
              <a:t>للطبیعة أو </a:t>
            </a:r>
            <a:r>
              <a:rPr lang="ar-DZ" dirty="0" smtClean="0"/>
              <a:t> الخصائص </a:t>
            </a:r>
            <a:r>
              <a:rPr lang="ar-DZ" dirty="0" smtClean="0"/>
              <a:t>المادیة التي تتمتع </a:t>
            </a:r>
            <a:r>
              <a:rPr lang="ar-DZ" dirty="0" err="1" smtClean="0"/>
              <a:t>بها</a:t>
            </a:r>
            <a:r>
              <a:rPr lang="ar-DZ" dirty="0" smtClean="0"/>
              <a:t>، وقد </a:t>
            </a:r>
            <a:r>
              <a:rPr lang="ar-DZ" dirty="0" smtClean="0"/>
              <a:t>صنفت الأبعاد </a:t>
            </a:r>
            <a:r>
              <a:rPr lang="ar-DZ" dirty="0" smtClean="0"/>
              <a:t>التي یمكن من خلالها قیاس جودة السلعة إلى ثمانیة أبعاد وهي:</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600200"/>
            <a:ext cx="8472518" cy="4525963"/>
          </a:xfrm>
        </p:spPr>
        <p:txBody>
          <a:bodyPr>
            <a:normAutofit fontScale="92500"/>
          </a:bodyPr>
          <a:lstStyle/>
          <a:p>
            <a:pPr algn="r" rtl="1"/>
            <a:r>
              <a:rPr lang="ar-DZ" b="1" dirty="0" smtClean="0">
                <a:solidFill>
                  <a:srgbClr val="FF0000"/>
                </a:solidFill>
              </a:rPr>
              <a:t>الأداء: </a:t>
            </a:r>
            <a:r>
              <a:rPr lang="ar-DZ" dirty="0" smtClean="0"/>
              <a:t>خصائص المنتج الأساسیة والتي یتم تحدیدها بالاعتماد على رغبات واتجاهات </a:t>
            </a:r>
            <a:r>
              <a:rPr lang="ar-DZ" dirty="0" smtClean="0"/>
              <a:t>العملاء. من </a:t>
            </a:r>
            <a:r>
              <a:rPr lang="ar-DZ" dirty="0" smtClean="0"/>
              <a:t>خصائص هذا البعد أنه قابل للقیاس مثل وضوح الألوان بالنسبة للصورة أو السرعة بالنسبة للماكینة.</a:t>
            </a:r>
            <a:endParaRPr lang="ar-DZ" dirty="0" smtClean="0"/>
          </a:p>
          <a:p>
            <a:pPr algn="r" rtl="1"/>
            <a:r>
              <a:rPr lang="ar-DZ" dirty="0" smtClean="0"/>
              <a:t> </a:t>
            </a:r>
            <a:r>
              <a:rPr lang="ar-DZ" b="1" dirty="0" smtClean="0">
                <a:solidFill>
                  <a:srgbClr val="FF0000"/>
                </a:solidFill>
              </a:rPr>
              <a:t>المظهر</a:t>
            </a:r>
            <a:r>
              <a:rPr lang="ar-DZ" dirty="0" smtClean="0"/>
              <a:t>: خصائص المنتج الثانویة وتمثل الصفات التي تدعم الوظیفة الأساسیة. إن لهذه </a:t>
            </a:r>
            <a:r>
              <a:rPr lang="ar-DZ" dirty="0" smtClean="0"/>
              <a:t>السمات تأثيرا </a:t>
            </a:r>
            <a:r>
              <a:rPr lang="ar-DZ" dirty="0" smtClean="0"/>
              <a:t>في </a:t>
            </a:r>
            <a:r>
              <a:rPr lang="ar-DZ" dirty="0" smtClean="0"/>
              <a:t>القرار الشرائي خاصة </a:t>
            </a:r>
            <a:r>
              <a:rPr lang="ar-DZ" dirty="0" smtClean="0"/>
              <a:t>عندما تكون المنتجات في السوق لا تختلف من حیث الخصائص الأساسیة.</a:t>
            </a:r>
            <a:endParaRPr lang="ar-DZ" dirty="0" smtClean="0"/>
          </a:p>
          <a:p>
            <a:pPr algn="r" rtl="1"/>
            <a:r>
              <a:rPr lang="ar-DZ" dirty="0" smtClean="0"/>
              <a:t> </a:t>
            </a:r>
            <a:r>
              <a:rPr lang="ar-DZ" b="1" dirty="0" smtClean="0">
                <a:solidFill>
                  <a:srgbClr val="FF0000"/>
                </a:solidFill>
              </a:rPr>
              <a:t>المطابقة</a:t>
            </a:r>
            <a:r>
              <a:rPr lang="ar-DZ" dirty="0" smtClean="0"/>
              <a:t>: الإنتاج حسب المواصفات المطلوبة أو معاییر الصناعة.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513330"/>
            <a:ext cx="8229600" cy="2493645"/>
          </a:xfrm>
        </p:spPr>
        <p:txBody>
          <a:bodyPr/>
          <a:lstStyle/>
          <a:p>
            <a:pPr algn="just" rtl="1"/>
            <a:r>
              <a:rPr lang="ar-DZ" dirty="0" smtClean="0"/>
              <a:t>الاعتمادیة: مدى ثبات الأداء بمرور الوقت أو بمعنى آخر متوسط الوقت الذي یتعطل </a:t>
            </a:r>
            <a:r>
              <a:rPr lang="ar-DZ" dirty="0" smtClean="0"/>
              <a:t>فیه المنتج </a:t>
            </a:r>
            <a:r>
              <a:rPr lang="ar-DZ" dirty="0" smtClean="0"/>
              <a:t>عن العمل.</a:t>
            </a:r>
            <a:endParaRPr lang="ar-DZ" dirty="0" smtClean="0"/>
          </a:p>
          <a:p>
            <a:pPr algn="just" rtl="1"/>
            <a:r>
              <a:rPr lang="ar-DZ" dirty="0" smtClean="0"/>
              <a:t>الصلاحیة</a:t>
            </a:r>
            <a:r>
              <a:rPr lang="ar-DZ" dirty="0" smtClean="0"/>
              <a:t>: العمر التشغیلي المتوقع</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85825"/>
            <a:ext cx="8229600" cy="5240655"/>
          </a:xfrm>
        </p:spPr>
        <p:txBody>
          <a:bodyPr>
            <a:normAutofit fontScale="87500" lnSpcReduction="20000"/>
          </a:bodyPr>
          <a:lstStyle/>
          <a:p>
            <a:pPr algn="just" rtl="1"/>
            <a:r>
              <a:rPr lang="ar-DZ" b="1" dirty="0" smtClean="0">
                <a:solidFill>
                  <a:srgbClr val="FF0000"/>
                </a:solidFill>
              </a:rPr>
              <a:t>الخدمات المقدمة: </a:t>
            </a:r>
            <a:r>
              <a:rPr lang="ar-DZ" dirty="0" smtClean="0"/>
              <a:t>حل المشكلات والاهتمام بالشكاوي بالإضافة إلى مدى سهولة </a:t>
            </a:r>
            <a:r>
              <a:rPr lang="ar-DZ" dirty="0" smtClean="0"/>
              <a:t>التصحیح ویمكن </a:t>
            </a:r>
            <a:r>
              <a:rPr lang="ar-DZ" dirty="0" smtClean="0"/>
              <a:t>قیاس هذه الخدمات على أساس سرعة وكفاءة التصحیح.</a:t>
            </a:r>
            <a:endParaRPr lang="ar-DZ" dirty="0" smtClean="0"/>
          </a:p>
          <a:p>
            <a:pPr algn="just" rtl="1"/>
            <a:r>
              <a:rPr lang="ar-DZ" dirty="0" smtClean="0"/>
              <a:t> </a:t>
            </a:r>
            <a:r>
              <a:rPr lang="ar-DZ" b="1" dirty="0" smtClean="0">
                <a:solidFill>
                  <a:srgbClr val="FF0000"/>
                </a:solidFill>
              </a:rPr>
              <a:t>الجمالیة</a:t>
            </a:r>
            <a:r>
              <a:rPr lang="ar-DZ" dirty="0" smtClean="0"/>
              <a:t>: إحساس الإنسان بالخصائص المفضلة لدیه أي یهتم هذا البعد بالشكل العام </a:t>
            </a:r>
            <a:r>
              <a:rPr lang="ar-DZ" dirty="0" smtClean="0"/>
              <a:t>للمنتج والكمالیات </a:t>
            </a:r>
            <a:r>
              <a:rPr lang="ar-DZ" dirty="0" smtClean="0"/>
              <a:t>التي یحتویها وهي تخضع لحاجات ورغبات العملاء بحیث تؤثر على </a:t>
            </a:r>
            <a:r>
              <a:rPr lang="ar-DZ" dirty="0" err="1" smtClean="0"/>
              <a:t>تفضیلاتهم</a:t>
            </a:r>
            <a:r>
              <a:rPr lang="ar-DZ" dirty="0" smtClean="0"/>
              <a:t> </a:t>
            </a:r>
            <a:r>
              <a:rPr lang="ar-DZ" dirty="0" smtClean="0"/>
              <a:t>وترتیبهم للأولویات </a:t>
            </a:r>
            <a:r>
              <a:rPr lang="ar-DZ" dirty="0" smtClean="0"/>
              <a:t>بین المنتجات المنافسة.</a:t>
            </a:r>
            <a:endParaRPr lang="ar-DZ" dirty="0" smtClean="0"/>
          </a:p>
          <a:p>
            <a:pPr algn="just" rtl="1"/>
            <a:r>
              <a:rPr lang="ar-DZ" dirty="0" smtClean="0"/>
              <a:t> </a:t>
            </a:r>
            <a:r>
              <a:rPr lang="ar-DZ" b="1" dirty="0" smtClean="0">
                <a:solidFill>
                  <a:srgbClr val="FF0000"/>
                </a:solidFill>
              </a:rPr>
              <a:t>الجودة المدركة: </a:t>
            </a:r>
            <a:r>
              <a:rPr lang="ar-DZ" dirty="0" smtClean="0"/>
              <a:t>یعتمد هذا البعد في حالة عدم توفر معلومات كافیة لدى العمیل عن </a:t>
            </a:r>
            <a:r>
              <a:rPr lang="ar-DZ" dirty="0" smtClean="0"/>
              <a:t>خصائص المنتج</a:t>
            </a:r>
            <a:r>
              <a:rPr lang="ar-DZ" dirty="0" smtClean="0"/>
              <a:t>. </a:t>
            </a:r>
            <a:endParaRPr lang="ar-DZ" dirty="0" smtClean="0"/>
          </a:p>
          <a:p>
            <a:pPr marL="0" indent="0" algn="just" rtl="1">
              <a:buNone/>
            </a:pPr>
            <a:r>
              <a:rPr lang="ar-DZ" dirty="0" smtClean="0"/>
              <a:t>في هذه الحالة یلجأ العمیل إلى مقاییس غیر منشورة عند القیام بمقارنة بین المنتجات المنافسة </a:t>
            </a:r>
            <a:r>
              <a:rPr lang="ar-DZ" dirty="0" smtClean="0"/>
              <a:t>حیث لا </a:t>
            </a:r>
            <a:r>
              <a:rPr lang="ar-DZ" dirty="0" smtClean="0"/>
              <a:t>یكون الحكم على المنتج من خلال خصائصه الموضوعیة </a:t>
            </a:r>
            <a:r>
              <a:rPr lang="ar-DZ" dirty="0" err="1" smtClean="0"/>
              <a:t>وانما</a:t>
            </a:r>
            <a:r>
              <a:rPr lang="ar-DZ" dirty="0" smtClean="0"/>
              <a:t> وفق مقاییس شخصیة بحتة یمكن </a:t>
            </a:r>
            <a:r>
              <a:rPr lang="ar-DZ" dirty="0" smtClean="0"/>
              <a:t>تقسیم هذه </a:t>
            </a:r>
            <a:r>
              <a:rPr lang="ar-DZ" dirty="0" smtClean="0"/>
              <a:t>المقاییس إلى ثلاث مجموعات تؤثر على </a:t>
            </a:r>
            <a:r>
              <a:rPr lang="ar-DZ" dirty="0" err="1" smtClean="0"/>
              <a:t>ادراك</a:t>
            </a:r>
            <a:r>
              <a:rPr lang="ar-DZ" dirty="0" smtClean="0"/>
              <a:t> العمیل </a:t>
            </a:r>
            <a:r>
              <a:rPr lang="ar-DZ" dirty="0" smtClean="0"/>
              <a:t>لجودة المنتج:</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600200"/>
            <a:ext cx="8472518" cy="4525963"/>
          </a:xfrm>
        </p:spPr>
        <p:txBody>
          <a:bodyPr>
            <a:normAutofit/>
          </a:bodyPr>
          <a:lstStyle/>
          <a:p>
            <a:pPr algn="just" rtl="1"/>
            <a:r>
              <a:rPr lang="ar-DZ" dirty="0" smtClean="0">
                <a:solidFill>
                  <a:srgbClr val="00B050"/>
                </a:solidFill>
              </a:rPr>
              <a:t>المجموعة الأولى قبل </a:t>
            </a:r>
            <a:r>
              <a:rPr lang="ar-DZ" dirty="0" smtClean="0">
                <a:solidFill>
                  <a:srgbClr val="00B050"/>
                </a:solidFill>
              </a:rPr>
              <a:t>الشراء : </a:t>
            </a:r>
            <a:r>
              <a:rPr lang="ar-DZ" dirty="0" smtClean="0"/>
              <a:t>تحتوي على صورة المؤسسة، الاسم التجاري، </a:t>
            </a:r>
            <a:r>
              <a:rPr lang="ar-DZ" dirty="0" smtClean="0"/>
              <a:t>آراء الأصدقاء والمعارف، سمعة </a:t>
            </a:r>
            <a:r>
              <a:rPr lang="ar-DZ" dirty="0" smtClean="0"/>
              <a:t>المؤسسة.</a:t>
            </a:r>
            <a:endParaRPr lang="ar-DZ" dirty="0" smtClean="0"/>
          </a:p>
          <a:p>
            <a:pPr algn="just" rtl="1"/>
            <a:r>
              <a:rPr lang="ar-DZ" dirty="0" smtClean="0"/>
              <a:t> </a:t>
            </a:r>
            <a:r>
              <a:rPr lang="ar-DZ" dirty="0" smtClean="0">
                <a:solidFill>
                  <a:srgbClr val="00B050"/>
                </a:solidFill>
              </a:rPr>
              <a:t>المجموعة الثانیة عند نقطة </a:t>
            </a:r>
            <a:r>
              <a:rPr lang="ar-DZ" dirty="0" smtClean="0">
                <a:solidFill>
                  <a:srgbClr val="00B050"/>
                </a:solidFill>
              </a:rPr>
              <a:t>الشراء: </a:t>
            </a:r>
            <a:r>
              <a:rPr lang="ar-DZ" dirty="0" smtClean="0"/>
              <a:t>تشمل تعلیقات رجال البیع، شروط الضمان، سیاسات الإصلاح.</a:t>
            </a:r>
            <a:endParaRPr lang="ar-DZ" dirty="0" smtClean="0"/>
          </a:p>
          <a:p>
            <a:pPr algn="just" rtl="1"/>
            <a:r>
              <a:rPr lang="ar-DZ" dirty="0" smtClean="0">
                <a:solidFill>
                  <a:srgbClr val="00B050"/>
                </a:solidFill>
              </a:rPr>
              <a:t>المجموعة </a:t>
            </a:r>
            <a:r>
              <a:rPr lang="ar-DZ" dirty="0" smtClean="0">
                <a:solidFill>
                  <a:srgbClr val="00B050"/>
                </a:solidFill>
              </a:rPr>
              <a:t>الثالثة بعد </a:t>
            </a:r>
            <a:r>
              <a:rPr lang="ar-DZ" dirty="0" smtClean="0">
                <a:solidFill>
                  <a:srgbClr val="00B050"/>
                </a:solidFill>
              </a:rPr>
              <a:t>الشراء : </a:t>
            </a:r>
            <a:r>
              <a:rPr lang="ar-DZ" dirty="0" smtClean="0"/>
              <a:t>تتضمن سهولة التركیب والاستلام، توافر قطع الغیار، خدمات ما </a:t>
            </a:r>
            <a:r>
              <a:rPr lang="ar-DZ" dirty="0" smtClean="0"/>
              <a:t>بعد البیع</a:t>
            </a:r>
            <a:r>
              <a:rPr lang="ar-DZ" dirty="0" smtClean="0"/>
              <a:t>.</a:t>
            </a:r>
            <a:endParaRPr lang="ar-DZ" dirty="0" smtClean="0"/>
          </a:p>
          <a:p>
            <a:pPr algn="just" rtl="1">
              <a:buNone/>
            </a:pPr>
            <a:r>
              <a:rPr lang="ar-DZ" dirty="0" smtClean="0"/>
              <a:t>إن </a:t>
            </a:r>
            <a:r>
              <a:rPr lang="ar-DZ" dirty="0" smtClean="0"/>
              <a:t>هذه الأبعاد لیست منفصلة عن بعضها تماما، إذ أنه یتوفر في المنتج أكثر من </a:t>
            </a:r>
            <a:r>
              <a:rPr lang="ar-DZ" dirty="0" smtClean="0"/>
              <a:t>بعد في </a:t>
            </a:r>
            <a:r>
              <a:rPr lang="ar-DZ" dirty="0" smtClean="0"/>
              <a:t>نفس الوقت.</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أبعاد </a:t>
            </a:r>
            <a:r>
              <a:rPr lang="ar-DZ" dirty="0" smtClean="0"/>
              <a:t>جودة </a:t>
            </a:r>
            <a:r>
              <a:rPr lang="ar-DZ" dirty="0" smtClean="0"/>
              <a:t>الخدمة</a:t>
            </a:r>
            <a:br>
              <a:rPr lang="ar-DZ" dirty="0" smtClean="0"/>
            </a:br>
            <a:endParaRPr lang="fr-FR" dirty="0"/>
          </a:p>
        </p:txBody>
      </p:sp>
      <p:sp>
        <p:nvSpPr>
          <p:cNvPr id="3" name="Espace réservé du contenu 2"/>
          <p:cNvSpPr>
            <a:spLocks noGrp="1"/>
          </p:cNvSpPr>
          <p:nvPr>
            <p:ph idx="1"/>
          </p:nvPr>
        </p:nvSpPr>
        <p:spPr>
          <a:xfrm>
            <a:off x="285720" y="1600200"/>
            <a:ext cx="8401080" cy="4525963"/>
          </a:xfrm>
        </p:spPr>
        <p:txBody>
          <a:bodyPr>
            <a:normAutofit/>
          </a:bodyPr>
          <a:lstStyle/>
          <a:p>
            <a:pPr algn="just" rtl="1"/>
            <a:r>
              <a:rPr lang="ar-DZ" dirty="0" smtClean="0"/>
              <a:t>نظرا لكون </a:t>
            </a:r>
            <a:r>
              <a:rPr lang="ar-DZ" dirty="0" smtClean="0"/>
              <a:t>الخدمات غیر ملموسة، لذا فمن الصعب قیاس مستوى جودتها قیاساً </a:t>
            </a:r>
            <a:r>
              <a:rPr lang="ar-DZ" dirty="0" smtClean="0"/>
              <a:t>بالخصائص المادیة </a:t>
            </a:r>
            <a:r>
              <a:rPr lang="ar-DZ" dirty="0" smtClean="0"/>
              <a:t>الملموسة للسلع. لكن بشكل عام، فإن مستهلك الخدمة كغیره من مستهلكي السلع، فهو یحتفظ </a:t>
            </a:r>
            <a:r>
              <a:rPr lang="ar-DZ" dirty="0" smtClean="0"/>
              <a:t>في داخله </a:t>
            </a:r>
            <a:r>
              <a:rPr lang="ar-DZ" dirty="0" smtClean="0"/>
              <a:t>بمجموعة من الخصائص تشكل أساساً للمقارنة بین الخدمات البدیلة، أو هي </a:t>
            </a:r>
            <a:r>
              <a:rPr lang="ar-DZ" dirty="0" smtClean="0"/>
              <a:t>التصورات الضمنیة في </a:t>
            </a:r>
            <a:r>
              <a:rPr lang="ar-DZ" dirty="0" smtClean="0"/>
              <a:t>ذهن المشتري والتي لا یستطیع التعبیر عنها بشكل </a:t>
            </a:r>
            <a:r>
              <a:rPr lang="ar-DZ" dirty="0" smtClean="0"/>
              <a:t>صريح . وبناءا </a:t>
            </a:r>
            <a:r>
              <a:rPr lang="ar-DZ" dirty="0" smtClean="0"/>
              <a:t>على ما تتمتع </a:t>
            </a:r>
            <a:r>
              <a:rPr lang="ar-DZ" dirty="0" err="1" smtClean="0"/>
              <a:t>به</a:t>
            </a:r>
            <a:r>
              <a:rPr lang="ar-DZ" dirty="0" smtClean="0"/>
              <a:t> الخدمة </a:t>
            </a:r>
            <a:r>
              <a:rPr lang="ar-DZ" dirty="0" smtClean="0"/>
              <a:t>من خصائص </a:t>
            </a:r>
            <a:r>
              <a:rPr lang="ar-DZ" dirty="0" smtClean="0"/>
              <a:t>یمكن أن تقاس جودة الخدمة من خلال الأبعاد التالیة:</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786478"/>
          </a:xfrm>
        </p:spPr>
        <p:txBody>
          <a:bodyPr>
            <a:normAutofit fontScale="70000" lnSpcReduction="20000"/>
          </a:bodyPr>
          <a:lstStyle/>
          <a:p>
            <a:pPr marL="0" indent="0" algn="just" rtl="1">
              <a:buFont typeface="+mj-lt"/>
              <a:buNone/>
            </a:pPr>
            <a:r>
              <a:rPr lang="ar-DZ" b="1" dirty="0" smtClean="0">
                <a:solidFill>
                  <a:srgbClr val="FF0000"/>
                </a:solidFill>
                <a:effectLst>
                  <a:outerShdw blurRad="38100" dist="38100" dir="2700000" algn="tl">
                    <a:srgbClr val="000000">
                      <a:alpha val="43137"/>
                    </a:srgbClr>
                  </a:outerShdw>
                </a:effectLst>
              </a:rPr>
              <a:t>الوقت</a:t>
            </a:r>
            <a:r>
              <a:rPr lang="ar-DZ" dirty="0" smtClean="0"/>
              <a:t>: أي كم ینتظر الزبون.</a:t>
            </a:r>
            <a:endParaRPr lang="ar-DZ" dirty="0" smtClean="0"/>
          </a:p>
          <a:p>
            <a:pPr marL="0" indent="0" algn="just" rtl="1">
              <a:buFont typeface="+mj-lt"/>
              <a:buNone/>
            </a:pPr>
            <a:r>
              <a:rPr lang="ar-DZ" b="1" dirty="0" smtClean="0">
                <a:solidFill>
                  <a:srgbClr val="FF0000"/>
                </a:solidFill>
                <a:effectLst>
                  <a:outerShdw blurRad="38100" dist="38100" dir="2700000" algn="tl">
                    <a:srgbClr val="000000">
                      <a:alpha val="43137"/>
                    </a:srgbClr>
                  </a:outerShdw>
                </a:effectLst>
              </a:rPr>
              <a:t>التسلیم </a:t>
            </a:r>
            <a:r>
              <a:rPr lang="ar-DZ" b="1" dirty="0" smtClean="0">
                <a:solidFill>
                  <a:srgbClr val="FF0000"/>
                </a:solidFill>
                <a:effectLst>
                  <a:outerShdw blurRad="38100" dist="38100" dir="2700000" algn="tl">
                    <a:srgbClr val="000000">
                      <a:alpha val="43137"/>
                    </a:srgbClr>
                  </a:outerShdw>
                </a:effectLst>
              </a:rPr>
              <a:t>في الوقت المحدد: </a:t>
            </a:r>
            <a:r>
              <a:rPr lang="ar-DZ" dirty="0" smtClean="0"/>
              <a:t>تسلیم الخدمة في الوقت المتفق علیه مع الزبون</a:t>
            </a:r>
            <a:r>
              <a:rPr lang="ar-DZ" dirty="0" smtClean="0"/>
              <a:t>.</a:t>
            </a:r>
            <a:endParaRPr lang="ar-DZ" dirty="0" smtClean="0"/>
          </a:p>
          <a:p>
            <a:pPr marL="0" indent="0" algn="just" rtl="1">
              <a:buFont typeface="+mj-lt"/>
              <a:buNone/>
            </a:pPr>
            <a:r>
              <a:rPr lang="ar-DZ" dirty="0" smtClean="0"/>
              <a:t>التعامل: تتضمن </a:t>
            </a:r>
            <a:r>
              <a:rPr lang="ar-DZ" dirty="0" smtClean="0"/>
              <a:t>اللباقة </a:t>
            </a:r>
            <a:r>
              <a:rPr lang="ar-DZ" dirty="0" smtClean="0"/>
              <a:t>أو الأدب أو </a:t>
            </a:r>
            <a:r>
              <a:rPr lang="ar-DZ" dirty="0" smtClean="0"/>
              <a:t>الاحترام، </a:t>
            </a:r>
            <a:r>
              <a:rPr lang="ar-DZ" dirty="0" smtClean="0"/>
              <a:t>الذي یبدیه العاملون الذین تتطلب </a:t>
            </a:r>
            <a:r>
              <a:rPr lang="ar-DZ" dirty="0" smtClean="0"/>
              <a:t>أعمالهم الاتصال </a:t>
            </a:r>
            <a:r>
              <a:rPr lang="ar-DZ" dirty="0" smtClean="0"/>
              <a:t>بالزبائن مثل العاملین في أقسام الاستقبال أو الذین یردون على الاتصالات الهاتفیة.</a:t>
            </a:r>
            <a:endParaRPr lang="ar-DZ" dirty="0" smtClean="0"/>
          </a:p>
          <a:p>
            <a:pPr marL="0" indent="0" algn="just" rtl="1">
              <a:buFont typeface="+mj-lt"/>
              <a:buNone/>
            </a:pPr>
            <a:r>
              <a:rPr lang="ar-DZ" dirty="0" smtClean="0"/>
              <a:t> </a:t>
            </a:r>
            <a:r>
              <a:rPr lang="ar-DZ" b="1" dirty="0" smtClean="0">
                <a:solidFill>
                  <a:srgbClr val="FF0000"/>
                </a:solidFill>
                <a:effectLst>
                  <a:outerShdw blurRad="38100" dist="38100" dir="2700000" algn="tl">
                    <a:srgbClr val="000000">
                      <a:alpha val="43137"/>
                    </a:srgbClr>
                  </a:outerShdw>
                </a:effectLst>
              </a:rPr>
              <a:t>الاستجابة</a:t>
            </a:r>
            <a:r>
              <a:rPr lang="ar-DZ" dirty="0" smtClean="0"/>
              <a:t>: رغبة وجاهزیة العاملین لتقدیم الخدمة.</a:t>
            </a:r>
            <a:endParaRPr lang="ar-DZ" dirty="0" smtClean="0"/>
          </a:p>
          <a:p>
            <a:pPr marL="0" indent="0" algn="just" rtl="1">
              <a:buFont typeface="+mj-lt"/>
              <a:buNone/>
            </a:pPr>
            <a:r>
              <a:rPr lang="ar-DZ" dirty="0" smtClean="0"/>
              <a:t> </a:t>
            </a:r>
            <a:r>
              <a:rPr lang="ar-DZ" b="1" dirty="0" smtClean="0">
                <a:solidFill>
                  <a:srgbClr val="FF0000"/>
                </a:solidFill>
                <a:effectLst>
                  <a:outerShdw blurRad="38100" dist="38100" dir="2700000" algn="tl">
                    <a:srgbClr val="000000">
                      <a:alpha val="43137"/>
                    </a:srgbClr>
                  </a:outerShdw>
                </a:effectLst>
              </a:rPr>
              <a:t>الدقة.</a:t>
            </a:r>
            <a:endParaRPr lang="ar-DZ" b="1" dirty="0" smtClean="0">
              <a:solidFill>
                <a:srgbClr val="FF0000"/>
              </a:solidFill>
              <a:effectLst>
                <a:outerShdw blurRad="38100" dist="38100" dir="2700000" algn="tl">
                  <a:srgbClr val="000000">
                    <a:alpha val="43137"/>
                  </a:srgbClr>
                </a:outerShdw>
              </a:effectLst>
            </a:endParaRPr>
          </a:p>
          <a:p>
            <a:pPr marL="0" indent="0" algn="just" rtl="1">
              <a:buFont typeface="+mj-lt"/>
              <a:buNone/>
            </a:pPr>
            <a:r>
              <a:rPr lang="ar-DZ" b="1" dirty="0" smtClean="0">
                <a:solidFill>
                  <a:srgbClr val="FF0000"/>
                </a:solidFill>
                <a:effectLst>
                  <a:outerShdw blurRad="38100" dist="38100" dir="2700000" algn="tl">
                    <a:srgbClr val="000000">
                      <a:alpha val="43137"/>
                    </a:srgbClr>
                  </a:outerShdw>
                </a:effectLst>
              </a:rPr>
              <a:t>الإتمام والكمال.</a:t>
            </a:r>
            <a:endParaRPr lang="ar-DZ" b="1" dirty="0" smtClean="0">
              <a:solidFill>
                <a:srgbClr val="FF0000"/>
              </a:solidFill>
              <a:effectLst>
                <a:outerShdw blurRad="38100" dist="38100" dir="2700000" algn="tl">
                  <a:srgbClr val="000000">
                    <a:alpha val="43137"/>
                  </a:srgbClr>
                </a:outerShdw>
              </a:effectLst>
            </a:endParaRPr>
          </a:p>
          <a:p>
            <a:pPr marL="0" indent="0" algn="just" rtl="1">
              <a:buFont typeface="+mj-lt"/>
              <a:buNone/>
            </a:pPr>
            <a:r>
              <a:rPr lang="ar-DZ" b="1" dirty="0" smtClean="0">
                <a:solidFill>
                  <a:srgbClr val="FF0000"/>
                </a:solidFill>
                <a:effectLst>
                  <a:outerShdw blurRad="38100" dist="38100" dir="2700000" algn="tl">
                    <a:srgbClr val="000000">
                      <a:alpha val="43137"/>
                    </a:srgbClr>
                  </a:outerShdw>
                </a:effectLst>
              </a:rPr>
              <a:t> سهولة المنال.</a:t>
            </a:r>
            <a:endParaRPr lang="ar-DZ" b="1" dirty="0" smtClean="0">
              <a:solidFill>
                <a:srgbClr val="FF0000"/>
              </a:solidFill>
              <a:effectLst>
                <a:outerShdw blurRad="38100" dist="38100" dir="2700000" algn="tl">
                  <a:srgbClr val="000000">
                    <a:alpha val="43137"/>
                  </a:srgbClr>
                </a:outerShdw>
              </a:effectLst>
            </a:endParaRPr>
          </a:p>
          <a:p>
            <a:pPr marL="0" indent="0" algn="just" rtl="1">
              <a:buFont typeface="+mj-lt"/>
              <a:buNone/>
            </a:pPr>
            <a:r>
              <a:rPr lang="ar-DZ" b="1" dirty="0" smtClean="0">
                <a:solidFill>
                  <a:srgbClr val="FF0000"/>
                </a:solidFill>
                <a:effectLst>
                  <a:outerShdw blurRad="38100" dist="38100" dir="2700000" algn="tl">
                    <a:srgbClr val="000000">
                      <a:alpha val="43137"/>
                    </a:srgbClr>
                  </a:outerShdw>
                </a:effectLst>
              </a:rPr>
              <a:t> الجودة المدركة</a:t>
            </a:r>
            <a:r>
              <a:rPr lang="ar-DZ" dirty="0" smtClean="0"/>
              <a:t>.</a:t>
            </a:r>
            <a:endParaRPr lang="ar-DZ" dirty="0" smtClean="0"/>
          </a:p>
          <a:p>
            <a:pPr algn="just" rtl="1">
              <a:buNone/>
            </a:pPr>
            <a:endParaRPr lang="ar-DZ" dirty="0" smtClean="0"/>
          </a:p>
          <a:p>
            <a:pPr algn="just" rtl="1">
              <a:buNone/>
            </a:pPr>
            <a:r>
              <a:rPr lang="ar-DZ" dirty="0" smtClean="0"/>
              <a:t>وبغض </a:t>
            </a:r>
            <a:r>
              <a:rPr lang="ar-DZ" dirty="0" smtClean="0"/>
              <a:t>النظر عن </a:t>
            </a:r>
            <a:r>
              <a:rPr lang="ar-DZ" dirty="0" err="1" smtClean="0"/>
              <a:t>الفروقات</a:t>
            </a:r>
            <a:r>
              <a:rPr lang="ar-DZ" dirty="0" smtClean="0"/>
              <a:t> الظاهرة في أبعاد جودة السلعة أو الخدمة، فإنها تشترك </a:t>
            </a:r>
            <a:r>
              <a:rPr lang="ar-DZ" dirty="0" smtClean="0"/>
              <a:t>بالخصائص التالیة</a:t>
            </a:r>
            <a:r>
              <a:rPr lang="ar-DZ" dirty="0" smtClean="0"/>
              <a:t>:</a:t>
            </a:r>
            <a:endParaRPr lang="ar-DZ" dirty="0" smtClean="0"/>
          </a:p>
          <a:p>
            <a:pPr algn="just" rtl="1"/>
            <a:r>
              <a:rPr lang="ar-DZ" dirty="0" smtClean="0"/>
              <a:t>كلاهما تعكسان الكیفیة التي یفكر </a:t>
            </a:r>
            <a:r>
              <a:rPr lang="ar-DZ" dirty="0" err="1" smtClean="0"/>
              <a:t>بها</a:t>
            </a:r>
            <a:r>
              <a:rPr lang="ar-DZ" dirty="0" smtClean="0"/>
              <a:t> الزبون بما یتعلق بالجودة. </a:t>
            </a:r>
            <a:endParaRPr lang="ar-DZ" dirty="0" smtClean="0"/>
          </a:p>
          <a:p>
            <a:pPr algn="just" rtl="1"/>
            <a:r>
              <a:rPr lang="ar-DZ" dirty="0" smtClean="0"/>
              <a:t>كلاهما تقترح ممارسة أنشطة أو أشیاء ینبغي على </a:t>
            </a:r>
            <a:r>
              <a:rPr lang="ar-DZ" dirty="0" smtClean="0"/>
              <a:t>المدراء في </a:t>
            </a:r>
            <a:r>
              <a:rPr lang="ar-DZ" dirty="0" smtClean="0"/>
              <a:t>جمیع المستویات القیام </a:t>
            </a:r>
            <a:r>
              <a:rPr lang="ar-DZ" dirty="0" err="1" smtClean="0"/>
              <a:t>بها</a:t>
            </a:r>
            <a:r>
              <a:rPr lang="ar-DZ" dirty="0" smtClean="0"/>
              <a:t> </a:t>
            </a:r>
            <a:r>
              <a:rPr lang="ar-DZ" dirty="0" smtClean="0"/>
              <a:t>إذا كانوا </a:t>
            </a:r>
            <a:r>
              <a:rPr lang="ar-DZ" dirty="0" smtClean="0"/>
              <a:t>یرغبون بإنتاج أو تقدیم </a:t>
            </a:r>
            <a:r>
              <a:rPr lang="ar-DZ" dirty="0" err="1" smtClean="0"/>
              <a:t>منتوجات</a:t>
            </a:r>
            <a:r>
              <a:rPr lang="ar-DZ" dirty="0" smtClean="0"/>
              <a:t> أو خدمات عالیة الجودة.</a:t>
            </a: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6727</Words>
  <Application>WPS Presentation</Application>
  <PresentationFormat>Affichage à l'écran (4:3)</PresentationFormat>
  <Paragraphs>97</Paragraphs>
  <Slides>18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Arial</vt:lpstr>
      <vt:lpstr>SimSun</vt:lpstr>
      <vt:lpstr>Wingdings</vt:lpstr>
      <vt:lpstr>Times New Roman</vt:lpstr>
      <vt:lpstr>Calibri</vt:lpstr>
      <vt:lpstr>Microsoft YaHei</vt:lpstr>
      <vt:lpstr>Arial Unicode MS</vt:lpstr>
      <vt:lpstr>Thème Office</vt:lpstr>
      <vt:lpstr>ابعاد الجودة</vt:lpstr>
      <vt:lpstr>أبعاد الجودة </vt:lpstr>
      <vt:lpstr>أبعاد جودة المنتج: </vt:lpstr>
      <vt:lpstr>PowerPoint 演示文稿</vt:lpstr>
      <vt:lpstr>PowerPoint 演示文稿</vt:lpstr>
      <vt:lpstr>PowerPoint 演示文稿</vt:lpstr>
      <vt:lpstr>PowerPoint 演示文稿</vt:lpstr>
      <vt:lpstr>أبعاد جودة الخدمة </vt:lpstr>
      <vt:lpstr>PowerPoint 演示文稿</vt:lpstr>
      <vt:lpstr>ابعاد الجودة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DELL</cp:lastModifiedBy>
  <cp:revision>9</cp:revision>
  <dcterms:created xsi:type="dcterms:W3CDTF">2024-03-02T20:39:00Z</dcterms:created>
  <dcterms:modified xsi:type="dcterms:W3CDTF">2025-02-24T08:25:41Z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D8ABDE5831EF40C186E3FDD21DF05D93_12</vt:lpwstr>
  </property>
  <property fmtid="{D5CDD505-2E9C-101B-9397-08002B2CF9AE}" pid="3" name="KSOProductBuildVer">
    <vt:lpwstr>1036-12.2.0.19805</vt:lpwstr>
  </property>
</Properties>
</file>