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5" r:id="rId5"/>
    <p:sldId id="258" r:id="rId6"/>
    <p:sldId id="259" r:id="rId7"/>
    <p:sldId id="267" r:id="rId8"/>
    <p:sldId id="266" r:id="rId9"/>
    <p:sldId id="261" r:id="rId10"/>
    <p:sldId id="262" r:id="rId11"/>
    <p:sldId id="277" r:id="rId12"/>
    <p:sldId id="276" r:id="rId13"/>
    <p:sldId id="268" r:id="rId14"/>
    <p:sldId id="269" r:id="rId15"/>
    <p:sldId id="274" r:id="rId16"/>
    <p:sldId id="270" r:id="rId17"/>
    <p:sldId id="275" r:id="rId18"/>
    <p:sldId id="271" r:id="rId19"/>
    <p:sldId id="272" r:id="rId20"/>
    <p:sldId id="278" r:id="rId21"/>
    <p:sldId id="273"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34F2730-F5CB-4470-929C-0C741384519F}" type="datetimeFigureOut">
              <a:rPr lang="fr-FR" smtClean="0"/>
              <a:pPr/>
              <a:t>28/10/2024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A058A1-19A8-42C2-9FB9-7FE0534804D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4F2730-F5CB-4470-929C-0C741384519F}" type="datetimeFigureOut">
              <a:rPr lang="fr-FR" smtClean="0"/>
              <a:pPr/>
              <a:t>28/10/2024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058A1-19A8-42C2-9FB9-7FE0534804D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asplus.com/en/standards/ifrs/ifrs10" TargetMode="External"/><Relationship Id="rId2" Type="http://schemas.openxmlformats.org/officeDocument/2006/relationships/hyperlink" Target="https://www.iasplus.com/en/projects/research/short-term/common-contro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62500" lnSpcReduction="20000"/>
          </a:bodyPr>
          <a:lstStyle/>
          <a:p>
            <a:r>
              <a:rPr lang="fr-FR" b="1" dirty="0" smtClean="0">
                <a:solidFill>
                  <a:srgbClr val="FF0000"/>
                </a:solidFill>
              </a:rPr>
              <a:t>- Business </a:t>
            </a:r>
            <a:r>
              <a:rPr lang="fr-FR" b="1" dirty="0" err="1" smtClean="0">
                <a:solidFill>
                  <a:srgbClr val="FF0000"/>
                </a:solidFill>
              </a:rPr>
              <a:t>Combinations</a:t>
            </a:r>
            <a:r>
              <a:rPr lang="fr-FR" b="1" dirty="0" smtClean="0">
                <a:solidFill>
                  <a:srgbClr val="FF0000"/>
                </a:solidFill>
              </a:rPr>
              <a:t> -</a:t>
            </a:r>
            <a:r>
              <a:rPr lang="fr-FR" dirty="0" err="1" smtClean="0">
                <a:solidFill>
                  <a:srgbClr val="FF0000"/>
                </a:solidFill>
              </a:rPr>
              <a:t>Ifrs</a:t>
            </a:r>
            <a:r>
              <a:rPr lang="fr-FR" dirty="0" smtClean="0">
                <a:solidFill>
                  <a:srgbClr val="FF0000"/>
                </a:solidFill>
              </a:rPr>
              <a:t> 3</a:t>
            </a:r>
          </a:p>
          <a:p>
            <a:pPr algn="l"/>
            <a:r>
              <a:rPr lang="fr-FR" b="1" dirty="0" smtClean="0">
                <a:solidFill>
                  <a:srgbClr val="FF0000"/>
                </a:solidFill>
              </a:rPr>
              <a:t>-</a:t>
            </a:r>
            <a:r>
              <a:rPr lang="fr-FR" b="1" dirty="0" err="1" smtClean="0">
                <a:solidFill>
                  <a:srgbClr val="FF0000"/>
                </a:solidFill>
              </a:rPr>
              <a:t>Overview</a:t>
            </a:r>
            <a:endParaRPr lang="fr-FR" dirty="0" smtClean="0">
              <a:solidFill>
                <a:srgbClr val="FF0000"/>
              </a:solidFill>
            </a:endParaRPr>
          </a:p>
          <a:p>
            <a:pPr algn="l"/>
            <a:r>
              <a:rPr lang="fr-FR" dirty="0" smtClean="0">
                <a:solidFill>
                  <a:schemeClr val="tx1"/>
                </a:solidFill>
              </a:rPr>
              <a:t>IFRS 3 ‘</a:t>
            </a:r>
            <a:r>
              <a:rPr lang="fr-FR" b="1" dirty="0" smtClean="0">
                <a:solidFill>
                  <a:schemeClr val="tx1"/>
                </a:solidFill>
              </a:rPr>
              <a:t>Business </a:t>
            </a:r>
            <a:r>
              <a:rPr lang="fr-FR" b="1" dirty="0" err="1" smtClean="0">
                <a:solidFill>
                  <a:schemeClr val="tx1"/>
                </a:solidFill>
              </a:rPr>
              <a:t>Combinations</a:t>
            </a:r>
            <a:r>
              <a:rPr lang="fr-FR" dirty="0" smtClean="0">
                <a:solidFill>
                  <a:schemeClr val="tx1"/>
                </a:solidFill>
              </a:rPr>
              <a:t> ‘</a:t>
            </a:r>
            <a:r>
              <a:rPr lang="fr-FR" dirty="0" err="1" smtClean="0">
                <a:solidFill>
                  <a:schemeClr val="tx1"/>
                </a:solidFill>
              </a:rPr>
              <a:t>outlines</a:t>
            </a:r>
            <a:r>
              <a:rPr lang="fr-FR" dirty="0" smtClean="0">
                <a:solidFill>
                  <a:schemeClr val="tx1"/>
                </a:solidFill>
              </a:rPr>
              <a:t> the </a:t>
            </a:r>
            <a:r>
              <a:rPr lang="fr-FR" dirty="0" err="1" smtClean="0">
                <a:solidFill>
                  <a:schemeClr val="tx1"/>
                </a:solidFill>
              </a:rPr>
              <a:t>accounting</a:t>
            </a:r>
            <a:r>
              <a:rPr lang="fr-FR" dirty="0" smtClean="0">
                <a:solidFill>
                  <a:schemeClr val="tx1"/>
                </a:solidFill>
              </a:rPr>
              <a:t> </a:t>
            </a:r>
            <a:r>
              <a:rPr lang="fr-FR" dirty="0" err="1" smtClean="0">
                <a:solidFill>
                  <a:schemeClr val="tx1"/>
                </a:solidFill>
              </a:rPr>
              <a:t>when</a:t>
            </a:r>
            <a:r>
              <a:rPr lang="fr-FR" dirty="0" smtClean="0">
                <a:solidFill>
                  <a:schemeClr val="tx1"/>
                </a:solidFill>
              </a:rPr>
              <a:t> an </a:t>
            </a:r>
            <a:r>
              <a:rPr lang="fr-FR" dirty="0" err="1" smtClean="0">
                <a:solidFill>
                  <a:schemeClr val="tx1"/>
                </a:solidFill>
              </a:rPr>
              <a:t>acquirer</a:t>
            </a:r>
            <a:r>
              <a:rPr lang="fr-FR" dirty="0" smtClean="0">
                <a:solidFill>
                  <a:schemeClr val="tx1"/>
                </a:solidFill>
              </a:rPr>
              <a:t> </a:t>
            </a:r>
            <a:r>
              <a:rPr lang="fr-FR" dirty="0" err="1" smtClean="0">
                <a:solidFill>
                  <a:schemeClr val="tx1"/>
                </a:solidFill>
              </a:rPr>
              <a:t>obtains</a:t>
            </a:r>
            <a:r>
              <a:rPr lang="fr-FR" dirty="0" smtClean="0">
                <a:solidFill>
                  <a:schemeClr val="tx1"/>
                </a:solidFill>
              </a:rPr>
              <a:t> control of a business (</a:t>
            </a:r>
            <a:r>
              <a:rPr lang="fr-FR" dirty="0" err="1" smtClean="0">
                <a:solidFill>
                  <a:schemeClr val="tx1"/>
                </a:solidFill>
              </a:rPr>
              <a:t>e.g</a:t>
            </a:r>
            <a:r>
              <a:rPr lang="fr-FR" dirty="0" smtClean="0">
                <a:solidFill>
                  <a:schemeClr val="tx1"/>
                </a:solidFill>
              </a:rPr>
              <a:t>. an acquisition or </a:t>
            </a:r>
            <a:r>
              <a:rPr lang="fr-FR" dirty="0" err="1" smtClean="0">
                <a:solidFill>
                  <a:schemeClr val="tx1"/>
                </a:solidFill>
              </a:rPr>
              <a:t>merger</a:t>
            </a:r>
            <a:r>
              <a:rPr lang="fr-FR" dirty="0" smtClean="0">
                <a:solidFill>
                  <a:schemeClr val="tx1"/>
                </a:solidFill>
              </a:rPr>
              <a:t>). </a:t>
            </a:r>
            <a:r>
              <a:rPr lang="fr-FR" dirty="0" err="1" smtClean="0">
                <a:solidFill>
                  <a:schemeClr val="tx1"/>
                </a:solidFill>
              </a:rPr>
              <a:t>Such</a:t>
            </a:r>
            <a:r>
              <a:rPr lang="fr-FR" dirty="0" smtClean="0">
                <a:solidFill>
                  <a:schemeClr val="tx1"/>
                </a:solidFill>
              </a:rPr>
              <a:t> business </a:t>
            </a:r>
            <a:r>
              <a:rPr lang="fr-FR" dirty="0" err="1" smtClean="0">
                <a:solidFill>
                  <a:schemeClr val="tx1"/>
                </a:solidFill>
              </a:rPr>
              <a:t>combinations</a:t>
            </a:r>
            <a:r>
              <a:rPr lang="fr-FR" dirty="0" smtClean="0">
                <a:solidFill>
                  <a:schemeClr val="tx1"/>
                </a:solidFill>
              </a:rPr>
              <a:t> are </a:t>
            </a:r>
            <a:r>
              <a:rPr lang="fr-FR" dirty="0" err="1" smtClean="0">
                <a:solidFill>
                  <a:schemeClr val="tx1"/>
                </a:solidFill>
              </a:rPr>
              <a:t>accounted</a:t>
            </a:r>
            <a:r>
              <a:rPr lang="fr-FR" dirty="0" smtClean="0">
                <a:solidFill>
                  <a:schemeClr val="tx1"/>
                </a:solidFill>
              </a:rPr>
              <a:t> for </a:t>
            </a:r>
            <a:r>
              <a:rPr lang="fr-FR" dirty="0" err="1" smtClean="0">
                <a:solidFill>
                  <a:schemeClr val="tx1"/>
                </a:solidFill>
              </a:rPr>
              <a:t>using</a:t>
            </a:r>
            <a:r>
              <a:rPr lang="fr-FR" dirty="0" smtClean="0">
                <a:solidFill>
                  <a:schemeClr val="tx1"/>
                </a:solidFill>
              </a:rPr>
              <a:t> the </a:t>
            </a:r>
            <a:r>
              <a:rPr lang="fr-FR" b="1" dirty="0" smtClean="0">
                <a:solidFill>
                  <a:schemeClr val="tx1"/>
                </a:solidFill>
              </a:rPr>
              <a:t>'acquisition method'</a:t>
            </a:r>
            <a:r>
              <a:rPr lang="fr-FR" dirty="0" smtClean="0">
                <a:solidFill>
                  <a:schemeClr val="tx1"/>
                </a:solidFill>
              </a:rPr>
              <a:t>, </a:t>
            </a:r>
            <a:r>
              <a:rPr lang="fr-FR" dirty="0" err="1" smtClean="0">
                <a:solidFill>
                  <a:schemeClr val="tx1"/>
                </a:solidFill>
              </a:rPr>
              <a:t>which</a:t>
            </a:r>
            <a:r>
              <a:rPr lang="fr-FR" dirty="0" smtClean="0">
                <a:solidFill>
                  <a:schemeClr val="tx1"/>
                </a:solidFill>
              </a:rPr>
              <a:t> </a:t>
            </a:r>
            <a:r>
              <a:rPr lang="fr-FR" dirty="0" err="1" smtClean="0">
                <a:solidFill>
                  <a:schemeClr val="tx1"/>
                </a:solidFill>
              </a:rPr>
              <a:t>generally</a:t>
            </a:r>
            <a:r>
              <a:rPr lang="fr-FR" dirty="0" smtClean="0">
                <a:solidFill>
                  <a:schemeClr val="tx1"/>
                </a:solidFill>
              </a:rPr>
              <a:t> </a:t>
            </a:r>
            <a:r>
              <a:rPr lang="fr-FR" dirty="0" err="1" smtClean="0">
                <a:solidFill>
                  <a:schemeClr val="tx1"/>
                </a:solidFill>
              </a:rPr>
              <a:t>requires</a:t>
            </a:r>
            <a:r>
              <a:rPr lang="fr-FR" dirty="0" smtClean="0">
                <a:solidFill>
                  <a:schemeClr val="tx1"/>
                </a:solidFill>
              </a:rPr>
              <a:t> </a:t>
            </a:r>
            <a:r>
              <a:rPr lang="fr-FR" dirty="0" err="1" smtClean="0">
                <a:solidFill>
                  <a:schemeClr val="tx1"/>
                </a:solidFill>
              </a:rPr>
              <a:t>assets</a:t>
            </a:r>
            <a:r>
              <a:rPr lang="fr-FR" dirty="0" smtClean="0">
                <a:solidFill>
                  <a:schemeClr val="tx1"/>
                </a:solidFill>
              </a:rPr>
              <a:t> </a:t>
            </a:r>
            <a:r>
              <a:rPr lang="fr-FR" dirty="0" err="1" smtClean="0">
                <a:solidFill>
                  <a:schemeClr val="tx1"/>
                </a:solidFill>
              </a:rPr>
              <a:t>acquired</a:t>
            </a:r>
            <a:r>
              <a:rPr lang="fr-FR" dirty="0" smtClean="0">
                <a:solidFill>
                  <a:schemeClr val="tx1"/>
                </a:solidFill>
              </a:rPr>
              <a:t> and </a:t>
            </a:r>
            <a:r>
              <a:rPr lang="fr-FR" dirty="0" err="1" smtClean="0">
                <a:solidFill>
                  <a:schemeClr val="tx1"/>
                </a:solidFill>
              </a:rPr>
              <a:t>liabilities</a:t>
            </a:r>
            <a:r>
              <a:rPr lang="fr-FR" dirty="0" smtClean="0">
                <a:solidFill>
                  <a:schemeClr val="tx1"/>
                </a:solidFill>
              </a:rPr>
              <a:t> </a:t>
            </a:r>
            <a:r>
              <a:rPr lang="fr-FR" dirty="0" err="1" smtClean="0">
                <a:solidFill>
                  <a:schemeClr val="tx1"/>
                </a:solidFill>
              </a:rPr>
              <a:t>assumed</a:t>
            </a:r>
            <a:r>
              <a:rPr lang="fr-FR" dirty="0" smtClean="0">
                <a:solidFill>
                  <a:schemeClr val="tx1"/>
                </a:solidFill>
              </a:rPr>
              <a:t> to </a:t>
            </a:r>
            <a:r>
              <a:rPr lang="fr-FR" dirty="0" err="1" smtClean="0">
                <a:solidFill>
                  <a:schemeClr val="tx1"/>
                </a:solidFill>
              </a:rPr>
              <a:t>be</a:t>
            </a:r>
            <a:r>
              <a:rPr lang="fr-FR" dirty="0" smtClean="0">
                <a:solidFill>
                  <a:schemeClr val="tx1"/>
                </a:solidFill>
              </a:rPr>
              <a:t> </a:t>
            </a:r>
            <a:r>
              <a:rPr lang="fr-FR" dirty="0" err="1" smtClean="0">
                <a:solidFill>
                  <a:schemeClr val="tx1"/>
                </a:solidFill>
              </a:rPr>
              <a:t>measured</a:t>
            </a:r>
            <a:r>
              <a:rPr lang="fr-FR" dirty="0" smtClean="0">
                <a:solidFill>
                  <a:schemeClr val="tx1"/>
                </a:solidFill>
              </a:rPr>
              <a:t> </a:t>
            </a:r>
            <a:r>
              <a:rPr lang="fr-FR" dirty="0" err="1" smtClean="0">
                <a:solidFill>
                  <a:schemeClr val="tx1"/>
                </a:solidFill>
              </a:rPr>
              <a:t>at</a:t>
            </a:r>
            <a:r>
              <a:rPr lang="fr-FR" dirty="0" smtClean="0">
                <a:solidFill>
                  <a:schemeClr val="tx1"/>
                </a:solidFill>
              </a:rPr>
              <a:t> </a:t>
            </a:r>
            <a:r>
              <a:rPr lang="fr-FR" dirty="0" err="1" smtClean="0">
                <a:solidFill>
                  <a:schemeClr val="tx1"/>
                </a:solidFill>
              </a:rPr>
              <a:t>their</a:t>
            </a:r>
            <a:r>
              <a:rPr lang="fr-FR" dirty="0" smtClean="0">
                <a:solidFill>
                  <a:schemeClr val="tx1"/>
                </a:solidFill>
              </a:rPr>
              <a:t> </a:t>
            </a:r>
            <a:r>
              <a:rPr lang="fr-FR" dirty="0" err="1" smtClean="0">
                <a:solidFill>
                  <a:schemeClr val="tx1"/>
                </a:solidFill>
              </a:rPr>
              <a:t>fair</a:t>
            </a:r>
            <a:r>
              <a:rPr lang="fr-FR" dirty="0" smtClean="0">
                <a:solidFill>
                  <a:schemeClr val="tx1"/>
                </a:solidFill>
              </a:rPr>
              <a:t> values </a:t>
            </a:r>
            <a:r>
              <a:rPr lang="fr-FR" dirty="0" err="1" smtClean="0">
                <a:solidFill>
                  <a:schemeClr val="tx1"/>
                </a:solidFill>
              </a:rPr>
              <a:t>at</a:t>
            </a:r>
            <a:r>
              <a:rPr lang="fr-FR" dirty="0" smtClean="0">
                <a:solidFill>
                  <a:schemeClr val="tx1"/>
                </a:solidFill>
              </a:rPr>
              <a:t> the acquisition date.</a:t>
            </a:r>
          </a:p>
          <a:p>
            <a:pPr algn="l"/>
            <a:r>
              <a:rPr lang="fr-FR" dirty="0" smtClean="0">
                <a:solidFill>
                  <a:schemeClr val="tx1"/>
                </a:solidFill>
              </a:rPr>
              <a:t>A </a:t>
            </a:r>
            <a:r>
              <a:rPr lang="fr-FR" dirty="0" err="1" smtClean="0">
                <a:solidFill>
                  <a:schemeClr val="tx1"/>
                </a:solidFill>
              </a:rPr>
              <a:t>revised</a:t>
            </a:r>
            <a:r>
              <a:rPr lang="fr-FR" dirty="0" smtClean="0">
                <a:solidFill>
                  <a:schemeClr val="tx1"/>
                </a:solidFill>
              </a:rPr>
              <a:t> version of IFRS 3 </a:t>
            </a:r>
            <a:r>
              <a:rPr lang="fr-FR" dirty="0" err="1" smtClean="0">
                <a:solidFill>
                  <a:schemeClr val="tx1"/>
                </a:solidFill>
              </a:rPr>
              <a:t>was</a:t>
            </a:r>
            <a:r>
              <a:rPr lang="fr-FR" dirty="0" smtClean="0">
                <a:solidFill>
                  <a:schemeClr val="tx1"/>
                </a:solidFill>
              </a:rPr>
              <a:t> </a:t>
            </a:r>
            <a:r>
              <a:rPr lang="fr-FR" dirty="0" err="1" smtClean="0">
                <a:solidFill>
                  <a:schemeClr val="tx1"/>
                </a:solidFill>
              </a:rPr>
              <a:t>issued</a:t>
            </a:r>
            <a:r>
              <a:rPr lang="fr-FR" dirty="0" smtClean="0">
                <a:solidFill>
                  <a:schemeClr val="tx1"/>
                </a:solidFill>
              </a:rPr>
              <a:t> in </a:t>
            </a:r>
            <a:r>
              <a:rPr lang="fr-FR" dirty="0" err="1" smtClean="0">
                <a:solidFill>
                  <a:schemeClr val="tx1"/>
                </a:solidFill>
              </a:rPr>
              <a:t>January</a:t>
            </a:r>
            <a:r>
              <a:rPr lang="fr-FR" dirty="0" smtClean="0">
                <a:solidFill>
                  <a:schemeClr val="tx1"/>
                </a:solidFill>
              </a:rPr>
              <a:t> 2008 and </a:t>
            </a:r>
            <a:r>
              <a:rPr lang="fr-FR" dirty="0" err="1" smtClean="0">
                <a:solidFill>
                  <a:schemeClr val="tx1"/>
                </a:solidFill>
              </a:rPr>
              <a:t>applies</a:t>
            </a:r>
            <a:r>
              <a:rPr lang="fr-FR" dirty="0" smtClean="0">
                <a:solidFill>
                  <a:schemeClr val="tx1"/>
                </a:solidFill>
              </a:rPr>
              <a:t> to business </a:t>
            </a:r>
            <a:r>
              <a:rPr lang="fr-FR" dirty="0" err="1" smtClean="0">
                <a:solidFill>
                  <a:schemeClr val="tx1"/>
                </a:solidFill>
              </a:rPr>
              <a:t>combinations</a:t>
            </a:r>
            <a:r>
              <a:rPr lang="fr-FR" dirty="0" smtClean="0">
                <a:solidFill>
                  <a:schemeClr val="tx1"/>
                </a:solidFill>
              </a:rPr>
              <a:t> </a:t>
            </a:r>
            <a:r>
              <a:rPr lang="fr-FR" dirty="0" err="1" smtClean="0">
                <a:solidFill>
                  <a:schemeClr val="tx1"/>
                </a:solidFill>
              </a:rPr>
              <a:t>occurring</a:t>
            </a:r>
            <a:r>
              <a:rPr lang="fr-FR" dirty="0" smtClean="0">
                <a:solidFill>
                  <a:schemeClr val="tx1"/>
                </a:solidFill>
              </a:rPr>
              <a:t> in an </a:t>
            </a:r>
            <a:r>
              <a:rPr lang="fr-FR" dirty="0" err="1" smtClean="0">
                <a:solidFill>
                  <a:schemeClr val="tx1"/>
                </a:solidFill>
              </a:rPr>
              <a:t>entity's</a:t>
            </a:r>
            <a:r>
              <a:rPr lang="fr-FR" dirty="0" smtClean="0">
                <a:solidFill>
                  <a:schemeClr val="tx1"/>
                </a:solidFill>
              </a:rPr>
              <a:t> first </a:t>
            </a:r>
            <a:r>
              <a:rPr lang="fr-FR" dirty="0" err="1" smtClean="0">
                <a:solidFill>
                  <a:schemeClr val="tx1"/>
                </a:solidFill>
              </a:rPr>
              <a:t>annual</a:t>
            </a:r>
            <a:r>
              <a:rPr lang="fr-FR" dirty="0" smtClean="0">
                <a:solidFill>
                  <a:schemeClr val="tx1"/>
                </a:solidFill>
              </a:rPr>
              <a:t> </a:t>
            </a:r>
            <a:r>
              <a:rPr lang="fr-FR" dirty="0" err="1" smtClean="0">
                <a:solidFill>
                  <a:schemeClr val="tx1"/>
                </a:solidFill>
              </a:rPr>
              <a:t>period</a:t>
            </a:r>
            <a:r>
              <a:rPr lang="fr-FR" dirty="0" smtClean="0">
                <a:solidFill>
                  <a:schemeClr val="tx1"/>
                </a:solidFill>
              </a:rPr>
              <a:t> </a:t>
            </a:r>
            <a:r>
              <a:rPr lang="fr-FR" dirty="0" err="1" smtClean="0">
                <a:solidFill>
                  <a:schemeClr val="tx1"/>
                </a:solidFill>
              </a:rPr>
              <a:t>beginning</a:t>
            </a:r>
            <a:r>
              <a:rPr lang="fr-FR" dirty="0" smtClean="0">
                <a:solidFill>
                  <a:schemeClr val="tx1"/>
                </a:solidFill>
              </a:rPr>
              <a:t> on or </a:t>
            </a:r>
            <a:r>
              <a:rPr lang="fr-FR" dirty="0" err="1" smtClean="0">
                <a:solidFill>
                  <a:schemeClr val="tx1"/>
                </a:solidFill>
              </a:rPr>
              <a:t>after</a:t>
            </a:r>
            <a:r>
              <a:rPr lang="fr-FR" dirty="0" smtClean="0">
                <a:solidFill>
                  <a:schemeClr val="tx1"/>
                </a:solidFill>
              </a:rPr>
              <a:t> 1 July 2009.</a:t>
            </a:r>
          </a:p>
          <a:p>
            <a:r>
              <a:rPr lang="fr-FR" dirty="0" smtClean="0"/>
              <a:t> </a:t>
            </a:r>
          </a:p>
          <a:p>
            <a:pPr algn="l"/>
            <a:r>
              <a:rPr lang="en-US" b="1" u="sng" dirty="0" smtClean="0">
                <a:solidFill>
                  <a:srgbClr val="FF0000"/>
                </a:solidFill>
              </a:rPr>
              <a:t>OBJECTIVE</a:t>
            </a:r>
          </a:p>
          <a:p>
            <a:pPr algn="l"/>
            <a:r>
              <a:rPr lang="en-US" dirty="0" smtClean="0">
                <a:solidFill>
                  <a:schemeClr val="tx1"/>
                </a:solidFill>
              </a:rPr>
              <a:t>The </a:t>
            </a:r>
            <a:r>
              <a:rPr lang="en-US" dirty="0">
                <a:solidFill>
                  <a:schemeClr val="tx1"/>
                </a:solidFill>
              </a:rPr>
              <a:t>objective of this IFRS is to improve the relevance, reliability </a:t>
            </a:r>
            <a:r>
              <a:rPr lang="en-US" dirty="0" smtClean="0">
                <a:solidFill>
                  <a:schemeClr val="tx1"/>
                </a:solidFill>
              </a:rPr>
              <a:t>and comparability </a:t>
            </a:r>
            <a:r>
              <a:rPr lang="en-US" dirty="0">
                <a:solidFill>
                  <a:schemeClr val="tx1"/>
                </a:solidFill>
              </a:rPr>
              <a:t>of the information that a reporting entity provides in </a:t>
            </a:r>
            <a:r>
              <a:rPr lang="en-US" dirty="0" smtClean="0">
                <a:solidFill>
                  <a:schemeClr val="tx1"/>
                </a:solidFill>
              </a:rPr>
              <a:t>its financial </a:t>
            </a:r>
            <a:r>
              <a:rPr lang="en-US" dirty="0">
                <a:solidFill>
                  <a:schemeClr val="tx1"/>
                </a:solidFill>
              </a:rPr>
              <a:t>statements about a </a:t>
            </a:r>
            <a:r>
              <a:rPr lang="en-US" i="1" dirty="0">
                <a:solidFill>
                  <a:schemeClr val="tx1"/>
                </a:solidFill>
              </a:rPr>
              <a:t>business combination and its effects. </a:t>
            </a:r>
            <a:endParaRPr lang="en-US" i="1" dirty="0" smtClean="0">
              <a:solidFill>
                <a:schemeClr val="tx1"/>
              </a:solidFill>
            </a:endParaRPr>
          </a:p>
          <a:p>
            <a:pPr algn="l"/>
            <a:r>
              <a:rPr lang="en-US" i="1" dirty="0" smtClean="0">
                <a:solidFill>
                  <a:schemeClr val="tx1"/>
                </a:solidFill>
              </a:rPr>
              <a:t>To accomplish </a:t>
            </a:r>
            <a:r>
              <a:rPr lang="en-US" dirty="0" smtClean="0">
                <a:solidFill>
                  <a:schemeClr val="tx1"/>
                </a:solidFill>
              </a:rPr>
              <a:t>that</a:t>
            </a:r>
            <a:r>
              <a:rPr lang="en-US" dirty="0">
                <a:solidFill>
                  <a:schemeClr val="tx1"/>
                </a:solidFill>
              </a:rPr>
              <a:t>, this IFRS establishes principles and requirements for how the </a:t>
            </a:r>
            <a:r>
              <a:rPr lang="en-US" i="1" dirty="0" smtClean="0">
                <a:solidFill>
                  <a:schemeClr val="tx1"/>
                </a:solidFill>
              </a:rPr>
              <a:t>acquirer  :</a:t>
            </a:r>
          </a:p>
          <a:p>
            <a:pPr algn="l"/>
            <a:r>
              <a:rPr lang="en-US" dirty="0" smtClean="0">
                <a:solidFill>
                  <a:schemeClr val="tx1"/>
                </a:solidFill>
              </a:rPr>
              <a:t>(</a:t>
            </a:r>
            <a:r>
              <a:rPr lang="en-US" b="1" dirty="0" smtClean="0">
                <a:solidFill>
                  <a:schemeClr val="tx1"/>
                </a:solidFill>
              </a:rPr>
              <a:t>a)</a:t>
            </a:r>
            <a:r>
              <a:rPr lang="en-US" b="1" dirty="0" err="1" smtClean="0">
                <a:solidFill>
                  <a:schemeClr val="tx1"/>
                </a:solidFill>
              </a:rPr>
              <a:t>recognises</a:t>
            </a:r>
            <a:r>
              <a:rPr lang="en-US" b="1" dirty="0" smtClean="0">
                <a:solidFill>
                  <a:schemeClr val="tx1"/>
                </a:solidFill>
              </a:rPr>
              <a:t> </a:t>
            </a:r>
            <a:r>
              <a:rPr lang="en-US" b="1" dirty="0">
                <a:solidFill>
                  <a:schemeClr val="tx1"/>
                </a:solidFill>
              </a:rPr>
              <a:t>and measures in its financial statements the </a:t>
            </a:r>
            <a:r>
              <a:rPr lang="en-US" b="1" i="1" dirty="0" smtClean="0">
                <a:solidFill>
                  <a:schemeClr val="tx1"/>
                </a:solidFill>
              </a:rPr>
              <a:t>identifiable </a:t>
            </a:r>
            <a:r>
              <a:rPr lang="en-US" b="1" dirty="0" smtClean="0">
                <a:solidFill>
                  <a:schemeClr val="tx1"/>
                </a:solidFill>
              </a:rPr>
              <a:t>assets </a:t>
            </a:r>
            <a:r>
              <a:rPr lang="en-US" b="1" dirty="0">
                <a:solidFill>
                  <a:schemeClr val="tx1"/>
                </a:solidFill>
              </a:rPr>
              <a:t>acquired, the liabilities assumed and any </a:t>
            </a:r>
            <a:r>
              <a:rPr lang="en-US" b="1" i="1" dirty="0">
                <a:solidFill>
                  <a:schemeClr val="tx1"/>
                </a:solidFill>
              </a:rPr>
              <a:t>non-controlling interest </a:t>
            </a:r>
            <a:r>
              <a:rPr lang="en-US" b="1" i="1" dirty="0" smtClean="0">
                <a:solidFill>
                  <a:schemeClr val="tx1"/>
                </a:solidFill>
              </a:rPr>
              <a:t>in </a:t>
            </a:r>
            <a:r>
              <a:rPr lang="fr-FR" b="1" dirty="0" smtClean="0">
                <a:solidFill>
                  <a:schemeClr val="tx1"/>
                </a:solidFill>
              </a:rPr>
              <a:t>the </a:t>
            </a:r>
            <a:r>
              <a:rPr lang="fr-FR" b="1" i="1" dirty="0" err="1">
                <a:solidFill>
                  <a:schemeClr val="tx1"/>
                </a:solidFill>
              </a:rPr>
              <a:t>acquiree</a:t>
            </a:r>
            <a:r>
              <a:rPr lang="fr-FR" b="1" i="1" dirty="0" smtClean="0">
                <a:solidFill>
                  <a:schemeClr val="tx1"/>
                </a:solidFill>
              </a:rPr>
              <a:t>;</a:t>
            </a:r>
          </a:p>
          <a:p>
            <a:pPr algn="l"/>
            <a:endParaRPr lang="fr-FR" b="1" i="1" dirty="0">
              <a:solidFill>
                <a:schemeClr val="tx1"/>
              </a:solidFill>
            </a:endParaRPr>
          </a:p>
          <a:p>
            <a:pPr algn="l"/>
            <a:r>
              <a:rPr lang="en-US" b="1" dirty="0">
                <a:solidFill>
                  <a:schemeClr val="tx1"/>
                </a:solidFill>
              </a:rPr>
              <a:t>(b) </a:t>
            </a:r>
            <a:r>
              <a:rPr lang="en-US" b="1" dirty="0" err="1">
                <a:solidFill>
                  <a:schemeClr val="tx1"/>
                </a:solidFill>
              </a:rPr>
              <a:t>recognises</a:t>
            </a:r>
            <a:r>
              <a:rPr lang="en-US" b="1" dirty="0">
                <a:solidFill>
                  <a:schemeClr val="tx1"/>
                </a:solidFill>
              </a:rPr>
              <a:t> and measures the </a:t>
            </a:r>
            <a:r>
              <a:rPr lang="en-US" b="1" i="1" dirty="0">
                <a:solidFill>
                  <a:schemeClr val="tx1"/>
                </a:solidFill>
              </a:rPr>
              <a:t>goodwill acquired in the </a:t>
            </a:r>
            <a:r>
              <a:rPr lang="en-US" b="1" i="1" dirty="0" smtClean="0">
                <a:solidFill>
                  <a:schemeClr val="tx1"/>
                </a:solidFill>
              </a:rPr>
              <a:t>business </a:t>
            </a:r>
            <a:r>
              <a:rPr lang="en-US" b="1" dirty="0" smtClean="0">
                <a:solidFill>
                  <a:schemeClr val="tx1"/>
                </a:solidFill>
              </a:rPr>
              <a:t>combination </a:t>
            </a:r>
            <a:r>
              <a:rPr lang="en-US" b="1" dirty="0">
                <a:solidFill>
                  <a:schemeClr val="tx1"/>
                </a:solidFill>
              </a:rPr>
              <a:t>or a gain from a bargain purchase; </a:t>
            </a:r>
            <a:r>
              <a:rPr lang="en-US" b="1" dirty="0" smtClean="0">
                <a:solidFill>
                  <a:schemeClr val="tx1"/>
                </a:solidFill>
              </a:rPr>
              <a:t>and</a:t>
            </a:r>
          </a:p>
          <a:p>
            <a:pPr algn="l"/>
            <a:endParaRPr lang="en-US" b="1" dirty="0">
              <a:solidFill>
                <a:schemeClr val="tx1"/>
              </a:solidFill>
            </a:endParaRPr>
          </a:p>
          <a:p>
            <a:pPr algn="l"/>
            <a:r>
              <a:rPr lang="en-US" b="1" dirty="0">
                <a:solidFill>
                  <a:schemeClr val="tx1"/>
                </a:solidFill>
              </a:rPr>
              <a:t>(c) determines what information to disclose to enable users of </a:t>
            </a:r>
            <a:r>
              <a:rPr lang="en-US" b="1" dirty="0" smtClean="0">
                <a:solidFill>
                  <a:schemeClr val="tx1"/>
                </a:solidFill>
              </a:rPr>
              <a:t>the financial </a:t>
            </a:r>
            <a:r>
              <a:rPr lang="en-US" b="1" dirty="0">
                <a:solidFill>
                  <a:schemeClr val="tx1"/>
                </a:solidFill>
              </a:rPr>
              <a:t>statements to evaluate the nature and financial effects of </a:t>
            </a:r>
            <a:r>
              <a:rPr lang="en-US" b="1" dirty="0" smtClean="0">
                <a:solidFill>
                  <a:schemeClr val="tx1"/>
                </a:solidFill>
              </a:rPr>
              <a:t>the </a:t>
            </a:r>
            <a:r>
              <a:rPr lang="fr-FR" b="1" dirty="0" smtClean="0">
                <a:solidFill>
                  <a:schemeClr val="tx1"/>
                </a:solidFill>
              </a:rPr>
              <a:t>business </a:t>
            </a:r>
            <a:r>
              <a:rPr lang="fr-FR" b="1" dirty="0" err="1">
                <a:solidFill>
                  <a:schemeClr val="tx1"/>
                </a:solidFill>
              </a:rPr>
              <a:t>combination</a:t>
            </a:r>
            <a:r>
              <a:rPr lang="fr-FR" b="1" dirty="0" smtClean="0">
                <a:solidFill>
                  <a:schemeClr val="tx1"/>
                </a:solidFill>
              </a:rPr>
              <a:t>.</a:t>
            </a:r>
            <a:endParaRPr lang="fr-F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643710"/>
          </a:xfrm>
        </p:spPr>
        <p:txBody>
          <a:bodyPr>
            <a:normAutofit fontScale="77500" lnSpcReduction="20000"/>
          </a:bodyPr>
          <a:lstStyle/>
          <a:p>
            <a:pPr>
              <a:buNone/>
            </a:pPr>
            <a:r>
              <a:rPr lang="fr-FR" b="1" u="sng" dirty="0" err="1" smtClean="0">
                <a:solidFill>
                  <a:srgbClr val="FF0000"/>
                </a:solidFill>
              </a:rPr>
              <a:t>Accounting</a:t>
            </a:r>
            <a:r>
              <a:rPr lang="fr-FR" b="1" u="sng" dirty="0" smtClean="0">
                <a:solidFill>
                  <a:srgbClr val="FF0000"/>
                </a:solidFill>
              </a:rPr>
              <a:t> for a business </a:t>
            </a:r>
            <a:r>
              <a:rPr lang="fr-FR" b="1" u="sng" dirty="0" err="1" smtClean="0">
                <a:solidFill>
                  <a:srgbClr val="FF0000"/>
                </a:solidFill>
              </a:rPr>
              <a:t>combination</a:t>
            </a:r>
            <a:r>
              <a:rPr lang="fr-FR" u="sng" dirty="0" smtClean="0">
                <a:solidFill>
                  <a:srgbClr val="FF0000"/>
                </a:solidFill>
              </a:rPr>
              <a:t> </a:t>
            </a:r>
          </a:p>
          <a:p>
            <a:pPr>
              <a:buNone/>
            </a:pPr>
            <a:r>
              <a:rPr lang="fr-FR" b="1" dirty="0" smtClean="0">
                <a:solidFill>
                  <a:srgbClr val="FF0000"/>
                </a:solidFill>
              </a:rPr>
              <a:t>1-</a:t>
            </a:r>
            <a:r>
              <a:rPr lang="fr-FR" b="1" dirty="0" err="1" smtClean="0">
                <a:solidFill>
                  <a:srgbClr val="FF0000"/>
                </a:solidFill>
              </a:rPr>
              <a:t>Cost</a:t>
            </a:r>
            <a:r>
              <a:rPr lang="fr-FR" b="1" dirty="0" smtClean="0">
                <a:solidFill>
                  <a:srgbClr val="FF0000"/>
                </a:solidFill>
              </a:rPr>
              <a:t> of acquisition</a:t>
            </a:r>
          </a:p>
          <a:p>
            <a:pPr>
              <a:buNone/>
            </a:pPr>
            <a:r>
              <a:rPr lang="ar-DZ" dirty="0" smtClean="0"/>
              <a:t>  1.1-</a:t>
            </a:r>
            <a:r>
              <a:rPr lang="fr-FR" dirty="0" smtClean="0"/>
              <a:t>The </a:t>
            </a:r>
            <a:r>
              <a:rPr lang="fr-FR" dirty="0" err="1" smtClean="0"/>
              <a:t>acquirer</a:t>
            </a:r>
            <a:r>
              <a:rPr lang="fr-FR" dirty="0" smtClean="0"/>
              <a:t> </a:t>
            </a:r>
            <a:r>
              <a:rPr lang="fr-FR" dirty="0" err="1" smtClean="0"/>
              <a:t>measures</a:t>
            </a:r>
            <a:r>
              <a:rPr lang="fr-FR" dirty="0" smtClean="0"/>
              <a:t> the </a:t>
            </a:r>
            <a:r>
              <a:rPr lang="fr-FR" dirty="0" err="1" smtClean="0"/>
              <a:t>costs</a:t>
            </a:r>
            <a:r>
              <a:rPr lang="fr-FR" dirty="0" smtClean="0"/>
              <a:t> of acquisition as the </a:t>
            </a:r>
            <a:r>
              <a:rPr lang="fr-FR" dirty="0" err="1" smtClean="0"/>
              <a:t>sum</a:t>
            </a:r>
            <a:r>
              <a:rPr lang="fr-FR" dirty="0" smtClean="0"/>
              <a:t> of the </a:t>
            </a:r>
            <a:r>
              <a:rPr lang="fr-FR" dirty="0" err="1" smtClean="0"/>
              <a:t>fair</a:t>
            </a:r>
            <a:r>
              <a:rPr lang="fr-FR" dirty="0" smtClean="0"/>
              <a:t> values</a:t>
            </a:r>
            <a:r>
              <a:rPr lang="fr-FR" b="1" dirty="0" smtClean="0"/>
              <a:t> ​​</a:t>
            </a:r>
            <a:r>
              <a:rPr lang="fr-FR" dirty="0" smtClean="0"/>
              <a:t>of the </a:t>
            </a:r>
            <a:r>
              <a:rPr lang="fr-FR" dirty="0" err="1" smtClean="0"/>
              <a:t>assets</a:t>
            </a:r>
            <a:r>
              <a:rPr lang="fr-FR" dirty="0" smtClean="0"/>
              <a:t> </a:t>
            </a:r>
            <a:r>
              <a:rPr lang="fr-FR" dirty="0" err="1" smtClean="0"/>
              <a:t>given</a:t>
            </a:r>
            <a:r>
              <a:rPr lang="fr-FR" dirty="0" smtClean="0"/>
              <a:t> or </a:t>
            </a:r>
            <a:r>
              <a:rPr lang="fr-FR" dirty="0" err="1" smtClean="0"/>
              <a:t>liabilities</a:t>
            </a:r>
            <a:r>
              <a:rPr lang="fr-FR" dirty="0" smtClean="0"/>
              <a:t>  </a:t>
            </a:r>
            <a:r>
              <a:rPr lang="fr-FR" dirty="0" err="1" smtClean="0"/>
              <a:t>incurred</a:t>
            </a:r>
            <a:r>
              <a:rPr lang="fr-FR" dirty="0" smtClean="0"/>
              <a:t> </a:t>
            </a:r>
            <a:r>
              <a:rPr lang="fr-FR" dirty="0" err="1" smtClean="0"/>
              <a:t>at</a:t>
            </a:r>
            <a:r>
              <a:rPr lang="fr-FR" dirty="0" smtClean="0"/>
              <a:t> the date of the acquisition plus the </a:t>
            </a:r>
            <a:r>
              <a:rPr lang="fr-FR" dirty="0" err="1" smtClean="0"/>
              <a:t>equity</a:t>
            </a:r>
            <a:r>
              <a:rPr lang="fr-FR" dirty="0" smtClean="0"/>
              <a:t> </a:t>
            </a:r>
            <a:r>
              <a:rPr lang="fr-FR" dirty="0" err="1" smtClean="0"/>
              <a:t>shares</a:t>
            </a:r>
            <a:r>
              <a:rPr lang="fr-FR" dirty="0" smtClean="0"/>
              <a:t> </a:t>
            </a:r>
            <a:r>
              <a:rPr lang="fr-FR" dirty="0" err="1" smtClean="0"/>
              <a:t>issued</a:t>
            </a:r>
            <a:r>
              <a:rPr lang="fr-FR" dirty="0" smtClean="0"/>
              <a:t> by the </a:t>
            </a:r>
            <a:r>
              <a:rPr lang="fr-FR" dirty="0" err="1" smtClean="0"/>
              <a:t>acquirer</a:t>
            </a:r>
            <a:r>
              <a:rPr lang="fr-FR" dirty="0" smtClean="0"/>
              <a:t> in exchange for control of the </a:t>
            </a:r>
            <a:r>
              <a:rPr lang="fr-FR" dirty="0" err="1" smtClean="0"/>
              <a:t>acquiree</a:t>
            </a:r>
            <a:r>
              <a:rPr lang="fr-FR" dirty="0" smtClean="0"/>
              <a:t> plus </a:t>
            </a:r>
            <a:r>
              <a:rPr lang="fr-FR" dirty="0" err="1" smtClean="0"/>
              <a:t>any</a:t>
            </a:r>
            <a:r>
              <a:rPr lang="fr-FR" dirty="0" smtClean="0"/>
              <a:t> </a:t>
            </a:r>
            <a:r>
              <a:rPr lang="fr-FR" dirty="0" err="1" smtClean="0"/>
              <a:t>costs</a:t>
            </a:r>
            <a:r>
              <a:rPr lang="fr-FR" dirty="0" smtClean="0"/>
              <a:t> </a:t>
            </a:r>
            <a:r>
              <a:rPr lang="fr-FR" dirty="0" err="1" smtClean="0"/>
              <a:t>that</a:t>
            </a:r>
            <a:r>
              <a:rPr lang="fr-FR" dirty="0" smtClean="0"/>
              <a:t> are </a:t>
            </a:r>
            <a:r>
              <a:rPr lang="fr-FR" dirty="0" err="1" smtClean="0"/>
              <a:t>directly</a:t>
            </a:r>
            <a:r>
              <a:rPr lang="fr-FR" dirty="0" smtClean="0"/>
              <a:t> </a:t>
            </a:r>
            <a:r>
              <a:rPr lang="fr-FR" dirty="0" err="1" smtClean="0"/>
              <a:t>related</a:t>
            </a:r>
            <a:r>
              <a:rPr lang="fr-FR" dirty="0" smtClean="0"/>
              <a:t> to the business </a:t>
            </a:r>
            <a:r>
              <a:rPr lang="fr-FR" dirty="0" err="1" smtClean="0"/>
              <a:t>combination</a:t>
            </a:r>
            <a:r>
              <a:rPr lang="fr-FR" dirty="0" smtClean="0"/>
              <a:t>.</a:t>
            </a:r>
            <a:endParaRPr lang="ar-DZ" dirty="0" smtClean="0"/>
          </a:p>
          <a:p>
            <a:pPr>
              <a:buNone/>
            </a:pPr>
            <a:r>
              <a:rPr lang="ar-DZ" dirty="0" smtClean="0"/>
              <a:t>    </a:t>
            </a:r>
            <a:r>
              <a:rPr lang="en-US" dirty="0" smtClean="0"/>
              <a:t>Future </a:t>
            </a:r>
            <a:r>
              <a:rPr lang="en-US" dirty="0" smtClean="0"/>
              <a:t>operating losses or costs expected to be incurred as a result of a business combination are not considered liabilities incurred by the acquiring entity and therefore are not considered part of the cost of acquisition.</a:t>
            </a:r>
            <a:endParaRPr lang="ar-DZ" dirty="0" smtClean="0"/>
          </a:p>
          <a:p>
            <a:pPr>
              <a:buNone/>
            </a:pPr>
            <a:r>
              <a:rPr lang="en-US" dirty="0" smtClean="0"/>
              <a:t> </a:t>
            </a:r>
            <a:r>
              <a:rPr lang="fr-FR" dirty="0" smtClean="0"/>
              <a:t>1.2-</a:t>
            </a:r>
            <a:r>
              <a:rPr lang="en-US" dirty="0" smtClean="0"/>
              <a:t>All other costs associated with an acquisition must be expensed, including reimbursements to the </a:t>
            </a:r>
            <a:r>
              <a:rPr lang="en-US" dirty="0" err="1" smtClean="0"/>
              <a:t>acquiree</a:t>
            </a:r>
            <a:r>
              <a:rPr lang="en-US" dirty="0" smtClean="0"/>
              <a:t> for bearing some of the acquisition costs.</a:t>
            </a:r>
          </a:p>
          <a:p>
            <a:pPr>
              <a:buNone/>
            </a:pPr>
            <a:r>
              <a:rPr lang="en-US" dirty="0" smtClean="0"/>
              <a:t> </a:t>
            </a:r>
            <a:r>
              <a:rPr lang="en-US" b="1" dirty="0" smtClean="0">
                <a:solidFill>
                  <a:srgbClr val="FF0000"/>
                </a:solidFill>
              </a:rPr>
              <a:t>Examples</a:t>
            </a:r>
            <a:r>
              <a:rPr lang="en-US" dirty="0" smtClean="0"/>
              <a:t> of costs to be expensed include finder's fees; advisory, legal, accounting, valuation and other professional or consulting fees; and general administrative costs, including the costs of maintaining an internal acquisitions department. [IFRS 3.53]</a:t>
            </a:r>
          </a:p>
          <a:p>
            <a:pPr>
              <a:buNone/>
            </a:pPr>
            <a:endParaRPr lang="fr-FR" dirty="0" smtClean="0"/>
          </a:p>
          <a:p>
            <a:pPr>
              <a:buNone/>
            </a:pPr>
            <a:endParaRPr lang="fr-F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buNone/>
            </a:pPr>
            <a:r>
              <a:rPr lang="ar-DZ" dirty="0" smtClean="0"/>
              <a:t>  </a:t>
            </a:r>
            <a:r>
              <a:rPr lang="fr-FR" dirty="0" smtClean="0"/>
              <a:t>1.3-</a:t>
            </a:r>
            <a:r>
              <a:rPr lang="en-US" dirty="0" smtClean="0"/>
              <a:t>The </a:t>
            </a:r>
            <a:r>
              <a:rPr lang="en-US" dirty="0" smtClean="0"/>
              <a:t>acquiring entity (merger) shall separately recognize at the date of the merger the identifiable assets, liabilities and goodwill, as well as the recognition of contingent liabilities relating to the acquired entity (merger</a:t>
            </a:r>
            <a:r>
              <a:rPr lang="en-US" dirty="0" smtClean="0"/>
              <a:t>).</a:t>
            </a:r>
          </a:p>
          <a:p>
            <a:pPr>
              <a:buNone/>
            </a:pPr>
            <a:r>
              <a:rPr lang="en-US" dirty="0" smtClean="0"/>
              <a:t>1.4-Identifiable </a:t>
            </a:r>
            <a:r>
              <a:rPr lang="en-US" dirty="0" smtClean="0"/>
              <a:t>assets, liabilities and contingent liabilities acquired by the acquirer are </a:t>
            </a:r>
            <a:r>
              <a:rPr lang="en-US" dirty="0" err="1" smtClean="0"/>
              <a:t>recognised</a:t>
            </a:r>
            <a:r>
              <a:rPr lang="en-US" dirty="0" smtClean="0"/>
              <a:t> at fair value at the acquisition date with 100% </a:t>
            </a:r>
            <a:r>
              <a:rPr lang="en-US" dirty="0" smtClean="0"/>
              <a:t>ownership.</a:t>
            </a:r>
          </a:p>
          <a:p>
            <a:pPr>
              <a:buNone/>
            </a:pPr>
            <a:r>
              <a:rPr lang="en-US" dirty="0" smtClean="0"/>
              <a:t>1.5-The cost of acquisition must be allocated to the assets and liabilities acquired at the fair value of all assets and liabilities, except for assets classified as non-current assets held for sale under Financial Reporting Standard No. (5), which must be measured (at fair value less estimated costs to sell).</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fontAlgn="base">
              <a:buNone/>
            </a:pPr>
            <a:endParaRPr lang="en-US" b="1" dirty="0" smtClean="0">
              <a:solidFill>
                <a:srgbClr val="FF0000"/>
              </a:solidFill>
            </a:endParaRPr>
          </a:p>
          <a:p>
            <a:pPr>
              <a:buNone/>
            </a:pPr>
            <a:r>
              <a:rPr lang="fr-FR" b="1" dirty="0" smtClean="0">
                <a:solidFill>
                  <a:srgbClr val="FF0000"/>
                </a:solidFill>
              </a:rPr>
              <a:t>EX2-</a:t>
            </a:r>
            <a:r>
              <a:rPr lang="fr-FR" b="1" dirty="0" err="1" smtClean="0">
                <a:solidFill>
                  <a:srgbClr val="FF0000"/>
                </a:solidFill>
              </a:rPr>
              <a:t>Acquistion</a:t>
            </a:r>
            <a:r>
              <a:rPr lang="fr-FR" b="1" dirty="0" smtClean="0">
                <a:solidFill>
                  <a:srgbClr val="FF0000"/>
                </a:solidFill>
              </a:rPr>
              <a:t> </a:t>
            </a:r>
            <a:r>
              <a:rPr lang="fr-FR" b="1" dirty="0" err="1" smtClean="0">
                <a:solidFill>
                  <a:srgbClr val="FF0000"/>
                </a:solidFill>
              </a:rPr>
              <a:t>cost</a:t>
            </a:r>
            <a:endParaRPr lang="fr-FR" b="1" dirty="0" smtClean="0">
              <a:solidFill>
                <a:srgbClr val="FF0000"/>
              </a:solidFill>
            </a:endParaRPr>
          </a:p>
          <a:p>
            <a:pPr>
              <a:buNone/>
            </a:pPr>
            <a:r>
              <a:rPr lang="fr-FR" dirty="0" err="1" smtClean="0"/>
              <a:t>Company</a:t>
            </a:r>
            <a:r>
              <a:rPr lang="fr-FR" dirty="0" smtClean="0"/>
              <a:t> E </a:t>
            </a:r>
            <a:r>
              <a:rPr lang="fr-FR" dirty="0" err="1" smtClean="0"/>
              <a:t>acquired</a:t>
            </a:r>
            <a:r>
              <a:rPr lang="fr-FR" dirty="0" smtClean="0"/>
              <a:t> </a:t>
            </a:r>
            <a:r>
              <a:rPr lang="fr-FR" dirty="0" err="1" smtClean="0"/>
              <a:t>Company</a:t>
            </a:r>
            <a:r>
              <a:rPr lang="fr-FR" dirty="0" smtClean="0"/>
              <a:t> F and </a:t>
            </a:r>
            <a:r>
              <a:rPr lang="fr-FR" dirty="0" err="1" smtClean="0"/>
              <a:t>paid</a:t>
            </a:r>
            <a:r>
              <a:rPr lang="fr-FR" dirty="0" smtClean="0"/>
              <a:t> the </a:t>
            </a:r>
            <a:r>
              <a:rPr lang="fr-FR" dirty="0" err="1" smtClean="0"/>
              <a:t>following</a:t>
            </a:r>
            <a:r>
              <a:rPr lang="fr-FR" dirty="0" smtClean="0"/>
              <a:t> :</a:t>
            </a:r>
          </a:p>
          <a:p>
            <a:pPr>
              <a:buNone/>
            </a:pPr>
            <a:r>
              <a:rPr lang="fr-FR" dirty="0" smtClean="0"/>
              <a:t>- 7,000 </a:t>
            </a:r>
            <a:r>
              <a:rPr lang="fr-FR" dirty="0" err="1" smtClean="0"/>
              <a:t>shares</a:t>
            </a:r>
            <a:r>
              <a:rPr lang="fr-FR" dirty="0" smtClean="0"/>
              <a:t> </a:t>
            </a:r>
            <a:r>
              <a:rPr lang="fr-FR" dirty="0" err="1" smtClean="0"/>
              <a:t>at</a:t>
            </a:r>
            <a:r>
              <a:rPr lang="fr-FR" dirty="0" smtClean="0"/>
              <a:t> a </a:t>
            </a:r>
            <a:r>
              <a:rPr lang="fr-FR" dirty="0" err="1" smtClean="0"/>
              <a:t>market</a:t>
            </a:r>
            <a:r>
              <a:rPr lang="fr-FR" dirty="0" smtClean="0"/>
              <a:t> </a:t>
            </a:r>
            <a:r>
              <a:rPr lang="fr-FR" dirty="0" err="1" smtClean="0"/>
              <a:t>price</a:t>
            </a:r>
            <a:r>
              <a:rPr lang="fr-FR" dirty="0" smtClean="0"/>
              <a:t> of $10 .under the </a:t>
            </a:r>
            <a:r>
              <a:rPr lang="fr-FR" dirty="0" err="1" smtClean="0"/>
              <a:t>same</a:t>
            </a:r>
            <a:r>
              <a:rPr lang="fr-FR" dirty="0" smtClean="0"/>
              <a:t> conditions as the </a:t>
            </a:r>
            <a:r>
              <a:rPr lang="fr-FR" dirty="0" err="1" smtClean="0"/>
              <a:t>company's</a:t>
            </a:r>
            <a:r>
              <a:rPr lang="fr-FR" dirty="0" smtClean="0"/>
              <a:t> </a:t>
            </a:r>
            <a:r>
              <a:rPr lang="fr-FR" dirty="0" err="1" smtClean="0"/>
              <a:t>traded</a:t>
            </a:r>
            <a:r>
              <a:rPr lang="fr-FR" dirty="0" smtClean="0"/>
              <a:t> </a:t>
            </a:r>
            <a:r>
              <a:rPr lang="fr-FR" dirty="0" err="1" smtClean="0"/>
              <a:t>shares</a:t>
            </a:r>
            <a:endParaRPr lang="fr-FR" dirty="0" smtClean="0"/>
          </a:p>
          <a:p>
            <a:pPr>
              <a:buNone/>
            </a:pPr>
            <a:r>
              <a:rPr lang="fr-FR" dirty="0" smtClean="0"/>
              <a:t>-$ 20,000 cash.</a:t>
            </a:r>
          </a:p>
          <a:p>
            <a:pPr>
              <a:buNone/>
            </a:pPr>
            <a:r>
              <a:rPr lang="fr-FR" dirty="0" smtClean="0"/>
              <a:t>- A </a:t>
            </a:r>
            <a:r>
              <a:rPr lang="fr-FR" dirty="0" err="1" smtClean="0"/>
              <a:t>liability</a:t>
            </a:r>
            <a:r>
              <a:rPr lang="fr-FR" dirty="0" smtClean="0"/>
              <a:t> </a:t>
            </a:r>
            <a:r>
              <a:rPr lang="fr-FR" dirty="0" err="1" smtClean="0"/>
              <a:t>incurred</a:t>
            </a:r>
            <a:r>
              <a:rPr lang="fr-FR" dirty="0" smtClean="0"/>
              <a:t> by </a:t>
            </a:r>
            <a:r>
              <a:rPr lang="fr-FR" dirty="0" err="1" smtClean="0"/>
              <a:t>Company</a:t>
            </a:r>
            <a:r>
              <a:rPr lang="fr-FR" dirty="0" smtClean="0"/>
              <a:t> E on </a:t>
            </a:r>
            <a:r>
              <a:rPr lang="fr-FR" dirty="0" err="1" smtClean="0"/>
              <a:t>behalf</a:t>
            </a:r>
            <a:r>
              <a:rPr lang="fr-FR" dirty="0" smtClean="0"/>
              <a:t> of </a:t>
            </a:r>
            <a:r>
              <a:rPr lang="fr-FR" dirty="0" err="1" smtClean="0"/>
              <a:t>Company</a:t>
            </a:r>
            <a:r>
              <a:rPr lang="fr-FR" dirty="0" smtClean="0"/>
              <a:t> F   </a:t>
            </a:r>
            <a:r>
              <a:rPr lang="fr-FR" dirty="0" err="1" smtClean="0"/>
              <a:t>amounted</a:t>
            </a:r>
            <a:r>
              <a:rPr lang="fr-FR" dirty="0" smtClean="0"/>
              <a:t> to $5,000 </a:t>
            </a:r>
          </a:p>
          <a:p>
            <a:pPr>
              <a:buNone/>
            </a:pPr>
            <a:r>
              <a:rPr lang="fr-FR" dirty="0" smtClean="0"/>
              <a:t>- $1,850. </a:t>
            </a:r>
            <a:r>
              <a:rPr lang="fr-FR" dirty="0" err="1" smtClean="0"/>
              <a:t>Accounting</a:t>
            </a:r>
            <a:r>
              <a:rPr lang="fr-FR" dirty="0" smtClean="0"/>
              <a:t> and </a:t>
            </a:r>
            <a:r>
              <a:rPr lang="fr-FR" dirty="0" err="1" smtClean="0"/>
              <a:t>legal</a:t>
            </a:r>
            <a:r>
              <a:rPr lang="fr-FR" dirty="0" smtClean="0"/>
              <a:t> </a:t>
            </a:r>
            <a:r>
              <a:rPr lang="fr-FR" dirty="0" err="1" smtClean="0"/>
              <a:t>expenses</a:t>
            </a:r>
            <a:r>
              <a:rPr lang="fr-FR" dirty="0" smtClean="0"/>
              <a:t> </a:t>
            </a:r>
            <a:r>
              <a:rPr lang="fr-FR" dirty="0" err="1" smtClean="0"/>
              <a:t>related</a:t>
            </a:r>
            <a:r>
              <a:rPr lang="fr-FR" dirty="0" smtClean="0"/>
              <a:t> to  </a:t>
            </a:r>
            <a:r>
              <a:rPr lang="fr-FR" dirty="0" err="1" smtClean="0"/>
              <a:t>merger</a:t>
            </a:r>
            <a:r>
              <a:rPr lang="fr-FR" dirty="0" smtClean="0"/>
              <a:t>.</a:t>
            </a:r>
          </a:p>
          <a:p>
            <a:pPr>
              <a:buNone/>
            </a:pPr>
            <a:r>
              <a:rPr lang="fr-FR" dirty="0" smtClean="0"/>
              <a:t>- $1,300 . Operating </a:t>
            </a:r>
            <a:r>
              <a:rPr lang="fr-FR" dirty="0" err="1" smtClean="0"/>
              <a:t>expenses</a:t>
            </a:r>
            <a:r>
              <a:rPr lang="fr-FR" dirty="0" smtClean="0"/>
              <a:t> to </a:t>
            </a:r>
            <a:r>
              <a:rPr lang="fr-FR" dirty="0" err="1" smtClean="0"/>
              <a:t>complete</a:t>
            </a:r>
            <a:r>
              <a:rPr lang="fr-FR" dirty="0" smtClean="0"/>
              <a:t> the </a:t>
            </a:r>
            <a:r>
              <a:rPr lang="fr-FR" dirty="0" err="1" smtClean="0"/>
              <a:t>merger</a:t>
            </a:r>
            <a:r>
              <a:rPr lang="fr-FR" dirty="0" smtClean="0"/>
              <a:t>.</a:t>
            </a:r>
          </a:p>
          <a:p>
            <a:pPr>
              <a:buNone/>
            </a:pPr>
            <a:r>
              <a:rPr lang="fr-FR" b="1" dirty="0" err="1" smtClean="0"/>
              <a:t>Required</a:t>
            </a:r>
            <a:r>
              <a:rPr lang="fr-FR" b="1" dirty="0" smtClean="0"/>
              <a:t>: </a:t>
            </a:r>
            <a:r>
              <a:rPr lang="fr-FR" dirty="0" smtClean="0"/>
              <a:t>How to </a:t>
            </a:r>
            <a:r>
              <a:rPr lang="fr-FR" dirty="0" err="1" smtClean="0"/>
              <a:t>account</a:t>
            </a:r>
            <a:r>
              <a:rPr lang="fr-FR" dirty="0" smtClean="0"/>
              <a:t> for </a:t>
            </a:r>
            <a:r>
              <a:rPr lang="fr-FR" dirty="0" err="1" smtClean="0"/>
              <a:t>acquisiyion</a:t>
            </a:r>
            <a:r>
              <a:rPr lang="fr-FR" dirty="0" smtClean="0"/>
              <a:t> </a:t>
            </a:r>
            <a:r>
              <a:rPr lang="fr-FR" dirty="0" err="1" smtClean="0"/>
              <a:t>cost</a:t>
            </a:r>
            <a:r>
              <a:rPr lang="fr-FR" dirty="0" smtClean="0"/>
              <a:t> under IFRS 3 ?</a:t>
            </a:r>
          </a:p>
          <a:p>
            <a:endParaRPr lang="fr-FR" dirty="0" smtClean="0"/>
          </a:p>
          <a:p>
            <a:pPr fontAlgn="base">
              <a:buNone/>
            </a:pPr>
            <a:endParaRPr lang="en-US" dirty="0" smtClean="0"/>
          </a:p>
          <a:p>
            <a:pPr>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t>Solution :</a:t>
            </a:r>
            <a:r>
              <a:rPr lang="fr-FR" dirty="0" smtClean="0"/>
              <a:t> The </a:t>
            </a:r>
            <a:r>
              <a:rPr lang="fr-FR" dirty="0" err="1" smtClean="0"/>
              <a:t>cost</a:t>
            </a:r>
            <a:r>
              <a:rPr lang="fr-FR" dirty="0" smtClean="0"/>
              <a:t> of </a:t>
            </a:r>
            <a:r>
              <a:rPr lang="fr-FR" dirty="0" err="1" smtClean="0"/>
              <a:t>purchasing</a:t>
            </a:r>
            <a:r>
              <a:rPr lang="fr-FR" dirty="0" smtClean="0"/>
              <a:t> </a:t>
            </a:r>
            <a:r>
              <a:rPr lang="fr-FR" dirty="0" err="1" smtClean="0"/>
              <a:t>Company</a:t>
            </a:r>
            <a:r>
              <a:rPr lang="fr-FR" dirty="0" smtClean="0"/>
              <a:t> F by </a:t>
            </a:r>
            <a:r>
              <a:rPr lang="fr-FR" dirty="0" err="1" smtClean="0"/>
              <a:t>Company</a:t>
            </a:r>
            <a:r>
              <a:rPr lang="fr-FR" dirty="0" smtClean="0"/>
              <a:t> E </a:t>
            </a:r>
            <a:r>
              <a:rPr lang="fr-FR" dirty="0" err="1" smtClean="0"/>
              <a:t>is</a:t>
            </a:r>
            <a:r>
              <a:rPr lang="fr-FR" dirty="0" smtClean="0"/>
              <a:t> </a:t>
            </a:r>
            <a:r>
              <a:rPr lang="fr-FR" dirty="0" err="1" smtClean="0"/>
              <a:t>determined</a:t>
            </a:r>
            <a:r>
              <a:rPr lang="fr-FR" dirty="0" smtClean="0"/>
              <a:t> as </a:t>
            </a:r>
            <a:r>
              <a:rPr lang="fr-FR" dirty="0" err="1" smtClean="0"/>
              <a:t>follows</a:t>
            </a:r>
            <a:r>
              <a:rPr lang="fr-FR" dirty="0" smtClean="0"/>
              <a:t>:</a:t>
            </a:r>
          </a:p>
          <a:p>
            <a:pPr>
              <a:buNone/>
            </a:pPr>
            <a:r>
              <a:rPr lang="fr-FR" dirty="0" err="1" smtClean="0"/>
              <a:t>Shares</a:t>
            </a:r>
            <a:r>
              <a:rPr lang="fr-FR" dirty="0" smtClean="0"/>
              <a:t> </a:t>
            </a:r>
            <a:r>
              <a:rPr lang="fr-FR" dirty="0" err="1" smtClean="0"/>
              <a:t>issued</a:t>
            </a:r>
            <a:r>
              <a:rPr lang="fr-FR" dirty="0" smtClean="0"/>
              <a:t>                                  70,000</a:t>
            </a:r>
          </a:p>
          <a:p>
            <a:pPr>
              <a:buNone/>
            </a:pPr>
            <a:r>
              <a:rPr lang="fr-FR" dirty="0" smtClean="0"/>
              <a:t>Cash                                                20,000</a:t>
            </a:r>
          </a:p>
          <a:p>
            <a:pPr>
              <a:buNone/>
            </a:pPr>
            <a:r>
              <a:rPr lang="fr-FR" dirty="0" smtClean="0"/>
              <a:t>Contingent  </a:t>
            </a:r>
            <a:r>
              <a:rPr lang="fr-FR" dirty="0" err="1" smtClean="0"/>
              <a:t>liability</a:t>
            </a:r>
            <a:r>
              <a:rPr lang="fr-FR" dirty="0" smtClean="0"/>
              <a:t>                        5,000</a:t>
            </a:r>
          </a:p>
          <a:p>
            <a:pPr>
              <a:buNone/>
            </a:pPr>
            <a:r>
              <a:rPr lang="fr-FR" dirty="0" err="1" smtClean="0"/>
              <a:t>Accouning</a:t>
            </a:r>
            <a:r>
              <a:rPr lang="fr-FR" dirty="0" smtClean="0"/>
              <a:t> and </a:t>
            </a:r>
            <a:r>
              <a:rPr lang="fr-FR" dirty="0" err="1" smtClean="0"/>
              <a:t>legal</a:t>
            </a:r>
            <a:r>
              <a:rPr lang="fr-FR" dirty="0" smtClean="0"/>
              <a:t> </a:t>
            </a:r>
            <a:r>
              <a:rPr lang="fr-FR" dirty="0" err="1" smtClean="0"/>
              <a:t>expenses</a:t>
            </a:r>
            <a:r>
              <a:rPr lang="fr-FR" dirty="0" smtClean="0"/>
              <a:t>       1,850</a:t>
            </a:r>
          </a:p>
          <a:p>
            <a:pPr>
              <a:buNone/>
            </a:pPr>
            <a:r>
              <a:rPr lang="fr-FR" dirty="0" smtClean="0"/>
              <a:t>Operating </a:t>
            </a:r>
            <a:r>
              <a:rPr lang="fr-FR" dirty="0" err="1" smtClean="0"/>
              <a:t>expenses</a:t>
            </a:r>
            <a:r>
              <a:rPr lang="fr-FR" dirty="0" smtClean="0"/>
              <a:t>                          </a:t>
            </a:r>
            <a:r>
              <a:rPr lang="fr-FR" u="sng" dirty="0" smtClean="0"/>
              <a:t>1,300</a:t>
            </a:r>
            <a:endParaRPr lang="fr-FR" dirty="0" smtClean="0"/>
          </a:p>
          <a:p>
            <a:pPr>
              <a:buNone/>
            </a:pPr>
            <a:r>
              <a:rPr lang="fr-FR" b="1" dirty="0" smtClean="0"/>
              <a:t>Total                                                      98150</a:t>
            </a:r>
          </a:p>
          <a:p>
            <a:pPr>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buNone/>
            </a:pPr>
            <a:r>
              <a:rPr lang="fr-FR" dirty="0" smtClean="0">
                <a:solidFill>
                  <a:srgbClr val="FF0000"/>
                </a:solidFill>
              </a:rPr>
              <a:t>2-</a:t>
            </a:r>
            <a:r>
              <a:rPr lang="fr-FR" b="1" dirty="0" smtClean="0">
                <a:solidFill>
                  <a:srgbClr val="FF0000"/>
                </a:solidFill>
              </a:rPr>
              <a:t>Net </a:t>
            </a:r>
            <a:r>
              <a:rPr lang="fr-FR" b="1" dirty="0" err="1" smtClean="0">
                <a:solidFill>
                  <a:srgbClr val="FF0000"/>
                </a:solidFill>
              </a:rPr>
              <a:t>Asset</a:t>
            </a:r>
            <a:r>
              <a:rPr lang="fr-FR" b="1" dirty="0" smtClean="0">
                <a:solidFill>
                  <a:srgbClr val="FF0000"/>
                </a:solidFill>
              </a:rPr>
              <a:t> </a:t>
            </a:r>
            <a:r>
              <a:rPr lang="fr-FR" b="1" dirty="0" err="1" smtClean="0">
                <a:solidFill>
                  <a:srgbClr val="FF0000"/>
                </a:solidFill>
              </a:rPr>
              <a:t>Acquired</a:t>
            </a:r>
            <a:endParaRPr lang="fr-FR" dirty="0" smtClean="0">
              <a:solidFill>
                <a:srgbClr val="FF0000"/>
              </a:solidFill>
            </a:endParaRPr>
          </a:p>
          <a:p>
            <a:r>
              <a:rPr lang="fr-FR" dirty="0" smtClean="0"/>
              <a:t>The </a:t>
            </a:r>
            <a:r>
              <a:rPr lang="fr-FR" dirty="0" err="1" smtClean="0"/>
              <a:t>acquirer</a:t>
            </a:r>
            <a:r>
              <a:rPr lang="fr-FR" dirty="0" smtClean="0"/>
              <a:t> must </a:t>
            </a:r>
            <a:r>
              <a:rPr lang="fr-FR" dirty="0" err="1" smtClean="0"/>
              <a:t>recognize</a:t>
            </a:r>
            <a:r>
              <a:rPr lang="fr-FR" dirty="0" smtClean="0"/>
              <a:t> </a:t>
            </a:r>
            <a:r>
              <a:rPr lang="fr-FR" dirty="0" err="1" smtClean="0"/>
              <a:t>separately</a:t>
            </a:r>
            <a:r>
              <a:rPr lang="fr-FR" dirty="0" smtClean="0"/>
              <a:t> </a:t>
            </a:r>
            <a:r>
              <a:rPr lang="fr-FR" dirty="0" err="1" smtClean="0"/>
              <a:t>at</a:t>
            </a:r>
            <a:r>
              <a:rPr lang="fr-FR" dirty="0" smtClean="0"/>
              <a:t> the date of acquisition the </a:t>
            </a:r>
            <a:r>
              <a:rPr lang="fr-FR" dirty="0" err="1" smtClean="0"/>
              <a:t>acquiree’s</a:t>
            </a:r>
            <a:r>
              <a:rPr lang="fr-FR" dirty="0" smtClean="0"/>
              <a:t> identifiable </a:t>
            </a:r>
            <a:r>
              <a:rPr lang="fr-FR" dirty="0" err="1" smtClean="0"/>
              <a:t>assets</a:t>
            </a:r>
            <a:r>
              <a:rPr lang="fr-FR" dirty="0" smtClean="0"/>
              <a:t>, </a:t>
            </a:r>
            <a:r>
              <a:rPr lang="fr-FR" dirty="0" err="1" smtClean="0"/>
              <a:t>liabilities</a:t>
            </a:r>
            <a:r>
              <a:rPr lang="fr-FR" dirty="0" smtClean="0"/>
              <a:t>, and contingent </a:t>
            </a:r>
            <a:r>
              <a:rPr lang="fr-FR" dirty="0" err="1" smtClean="0"/>
              <a:t>liabilities</a:t>
            </a:r>
            <a:r>
              <a:rPr lang="fr-FR" dirty="0" smtClean="0"/>
              <a:t> </a:t>
            </a:r>
            <a:r>
              <a:rPr lang="fr-FR" dirty="0" err="1" smtClean="0"/>
              <a:t>that</a:t>
            </a:r>
            <a:r>
              <a:rPr lang="fr-FR" dirty="0" smtClean="0"/>
              <a:t> </a:t>
            </a:r>
            <a:r>
              <a:rPr lang="fr-FR" dirty="0" err="1" smtClean="0"/>
              <a:t>satisfy</a:t>
            </a:r>
            <a:r>
              <a:rPr lang="fr-FR" dirty="0" smtClean="0"/>
              <a:t> the recognition </a:t>
            </a:r>
            <a:r>
              <a:rPr lang="fr-FR" dirty="0" err="1" smtClean="0"/>
              <a:t>criteria</a:t>
            </a:r>
            <a:r>
              <a:rPr lang="fr-FR" dirty="0" smtClean="0"/>
              <a:t> as </a:t>
            </a:r>
            <a:r>
              <a:rPr lang="fr-FR" dirty="0" err="1" smtClean="0"/>
              <a:t>follow</a:t>
            </a:r>
            <a:r>
              <a:rPr lang="fr-FR" dirty="0" smtClean="0"/>
              <a:t>:</a:t>
            </a:r>
          </a:p>
          <a:p>
            <a:pPr lvl="0">
              <a:buNone/>
            </a:pPr>
            <a:r>
              <a:rPr lang="fr-FR" dirty="0" smtClean="0"/>
              <a:t>-</a:t>
            </a:r>
            <a:r>
              <a:rPr lang="fr-FR" dirty="0" err="1" smtClean="0"/>
              <a:t>Assets</a:t>
            </a:r>
            <a:r>
              <a:rPr lang="fr-FR" dirty="0" smtClean="0"/>
              <a:t> </a:t>
            </a:r>
            <a:r>
              <a:rPr lang="fr-FR" dirty="0" err="1" smtClean="0"/>
              <a:t>other</a:t>
            </a:r>
            <a:r>
              <a:rPr lang="fr-FR" dirty="0" smtClean="0"/>
              <a:t> </a:t>
            </a:r>
            <a:r>
              <a:rPr lang="fr-FR" dirty="0" err="1" smtClean="0"/>
              <a:t>than</a:t>
            </a:r>
            <a:r>
              <a:rPr lang="fr-FR" dirty="0" smtClean="0"/>
              <a:t> intangible </a:t>
            </a:r>
            <a:r>
              <a:rPr lang="fr-FR" dirty="0" err="1" smtClean="0"/>
              <a:t>assets</a:t>
            </a:r>
            <a:r>
              <a:rPr lang="fr-FR" dirty="0" smtClean="0"/>
              <a:t> must </a:t>
            </a:r>
            <a:r>
              <a:rPr lang="fr-FR" dirty="0" err="1" smtClean="0"/>
              <a:t>be</a:t>
            </a:r>
            <a:r>
              <a:rPr lang="fr-FR" dirty="0" smtClean="0"/>
              <a:t> </a:t>
            </a:r>
            <a:r>
              <a:rPr lang="fr-FR" dirty="0" err="1" smtClean="0"/>
              <a:t>recognized</a:t>
            </a:r>
            <a:r>
              <a:rPr lang="fr-FR" dirty="0" smtClean="0"/>
              <a:t> if it </a:t>
            </a:r>
            <a:r>
              <a:rPr lang="fr-FR" dirty="0" err="1" smtClean="0"/>
              <a:t>is</a:t>
            </a:r>
            <a:r>
              <a:rPr lang="fr-FR" dirty="0" smtClean="0"/>
              <a:t> probable </a:t>
            </a:r>
            <a:r>
              <a:rPr lang="fr-FR" dirty="0" err="1" smtClean="0"/>
              <a:t>that</a:t>
            </a:r>
            <a:r>
              <a:rPr lang="fr-FR" dirty="0" smtClean="0"/>
              <a:t> the future economic </a:t>
            </a:r>
            <a:r>
              <a:rPr lang="fr-FR" dirty="0" err="1" smtClean="0"/>
              <a:t>benefits</a:t>
            </a:r>
            <a:r>
              <a:rPr lang="fr-FR" dirty="0" smtClean="0"/>
              <a:t> will go to the </a:t>
            </a:r>
            <a:r>
              <a:rPr lang="fr-FR" dirty="0" err="1" smtClean="0"/>
              <a:t>acquirer</a:t>
            </a:r>
            <a:r>
              <a:rPr lang="fr-FR" dirty="0" smtClean="0"/>
              <a:t> and </a:t>
            </a:r>
            <a:r>
              <a:rPr lang="fr-FR" dirty="0" err="1" smtClean="0"/>
              <a:t>their</a:t>
            </a:r>
            <a:r>
              <a:rPr lang="fr-FR" dirty="0" smtClean="0"/>
              <a:t> </a:t>
            </a:r>
            <a:r>
              <a:rPr lang="fr-FR" dirty="0" err="1" smtClean="0"/>
              <a:t>fair</a:t>
            </a:r>
            <a:r>
              <a:rPr lang="fr-FR" dirty="0" smtClean="0"/>
              <a:t> value </a:t>
            </a:r>
            <a:r>
              <a:rPr lang="fr-FR" dirty="0" err="1" smtClean="0"/>
              <a:t>can</a:t>
            </a:r>
            <a:r>
              <a:rPr lang="fr-FR" dirty="0" smtClean="0"/>
              <a:t> </a:t>
            </a:r>
            <a:r>
              <a:rPr lang="fr-FR" dirty="0" err="1" smtClean="0"/>
              <a:t>be</a:t>
            </a:r>
            <a:r>
              <a:rPr lang="fr-FR" dirty="0" smtClean="0"/>
              <a:t> </a:t>
            </a:r>
            <a:r>
              <a:rPr lang="fr-FR" dirty="0" err="1" smtClean="0"/>
              <a:t>measured</a:t>
            </a:r>
            <a:r>
              <a:rPr lang="fr-FR" dirty="0" smtClean="0"/>
              <a:t> </a:t>
            </a:r>
            <a:r>
              <a:rPr lang="fr-FR" dirty="0" err="1" smtClean="0"/>
              <a:t>reliably</a:t>
            </a:r>
            <a:r>
              <a:rPr lang="fr-FR" dirty="0" smtClean="0"/>
              <a:t>.</a:t>
            </a:r>
          </a:p>
          <a:p>
            <a:pPr lvl="0">
              <a:buNone/>
            </a:pPr>
            <a:r>
              <a:rPr lang="fr-FR" dirty="0" smtClean="0"/>
              <a:t>-A </a:t>
            </a:r>
            <a:r>
              <a:rPr lang="fr-FR" dirty="0" err="1" smtClean="0"/>
              <a:t>liability</a:t>
            </a:r>
            <a:r>
              <a:rPr lang="fr-FR" dirty="0" smtClean="0"/>
              <a:t> </a:t>
            </a:r>
            <a:r>
              <a:rPr lang="fr-FR" dirty="0" err="1" smtClean="0"/>
              <a:t>other</a:t>
            </a:r>
            <a:r>
              <a:rPr lang="fr-FR" dirty="0" smtClean="0"/>
              <a:t> </a:t>
            </a:r>
            <a:r>
              <a:rPr lang="fr-FR" dirty="0" err="1" smtClean="0"/>
              <a:t>than</a:t>
            </a:r>
            <a:r>
              <a:rPr lang="fr-FR" dirty="0" smtClean="0"/>
              <a:t> a contingent </a:t>
            </a:r>
            <a:r>
              <a:rPr lang="fr-FR" dirty="0" err="1" smtClean="0"/>
              <a:t>liability</a:t>
            </a:r>
            <a:r>
              <a:rPr lang="fr-FR" dirty="0" smtClean="0"/>
              <a:t> must </a:t>
            </a:r>
            <a:r>
              <a:rPr lang="fr-FR" dirty="0" err="1" smtClean="0"/>
              <a:t>be</a:t>
            </a:r>
            <a:r>
              <a:rPr lang="fr-FR" dirty="0" smtClean="0"/>
              <a:t> </a:t>
            </a:r>
            <a:r>
              <a:rPr lang="fr-FR" dirty="0" err="1" smtClean="0"/>
              <a:t>recognized</a:t>
            </a:r>
            <a:r>
              <a:rPr lang="fr-FR" dirty="0" smtClean="0"/>
              <a:t> if it </a:t>
            </a:r>
            <a:r>
              <a:rPr lang="fr-FR" dirty="0" err="1" smtClean="0"/>
              <a:t>is</a:t>
            </a:r>
            <a:r>
              <a:rPr lang="fr-FR" dirty="0" smtClean="0"/>
              <a:t> probable </a:t>
            </a:r>
            <a:r>
              <a:rPr lang="fr-FR" dirty="0" err="1" smtClean="0"/>
              <a:t>that</a:t>
            </a:r>
            <a:r>
              <a:rPr lang="fr-FR" dirty="0" smtClean="0"/>
              <a:t> </a:t>
            </a:r>
            <a:r>
              <a:rPr lang="fr-FR" dirty="0" err="1" smtClean="0"/>
              <a:t>there</a:t>
            </a:r>
            <a:r>
              <a:rPr lang="fr-FR" dirty="0" smtClean="0"/>
              <a:t> will </a:t>
            </a:r>
            <a:r>
              <a:rPr lang="fr-FR" dirty="0" err="1" smtClean="0"/>
              <a:t>be</a:t>
            </a:r>
            <a:r>
              <a:rPr lang="fr-FR" dirty="0" smtClean="0"/>
              <a:t> an </a:t>
            </a:r>
            <a:r>
              <a:rPr lang="fr-FR" dirty="0" err="1" smtClean="0"/>
              <a:t>outflow</a:t>
            </a:r>
            <a:r>
              <a:rPr lang="fr-FR" dirty="0" smtClean="0"/>
              <a:t> of </a:t>
            </a:r>
            <a:r>
              <a:rPr lang="fr-FR" dirty="0" err="1" smtClean="0"/>
              <a:t>resources</a:t>
            </a:r>
            <a:r>
              <a:rPr lang="fr-FR" dirty="0" smtClean="0"/>
              <a:t> </a:t>
            </a:r>
            <a:r>
              <a:rPr lang="fr-FR" dirty="0" err="1" smtClean="0"/>
              <a:t>required</a:t>
            </a:r>
            <a:r>
              <a:rPr lang="fr-FR" dirty="0" smtClean="0"/>
              <a:t> to </a:t>
            </a:r>
            <a:r>
              <a:rPr lang="fr-FR" dirty="0" err="1" smtClean="0"/>
              <a:t>settle</a:t>
            </a:r>
            <a:r>
              <a:rPr lang="fr-FR" dirty="0" smtClean="0"/>
              <a:t> the obligation and the </a:t>
            </a:r>
            <a:r>
              <a:rPr lang="fr-FR" dirty="0" err="1" smtClean="0"/>
              <a:t>fair</a:t>
            </a:r>
            <a:r>
              <a:rPr lang="fr-FR" dirty="0" smtClean="0"/>
              <a:t> value </a:t>
            </a:r>
            <a:r>
              <a:rPr lang="fr-FR" dirty="0" err="1" smtClean="0"/>
              <a:t>can</a:t>
            </a:r>
            <a:r>
              <a:rPr lang="fr-FR" dirty="0" smtClean="0"/>
              <a:t> </a:t>
            </a:r>
            <a:r>
              <a:rPr lang="fr-FR" dirty="0" err="1" smtClean="0"/>
              <a:t>be</a:t>
            </a:r>
            <a:r>
              <a:rPr lang="fr-FR" dirty="0" smtClean="0"/>
              <a:t> </a:t>
            </a:r>
            <a:r>
              <a:rPr lang="fr-FR" dirty="0" err="1" smtClean="0"/>
              <a:t>measured</a:t>
            </a:r>
            <a:r>
              <a:rPr lang="fr-FR" dirty="0" smtClean="0"/>
              <a:t> </a:t>
            </a:r>
            <a:r>
              <a:rPr lang="fr-FR" dirty="0" err="1" smtClean="0"/>
              <a:t>reliably</a:t>
            </a:r>
            <a:r>
              <a:rPr lang="fr-FR" dirty="0" smtClean="0"/>
              <a:t>.</a:t>
            </a:r>
          </a:p>
          <a:p>
            <a:pPr lvl="0">
              <a:buNone/>
            </a:pPr>
            <a:r>
              <a:rPr lang="fr-FR" dirty="0" smtClean="0"/>
              <a:t>-  A contingent </a:t>
            </a:r>
            <a:r>
              <a:rPr lang="fr-FR" dirty="0" err="1" smtClean="0"/>
              <a:t>liability</a:t>
            </a:r>
            <a:r>
              <a:rPr lang="fr-FR" dirty="0" smtClean="0"/>
              <a:t> or an intangible </a:t>
            </a:r>
            <a:r>
              <a:rPr lang="fr-FR" dirty="0" err="1" smtClean="0"/>
              <a:t>asset</a:t>
            </a:r>
            <a:r>
              <a:rPr lang="fr-FR" dirty="0" smtClean="0"/>
              <a:t> must </a:t>
            </a:r>
            <a:r>
              <a:rPr lang="fr-FR" dirty="0" err="1" smtClean="0"/>
              <a:t>be</a:t>
            </a:r>
            <a:r>
              <a:rPr lang="fr-FR" dirty="0" smtClean="0"/>
              <a:t> </a:t>
            </a:r>
            <a:r>
              <a:rPr lang="fr-FR" dirty="0" err="1" smtClean="0"/>
              <a:t>recognized</a:t>
            </a:r>
            <a:r>
              <a:rPr lang="fr-FR" dirty="0" smtClean="0"/>
              <a:t> if </a:t>
            </a:r>
            <a:r>
              <a:rPr lang="fr-FR" dirty="0" err="1" smtClean="0"/>
              <a:t>its</a:t>
            </a:r>
            <a:r>
              <a:rPr lang="fr-FR" dirty="0" smtClean="0"/>
              <a:t> </a:t>
            </a:r>
            <a:r>
              <a:rPr lang="fr-FR" dirty="0" err="1" smtClean="0"/>
              <a:t>fair</a:t>
            </a:r>
            <a:r>
              <a:rPr lang="fr-FR" dirty="0" smtClean="0"/>
              <a:t> value </a:t>
            </a:r>
            <a:r>
              <a:rPr lang="fr-FR" dirty="0" err="1" smtClean="0"/>
              <a:t>can</a:t>
            </a:r>
            <a:r>
              <a:rPr lang="fr-FR" dirty="0" smtClean="0"/>
              <a:t> </a:t>
            </a:r>
            <a:r>
              <a:rPr lang="fr-FR" dirty="0" err="1" smtClean="0"/>
              <a:t>be</a:t>
            </a:r>
            <a:r>
              <a:rPr lang="fr-FR" dirty="0" smtClean="0"/>
              <a:t> </a:t>
            </a:r>
            <a:r>
              <a:rPr lang="fr-FR" dirty="0" err="1" smtClean="0"/>
              <a:t>recognized</a:t>
            </a:r>
            <a:r>
              <a:rPr lang="fr-FR" dirty="0" smtClean="0"/>
              <a:t> </a:t>
            </a:r>
            <a:r>
              <a:rPr lang="fr-FR" dirty="0" err="1" smtClean="0"/>
              <a:t>reliably</a:t>
            </a:r>
            <a:r>
              <a:rPr lang="fr-FR" dirty="0" smtClean="0"/>
              <a:t>.</a:t>
            </a:r>
          </a:p>
          <a:p>
            <a:pPr>
              <a:buNone/>
            </a:pPr>
            <a:r>
              <a:rPr lang="fr-FR" b="1" dirty="0" smtClean="0"/>
              <a:t> </a:t>
            </a:r>
            <a:endParaRPr lang="fr-FR"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fr-FR" b="1" dirty="0" err="1" smtClean="0">
                <a:solidFill>
                  <a:srgbClr val="FF0000"/>
                </a:solidFill>
              </a:rPr>
              <a:t>Recognising</a:t>
            </a:r>
            <a:r>
              <a:rPr lang="fr-FR" b="1" dirty="0" smtClean="0">
                <a:solidFill>
                  <a:srgbClr val="FF0000"/>
                </a:solidFill>
              </a:rPr>
              <a:t> </a:t>
            </a:r>
            <a:r>
              <a:rPr lang="fr-FR" b="1" dirty="0" smtClean="0">
                <a:solidFill>
                  <a:srgbClr val="FF0000"/>
                </a:solidFill>
              </a:rPr>
              <a:t>and </a:t>
            </a:r>
            <a:r>
              <a:rPr lang="fr-FR" b="1" dirty="0" err="1" smtClean="0">
                <a:solidFill>
                  <a:srgbClr val="FF0000"/>
                </a:solidFill>
              </a:rPr>
              <a:t>measuring</a:t>
            </a:r>
            <a:r>
              <a:rPr lang="fr-FR" b="1" dirty="0" smtClean="0">
                <a:solidFill>
                  <a:srgbClr val="FF0000"/>
                </a:solidFill>
              </a:rPr>
              <a:t> </a:t>
            </a:r>
            <a:r>
              <a:rPr lang="fr-FR" b="1" dirty="0" smtClean="0">
                <a:solidFill>
                  <a:srgbClr val="FF0000"/>
                </a:solidFill>
              </a:rPr>
              <a:t>goodwill</a:t>
            </a:r>
            <a:endParaRPr lang="fr-FR" dirty="0" smtClean="0">
              <a:solidFill>
                <a:srgbClr val="FF0000"/>
              </a:solidFill>
            </a:endParaRPr>
          </a:p>
          <a:p>
            <a:pPr>
              <a:buNone/>
            </a:pPr>
            <a:r>
              <a:rPr lang="fr-FR" dirty="0" smtClean="0"/>
              <a:t>The </a:t>
            </a:r>
            <a:r>
              <a:rPr lang="fr-FR" dirty="0" err="1" smtClean="0"/>
              <a:t>acquirer</a:t>
            </a:r>
            <a:r>
              <a:rPr lang="fr-FR" dirty="0" smtClean="0"/>
              <a:t> </a:t>
            </a:r>
            <a:r>
              <a:rPr lang="fr-FR" dirty="0" err="1" smtClean="0"/>
              <a:t>shall</a:t>
            </a:r>
            <a:r>
              <a:rPr lang="fr-FR" dirty="0" smtClean="0"/>
              <a:t> </a:t>
            </a:r>
            <a:r>
              <a:rPr lang="fr-FR" dirty="0" err="1" smtClean="0"/>
              <a:t>recognise</a:t>
            </a:r>
            <a:r>
              <a:rPr lang="fr-FR" dirty="0" smtClean="0"/>
              <a:t> goodwill  </a:t>
            </a:r>
            <a:r>
              <a:rPr lang="fr-FR" dirty="0" err="1" smtClean="0"/>
              <a:t>at</a:t>
            </a:r>
            <a:r>
              <a:rPr lang="fr-FR" dirty="0" smtClean="0"/>
              <a:t> the acquisition date </a:t>
            </a:r>
            <a:r>
              <a:rPr lang="fr-FR" dirty="0" err="1" smtClean="0"/>
              <a:t>measured</a:t>
            </a:r>
            <a:r>
              <a:rPr lang="fr-FR" dirty="0" smtClean="0"/>
              <a:t> as the </a:t>
            </a:r>
            <a:r>
              <a:rPr lang="fr-FR" dirty="0" err="1" smtClean="0"/>
              <a:t>excess</a:t>
            </a:r>
            <a:r>
              <a:rPr lang="fr-FR" dirty="0" smtClean="0"/>
              <a:t> of  :</a:t>
            </a:r>
          </a:p>
          <a:p>
            <a:pPr>
              <a:buNone/>
            </a:pPr>
            <a:r>
              <a:rPr lang="fr-FR" b="1" dirty="0" smtClean="0"/>
              <a:t>a</a:t>
            </a:r>
            <a:r>
              <a:rPr lang="fr-FR" dirty="0" smtClean="0"/>
              <a:t>-the </a:t>
            </a:r>
            <a:r>
              <a:rPr lang="fr-FR" dirty="0" err="1" smtClean="0"/>
              <a:t>aggregate</a:t>
            </a:r>
            <a:r>
              <a:rPr lang="fr-FR" dirty="0" smtClean="0"/>
              <a:t> of </a:t>
            </a:r>
          </a:p>
          <a:p>
            <a:pPr>
              <a:buNone/>
            </a:pPr>
            <a:r>
              <a:rPr lang="fr-FR" dirty="0" smtClean="0"/>
              <a:t>-  the value of the </a:t>
            </a:r>
            <a:r>
              <a:rPr lang="fr-FR" dirty="0" err="1" smtClean="0"/>
              <a:t>consideration</a:t>
            </a:r>
            <a:r>
              <a:rPr lang="fr-FR" dirty="0" smtClean="0"/>
              <a:t> </a:t>
            </a:r>
            <a:r>
              <a:rPr lang="fr-FR" dirty="0" err="1" smtClean="0"/>
              <a:t>transferred</a:t>
            </a:r>
            <a:r>
              <a:rPr lang="fr-FR" dirty="0" smtClean="0"/>
              <a:t> (</a:t>
            </a:r>
            <a:r>
              <a:rPr lang="fr-FR" dirty="0" err="1" smtClean="0"/>
              <a:t>generally</a:t>
            </a:r>
            <a:r>
              <a:rPr lang="fr-FR" dirty="0" smtClean="0"/>
              <a:t> </a:t>
            </a:r>
            <a:r>
              <a:rPr lang="fr-FR" dirty="0" err="1" smtClean="0"/>
              <a:t>at</a:t>
            </a:r>
            <a:r>
              <a:rPr lang="fr-FR" dirty="0" smtClean="0"/>
              <a:t> </a:t>
            </a:r>
            <a:r>
              <a:rPr lang="fr-FR" dirty="0" err="1" smtClean="0"/>
              <a:t>fair</a:t>
            </a:r>
            <a:r>
              <a:rPr lang="fr-FR" dirty="0" smtClean="0"/>
              <a:t> value),</a:t>
            </a:r>
          </a:p>
          <a:p>
            <a:pPr lvl="0">
              <a:buNone/>
            </a:pPr>
            <a:r>
              <a:rPr lang="fr-FR" dirty="0" smtClean="0"/>
              <a:t>- the </a:t>
            </a:r>
            <a:r>
              <a:rPr lang="fr-FR" dirty="0" err="1" smtClean="0"/>
              <a:t>amount</a:t>
            </a:r>
            <a:r>
              <a:rPr lang="fr-FR" dirty="0" smtClean="0"/>
              <a:t> of </a:t>
            </a:r>
            <a:r>
              <a:rPr lang="fr-FR" dirty="0" err="1" smtClean="0"/>
              <a:t>any</a:t>
            </a:r>
            <a:r>
              <a:rPr lang="fr-FR" dirty="0" smtClean="0"/>
              <a:t> non-</a:t>
            </a:r>
            <a:r>
              <a:rPr lang="fr-FR" dirty="0" err="1" smtClean="0"/>
              <a:t>controlling</a:t>
            </a:r>
            <a:r>
              <a:rPr lang="fr-FR" dirty="0" smtClean="0"/>
              <a:t> </a:t>
            </a:r>
            <a:r>
              <a:rPr lang="fr-FR" dirty="0" err="1" smtClean="0"/>
              <a:t>interest</a:t>
            </a:r>
            <a:r>
              <a:rPr lang="fr-FR" dirty="0" smtClean="0"/>
              <a:t> (NCI), and </a:t>
            </a:r>
          </a:p>
          <a:p>
            <a:pPr lvl="0">
              <a:buNone/>
            </a:pPr>
            <a:r>
              <a:rPr lang="fr-FR" dirty="0" smtClean="0"/>
              <a:t>  -in a business </a:t>
            </a:r>
            <a:r>
              <a:rPr lang="fr-FR" dirty="0" err="1" smtClean="0"/>
              <a:t>combination</a:t>
            </a:r>
            <a:r>
              <a:rPr lang="fr-FR" dirty="0" smtClean="0"/>
              <a:t> </a:t>
            </a:r>
            <a:r>
              <a:rPr lang="fr-FR" dirty="0" err="1" smtClean="0"/>
              <a:t>achieved</a:t>
            </a:r>
            <a:r>
              <a:rPr lang="fr-FR" dirty="0" smtClean="0"/>
              <a:t> in stages (</a:t>
            </a:r>
            <a:r>
              <a:rPr lang="fr-FR" dirty="0" err="1" smtClean="0"/>
              <a:t>see</a:t>
            </a:r>
            <a:r>
              <a:rPr lang="fr-FR" dirty="0" smtClean="0"/>
              <a:t> </a:t>
            </a:r>
            <a:r>
              <a:rPr lang="fr-FR" dirty="0" err="1" smtClean="0"/>
              <a:t>below</a:t>
            </a:r>
            <a:r>
              <a:rPr lang="fr-FR" dirty="0" smtClean="0"/>
              <a:t>), the acquisition-date </a:t>
            </a:r>
            <a:r>
              <a:rPr lang="fr-FR" dirty="0" err="1" smtClean="0"/>
              <a:t>fair</a:t>
            </a:r>
            <a:r>
              <a:rPr lang="fr-FR" dirty="0" smtClean="0"/>
              <a:t> value of the </a:t>
            </a:r>
            <a:r>
              <a:rPr lang="fr-FR" dirty="0" err="1" smtClean="0"/>
              <a:t>acquirer's</a:t>
            </a:r>
            <a:r>
              <a:rPr lang="fr-FR" dirty="0" smtClean="0"/>
              <a:t> </a:t>
            </a:r>
            <a:r>
              <a:rPr lang="fr-FR" dirty="0" err="1" smtClean="0"/>
              <a:t>previously</a:t>
            </a:r>
            <a:r>
              <a:rPr lang="fr-FR" dirty="0" smtClean="0"/>
              <a:t>-held </a:t>
            </a:r>
            <a:r>
              <a:rPr lang="fr-FR" dirty="0" err="1" smtClean="0"/>
              <a:t>equity</a:t>
            </a:r>
            <a:r>
              <a:rPr lang="fr-FR" dirty="0" smtClean="0"/>
              <a:t> </a:t>
            </a:r>
            <a:r>
              <a:rPr lang="fr-FR" dirty="0" err="1" smtClean="0"/>
              <a:t>interest</a:t>
            </a:r>
            <a:r>
              <a:rPr lang="fr-FR" dirty="0" smtClean="0"/>
              <a:t> in the </a:t>
            </a:r>
            <a:r>
              <a:rPr lang="fr-FR" dirty="0" err="1" smtClean="0"/>
              <a:t>acquiree</a:t>
            </a:r>
            <a:r>
              <a:rPr lang="fr-FR" dirty="0" smtClean="0"/>
              <a:t>, and</a:t>
            </a:r>
          </a:p>
          <a:p>
            <a:pPr>
              <a:buNone/>
            </a:pPr>
            <a:r>
              <a:rPr lang="fr-FR" b="1" dirty="0" smtClean="0"/>
              <a:t>b</a:t>
            </a:r>
            <a:r>
              <a:rPr lang="fr-FR" dirty="0" smtClean="0"/>
              <a:t>- the net of the acquisition-date </a:t>
            </a:r>
            <a:r>
              <a:rPr lang="fr-FR" dirty="0" err="1" smtClean="0"/>
              <a:t>amounts</a:t>
            </a:r>
            <a:r>
              <a:rPr lang="fr-FR" dirty="0" smtClean="0"/>
              <a:t> of the identifiable </a:t>
            </a:r>
            <a:r>
              <a:rPr lang="fr-FR" dirty="0" err="1" smtClean="0"/>
              <a:t>assets</a:t>
            </a:r>
            <a:r>
              <a:rPr lang="fr-FR" dirty="0" smtClean="0"/>
              <a:t> </a:t>
            </a:r>
            <a:r>
              <a:rPr lang="fr-FR" dirty="0" err="1" smtClean="0"/>
              <a:t>acquired</a:t>
            </a:r>
            <a:r>
              <a:rPr lang="fr-FR" dirty="0" smtClean="0"/>
              <a:t> and the </a:t>
            </a:r>
            <a:r>
              <a:rPr lang="fr-FR" dirty="0" err="1" smtClean="0"/>
              <a:t>liabilities</a:t>
            </a:r>
            <a:r>
              <a:rPr lang="fr-FR" dirty="0" smtClean="0"/>
              <a:t> </a:t>
            </a:r>
            <a:r>
              <a:rPr lang="fr-FR" dirty="0" err="1" smtClean="0"/>
              <a:t>assumed</a:t>
            </a:r>
            <a:r>
              <a:rPr lang="fr-FR" dirty="0" smtClean="0"/>
              <a:t> ( IFRS3).So the goodwill </a:t>
            </a:r>
            <a:r>
              <a:rPr lang="fr-FR" dirty="0" err="1" smtClean="0"/>
              <a:t>can</a:t>
            </a:r>
            <a:r>
              <a:rPr lang="fr-FR" dirty="0" smtClean="0"/>
              <a:t> </a:t>
            </a:r>
            <a:r>
              <a:rPr lang="fr-FR" dirty="0" err="1" smtClean="0"/>
              <a:t>be</a:t>
            </a:r>
            <a:r>
              <a:rPr lang="fr-FR" dirty="0" smtClean="0"/>
              <a:t> </a:t>
            </a:r>
            <a:r>
              <a:rPr lang="fr-FR" dirty="0" err="1" smtClean="0"/>
              <a:t>calculated</a:t>
            </a:r>
            <a:r>
              <a:rPr lang="fr-FR" dirty="0" smtClean="0"/>
              <a:t> </a:t>
            </a:r>
            <a:r>
              <a:rPr lang="fr-FR" dirty="0" err="1" smtClean="0"/>
              <a:t>using</a:t>
            </a:r>
            <a:r>
              <a:rPr lang="fr-FR" dirty="0" smtClean="0"/>
              <a:t> the </a:t>
            </a:r>
            <a:r>
              <a:rPr lang="fr-FR" dirty="0" err="1" smtClean="0"/>
              <a:t>following</a:t>
            </a:r>
            <a:r>
              <a:rPr lang="fr-FR" dirty="0" smtClean="0"/>
              <a:t> </a:t>
            </a:r>
            <a:r>
              <a:rPr lang="fr-FR" dirty="0" err="1" smtClean="0"/>
              <a:t>equation</a:t>
            </a:r>
            <a:r>
              <a:rPr lang="fr-FR" dirty="0" smtClean="0"/>
              <a:t> :</a:t>
            </a:r>
          </a:p>
          <a:p>
            <a:pPr>
              <a:buNone/>
            </a:pPr>
            <a:r>
              <a:rPr lang="en-US" b="1" dirty="0" smtClean="0">
                <a:solidFill>
                  <a:srgbClr val="FF0000"/>
                </a:solidFill>
              </a:rPr>
              <a:t>Goodwill = Consideration transferred + Amount of non-controlling interests + Fair value of previous equity interests - Net assets </a:t>
            </a:r>
            <a:r>
              <a:rPr lang="en-US" b="1" dirty="0" err="1" smtClean="0">
                <a:solidFill>
                  <a:srgbClr val="FF0000"/>
                </a:solidFill>
              </a:rPr>
              <a:t>recognised</a:t>
            </a:r>
            <a:endParaRPr lang="fr-FR" dirty="0" smtClean="0"/>
          </a:p>
          <a:p>
            <a:pPr fontAlgn="base">
              <a:buNone/>
            </a:pPr>
            <a:endParaRPr lang="en-US" b="1" u="sng" dirty="0" smtClean="0">
              <a:solidFill>
                <a:srgbClr val="FF0000"/>
              </a:solidFill>
            </a:endParaRPr>
          </a:p>
          <a:p>
            <a:endParaRPr lang="fr-FR" b="1" dirty="0" smtClean="0">
              <a:solidFill>
                <a:srgbClr val="FF0000"/>
              </a:solidFill>
            </a:endParaRPr>
          </a:p>
          <a:p>
            <a:pPr>
              <a:buNone/>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buNone/>
            </a:pPr>
            <a:r>
              <a:rPr lang="fr-FR" dirty="0" smtClean="0"/>
              <a:t>EX3-</a:t>
            </a:r>
            <a:r>
              <a:rPr lang="fr-FR" dirty="0" err="1" smtClean="0"/>
              <a:t>Company</a:t>
            </a:r>
            <a:r>
              <a:rPr lang="fr-FR" dirty="0" smtClean="0"/>
              <a:t> Z </a:t>
            </a:r>
            <a:r>
              <a:rPr lang="fr-FR" dirty="0" err="1" smtClean="0"/>
              <a:t>acquires</a:t>
            </a:r>
            <a:r>
              <a:rPr lang="fr-FR" dirty="0" smtClean="0"/>
              <a:t> ,</a:t>
            </a:r>
            <a:r>
              <a:rPr lang="fr-FR" dirty="0" err="1" smtClean="0"/>
              <a:t>Company</a:t>
            </a:r>
            <a:r>
              <a:rPr lang="fr-FR" dirty="0" smtClean="0"/>
              <a:t> X .A </a:t>
            </a:r>
            <a:r>
              <a:rPr lang="fr-FR" dirty="0" err="1" smtClean="0"/>
              <a:t>he</a:t>
            </a:r>
            <a:r>
              <a:rPr lang="fr-FR" dirty="0" smtClean="0"/>
              <a:t> date of </a:t>
            </a:r>
            <a:r>
              <a:rPr lang="fr-FR" dirty="0" err="1" smtClean="0"/>
              <a:t>he</a:t>
            </a:r>
            <a:r>
              <a:rPr lang="fr-FR" dirty="0" smtClean="0"/>
              <a:t> acquisition the </a:t>
            </a:r>
            <a:r>
              <a:rPr lang="fr-FR" dirty="0" err="1" smtClean="0"/>
              <a:t>fair</a:t>
            </a:r>
            <a:r>
              <a:rPr lang="fr-FR" dirty="0" smtClean="0"/>
              <a:t> value of the intangible </a:t>
            </a:r>
            <a:r>
              <a:rPr lang="fr-FR" dirty="0" err="1" smtClean="0"/>
              <a:t>assets</a:t>
            </a:r>
            <a:r>
              <a:rPr lang="fr-FR" dirty="0" smtClean="0"/>
              <a:t> and the contingent </a:t>
            </a:r>
            <a:r>
              <a:rPr lang="fr-FR" dirty="0" err="1" smtClean="0"/>
              <a:t>liabilities</a:t>
            </a:r>
            <a:r>
              <a:rPr lang="fr-FR" dirty="0" smtClean="0"/>
              <a:t> of X </a:t>
            </a:r>
            <a:r>
              <a:rPr lang="fr-FR" dirty="0" err="1" smtClean="0"/>
              <a:t>were</a:t>
            </a:r>
            <a:r>
              <a:rPr lang="fr-FR" dirty="0" smtClean="0"/>
              <a:t> $100 million and $30 million </a:t>
            </a:r>
            <a:r>
              <a:rPr lang="fr-FR" dirty="0" err="1" smtClean="0"/>
              <a:t>respectively</a:t>
            </a:r>
            <a:r>
              <a:rPr lang="fr-FR" dirty="0" smtClean="0"/>
              <a:t>. </a:t>
            </a:r>
            <a:r>
              <a:rPr lang="fr-FR" dirty="0" err="1" smtClean="0"/>
              <a:t>At</a:t>
            </a:r>
            <a:r>
              <a:rPr lang="fr-FR" dirty="0" smtClean="0"/>
              <a:t> the date of the </a:t>
            </a:r>
            <a:r>
              <a:rPr lang="fr-FR" dirty="0" err="1" smtClean="0"/>
              <a:t>preparation</a:t>
            </a:r>
            <a:r>
              <a:rPr lang="fr-FR" dirty="0" smtClean="0"/>
              <a:t> of the financial </a:t>
            </a:r>
            <a:r>
              <a:rPr lang="fr-FR" dirty="0" err="1" smtClean="0"/>
              <a:t>statements</a:t>
            </a:r>
            <a:r>
              <a:rPr lang="fr-FR" dirty="0" smtClean="0"/>
              <a:t>, the value of the net </a:t>
            </a:r>
            <a:r>
              <a:rPr lang="fr-FR" dirty="0" err="1" smtClean="0"/>
              <a:t>assets</a:t>
            </a:r>
            <a:r>
              <a:rPr lang="fr-FR" dirty="0" smtClean="0"/>
              <a:t> of X </a:t>
            </a:r>
            <a:r>
              <a:rPr lang="fr-FR" dirty="0" err="1" smtClean="0"/>
              <a:t>had</a:t>
            </a:r>
            <a:r>
              <a:rPr lang="fr-FR" dirty="0" smtClean="0"/>
              <a:t> </a:t>
            </a:r>
            <a:r>
              <a:rPr lang="fr-FR" dirty="0" err="1" smtClean="0"/>
              <a:t>increased</a:t>
            </a:r>
            <a:r>
              <a:rPr lang="fr-FR" dirty="0" smtClean="0"/>
              <a:t> </a:t>
            </a:r>
            <a:r>
              <a:rPr lang="fr-FR" dirty="0" err="1" smtClean="0"/>
              <a:t>significantly</a:t>
            </a:r>
            <a:r>
              <a:rPr lang="fr-FR" dirty="0" smtClean="0"/>
              <a:t>. The intangible </a:t>
            </a:r>
            <a:r>
              <a:rPr lang="fr-FR" dirty="0" err="1" smtClean="0"/>
              <a:t>assets</a:t>
            </a:r>
            <a:r>
              <a:rPr lang="fr-FR" dirty="0" smtClean="0"/>
              <a:t> have a life of 10 </a:t>
            </a:r>
            <a:r>
              <a:rPr lang="fr-FR" dirty="0" err="1" smtClean="0"/>
              <a:t>years</a:t>
            </a:r>
            <a:r>
              <a:rPr lang="fr-FR" dirty="0" smtClean="0"/>
              <a:t>. If </a:t>
            </a:r>
            <a:r>
              <a:rPr lang="fr-FR" dirty="0" err="1" smtClean="0"/>
              <a:t>he</a:t>
            </a:r>
            <a:r>
              <a:rPr lang="fr-FR" dirty="0" smtClean="0"/>
              <a:t> </a:t>
            </a:r>
            <a:r>
              <a:rPr lang="fr-FR" dirty="0" err="1" smtClean="0"/>
              <a:t>following</a:t>
            </a:r>
            <a:r>
              <a:rPr lang="fr-FR" dirty="0" smtClean="0"/>
              <a:t> information </a:t>
            </a:r>
            <a:r>
              <a:rPr lang="fr-FR" dirty="0" err="1" smtClean="0"/>
              <a:t>were</a:t>
            </a:r>
            <a:r>
              <a:rPr lang="fr-FR" dirty="0" smtClean="0"/>
              <a:t> </a:t>
            </a:r>
            <a:r>
              <a:rPr lang="fr-FR" dirty="0" err="1" smtClean="0"/>
              <a:t>given</a:t>
            </a:r>
            <a:r>
              <a:rPr lang="fr-FR" dirty="0" smtClean="0"/>
              <a:t> a the end of the </a:t>
            </a:r>
            <a:r>
              <a:rPr lang="fr-FR" dirty="0" err="1" smtClean="0"/>
              <a:t>period</a:t>
            </a:r>
            <a:endParaRPr lang="fr-FR" dirty="0" smtClean="0"/>
          </a:p>
          <a:p>
            <a:pPr>
              <a:buNone/>
            </a:pPr>
            <a:r>
              <a:rPr lang="fr-FR" dirty="0" smtClean="0"/>
              <a:t>-</a:t>
            </a:r>
            <a:r>
              <a:rPr lang="fr-FR" dirty="0" err="1" smtClean="0"/>
              <a:t>Cost</a:t>
            </a:r>
            <a:r>
              <a:rPr lang="fr-FR" dirty="0" smtClean="0"/>
              <a:t> of acquisition                        700 </a:t>
            </a:r>
          </a:p>
          <a:p>
            <a:pPr>
              <a:buNone/>
            </a:pPr>
            <a:r>
              <a:rPr lang="fr-FR" dirty="0" smtClean="0"/>
              <a:t>- </a:t>
            </a:r>
            <a:r>
              <a:rPr lang="fr-FR" dirty="0" err="1" smtClean="0"/>
              <a:t>less</a:t>
            </a:r>
            <a:r>
              <a:rPr lang="fr-FR" dirty="0" smtClean="0"/>
              <a:t> </a:t>
            </a:r>
            <a:r>
              <a:rPr lang="fr-FR" dirty="0" err="1" smtClean="0"/>
              <a:t>fair</a:t>
            </a:r>
            <a:r>
              <a:rPr lang="fr-FR" dirty="0" smtClean="0"/>
              <a:t> value of net </a:t>
            </a:r>
            <a:r>
              <a:rPr lang="fr-FR" dirty="0" err="1" smtClean="0"/>
              <a:t>assets</a:t>
            </a:r>
            <a:r>
              <a:rPr lang="fr-FR" dirty="0" smtClean="0"/>
              <a:t>         300 </a:t>
            </a:r>
          </a:p>
          <a:p>
            <a:pPr>
              <a:buNone/>
            </a:pPr>
            <a:r>
              <a:rPr lang="fr-FR" dirty="0" smtClean="0"/>
              <a:t>-</a:t>
            </a:r>
            <a:r>
              <a:rPr lang="fr-FR" dirty="0" err="1" smtClean="0"/>
              <a:t>restructuring</a:t>
            </a:r>
            <a:r>
              <a:rPr lang="fr-FR" dirty="0" smtClean="0"/>
              <a:t> provision                 (70)</a:t>
            </a:r>
          </a:p>
          <a:p>
            <a:pPr>
              <a:buNone/>
            </a:pPr>
            <a:r>
              <a:rPr lang="fr-FR" dirty="0" smtClean="0"/>
              <a:t> </a:t>
            </a:r>
            <a:r>
              <a:rPr lang="fr-FR" b="1" dirty="0" smtClean="0">
                <a:solidFill>
                  <a:srgbClr val="FF0000"/>
                </a:solidFill>
              </a:rPr>
              <a:t>Goodwill                                           470</a:t>
            </a:r>
          </a:p>
          <a:p>
            <a:r>
              <a:rPr lang="fr-FR" b="1" dirty="0" err="1" smtClean="0"/>
              <a:t>Required</a:t>
            </a:r>
            <a:r>
              <a:rPr lang="fr-FR" b="1" dirty="0" smtClean="0"/>
              <a:t>-</a:t>
            </a:r>
            <a:r>
              <a:rPr lang="fr-FR" dirty="0" smtClean="0"/>
              <a:t> How </a:t>
            </a:r>
            <a:r>
              <a:rPr lang="fr-FR" dirty="0" err="1" smtClean="0"/>
              <a:t>would</a:t>
            </a:r>
            <a:r>
              <a:rPr lang="fr-FR" dirty="0" smtClean="0"/>
              <a:t> the acquisition </a:t>
            </a:r>
            <a:r>
              <a:rPr lang="fr-FR" dirty="0" err="1" smtClean="0"/>
              <a:t>be</a:t>
            </a:r>
            <a:r>
              <a:rPr lang="fr-FR" dirty="0" smtClean="0"/>
              <a:t> </a:t>
            </a:r>
            <a:r>
              <a:rPr lang="fr-FR" dirty="0" err="1" smtClean="0"/>
              <a:t>accounted</a:t>
            </a:r>
            <a:r>
              <a:rPr lang="fr-FR" dirty="0" smtClean="0"/>
              <a:t> for under IFRS 3?</a:t>
            </a:r>
            <a:r>
              <a:rPr lang="fr-FR" dirty="0" err="1" smtClean="0"/>
              <a:t>Determine</a:t>
            </a:r>
            <a:r>
              <a:rPr lang="fr-FR" dirty="0" smtClean="0"/>
              <a:t> goodwill</a:t>
            </a:r>
          </a:p>
          <a:p>
            <a:r>
              <a:rPr lang="fr-FR" b="1" dirty="0" smtClean="0"/>
              <a:t> </a:t>
            </a:r>
            <a:endParaRPr lang="fr-FR" dirty="0" smtClean="0"/>
          </a:p>
          <a:p>
            <a:pPr>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solidFill>
                  <a:srgbClr val="FF0000"/>
                </a:solidFill>
              </a:rPr>
              <a:t>A gain </a:t>
            </a:r>
            <a:r>
              <a:rPr lang="fr-FR" b="1" dirty="0" err="1" smtClean="0">
                <a:solidFill>
                  <a:srgbClr val="FF0000"/>
                </a:solidFill>
              </a:rPr>
              <a:t>from</a:t>
            </a:r>
            <a:r>
              <a:rPr lang="fr-FR" b="1" dirty="0" smtClean="0">
                <a:solidFill>
                  <a:srgbClr val="FF0000"/>
                </a:solidFill>
              </a:rPr>
              <a:t> a </a:t>
            </a:r>
            <a:r>
              <a:rPr lang="fr-FR" b="1" dirty="0" err="1" smtClean="0">
                <a:solidFill>
                  <a:srgbClr val="FF0000"/>
                </a:solidFill>
              </a:rPr>
              <a:t>bargain</a:t>
            </a:r>
            <a:r>
              <a:rPr lang="fr-FR" b="1" dirty="0" smtClean="0">
                <a:solidFill>
                  <a:srgbClr val="FF0000"/>
                </a:solidFill>
              </a:rPr>
              <a:t> </a:t>
            </a:r>
            <a:r>
              <a:rPr lang="fr-FR" b="1" dirty="0" err="1" smtClean="0">
                <a:solidFill>
                  <a:srgbClr val="FF0000"/>
                </a:solidFill>
              </a:rPr>
              <a:t>purchase</a:t>
            </a:r>
            <a:r>
              <a:rPr lang="fr-FR" b="1" dirty="0" smtClean="0">
                <a:solidFill>
                  <a:srgbClr val="FF0000"/>
                </a:solidFill>
              </a:rPr>
              <a:t>( </a:t>
            </a:r>
            <a:r>
              <a:rPr lang="fr-FR" b="1" dirty="0" err="1" smtClean="0">
                <a:solidFill>
                  <a:srgbClr val="FF0000"/>
                </a:solidFill>
              </a:rPr>
              <a:t>Badwill</a:t>
            </a:r>
            <a:r>
              <a:rPr lang="fr-FR" b="1" dirty="0" smtClean="0">
                <a:solidFill>
                  <a:srgbClr val="FF0000"/>
                </a:solidFill>
              </a:rPr>
              <a:t>)</a:t>
            </a:r>
            <a:endParaRPr lang="ar-DZ" b="1" dirty="0" smtClean="0">
              <a:solidFill>
                <a:srgbClr val="FF0000"/>
              </a:solidFill>
            </a:endParaRPr>
          </a:p>
          <a:p>
            <a:pPr>
              <a:buNone/>
            </a:pPr>
            <a:r>
              <a:rPr lang="ar-DZ" dirty="0" smtClean="0"/>
              <a:t>  </a:t>
            </a:r>
            <a:r>
              <a:rPr lang="en-US" dirty="0" smtClean="0"/>
              <a:t>If </a:t>
            </a:r>
            <a:r>
              <a:rPr lang="en-US" dirty="0" smtClean="0"/>
              <a:t>the cost of the acquisition (fair value of the consideration given at the date of the combination + the value of the non-controlling interests) is less than the fair value of the net assets acquired, there is negative goodwill, now called </a:t>
            </a:r>
            <a:r>
              <a:rPr lang="en-US" dirty="0" err="1" smtClean="0"/>
              <a:t>badwill</a:t>
            </a:r>
            <a:r>
              <a:rPr lang="en-US" dirty="0" smtClean="0"/>
              <a:t>, which should be treated as income directly in the income statement.</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40000"/>
              <a:lumOff val="60000"/>
            </a:schemeClr>
          </a:solidFill>
        </p:spPr>
        <p:txBody>
          <a:bodyPr>
            <a:normAutofit fontScale="85000" lnSpcReduction="20000"/>
          </a:bodyPr>
          <a:lstStyle/>
          <a:p>
            <a:pPr>
              <a:buNone/>
            </a:pPr>
            <a:r>
              <a:rPr lang="fr-FR" b="1" dirty="0" err="1" smtClean="0">
                <a:solidFill>
                  <a:srgbClr val="FF0000"/>
                </a:solidFill>
              </a:rPr>
              <a:t>Recognising</a:t>
            </a:r>
            <a:r>
              <a:rPr lang="fr-FR" b="1" dirty="0" smtClean="0">
                <a:solidFill>
                  <a:srgbClr val="FF0000"/>
                </a:solidFill>
              </a:rPr>
              <a:t> and </a:t>
            </a:r>
            <a:r>
              <a:rPr lang="fr-FR" b="1" dirty="0" err="1" smtClean="0">
                <a:solidFill>
                  <a:srgbClr val="FF0000"/>
                </a:solidFill>
              </a:rPr>
              <a:t>measuring</a:t>
            </a:r>
            <a:r>
              <a:rPr lang="fr-FR" b="1" dirty="0" smtClean="0">
                <a:solidFill>
                  <a:srgbClr val="FF0000"/>
                </a:solidFill>
              </a:rPr>
              <a:t> goodwill or a gain </a:t>
            </a:r>
            <a:r>
              <a:rPr lang="fr-FR" b="1" dirty="0" err="1" smtClean="0">
                <a:solidFill>
                  <a:srgbClr val="FF0000"/>
                </a:solidFill>
              </a:rPr>
              <a:t>from</a:t>
            </a:r>
            <a:r>
              <a:rPr lang="fr-FR" b="1" dirty="0" smtClean="0">
                <a:solidFill>
                  <a:srgbClr val="FF0000"/>
                </a:solidFill>
              </a:rPr>
              <a:t> a </a:t>
            </a:r>
            <a:r>
              <a:rPr lang="fr-FR" b="1" dirty="0" err="1" smtClean="0">
                <a:solidFill>
                  <a:srgbClr val="FF0000"/>
                </a:solidFill>
              </a:rPr>
              <a:t>bargain</a:t>
            </a:r>
            <a:r>
              <a:rPr lang="fr-FR" b="1" dirty="0" smtClean="0">
                <a:solidFill>
                  <a:srgbClr val="FF0000"/>
                </a:solidFill>
              </a:rPr>
              <a:t> </a:t>
            </a:r>
            <a:r>
              <a:rPr lang="fr-FR" b="1" dirty="0" err="1" smtClean="0">
                <a:solidFill>
                  <a:srgbClr val="FF0000"/>
                </a:solidFill>
              </a:rPr>
              <a:t>purchase</a:t>
            </a:r>
            <a:endParaRPr lang="fr-FR" dirty="0" smtClean="0">
              <a:solidFill>
                <a:srgbClr val="FF0000"/>
              </a:solidFill>
            </a:endParaRPr>
          </a:p>
          <a:p>
            <a:pPr>
              <a:buNone/>
            </a:pPr>
            <a:r>
              <a:rPr lang="fr-FR" dirty="0" smtClean="0"/>
              <a:t>The </a:t>
            </a:r>
            <a:r>
              <a:rPr lang="fr-FR" dirty="0" err="1" smtClean="0"/>
              <a:t>acquirer</a:t>
            </a:r>
            <a:r>
              <a:rPr lang="fr-FR" dirty="0" smtClean="0"/>
              <a:t> </a:t>
            </a:r>
            <a:r>
              <a:rPr lang="fr-FR" dirty="0" err="1" smtClean="0"/>
              <a:t>shall</a:t>
            </a:r>
            <a:r>
              <a:rPr lang="fr-FR" dirty="0" smtClean="0"/>
              <a:t> </a:t>
            </a:r>
            <a:r>
              <a:rPr lang="fr-FR" dirty="0" err="1" smtClean="0"/>
              <a:t>recognise</a:t>
            </a:r>
            <a:r>
              <a:rPr lang="fr-FR" dirty="0" smtClean="0"/>
              <a:t> goodwill  </a:t>
            </a:r>
            <a:r>
              <a:rPr lang="fr-FR" dirty="0" err="1" smtClean="0"/>
              <a:t>at</a:t>
            </a:r>
            <a:r>
              <a:rPr lang="fr-FR" dirty="0" smtClean="0"/>
              <a:t> the acquisition date </a:t>
            </a:r>
            <a:r>
              <a:rPr lang="fr-FR" dirty="0" err="1" smtClean="0"/>
              <a:t>measured</a:t>
            </a:r>
            <a:r>
              <a:rPr lang="fr-FR" dirty="0" smtClean="0"/>
              <a:t> as the </a:t>
            </a:r>
            <a:r>
              <a:rPr lang="fr-FR" dirty="0" err="1" smtClean="0"/>
              <a:t>excess</a:t>
            </a:r>
            <a:r>
              <a:rPr lang="fr-FR" dirty="0" smtClean="0"/>
              <a:t> of  :</a:t>
            </a:r>
          </a:p>
          <a:p>
            <a:pPr>
              <a:buNone/>
            </a:pPr>
            <a:r>
              <a:rPr lang="fr-FR" b="1" dirty="0" smtClean="0"/>
              <a:t>a</a:t>
            </a:r>
            <a:r>
              <a:rPr lang="fr-FR" dirty="0" smtClean="0"/>
              <a:t>-the </a:t>
            </a:r>
            <a:r>
              <a:rPr lang="fr-FR" dirty="0" err="1" smtClean="0"/>
              <a:t>aggregate</a:t>
            </a:r>
            <a:r>
              <a:rPr lang="fr-FR" dirty="0" smtClean="0"/>
              <a:t> of </a:t>
            </a:r>
          </a:p>
          <a:p>
            <a:pPr>
              <a:buNone/>
            </a:pPr>
            <a:r>
              <a:rPr lang="fr-FR" dirty="0" smtClean="0"/>
              <a:t>-  the value of the </a:t>
            </a:r>
            <a:r>
              <a:rPr lang="fr-FR" dirty="0" err="1" smtClean="0"/>
              <a:t>consideration</a:t>
            </a:r>
            <a:r>
              <a:rPr lang="fr-FR" dirty="0" smtClean="0"/>
              <a:t> </a:t>
            </a:r>
            <a:r>
              <a:rPr lang="fr-FR" dirty="0" err="1" smtClean="0"/>
              <a:t>transferred</a:t>
            </a:r>
            <a:r>
              <a:rPr lang="fr-FR" dirty="0" smtClean="0"/>
              <a:t> (</a:t>
            </a:r>
            <a:r>
              <a:rPr lang="fr-FR" dirty="0" err="1" smtClean="0"/>
              <a:t>generally</a:t>
            </a:r>
            <a:r>
              <a:rPr lang="fr-FR" dirty="0" smtClean="0"/>
              <a:t> </a:t>
            </a:r>
            <a:r>
              <a:rPr lang="fr-FR" dirty="0" err="1" smtClean="0"/>
              <a:t>at</a:t>
            </a:r>
            <a:r>
              <a:rPr lang="fr-FR" dirty="0" smtClean="0"/>
              <a:t> </a:t>
            </a:r>
            <a:r>
              <a:rPr lang="fr-FR" dirty="0" err="1" smtClean="0"/>
              <a:t>fair</a:t>
            </a:r>
            <a:r>
              <a:rPr lang="fr-FR" dirty="0" smtClean="0"/>
              <a:t> value),</a:t>
            </a:r>
          </a:p>
          <a:p>
            <a:pPr lvl="0">
              <a:buNone/>
            </a:pPr>
            <a:r>
              <a:rPr lang="fr-FR" dirty="0" smtClean="0"/>
              <a:t>- the </a:t>
            </a:r>
            <a:r>
              <a:rPr lang="fr-FR" dirty="0" err="1" smtClean="0"/>
              <a:t>amount</a:t>
            </a:r>
            <a:r>
              <a:rPr lang="fr-FR" dirty="0" smtClean="0"/>
              <a:t> of </a:t>
            </a:r>
            <a:r>
              <a:rPr lang="fr-FR" dirty="0" err="1" smtClean="0"/>
              <a:t>any</a:t>
            </a:r>
            <a:r>
              <a:rPr lang="fr-FR" dirty="0" smtClean="0"/>
              <a:t> non-</a:t>
            </a:r>
            <a:r>
              <a:rPr lang="fr-FR" dirty="0" err="1" smtClean="0"/>
              <a:t>controlling</a:t>
            </a:r>
            <a:r>
              <a:rPr lang="fr-FR" dirty="0" smtClean="0"/>
              <a:t> </a:t>
            </a:r>
            <a:r>
              <a:rPr lang="fr-FR" dirty="0" err="1" smtClean="0"/>
              <a:t>interest</a:t>
            </a:r>
            <a:r>
              <a:rPr lang="fr-FR" dirty="0" smtClean="0"/>
              <a:t> (NCI), and </a:t>
            </a:r>
          </a:p>
          <a:p>
            <a:pPr lvl="0">
              <a:buNone/>
            </a:pPr>
            <a:r>
              <a:rPr lang="fr-FR" dirty="0" smtClean="0"/>
              <a:t>   in a business </a:t>
            </a:r>
            <a:r>
              <a:rPr lang="fr-FR" dirty="0" err="1" smtClean="0"/>
              <a:t>combination</a:t>
            </a:r>
            <a:r>
              <a:rPr lang="fr-FR" dirty="0" smtClean="0"/>
              <a:t> </a:t>
            </a:r>
            <a:r>
              <a:rPr lang="fr-FR" dirty="0" err="1" smtClean="0"/>
              <a:t>achieved</a:t>
            </a:r>
            <a:r>
              <a:rPr lang="fr-FR" dirty="0" smtClean="0"/>
              <a:t> in stages (</a:t>
            </a:r>
            <a:r>
              <a:rPr lang="fr-FR" dirty="0" err="1" smtClean="0"/>
              <a:t>see</a:t>
            </a:r>
            <a:r>
              <a:rPr lang="fr-FR" dirty="0" smtClean="0"/>
              <a:t> </a:t>
            </a:r>
            <a:r>
              <a:rPr lang="fr-FR" dirty="0" err="1" smtClean="0"/>
              <a:t>below</a:t>
            </a:r>
            <a:r>
              <a:rPr lang="fr-FR" dirty="0" smtClean="0"/>
              <a:t>), the acquisition-date </a:t>
            </a:r>
            <a:r>
              <a:rPr lang="fr-FR" dirty="0" err="1" smtClean="0"/>
              <a:t>fair</a:t>
            </a:r>
            <a:r>
              <a:rPr lang="fr-FR" dirty="0" smtClean="0"/>
              <a:t> value of the </a:t>
            </a:r>
            <a:r>
              <a:rPr lang="fr-FR" dirty="0" err="1" smtClean="0"/>
              <a:t>acquirer's</a:t>
            </a:r>
            <a:r>
              <a:rPr lang="fr-FR" dirty="0" smtClean="0"/>
              <a:t> </a:t>
            </a:r>
            <a:r>
              <a:rPr lang="fr-FR" dirty="0" err="1" smtClean="0"/>
              <a:t>previously</a:t>
            </a:r>
            <a:r>
              <a:rPr lang="fr-FR" dirty="0" smtClean="0"/>
              <a:t>-held </a:t>
            </a:r>
            <a:r>
              <a:rPr lang="fr-FR" dirty="0" err="1" smtClean="0"/>
              <a:t>equity</a:t>
            </a:r>
            <a:r>
              <a:rPr lang="fr-FR" dirty="0" smtClean="0"/>
              <a:t> </a:t>
            </a:r>
            <a:r>
              <a:rPr lang="fr-FR" dirty="0" err="1" smtClean="0"/>
              <a:t>interest</a:t>
            </a:r>
            <a:r>
              <a:rPr lang="fr-FR" dirty="0" smtClean="0"/>
              <a:t> in the </a:t>
            </a:r>
            <a:r>
              <a:rPr lang="fr-FR" dirty="0" err="1" smtClean="0"/>
              <a:t>acquiree</a:t>
            </a:r>
            <a:r>
              <a:rPr lang="fr-FR" dirty="0" smtClean="0"/>
              <a:t>, and</a:t>
            </a:r>
          </a:p>
          <a:p>
            <a:pPr>
              <a:buNone/>
            </a:pPr>
            <a:r>
              <a:rPr lang="fr-FR" b="1" dirty="0" smtClean="0"/>
              <a:t>b</a:t>
            </a:r>
            <a:r>
              <a:rPr lang="fr-FR" dirty="0" smtClean="0"/>
              <a:t>- the net of the acquisition-date </a:t>
            </a:r>
            <a:r>
              <a:rPr lang="fr-FR" dirty="0" err="1" smtClean="0"/>
              <a:t>amounts</a:t>
            </a:r>
            <a:r>
              <a:rPr lang="fr-FR" dirty="0" smtClean="0"/>
              <a:t> of the identifiable </a:t>
            </a:r>
            <a:r>
              <a:rPr lang="fr-FR" dirty="0" err="1" smtClean="0"/>
              <a:t>assets</a:t>
            </a:r>
            <a:r>
              <a:rPr lang="fr-FR" dirty="0" smtClean="0"/>
              <a:t> </a:t>
            </a:r>
            <a:r>
              <a:rPr lang="fr-FR" dirty="0" err="1" smtClean="0"/>
              <a:t>acquired</a:t>
            </a:r>
            <a:r>
              <a:rPr lang="fr-FR" dirty="0" smtClean="0"/>
              <a:t> and the </a:t>
            </a:r>
            <a:r>
              <a:rPr lang="fr-FR" dirty="0" err="1" smtClean="0"/>
              <a:t>liabilities</a:t>
            </a:r>
            <a:r>
              <a:rPr lang="fr-FR" dirty="0" smtClean="0"/>
              <a:t> </a:t>
            </a:r>
            <a:r>
              <a:rPr lang="fr-FR" dirty="0" err="1" smtClean="0"/>
              <a:t>assumed</a:t>
            </a:r>
            <a:r>
              <a:rPr lang="fr-FR" dirty="0" smtClean="0"/>
              <a:t> ( IFRS3).So the goodwill </a:t>
            </a:r>
            <a:r>
              <a:rPr lang="fr-FR" dirty="0" err="1" smtClean="0"/>
              <a:t>can</a:t>
            </a:r>
            <a:r>
              <a:rPr lang="fr-FR" dirty="0" smtClean="0"/>
              <a:t> </a:t>
            </a:r>
            <a:r>
              <a:rPr lang="fr-FR" dirty="0" err="1" smtClean="0"/>
              <a:t>be</a:t>
            </a:r>
            <a:r>
              <a:rPr lang="fr-FR" dirty="0" smtClean="0"/>
              <a:t> </a:t>
            </a:r>
            <a:r>
              <a:rPr lang="fr-FR" dirty="0" err="1" smtClean="0"/>
              <a:t>calculated</a:t>
            </a:r>
            <a:r>
              <a:rPr lang="fr-FR" dirty="0" smtClean="0"/>
              <a:t> </a:t>
            </a:r>
            <a:r>
              <a:rPr lang="fr-FR" dirty="0" err="1" smtClean="0"/>
              <a:t>using</a:t>
            </a:r>
            <a:r>
              <a:rPr lang="fr-FR" dirty="0" smtClean="0"/>
              <a:t> the </a:t>
            </a:r>
            <a:r>
              <a:rPr lang="fr-FR" dirty="0" err="1" smtClean="0"/>
              <a:t>following</a:t>
            </a:r>
            <a:r>
              <a:rPr lang="fr-FR" dirty="0" smtClean="0"/>
              <a:t> </a:t>
            </a:r>
            <a:r>
              <a:rPr lang="fr-FR" dirty="0" err="1" smtClean="0"/>
              <a:t>equation</a:t>
            </a:r>
            <a:r>
              <a:rPr lang="fr-FR" dirty="0" smtClean="0"/>
              <a:t> :</a:t>
            </a:r>
          </a:p>
          <a:p>
            <a:pPr>
              <a:buNone/>
            </a:pPr>
            <a:r>
              <a:rPr lang="en-US" b="1" dirty="0" smtClean="0">
                <a:solidFill>
                  <a:srgbClr val="FF0000"/>
                </a:solidFill>
              </a:rPr>
              <a:t>Goodwill = Consideration transferred + Amount of non-controlling interests + Fair value of previous equity interests - Net assets </a:t>
            </a:r>
            <a:r>
              <a:rPr lang="en-US" b="1" dirty="0" err="1" smtClean="0">
                <a:solidFill>
                  <a:srgbClr val="FF0000"/>
                </a:solidFill>
              </a:rPr>
              <a:t>recognised</a:t>
            </a:r>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fr-FR" b="1" dirty="0" err="1" smtClean="0">
                <a:solidFill>
                  <a:srgbClr val="FF0000"/>
                </a:solidFill>
              </a:rPr>
              <a:t>Choice</a:t>
            </a:r>
            <a:r>
              <a:rPr lang="fr-FR" b="1" dirty="0" smtClean="0">
                <a:solidFill>
                  <a:srgbClr val="FF0000"/>
                </a:solidFill>
              </a:rPr>
              <a:t> in the </a:t>
            </a:r>
            <a:r>
              <a:rPr lang="fr-FR" b="1" dirty="0" err="1" smtClean="0">
                <a:solidFill>
                  <a:srgbClr val="FF0000"/>
                </a:solidFill>
              </a:rPr>
              <a:t>measurement</a:t>
            </a:r>
            <a:r>
              <a:rPr lang="fr-FR" b="1" dirty="0" smtClean="0">
                <a:solidFill>
                  <a:srgbClr val="FF0000"/>
                </a:solidFill>
              </a:rPr>
              <a:t> of non-</a:t>
            </a:r>
            <a:r>
              <a:rPr lang="fr-FR" b="1" dirty="0" err="1" smtClean="0">
                <a:solidFill>
                  <a:srgbClr val="FF0000"/>
                </a:solidFill>
              </a:rPr>
              <a:t>controlling</a:t>
            </a:r>
            <a:r>
              <a:rPr lang="fr-FR" b="1" dirty="0" smtClean="0">
                <a:solidFill>
                  <a:srgbClr val="FF0000"/>
                </a:solidFill>
              </a:rPr>
              <a:t> </a:t>
            </a:r>
            <a:r>
              <a:rPr lang="fr-FR" b="1" dirty="0" err="1" smtClean="0">
                <a:solidFill>
                  <a:srgbClr val="FF0000"/>
                </a:solidFill>
              </a:rPr>
              <a:t>interests</a:t>
            </a:r>
            <a:r>
              <a:rPr lang="fr-FR" b="1" dirty="0" smtClean="0">
                <a:solidFill>
                  <a:srgbClr val="FF0000"/>
                </a:solidFill>
              </a:rPr>
              <a:t> (NCI)</a:t>
            </a:r>
          </a:p>
          <a:p>
            <a:pPr>
              <a:buNone/>
            </a:pPr>
            <a:r>
              <a:rPr lang="fr-FR" dirty="0" smtClean="0"/>
              <a:t>IFRS 3 </a:t>
            </a:r>
            <a:r>
              <a:rPr lang="fr-FR" dirty="0" err="1" smtClean="0"/>
              <a:t>permits</a:t>
            </a:r>
            <a:r>
              <a:rPr lang="fr-FR" dirty="0" smtClean="0"/>
              <a:t>  an </a:t>
            </a:r>
            <a:r>
              <a:rPr lang="fr-FR" dirty="0" err="1" smtClean="0"/>
              <a:t>accounting</a:t>
            </a:r>
            <a:r>
              <a:rPr lang="fr-FR" dirty="0" smtClean="0"/>
              <a:t> </a:t>
            </a:r>
            <a:r>
              <a:rPr lang="fr-FR" dirty="0" err="1" smtClean="0"/>
              <a:t>policy</a:t>
            </a:r>
            <a:r>
              <a:rPr lang="fr-FR" dirty="0" smtClean="0"/>
              <a:t> </a:t>
            </a:r>
            <a:r>
              <a:rPr lang="fr-FR" dirty="0" err="1" smtClean="0"/>
              <a:t>choice</a:t>
            </a:r>
            <a:r>
              <a:rPr lang="fr-FR" dirty="0" smtClean="0"/>
              <a:t>, to </a:t>
            </a:r>
            <a:r>
              <a:rPr lang="fr-FR" dirty="0" err="1" smtClean="0"/>
              <a:t>measure</a:t>
            </a:r>
            <a:r>
              <a:rPr lang="fr-FR" dirty="0" smtClean="0"/>
              <a:t> non-</a:t>
            </a:r>
            <a:r>
              <a:rPr lang="fr-FR" dirty="0" err="1" smtClean="0"/>
              <a:t>controlling</a:t>
            </a:r>
            <a:r>
              <a:rPr lang="fr-FR" dirty="0" smtClean="0"/>
              <a:t> </a:t>
            </a:r>
            <a:r>
              <a:rPr lang="fr-FR" dirty="0" err="1" smtClean="0"/>
              <a:t>interests</a:t>
            </a:r>
            <a:r>
              <a:rPr lang="fr-FR" dirty="0" smtClean="0"/>
              <a:t> (NCI) </a:t>
            </a:r>
            <a:r>
              <a:rPr lang="fr-FR" dirty="0" err="1" smtClean="0"/>
              <a:t>either</a:t>
            </a:r>
            <a:r>
              <a:rPr lang="fr-FR" dirty="0" smtClean="0"/>
              <a:t> :</a:t>
            </a:r>
          </a:p>
          <a:p>
            <a:pPr lvl="0">
              <a:buNone/>
            </a:pPr>
            <a:r>
              <a:rPr lang="fr-FR" dirty="0" smtClean="0"/>
              <a:t>-</a:t>
            </a:r>
            <a:r>
              <a:rPr lang="fr-FR" dirty="0" err="1" smtClean="0"/>
              <a:t>fair</a:t>
            </a:r>
            <a:r>
              <a:rPr lang="fr-FR" dirty="0" smtClean="0"/>
              <a:t> value (</a:t>
            </a:r>
            <a:r>
              <a:rPr lang="fr-FR" dirty="0" err="1" smtClean="0"/>
              <a:t>sometimes</a:t>
            </a:r>
            <a:r>
              <a:rPr lang="fr-FR" dirty="0" smtClean="0"/>
              <a:t> </a:t>
            </a:r>
            <a:r>
              <a:rPr lang="fr-FR" dirty="0" err="1" smtClean="0"/>
              <a:t>called</a:t>
            </a:r>
            <a:r>
              <a:rPr lang="fr-FR" dirty="0" smtClean="0"/>
              <a:t> the full goodwill method), or</a:t>
            </a:r>
          </a:p>
          <a:p>
            <a:pPr lvl="0">
              <a:buNone/>
            </a:pPr>
            <a:r>
              <a:rPr lang="fr-FR" dirty="0" smtClean="0"/>
              <a:t>-The </a:t>
            </a:r>
            <a:r>
              <a:rPr lang="fr-FR" dirty="0" err="1" smtClean="0"/>
              <a:t>NCI's</a:t>
            </a:r>
            <a:r>
              <a:rPr lang="fr-FR" dirty="0" smtClean="0"/>
              <a:t> </a:t>
            </a:r>
            <a:r>
              <a:rPr lang="fr-FR" dirty="0" err="1" smtClean="0"/>
              <a:t>proportionate</a:t>
            </a:r>
            <a:r>
              <a:rPr lang="fr-FR" dirty="0" smtClean="0"/>
              <a:t> </a:t>
            </a:r>
            <a:r>
              <a:rPr lang="fr-FR" dirty="0" err="1" smtClean="0"/>
              <a:t>share</a:t>
            </a:r>
            <a:r>
              <a:rPr lang="fr-FR" dirty="0" smtClean="0"/>
              <a:t> of net </a:t>
            </a:r>
            <a:r>
              <a:rPr lang="fr-FR" dirty="0" err="1" smtClean="0"/>
              <a:t>assets</a:t>
            </a:r>
            <a:r>
              <a:rPr lang="fr-FR" dirty="0" smtClean="0"/>
              <a:t> of the </a:t>
            </a:r>
            <a:r>
              <a:rPr lang="fr-FR" dirty="0" err="1" smtClean="0"/>
              <a:t>acquiree</a:t>
            </a:r>
            <a:r>
              <a:rPr lang="fr-FR" dirty="0" smtClean="0"/>
              <a:t>.</a:t>
            </a:r>
          </a:p>
          <a:p>
            <a:pPr>
              <a:buNone/>
            </a:pPr>
            <a:r>
              <a:rPr lang="fr-FR" b="1" dirty="0" smtClean="0">
                <a:solidFill>
                  <a:srgbClr val="FF0000"/>
                </a:solidFill>
              </a:rPr>
              <a:t>EX5-</a:t>
            </a:r>
            <a:r>
              <a:rPr lang="fr-FR" dirty="0" smtClean="0">
                <a:solidFill>
                  <a:srgbClr val="FF0000"/>
                </a:solidFill>
              </a:rPr>
              <a:t> </a:t>
            </a:r>
            <a:r>
              <a:rPr lang="fr-FR" b="1" dirty="0" err="1" smtClean="0">
                <a:solidFill>
                  <a:srgbClr val="FF0000"/>
                </a:solidFill>
              </a:rPr>
              <a:t>Accounting</a:t>
            </a:r>
            <a:r>
              <a:rPr lang="fr-FR" b="1" dirty="0" smtClean="0">
                <a:solidFill>
                  <a:srgbClr val="FF0000"/>
                </a:solidFill>
              </a:rPr>
              <a:t> for goodwill and non-</a:t>
            </a:r>
            <a:r>
              <a:rPr lang="fr-FR" b="1" dirty="0" err="1" smtClean="0">
                <a:solidFill>
                  <a:srgbClr val="FF0000"/>
                </a:solidFill>
              </a:rPr>
              <a:t>controlling</a:t>
            </a:r>
            <a:r>
              <a:rPr lang="fr-FR" b="1" dirty="0" smtClean="0">
                <a:solidFill>
                  <a:srgbClr val="FF0000"/>
                </a:solidFill>
              </a:rPr>
              <a:t> </a:t>
            </a:r>
            <a:r>
              <a:rPr lang="fr-FR" b="1" dirty="0" err="1" smtClean="0">
                <a:solidFill>
                  <a:srgbClr val="FF0000"/>
                </a:solidFill>
              </a:rPr>
              <a:t>interest</a:t>
            </a:r>
            <a:r>
              <a:rPr lang="fr-FR" b="1" dirty="0" smtClean="0">
                <a:solidFill>
                  <a:srgbClr val="FF0000"/>
                </a:solidFill>
              </a:rPr>
              <a:t>(NCI</a:t>
            </a:r>
            <a:r>
              <a:rPr lang="fr-FR" b="1" dirty="0" smtClean="0"/>
              <a:t>)</a:t>
            </a:r>
            <a:r>
              <a:rPr lang="ar-SA" dirty="0" smtClean="0"/>
              <a:t> </a:t>
            </a:r>
            <a:endParaRPr lang="fr-FR" dirty="0" smtClean="0"/>
          </a:p>
          <a:p>
            <a:pPr>
              <a:buNone/>
            </a:pPr>
            <a:r>
              <a:rPr lang="fr-FR" dirty="0" smtClean="0"/>
              <a:t> </a:t>
            </a:r>
            <a:r>
              <a:rPr lang="fr-FR" dirty="0" err="1" smtClean="0"/>
              <a:t>Compay</a:t>
            </a:r>
            <a:r>
              <a:rPr lang="fr-FR" dirty="0" smtClean="0"/>
              <a:t> X  pays to 200000 $ </a:t>
            </a:r>
            <a:r>
              <a:rPr lang="fr-FR" dirty="0" err="1" smtClean="0"/>
              <a:t>acquire</a:t>
            </a:r>
            <a:r>
              <a:rPr lang="fr-FR" dirty="0" smtClean="0"/>
              <a:t> an 80% </a:t>
            </a:r>
            <a:r>
              <a:rPr lang="fr-FR" dirty="0" err="1" smtClean="0"/>
              <a:t>interest</a:t>
            </a:r>
            <a:r>
              <a:rPr lang="fr-FR" dirty="0" smtClean="0"/>
              <a:t> in the </a:t>
            </a:r>
            <a:r>
              <a:rPr lang="fr-FR" dirty="0" err="1" smtClean="0"/>
              <a:t>ordinary</a:t>
            </a:r>
            <a:r>
              <a:rPr lang="fr-FR" dirty="0" smtClean="0"/>
              <a:t> </a:t>
            </a:r>
            <a:r>
              <a:rPr lang="fr-FR" dirty="0" err="1" smtClean="0"/>
              <a:t>shares</a:t>
            </a:r>
            <a:r>
              <a:rPr lang="fr-FR" dirty="0" smtClean="0"/>
              <a:t> of </a:t>
            </a:r>
            <a:r>
              <a:rPr lang="fr-FR" dirty="0" err="1" smtClean="0"/>
              <a:t>Compay</a:t>
            </a:r>
            <a:r>
              <a:rPr lang="fr-FR" dirty="0" smtClean="0"/>
              <a:t> Y. The </a:t>
            </a:r>
            <a:r>
              <a:rPr lang="fr-FR" dirty="0" err="1" smtClean="0"/>
              <a:t>aggregated</a:t>
            </a:r>
            <a:r>
              <a:rPr lang="fr-FR" dirty="0" smtClean="0"/>
              <a:t> </a:t>
            </a:r>
            <a:r>
              <a:rPr lang="fr-FR" dirty="0" err="1" smtClean="0"/>
              <a:t>fair</a:t>
            </a:r>
            <a:r>
              <a:rPr lang="fr-FR" dirty="0" smtClean="0"/>
              <a:t> value of 100% of Y's identifiable </a:t>
            </a:r>
            <a:r>
              <a:rPr lang="fr-FR" dirty="0" err="1" smtClean="0"/>
              <a:t>assets</a:t>
            </a:r>
            <a:r>
              <a:rPr lang="fr-FR" dirty="0" smtClean="0"/>
              <a:t> and </a:t>
            </a:r>
            <a:r>
              <a:rPr lang="fr-FR" dirty="0" err="1" smtClean="0"/>
              <a:t>liabilities</a:t>
            </a:r>
            <a:r>
              <a:rPr lang="fr-FR" dirty="0" smtClean="0"/>
              <a:t> (</a:t>
            </a:r>
            <a:r>
              <a:rPr lang="fr-FR" dirty="0" err="1" smtClean="0"/>
              <a:t>determined</a:t>
            </a:r>
            <a:r>
              <a:rPr lang="fr-FR" dirty="0" smtClean="0"/>
              <a:t> in accordance </a:t>
            </a:r>
            <a:r>
              <a:rPr lang="fr-FR" dirty="0" err="1" smtClean="0"/>
              <a:t>withthe</a:t>
            </a:r>
            <a:r>
              <a:rPr lang="fr-FR" dirty="0" smtClean="0"/>
              <a:t> </a:t>
            </a:r>
            <a:r>
              <a:rPr lang="fr-FR" dirty="0" err="1" smtClean="0"/>
              <a:t>requirements</a:t>
            </a:r>
            <a:r>
              <a:rPr lang="fr-FR" dirty="0" smtClean="0"/>
              <a:t> of IFRS 3) </a:t>
            </a:r>
            <a:r>
              <a:rPr lang="fr-FR" dirty="0" err="1" smtClean="0"/>
              <a:t>is</a:t>
            </a:r>
            <a:r>
              <a:rPr lang="fr-FR" dirty="0" smtClean="0"/>
              <a:t> 160000$, and the </a:t>
            </a:r>
            <a:r>
              <a:rPr lang="fr-FR" dirty="0" err="1" smtClean="0"/>
              <a:t>fair</a:t>
            </a:r>
            <a:r>
              <a:rPr lang="fr-FR" dirty="0" smtClean="0"/>
              <a:t> value of the non-</a:t>
            </a:r>
            <a:r>
              <a:rPr lang="fr-FR" dirty="0" err="1" smtClean="0"/>
              <a:t>controlling</a:t>
            </a:r>
            <a:r>
              <a:rPr lang="fr-FR" dirty="0" smtClean="0"/>
              <a:t> </a:t>
            </a:r>
            <a:r>
              <a:rPr lang="fr-FR" dirty="0" err="1" smtClean="0"/>
              <a:t>interest</a:t>
            </a:r>
            <a:r>
              <a:rPr lang="fr-FR" dirty="0" smtClean="0"/>
              <a:t> (the </a:t>
            </a:r>
            <a:r>
              <a:rPr lang="fr-FR" dirty="0" err="1" smtClean="0"/>
              <a:t>remaining</a:t>
            </a:r>
            <a:r>
              <a:rPr lang="fr-FR" dirty="0" smtClean="0"/>
              <a:t> 20% holding of </a:t>
            </a:r>
            <a:r>
              <a:rPr lang="fr-FR" dirty="0" err="1" smtClean="0"/>
              <a:t>ordinary</a:t>
            </a:r>
            <a:r>
              <a:rPr lang="fr-FR" dirty="0" smtClean="0"/>
              <a:t> </a:t>
            </a:r>
            <a:r>
              <a:rPr lang="fr-FR" dirty="0" err="1" smtClean="0"/>
              <a:t>shares</a:t>
            </a:r>
            <a:r>
              <a:rPr lang="fr-FR" dirty="0" smtClean="0"/>
              <a:t>) </a:t>
            </a:r>
            <a:r>
              <a:rPr lang="fr-FR" dirty="0" err="1" smtClean="0"/>
              <a:t>is</a:t>
            </a:r>
            <a:r>
              <a:rPr lang="fr-FR" dirty="0" smtClean="0"/>
              <a:t> 36000 $.</a:t>
            </a:r>
          </a:p>
          <a:p>
            <a:pPr>
              <a:buNone/>
            </a:pPr>
            <a:r>
              <a:rPr lang="fr-FR" b="1" dirty="0" err="1" smtClean="0"/>
              <a:t>Required</a:t>
            </a:r>
            <a:r>
              <a:rPr lang="fr-FR" b="1" dirty="0" smtClean="0"/>
              <a:t>-</a:t>
            </a:r>
            <a:r>
              <a:rPr lang="fr-FR" dirty="0" smtClean="0"/>
              <a:t>Calculate NCI </a:t>
            </a:r>
            <a:r>
              <a:rPr lang="fr-FR" dirty="0" err="1" smtClean="0"/>
              <a:t>using</a:t>
            </a:r>
            <a:r>
              <a:rPr lang="fr-FR" dirty="0" smtClean="0"/>
              <a:t> the </a:t>
            </a:r>
            <a:r>
              <a:rPr lang="fr-FR" dirty="0" err="1" smtClean="0"/>
              <a:t>two</a:t>
            </a:r>
            <a:r>
              <a:rPr lang="fr-FR" dirty="0" smtClean="0"/>
              <a:t> </a:t>
            </a:r>
            <a:r>
              <a:rPr lang="fr-FR" dirty="0" smtClean="0"/>
              <a:t>methods</a:t>
            </a:r>
          </a:p>
          <a:p>
            <a:pPr>
              <a:buNone/>
            </a:pPr>
            <a:r>
              <a:rPr lang="fr-FR" b="1" dirty="0" smtClean="0"/>
              <a:t>Solution</a:t>
            </a:r>
            <a:endParaRPr lang="fr-FR" dirty="0" smtClean="0"/>
          </a:p>
          <a:p>
            <a:pPr>
              <a:buNone/>
            </a:pPr>
            <a:endParaRPr lang="fr-FR" dirty="0" smtClean="0"/>
          </a:p>
          <a:p>
            <a:pPr>
              <a:buNone/>
            </a:pPr>
            <a:endParaRPr lang="fr-FR" dirty="0" smtClean="0"/>
          </a:p>
          <a:p>
            <a:endParaRPr lang="fr-FR" dirty="0" smtClean="0"/>
          </a:p>
          <a:p>
            <a:pPr>
              <a:buNone/>
            </a:pPr>
            <a:endParaRPr lang="fr-FR"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buNone/>
            </a:pPr>
            <a:r>
              <a:rPr lang="fr-FR" b="1" dirty="0" smtClean="0">
                <a:solidFill>
                  <a:srgbClr val="FF0000"/>
                </a:solidFill>
              </a:rPr>
              <a:t>Key </a:t>
            </a:r>
            <a:r>
              <a:rPr lang="fr-FR" b="1" dirty="0" err="1" smtClean="0">
                <a:solidFill>
                  <a:srgbClr val="FF0000"/>
                </a:solidFill>
              </a:rPr>
              <a:t>definitions</a:t>
            </a:r>
            <a:endParaRPr lang="fr-FR" b="1" dirty="0" smtClean="0">
              <a:solidFill>
                <a:srgbClr val="FF0000"/>
              </a:solidFill>
            </a:endParaRPr>
          </a:p>
          <a:p>
            <a:r>
              <a:rPr lang="fr-FR" b="1" dirty="0" smtClean="0">
                <a:solidFill>
                  <a:srgbClr val="FF0000"/>
                </a:solidFill>
              </a:rPr>
              <a:t>B</a:t>
            </a:r>
            <a:r>
              <a:rPr lang="en-US" b="1" dirty="0" err="1" smtClean="0">
                <a:solidFill>
                  <a:srgbClr val="FF0000"/>
                </a:solidFill>
              </a:rPr>
              <a:t>usiness</a:t>
            </a:r>
            <a:r>
              <a:rPr lang="en-US" b="1" dirty="0" smtClean="0">
                <a:solidFill>
                  <a:srgbClr val="FF0000"/>
                </a:solidFill>
              </a:rPr>
              <a:t> combination</a:t>
            </a:r>
          </a:p>
          <a:p>
            <a:pPr>
              <a:buNone/>
            </a:pPr>
            <a:r>
              <a:rPr lang="en-US" b="1" dirty="0" smtClean="0">
                <a:solidFill>
                  <a:srgbClr val="FF0000"/>
                </a:solidFill>
              </a:rPr>
              <a:t>    </a:t>
            </a:r>
            <a:r>
              <a:rPr lang="en-US" dirty="0" smtClean="0"/>
              <a:t>A</a:t>
            </a:r>
            <a:r>
              <a:rPr lang="en-US" dirty="0" smtClean="0">
                <a:solidFill>
                  <a:srgbClr val="FF0000"/>
                </a:solidFill>
              </a:rPr>
              <a:t> </a:t>
            </a:r>
            <a:r>
              <a:rPr lang="en-US" dirty="0" smtClean="0"/>
              <a:t>transaction or other event in which an acquirer obtains control of one or more businesses. Transactions sometimes referred to as 'true mergers' or 'mergers of equals' are also business combinations as that term is used in [IFRS </a:t>
            </a:r>
            <a:r>
              <a:rPr lang="en-US" b="1" dirty="0" smtClean="0"/>
              <a:t>3]</a:t>
            </a:r>
            <a:endParaRPr lang="ar-DZ" b="1" dirty="0" smtClean="0"/>
          </a:p>
          <a:p>
            <a:r>
              <a:rPr lang="en-US" b="1" dirty="0" smtClean="0">
                <a:solidFill>
                  <a:srgbClr val="FF0000"/>
                </a:solidFill>
              </a:rPr>
              <a:t>Business</a:t>
            </a:r>
          </a:p>
          <a:p>
            <a:pPr>
              <a:buNone/>
            </a:pPr>
            <a:r>
              <a:rPr lang="en-US" b="1" dirty="0" smtClean="0"/>
              <a:t>   </a:t>
            </a:r>
            <a:r>
              <a:rPr lang="en-US" dirty="0" smtClean="0"/>
              <a:t>An integrated set of activities and assets that is capable of being conducted and managed for the purpose of providing goods or services to customers, generating investment income (such as dividends or interest) or generating other income from ordinary activities</a:t>
            </a:r>
            <a:endParaRPr lang="ar-DZ" dirty="0" smtClean="0"/>
          </a:p>
          <a:p>
            <a:pPr>
              <a:buNone/>
            </a:pPr>
            <a:r>
              <a:rPr lang="en-US" b="1" dirty="0" smtClean="0"/>
              <a:t>*</a:t>
            </a:r>
            <a:r>
              <a:rPr lang="en-US" b="1" dirty="0" smtClean="0">
                <a:solidFill>
                  <a:srgbClr val="FF0000"/>
                </a:solidFill>
              </a:rPr>
              <a:t>acquisition date</a:t>
            </a:r>
          </a:p>
          <a:p>
            <a:pPr>
              <a:buNone/>
            </a:pPr>
            <a:r>
              <a:rPr lang="en-US" b="1" dirty="0" smtClean="0">
                <a:solidFill>
                  <a:srgbClr val="FF0000"/>
                </a:solidFill>
              </a:rPr>
              <a:t>  </a:t>
            </a:r>
            <a:r>
              <a:rPr lang="en-US" dirty="0" smtClean="0"/>
              <a:t>The date on which the acquirer obtains control of the </a:t>
            </a:r>
            <a:r>
              <a:rPr lang="en-US" dirty="0" err="1" smtClean="0"/>
              <a:t>acquiree</a:t>
            </a:r>
            <a:endParaRPr lang="ar-DZ" dirty="0" smtClean="0"/>
          </a:p>
          <a:p>
            <a:pPr>
              <a:buNone/>
            </a:pPr>
            <a:r>
              <a:rPr lang="ar-DZ" b="1" dirty="0" smtClean="0"/>
              <a:t>*</a:t>
            </a:r>
            <a:r>
              <a:rPr lang="en-US" b="1" dirty="0" smtClean="0">
                <a:solidFill>
                  <a:srgbClr val="FF0000"/>
                </a:solidFill>
              </a:rPr>
              <a:t>acquirer</a:t>
            </a:r>
          </a:p>
          <a:p>
            <a:pPr>
              <a:buNone/>
            </a:pPr>
            <a:r>
              <a:rPr lang="en-US" b="1" dirty="0" smtClean="0">
                <a:solidFill>
                  <a:srgbClr val="FF0000"/>
                </a:solidFill>
              </a:rPr>
              <a:t>  </a:t>
            </a:r>
            <a:r>
              <a:rPr lang="en-US" dirty="0" smtClean="0"/>
              <a:t>The entity that obtains control of the </a:t>
            </a:r>
            <a:r>
              <a:rPr lang="en-US" dirty="0" err="1" smtClean="0"/>
              <a:t>acquireeacquireeThe</a:t>
            </a:r>
            <a:r>
              <a:rPr lang="en-US" dirty="0" smtClean="0"/>
              <a:t> business or businesses that the acquirer obtains control of in a business combination</a:t>
            </a:r>
            <a:endParaRPr lang="fr-FR" dirty="0" smtClean="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endParaRPr lang="fr-FR" dirty="0" smtClean="0"/>
          </a:p>
          <a:p>
            <a:pPr>
              <a:buNone/>
            </a:pPr>
            <a:endParaRPr lang="fr-FR" dirty="0" smtClean="0"/>
          </a:p>
          <a:p>
            <a:pPr>
              <a:buNone/>
            </a:pPr>
            <a:endParaRPr lang="fr-FR" dirty="0"/>
          </a:p>
        </p:txBody>
      </p:sp>
      <p:graphicFrame>
        <p:nvGraphicFramePr>
          <p:cNvPr id="4" name="Tableau 3"/>
          <p:cNvGraphicFramePr>
            <a:graphicFrameLocks noGrp="1"/>
          </p:cNvGraphicFramePr>
          <p:nvPr/>
        </p:nvGraphicFramePr>
        <p:xfrm>
          <a:off x="214283" y="1467355"/>
          <a:ext cx="7572427" cy="3509839"/>
        </p:xfrm>
        <a:graphic>
          <a:graphicData uri="http://schemas.openxmlformats.org/drawingml/2006/table">
            <a:tbl>
              <a:tblPr firstRow="1" bandRow="1">
                <a:tableStyleId>{5C22544A-7EE6-4342-B048-85BDC9FD1C3A}</a:tableStyleId>
              </a:tblPr>
              <a:tblGrid>
                <a:gridCol w="3857651"/>
                <a:gridCol w="1963169"/>
                <a:gridCol w="1751607"/>
              </a:tblGrid>
              <a:tr h="934279">
                <a:tc>
                  <a:txBody>
                    <a:bodyPr/>
                    <a:lstStyle/>
                    <a:p>
                      <a:endParaRPr lang="fr-FR" sz="2000" b="1" dirty="0">
                        <a:solidFill>
                          <a:schemeClr val="tx1"/>
                        </a:solidFill>
                      </a:endParaRPr>
                    </a:p>
                  </a:txBody>
                  <a:tcPr>
                    <a:solidFill>
                      <a:schemeClr val="accent6">
                        <a:lumMod val="40000"/>
                        <a:lumOff val="60000"/>
                      </a:schemeClr>
                    </a:solidFill>
                  </a:tcPr>
                </a:tc>
                <a:tc>
                  <a:txBody>
                    <a:bodyPr/>
                    <a:lstStyle/>
                    <a:p>
                      <a:r>
                        <a:rPr lang="fr-FR" sz="1800" b="1" kern="1200" dirty="0" smtClean="0">
                          <a:solidFill>
                            <a:schemeClr val="tx1"/>
                          </a:solidFill>
                          <a:latin typeface="+mn-lt"/>
                          <a:ea typeface="+mn-ea"/>
                          <a:cs typeface="+mn-cs"/>
                        </a:rPr>
                        <a:t>NCI </a:t>
                      </a:r>
                      <a:r>
                        <a:rPr lang="fr-FR" sz="1800" b="1" kern="1200" dirty="0" err="1" smtClean="0">
                          <a:solidFill>
                            <a:schemeClr val="tx1"/>
                          </a:solidFill>
                          <a:latin typeface="+mn-lt"/>
                          <a:ea typeface="+mn-ea"/>
                          <a:cs typeface="+mn-cs"/>
                        </a:rPr>
                        <a:t>based</a:t>
                      </a:r>
                      <a:r>
                        <a:rPr lang="fr-FR" sz="1800" b="1" kern="1200" dirty="0" smtClean="0">
                          <a:solidFill>
                            <a:schemeClr val="tx1"/>
                          </a:solidFill>
                          <a:latin typeface="+mn-lt"/>
                          <a:ea typeface="+mn-ea"/>
                          <a:cs typeface="+mn-cs"/>
                        </a:rPr>
                        <a:t> on </a:t>
                      </a:r>
                      <a:r>
                        <a:rPr lang="fr-FR" sz="1800" b="1" kern="1200" dirty="0" err="1" smtClean="0">
                          <a:solidFill>
                            <a:schemeClr val="tx1"/>
                          </a:solidFill>
                          <a:latin typeface="+mn-lt"/>
                          <a:ea typeface="+mn-ea"/>
                          <a:cs typeface="+mn-cs"/>
                        </a:rPr>
                        <a:t>fair</a:t>
                      </a:r>
                      <a:r>
                        <a:rPr lang="fr-FR" sz="1800" b="1" kern="1200" dirty="0" smtClean="0">
                          <a:solidFill>
                            <a:schemeClr val="tx1"/>
                          </a:solidFill>
                          <a:latin typeface="+mn-lt"/>
                          <a:ea typeface="+mn-ea"/>
                          <a:cs typeface="+mn-cs"/>
                        </a:rPr>
                        <a:t> value</a:t>
                      </a:r>
                      <a:endParaRPr lang="fr-FR" sz="2000" b="1" dirty="0">
                        <a:solidFill>
                          <a:schemeClr val="tx1"/>
                        </a:solidFill>
                      </a:endParaRPr>
                    </a:p>
                  </a:txBody>
                  <a:tcPr>
                    <a:solidFill>
                      <a:schemeClr val="accent6">
                        <a:lumMod val="40000"/>
                        <a:lumOff val="60000"/>
                      </a:schemeClr>
                    </a:solidFill>
                  </a:tcPr>
                </a:tc>
                <a:tc>
                  <a:txBody>
                    <a:bodyPr/>
                    <a:lstStyle/>
                    <a:p>
                      <a:r>
                        <a:rPr lang="fr-FR" sz="1800" b="1" kern="1200" dirty="0" smtClean="0">
                          <a:solidFill>
                            <a:schemeClr val="tx1"/>
                          </a:solidFill>
                          <a:latin typeface="+mn-lt"/>
                          <a:ea typeface="+mn-ea"/>
                          <a:cs typeface="+mn-cs"/>
                        </a:rPr>
                        <a:t>NCI </a:t>
                      </a:r>
                      <a:r>
                        <a:rPr lang="fr-FR" sz="1800" b="1" kern="1200" dirty="0" err="1" smtClean="0">
                          <a:solidFill>
                            <a:schemeClr val="tx1"/>
                          </a:solidFill>
                          <a:latin typeface="+mn-lt"/>
                          <a:ea typeface="+mn-ea"/>
                          <a:cs typeface="+mn-cs"/>
                        </a:rPr>
                        <a:t>based</a:t>
                      </a:r>
                      <a:r>
                        <a:rPr lang="fr-FR" sz="1800" b="1" kern="1200" dirty="0" smtClean="0">
                          <a:solidFill>
                            <a:schemeClr val="tx1"/>
                          </a:solidFill>
                          <a:latin typeface="+mn-lt"/>
                          <a:ea typeface="+mn-ea"/>
                          <a:cs typeface="+mn-cs"/>
                        </a:rPr>
                        <a:t> on net </a:t>
                      </a:r>
                      <a:r>
                        <a:rPr lang="fr-FR" sz="1800" b="1" kern="1200" dirty="0" err="1" smtClean="0">
                          <a:solidFill>
                            <a:schemeClr val="tx1"/>
                          </a:solidFill>
                          <a:latin typeface="+mn-lt"/>
                          <a:ea typeface="+mn-ea"/>
                          <a:cs typeface="+mn-cs"/>
                        </a:rPr>
                        <a:t>assets</a:t>
                      </a:r>
                      <a:endParaRPr lang="fr-FR" sz="2000" b="1" dirty="0">
                        <a:solidFill>
                          <a:schemeClr val="tx1"/>
                        </a:solidFill>
                      </a:endParaRPr>
                    </a:p>
                  </a:txBody>
                  <a:tcPr>
                    <a:solidFill>
                      <a:schemeClr val="accent6">
                        <a:lumMod val="40000"/>
                        <a:lumOff val="60000"/>
                      </a:schemeClr>
                    </a:solidFill>
                  </a:tcPr>
                </a:tc>
              </a:tr>
              <a:tr h="2241812">
                <a:tc>
                  <a:txBody>
                    <a:bodyPr/>
                    <a:lstStyle/>
                    <a:p>
                      <a:pPr>
                        <a:lnSpc>
                          <a:spcPct val="115000"/>
                        </a:lnSpc>
                        <a:spcAft>
                          <a:spcPts val="0"/>
                        </a:spcAft>
                      </a:pPr>
                      <a:r>
                        <a:rPr lang="fr-FR" sz="2000" b="1" dirty="0" err="1" smtClean="0">
                          <a:solidFill>
                            <a:schemeClr val="tx1"/>
                          </a:solidFill>
                          <a:latin typeface="Times New Roman"/>
                          <a:ea typeface="Calibri"/>
                        </a:rPr>
                        <a:t>Consideration</a:t>
                      </a:r>
                      <a:r>
                        <a:rPr lang="fr-FR" sz="2000" b="1" dirty="0" smtClean="0">
                          <a:solidFill>
                            <a:schemeClr val="tx1"/>
                          </a:solidFill>
                          <a:latin typeface="Times New Roman"/>
                          <a:ea typeface="Calibri"/>
                        </a:rPr>
                        <a:t> </a:t>
                      </a:r>
                      <a:r>
                        <a:rPr lang="fr-FR" sz="2000" b="1" dirty="0" err="1" smtClean="0">
                          <a:solidFill>
                            <a:schemeClr val="tx1"/>
                          </a:solidFill>
                          <a:latin typeface="Times New Roman"/>
                          <a:ea typeface="Calibri"/>
                        </a:rPr>
                        <a:t>transferred</a:t>
                      </a:r>
                      <a:r>
                        <a:rPr lang="fr-FR" sz="2000" b="1" dirty="0" smtClean="0">
                          <a:solidFill>
                            <a:schemeClr val="tx1"/>
                          </a:solidFill>
                          <a:latin typeface="Times New Roman"/>
                          <a:ea typeface="Calibri"/>
                        </a:rPr>
                        <a:t> </a:t>
                      </a:r>
                    </a:p>
                    <a:p>
                      <a:pPr marL="0" marR="0" indent="0" algn="l" defTabSz="914400" rtl="0" eaLnBrk="1" fontAlgn="auto" latinLnBrk="0" hangingPunct="1">
                        <a:lnSpc>
                          <a:spcPct val="115000"/>
                        </a:lnSpc>
                        <a:spcBef>
                          <a:spcPts val="0"/>
                        </a:spcBef>
                        <a:spcAft>
                          <a:spcPts val="0"/>
                        </a:spcAft>
                        <a:buClrTx/>
                        <a:buSzTx/>
                        <a:buFontTx/>
                        <a:buNone/>
                        <a:tabLst/>
                        <a:defRPr/>
                      </a:pPr>
                      <a:r>
                        <a:rPr lang="fr-FR" sz="2000" b="1" dirty="0" smtClean="0">
                          <a:solidFill>
                            <a:schemeClr val="tx1"/>
                          </a:solidFill>
                          <a:latin typeface="Times New Roman"/>
                          <a:ea typeface="Calibri"/>
                        </a:rPr>
                        <a:t>Non-</a:t>
                      </a:r>
                      <a:r>
                        <a:rPr lang="fr-FR" sz="2000" b="1" dirty="0" err="1" smtClean="0">
                          <a:solidFill>
                            <a:schemeClr val="tx1"/>
                          </a:solidFill>
                          <a:latin typeface="Times New Roman"/>
                          <a:ea typeface="Calibri"/>
                        </a:rPr>
                        <a:t>controlling</a:t>
                      </a:r>
                      <a:r>
                        <a:rPr lang="fr-FR" sz="2000" b="1" dirty="0" smtClean="0">
                          <a:solidFill>
                            <a:schemeClr val="tx1"/>
                          </a:solidFill>
                          <a:latin typeface="Times New Roman"/>
                          <a:ea typeface="Calibri"/>
                        </a:rPr>
                        <a:t> </a:t>
                      </a:r>
                      <a:r>
                        <a:rPr lang="fr-FR" sz="2000" b="1" dirty="0" err="1" smtClean="0">
                          <a:solidFill>
                            <a:schemeClr val="tx1"/>
                          </a:solidFill>
                          <a:latin typeface="Times New Roman"/>
                          <a:ea typeface="Calibri"/>
                        </a:rPr>
                        <a:t>interest</a:t>
                      </a:r>
                      <a:endParaRPr lang="fr-FR" sz="2000" b="1" dirty="0" smtClean="0">
                        <a:solidFill>
                          <a:schemeClr val="tx1"/>
                        </a:solidFill>
                        <a:latin typeface="Arial"/>
                        <a:ea typeface="Calibri"/>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2000" b="1" dirty="0" smtClean="0">
                          <a:solidFill>
                            <a:schemeClr val="tx1"/>
                          </a:solidFill>
                          <a:latin typeface="Times New Roman"/>
                          <a:ea typeface="Calibri"/>
                        </a:rPr>
                        <a:t>Net </a:t>
                      </a:r>
                      <a:r>
                        <a:rPr lang="fr-FR" sz="2000" b="1" dirty="0" err="1" smtClean="0">
                          <a:solidFill>
                            <a:schemeClr val="tx1"/>
                          </a:solidFill>
                          <a:latin typeface="Times New Roman"/>
                          <a:ea typeface="Calibri"/>
                        </a:rPr>
                        <a:t>assets</a:t>
                      </a:r>
                      <a:endParaRPr lang="fr-FR" sz="2000" b="1" dirty="0" smtClean="0">
                        <a:solidFill>
                          <a:schemeClr val="tx1"/>
                        </a:solidFill>
                        <a:latin typeface="Arial"/>
                        <a:ea typeface="Calibri"/>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2000" b="1" dirty="0" smtClean="0">
                          <a:solidFill>
                            <a:schemeClr val="tx1"/>
                          </a:solidFill>
                          <a:latin typeface="Times New Roman"/>
                          <a:ea typeface="Calibri"/>
                        </a:rPr>
                        <a:t>Goodwill</a:t>
                      </a:r>
                    </a:p>
                    <a:p>
                      <a:pPr marL="0" marR="0" indent="0" algn="l" defTabSz="914400" rtl="0" eaLnBrk="1" fontAlgn="auto" latinLnBrk="0" hangingPunct="1">
                        <a:lnSpc>
                          <a:spcPct val="115000"/>
                        </a:lnSpc>
                        <a:spcBef>
                          <a:spcPts val="0"/>
                        </a:spcBef>
                        <a:spcAft>
                          <a:spcPts val="0"/>
                        </a:spcAft>
                        <a:buClrTx/>
                        <a:buSzTx/>
                        <a:buFontTx/>
                        <a:buNone/>
                        <a:tabLst/>
                        <a:defRPr/>
                      </a:pPr>
                      <a:endParaRPr lang="fr-FR" sz="2000" b="1" dirty="0" smtClean="0">
                        <a:solidFill>
                          <a:schemeClr val="tx1"/>
                        </a:solidFill>
                        <a:latin typeface="Times New Roman"/>
                        <a:ea typeface="Calibri"/>
                      </a:endParaRPr>
                    </a:p>
                    <a:p>
                      <a:r>
                        <a:rPr lang="fr-FR" sz="1800" b="1" kern="1200" dirty="0" smtClean="0">
                          <a:solidFill>
                            <a:schemeClr val="dk1"/>
                          </a:solidFill>
                          <a:latin typeface="+mn-lt"/>
                          <a:ea typeface="+mn-ea"/>
                          <a:cs typeface="+mn-cs"/>
                        </a:rPr>
                        <a:t>¹ </a:t>
                      </a:r>
                      <a:r>
                        <a:rPr lang="fr-FR" sz="1800" b="1" kern="1200" dirty="0" err="1" smtClean="0">
                          <a:solidFill>
                            <a:schemeClr val="dk1"/>
                          </a:solidFill>
                          <a:latin typeface="+mn-lt"/>
                          <a:ea typeface="+mn-ea"/>
                          <a:cs typeface="+mn-cs"/>
                        </a:rPr>
                        <a:t>market</a:t>
                      </a:r>
                      <a:r>
                        <a:rPr lang="fr-FR" sz="1800" b="1" kern="1200" dirty="0" smtClean="0">
                          <a:solidFill>
                            <a:schemeClr val="dk1"/>
                          </a:solidFill>
                          <a:latin typeface="+mn-lt"/>
                          <a:ea typeface="+mn-ea"/>
                          <a:cs typeface="+mn-cs"/>
                        </a:rPr>
                        <a:t> value of NCI 36000</a:t>
                      </a:r>
                      <a:endParaRPr lang="fr-FR" sz="1800" kern="1200" dirty="0" smtClean="0">
                        <a:solidFill>
                          <a:schemeClr val="dk1"/>
                        </a:solidFill>
                        <a:latin typeface="+mn-lt"/>
                        <a:ea typeface="+mn-ea"/>
                        <a:cs typeface="+mn-cs"/>
                      </a:endParaRPr>
                    </a:p>
                    <a:p>
                      <a:r>
                        <a:rPr lang="fr-FR" sz="1800" b="1" kern="1200" dirty="0" smtClean="0">
                          <a:solidFill>
                            <a:schemeClr val="dk1"/>
                          </a:solidFill>
                          <a:latin typeface="+mn-lt"/>
                          <a:ea typeface="+mn-ea"/>
                          <a:cs typeface="+mn-cs"/>
                        </a:rPr>
                        <a:t>² </a:t>
                      </a:r>
                      <a:r>
                        <a:rPr lang="fr-FR" sz="1800" b="1" kern="1200" dirty="0" err="1" smtClean="0">
                          <a:solidFill>
                            <a:schemeClr val="dk1"/>
                          </a:solidFill>
                          <a:latin typeface="+mn-lt"/>
                          <a:ea typeface="+mn-ea"/>
                          <a:cs typeface="+mn-cs"/>
                        </a:rPr>
                        <a:t>calculated</a:t>
                      </a:r>
                      <a:r>
                        <a:rPr lang="fr-FR" sz="1800" b="1" kern="1200" dirty="0" smtClean="0">
                          <a:solidFill>
                            <a:schemeClr val="dk1"/>
                          </a:solidFill>
                          <a:latin typeface="+mn-lt"/>
                          <a:ea typeface="+mn-ea"/>
                          <a:cs typeface="+mn-cs"/>
                        </a:rPr>
                        <a:t> as 20% of </a:t>
                      </a:r>
                      <a:r>
                        <a:rPr lang="fr-FR" sz="1800" b="1" kern="1200" dirty="0" err="1" smtClean="0">
                          <a:solidFill>
                            <a:schemeClr val="dk1"/>
                          </a:solidFill>
                          <a:latin typeface="+mn-lt"/>
                          <a:ea typeface="+mn-ea"/>
                          <a:cs typeface="+mn-cs"/>
                        </a:rPr>
                        <a:t>fair</a:t>
                      </a:r>
                      <a:r>
                        <a:rPr lang="fr-FR" sz="1800" b="1" kern="1200" dirty="0" smtClean="0">
                          <a:solidFill>
                            <a:schemeClr val="dk1"/>
                          </a:solidFill>
                          <a:latin typeface="+mn-lt"/>
                          <a:ea typeface="+mn-ea"/>
                          <a:cs typeface="+mn-cs"/>
                        </a:rPr>
                        <a:t> value of the net </a:t>
                      </a:r>
                      <a:r>
                        <a:rPr lang="fr-FR" sz="1800" b="1" kern="1200" dirty="0" err="1" smtClean="0">
                          <a:solidFill>
                            <a:schemeClr val="dk1"/>
                          </a:solidFill>
                          <a:latin typeface="+mn-lt"/>
                          <a:ea typeface="+mn-ea"/>
                          <a:cs typeface="+mn-cs"/>
                        </a:rPr>
                        <a:t>assets</a:t>
                      </a:r>
                      <a:r>
                        <a:rPr lang="fr-FR" sz="1800" b="1" kern="1200" smtClean="0">
                          <a:solidFill>
                            <a:schemeClr val="dk1"/>
                          </a:solidFill>
                          <a:latin typeface="+mn-lt"/>
                          <a:ea typeface="+mn-ea"/>
                          <a:cs typeface="+mn-cs"/>
                        </a:rPr>
                        <a:t> 160000</a:t>
                      </a:r>
                      <a:endParaRPr lang="fr-FR" sz="2000" b="1" dirty="0">
                        <a:solidFill>
                          <a:schemeClr val="tx1"/>
                        </a:solidFill>
                        <a:latin typeface="Arial"/>
                        <a:ea typeface="Calibri"/>
                      </a:endParaRPr>
                    </a:p>
                  </a:txBody>
                  <a:tcPr marL="68580" marR="68580" marT="0" marB="0">
                    <a:solidFill>
                      <a:schemeClr val="accent6">
                        <a:lumMod val="40000"/>
                        <a:lumOff val="60000"/>
                      </a:schemeClr>
                    </a:solidFill>
                  </a:tcPr>
                </a:tc>
                <a:tc>
                  <a:txBody>
                    <a:bodyPr/>
                    <a:lstStyle/>
                    <a:p>
                      <a:pPr>
                        <a:lnSpc>
                          <a:spcPct val="100000"/>
                        </a:lnSpc>
                        <a:spcAft>
                          <a:spcPts val="0"/>
                        </a:spcAft>
                      </a:pPr>
                      <a:r>
                        <a:rPr lang="fr-FR" sz="2000" b="1" dirty="0">
                          <a:solidFill>
                            <a:schemeClr val="tx1"/>
                          </a:solidFill>
                          <a:latin typeface="Times New Roman"/>
                          <a:ea typeface="Calibri"/>
                        </a:rPr>
                        <a:t>200000</a:t>
                      </a:r>
                      <a:endParaRPr lang="fr-FR" sz="2000" b="1" dirty="0">
                        <a:solidFill>
                          <a:schemeClr val="tx1"/>
                        </a:solidFill>
                        <a:latin typeface="Arial"/>
                        <a:ea typeface="Calibri"/>
                      </a:endParaRPr>
                    </a:p>
                    <a:p>
                      <a:pPr>
                        <a:lnSpc>
                          <a:spcPct val="100000"/>
                        </a:lnSpc>
                        <a:spcAft>
                          <a:spcPts val="0"/>
                        </a:spcAft>
                      </a:pPr>
                      <a:r>
                        <a:rPr lang="fr-FR" sz="2000" b="1" u="sng" dirty="0">
                          <a:solidFill>
                            <a:schemeClr val="tx1"/>
                          </a:solidFill>
                          <a:latin typeface="Times New Roman"/>
                          <a:ea typeface="Calibri"/>
                        </a:rPr>
                        <a:t>36000¹</a:t>
                      </a:r>
                      <a:endParaRPr lang="fr-FR" sz="2000" b="1" dirty="0">
                        <a:solidFill>
                          <a:schemeClr val="tx1"/>
                        </a:solidFill>
                        <a:latin typeface="Arial"/>
                        <a:ea typeface="Calibri"/>
                      </a:endParaRPr>
                    </a:p>
                    <a:p>
                      <a:pPr>
                        <a:lnSpc>
                          <a:spcPct val="100000"/>
                        </a:lnSpc>
                        <a:spcAft>
                          <a:spcPts val="0"/>
                        </a:spcAft>
                      </a:pPr>
                      <a:r>
                        <a:rPr lang="fr-FR" sz="2000" b="1" dirty="0">
                          <a:solidFill>
                            <a:schemeClr val="tx1"/>
                          </a:solidFill>
                          <a:latin typeface="Times New Roman"/>
                          <a:ea typeface="Calibri"/>
                        </a:rPr>
                        <a:t>236000</a:t>
                      </a:r>
                      <a:endParaRPr lang="fr-FR" sz="2000" b="1" dirty="0">
                        <a:solidFill>
                          <a:schemeClr val="tx1"/>
                        </a:solidFill>
                        <a:latin typeface="Arial"/>
                        <a:ea typeface="Calibri"/>
                      </a:endParaRPr>
                    </a:p>
                    <a:p>
                      <a:pPr>
                        <a:lnSpc>
                          <a:spcPct val="100000"/>
                        </a:lnSpc>
                        <a:spcAft>
                          <a:spcPts val="0"/>
                        </a:spcAft>
                      </a:pPr>
                      <a:r>
                        <a:rPr lang="fr-FR" sz="2000" b="1" dirty="0">
                          <a:solidFill>
                            <a:schemeClr val="tx1"/>
                          </a:solidFill>
                          <a:latin typeface="Times New Roman"/>
                          <a:ea typeface="Calibri"/>
                        </a:rPr>
                        <a:t>160000</a:t>
                      </a:r>
                      <a:endParaRPr lang="fr-FR" sz="2000" b="1" dirty="0">
                        <a:solidFill>
                          <a:schemeClr val="tx1"/>
                        </a:solidFill>
                        <a:latin typeface="Arial"/>
                        <a:ea typeface="Calibri"/>
                      </a:endParaRPr>
                    </a:p>
                    <a:p>
                      <a:pPr>
                        <a:lnSpc>
                          <a:spcPct val="100000"/>
                        </a:lnSpc>
                        <a:spcAft>
                          <a:spcPts val="0"/>
                        </a:spcAft>
                      </a:pPr>
                      <a:r>
                        <a:rPr lang="fr-FR" sz="2000" b="1" dirty="0">
                          <a:solidFill>
                            <a:schemeClr val="tx1"/>
                          </a:solidFill>
                          <a:latin typeface="Times New Roman"/>
                          <a:ea typeface="Calibri"/>
                        </a:rPr>
                        <a:t>76000</a:t>
                      </a:r>
                      <a:endParaRPr lang="fr-FR" sz="2000" b="1" dirty="0">
                        <a:solidFill>
                          <a:schemeClr val="tx1"/>
                        </a:solidFill>
                        <a:latin typeface="Arial"/>
                        <a:ea typeface="Calibri"/>
                      </a:endParaRPr>
                    </a:p>
                  </a:txBody>
                  <a:tcPr marL="68580" marR="68580" marT="0" marB="0">
                    <a:solidFill>
                      <a:schemeClr val="accent6">
                        <a:lumMod val="40000"/>
                        <a:lumOff val="60000"/>
                      </a:schemeClr>
                    </a:solidFill>
                  </a:tcPr>
                </a:tc>
                <a:tc>
                  <a:txBody>
                    <a:bodyPr/>
                    <a:lstStyle/>
                    <a:p>
                      <a:pPr>
                        <a:spcAft>
                          <a:spcPts val="0"/>
                        </a:spcAft>
                      </a:pPr>
                      <a:r>
                        <a:rPr lang="fr-FR" sz="2000" b="1" dirty="0">
                          <a:solidFill>
                            <a:schemeClr val="tx1"/>
                          </a:solidFill>
                          <a:latin typeface="Times New Roman"/>
                          <a:ea typeface="Calibri"/>
                        </a:rPr>
                        <a:t>200000</a:t>
                      </a:r>
                      <a:endParaRPr lang="fr-FR" sz="2000" b="1" dirty="0">
                        <a:solidFill>
                          <a:schemeClr val="tx1"/>
                        </a:solidFill>
                        <a:latin typeface="Arial"/>
                        <a:ea typeface="Calibri"/>
                      </a:endParaRPr>
                    </a:p>
                    <a:p>
                      <a:pPr>
                        <a:spcAft>
                          <a:spcPts val="0"/>
                        </a:spcAft>
                      </a:pPr>
                      <a:r>
                        <a:rPr lang="fr-FR" sz="2000" b="1" u="sng" dirty="0">
                          <a:solidFill>
                            <a:schemeClr val="tx1"/>
                          </a:solidFill>
                          <a:latin typeface="Times New Roman"/>
                          <a:ea typeface="Calibri"/>
                        </a:rPr>
                        <a:t>32000²</a:t>
                      </a:r>
                      <a:endParaRPr lang="fr-FR" sz="2000" b="1" dirty="0">
                        <a:solidFill>
                          <a:schemeClr val="tx1"/>
                        </a:solidFill>
                        <a:latin typeface="Arial"/>
                        <a:ea typeface="Calibri"/>
                      </a:endParaRPr>
                    </a:p>
                    <a:p>
                      <a:pPr>
                        <a:spcAft>
                          <a:spcPts val="0"/>
                        </a:spcAft>
                      </a:pPr>
                      <a:r>
                        <a:rPr lang="fr-FR" sz="2000" b="1" dirty="0">
                          <a:solidFill>
                            <a:schemeClr val="tx1"/>
                          </a:solidFill>
                          <a:latin typeface="Times New Roman"/>
                          <a:ea typeface="Calibri"/>
                        </a:rPr>
                        <a:t>232000</a:t>
                      </a:r>
                      <a:endParaRPr lang="fr-FR" sz="2000" b="1" dirty="0">
                        <a:solidFill>
                          <a:schemeClr val="tx1"/>
                        </a:solidFill>
                        <a:latin typeface="Arial"/>
                        <a:ea typeface="Calibri"/>
                      </a:endParaRPr>
                    </a:p>
                    <a:p>
                      <a:pPr>
                        <a:spcAft>
                          <a:spcPts val="0"/>
                        </a:spcAft>
                      </a:pPr>
                      <a:r>
                        <a:rPr lang="fr-FR" sz="2000" b="1" dirty="0">
                          <a:solidFill>
                            <a:schemeClr val="tx1"/>
                          </a:solidFill>
                          <a:latin typeface="Times New Roman"/>
                          <a:ea typeface="Calibri"/>
                        </a:rPr>
                        <a:t>160000</a:t>
                      </a:r>
                      <a:endParaRPr lang="fr-FR" sz="2000" b="1" dirty="0">
                        <a:solidFill>
                          <a:schemeClr val="tx1"/>
                        </a:solidFill>
                        <a:latin typeface="Arial"/>
                        <a:ea typeface="Calibri"/>
                      </a:endParaRPr>
                    </a:p>
                    <a:p>
                      <a:pPr>
                        <a:spcAft>
                          <a:spcPts val="0"/>
                        </a:spcAft>
                      </a:pPr>
                      <a:r>
                        <a:rPr lang="fr-FR" sz="2000" b="1" dirty="0">
                          <a:solidFill>
                            <a:schemeClr val="tx1"/>
                          </a:solidFill>
                          <a:latin typeface="Times New Roman"/>
                          <a:ea typeface="Calibri"/>
                        </a:rPr>
                        <a:t>72000</a:t>
                      </a:r>
                      <a:endParaRPr lang="fr-FR" sz="2000" b="1" dirty="0">
                        <a:solidFill>
                          <a:schemeClr val="tx1"/>
                        </a:solidFill>
                        <a:latin typeface="Arial"/>
                        <a:ea typeface="Calibri"/>
                      </a:endParaRPr>
                    </a:p>
                  </a:txBody>
                  <a:tcPr marL="68580" marR="68580" marT="0" marB="0">
                    <a:solidFill>
                      <a:schemeClr val="accent6">
                        <a:lumMod val="40000"/>
                        <a:lumOff val="60000"/>
                      </a:schemeClr>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err="1" smtClean="0"/>
              <a:t>Disclosues</a:t>
            </a:r>
            <a:endParaRPr lang="fr-FR" dirty="0" smtClean="0"/>
          </a:p>
          <a:p>
            <a:pPr>
              <a:buNone/>
            </a:pPr>
            <a:r>
              <a:rPr lang="fr-FR" dirty="0" smtClean="0"/>
              <a:t>The standard </a:t>
            </a:r>
            <a:r>
              <a:rPr lang="fr-FR" dirty="0" err="1" smtClean="0"/>
              <a:t>requires</a:t>
            </a:r>
            <a:r>
              <a:rPr lang="fr-FR" dirty="0" smtClean="0"/>
              <a:t> </a:t>
            </a:r>
            <a:r>
              <a:rPr lang="fr-FR" dirty="0" err="1" smtClean="0"/>
              <a:t>disclosure</a:t>
            </a:r>
            <a:r>
              <a:rPr lang="fr-FR" dirty="0" smtClean="0"/>
              <a:t> of information </a:t>
            </a:r>
            <a:r>
              <a:rPr lang="fr-FR" dirty="0" err="1" smtClean="0"/>
              <a:t>that</a:t>
            </a:r>
            <a:r>
              <a:rPr lang="fr-FR" dirty="0" smtClean="0"/>
              <a:t> </a:t>
            </a:r>
            <a:r>
              <a:rPr lang="fr-FR" dirty="0" err="1" smtClean="0"/>
              <a:t>enables</a:t>
            </a:r>
            <a:r>
              <a:rPr lang="fr-FR" dirty="0" smtClean="0"/>
              <a:t> </a:t>
            </a:r>
            <a:r>
              <a:rPr lang="fr-FR" dirty="0" err="1" smtClean="0"/>
              <a:t>users</a:t>
            </a:r>
            <a:r>
              <a:rPr lang="fr-FR" dirty="0" smtClean="0"/>
              <a:t> of an </a:t>
            </a:r>
            <a:r>
              <a:rPr lang="fr-FR" dirty="0" err="1" smtClean="0"/>
              <a:t>entity's</a:t>
            </a:r>
            <a:r>
              <a:rPr lang="fr-FR" dirty="0" smtClean="0"/>
              <a:t> financial </a:t>
            </a:r>
            <a:r>
              <a:rPr lang="fr-FR" dirty="0" err="1" smtClean="0"/>
              <a:t>statements</a:t>
            </a:r>
            <a:r>
              <a:rPr lang="fr-FR" dirty="0" smtClean="0"/>
              <a:t> to </a:t>
            </a:r>
            <a:r>
              <a:rPr lang="fr-FR" dirty="0" err="1" smtClean="0"/>
              <a:t>evaluate</a:t>
            </a:r>
            <a:r>
              <a:rPr lang="fr-FR" dirty="0" smtClean="0"/>
              <a:t> the nature of the transactions and the financial </a:t>
            </a:r>
            <a:r>
              <a:rPr lang="fr-FR" dirty="0" err="1" smtClean="0"/>
              <a:t>effects</a:t>
            </a:r>
            <a:r>
              <a:rPr lang="fr-FR" dirty="0" smtClean="0"/>
              <a:t> of:</a:t>
            </a:r>
          </a:p>
          <a:p>
            <a:pPr>
              <a:buNone/>
            </a:pPr>
            <a:r>
              <a:rPr lang="fr-FR" dirty="0" smtClean="0"/>
              <a:t>a. Business </a:t>
            </a:r>
            <a:r>
              <a:rPr lang="fr-FR" dirty="0" err="1" smtClean="0"/>
              <a:t>combinations</a:t>
            </a:r>
            <a:r>
              <a:rPr lang="fr-FR" dirty="0" smtClean="0"/>
              <a:t> </a:t>
            </a:r>
            <a:r>
              <a:rPr lang="fr-FR" dirty="0" err="1" smtClean="0"/>
              <a:t>that</a:t>
            </a:r>
            <a:r>
              <a:rPr lang="fr-FR" dirty="0" smtClean="0"/>
              <a:t> </a:t>
            </a:r>
            <a:r>
              <a:rPr lang="fr-FR" dirty="0" err="1" smtClean="0"/>
              <a:t>occurred</a:t>
            </a:r>
            <a:r>
              <a:rPr lang="fr-FR" dirty="0" smtClean="0"/>
              <a:t> </a:t>
            </a:r>
            <a:r>
              <a:rPr lang="fr-FR" dirty="0" err="1" smtClean="0"/>
              <a:t>during</a:t>
            </a:r>
            <a:r>
              <a:rPr lang="fr-FR" dirty="0" smtClean="0"/>
              <a:t> the </a:t>
            </a:r>
            <a:r>
              <a:rPr lang="fr-FR" dirty="0" err="1" smtClean="0"/>
              <a:t>period</a:t>
            </a:r>
            <a:r>
              <a:rPr lang="fr-FR" dirty="0" smtClean="0"/>
              <a:t>.</a:t>
            </a:r>
          </a:p>
          <a:p>
            <a:pPr>
              <a:buNone/>
            </a:pPr>
            <a:r>
              <a:rPr lang="fr-FR" dirty="0" smtClean="0"/>
              <a:t>b. Business </a:t>
            </a:r>
            <a:r>
              <a:rPr lang="fr-FR" dirty="0" err="1" smtClean="0"/>
              <a:t>combinations</a:t>
            </a:r>
            <a:r>
              <a:rPr lang="fr-FR" dirty="0" smtClean="0"/>
              <a:t>  </a:t>
            </a:r>
            <a:r>
              <a:rPr lang="fr-FR" dirty="0" err="1" smtClean="0"/>
              <a:t>that</a:t>
            </a:r>
            <a:r>
              <a:rPr lang="fr-FR" dirty="0" smtClean="0"/>
              <a:t> </a:t>
            </a:r>
            <a:r>
              <a:rPr lang="fr-FR" dirty="0" err="1" smtClean="0"/>
              <a:t>occurred</a:t>
            </a:r>
            <a:r>
              <a:rPr lang="fr-FR" dirty="0" smtClean="0"/>
              <a:t> </a:t>
            </a:r>
            <a:r>
              <a:rPr lang="fr-FR" dirty="0" err="1" smtClean="0"/>
              <a:t>during</a:t>
            </a:r>
            <a:r>
              <a:rPr lang="fr-FR" dirty="0" smtClean="0"/>
              <a:t> the </a:t>
            </a:r>
            <a:r>
              <a:rPr lang="fr-FR" dirty="0" err="1" smtClean="0"/>
              <a:t>subsequent</a:t>
            </a:r>
            <a:r>
              <a:rPr lang="fr-FR" dirty="0" smtClean="0"/>
              <a:t> </a:t>
            </a:r>
            <a:r>
              <a:rPr lang="fr-FR" dirty="0" err="1" smtClean="0"/>
              <a:t>events</a:t>
            </a:r>
            <a:r>
              <a:rPr lang="fr-FR" dirty="0" smtClean="0"/>
              <a:t> </a:t>
            </a:r>
            <a:r>
              <a:rPr lang="fr-FR" dirty="0" err="1" smtClean="0"/>
              <a:t>period</a:t>
            </a:r>
            <a:r>
              <a:rPr lang="fr-FR" dirty="0" smtClean="0"/>
              <a:t>, i.e. </a:t>
            </a:r>
            <a:r>
              <a:rPr lang="fr-FR" dirty="0" err="1" smtClean="0"/>
              <a:t>after</a:t>
            </a:r>
            <a:r>
              <a:rPr lang="fr-FR" dirty="0" smtClean="0"/>
              <a:t> the end of the </a:t>
            </a:r>
            <a:r>
              <a:rPr lang="fr-FR" dirty="0" err="1" smtClean="0"/>
              <a:t>reporting</a:t>
            </a:r>
            <a:r>
              <a:rPr lang="fr-FR" dirty="0" smtClean="0"/>
              <a:t> </a:t>
            </a:r>
            <a:r>
              <a:rPr lang="fr-FR" dirty="0" err="1" smtClean="0"/>
              <a:t>period</a:t>
            </a:r>
            <a:r>
              <a:rPr lang="fr-FR" dirty="0" smtClean="0"/>
              <a:t> but </a:t>
            </a:r>
            <a:r>
              <a:rPr lang="fr-FR" dirty="0" err="1" smtClean="0"/>
              <a:t>before</a:t>
            </a:r>
            <a:r>
              <a:rPr lang="fr-FR" dirty="0" smtClean="0"/>
              <a:t> the financial </a:t>
            </a:r>
            <a:r>
              <a:rPr lang="fr-FR" dirty="0" err="1" smtClean="0"/>
              <a:t>statements</a:t>
            </a:r>
            <a:r>
              <a:rPr lang="fr-FR" dirty="0" smtClean="0"/>
              <a:t> are </a:t>
            </a:r>
            <a:r>
              <a:rPr lang="fr-FR" dirty="0" err="1" smtClean="0"/>
              <a:t>approved</a:t>
            </a:r>
            <a:r>
              <a:rPr lang="fr-FR" dirty="0" smtClean="0"/>
              <a:t> for issue.</a:t>
            </a:r>
          </a:p>
          <a:p>
            <a:pPr>
              <a:buNone/>
            </a:pPr>
            <a:r>
              <a:rPr lang="fr-FR" dirty="0" smtClean="0"/>
              <a:t>c. Certain business </a:t>
            </a:r>
            <a:r>
              <a:rPr lang="fr-FR" dirty="0" err="1" smtClean="0"/>
              <a:t>cobinations</a:t>
            </a:r>
            <a:r>
              <a:rPr lang="fr-FR" dirty="0" smtClean="0"/>
              <a:t> </a:t>
            </a:r>
            <a:r>
              <a:rPr lang="fr-FR" dirty="0" err="1" smtClean="0"/>
              <a:t>that</a:t>
            </a:r>
            <a:r>
              <a:rPr lang="fr-FR" dirty="0" smtClean="0"/>
              <a:t> </a:t>
            </a:r>
            <a:r>
              <a:rPr lang="fr-FR" dirty="0" err="1" smtClean="0"/>
              <a:t>occurred</a:t>
            </a:r>
            <a:r>
              <a:rPr lang="fr-FR" dirty="0" smtClean="0"/>
              <a:t> in </a:t>
            </a:r>
            <a:r>
              <a:rPr lang="fr-FR" dirty="0" err="1" smtClean="0"/>
              <a:t>prior</a:t>
            </a:r>
            <a:r>
              <a:rPr lang="fr-FR" dirty="0" smtClean="0"/>
              <a:t> </a:t>
            </a:r>
            <a:r>
              <a:rPr lang="fr-FR" dirty="0" err="1" smtClean="0"/>
              <a:t>periods</a:t>
            </a:r>
            <a:r>
              <a:rPr lang="fr-FR" dirty="0" smtClean="0"/>
              <a:t>.</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858000"/>
          </a:xfrm>
        </p:spPr>
        <p:txBody>
          <a:bodyPr>
            <a:normAutofit fontScale="92500" lnSpcReduction="20000"/>
          </a:bodyPr>
          <a:lstStyle/>
          <a:p>
            <a:pPr>
              <a:buNone/>
            </a:pPr>
            <a:r>
              <a:rPr lang="fr-FR" b="1" u="sng" dirty="0" smtClean="0">
                <a:solidFill>
                  <a:srgbClr val="FF0000"/>
                </a:solidFill>
              </a:rPr>
              <a:t>Scope</a:t>
            </a:r>
          </a:p>
          <a:p>
            <a:pPr>
              <a:buNone/>
            </a:pPr>
            <a:r>
              <a:rPr lang="en-US" dirty="0" smtClean="0">
                <a:solidFill>
                  <a:schemeClr val="tx1"/>
                </a:solidFill>
              </a:rPr>
              <a:t>This IFRS applies to a transaction or other event that meets the definition of a business  combination. This IFRS does not apply to:</a:t>
            </a:r>
          </a:p>
          <a:p>
            <a:pPr>
              <a:buNone/>
            </a:pPr>
            <a:r>
              <a:rPr lang="en-US" dirty="0" smtClean="0">
                <a:solidFill>
                  <a:schemeClr val="tx1"/>
                </a:solidFill>
              </a:rPr>
              <a:t>(a) the accounting for the formation of a joint arrangement in the financial statements of the joint arrangement.</a:t>
            </a:r>
          </a:p>
          <a:p>
            <a:pPr>
              <a:buNone/>
            </a:pPr>
            <a:r>
              <a:rPr lang="en-US" dirty="0"/>
              <a:t>(b) the acquisition of an asset or a group of assets that does not </a:t>
            </a:r>
            <a:r>
              <a:rPr lang="en-US" dirty="0" smtClean="0"/>
              <a:t>constitute a </a:t>
            </a:r>
            <a:r>
              <a:rPr lang="en-US" i="1" dirty="0"/>
              <a:t>business. In such cases the acquirer shall identify and </a:t>
            </a:r>
            <a:r>
              <a:rPr lang="en-US" i="1" dirty="0" err="1"/>
              <a:t>recognise</a:t>
            </a:r>
            <a:r>
              <a:rPr lang="en-US" i="1" dirty="0"/>
              <a:t> </a:t>
            </a:r>
            <a:r>
              <a:rPr lang="en-US" i="1" dirty="0" smtClean="0"/>
              <a:t>the </a:t>
            </a:r>
            <a:r>
              <a:rPr lang="en-US" dirty="0" smtClean="0"/>
              <a:t>individual </a:t>
            </a:r>
            <a:r>
              <a:rPr lang="en-US" dirty="0"/>
              <a:t>identifiable assets acquired (including those assets that </a:t>
            </a:r>
            <a:r>
              <a:rPr lang="en-US" dirty="0" smtClean="0"/>
              <a:t>meet the </a:t>
            </a:r>
            <a:r>
              <a:rPr lang="en-US" dirty="0"/>
              <a:t>definition of, and recognition criteria for, </a:t>
            </a:r>
            <a:r>
              <a:rPr lang="en-US" i="1" dirty="0"/>
              <a:t>intangible assets in IAS 38</a:t>
            </a:r>
          </a:p>
          <a:p>
            <a:pPr>
              <a:buNone/>
            </a:pPr>
            <a:r>
              <a:rPr lang="fr-FR" i="1" dirty="0" smtClean="0"/>
              <a:t>  Intangible </a:t>
            </a:r>
            <a:r>
              <a:rPr lang="fr-FR" dirty="0" err="1"/>
              <a:t>Assets</a:t>
            </a:r>
            <a:r>
              <a:rPr lang="fr-FR" dirty="0"/>
              <a:t>) and </a:t>
            </a:r>
            <a:r>
              <a:rPr lang="fr-FR" dirty="0" err="1"/>
              <a:t>liabilities</a:t>
            </a:r>
            <a:r>
              <a:rPr lang="fr-FR" dirty="0"/>
              <a:t> </a:t>
            </a:r>
            <a:r>
              <a:rPr lang="fr-FR" dirty="0" err="1" smtClean="0"/>
              <a:t>assumed</a:t>
            </a:r>
            <a:endParaRPr lang="fr-FR" dirty="0" smtClean="0"/>
          </a:p>
          <a:p>
            <a:pPr>
              <a:buNone/>
            </a:pPr>
            <a:r>
              <a:rPr lang="en-US" dirty="0" smtClean="0"/>
              <a:t>(c) a </a:t>
            </a:r>
            <a:r>
              <a:rPr lang="en-US" dirty="0"/>
              <a:t>combination of entities or businesses under common </a:t>
            </a:r>
            <a:r>
              <a:rPr lang="en-US" dirty="0" smtClean="0"/>
              <a:t>control.</a:t>
            </a:r>
            <a:endParaRPr lang="fr-FR" dirty="0" smtClean="0">
              <a:solidFill>
                <a:schemeClr val="tx1"/>
              </a:solidFill>
            </a:endParaRPr>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fontAlgn="base"/>
            <a:r>
              <a:rPr lang="en-US" b="1" u="sng" dirty="0" smtClean="0">
                <a:solidFill>
                  <a:srgbClr val="FF0000"/>
                </a:solidFill>
              </a:rPr>
              <a:t>Scope</a:t>
            </a:r>
          </a:p>
          <a:p>
            <a:pPr fontAlgn="base"/>
            <a:r>
              <a:rPr lang="en-US" dirty="0" smtClean="0"/>
              <a:t>This standard applies to transactions and events that meet the definition of a business combination (business combination</a:t>
            </a:r>
            <a:r>
              <a:rPr lang="en-US" b="1" u="sng" dirty="0" smtClean="0">
                <a:solidFill>
                  <a:srgbClr val="FF0000"/>
                </a:solidFill>
              </a:rPr>
              <a:t>).</a:t>
            </a:r>
            <a:r>
              <a:rPr lang="en-US" b="1" dirty="0" smtClean="0"/>
              <a:t>, but does not apply to:</a:t>
            </a:r>
          </a:p>
          <a:p>
            <a:pPr fontAlgn="base">
              <a:buNone/>
            </a:pPr>
            <a:r>
              <a:rPr lang="en-US" b="1" dirty="0" smtClean="0"/>
              <a:t>-</a:t>
            </a:r>
            <a:r>
              <a:rPr lang="en-US" dirty="0" smtClean="0"/>
              <a:t>The formation of a joint venture [IFRS 3.2(a)]</a:t>
            </a:r>
          </a:p>
          <a:p>
            <a:pPr fontAlgn="base">
              <a:buNone/>
            </a:pPr>
            <a:r>
              <a:rPr lang="en-US" dirty="0" smtClean="0"/>
              <a:t>--The acquisition of an asset or group of assets that is not a business, although general guidance is provided on how such transactions should be accounted for [IFRS 3.2(b)]</a:t>
            </a:r>
          </a:p>
          <a:p>
            <a:pPr fontAlgn="base">
              <a:buNone/>
            </a:pPr>
            <a:r>
              <a:rPr lang="en-US" dirty="0" smtClean="0"/>
              <a:t>-Combinations of entities or businesses under common control (the IASB has a separate agenda project on </a:t>
            </a:r>
            <a:r>
              <a:rPr lang="en-US" dirty="0" smtClean="0">
                <a:hlinkClick r:id="rId2"/>
              </a:rPr>
              <a:t>common control transactions</a:t>
            </a:r>
            <a:r>
              <a:rPr lang="en-US" dirty="0" smtClean="0"/>
              <a:t>) [IFRS 3.2(c)]</a:t>
            </a:r>
          </a:p>
          <a:p>
            <a:pPr fontAlgn="base">
              <a:buNone/>
            </a:pPr>
            <a:r>
              <a:rPr lang="en-US" dirty="0" smtClean="0"/>
              <a:t>- Acquisitions by an investment entity of a subsidiary that is required to be measured at fair value through profit or loss under </a:t>
            </a:r>
            <a:r>
              <a:rPr lang="en-US" dirty="0" smtClean="0">
                <a:hlinkClick r:id="rId3"/>
              </a:rPr>
              <a:t>IFRS 10</a:t>
            </a:r>
            <a:r>
              <a:rPr lang="en-US" dirty="0" smtClean="0"/>
              <a:t> </a:t>
            </a:r>
            <a:r>
              <a:rPr lang="en-US" i="1" dirty="0" smtClean="0"/>
              <a:t>Consolidated Financial Statements</a:t>
            </a:r>
            <a:r>
              <a:rPr lang="en-US" dirty="0" smtClean="0"/>
              <a:t>. [IFRS 3.2A]</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en-US" dirty="0" smtClean="0"/>
              <a:t>This </a:t>
            </a:r>
            <a:r>
              <a:rPr lang="en-US" dirty="0" smtClean="0"/>
              <a:t>standard requires that all business combinations be accounted for using the acquisition method. This method considers that any business combination is the existence of an acquiring entity and another entity that is acquired, or the acquiring entity purchases the net assets of the acquired entity and recognizes in its records the acquired assets and liabilities at their fair value, and also recognizes any potential liabilities that may arise, provided that they can be measured </a:t>
            </a:r>
            <a:r>
              <a:rPr lang="en-US" dirty="0" err="1" smtClean="0"/>
              <a:t>rel</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endParaRPr lang="fr-FR" b="1" u="sng" dirty="0" smtClean="0">
              <a:solidFill>
                <a:srgbClr val="FF0000"/>
              </a:solidFill>
            </a:endParaRPr>
          </a:p>
          <a:p>
            <a:pPr>
              <a:buNone/>
            </a:pPr>
            <a:r>
              <a:rPr lang="fr-FR" b="1" dirty="0" smtClean="0">
                <a:solidFill>
                  <a:srgbClr val="FF0000"/>
                </a:solidFill>
              </a:rPr>
              <a:t>The Acquisition Method</a:t>
            </a:r>
            <a:r>
              <a:rPr lang="en-US" b="1" dirty="0" smtClean="0">
                <a:solidFill>
                  <a:srgbClr val="FF0000"/>
                </a:solidFill>
              </a:rPr>
              <a:t> </a:t>
            </a:r>
            <a:endParaRPr lang="ar-DZ" b="1" dirty="0" smtClean="0">
              <a:solidFill>
                <a:srgbClr val="FF0000"/>
              </a:solidFill>
            </a:endParaRPr>
          </a:p>
          <a:p>
            <a:pPr>
              <a:buNone/>
            </a:pPr>
            <a:r>
              <a:rPr lang="ar-DZ" dirty="0" smtClean="0"/>
              <a:t>   </a:t>
            </a:r>
            <a:r>
              <a:rPr lang="en-US" dirty="0" smtClean="0"/>
              <a:t>The </a:t>
            </a:r>
            <a:r>
              <a:rPr lang="en-US" dirty="0" smtClean="0"/>
              <a:t>application of the acquisition method requires the following:  </a:t>
            </a:r>
            <a:r>
              <a:rPr lang="en-US" dirty="0" smtClean="0"/>
              <a:t>An </a:t>
            </a:r>
            <a:r>
              <a:rPr lang="en-US" dirty="0"/>
              <a:t>entity shall account for each </a:t>
            </a:r>
            <a:r>
              <a:rPr lang="en-US" dirty="0" smtClean="0"/>
              <a:t>business  combination </a:t>
            </a:r>
            <a:r>
              <a:rPr lang="en-US" dirty="0"/>
              <a:t>by applying </a:t>
            </a:r>
            <a:r>
              <a:rPr lang="en-US" dirty="0" smtClean="0"/>
              <a:t>the </a:t>
            </a:r>
            <a:r>
              <a:rPr lang="fr-FR" dirty="0" smtClean="0"/>
              <a:t>acquisition </a:t>
            </a:r>
            <a:r>
              <a:rPr lang="fr-FR" dirty="0"/>
              <a:t>method</a:t>
            </a:r>
            <a:r>
              <a:rPr lang="fr-FR" dirty="0" smtClean="0"/>
              <a:t>.</a:t>
            </a:r>
          </a:p>
          <a:p>
            <a:pPr marL="514350" indent="-514350">
              <a:buNone/>
            </a:pPr>
            <a:r>
              <a:rPr lang="fr-FR" b="1" dirty="0" smtClean="0">
                <a:solidFill>
                  <a:srgbClr val="FF0000"/>
                </a:solidFill>
              </a:rPr>
              <a:t>1-</a:t>
            </a:r>
            <a:r>
              <a:rPr lang="fr-FR" b="1" dirty="0" err="1" smtClean="0">
                <a:solidFill>
                  <a:srgbClr val="FF0000"/>
                </a:solidFill>
              </a:rPr>
              <a:t>identifying</a:t>
            </a:r>
            <a:r>
              <a:rPr lang="fr-FR" b="1" dirty="0" smtClean="0">
                <a:solidFill>
                  <a:srgbClr val="FF0000"/>
                </a:solidFill>
              </a:rPr>
              <a:t> </a:t>
            </a:r>
            <a:r>
              <a:rPr lang="fr-FR" b="1" dirty="0">
                <a:solidFill>
                  <a:srgbClr val="FF0000"/>
                </a:solidFill>
              </a:rPr>
              <a:t>the </a:t>
            </a:r>
            <a:r>
              <a:rPr lang="fr-FR" b="1" dirty="0" err="1">
                <a:solidFill>
                  <a:srgbClr val="FF0000"/>
                </a:solidFill>
              </a:rPr>
              <a:t>acquirer</a:t>
            </a:r>
            <a:r>
              <a:rPr lang="fr-FR" b="1" dirty="0" smtClean="0">
                <a:solidFill>
                  <a:srgbClr val="FF0000"/>
                </a:solidFill>
              </a:rPr>
              <a:t>;</a:t>
            </a:r>
            <a:endParaRPr lang="ar-DZ" b="1" dirty="0" smtClean="0">
              <a:solidFill>
                <a:srgbClr val="FF0000"/>
              </a:solidFill>
            </a:endParaRPr>
          </a:p>
          <a:p>
            <a:pPr>
              <a:buNone/>
            </a:pPr>
            <a:r>
              <a:rPr lang="en-US" dirty="0"/>
              <a:t>The guidance in IFRS 10 shall be used to identify the acquirer—the entity </a:t>
            </a:r>
            <a:r>
              <a:rPr lang="en-US" dirty="0" smtClean="0"/>
              <a:t>that</a:t>
            </a:r>
            <a:r>
              <a:rPr lang="ar-DZ" dirty="0" smtClean="0"/>
              <a:t> </a:t>
            </a:r>
            <a:r>
              <a:rPr lang="en-US" dirty="0" smtClean="0"/>
              <a:t>obtains </a:t>
            </a:r>
            <a:r>
              <a:rPr lang="en-US" i="1" dirty="0"/>
              <a:t>control of another entity, </a:t>
            </a:r>
            <a:r>
              <a:rPr lang="en-US" i="1" dirty="0" err="1"/>
              <a:t>ie</a:t>
            </a:r>
            <a:r>
              <a:rPr lang="en-US" i="1" dirty="0"/>
              <a:t> the </a:t>
            </a:r>
            <a:r>
              <a:rPr lang="en-US" i="1" dirty="0" err="1"/>
              <a:t>acquiree</a:t>
            </a:r>
            <a:r>
              <a:rPr lang="en-US" i="1" dirty="0"/>
              <a:t>. If a business combination </a:t>
            </a:r>
            <a:r>
              <a:rPr lang="en-US" i="1" dirty="0" smtClean="0"/>
              <a:t>has</a:t>
            </a:r>
            <a:r>
              <a:rPr lang="ar-DZ" i="1" dirty="0" smtClean="0"/>
              <a:t> </a:t>
            </a:r>
            <a:r>
              <a:rPr lang="en-US" dirty="0" smtClean="0"/>
              <a:t>occurred </a:t>
            </a:r>
            <a:r>
              <a:rPr lang="en-US" dirty="0"/>
              <a:t>but applying the guidance in IFRS 10 does not clearly indicate </a:t>
            </a:r>
            <a:r>
              <a:rPr lang="en-US" dirty="0" smtClean="0"/>
              <a:t>which</a:t>
            </a:r>
            <a:r>
              <a:rPr lang="ar-DZ" dirty="0" smtClean="0"/>
              <a:t> </a:t>
            </a:r>
            <a:r>
              <a:rPr lang="en-US" dirty="0" smtClean="0"/>
              <a:t>of </a:t>
            </a:r>
            <a:r>
              <a:rPr lang="en-US" dirty="0"/>
              <a:t>the combining entities is the </a:t>
            </a:r>
            <a:r>
              <a:rPr lang="en-US" dirty="0" smtClean="0"/>
              <a:t>acquirer</a:t>
            </a:r>
            <a:r>
              <a:rPr lang="ar-DZ" dirty="0"/>
              <a:t>.</a:t>
            </a:r>
            <a:r>
              <a:rPr lang="en-US" dirty="0" smtClean="0"/>
              <a:t>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43710"/>
          </a:xfrm>
        </p:spPr>
        <p:txBody>
          <a:bodyPr>
            <a:normAutofit fontScale="77500" lnSpcReduction="20000"/>
          </a:bodyPr>
          <a:lstStyle/>
          <a:p>
            <a:pPr>
              <a:buNone/>
            </a:pPr>
            <a:r>
              <a:rPr lang="fr-FR" b="1" dirty="0" smtClean="0">
                <a:solidFill>
                  <a:srgbClr val="FF0000"/>
                </a:solidFill>
              </a:rPr>
              <a:t>EX1- </a:t>
            </a:r>
            <a:r>
              <a:rPr lang="fr-FR" b="1" dirty="0" err="1" smtClean="0">
                <a:solidFill>
                  <a:srgbClr val="FF0000"/>
                </a:solidFill>
              </a:rPr>
              <a:t>identify</a:t>
            </a:r>
            <a:r>
              <a:rPr lang="fr-FR" b="1" dirty="0" smtClean="0">
                <a:solidFill>
                  <a:srgbClr val="FF0000"/>
                </a:solidFill>
              </a:rPr>
              <a:t> an </a:t>
            </a:r>
            <a:r>
              <a:rPr lang="fr-FR" b="1" dirty="0" err="1" smtClean="0">
                <a:solidFill>
                  <a:srgbClr val="FF0000"/>
                </a:solidFill>
              </a:rPr>
              <a:t>acquirer</a:t>
            </a:r>
            <a:endParaRPr lang="fr-FR" dirty="0" smtClean="0">
              <a:solidFill>
                <a:srgbClr val="FF0000"/>
              </a:solidFill>
            </a:endParaRPr>
          </a:p>
          <a:p>
            <a:pPr>
              <a:buNone/>
            </a:pPr>
            <a:r>
              <a:rPr lang="fr-FR" dirty="0" smtClean="0"/>
              <a:t> </a:t>
            </a:r>
            <a:r>
              <a:rPr lang="fr-FR" dirty="0" err="1" smtClean="0"/>
              <a:t>Two</a:t>
            </a:r>
            <a:r>
              <a:rPr lang="fr-FR" dirty="0" smtClean="0"/>
              <a:t> </a:t>
            </a:r>
            <a:r>
              <a:rPr lang="fr-FR" dirty="0" err="1" smtClean="0"/>
              <a:t>companies</a:t>
            </a:r>
            <a:r>
              <a:rPr lang="fr-FR" dirty="0" smtClean="0"/>
              <a:t> D and E </a:t>
            </a:r>
            <a:r>
              <a:rPr lang="fr-FR" dirty="0" err="1" smtClean="0"/>
              <a:t>agreed</a:t>
            </a:r>
            <a:r>
              <a:rPr lang="fr-FR" dirty="0" smtClean="0"/>
              <a:t> to </a:t>
            </a:r>
            <a:r>
              <a:rPr lang="fr-FR" dirty="0" err="1" smtClean="0"/>
              <a:t>merge</a:t>
            </a:r>
            <a:r>
              <a:rPr lang="fr-FR" dirty="0" smtClean="0"/>
              <a:t> under the </a:t>
            </a:r>
            <a:r>
              <a:rPr lang="fr-FR" dirty="0" err="1" smtClean="0"/>
              <a:t>following</a:t>
            </a:r>
            <a:r>
              <a:rPr lang="fr-FR" dirty="0" smtClean="0"/>
              <a:t> </a:t>
            </a:r>
            <a:r>
              <a:rPr lang="fr-FR" dirty="0" err="1" smtClean="0"/>
              <a:t>terms</a:t>
            </a:r>
            <a:r>
              <a:rPr lang="fr-FR" dirty="0" smtClean="0"/>
              <a:t>:</a:t>
            </a:r>
          </a:p>
          <a:p>
            <a:pPr>
              <a:buNone/>
            </a:pPr>
            <a:r>
              <a:rPr lang="fr-FR" dirty="0" smtClean="0"/>
              <a:t> - The </a:t>
            </a:r>
            <a:r>
              <a:rPr lang="fr-FR" dirty="0" err="1" smtClean="0"/>
              <a:t>merger</a:t>
            </a:r>
            <a:r>
              <a:rPr lang="fr-FR" dirty="0" smtClean="0"/>
              <a:t> </a:t>
            </a:r>
            <a:r>
              <a:rPr lang="fr-FR" dirty="0" err="1" smtClean="0"/>
              <a:t>resulted</a:t>
            </a:r>
            <a:r>
              <a:rPr lang="fr-FR" dirty="0" smtClean="0"/>
              <a:t> in a new </a:t>
            </a:r>
            <a:r>
              <a:rPr lang="fr-FR" dirty="0" err="1" smtClean="0"/>
              <a:t>company</a:t>
            </a:r>
            <a:r>
              <a:rPr lang="fr-FR" dirty="0" smtClean="0"/>
              <a:t> </a:t>
            </a:r>
            <a:r>
              <a:rPr lang="fr-FR" dirty="0" err="1" smtClean="0"/>
              <a:t>called</a:t>
            </a:r>
            <a:r>
              <a:rPr lang="fr-FR" dirty="0" smtClean="0"/>
              <a:t> F</a:t>
            </a:r>
          </a:p>
          <a:p>
            <a:pPr>
              <a:buNone/>
            </a:pPr>
            <a:r>
              <a:rPr lang="fr-FR" dirty="0" smtClean="0"/>
              <a:t> - </a:t>
            </a:r>
            <a:r>
              <a:rPr lang="fr-FR" dirty="0" err="1" smtClean="0"/>
              <a:t>Company</a:t>
            </a:r>
            <a:r>
              <a:rPr lang="fr-FR" dirty="0" smtClean="0"/>
              <a:t> D </a:t>
            </a:r>
            <a:r>
              <a:rPr lang="fr-FR" dirty="0" err="1" smtClean="0"/>
              <a:t>owns</a:t>
            </a:r>
            <a:r>
              <a:rPr lang="fr-FR" dirty="0" smtClean="0"/>
              <a:t> 60% of the </a:t>
            </a:r>
            <a:r>
              <a:rPr lang="fr-FR" dirty="0" err="1" smtClean="0"/>
              <a:t>shares</a:t>
            </a:r>
            <a:r>
              <a:rPr lang="fr-FR" dirty="0" smtClean="0"/>
              <a:t> of </a:t>
            </a:r>
            <a:r>
              <a:rPr lang="fr-FR" dirty="0" err="1" smtClean="0"/>
              <a:t>Company</a:t>
            </a:r>
            <a:r>
              <a:rPr lang="fr-FR" dirty="0" smtClean="0"/>
              <a:t> E</a:t>
            </a:r>
          </a:p>
          <a:p>
            <a:pPr>
              <a:buNone/>
            </a:pPr>
            <a:r>
              <a:rPr lang="fr-FR" dirty="0" smtClean="0"/>
              <a:t> - The </a:t>
            </a:r>
            <a:r>
              <a:rPr lang="fr-FR" dirty="0" err="1" smtClean="0"/>
              <a:t>fair</a:t>
            </a:r>
            <a:r>
              <a:rPr lang="fr-FR" dirty="0" smtClean="0"/>
              <a:t> value of the net </a:t>
            </a:r>
            <a:r>
              <a:rPr lang="fr-FR" dirty="0" err="1" smtClean="0"/>
              <a:t>assets</a:t>
            </a:r>
            <a:r>
              <a:rPr lang="fr-FR" dirty="0" smtClean="0"/>
              <a:t> of </a:t>
            </a:r>
            <a:r>
              <a:rPr lang="fr-FR" dirty="0" err="1" smtClean="0"/>
              <a:t>Company</a:t>
            </a:r>
            <a:r>
              <a:rPr lang="fr-FR" dirty="0" smtClean="0"/>
              <a:t> D </a:t>
            </a:r>
            <a:r>
              <a:rPr lang="fr-FR" dirty="0" err="1" smtClean="0"/>
              <a:t>at</a:t>
            </a:r>
            <a:r>
              <a:rPr lang="fr-FR" dirty="0" smtClean="0"/>
              <a:t> the time of the </a:t>
            </a:r>
            <a:r>
              <a:rPr lang="fr-FR" dirty="0" err="1" smtClean="0"/>
              <a:t>merger</a:t>
            </a:r>
            <a:r>
              <a:rPr lang="fr-FR" dirty="0" smtClean="0"/>
              <a:t> </a:t>
            </a:r>
            <a:r>
              <a:rPr lang="fr-FR" dirty="0" err="1" smtClean="0"/>
              <a:t>was</a:t>
            </a:r>
            <a:r>
              <a:rPr lang="fr-FR" dirty="0" smtClean="0"/>
              <a:t> 3,000,000 D. While the </a:t>
            </a:r>
            <a:r>
              <a:rPr lang="fr-FR" dirty="0" err="1" smtClean="0"/>
              <a:t>fair</a:t>
            </a:r>
            <a:r>
              <a:rPr lang="fr-FR" dirty="0" smtClean="0"/>
              <a:t> value of the net </a:t>
            </a:r>
            <a:r>
              <a:rPr lang="fr-FR" dirty="0" err="1" smtClean="0"/>
              <a:t>assets</a:t>
            </a:r>
            <a:r>
              <a:rPr lang="fr-FR" dirty="0" smtClean="0"/>
              <a:t> of </a:t>
            </a:r>
            <a:r>
              <a:rPr lang="fr-FR" dirty="0" err="1" smtClean="0"/>
              <a:t>Company</a:t>
            </a:r>
            <a:r>
              <a:rPr lang="fr-FR" dirty="0" smtClean="0"/>
              <a:t> E </a:t>
            </a:r>
            <a:r>
              <a:rPr lang="fr-FR" dirty="0" err="1" smtClean="0"/>
              <a:t>was</a:t>
            </a:r>
            <a:r>
              <a:rPr lang="fr-FR" dirty="0" smtClean="0"/>
              <a:t> 1,800,000 D.</a:t>
            </a:r>
          </a:p>
          <a:p>
            <a:pPr>
              <a:buNone/>
            </a:pPr>
            <a:r>
              <a:rPr lang="fr-FR" dirty="0" smtClean="0"/>
              <a:t> -</a:t>
            </a:r>
            <a:r>
              <a:rPr lang="fr-FR" dirty="0" err="1" smtClean="0"/>
              <a:t>Company</a:t>
            </a:r>
            <a:r>
              <a:rPr lang="fr-FR" dirty="0" smtClean="0"/>
              <a:t> F </a:t>
            </a:r>
            <a:r>
              <a:rPr lang="fr-FR" dirty="0" err="1" smtClean="0"/>
              <a:t>was</a:t>
            </a:r>
            <a:r>
              <a:rPr lang="fr-FR" dirty="0" smtClean="0"/>
              <a:t> </a:t>
            </a:r>
            <a:r>
              <a:rPr lang="fr-FR" dirty="0" err="1" smtClean="0"/>
              <a:t>managed</a:t>
            </a:r>
            <a:r>
              <a:rPr lang="fr-FR" dirty="0" smtClean="0"/>
              <a:t> by the management team of </a:t>
            </a:r>
            <a:r>
              <a:rPr lang="fr-FR" dirty="0" err="1" smtClean="0"/>
              <a:t>Company</a:t>
            </a:r>
            <a:r>
              <a:rPr lang="fr-FR" dirty="0" smtClean="0"/>
              <a:t> D.</a:t>
            </a:r>
          </a:p>
          <a:p>
            <a:pPr>
              <a:buNone/>
            </a:pPr>
            <a:r>
              <a:rPr lang="fr-FR" b="1" dirty="0" err="1" smtClean="0"/>
              <a:t>Required</a:t>
            </a:r>
            <a:r>
              <a:rPr lang="fr-FR" b="1" dirty="0" smtClean="0"/>
              <a:t>-</a:t>
            </a:r>
            <a:r>
              <a:rPr lang="fr-FR" dirty="0" smtClean="0"/>
              <a:t> Is it possible to </a:t>
            </a:r>
            <a:r>
              <a:rPr lang="fr-FR" dirty="0" err="1" smtClean="0"/>
              <a:t>identify</a:t>
            </a:r>
            <a:r>
              <a:rPr lang="fr-FR" dirty="0" smtClean="0"/>
              <a:t> an </a:t>
            </a:r>
            <a:r>
              <a:rPr lang="fr-FR" dirty="0" err="1" smtClean="0"/>
              <a:t>acquirer?Determine</a:t>
            </a:r>
            <a:r>
              <a:rPr lang="fr-FR" dirty="0" smtClean="0"/>
              <a:t> the </a:t>
            </a:r>
            <a:r>
              <a:rPr lang="fr-FR" dirty="0" err="1" smtClean="0"/>
              <a:t>costs</a:t>
            </a:r>
            <a:r>
              <a:rPr lang="fr-FR" dirty="0" smtClean="0"/>
              <a:t> of acquisition</a:t>
            </a:r>
          </a:p>
          <a:p>
            <a:pPr>
              <a:buNone/>
            </a:pPr>
            <a:endParaRPr lang="fr-FR" dirty="0" smtClean="0"/>
          </a:p>
          <a:p>
            <a:pPr>
              <a:buNone/>
            </a:pPr>
            <a:r>
              <a:rPr lang="fr-FR" b="1" dirty="0" smtClean="0"/>
              <a:t>Solution</a:t>
            </a:r>
            <a:r>
              <a:rPr lang="fr-FR" dirty="0" smtClean="0"/>
              <a:t>-  </a:t>
            </a:r>
            <a:r>
              <a:rPr lang="fr-FR" dirty="0" err="1" smtClean="0"/>
              <a:t>According</a:t>
            </a:r>
            <a:r>
              <a:rPr lang="fr-FR" dirty="0" smtClean="0"/>
              <a:t> to the </a:t>
            </a:r>
            <a:r>
              <a:rPr lang="fr-FR" dirty="0" err="1" smtClean="0"/>
              <a:t>terms</a:t>
            </a:r>
            <a:r>
              <a:rPr lang="fr-FR" dirty="0" smtClean="0"/>
              <a:t> of the </a:t>
            </a:r>
            <a:r>
              <a:rPr lang="fr-FR" dirty="0" err="1" smtClean="0"/>
              <a:t>merger</a:t>
            </a:r>
            <a:r>
              <a:rPr lang="fr-FR" dirty="0" smtClean="0"/>
              <a:t>, </a:t>
            </a:r>
            <a:r>
              <a:rPr lang="fr-FR" dirty="0" err="1" smtClean="0"/>
              <a:t>Company</a:t>
            </a:r>
            <a:r>
              <a:rPr lang="fr-FR" dirty="0" smtClean="0"/>
              <a:t> D </a:t>
            </a:r>
            <a:r>
              <a:rPr lang="fr-FR" dirty="0" err="1" smtClean="0"/>
              <a:t>is</a:t>
            </a:r>
            <a:r>
              <a:rPr lang="fr-FR" dirty="0" smtClean="0"/>
              <a:t> considered the </a:t>
            </a:r>
            <a:r>
              <a:rPr lang="fr-FR" dirty="0" err="1" smtClean="0"/>
              <a:t>acquiring</a:t>
            </a:r>
            <a:r>
              <a:rPr lang="fr-FR" dirty="0" smtClean="0"/>
              <a:t> </a:t>
            </a:r>
            <a:r>
              <a:rPr lang="fr-FR" dirty="0" err="1" smtClean="0"/>
              <a:t>company.D</a:t>
            </a:r>
            <a:r>
              <a:rPr lang="fr-FR" dirty="0" smtClean="0"/>
              <a:t> </a:t>
            </a:r>
            <a:r>
              <a:rPr lang="fr-FR" dirty="0" err="1" smtClean="0"/>
              <a:t>is</a:t>
            </a:r>
            <a:r>
              <a:rPr lang="fr-FR" dirty="0" smtClean="0"/>
              <a:t> a </a:t>
            </a:r>
            <a:r>
              <a:rPr lang="fr-FR" dirty="0" err="1" smtClean="0"/>
              <a:t>much</a:t>
            </a:r>
            <a:r>
              <a:rPr lang="fr-FR" dirty="0" smtClean="0"/>
              <a:t> </a:t>
            </a:r>
            <a:r>
              <a:rPr lang="fr-FR" dirty="0" err="1" smtClean="0"/>
              <a:t>larger</a:t>
            </a:r>
            <a:r>
              <a:rPr lang="fr-FR" dirty="0" smtClean="0"/>
              <a:t> </a:t>
            </a:r>
            <a:r>
              <a:rPr lang="fr-FR" dirty="0" err="1" smtClean="0"/>
              <a:t>company</a:t>
            </a:r>
            <a:r>
              <a:rPr lang="fr-FR" dirty="0" smtClean="0"/>
              <a:t> and will </a:t>
            </a:r>
            <a:r>
              <a:rPr lang="fr-FR" dirty="0" err="1" smtClean="0"/>
              <a:t>dominate</a:t>
            </a:r>
            <a:r>
              <a:rPr lang="fr-FR" dirty="0" smtClean="0"/>
              <a:t> the business </a:t>
            </a:r>
            <a:r>
              <a:rPr lang="fr-FR" dirty="0" err="1" smtClean="0"/>
              <a:t>combination</a:t>
            </a:r>
            <a:r>
              <a:rPr lang="fr-FR" dirty="0" smtClean="0"/>
              <a:t> </a:t>
            </a:r>
            <a:r>
              <a:rPr lang="fr-FR" dirty="0" err="1" smtClean="0"/>
              <a:t>because</a:t>
            </a:r>
            <a:r>
              <a:rPr lang="fr-FR" dirty="0" smtClean="0"/>
              <a:t> of </a:t>
            </a:r>
            <a:r>
              <a:rPr lang="fr-FR" dirty="0" err="1" smtClean="0"/>
              <a:t>its</a:t>
            </a:r>
            <a:r>
              <a:rPr lang="fr-FR" dirty="0" smtClean="0"/>
              <a:t> control of the </a:t>
            </a:r>
            <a:r>
              <a:rPr lang="fr-FR" dirty="0" err="1" smtClean="0"/>
              <a:t>board</a:t>
            </a:r>
            <a:r>
              <a:rPr lang="fr-FR" dirty="0" smtClean="0"/>
              <a:t> of </a:t>
            </a:r>
            <a:r>
              <a:rPr lang="fr-FR" dirty="0" err="1" smtClean="0"/>
              <a:t>directors</a:t>
            </a:r>
            <a:r>
              <a:rPr lang="fr-FR" dirty="0" smtClean="0"/>
              <a:t>.</a:t>
            </a:r>
          </a:p>
          <a:p>
            <a:pPr>
              <a:buNone/>
            </a:pPr>
            <a:r>
              <a:rPr lang="fr-FR" dirty="0" smtClean="0"/>
              <a:t> </a:t>
            </a:r>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929718" cy="6858000"/>
          </a:xfrm>
        </p:spPr>
        <p:txBody>
          <a:bodyPr>
            <a:normAutofit/>
          </a:bodyPr>
          <a:lstStyle/>
          <a:p>
            <a:pPr>
              <a:buNone/>
            </a:pPr>
            <a:r>
              <a:rPr lang="en-US" dirty="0" smtClean="0">
                <a:solidFill>
                  <a:srgbClr val="FF0000"/>
                </a:solidFill>
              </a:rPr>
              <a:t>2- </a:t>
            </a:r>
            <a:r>
              <a:rPr lang="en-US" b="1" dirty="0" smtClean="0">
                <a:solidFill>
                  <a:srgbClr val="FF0000"/>
                </a:solidFill>
              </a:rPr>
              <a:t>determining the </a:t>
            </a:r>
            <a:r>
              <a:rPr lang="en-US" b="1" i="1" dirty="0" smtClean="0">
                <a:solidFill>
                  <a:srgbClr val="FF0000"/>
                </a:solidFill>
              </a:rPr>
              <a:t>acquisition date</a:t>
            </a:r>
            <a:r>
              <a:rPr lang="en-US" i="1" dirty="0" smtClean="0"/>
              <a:t>;</a:t>
            </a:r>
            <a:endParaRPr lang="ar-DZ" i="1" dirty="0" smtClean="0"/>
          </a:p>
          <a:p>
            <a:pPr>
              <a:buNone/>
            </a:pPr>
            <a:r>
              <a:rPr lang="ar-DZ" dirty="0" smtClean="0"/>
              <a:t>  </a:t>
            </a:r>
            <a:r>
              <a:rPr lang="en-US" dirty="0" smtClean="0"/>
              <a:t>The date on which the acquirer obtains control of the </a:t>
            </a:r>
            <a:r>
              <a:rPr lang="en-US" dirty="0" err="1" smtClean="0"/>
              <a:t>acquiree</a:t>
            </a:r>
            <a:r>
              <a:rPr lang="en-US" dirty="0" smtClean="0"/>
              <a:t> is generally the</a:t>
            </a:r>
            <a:r>
              <a:rPr lang="ar-DZ" dirty="0" smtClean="0"/>
              <a:t> </a:t>
            </a:r>
            <a:r>
              <a:rPr lang="en-US" dirty="0" smtClean="0"/>
              <a:t>date on which the acquirer legally transfers the consideration, acquires the</a:t>
            </a:r>
            <a:r>
              <a:rPr lang="ar-DZ" dirty="0" smtClean="0"/>
              <a:t> </a:t>
            </a:r>
            <a:endParaRPr lang="en-US" dirty="0" smtClean="0"/>
          </a:p>
          <a:p>
            <a:pPr>
              <a:buNone/>
            </a:pPr>
            <a:r>
              <a:rPr lang="ar-DZ" dirty="0" smtClean="0"/>
              <a:t>  </a:t>
            </a:r>
            <a:r>
              <a:rPr lang="en-US" dirty="0" smtClean="0"/>
              <a:t>assets and assumes the liabilities of the </a:t>
            </a:r>
            <a:r>
              <a:rPr lang="en-US" dirty="0" err="1" smtClean="0"/>
              <a:t>acquiree</a:t>
            </a:r>
            <a:r>
              <a:rPr lang="en-US" dirty="0" smtClean="0"/>
              <a:t>—the closing date</a:t>
            </a:r>
            <a:r>
              <a:rPr lang="ar-DZ" dirty="0" smtClean="0"/>
              <a:t>.</a:t>
            </a:r>
            <a:endParaRPr lang="fr-FR" dirty="0" smtClean="0"/>
          </a:p>
          <a:p>
            <a:pPr>
              <a:buNone/>
            </a:pPr>
            <a:r>
              <a:rPr lang="en-US" b="1" dirty="0" smtClean="0">
                <a:solidFill>
                  <a:srgbClr val="FF0000"/>
                </a:solidFill>
              </a:rPr>
              <a:t>3-recognising and measuring </a:t>
            </a:r>
            <a:r>
              <a:rPr lang="en-US" dirty="0" smtClean="0"/>
              <a:t>the identifiable assets acquired, the liabilities assumed and any non-controlling interest in the </a:t>
            </a:r>
            <a:r>
              <a:rPr lang="en-US" dirty="0" err="1" smtClean="0"/>
              <a:t>acquiree</a:t>
            </a:r>
            <a:r>
              <a:rPr lang="en-US" b="1" dirty="0" smtClean="0"/>
              <a:t>;</a:t>
            </a:r>
            <a:r>
              <a:rPr lang="fr-FR" b="1" dirty="0" smtClean="0"/>
              <a:t>and</a:t>
            </a:r>
          </a:p>
          <a:p>
            <a:pPr>
              <a:buNone/>
            </a:pPr>
            <a:r>
              <a:rPr lang="en-US" b="1" dirty="0" smtClean="0"/>
              <a:t>4- </a:t>
            </a:r>
            <a:r>
              <a:rPr lang="en-US" b="1" dirty="0" err="1" smtClean="0">
                <a:solidFill>
                  <a:srgbClr val="FF0000"/>
                </a:solidFill>
              </a:rPr>
              <a:t>recognising</a:t>
            </a:r>
            <a:r>
              <a:rPr lang="en-US" b="1" dirty="0" smtClean="0">
                <a:solidFill>
                  <a:srgbClr val="FF0000"/>
                </a:solidFill>
              </a:rPr>
              <a:t> and measuring goodwill </a:t>
            </a:r>
            <a:r>
              <a:rPr lang="en-US" dirty="0" smtClean="0"/>
              <a:t>or a gain from a bargain purchase</a:t>
            </a:r>
            <a:endParaRPr lang="fr-FR" dirty="0" smtClean="0">
              <a:solidFill>
                <a:srgbClr val="FF0000"/>
              </a:solidFill>
            </a:endParaRPr>
          </a:p>
          <a:p>
            <a:pPr>
              <a:buNone/>
            </a:pPr>
            <a:endParaRPr lang="ar-DZ" b="1" dirty="0" smtClean="0"/>
          </a:p>
          <a:p>
            <a:pPr>
              <a:buNone/>
            </a:pPr>
            <a:endParaRPr lang="fr-FR" dirty="0" smtClean="0">
              <a:solidFill>
                <a:srgbClr val="FF0000"/>
              </a:solidFill>
            </a:endParaRP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buNone/>
            </a:pPr>
            <a:r>
              <a:rPr lang="fr-FR" b="1" dirty="0" smtClean="0">
                <a:solidFill>
                  <a:srgbClr val="FF0000"/>
                </a:solidFill>
              </a:rPr>
              <a:t>Recognition </a:t>
            </a:r>
            <a:r>
              <a:rPr lang="fr-FR" b="1" dirty="0" err="1">
                <a:solidFill>
                  <a:srgbClr val="FF0000"/>
                </a:solidFill>
              </a:rPr>
              <a:t>principle</a:t>
            </a:r>
            <a:endParaRPr lang="ar-DZ" b="1" dirty="0" smtClean="0">
              <a:solidFill>
                <a:srgbClr val="FF0000"/>
              </a:solidFill>
            </a:endParaRPr>
          </a:p>
          <a:p>
            <a:pPr>
              <a:buNone/>
            </a:pPr>
            <a:r>
              <a:rPr lang="en-US" dirty="0"/>
              <a:t>As of the acquisition date, the acquirer shall </a:t>
            </a:r>
            <a:r>
              <a:rPr lang="en-US" dirty="0" err="1"/>
              <a:t>recognise</a:t>
            </a:r>
            <a:r>
              <a:rPr lang="en-US" dirty="0"/>
              <a:t>, separately </a:t>
            </a:r>
            <a:r>
              <a:rPr lang="en-US" dirty="0" smtClean="0"/>
              <a:t>from</a:t>
            </a:r>
            <a:r>
              <a:rPr lang="ar-DZ" dirty="0" smtClean="0"/>
              <a:t> </a:t>
            </a:r>
            <a:r>
              <a:rPr lang="en-US" dirty="0" smtClean="0"/>
              <a:t>goodwill</a:t>
            </a:r>
            <a:r>
              <a:rPr lang="en-US" dirty="0"/>
              <a:t>, the identifiable assets acquired, the liabilities assumed and </a:t>
            </a:r>
            <a:r>
              <a:rPr lang="en-US" dirty="0" smtClean="0"/>
              <a:t>any</a:t>
            </a:r>
            <a:r>
              <a:rPr lang="ar-DZ" dirty="0" smtClean="0"/>
              <a:t> </a:t>
            </a:r>
            <a:r>
              <a:rPr lang="fr-FR" dirty="0" smtClean="0"/>
              <a:t>non-</a:t>
            </a:r>
            <a:r>
              <a:rPr lang="fr-FR" dirty="0" err="1" smtClean="0"/>
              <a:t>controlling</a:t>
            </a:r>
            <a:r>
              <a:rPr lang="fr-FR" dirty="0" smtClean="0"/>
              <a:t> </a:t>
            </a:r>
            <a:r>
              <a:rPr lang="fr-FR" dirty="0" err="1"/>
              <a:t>interest</a:t>
            </a:r>
            <a:r>
              <a:rPr lang="fr-FR" dirty="0"/>
              <a:t> in the </a:t>
            </a:r>
            <a:r>
              <a:rPr lang="fr-FR" dirty="0" err="1"/>
              <a:t>acquiree</a:t>
            </a:r>
            <a:endParaRPr lang="ar-DZ" dirty="0"/>
          </a:p>
          <a:p>
            <a:pPr>
              <a:buNone/>
            </a:pPr>
            <a:r>
              <a:rPr lang="fr-FR" b="1" dirty="0">
                <a:solidFill>
                  <a:srgbClr val="FF0000"/>
                </a:solidFill>
              </a:rPr>
              <a:t>Recognition conditions</a:t>
            </a:r>
          </a:p>
          <a:p>
            <a:pPr>
              <a:buNone/>
            </a:pPr>
            <a:r>
              <a:rPr lang="en-US" dirty="0"/>
              <a:t>To qualify for recognition as part of applying the acquisition method</a:t>
            </a:r>
            <a:r>
              <a:rPr lang="en-US" dirty="0" smtClean="0"/>
              <a:t>,</a:t>
            </a:r>
            <a:r>
              <a:rPr lang="ar-DZ" dirty="0" smtClean="0"/>
              <a:t> </a:t>
            </a:r>
            <a:r>
              <a:rPr lang="en-US" dirty="0" smtClean="0"/>
              <a:t>the </a:t>
            </a:r>
            <a:r>
              <a:rPr lang="en-US" dirty="0"/>
              <a:t>identifiable assets acquired and liabilities assumed must meet </a:t>
            </a:r>
            <a:r>
              <a:rPr lang="en-US" dirty="0" smtClean="0"/>
              <a:t>the</a:t>
            </a:r>
            <a:r>
              <a:rPr lang="ar-DZ" dirty="0" smtClean="0"/>
              <a:t> </a:t>
            </a:r>
            <a:r>
              <a:rPr lang="en-US" dirty="0" smtClean="0"/>
              <a:t>definitions </a:t>
            </a:r>
            <a:r>
              <a:rPr lang="en-US" dirty="0"/>
              <a:t>of assets and liabilities in the </a:t>
            </a:r>
            <a:r>
              <a:rPr lang="en-US" i="1" dirty="0"/>
              <a:t>Conceptual Framework for </a:t>
            </a:r>
            <a:r>
              <a:rPr lang="en-US" i="1" dirty="0" smtClean="0"/>
              <a:t>Financial</a:t>
            </a:r>
            <a:r>
              <a:rPr lang="ar-DZ" i="1" dirty="0" smtClean="0"/>
              <a:t> </a:t>
            </a:r>
            <a:r>
              <a:rPr lang="en-US" i="1" dirty="0" smtClean="0"/>
              <a:t>Reporting </a:t>
            </a:r>
            <a:r>
              <a:rPr lang="en-US" i="1" dirty="0"/>
              <a:t>at the </a:t>
            </a:r>
            <a:r>
              <a:rPr lang="en-US" dirty="0"/>
              <a:t>acquisition date</a:t>
            </a:r>
            <a:r>
              <a:rPr lang="en-US" b="1" i="1" dirty="0" smtClean="0"/>
              <a:t>.</a:t>
            </a:r>
            <a:r>
              <a:rPr lang="ar-DZ" b="1" i="1" dirty="0" smtClean="0"/>
              <a:t> </a:t>
            </a:r>
          </a:p>
          <a:p>
            <a:pPr>
              <a:buNone/>
            </a:pPr>
            <a:endParaRPr lang="ar-DZ" b="1" i="1"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1773</Words>
  <Application>Microsoft Office PowerPoint</Application>
  <PresentationFormat>Affichage à l'écran (4:3)</PresentationFormat>
  <Paragraphs>153</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72</cp:revision>
  <dcterms:created xsi:type="dcterms:W3CDTF">2023-11-06T05:41:56Z</dcterms:created>
  <dcterms:modified xsi:type="dcterms:W3CDTF">2024-10-28T11:06:48Z</dcterms:modified>
</cp:coreProperties>
</file>