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A5CD"/>
    <a:srgbClr val="A8BF12"/>
    <a:srgbClr val="C2D25A"/>
    <a:srgbClr val="FCE251"/>
    <a:srgbClr val="F41C54"/>
    <a:srgbClr val="FFBC4D"/>
    <a:srgbClr val="00AAB5"/>
    <a:srgbClr val="F41B53"/>
    <a:srgbClr val="FBD506"/>
    <a:srgbClr val="4BC3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39" autoAdjust="0"/>
    <p:restoredTop sz="94660"/>
  </p:normalViewPr>
  <p:slideViewPr>
    <p:cSldViewPr snapToGrid="0">
      <p:cViewPr>
        <p:scale>
          <a:sx n="66" d="100"/>
          <a:sy n="66" d="100"/>
        </p:scale>
        <p:origin x="90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D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DZ"/>
          </a:p>
        </p:txBody>
      </p:sp>
      <p:sp>
        <p:nvSpPr>
          <p:cNvPr id="4" name="Date Placeholder 3"/>
          <p:cNvSpPr>
            <a:spLocks noGrp="1"/>
          </p:cNvSpPr>
          <p:nvPr>
            <p:ph type="dt" sz="half" idx="10"/>
          </p:nvPr>
        </p:nvSpPr>
        <p:spPr/>
        <p:txBody>
          <a:bodyPr/>
          <a:lstStyle/>
          <a:p>
            <a:fld id="{8F810E25-1A7D-4E2A-8280-F0F286945FB6}" type="datetimeFigureOut">
              <a:rPr lang="ar-DZ" smtClean="0"/>
              <a:t>29-05-1446</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1F38DC1C-F2D3-4968-9FD5-860B68690071}" type="slidenum">
              <a:rPr lang="ar-DZ" smtClean="0"/>
              <a:t>‹#›</a:t>
            </a:fld>
            <a:endParaRPr lang="ar-DZ"/>
          </a:p>
        </p:txBody>
      </p:sp>
    </p:spTree>
    <p:extLst>
      <p:ext uri="{BB962C8B-B14F-4D97-AF65-F5344CB8AC3E}">
        <p14:creationId xmlns:p14="http://schemas.microsoft.com/office/powerpoint/2010/main" val="1602610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D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4" name="Date Placeholder 3"/>
          <p:cNvSpPr>
            <a:spLocks noGrp="1"/>
          </p:cNvSpPr>
          <p:nvPr>
            <p:ph type="dt" sz="half" idx="10"/>
          </p:nvPr>
        </p:nvSpPr>
        <p:spPr/>
        <p:txBody>
          <a:bodyPr/>
          <a:lstStyle/>
          <a:p>
            <a:fld id="{8F810E25-1A7D-4E2A-8280-F0F286945FB6}" type="datetimeFigureOut">
              <a:rPr lang="ar-DZ" smtClean="0"/>
              <a:t>29-05-1446</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1F38DC1C-F2D3-4968-9FD5-860B68690071}" type="slidenum">
              <a:rPr lang="ar-DZ" smtClean="0"/>
              <a:t>‹#›</a:t>
            </a:fld>
            <a:endParaRPr lang="ar-DZ"/>
          </a:p>
        </p:txBody>
      </p:sp>
    </p:spTree>
    <p:extLst>
      <p:ext uri="{BB962C8B-B14F-4D97-AF65-F5344CB8AC3E}">
        <p14:creationId xmlns:p14="http://schemas.microsoft.com/office/powerpoint/2010/main" val="3514401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D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4" name="Date Placeholder 3"/>
          <p:cNvSpPr>
            <a:spLocks noGrp="1"/>
          </p:cNvSpPr>
          <p:nvPr>
            <p:ph type="dt" sz="half" idx="10"/>
          </p:nvPr>
        </p:nvSpPr>
        <p:spPr/>
        <p:txBody>
          <a:bodyPr/>
          <a:lstStyle/>
          <a:p>
            <a:fld id="{8F810E25-1A7D-4E2A-8280-F0F286945FB6}" type="datetimeFigureOut">
              <a:rPr lang="ar-DZ" smtClean="0"/>
              <a:t>29-05-1446</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1F38DC1C-F2D3-4968-9FD5-860B68690071}" type="slidenum">
              <a:rPr lang="ar-DZ" smtClean="0"/>
              <a:t>‹#›</a:t>
            </a:fld>
            <a:endParaRPr lang="ar-DZ"/>
          </a:p>
        </p:txBody>
      </p:sp>
    </p:spTree>
    <p:extLst>
      <p:ext uri="{BB962C8B-B14F-4D97-AF65-F5344CB8AC3E}">
        <p14:creationId xmlns:p14="http://schemas.microsoft.com/office/powerpoint/2010/main" val="954792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D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4" name="Date Placeholder 3"/>
          <p:cNvSpPr>
            <a:spLocks noGrp="1"/>
          </p:cNvSpPr>
          <p:nvPr>
            <p:ph type="dt" sz="half" idx="10"/>
          </p:nvPr>
        </p:nvSpPr>
        <p:spPr/>
        <p:txBody>
          <a:bodyPr/>
          <a:lstStyle/>
          <a:p>
            <a:fld id="{8F810E25-1A7D-4E2A-8280-F0F286945FB6}" type="datetimeFigureOut">
              <a:rPr lang="ar-DZ" smtClean="0"/>
              <a:t>29-05-1446</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1F38DC1C-F2D3-4968-9FD5-860B68690071}" type="slidenum">
              <a:rPr lang="ar-DZ" smtClean="0"/>
              <a:t>‹#›</a:t>
            </a:fld>
            <a:endParaRPr lang="ar-DZ"/>
          </a:p>
        </p:txBody>
      </p:sp>
    </p:spTree>
    <p:extLst>
      <p:ext uri="{BB962C8B-B14F-4D97-AF65-F5344CB8AC3E}">
        <p14:creationId xmlns:p14="http://schemas.microsoft.com/office/powerpoint/2010/main" val="4189593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D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10E25-1A7D-4E2A-8280-F0F286945FB6}" type="datetimeFigureOut">
              <a:rPr lang="ar-DZ" smtClean="0"/>
              <a:t>29-05-1446</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1F38DC1C-F2D3-4968-9FD5-860B68690071}" type="slidenum">
              <a:rPr lang="ar-DZ" smtClean="0"/>
              <a:t>‹#›</a:t>
            </a:fld>
            <a:endParaRPr lang="ar-DZ"/>
          </a:p>
        </p:txBody>
      </p:sp>
    </p:spTree>
    <p:extLst>
      <p:ext uri="{BB962C8B-B14F-4D97-AF65-F5344CB8AC3E}">
        <p14:creationId xmlns:p14="http://schemas.microsoft.com/office/powerpoint/2010/main" val="164186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D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5" name="Date Placeholder 4"/>
          <p:cNvSpPr>
            <a:spLocks noGrp="1"/>
          </p:cNvSpPr>
          <p:nvPr>
            <p:ph type="dt" sz="half" idx="10"/>
          </p:nvPr>
        </p:nvSpPr>
        <p:spPr/>
        <p:txBody>
          <a:bodyPr/>
          <a:lstStyle/>
          <a:p>
            <a:fld id="{8F810E25-1A7D-4E2A-8280-F0F286945FB6}" type="datetimeFigureOut">
              <a:rPr lang="ar-DZ" smtClean="0"/>
              <a:t>29-05-1446</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1F38DC1C-F2D3-4968-9FD5-860B68690071}" type="slidenum">
              <a:rPr lang="ar-DZ" smtClean="0"/>
              <a:t>‹#›</a:t>
            </a:fld>
            <a:endParaRPr lang="ar-DZ"/>
          </a:p>
        </p:txBody>
      </p:sp>
    </p:spTree>
    <p:extLst>
      <p:ext uri="{BB962C8B-B14F-4D97-AF65-F5344CB8AC3E}">
        <p14:creationId xmlns:p14="http://schemas.microsoft.com/office/powerpoint/2010/main" val="204389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D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7" name="Date Placeholder 6"/>
          <p:cNvSpPr>
            <a:spLocks noGrp="1"/>
          </p:cNvSpPr>
          <p:nvPr>
            <p:ph type="dt" sz="half" idx="10"/>
          </p:nvPr>
        </p:nvSpPr>
        <p:spPr/>
        <p:txBody>
          <a:bodyPr/>
          <a:lstStyle/>
          <a:p>
            <a:fld id="{8F810E25-1A7D-4E2A-8280-F0F286945FB6}" type="datetimeFigureOut">
              <a:rPr lang="ar-DZ" smtClean="0"/>
              <a:t>29-05-1446</a:t>
            </a:fld>
            <a:endParaRPr lang="ar-DZ"/>
          </a:p>
        </p:txBody>
      </p:sp>
      <p:sp>
        <p:nvSpPr>
          <p:cNvPr id="8" name="Footer Placeholder 7"/>
          <p:cNvSpPr>
            <a:spLocks noGrp="1"/>
          </p:cNvSpPr>
          <p:nvPr>
            <p:ph type="ftr" sz="quarter" idx="11"/>
          </p:nvPr>
        </p:nvSpPr>
        <p:spPr/>
        <p:txBody>
          <a:bodyPr/>
          <a:lstStyle/>
          <a:p>
            <a:endParaRPr lang="ar-DZ"/>
          </a:p>
        </p:txBody>
      </p:sp>
      <p:sp>
        <p:nvSpPr>
          <p:cNvPr id="9" name="Slide Number Placeholder 8"/>
          <p:cNvSpPr>
            <a:spLocks noGrp="1"/>
          </p:cNvSpPr>
          <p:nvPr>
            <p:ph type="sldNum" sz="quarter" idx="12"/>
          </p:nvPr>
        </p:nvSpPr>
        <p:spPr/>
        <p:txBody>
          <a:bodyPr/>
          <a:lstStyle/>
          <a:p>
            <a:fld id="{1F38DC1C-F2D3-4968-9FD5-860B68690071}" type="slidenum">
              <a:rPr lang="ar-DZ" smtClean="0"/>
              <a:t>‹#›</a:t>
            </a:fld>
            <a:endParaRPr lang="ar-DZ"/>
          </a:p>
        </p:txBody>
      </p:sp>
    </p:spTree>
    <p:extLst>
      <p:ext uri="{BB962C8B-B14F-4D97-AF65-F5344CB8AC3E}">
        <p14:creationId xmlns:p14="http://schemas.microsoft.com/office/powerpoint/2010/main" val="3250405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DZ"/>
          </a:p>
        </p:txBody>
      </p:sp>
      <p:sp>
        <p:nvSpPr>
          <p:cNvPr id="3" name="Date Placeholder 2"/>
          <p:cNvSpPr>
            <a:spLocks noGrp="1"/>
          </p:cNvSpPr>
          <p:nvPr>
            <p:ph type="dt" sz="half" idx="10"/>
          </p:nvPr>
        </p:nvSpPr>
        <p:spPr/>
        <p:txBody>
          <a:bodyPr/>
          <a:lstStyle/>
          <a:p>
            <a:fld id="{8F810E25-1A7D-4E2A-8280-F0F286945FB6}" type="datetimeFigureOut">
              <a:rPr lang="ar-DZ" smtClean="0"/>
              <a:t>29-05-1446</a:t>
            </a:fld>
            <a:endParaRPr lang="ar-DZ"/>
          </a:p>
        </p:txBody>
      </p:sp>
      <p:sp>
        <p:nvSpPr>
          <p:cNvPr id="4" name="Footer Placeholder 3"/>
          <p:cNvSpPr>
            <a:spLocks noGrp="1"/>
          </p:cNvSpPr>
          <p:nvPr>
            <p:ph type="ftr" sz="quarter" idx="11"/>
          </p:nvPr>
        </p:nvSpPr>
        <p:spPr/>
        <p:txBody>
          <a:bodyPr/>
          <a:lstStyle/>
          <a:p>
            <a:endParaRPr lang="ar-DZ"/>
          </a:p>
        </p:txBody>
      </p:sp>
      <p:sp>
        <p:nvSpPr>
          <p:cNvPr id="5" name="Slide Number Placeholder 4"/>
          <p:cNvSpPr>
            <a:spLocks noGrp="1"/>
          </p:cNvSpPr>
          <p:nvPr>
            <p:ph type="sldNum" sz="quarter" idx="12"/>
          </p:nvPr>
        </p:nvSpPr>
        <p:spPr/>
        <p:txBody>
          <a:bodyPr/>
          <a:lstStyle/>
          <a:p>
            <a:fld id="{1F38DC1C-F2D3-4968-9FD5-860B68690071}" type="slidenum">
              <a:rPr lang="ar-DZ" smtClean="0"/>
              <a:t>‹#›</a:t>
            </a:fld>
            <a:endParaRPr lang="ar-DZ"/>
          </a:p>
        </p:txBody>
      </p:sp>
    </p:spTree>
    <p:extLst>
      <p:ext uri="{BB962C8B-B14F-4D97-AF65-F5344CB8AC3E}">
        <p14:creationId xmlns:p14="http://schemas.microsoft.com/office/powerpoint/2010/main" val="408165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10E25-1A7D-4E2A-8280-F0F286945FB6}" type="datetimeFigureOut">
              <a:rPr lang="ar-DZ" smtClean="0"/>
              <a:t>29-05-1446</a:t>
            </a:fld>
            <a:endParaRPr lang="ar-DZ"/>
          </a:p>
        </p:txBody>
      </p:sp>
      <p:sp>
        <p:nvSpPr>
          <p:cNvPr id="3" name="Footer Placeholder 2"/>
          <p:cNvSpPr>
            <a:spLocks noGrp="1"/>
          </p:cNvSpPr>
          <p:nvPr>
            <p:ph type="ftr" sz="quarter" idx="11"/>
          </p:nvPr>
        </p:nvSpPr>
        <p:spPr/>
        <p:txBody>
          <a:bodyPr/>
          <a:lstStyle/>
          <a:p>
            <a:endParaRPr lang="ar-DZ"/>
          </a:p>
        </p:txBody>
      </p:sp>
      <p:sp>
        <p:nvSpPr>
          <p:cNvPr id="4" name="Slide Number Placeholder 3"/>
          <p:cNvSpPr>
            <a:spLocks noGrp="1"/>
          </p:cNvSpPr>
          <p:nvPr>
            <p:ph type="sldNum" sz="quarter" idx="12"/>
          </p:nvPr>
        </p:nvSpPr>
        <p:spPr/>
        <p:txBody>
          <a:bodyPr/>
          <a:lstStyle/>
          <a:p>
            <a:fld id="{1F38DC1C-F2D3-4968-9FD5-860B68690071}" type="slidenum">
              <a:rPr lang="ar-DZ" smtClean="0"/>
              <a:t>‹#›</a:t>
            </a:fld>
            <a:endParaRPr lang="ar-DZ"/>
          </a:p>
        </p:txBody>
      </p:sp>
    </p:spTree>
    <p:extLst>
      <p:ext uri="{BB962C8B-B14F-4D97-AF65-F5344CB8AC3E}">
        <p14:creationId xmlns:p14="http://schemas.microsoft.com/office/powerpoint/2010/main" val="3828131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D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10E25-1A7D-4E2A-8280-F0F286945FB6}" type="datetimeFigureOut">
              <a:rPr lang="ar-DZ" smtClean="0"/>
              <a:t>29-05-1446</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1F38DC1C-F2D3-4968-9FD5-860B68690071}" type="slidenum">
              <a:rPr lang="ar-DZ" smtClean="0"/>
              <a:t>‹#›</a:t>
            </a:fld>
            <a:endParaRPr lang="ar-DZ"/>
          </a:p>
        </p:txBody>
      </p:sp>
    </p:spTree>
    <p:extLst>
      <p:ext uri="{BB962C8B-B14F-4D97-AF65-F5344CB8AC3E}">
        <p14:creationId xmlns:p14="http://schemas.microsoft.com/office/powerpoint/2010/main" val="409379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D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D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10E25-1A7D-4E2A-8280-F0F286945FB6}" type="datetimeFigureOut">
              <a:rPr lang="ar-DZ" smtClean="0"/>
              <a:t>29-05-1446</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1F38DC1C-F2D3-4968-9FD5-860B68690071}" type="slidenum">
              <a:rPr lang="ar-DZ" smtClean="0"/>
              <a:t>‹#›</a:t>
            </a:fld>
            <a:endParaRPr lang="ar-DZ"/>
          </a:p>
        </p:txBody>
      </p:sp>
    </p:spTree>
    <p:extLst>
      <p:ext uri="{BB962C8B-B14F-4D97-AF65-F5344CB8AC3E}">
        <p14:creationId xmlns:p14="http://schemas.microsoft.com/office/powerpoint/2010/main" val="3372851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D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F810E25-1A7D-4E2A-8280-F0F286945FB6}" type="datetimeFigureOut">
              <a:rPr lang="ar-DZ" smtClean="0"/>
              <a:t>29-05-1446</a:t>
            </a:fld>
            <a:endParaRPr lang="ar-D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DZ"/>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F38DC1C-F2D3-4968-9FD5-860B68690071}" type="slidenum">
              <a:rPr lang="ar-DZ" smtClean="0"/>
              <a:t>‹#›</a:t>
            </a:fld>
            <a:endParaRPr lang="ar-DZ"/>
          </a:p>
        </p:txBody>
      </p:sp>
    </p:spTree>
    <p:extLst>
      <p:ext uri="{BB962C8B-B14F-4D97-AF65-F5344CB8AC3E}">
        <p14:creationId xmlns:p14="http://schemas.microsoft.com/office/powerpoint/2010/main" val="1376867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4099"/>
          </a:xfrm>
          <a:prstGeom prst="rect">
            <a:avLst/>
          </a:prstGeom>
        </p:spPr>
      </p:pic>
      <p:sp>
        <p:nvSpPr>
          <p:cNvPr id="2" name="Title 1"/>
          <p:cNvSpPr>
            <a:spLocks noGrp="1"/>
          </p:cNvSpPr>
          <p:nvPr>
            <p:ph type="ctrTitle"/>
          </p:nvPr>
        </p:nvSpPr>
        <p:spPr>
          <a:xfrm>
            <a:off x="1665668" y="-448860"/>
            <a:ext cx="9144000" cy="2387600"/>
          </a:xfrm>
        </p:spPr>
        <p:txBody>
          <a:bodyPr>
            <a:normAutofit/>
          </a:bodyPr>
          <a:lstStyle/>
          <a:p>
            <a:r>
              <a:rPr lang="ar-DZ" sz="8000" dirty="0" smtClean="0"/>
              <a:t>التـــسويق العصــــبي </a:t>
            </a:r>
            <a:endParaRPr lang="ar-DZ" sz="8000" dirty="0"/>
          </a:p>
        </p:txBody>
      </p:sp>
      <p:sp>
        <p:nvSpPr>
          <p:cNvPr id="3" name="Subtitle 2"/>
          <p:cNvSpPr>
            <a:spLocks noGrp="1"/>
          </p:cNvSpPr>
          <p:nvPr>
            <p:ph type="subTitle" idx="1"/>
          </p:nvPr>
        </p:nvSpPr>
        <p:spPr>
          <a:xfrm>
            <a:off x="141667" y="4670984"/>
            <a:ext cx="11286186" cy="1655762"/>
          </a:xfrm>
        </p:spPr>
        <p:txBody>
          <a:bodyPr>
            <a:noAutofit/>
          </a:bodyPr>
          <a:lstStyle/>
          <a:p>
            <a:pPr algn="r"/>
            <a:r>
              <a:rPr lang="ar-DZ" sz="2800" dirty="0" smtClean="0"/>
              <a:t>من إعداد الطالبة :                                                        تحت تقييم الأستاذة : </a:t>
            </a:r>
          </a:p>
          <a:p>
            <a:pPr algn="r"/>
            <a:r>
              <a:rPr lang="ar-DZ" sz="2800" dirty="0" smtClean="0"/>
              <a:t>ـ نسرين عزوز                                                            ـ جفال </a:t>
            </a:r>
          </a:p>
          <a:p>
            <a:pPr algn="r"/>
            <a:r>
              <a:rPr lang="ar-DZ" sz="2800" dirty="0" smtClean="0"/>
              <a:t>ـ مريم سايح </a:t>
            </a:r>
            <a:endParaRPr lang="ar-DZ" sz="2800" dirty="0"/>
          </a:p>
        </p:txBody>
      </p:sp>
    </p:spTree>
    <p:extLst>
      <p:ext uri="{BB962C8B-B14F-4D97-AF65-F5344CB8AC3E}">
        <p14:creationId xmlns:p14="http://schemas.microsoft.com/office/powerpoint/2010/main" val="244142739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169" y="-2668302"/>
            <a:ext cx="6868018" cy="1219364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998" y="296214"/>
            <a:ext cx="7892564" cy="6561786"/>
          </a:xfrm>
          <a:prstGeom prst="rect">
            <a:avLst/>
          </a:prstGeom>
        </p:spPr>
      </p:pic>
      <p:sp>
        <p:nvSpPr>
          <p:cNvPr id="4" name="Pentagon 3"/>
          <p:cNvSpPr/>
          <p:nvPr/>
        </p:nvSpPr>
        <p:spPr>
          <a:xfrm>
            <a:off x="0" y="3028633"/>
            <a:ext cx="3863662" cy="656205"/>
          </a:xfrm>
          <a:prstGeom prst="homePlate">
            <a:avLst/>
          </a:prstGeom>
          <a:solidFill>
            <a:srgbClr val="A8BF1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b="1" dirty="0" smtClean="0">
                <a:solidFill>
                  <a:schemeClr val="tx1"/>
                </a:solidFill>
              </a:rPr>
              <a:t>عيوب التسويق العصبي </a:t>
            </a:r>
            <a:endParaRPr lang="ar-DZ" sz="2800" b="1" dirty="0">
              <a:solidFill>
                <a:schemeClr val="tx1"/>
              </a:solidFill>
            </a:endParaRPr>
          </a:p>
        </p:txBody>
      </p:sp>
      <p:sp>
        <p:nvSpPr>
          <p:cNvPr id="6" name="Oval 5"/>
          <p:cNvSpPr/>
          <p:nvPr/>
        </p:nvSpPr>
        <p:spPr>
          <a:xfrm>
            <a:off x="6862329" y="1021484"/>
            <a:ext cx="1892122" cy="1473224"/>
          </a:xfrm>
          <a:prstGeom prst="ellipse">
            <a:avLst/>
          </a:prstGeom>
          <a:solidFill>
            <a:srgbClr val="FFBC4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التأثير غير المباشر</a:t>
            </a:r>
            <a:endParaRPr lang="ar-DZ" sz="2400" dirty="0">
              <a:solidFill>
                <a:schemeClr val="tx1"/>
              </a:solidFill>
            </a:endParaRPr>
          </a:p>
        </p:txBody>
      </p:sp>
      <p:sp>
        <p:nvSpPr>
          <p:cNvPr id="7" name="Oval 6"/>
          <p:cNvSpPr/>
          <p:nvPr/>
        </p:nvSpPr>
        <p:spPr>
          <a:xfrm>
            <a:off x="4518337" y="1599078"/>
            <a:ext cx="1751527" cy="1429555"/>
          </a:xfrm>
          <a:prstGeom prst="ellipse">
            <a:avLst/>
          </a:prstGeom>
          <a:solidFill>
            <a:srgbClr val="00AAB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نطاق محدود </a:t>
            </a:r>
            <a:r>
              <a:rPr lang="ar-SA" sz="2400" b="1" dirty="0" smtClean="0">
                <a:solidFill>
                  <a:schemeClr val="tx1"/>
                </a:solidFill>
              </a:rPr>
              <a:t>للتطبيق</a:t>
            </a:r>
            <a:endParaRPr lang="ar-DZ" sz="2400" dirty="0">
              <a:solidFill>
                <a:schemeClr val="tx1"/>
              </a:solidFill>
            </a:endParaRPr>
          </a:p>
        </p:txBody>
      </p:sp>
      <p:sp>
        <p:nvSpPr>
          <p:cNvPr id="8" name="Oval 7"/>
          <p:cNvSpPr/>
          <p:nvPr/>
        </p:nvSpPr>
        <p:spPr>
          <a:xfrm>
            <a:off x="10326709" y="3431837"/>
            <a:ext cx="1751527" cy="1429555"/>
          </a:xfrm>
          <a:prstGeom prst="ellipse">
            <a:avLst/>
          </a:prstGeom>
          <a:solidFill>
            <a:srgbClr val="A8BF1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تفسير البيانات المعقد</a:t>
            </a:r>
            <a:endParaRPr lang="ar-DZ" sz="2400" dirty="0">
              <a:solidFill>
                <a:schemeClr val="tx1"/>
              </a:solidFill>
            </a:endParaRPr>
          </a:p>
        </p:txBody>
      </p:sp>
      <p:sp>
        <p:nvSpPr>
          <p:cNvPr id="9" name="Oval 8"/>
          <p:cNvSpPr/>
          <p:nvPr/>
        </p:nvSpPr>
        <p:spPr>
          <a:xfrm>
            <a:off x="8575182" y="169523"/>
            <a:ext cx="1751527" cy="1429555"/>
          </a:xfrm>
          <a:prstGeom prst="ellipse">
            <a:avLst/>
          </a:prstGeom>
          <a:gradFill flip="none" rotWithShape="1">
            <a:gsLst>
              <a:gs pos="0">
                <a:srgbClr val="F41C54">
                  <a:tint val="66000"/>
                  <a:satMod val="160000"/>
                </a:srgbClr>
              </a:gs>
              <a:gs pos="50000">
                <a:srgbClr val="F41C54">
                  <a:tint val="44500"/>
                  <a:satMod val="160000"/>
                </a:srgbClr>
              </a:gs>
              <a:gs pos="100000">
                <a:srgbClr val="F41C54">
                  <a:tint val="23500"/>
                  <a:satMod val="160000"/>
                </a:srgbClr>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المخاوف الأخلاقية</a:t>
            </a:r>
            <a:endParaRPr lang="ar-DZ" sz="2400" dirty="0">
              <a:solidFill>
                <a:schemeClr val="tx1"/>
              </a:solidFill>
            </a:endParaRPr>
          </a:p>
        </p:txBody>
      </p:sp>
      <p:sp>
        <p:nvSpPr>
          <p:cNvPr id="10" name="Oval 9"/>
          <p:cNvSpPr/>
          <p:nvPr/>
        </p:nvSpPr>
        <p:spPr>
          <a:xfrm>
            <a:off x="5122070" y="3961576"/>
            <a:ext cx="1751527" cy="1429555"/>
          </a:xfrm>
          <a:prstGeom prst="ellipse">
            <a:avLst/>
          </a:prstGeom>
          <a:solidFill>
            <a:srgbClr val="FCE25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التكلفة </a:t>
            </a:r>
            <a:r>
              <a:rPr lang="ar-SA" sz="2400" b="1" dirty="0" smtClean="0">
                <a:solidFill>
                  <a:schemeClr val="tx1"/>
                </a:solidFill>
              </a:rPr>
              <a:t>المرتفعة</a:t>
            </a:r>
            <a:endParaRPr lang="ar-DZ" sz="2400" dirty="0">
              <a:solidFill>
                <a:schemeClr val="tx1"/>
              </a:solidFill>
            </a:endParaRPr>
          </a:p>
        </p:txBody>
      </p:sp>
    </p:spTree>
    <p:extLst>
      <p:ext uri="{BB962C8B-B14F-4D97-AF65-F5344CB8AC3E}">
        <p14:creationId xmlns:p14="http://schemas.microsoft.com/office/powerpoint/2010/main" val="1806796235"/>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2453" y="-2662454"/>
            <a:ext cx="6867093" cy="12192000"/>
          </a:xfrm>
          <a:prstGeom prst="rect">
            <a:avLst/>
          </a:prstGeom>
        </p:spPr>
      </p:pic>
      <p:sp>
        <p:nvSpPr>
          <p:cNvPr id="2" name="Rectangle 1"/>
          <p:cNvSpPr/>
          <p:nvPr/>
        </p:nvSpPr>
        <p:spPr>
          <a:xfrm>
            <a:off x="7060349" y="153404"/>
            <a:ext cx="4831772" cy="523220"/>
          </a:xfrm>
          <a:prstGeom prst="rect">
            <a:avLst/>
          </a:prstGeom>
        </p:spPr>
        <p:txBody>
          <a:bodyPr wrap="none">
            <a:spAutoFit/>
          </a:bodyPr>
          <a:lstStyle/>
          <a:p>
            <a:r>
              <a:rPr lang="ar-DZ" sz="2800" b="1" dirty="0">
                <a:ea typeface="Franklin Gothic Book" panose="020B0503020102020204" pitchFamily="34" charset="0"/>
              </a:rPr>
              <a:t>المطلب الثاني : تقنيات التسويق العصبي</a:t>
            </a:r>
            <a:endParaRPr lang="ar-DZ" sz="2800" dirty="0"/>
          </a:p>
        </p:txBody>
      </p:sp>
      <p:sp>
        <p:nvSpPr>
          <p:cNvPr id="3" name="Rectangle 2"/>
          <p:cNvSpPr/>
          <p:nvPr/>
        </p:nvSpPr>
        <p:spPr>
          <a:xfrm>
            <a:off x="497983" y="1193219"/>
            <a:ext cx="6096000" cy="2308324"/>
          </a:xfrm>
          <a:prstGeom prst="rect">
            <a:avLst/>
          </a:prstGeom>
        </p:spPr>
        <p:txBody>
          <a:bodyPr>
            <a:spAutoFit/>
          </a:bodyPr>
          <a:lstStyle/>
          <a:p>
            <a:pPr marL="342900" indent="-342900">
              <a:buFont typeface="Wingdings" panose="05000000000000000000" pitchFamily="2" charset="2"/>
              <a:buChar char="§"/>
            </a:pPr>
            <a:r>
              <a:rPr lang="ar-DZ" sz="2400" b="1" dirty="0" smtClean="0"/>
              <a:t>تخطيط كهربائي الدماغ </a:t>
            </a:r>
            <a:r>
              <a:rPr lang="en-GB" sz="2400" b="1" dirty="0" smtClean="0"/>
              <a:t>EEG</a:t>
            </a:r>
            <a:r>
              <a:rPr lang="en-GB" sz="2400" dirty="0" smtClean="0"/>
              <a:t/>
            </a:r>
            <a:br>
              <a:rPr lang="en-GB" sz="2400" dirty="0" smtClean="0"/>
            </a:br>
            <a:r>
              <a:rPr lang="ar-DZ" sz="2400" dirty="0" smtClean="0"/>
              <a:t>تقنية قديمة لكنها فعّالة لقياس نشاط الدماغ عبر الموجات الدماغية الناتجة عن المحفزات. تستخدم لتقييم فعالية الشعارات، الرموز، والإعلانات، وكذلك استجابة الدماغ للمثيرات في العالم الرقمي مثل مواقع الويب ووسائل التواصل الاجتماعي.</a:t>
            </a:r>
            <a:endParaRPr lang="ar-DZ" sz="2400" dirty="0"/>
          </a:p>
        </p:txBody>
      </p:sp>
      <p:sp>
        <p:nvSpPr>
          <p:cNvPr id="4" name="Rectangle 3"/>
          <p:cNvSpPr/>
          <p:nvPr/>
        </p:nvSpPr>
        <p:spPr>
          <a:xfrm>
            <a:off x="5989304" y="4142480"/>
            <a:ext cx="6096000" cy="2308324"/>
          </a:xfrm>
          <a:prstGeom prst="rect">
            <a:avLst/>
          </a:prstGeom>
        </p:spPr>
        <p:txBody>
          <a:bodyPr>
            <a:spAutoFit/>
          </a:bodyPr>
          <a:lstStyle/>
          <a:p>
            <a:pPr marL="342900" indent="-342900">
              <a:buFont typeface="Wingdings" panose="05000000000000000000" pitchFamily="2" charset="2"/>
              <a:buChar char="§"/>
            </a:pPr>
            <a:r>
              <a:rPr lang="ar-DZ" sz="2400" b="1" dirty="0" smtClean="0"/>
              <a:t>تقنية الدماغ المغناطيسي </a:t>
            </a:r>
            <a:r>
              <a:rPr lang="en-GB" sz="2400" b="1" dirty="0" smtClean="0"/>
              <a:t>MEG</a:t>
            </a:r>
            <a:r>
              <a:rPr lang="en-GB" sz="2400" dirty="0" smtClean="0"/>
              <a:t/>
            </a:r>
            <a:br>
              <a:rPr lang="en-GB" sz="2400" dirty="0" smtClean="0"/>
            </a:br>
            <a:r>
              <a:rPr lang="ar-DZ" sz="2400" dirty="0" smtClean="0"/>
              <a:t>تستخدم لقياس المجال المغناطيسي الناتج عن النشاط الكهربائي للدماغ، وهي أسرع من </a:t>
            </a:r>
            <a:r>
              <a:rPr lang="en-GB" sz="2400" dirty="0" smtClean="0"/>
              <a:t>EEG. </a:t>
            </a:r>
            <a:r>
              <a:rPr lang="ar-DZ" sz="2400" dirty="0" smtClean="0"/>
              <a:t>تُستخدم لتحليل استجابة الدماغ للإعلانات، منتجات جديدة، أو تصميم العلامات التجارية، وكذلك لفهم السلوك الشرائي وتقييم الولاء للعلامة التجارية.</a:t>
            </a:r>
            <a:endParaRPr lang="ar-DZ" sz="2400" dirty="0"/>
          </a:p>
        </p:txBody>
      </p:sp>
      <p:grpSp>
        <p:nvGrpSpPr>
          <p:cNvPr id="5" name="Group 4"/>
          <p:cNvGrpSpPr/>
          <p:nvPr/>
        </p:nvGrpSpPr>
        <p:grpSpPr>
          <a:xfrm>
            <a:off x="6773873" y="860469"/>
            <a:ext cx="4526861" cy="3098165"/>
            <a:chOff x="0" y="0"/>
            <a:chExt cx="2417064" cy="1167384"/>
          </a:xfrm>
        </p:grpSpPr>
        <p:pic>
          <p:nvPicPr>
            <p:cNvPr id="6" name="Picture 5"/>
            <p:cNvPicPr/>
            <p:nvPr/>
          </p:nvPicPr>
          <p:blipFill>
            <a:blip r:embed="rId3"/>
            <a:stretch>
              <a:fillRect/>
            </a:stretch>
          </p:blipFill>
          <p:spPr>
            <a:xfrm>
              <a:off x="0" y="0"/>
              <a:ext cx="2417064" cy="1167384"/>
            </a:xfrm>
            <a:prstGeom prst="rect">
              <a:avLst/>
            </a:prstGeom>
          </p:spPr>
        </p:pic>
        <p:pic>
          <p:nvPicPr>
            <p:cNvPr id="7" name="Picture 6"/>
            <p:cNvPicPr/>
            <p:nvPr/>
          </p:nvPicPr>
          <p:blipFill>
            <a:blip r:embed="rId4"/>
            <a:stretch>
              <a:fillRect/>
            </a:stretch>
          </p:blipFill>
          <p:spPr>
            <a:xfrm>
              <a:off x="64897" y="64008"/>
              <a:ext cx="2238375" cy="989330"/>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5506" y="3655963"/>
            <a:ext cx="4258167" cy="3044881"/>
          </a:xfrm>
          <a:prstGeom prst="rect">
            <a:avLst/>
          </a:prstGeom>
        </p:spPr>
      </p:pic>
    </p:spTree>
    <p:extLst>
      <p:ext uri="{BB962C8B-B14F-4D97-AF65-F5344CB8AC3E}">
        <p14:creationId xmlns:p14="http://schemas.microsoft.com/office/powerpoint/2010/main" val="99230646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2453" y="-2662454"/>
            <a:ext cx="6867093" cy="12192000"/>
          </a:xfrm>
          <a:prstGeom prst="rect">
            <a:avLst/>
          </a:prstGeom>
        </p:spPr>
      </p:pic>
      <p:sp>
        <p:nvSpPr>
          <p:cNvPr id="2" name="Rectangle 1"/>
          <p:cNvSpPr/>
          <p:nvPr/>
        </p:nvSpPr>
        <p:spPr>
          <a:xfrm>
            <a:off x="6851561" y="175788"/>
            <a:ext cx="5215943" cy="1938992"/>
          </a:xfrm>
          <a:prstGeom prst="rect">
            <a:avLst/>
          </a:prstGeom>
        </p:spPr>
        <p:txBody>
          <a:bodyPr wrap="square">
            <a:spAutoFit/>
          </a:bodyPr>
          <a:lstStyle/>
          <a:p>
            <a:pPr marL="342900" indent="-342900" algn="r">
              <a:buFont typeface="Wingdings" panose="05000000000000000000" pitchFamily="2" charset="2"/>
              <a:buChar char="§"/>
            </a:pPr>
            <a:r>
              <a:rPr lang="ar-DZ" sz="2400" b="1" dirty="0" smtClean="0"/>
              <a:t>تقنية تتبع العين </a:t>
            </a:r>
            <a:r>
              <a:rPr lang="en-GB" sz="2400" b="1" dirty="0" smtClean="0"/>
              <a:t>Eye Tracking</a:t>
            </a:r>
            <a:r>
              <a:rPr lang="en-GB" sz="2400" dirty="0" smtClean="0"/>
              <a:t/>
            </a:r>
            <a:br>
              <a:rPr lang="en-GB" sz="2400" dirty="0" smtClean="0"/>
            </a:br>
            <a:r>
              <a:rPr lang="ar-DZ" sz="2400" dirty="0" smtClean="0"/>
              <a:t>تستخدم لتحليل سلوك العميل من خلال تتبع ما تركز عليه العين. توفر بيانات دقيقة حول سلوك العميل البصري، وتستخدم في تقييم تصميم الإعلانات وترتيب المنتجات في المتاجر.</a:t>
            </a:r>
            <a:endParaRPr lang="ar-DZ" sz="2400" dirty="0"/>
          </a:p>
        </p:txBody>
      </p:sp>
      <p:sp>
        <p:nvSpPr>
          <p:cNvPr id="3" name="Rectangle 2"/>
          <p:cNvSpPr/>
          <p:nvPr/>
        </p:nvSpPr>
        <p:spPr>
          <a:xfrm>
            <a:off x="167426" y="2873576"/>
            <a:ext cx="7474466" cy="1569660"/>
          </a:xfrm>
          <a:prstGeom prst="rect">
            <a:avLst/>
          </a:prstGeom>
        </p:spPr>
        <p:txBody>
          <a:bodyPr wrap="square">
            <a:spAutoFit/>
          </a:bodyPr>
          <a:lstStyle/>
          <a:p>
            <a:pPr marL="342900" indent="-342900">
              <a:buFont typeface="Wingdings" panose="05000000000000000000" pitchFamily="2" charset="2"/>
              <a:buChar char="§"/>
            </a:pPr>
            <a:r>
              <a:rPr lang="ar-DZ" sz="2400" b="1" dirty="0" smtClean="0"/>
              <a:t>استجابة الجلد الجلفانية </a:t>
            </a:r>
            <a:r>
              <a:rPr lang="en-GB" sz="2400" b="1" dirty="0" smtClean="0"/>
              <a:t>Galvanic Skin Response</a:t>
            </a:r>
            <a:r>
              <a:rPr lang="en-GB" sz="2400" dirty="0" smtClean="0"/>
              <a:t/>
            </a:r>
            <a:br>
              <a:rPr lang="en-GB" sz="2400" dirty="0" smtClean="0"/>
            </a:br>
            <a:r>
              <a:rPr lang="ar-DZ" sz="2400" dirty="0" smtClean="0"/>
              <a:t>تُستخدم لقياس استثارة الجلد عبر توصيله الكهربائي وتعتبر من الأدوات الشائعة لقياس الاستجابة النفسية والفسيولوجية، مثل الحماس عند رؤية إعلان أو منتج. يتم أيضًا قياس معدل النبض.</a:t>
            </a:r>
            <a:endParaRPr lang="ar-DZ" sz="2400" dirty="0"/>
          </a:p>
        </p:txBody>
      </p:sp>
      <p:sp>
        <p:nvSpPr>
          <p:cNvPr id="4" name="Rectangle 3"/>
          <p:cNvSpPr/>
          <p:nvPr/>
        </p:nvSpPr>
        <p:spPr>
          <a:xfrm>
            <a:off x="5602310" y="5053713"/>
            <a:ext cx="6096000" cy="1569660"/>
          </a:xfrm>
          <a:prstGeom prst="rect">
            <a:avLst/>
          </a:prstGeom>
        </p:spPr>
        <p:txBody>
          <a:bodyPr>
            <a:spAutoFit/>
          </a:bodyPr>
          <a:lstStyle/>
          <a:p>
            <a:r>
              <a:rPr lang="ar-DZ" sz="2400" b="1" dirty="0" smtClean="0"/>
              <a:t>التحليل الإدراكي </a:t>
            </a:r>
            <a:r>
              <a:rPr lang="en-GB" sz="2400" b="1" dirty="0" smtClean="0"/>
              <a:t>Cognitive Analysis</a:t>
            </a:r>
            <a:r>
              <a:rPr lang="en-GB" sz="2400" dirty="0" smtClean="0"/>
              <a:t/>
            </a:r>
            <a:br>
              <a:rPr lang="en-GB" sz="2400" dirty="0" smtClean="0"/>
            </a:br>
            <a:r>
              <a:rPr lang="ar-DZ" sz="2400" dirty="0" smtClean="0"/>
              <a:t>نموذج رقمي يجمع بين نتائج تقنيات </a:t>
            </a:r>
            <a:r>
              <a:rPr lang="en-GB" sz="2400" dirty="0" smtClean="0"/>
              <a:t>EEG، </a:t>
            </a:r>
            <a:r>
              <a:rPr lang="ar-DZ" sz="2400" dirty="0" smtClean="0"/>
              <a:t>استجابة الجلد الجلفانية، وتقنية تتبع العين، لتقديم رؤية شاملة عن تصورات العملاء.</a:t>
            </a:r>
            <a:endParaRPr lang="ar-DZ" sz="2400" dirty="0"/>
          </a:p>
        </p:txBody>
      </p:sp>
      <p:pic>
        <p:nvPicPr>
          <p:cNvPr id="5" name="Picture 4"/>
          <p:cNvPicPr/>
          <p:nvPr/>
        </p:nvPicPr>
        <p:blipFill>
          <a:blip r:embed="rId3"/>
          <a:stretch>
            <a:fillRect/>
          </a:stretch>
        </p:blipFill>
        <p:spPr>
          <a:xfrm>
            <a:off x="1339403" y="84729"/>
            <a:ext cx="4984123" cy="2622942"/>
          </a:xfrm>
          <a:prstGeom prst="rect">
            <a:avLst/>
          </a:prstGeom>
        </p:spPr>
      </p:pic>
      <p:pic>
        <p:nvPicPr>
          <p:cNvPr id="6" name="Picture 5"/>
          <p:cNvPicPr/>
          <p:nvPr/>
        </p:nvPicPr>
        <p:blipFill>
          <a:blip r:embed="rId4"/>
          <a:stretch>
            <a:fillRect/>
          </a:stretch>
        </p:blipFill>
        <p:spPr>
          <a:xfrm>
            <a:off x="7641891" y="2310738"/>
            <a:ext cx="4253468" cy="269533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118" y="4443236"/>
            <a:ext cx="4845197" cy="2377069"/>
          </a:xfrm>
          <a:prstGeom prst="rect">
            <a:avLst/>
          </a:prstGeom>
        </p:spPr>
      </p:pic>
    </p:spTree>
    <p:extLst>
      <p:ext uri="{BB962C8B-B14F-4D97-AF65-F5344CB8AC3E}">
        <p14:creationId xmlns:p14="http://schemas.microsoft.com/office/powerpoint/2010/main" val="2916462159"/>
      </p:ext>
    </p:extLst>
  </p:cSld>
  <p:clrMapOvr>
    <a:masterClrMapping/>
  </p:clrMapOvr>
  <p:transition spd="med">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2453" y="-2662454"/>
            <a:ext cx="6867093" cy="12192000"/>
          </a:xfrm>
          <a:prstGeom prst="rect">
            <a:avLst/>
          </a:prstGeom>
        </p:spPr>
      </p:pic>
      <p:sp>
        <p:nvSpPr>
          <p:cNvPr id="2" name="Rectangle 1"/>
          <p:cNvSpPr>
            <a:spLocks noChangeArrowheads="1"/>
          </p:cNvSpPr>
          <p:nvPr/>
        </p:nvSpPr>
        <p:spPr bwMode="auto">
          <a:xfrm>
            <a:off x="5396249" y="311910"/>
            <a:ext cx="679575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r" defTabSz="91440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ar-SA" altLang="ar-DZ"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تقنية ترميز تعابير الوجه</a:t>
            </a:r>
            <a:r>
              <a:rPr kumimoji="0" lang="ar-DZ" altLang="ar-DZ" sz="2400" b="0" i="0" u="none" strike="noStrike" cap="none" normalizeH="0" baseline="0" dirty="0" smtClean="0">
                <a:ln>
                  <a:noFill/>
                </a:ln>
                <a:solidFill>
                  <a:schemeClr val="tx1"/>
                </a:solidFill>
                <a:effectLst/>
                <a:latin typeface="Arial" panose="020B0604020202020204" pitchFamily="34" charset="0"/>
              </a:rPr>
              <a:t>:</a:t>
            </a:r>
            <a:br>
              <a:rPr kumimoji="0" lang="ar-DZ" altLang="ar-DZ" sz="2400" b="0" i="0" u="none" strike="noStrike" cap="none" normalizeH="0" baseline="0" dirty="0" smtClean="0">
                <a:ln>
                  <a:noFill/>
                </a:ln>
                <a:solidFill>
                  <a:schemeClr val="tx1"/>
                </a:solidFill>
                <a:effectLst/>
                <a:latin typeface="Arial" panose="020B0604020202020204" pitchFamily="34" charset="0"/>
              </a:rPr>
            </a:br>
            <a:r>
              <a:rPr kumimoji="0" lang="ar-SA" altLang="ar-DZ"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تهدف هذه التقنية إلى تحليل ملامح وجه العميل باستخدام نظام معلوماتي دقيق يقوم بترميز عضلات الوجه وفك ترميزها لمعرفة شعور العميل. تعتمد على تصنيف العضلات في حالتي انشراح وانقباض، حيث يتم ترميز كل وحدة من وحدات حركة العضلات بمعايير خاصة. على سبيل المثال، الوحدة 0</a:t>
            </a:r>
            <a:r>
              <a:rPr kumimoji="0" lang="ar-DZ" altLang="ar-DZ" sz="2400" b="0" i="0" u="none" strike="noStrike" cap="none" normalizeH="0" baseline="0" dirty="0" smtClean="0">
                <a:ln>
                  <a:noFill/>
                </a:ln>
                <a:solidFill>
                  <a:schemeClr val="tx1"/>
                </a:solidFill>
                <a:effectLst/>
                <a:latin typeface="Arial" panose="020B0604020202020204" pitchFamily="34" charset="0"/>
              </a:rPr>
              <a:t> AU </a:t>
            </a:r>
            <a:r>
              <a:rPr kumimoji="0" lang="ar-SA" altLang="ar-DZ"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تشير إلى تعبير محايد، بينما الوحدة 1</a:t>
            </a:r>
            <a:r>
              <a:rPr kumimoji="0" lang="ar-DZ" altLang="ar-DZ" sz="2400" b="0" i="0" u="none" strike="noStrike" cap="none" normalizeH="0" baseline="0" dirty="0" smtClean="0">
                <a:ln>
                  <a:noFill/>
                </a:ln>
                <a:solidFill>
                  <a:schemeClr val="tx1"/>
                </a:solidFill>
                <a:effectLst/>
                <a:latin typeface="Arial" panose="020B0604020202020204" pitchFamily="34" charset="0"/>
              </a:rPr>
              <a:t> AU </a:t>
            </a:r>
            <a:r>
              <a:rPr kumimoji="0" lang="ar-SA" altLang="ar-DZ"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تعني تحريك الجزء الداخلي للحاجبين. شدة التعبير تقاس بمقياس تصاعدي، حيث تتراوح من</a:t>
            </a:r>
            <a:r>
              <a:rPr kumimoji="0" lang="ar-DZ" altLang="ar-DZ" sz="2400" b="0" i="0" u="none" strike="noStrike" cap="none" normalizeH="0" baseline="0" dirty="0" smtClean="0">
                <a:ln>
                  <a:noFill/>
                </a:ln>
                <a:solidFill>
                  <a:schemeClr val="tx1"/>
                </a:solidFill>
                <a:effectLst/>
                <a:latin typeface="Arial" panose="020B0604020202020204" pitchFamily="34" charset="0"/>
              </a:rPr>
              <a:t> A </a:t>
            </a:r>
            <a:r>
              <a:rPr kumimoji="0" lang="ar-SA" altLang="ar-DZ"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(أقل كثافة) إلى</a:t>
            </a:r>
            <a:r>
              <a:rPr kumimoji="0" lang="ar-DZ" altLang="ar-DZ" sz="2400" b="0" i="0" u="none" strike="noStrike" cap="none" normalizeH="0" baseline="0" dirty="0" smtClean="0">
                <a:ln>
                  <a:noFill/>
                </a:ln>
                <a:solidFill>
                  <a:schemeClr val="tx1"/>
                </a:solidFill>
                <a:effectLst/>
                <a:latin typeface="Arial" panose="020B0604020202020204" pitchFamily="34" charset="0"/>
              </a:rPr>
              <a:t> E (</a:t>
            </a:r>
            <a:r>
              <a:rPr kumimoji="0" lang="ar-SA" altLang="ar-DZ"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أقصى كثافة</a:t>
            </a:r>
            <a:r>
              <a:rPr kumimoji="0" lang="ar-DZ" altLang="ar-DZ" sz="2400" b="0" i="0" u="none" strike="noStrike" cap="none" normalizeH="0" baseline="0" dirty="0" smtClean="0">
                <a:ln>
                  <a:noFill/>
                </a:ln>
                <a:solidFill>
                  <a:schemeClr val="tx1"/>
                </a:solidFill>
                <a:effectLst/>
                <a:latin typeface="Arial" panose="020B0604020202020204" pitchFamily="34" charset="0"/>
              </a:rPr>
              <a:t>).</a:t>
            </a:r>
          </a:p>
        </p:txBody>
      </p:sp>
      <p:sp>
        <p:nvSpPr>
          <p:cNvPr id="3" name="Rectangle 2"/>
          <p:cNvSpPr/>
          <p:nvPr/>
        </p:nvSpPr>
        <p:spPr>
          <a:xfrm>
            <a:off x="343437" y="3587532"/>
            <a:ext cx="6096000" cy="3328219"/>
          </a:xfrm>
          <a:prstGeom prst="rect">
            <a:avLst/>
          </a:prstGeom>
        </p:spPr>
        <p:txBody>
          <a:bodyPr>
            <a:spAutoFit/>
          </a:bodyPr>
          <a:lstStyle/>
          <a:p>
            <a:pPr marL="342900" lvl="0" indent="-342900">
              <a:lnSpc>
                <a:spcPct val="107000"/>
              </a:lnSpc>
              <a:spcAft>
                <a:spcPts val="800"/>
              </a:spcAft>
              <a:buFont typeface="Wingdings" panose="05000000000000000000" pitchFamily="2" charset="2"/>
              <a:buChar char="§"/>
            </a:pPr>
            <a:r>
              <a:rPr lang="ar-SA" sz="2400" b="1" cap="all" dirty="0">
                <a:latin typeface="Franklin Gothic Book" panose="020B0503020102020204" pitchFamily="34" charset="0"/>
                <a:ea typeface="Franklin Gothic Book" panose="020B0503020102020204" pitchFamily="34" charset="0"/>
              </a:rPr>
              <a:t>تقنية التصوير بالرنين المغناطيسي الوظيفي</a:t>
            </a:r>
            <a:r>
              <a:rPr lang="en-US" sz="2400" b="1" u="none" strike="noStrike" cap="all" dirty="0" smtClean="0">
                <a:effectLst/>
                <a:latin typeface="Arial" panose="020B0604020202020204" pitchFamily="34" charset="0"/>
                <a:ea typeface="Franklin Gothic Book" panose="020B0503020102020204" pitchFamily="34" charset="0"/>
                <a:cs typeface="Symbol" panose="05050102010706020507" pitchFamily="18" charset="2"/>
              </a:rPr>
              <a:t> (fMRI):</a:t>
            </a:r>
            <a:endParaRPr lang="en-US" sz="2400" u="none" strike="noStrike" cap="all" dirty="0" smtClean="0">
              <a:effectLst/>
              <a:latin typeface="Franklin Gothic Book" panose="020B0503020102020204" pitchFamily="34" charset="0"/>
              <a:ea typeface="Franklin Gothic Book" panose="020B0503020102020204" pitchFamily="34" charset="0"/>
              <a:cs typeface="Symbol" panose="05050102010706020507" pitchFamily="18" charset="2"/>
            </a:endParaRPr>
          </a:p>
          <a:p>
            <a:pPr>
              <a:lnSpc>
                <a:spcPct val="107000"/>
              </a:lnSpc>
              <a:spcAft>
                <a:spcPts val="800"/>
              </a:spcAft>
            </a:pPr>
            <a:r>
              <a:rPr lang="ar-SA" sz="2400" dirty="0">
                <a:latin typeface="Franklin Gothic Book" panose="020B0503020102020204" pitchFamily="34" charset="0"/>
                <a:ea typeface="Franklin Gothic Book" panose="020B0503020102020204" pitchFamily="34" charset="0"/>
              </a:rPr>
              <a:t>هي تقنية تصوير طبية تستخدم لمراقبة النشاط الدماغي في الوقت الفعلي من خلال قياس تدفق الدم في الدماغ. عندما يكون جزء من الدماغ نشطًا، يزداد تدفق الدم إلى ذلك الجزء لتوفير الأوكسجين والمواد المغذية. الفحص باستخدام الـ</a:t>
            </a:r>
            <a:r>
              <a:rPr lang="en-US" sz="2400" dirty="0" smtClean="0">
                <a:effectLst/>
                <a:latin typeface="Arial" panose="020B0604020202020204" pitchFamily="34" charset="0"/>
                <a:ea typeface="Franklin Gothic Book" panose="020B0503020102020204" pitchFamily="34" charset="0"/>
                <a:cs typeface="Tahoma" panose="020B0604030504040204" pitchFamily="34" charset="0"/>
              </a:rPr>
              <a:t> fMRI </a:t>
            </a:r>
            <a:r>
              <a:rPr lang="ar-SA" sz="2400" dirty="0">
                <a:latin typeface="Franklin Gothic Book" panose="020B0503020102020204" pitchFamily="34" charset="0"/>
                <a:ea typeface="Franklin Gothic Book" panose="020B0503020102020204" pitchFamily="34" charset="0"/>
              </a:rPr>
              <a:t>يعتمد على هذا التغير في تدفق الدم لتحديد المناطق الدماغية التي يتم تنشيطها أثناء القيام بمهام معينة أو استجابة لمؤثرات خارجية، مثل العروض الإعلانية أو المنتجات</a:t>
            </a:r>
            <a:r>
              <a:rPr lang="en-US" sz="2400" dirty="0" smtClean="0">
                <a:effectLst/>
                <a:latin typeface="Arial" panose="020B0604020202020204" pitchFamily="34" charset="0"/>
                <a:ea typeface="Franklin Gothic Book" panose="020B0503020102020204" pitchFamily="34" charset="0"/>
                <a:cs typeface="Tahoma" panose="020B0604030504040204" pitchFamily="34" charset="0"/>
              </a:rPr>
              <a:t>.</a:t>
            </a:r>
            <a:endParaRPr lang="en-US" sz="2400" dirty="0">
              <a:effectLst/>
              <a:latin typeface="Franklin Gothic Book" panose="020B0503020102020204" pitchFamily="34" charset="0"/>
              <a:ea typeface="Franklin Gothic Book" panose="020B0503020102020204" pitchFamily="34" charset="0"/>
              <a:cs typeface="Tahoma" panose="020B0604030504040204" pitchFamily="34" charset="0"/>
            </a:endParaRPr>
          </a:p>
        </p:txBody>
      </p:sp>
      <p:pic>
        <p:nvPicPr>
          <p:cNvPr id="4" name="Picture 3"/>
          <p:cNvPicPr/>
          <p:nvPr/>
        </p:nvPicPr>
        <p:blipFill>
          <a:blip r:embed="rId3"/>
          <a:stretch>
            <a:fillRect/>
          </a:stretch>
        </p:blipFill>
        <p:spPr>
          <a:xfrm>
            <a:off x="7027823" y="3685226"/>
            <a:ext cx="4846498" cy="3172774"/>
          </a:xfrm>
          <a:prstGeom prst="rect">
            <a:avLst/>
          </a:prstGeom>
        </p:spPr>
      </p:pic>
      <p:pic>
        <p:nvPicPr>
          <p:cNvPr id="5" name="Picture 4"/>
          <p:cNvPicPr/>
          <p:nvPr/>
        </p:nvPicPr>
        <p:blipFill>
          <a:blip r:embed="rId4"/>
          <a:stretch>
            <a:fillRect/>
          </a:stretch>
        </p:blipFill>
        <p:spPr>
          <a:xfrm>
            <a:off x="158841" y="457762"/>
            <a:ext cx="5422005" cy="2837212"/>
          </a:xfrm>
          <a:prstGeom prst="rect">
            <a:avLst/>
          </a:prstGeom>
        </p:spPr>
      </p:pic>
    </p:spTree>
    <p:extLst>
      <p:ext uri="{BB962C8B-B14F-4D97-AF65-F5344CB8AC3E}">
        <p14:creationId xmlns:p14="http://schemas.microsoft.com/office/powerpoint/2010/main" val="783144692"/>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169" y="-2668302"/>
            <a:ext cx="6868018" cy="12193643"/>
          </a:xfrm>
          <a:prstGeom prst="rect">
            <a:avLst/>
          </a:prstGeom>
        </p:spPr>
      </p:pic>
      <p:sp>
        <p:nvSpPr>
          <p:cNvPr id="2" name="Rectangle 1"/>
          <p:cNvSpPr/>
          <p:nvPr/>
        </p:nvSpPr>
        <p:spPr>
          <a:xfrm>
            <a:off x="5823042" y="0"/>
            <a:ext cx="6066083" cy="659540"/>
          </a:xfrm>
          <a:prstGeom prst="rect">
            <a:avLst/>
          </a:prstGeom>
        </p:spPr>
        <p:txBody>
          <a:bodyPr wrap="none">
            <a:spAutoFit/>
          </a:bodyPr>
          <a:lstStyle/>
          <a:p>
            <a:pPr lvl="0">
              <a:lnSpc>
                <a:spcPct val="150000"/>
              </a:lnSpc>
              <a:tabLst>
                <a:tab pos="5324475" algn="l"/>
              </a:tabLst>
            </a:pPr>
            <a:r>
              <a:rPr lang="ar-DZ" sz="2800" b="1" dirty="0" smtClean="0">
                <a:latin typeface="Franklin Gothic Book" panose="020B0503020102020204" pitchFamily="34" charset="0"/>
                <a:ea typeface="Franklin Gothic Book" panose="020B0503020102020204" pitchFamily="34" charset="0"/>
              </a:rPr>
              <a:t>المطلب  الثالث </a:t>
            </a:r>
            <a:r>
              <a:rPr lang="en-GB" sz="2800" b="1" dirty="0" smtClean="0">
                <a:effectLst/>
                <a:latin typeface="Arial" panose="020B0604020202020204" pitchFamily="34" charset="0"/>
                <a:ea typeface="Franklin Gothic Book" panose="020B0503020102020204" pitchFamily="34" charset="0"/>
                <a:cs typeface="Arial" panose="020B0604020202020204" pitchFamily="34" charset="0"/>
              </a:rPr>
              <a:t>:</a:t>
            </a:r>
            <a:r>
              <a:rPr lang="ar-DZ" sz="2800" b="1" dirty="0" smtClean="0">
                <a:latin typeface="Franklin Gothic Book" panose="020B0503020102020204" pitchFamily="34" charset="0"/>
                <a:ea typeface="Franklin Gothic Book" panose="020B0503020102020204" pitchFamily="34" charset="0"/>
              </a:rPr>
              <a:t> المزيج التسويقي لتسويق العصبي</a:t>
            </a:r>
            <a:endParaRPr lang="en-US" sz="2800" b="1" dirty="0" smtClean="0">
              <a:effectLst/>
              <a:latin typeface="Franklin Gothic Book" panose="020B0503020102020204" pitchFamily="34" charset="0"/>
              <a:ea typeface="Franklin Gothic Book" panose="020B0503020102020204" pitchFamily="34" charset="0"/>
              <a:cs typeface="Arial" panose="020B0604020202020204" pitchFamily="34" charset="0"/>
            </a:endParaRPr>
          </a:p>
        </p:txBody>
      </p:sp>
      <p:sp>
        <p:nvSpPr>
          <p:cNvPr id="3" name="Rectangle 1"/>
          <p:cNvSpPr>
            <a:spLocks noChangeArrowheads="1"/>
          </p:cNvSpPr>
          <p:nvPr/>
        </p:nvSpPr>
        <p:spPr bwMode="auto">
          <a:xfrm>
            <a:off x="2661966" y="659540"/>
            <a:ext cx="9227159"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ar-DZ"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المنتج</a:t>
            </a:r>
            <a:r>
              <a:rPr kumimoji="0" lang="ar-DZ" altLang="ar-DZ"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(Product):</a:t>
            </a:r>
            <a:r>
              <a:rPr kumimoji="0" lang="ar-DZ" altLang="ar-DZ" sz="2400" b="0" i="0" u="none" strike="noStrike" cap="none" normalizeH="0" baseline="0" dirty="0" smtClean="0">
                <a:ln>
                  <a:noFill/>
                </a:ln>
                <a:solidFill>
                  <a:schemeClr val="tx1"/>
                </a:solidFill>
                <a:effectLst/>
                <a:latin typeface="Arial" panose="020B0604020202020204" pitchFamily="34" charset="0"/>
              </a:rPr>
              <a:t/>
            </a:r>
            <a:br>
              <a:rPr kumimoji="0" lang="ar-DZ" altLang="ar-DZ" sz="2400" b="0" i="0" u="none" strike="noStrike" cap="none" normalizeH="0" baseline="0" dirty="0" smtClean="0">
                <a:ln>
                  <a:noFill/>
                </a:ln>
                <a:solidFill>
                  <a:schemeClr val="tx1"/>
                </a:solidFill>
                <a:effectLst/>
                <a:latin typeface="Arial" panose="020B0604020202020204" pitchFamily="34" charset="0"/>
              </a:rPr>
            </a:br>
            <a:r>
              <a:rPr kumimoji="0" lang="ar-SA" altLang="ar-DZ"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يُركز التسويق العصبي على كيفية تفاعل الحواس مع المنتج. يتم استخدام تقنيات مثل</a:t>
            </a:r>
            <a:r>
              <a:rPr kumimoji="0" lang="ar-DZ" altLang="ar-DZ" sz="2400" b="0" i="0" u="none" strike="noStrike" cap="none" normalizeH="0" baseline="0" dirty="0" smtClean="0">
                <a:ln>
                  <a:noFill/>
                </a:ln>
                <a:solidFill>
                  <a:schemeClr val="tx1"/>
                </a:solidFill>
                <a:effectLst/>
                <a:latin typeface="Arial" panose="020B0604020202020204" pitchFamily="34" charset="0"/>
              </a:rPr>
              <a:t> EEG </a:t>
            </a:r>
            <a:r>
              <a:rPr kumimoji="0" lang="ar-SA" altLang="ar-DZ"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و</a:t>
            </a:r>
            <a:r>
              <a:rPr kumimoji="0" lang="ar-DZ" altLang="ar-DZ" sz="2400" b="0" i="0" u="none" strike="noStrike" cap="none" normalizeH="0" baseline="0" dirty="0" smtClean="0">
                <a:ln>
                  <a:noFill/>
                </a:ln>
                <a:solidFill>
                  <a:schemeClr val="tx1"/>
                </a:solidFill>
                <a:effectLst/>
                <a:latin typeface="Arial" panose="020B0604020202020204" pitchFamily="34" charset="0"/>
              </a:rPr>
              <a:t> fMRI </a:t>
            </a:r>
            <a:r>
              <a:rPr kumimoji="0" lang="ar-SA" altLang="ar-DZ"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لقياس استجابة الدماغ للألوان، الأشكال، الروائح، والملمس. على سبيل المثال، اللون الأحمر يُثير الحماس، بينما الأزرق يعزز الثقة. تصميم العبوة الجذاب يعزز الاستجابة العاطفية</a:t>
            </a:r>
            <a:r>
              <a:rPr kumimoji="0" lang="ar-DZ" altLang="ar-DZ" sz="2400" b="0" i="0" u="none" strike="noStrike" cap="none" normalizeH="0" baseline="0" dirty="0" smtClean="0">
                <a:ln>
                  <a:noFill/>
                </a:ln>
                <a:solidFill>
                  <a:schemeClr val="tx1"/>
                </a:solidFill>
                <a:effectLst/>
                <a:latin typeface="Arial" panose="020B0604020202020204" pitchFamily="34" charset="0"/>
              </a:rPr>
              <a:t>.</a:t>
            </a: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ar-DZ"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السعر</a:t>
            </a:r>
            <a:r>
              <a:rPr kumimoji="0" lang="ar-DZ" altLang="ar-DZ"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(Price):</a:t>
            </a:r>
            <a:r>
              <a:rPr kumimoji="0" lang="ar-DZ" altLang="ar-DZ" sz="2400" b="0" i="0" u="none" strike="noStrike" cap="none" normalizeH="0" baseline="0" dirty="0" smtClean="0">
                <a:ln>
                  <a:noFill/>
                </a:ln>
                <a:solidFill>
                  <a:schemeClr val="tx1"/>
                </a:solidFill>
                <a:effectLst/>
                <a:latin typeface="Arial" panose="020B0604020202020204" pitchFamily="34" charset="0"/>
              </a:rPr>
              <a:t/>
            </a:r>
            <a:br>
              <a:rPr kumimoji="0" lang="ar-DZ" altLang="ar-DZ" sz="2400" b="0" i="0" u="none" strike="noStrike" cap="none" normalizeH="0" baseline="0" dirty="0" smtClean="0">
                <a:ln>
                  <a:noFill/>
                </a:ln>
                <a:solidFill>
                  <a:schemeClr val="tx1"/>
                </a:solidFill>
                <a:effectLst/>
                <a:latin typeface="Arial" panose="020B0604020202020204" pitchFamily="34" charset="0"/>
              </a:rPr>
            </a:br>
            <a:r>
              <a:rPr kumimoji="0" lang="ar-SA" altLang="ar-DZ"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السعر يُعتبر إشارة نفسية للمستهلك. يتم استخدام استراتيجيات مثل الأسعار المجمعة أو الأسعار النفسية </a:t>
            </a:r>
            <a:r>
              <a:rPr kumimoji="0" lang="ar-DZ" altLang="ar-DZ"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r>
              <a:rPr kumimoji="0" lang="ar-SA" altLang="ar-DZ"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مثل </a:t>
            </a:r>
            <a:r>
              <a:rPr kumimoji="0" lang="ar-DZ" altLang="ar-DZ"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9.99</a:t>
            </a:r>
            <a:r>
              <a:rPr kumimoji="0" lang="ar-SA" altLang="ar-DZ"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لجعل المستهلك يشعر بأن السعر أقل. كما تُستخدم العروض والخصومات لتشجيع اتخاذ القرار السريع</a:t>
            </a:r>
            <a:r>
              <a:rPr kumimoji="0" lang="ar-DZ" altLang="ar-DZ" sz="2400" b="0" i="0" u="none" strike="noStrike" cap="none" normalizeH="0" baseline="0" dirty="0" smtClean="0">
                <a:ln>
                  <a:noFill/>
                </a:ln>
                <a:solidFill>
                  <a:schemeClr val="tx1"/>
                </a:solidFill>
                <a:effectLst/>
                <a:latin typeface="Arial" panose="020B0604020202020204" pitchFamily="34" charset="0"/>
              </a:rPr>
              <a:t>.</a:t>
            </a: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ar-DZ"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التوزيع</a:t>
            </a:r>
            <a:r>
              <a:rPr kumimoji="0" lang="ar-DZ" altLang="ar-DZ"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(Place):</a:t>
            </a:r>
            <a:r>
              <a:rPr kumimoji="0" lang="ar-DZ" altLang="ar-DZ" sz="2400" b="0" i="0" u="none" strike="noStrike" cap="none" normalizeH="0" baseline="0" dirty="0" smtClean="0">
                <a:ln>
                  <a:noFill/>
                </a:ln>
                <a:solidFill>
                  <a:schemeClr val="tx1"/>
                </a:solidFill>
                <a:effectLst/>
                <a:latin typeface="Arial" panose="020B0604020202020204" pitchFamily="34" charset="0"/>
              </a:rPr>
              <a:t/>
            </a:r>
            <a:br>
              <a:rPr kumimoji="0" lang="ar-DZ" altLang="ar-DZ" sz="2400" b="0" i="0" u="none" strike="noStrike" cap="none" normalizeH="0" baseline="0" dirty="0" smtClean="0">
                <a:ln>
                  <a:noFill/>
                </a:ln>
                <a:solidFill>
                  <a:schemeClr val="tx1"/>
                </a:solidFill>
                <a:effectLst/>
                <a:latin typeface="Arial" panose="020B0604020202020204" pitchFamily="34" charset="0"/>
              </a:rPr>
            </a:br>
            <a:r>
              <a:rPr kumimoji="0" lang="ar-SA" altLang="ar-DZ"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يتم تحسين بيئة المتاجر أو المواقع الإلكترونية لخلق تجربة حسية ممتعة. تشمل العناصر الحسية مثل الموسيقى والإضاءة والروائح لجذب المستهلك. تصميم المتاجر يوجه العملاء نحو المنتجات المهمة، وتحسين المواقع الإلكترونية لتوفير تجربة شراء سهلة وسريعة</a:t>
            </a:r>
            <a:r>
              <a:rPr kumimoji="0" lang="ar-DZ" altLang="ar-DZ" sz="2400" b="0" i="0" u="none" strike="noStrike" cap="none" normalizeH="0" baseline="0" dirty="0" smtClean="0">
                <a:ln>
                  <a:noFill/>
                </a:ln>
                <a:solidFill>
                  <a:schemeClr val="tx1"/>
                </a:solidFill>
                <a:effectLst/>
                <a:latin typeface="Arial" panose="020B0604020202020204" pitchFamily="34" charset="0"/>
              </a:rPr>
              <a:t>.</a:t>
            </a: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ar-DZ"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الترويج</a:t>
            </a:r>
            <a:r>
              <a:rPr kumimoji="0" lang="ar-DZ" altLang="ar-DZ"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(Promotion):</a:t>
            </a:r>
            <a:r>
              <a:rPr kumimoji="0" lang="ar-DZ" altLang="ar-DZ" sz="2400" b="0" i="0" u="none" strike="noStrike" cap="none" normalizeH="0" baseline="0" dirty="0" smtClean="0">
                <a:ln>
                  <a:noFill/>
                </a:ln>
                <a:solidFill>
                  <a:schemeClr val="tx1"/>
                </a:solidFill>
                <a:effectLst/>
                <a:latin typeface="Arial" panose="020B0604020202020204" pitchFamily="34" charset="0"/>
              </a:rPr>
              <a:t/>
            </a:r>
            <a:br>
              <a:rPr kumimoji="0" lang="ar-DZ" altLang="ar-DZ" sz="2400" b="0" i="0" u="none" strike="noStrike" cap="none" normalizeH="0" baseline="0" dirty="0" smtClean="0">
                <a:ln>
                  <a:noFill/>
                </a:ln>
                <a:solidFill>
                  <a:schemeClr val="tx1"/>
                </a:solidFill>
                <a:effectLst/>
                <a:latin typeface="Arial" panose="020B0604020202020204" pitchFamily="34" charset="0"/>
              </a:rPr>
            </a:br>
            <a:r>
              <a:rPr kumimoji="0" lang="ar-SA" altLang="ar-DZ"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يعتمد الترويج العصبي على استهداف العقل العاطفي للمستهلك. الرسائل التسويقية تُصمم لإثارة استجابة عاطفية من خلال قصص وحملات فيديو قوية، واستخدام المؤثرين الذين يتمتعون بعلاقة عاطفية قوية مع جمهورهم</a:t>
            </a:r>
            <a:r>
              <a:rPr kumimoji="0" lang="ar-DZ" altLang="ar-DZ" sz="2400" b="0" i="0" u="none" strike="noStrike" cap="none" normalizeH="0" baseline="0" dirty="0" smtClean="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2047469468"/>
      </p:ext>
    </p:extLst>
  </p:cSld>
  <p:clrMapOvr>
    <a:masterClrMapping/>
  </p:clrMapOvr>
  <p:transition spd="med">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78897" y="-2678897"/>
            <a:ext cx="6834206" cy="12191999"/>
          </a:xfrm>
          <a:prstGeom prst="rect">
            <a:avLst/>
          </a:prstGeom>
        </p:spPr>
      </p:pic>
      <p:sp>
        <p:nvSpPr>
          <p:cNvPr id="2" name="Rectangle 1"/>
          <p:cNvSpPr/>
          <p:nvPr/>
        </p:nvSpPr>
        <p:spPr>
          <a:xfrm>
            <a:off x="5540110" y="148549"/>
            <a:ext cx="6486071" cy="659540"/>
          </a:xfrm>
          <a:prstGeom prst="rect">
            <a:avLst/>
          </a:prstGeom>
        </p:spPr>
        <p:txBody>
          <a:bodyPr wrap="none">
            <a:spAutoFit/>
          </a:bodyPr>
          <a:lstStyle/>
          <a:p>
            <a:pPr lvl="0">
              <a:lnSpc>
                <a:spcPct val="150000"/>
              </a:lnSpc>
              <a:tabLst>
                <a:tab pos="5324475" algn="l"/>
              </a:tabLst>
            </a:pPr>
            <a:r>
              <a:rPr lang="ar-DZ" sz="2800" b="1" dirty="0" smtClean="0">
                <a:latin typeface="Franklin Gothic Book" panose="020B0503020102020204" pitchFamily="34" charset="0"/>
                <a:ea typeface="Franklin Gothic Book" panose="020B0503020102020204" pitchFamily="34" charset="0"/>
              </a:rPr>
              <a:t>المطلب الرابع : أمثلة لمؤسسات تبنت تسويق العصبي </a:t>
            </a:r>
            <a:endParaRPr lang="en-US" sz="2800" b="1" dirty="0" smtClean="0">
              <a:effectLst/>
              <a:latin typeface="Franklin Gothic Book" panose="020B0503020102020204" pitchFamily="34" charset="0"/>
              <a:ea typeface="Franklin Gothic Book" panose="020B0503020102020204" pitchFamily="34" charset="0"/>
              <a:cs typeface="Arial" panose="020B0604020202020204" pitchFamily="34" charset="0"/>
            </a:endParaRPr>
          </a:p>
        </p:txBody>
      </p:sp>
      <p:sp>
        <p:nvSpPr>
          <p:cNvPr id="3" name="Rectangle 2"/>
          <p:cNvSpPr/>
          <p:nvPr/>
        </p:nvSpPr>
        <p:spPr>
          <a:xfrm>
            <a:off x="5177307" y="964567"/>
            <a:ext cx="6848874" cy="2308324"/>
          </a:xfrm>
          <a:prstGeom prst="rect">
            <a:avLst/>
          </a:prstGeom>
        </p:spPr>
        <p:txBody>
          <a:bodyPr wrap="square">
            <a:spAutoFit/>
          </a:bodyPr>
          <a:lstStyle/>
          <a:p>
            <a:r>
              <a:rPr lang="ar-DZ" sz="2400" b="1" dirty="0" smtClean="0"/>
              <a:t>كوكاكولا</a:t>
            </a:r>
            <a:r>
              <a:rPr lang="ar-DZ" sz="2400" dirty="0" smtClean="0"/>
              <a:t>:</a:t>
            </a:r>
          </a:p>
          <a:p>
            <a:pPr>
              <a:buFont typeface="Arial" panose="020B0604020202020204" pitchFamily="34" charset="0"/>
              <a:buChar char="•"/>
            </a:pPr>
            <a:r>
              <a:rPr lang="ar-DZ" sz="2400" b="1" dirty="0" smtClean="0"/>
              <a:t>التطبيق العصبي</a:t>
            </a:r>
            <a:r>
              <a:rPr lang="ar-DZ" sz="2400" dirty="0" smtClean="0"/>
              <a:t>: استخدمت كوكاكولا التسويق العصبي لتحليل تفاعل المستهلكين مع العبوات والإعلانات عبر تقنيات تتبع العين وتحليل العواطف.</a:t>
            </a:r>
          </a:p>
          <a:p>
            <a:pPr>
              <a:buFont typeface="Arial" panose="020B0604020202020204" pitchFamily="34" charset="0"/>
              <a:buChar char="•"/>
            </a:pPr>
            <a:r>
              <a:rPr lang="ar-DZ" sz="2400" b="1" dirty="0" smtClean="0"/>
              <a:t>الاستراتيجيات</a:t>
            </a:r>
            <a:r>
              <a:rPr lang="ar-DZ" sz="2400" dirty="0" smtClean="0"/>
              <a:t>: استخدام الألوان مثل الأحمر لخلق مشاعر الإثارة، وتصميم إعلانات عاطفية لتعزيز العلاقة العاطفية مع العملاء.</a:t>
            </a:r>
            <a:endParaRPr lang="ar-DZ"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180" y="964567"/>
            <a:ext cx="4762500" cy="2676525"/>
          </a:xfrm>
          <a:prstGeom prst="rect">
            <a:avLst/>
          </a:prstGeom>
        </p:spPr>
      </p:pic>
      <p:sp>
        <p:nvSpPr>
          <p:cNvPr id="5" name="Rectangle 4"/>
          <p:cNvSpPr/>
          <p:nvPr/>
        </p:nvSpPr>
        <p:spPr>
          <a:xfrm>
            <a:off x="160180" y="4158527"/>
            <a:ext cx="6096000" cy="2308324"/>
          </a:xfrm>
          <a:prstGeom prst="rect">
            <a:avLst/>
          </a:prstGeom>
        </p:spPr>
        <p:txBody>
          <a:bodyPr>
            <a:spAutoFit/>
          </a:bodyPr>
          <a:lstStyle/>
          <a:p>
            <a:r>
              <a:rPr lang="ar-DZ" sz="2400" b="1" dirty="0" smtClean="0"/>
              <a:t>آبل</a:t>
            </a:r>
            <a:r>
              <a:rPr lang="ar-DZ" sz="2400" dirty="0" smtClean="0"/>
              <a:t>:</a:t>
            </a:r>
          </a:p>
          <a:p>
            <a:pPr>
              <a:buFont typeface="Arial" panose="020B0604020202020204" pitchFamily="34" charset="0"/>
              <a:buChar char="•"/>
            </a:pPr>
            <a:r>
              <a:rPr lang="ar-DZ" sz="2400" b="1" dirty="0" smtClean="0"/>
              <a:t>التطبيق العصبي</a:t>
            </a:r>
            <a:r>
              <a:rPr lang="ar-DZ" sz="2400" dirty="0" smtClean="0"/>
              <a:t>: اعتمدت آبل على تحليل الدماغ لتحسين تصميم منتجاتها وتجربة المستخدم.</a:t>
            </a:r>
          </a:p>
          <a:p>
            <a:pPr>
              <a:buFont typeface="Arial" panose="020B0604020202020204" pitchFamily="34" charset="0"/>
              <a:buChar char="•"/>
            </a:pPr>
            <a:r>
              <a:rPr lang="ar-DZ" sz="2400" b="1" dirty="0" smtClean="0"/>
              <a:t>الاستراتيجيات</a:t>
            </a:r>
            <a:r>
              <a:rPr lang="ar-DZ" sz="2400" dirty="0" smtClean="0"/>
              <a:t>: تصميم المتاجر لتوفير تجربة حسية مريحة، وتصميم منتجات بديهية وسهلة الاستخدام، مع إعلانات عاطفية.</a:t>
            </a:r>
            <a:endParaRPr lang="ar-DZ" sz="24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8713" y="3352904"/>
            <a:ext cx="4285343" cy="3214007"/>
          </a:xfrm>
          <a:prstGeom prst="rect">
            <a:avLst/>
          </a:prstGeom>
        </p:spPr>
      </p:pic>
    </p:spTree>
    <p:extLst>
      <p:ext uri="{BB962C8B-B14F-4D97-AF65-F5344CB8AC3E}">
        <p14:creationId xmlns:p14="http://schemas.microsoft.com/office/powerpoint/2010/main" val="3602164318"/>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78897" y="-2678897"/>
            <a:ext cx="6834206" cy="12191999"/>
          </a:xfrm>
          <a:prstGeom prst="rect">
            <a:avLst/>
          </a:prstGeom>
        </p:spPr>
      </p:pic>
      <p:sp>
        <p:nvSpPr>
          <p:cNvPr id="2" name="Rectangle 1"/>
          <p:cNvSpPr/>
          <p:nvPr/>
        </p:nvSpPr>
        <p:spPr>
          <a:xfrm>
            <a:off x="5919989" y="0"/>
            <a:ext cx="6096000" cy="1938992"/>
          </a:xfrm>
          <a:prstGeom prst="rect">
            <a:avLst/>
          </a:prstGeom>
        </p:spPr>
        <p:txBody>
          <a:bodyPr>
            <a:spAutoFit/>
          </a:bodyPr>
          <a:lstStyle/>
          <a:p>
            <a:r>
              <a:rPr lang="ar-DZ" sz="2400" b="1" dirty="0" smtClean="0"/>
              <a:t>نايكي</a:t>
            </a:r>
            <a:r>
              <a:rPr lang="ar-DZ" sz="2400" dirty="0" smtClean="0"/>
              <a:t>:</a:t>
            </a:r>
          </a:p>
          <a:p>
            <a:pPr>
              <a:buFont typeface="Arial" panose="020B0604020202020204" pitchFamily="34" charset="0"/>
              <a:buChar char="•"/>
            </a:pPr>
            <a:r>
              <a:rPr lang="ar-DZ" sz="2400" b="1" dirty="0" smtClean="0"/>
              <a:t>التطبيق العصبي</a:t>
            </a:r>
            <a:r>
              <a:rPr lang="ar-DZ" sz="2400" dirty="0" smtClean="0"/>
              <a:t>: استخدمت نايكي التسويق العصبي في تصميم حملاتها الإعلانية وتحفيز الاستجابة العاطفية.</a:t>
            </a:r>
          </a:p>
          <a:p>
            <a:pPr>
              <a:buFont typeface="Arial" panose="020B0604020202020204" pitchFamily="34" charset="0"/>
              <a:buChar char="•"/>
            </a:pPr>
            <a:r>
              <a:rPr lang="ar-DZ" sz="2400" b="1" dirty="0" smtClean="0"/>
              <a:t>الاستراتيجيات</a:t>
            </a:r>
            <a:r>
              <a:rPr lang="ar-DZ" sz="2400" dirty="0" smtClean="0"/>
              <a:t>: إعلانات حماسية، تصميم منتجات تحفز على الإنجاز، واستخدام قصص مؤثرة.</a:t>
            </a:r>
            <a:endParaRPr lang="ar-DZ" sz="2400" dirty="0"/>
          </a:p>
        </p:txBody>
      </p:sp>
      <p:sp>
        <p:nvSpPr>
          <p:cNvPr id="3" name="Rectangle 2"/>
          <p:cNvSpPr/>
          <p:nvPr/>
        </p:nvSpPr>
        <p:spPr>
          <a:xfrm>
            <a:off x="-176011" y="2303969"/>
            <a:ext cx="6096000" cy="1938992"/>
          </a:xfrm>
          <a:prstGeom prst="rect">
            <a:avLst/>
          </a:prstGeom>
        </p:spPr>
        <p:txBody>
          <a:bodyPr>
            <a:spAutoFit/>
          </a:bodyPr>
          <a:lstStyle/>
          <a:p>
            <a:r>
              <a:rPr lang="ar-DZ" sz="2400" b="1" dirty="0" smtClean="0"/>
              <a:t>أمازون</a:t>
            </a:r>
            <a:r>
              <a:rPr lang="ar-DZ" sz="2400" dirty="0" smtClean="0"/>
              <a:t>:</a:t>
            </a:r>
          </a:p>
          <a:p>
            <a:pPr>
              <a:buFont typeface="Arial" panose="020B0604020202020204" pitchFamily="34" charset="0"/>
              <a:buChar char="•"/>
            </a:pPr>
            <a:r>
              <a:rPr lang="ar-DZ" sz="2400" b="1" dirty="0" smtClean="0"/>
              <a:t>التطبيق العصبي</a:t>
            </a:r>
            <a:r>
              <a:rPr lang="ar-DZ" sz="2400" dirty="0" smtClean="0"/>
              <a:t>: اعتمدت أمازون على تحسين تجربة المستخدم في موقعها الإلكتروني باستخدام التسويق العصبي.</a:t>
            </a:r>
          </a:p>
          <a:p>
            <a:pPr>
              <a:buFont typeface="Arial" panose="020B0604020202020204" pitchFamily="34" charset="0"/>
              <a:buChar char="•"/>
            </a:pPr>
            <a:r>
              <a:rPr lang="ar-DZ" sz="2400" b="1" dirty="0" smtClean="0"/>
              <a:t>الاستراتيجيات</a:t>
            </a:r>
            <a:r>
              <a:rPr lang="ar-DZ" sz="2400" dirty="0" smtClean="0"/>
              <a:t>: تقديم توصيات شخصية، تصميم موقع سهل الاستخدام، والعروض المحدودة الزمنية.</a:t>
            </a:r>
            <a:endParaRPr lang="ar-DZ" sz="2400" dirty="0"/>
          </a:p>
        </p:txBody>
      </p:sp>
      <p:sp>
        <p:nvSpPr>
          <p:cNvPr id="4" name="Rectangle 3"/>
          <p:cNvSpPr/>
          <p:nvPr/>
        </p:nvSpPr>
        <p:spPr>
          <a:xfrm>
            <a:off x="5919989" y="4607938"/>
            <a:ext cx="6096000" cy="1938992"/>
          </a:xfrm>
          <a:prstGeom prst="rect">
            <a:avLst/>
          </a:prstGeom>
        </p:spPr>
        <p:txBody>
          <a:bodyPr>
            <a:spAutoFit/>
          </a:bodyPr>
          <a:lstStyle/>
          <a:p>
            <a:r>
              <a:rPr lang="ar-DZ" sz="2400" b="1" dirty="0" smtClean="0"/>
              <a:t>تارجت</a:t>
            </a:r>
            <a:r>
              <a:rPr lang="ar-DZ" sz="2400" dirty="0" smtClean="0"/>
              <a:t>:</a:t>
            </a:r>
          </a:p>
          <a:p>
            <a:pPr>
              <a:buFont typeface="Arial" panose="020B0604020202020204" pitchFamily="34" charset="0"/>
              <a:buChar char="•"/>
            </a:pPr>
            <a:r>
              <a:rPr lang="ar-DZ" sz="2400" b="1" dirty="0" smtClean="0"/>
              <a:t>التطبيق العصبي</a:t>
            </a:r>
            <a:r>
              <a:rPr lang="ar-DZ" sz="2400" dirty="0" smtClean="0"/>
              <a:t>: استخدمت تارجت التسويق العصبي لتحسين تجربة التسوق في متاجرها.</a:t>
            </a:r>
          </a:p>
          <a:p>
            <a:pPr>
              <a:buFont typeface="Arial" panose="020B0604020202020204" pitchFamily="34" charset="0"/>
              <a:buChar char="•"/>
            </a:pPr>
            <a:r>
              <a:rPr lang="ar-DZ" sz="2400" b="1" dirty="0" smtClean="0"/>
              <a:t>الاستراتيجيات</a:t>
            </a:r>
            <a:r>
              <a:rPr lang="ar-DZ" sz="2400" dirty="0" smtClean="0"/>
              <a:t>: تصميم المتاجر لجذب حواس الزبائن، وتقديم عروض تحفز على الشراء.</a:t>
            </a:r>
            <a:endParaRPr lang="ar-DZ"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575" y="4919008"/>
            <a:ext cx="5311425" cy="120301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161" y="0"/>
            <a:ext cx="3808210" cy="257449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0598" y="1949102"/>
            <a:ext cx="3545115" cy="2658836"/>
          </a:xfrm>
          <a:prstGeom prst="rect">
            <a:avLst/>
          </a:prstGeom>
        </p:spPr>
      </p:pic>
    </p:spTree>
    <p:extLst>
      <p:ext uri="{BB962C8B-B14F-4D97-AF65-F5344CB8AC3E}">
        <p14:creationId xmlns:p14="http://schemas.microsoft.com/office/powerpoint/2010/main" val="3152237347"/>
      </p:ext>
    </p:extLst>
  </p:cSld>
  <p:clrMapOvr>
    <a:masterClrMapping/>
  </p:clrMapOvr>
  <p:transition spd="med">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1" cy="12192002"/>
          </a:xfrm>
          <a:prstGeom prst="rect">
            <a:avLst/>
          </a:prstGeom>
        </p:spPr>
      </p:pic>
      <p:sp>
        <p:nvSpPr>
          <p:cNvPr id="2" name="Rectangle 1"/>
          <p:cNvSpPr/>
          <p:nvPr/>
        </p:nvSpPr>
        <p:spPr>
          <a:xfrm>
            <a:off x="785611" y="746975"/>
            <a:ext cx="10444766" cy="5142177"/>
          </a:xfrm>
          <a:prstGeom prst="rect">
            <a:avLst/>
          </a:prstGeom>
          <a:solidFill>
            <a:srgbClr val="B7A5CD"/>
          </a:solidFill>
          <a:ln>
            <a:noFill/>
          </a:ln>
          <a:effectLst/>
          <a:scene3d>
            <a:camera prst="orthographicFront">
              <a:rot lat="0" lon="0" rev="0"/>
            </a:camera>
            <a:lightRig rig="chilly" dir="t">
              <a:rot lat="0" lon="0" rev="18480000"/>
            </a:lightRig>
          </a:scene3d>
          <a:sp3d prstMaterial="clear">
            <a:bevelT h="635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07000"/>
              </a:lnSpc>
              <a:spcAft>
                <a:spcPts val="800"/>
              </a:spcAft>
            </a:pPr>
            <a:r>
              <a:rPr lang="ar-DZ" sz="2400" b="1" dirty="0">
                <a:latin typeface="Franklin Gothic Book" panose="020B0503020102020204" pitchFamily="34" charset="0"/>
                <a:ea typeface="Franklin Gothic Book" panose="020B0503020102020204" pitchFamily="34" charset="0"/>
              </a:rPr>
              <a:t>الخـــــاتمـــة</a:t>
            </a:r>
            <a:endParaRPr lang="en-US" sz="2400" dirty="0" smtClean="0">
              <a:effectLst/>
              <a:latin typeface="Franklin Gothic Book" panose="020B0503020102020204" pitchFamily="34" charset="0"/>
              <a:ea typeface="Franklin Gothic Book" panose="020B0503020102020204" pitchFamily="34" charset="0"/>
              <a:cs typeface="Tahoma" panose="020B0604030504040204" pitchFamily="34" charset="0"/>
            </a:endParaRPr>
          </a:p>
          <a:p>
            <a:pPr algn="ctr">
              <a:lnSpc>
                <a:spcPct val="107000"/>
              </a:lnSpc>
              <a:spcAft>
                <a:spcPts val="800"/>
              </a:spcAft>
            </a:pPr>
            <a:r>
              <a:rPr lang="ar-SA" sz="2400" dirty="0">
                <a:latin typeface="Franklin Gothic Book" panose="020B0503020102020204" pitchFamily="34" charset="0"/>
                <a:ea typeface="Franklin Gothic Book" panose="020B0503020102020204" pitchFamily="34" charset="0"/>
              </a:rPr>
              <a:t>في الختام، يمكن القول إن التسويق العصبي يمثل ثورة حقيقية في عالم التسويق، حيث يعتمد على فهم أعمق لسلوك المستهلكين من خلال دراسة استجابات الدماغ البشرية. من خلال تطبيق مبادئ علم الأعصاب، أصبحت الشركات قادرة على تخصيص استراتيجياتها بشكل يتماشى مع الدوافع اللاواعية للمستهلكين، مما يعزز من فعالية الحملات التسويقية ويزيد من فرص التأثير على قرارات الشراء</a:t>
            </a:r>
            <a:r>
              <a:rPr lang="en-US" sz="2400" dirty="0" smtClean="0">
                <a:effectLst/>
                <a:latin typeface="Arial" panose="020B0604020202020204" pitchFamily="34" charset="0"/>
                <a:ea typeface="Franklin Gothic Book" panose="020B0503020102020204" pitchFamily="34" charset="0"/>
                <a:cs typeface="Tahoma" panose="020B0604030504040204" pitchFamily="34" charset="0"/>
              </a:rPr>
              <a:t>.</a:t>
            </a:r>
            <a:endParaRPr lang="en-US" sz="2400" dirty="0" smtClean="0">
              <a:effectLst/>
              <a:latin typeface="Franklin Gothic Book" panose="020B0503020102020204" pitchFamily="34" charset="0"/>
              <a:ea typeface="Franklin Gothic Book" panose="020B0503020102020204" pitchFamily="34" charset="0"/>
              <a:cs typeface="Tahoma" panose="020B0604030504040204" pitchFamily="34" charset="0"/>
            </a:endParaRPr>
          </a:p>
          <a:p>
            <a:pPr algn="ctr">
              <a:lnSpc>
                <a:spcPct val="107000"/>
              </a:lnSpc>
              <a:spcAft>
                <a:spcPts val="800"/>
              </a:spcAft>
            </a:pPr>
            <a:r>
              <a:rPr lang="ar-SA" sz="2400" dirty="0">
                <a:latin typeface="Franklin Gothic Book" panose="020B0503020102020204" pitchFamily="34" charset="0"/>
                <a:ea typeface="Franklin Gothic Book" panose="020B0503020102020204" pitchFamily="34" charset="0"/>
              </a:rPr>
              <a:t>لقد أظهر التسويق العصبي أن العوامل العاطفية والحسية تلعب دورًا كبيرًا في اتخاذ القرارات، وبالتالي أصبح من الضروري أن تُصمم المنتجات والإعلانات والمحتوى التسويقي بحيث تستجيب لتلك العوامل. كما تساهم التقنيات الحديثة مثل تتبع حركة العين والرنين المغناطيسي الوظيفي</a:t>
            </a:r>
            <a:r>
              <a:rPr lang="en-US" sz="2400" dirty="0" smtClean="0">
                <a:effectLst/>
                <a:latin typeface="Arial" panose="020B0604020202020204" pitchFamily="34" charset="0"/>
                <a:ea typeface="Franklin Gothic Book" panose="020B0503020102020204" pitchFamily="34" charset="0"/>
                <a:cs typeface="Tahoma" panose="020B0604030504040204" pitchFamily="34" charset="0"/>
              </a:rPr>
              <a:t> (fMRI) </a:t>
            </a:r>
            <a:r>
              <a:rPr lang="ar-SA" sz="2400" dirty="0">
                <a:latin typeface="Franklin Gothic Book" panose="020B0503020102020204" pitchFamily="34" charset="0"/>
                <a:ea typeface="Franklin Gothic Book" panose="020B0503020102020204" pitchFamily="34" charset="0"/>
              </a:rPr>
              <a:t>في توفير رؤى دقيقة حول كيفية تفاعل المستهلكين مع العروض التسويقية</a:t>
            </a:r>
            <a:r>
              <a:rPr lang="en-US" sz="2400" dirty="0" smtClean="0">
                <a:effectLst/>
                <a:latin typeface="Arial" panose="020B0604020202020204" pitchFamily="34" charset="0"/>
                <a:ea typeface="Franklin Gothic Book" panose="020B0503020102020204" pitchFamily="34" charset="0"/>
                <a:cs typeface="Tahoma" panose="020B0604030504040204" pitchFamily="34" charset="0"/>
              </a:rPr>
              <a:t>.</a:t>
            </a:r>
            <a:endParaRPr lang="en-US" sz="2400" dirty="0" smtClean="0">
              <a:effectLst/>
              <a:latin typeface="Franklin Gothic Book" panose="020B0503020102020204" pitchFamily="34" charset="0"/>
              <a:ea typeface="Franklin Gothic Book" panose="020B0503020102020204" pitchFamily="34" charset="0"/>
              <a:cs typeface="Tahoma" panose="020B0604030504040204" pitchFamily="34" charset="0"/>
            </a:endParaRPr>
          </a:p>
          <a:p>
            <a:pPr algn="ctr">
              <a:lnSpc>
                <a:spcPct val="107000"/>
              </a:lnSpc>
              <a:spcAft>
                <a:spcPts val="800"/>
              </a:spcAft>
            </a:pPr>
            <a:r>
              <a:rPr lang="ar-SA" sz="2400" dirty="0">
                <a:latin typeface="Franklin Gothic Book" panose="020B0503020102020204" pitchFamily="34" charset="0"/>
                <a:ea typeface="Franklin Gothic Book" panose="020B0503020102020204" pitchFamily="34" charset="0"/>
              </a:rPr>
              <a:t>وفي ظل هذا التقدم الكبير، أصبح من الأهمية بمكان أن تواصل الشركات استثمارها في أدوات التسويق العصبي لتحقق تميزًا تنافسيًا. ومع ذلك، يجب أن يتم استخدام هذه الأدوات بحذر، مع احترام خصوصية المستهلكين وأخلاقيات التسويق، لضمان تحقيق توازن بين التأثير الفعّال والحفاظ على الثقة</a:t>
            </a:r>
            <a:r>
              <a:rPr lang="en-US" sz="2400" dirty="0" smtClean="0">
                <a:effectLst/>
                <a:latin typeface="Arial" panose="020B0604020202020204" pitchFamily="34" charset="0"/>
                <a:ea typeface="Franklin Gothic Book" panose="020B0503020102020204" pitchFamily="34" charset="0"/>
                <a:cs typeface="Tahoma" panose="020B0604030504040204" pitchFamily="34" charset="0"/>
              </a:rPr>
              <a:t>.</a:t>
            </a:r>
            <a:endParaRPr lang="en-US" sz="2400" dirty="0">
              <a:effectLst/>
              <a:latin typeface="Franklin Gothic Book" panose="020B0503020102020204" pitchFamily="34" charset="0"/>
              <a:ea typeface="Franklin Gothic Book" panose="020B0503020102020204" pitchFamily="34" charset="0"/>
              <a:cs typeface="Tahoma" panose="020B0604030504040204" pitchFamily="34" charset="0"/>
            </a:endParaRPr>
          </a:p>
        </p:txBody>
      </p:sp>
    </p:spTree>
    <p:extLst>
      <p:ext uri="{BB962C8B-B14F-4D97-AF65-F5344CB8AC3E}">
        <p14:creationId xmlns:p14="http://schemas.microsoft.com/office/powerpoint/2010/main" val="3094815091"/>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293100" y="-901700"/>
            <a:ext cx="2997200" cy="480060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762999" y="2959100"/>
            <a:ext cx="2997200" cy="4800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 y="-3222"/>
            <a:ext cx="5604388" cy="6803257"/>
          </a:xfrm>
          <a:prstGeom prst="rect">
            <a:avLst/>
          </a:prstGeom>
        </p:spPr>
      </p:pic>
      <p:sp>
        <p:nvSpPr>
          <p:cNvPr id="2" name="Rectangle 1"/>
          <p:cNvSpPr/>
          <p:nvPr/>
        </p:nvSpPr>
        <p:spPr>
          <a:xfrm>
            <a:off x="0" y="-3221"/>
            <a:ext cx="12093262" cy="6842899"/>
          </a:xfrm>
          <a:prstGeom prst="rect">
            <a:avLst/>
          </a:prstGeom>
        </p:spPr>
        <p:txBody>
          <a:bodyPr wrap="square">
            <a:spAutoFit/>
          </a:bodyPr>
          <a:lstStyle/>
          <a:p>
            <a:pPr algn="ctr">
              <a:lnSpc>
                <a:spcPct val="150000"/>
              </a:lnSpc>
              <a:spcAft>
                <a:spcPts val="800"/>
              </a:spcAft>
              <a:tabLst>
                <a:tab pos="5324475" algn="l"/>
              </a:tabLst>
            </a:pPr>
            <a:r>
              <a:rPr lang="ar-DZ" sz="2400" b="1" dirty="0">
                <a:latin typeface="Franklin Gothic Book" panose="020B0503020102020204" pitchFamily="34" charset="0"/>
                <a:ea typeface="Franklin Gothic Book" panose="020B0503020102020204" pitchFamily="34" charset="0"/>
              </a:rPr>
              <a:t>خـــــطة البحــــــث</a:t>
            </a:r>
            <a:endParaRPr lang="en-US" sz="2400" dirty="0" smtClean="0">
              <a:effectLst/>
              <a:latin typeface="Franklin Gothic Book" panose="020B0503020102020204" pitchFamily="34" charset="0"/>
              <a:ea typeface="Franklin Gothic Book" panose="020B0503020102020204" pitchFamily="34" charset="0"/>
              <a:cs typeface="Tahoma" panose="020B0604030504040204" pitchFamily="34" charset="0"/>
            </a:endParaRPr>
          </a:p>
          <a:p>
            <a:pPr marL="342900" lvl="0" indent="-342900">
              <a:lnSpc>
                <a:spcPct val="150000"/>
              </a:lnSpc>
              <a:buBlip>
                <a:blip r:embed="rId4"/>
              </a:buBlip>
              <a:tabLst>
                <a:tab pos="5324475" algn="l"/>
              </a:tabLst>
            </a:pPr>
            <a:r>
              <a:rPr lang="ar-DZ" sz="2400" dirty="0">
                <a:latin typeface="Franklin Gothic Book" panose="020B0503020102020204" pitchFamily="34" charset="0"/>
                <a:ea typeface="Franklin Gothic Book" panose="020B0503020102020204" pitchFamily="34" charset="0"/>
              </a:rPr>
              <a:t>المـــقدمـــة</a:t>
            </a:r>
            <a:endParaRPr lang="en-US" sz="2400" dirty="0" smtClean="0">
              <a:effectLst/>
              <a:latin typeface="Franklin Gothic Book" panose="020B0503020102020204" pitchFamily="34" charset="0"/>
              <a:ea typeface="Franklin Gothic Book" panose="020B0503020102020204" pitchFamily="34" charset="0"/>
              <a:cs typeface="Tahoma" panose="020B0604030504040204" pitchFamily="34" charset="0"/>
            </a:endParaRPr>
          </a:p>
          <a:p>
            <a:pPr marL="342900" lvl="0" indent="-342900">
              <a:lnSpc>
                <a:spcPct val="150000"/>
              </a:lnSpc>
              <a:buBlip>
                <a:blip r:embed="rId4"/>
              </a:buBlip>
              <a:tabLst>
                <a:tab pos="5324475" algn="l"/>
              </a:tabLst>
            </a:pPr>
            <a:r>
              <a:rPr lang="ar-DZ" sz="2400" dirty="0">
                <a:latin typeface="Franklin Gothic Book" panose="020B0503020102020204" pitchFamily="34" charset="0"/>
                <a:ea typeface="Franklin Gothic Book" panose="020B0503020102020204" pitchFamily="34" charset="0"/>
              </a:rPr>
              <a:t>المبحث الأول </a:t>
            </a:r>
            <a:r>
              <a:rPr lang="en-GB" sz="2400" dirty="0" smtClean="0">
                <a:effectLst/>
                <a:latin typeface="Arial" panose="020B0604020202020204" pitchFamily="34" charset="0"/>
                <a:ea typeface="Franklin Gothic Book" panose="020B0503020102020204" pitchFamily="34" charset="0"/>
                <a:cs typeface="Tahoma" panose="020B0604030504040204" pitchFamily="34" charset="0"/>
              </a:rPr>
              <a:t>:</a:t>
            </a:r>
            <a:r>
              <a:rPr lang="ar-DZ" sz="2400" dirty="0">
                <a:latin typeface="Franklin Gothic Book" panose="020B0503020102020204" pitchFamily="34" charset="0"/>
                <a:ea typeface="Franklin Gothic Book" panose="020B0503020102020204" pitchFamily="34" charset="0"/>
              </a:rPr>
              <a:t> الاطار المفاهيمي التسويق العصبي</a:t>
            </a:r>
            <a:endParaRPr lang="en-US" sz="2400" dirty="0" smtClean="0">
              <a:effectLst/>
              <a:latin typeface="Franklin Gothic Book" panose="020B0503020102020204" pitchFamily="34" charset="0"/>
              <a:ea typeface="Franklin Gothic Book" panose="020B0503020102020204" pitchFamily="34" charset="0"/>
              <a:cs typeface="Tahoma" panose="020B0604030504040204" pitchFamily="34" charset="0"/>
            </a:endParaRPr>
          </a:p>
          <a:p>
            <a:pPr marL="342900" lvl="0" indent="-342900">
              <a:lnSpc>
                <a:spcPct val="150000"/>
              </a:lnSpc>
              <a:buFont typeface="Calibri" panose="020F0502020204030204" pitchFamily="34" charset="0"/>
              <a:buChar char="-"/>
              <a:tabLst>
                <a:tab pos="5324475" algn="l"/>
              </a:tabLst>
            </a:pPr>
            <a:r>
              <a:rPr lang="ar-DZ" sz="2400" dirty="0">
                <a:latin typeface="Franklin Gothic Book" panose="020B0503020102020204" pitchFamily="34" charset="0"/>
                <a:ea typeface="Franklin Gothic Book" panose="020B0503020102020204" pitchFamily="34" charset="0"/>
              </a:rPr>
              <a:t>المطلب الأول </a:t>
            </a:r>
            <a:r>
              <a:rPr lang="en-GB" sz="2400" dirty="0" smtClean="0">
                <a:effectLst/>
                <a:latin typeface="Arial" panose="020B0604020202020204" pitchFamily="34" charset="0"/>
                <a:ea typeface="Franklin Gothic Book" panose="020B0503020102020204" pitchFamily="34" charset="0"/>
                <a:cs typeface="Arial" panose="020B0604020202020204" pitchFamily="34" charset="0"/>
              </a:rPr>
              <a:t>:</a:t>
            </a:r>
            <a:r>
              <a:rPr lang="ar-DZ" sz="2400" dirty="0">
                <a:latin typeface="Franklin Gothic Book" panose="020B0503020102020204" pitchFamily="34" charset="0"/>
                <a:ea typeface="Franklin Gothic Book" panose="020B0503020102020204" pitchFamily="34" charset="0"/>
              </a:rPr>
              <a:t>  نشأة ومفهوم التسويق العصبي </a:t>
            </a:r>
            <a:endParaRPr lang="en-US" sz="2400" dirty="0" smtClean="0">
              <a:effectLst/>
              <a:latin typeface="Franklin Gothic Book" panose="020B0503020102020204" pitchFamily="34" charset="0"/>
              <a:ea typeface="Franklin Gothic Book" panose="020B0503020102020204" pitchFamily="34" charset="0"/>
              <a:cs typeface="Arial" panose="020B0604020202020204" pitchFamily="34" charset="0"/>
            </a:endParaRPr>
          </a:p>
          <a:p>
            <a:pPr marL="342900" lvl="0" indent="-342900">
              <a:lnSpc>
                <a:spcPct val="150000"/>
              </a:lnSpc>
              <a:buFont typeface="Calibri" panose="020F0502020204030204" pitchFamily="34" charset="0"/>
              <a:buChar char="-"/>
              <a:tabLst>
                <a:tab pos="5324475" algn="l"/>
              </a:tabLst>
            </a:pPr>
            <a:r>
              <a:rPr lang="ar-DZ" sz="2400" dirty="0">
                <a:latin typeface="Franklin Gothic Book" panose="020B0503020102020204" pitchFamily="34" charset="0"/>
                <a:ea typeface="Franklin Gothic Book" panose="020B0503020102020204" pitchFamily="34" charset="0"/>
              </a:rPr>
              <a:t>المطلب الثاني </a:t>
            </a:r>
            <a:r>
              <a:rPr lang="en-GB" sz="2400" dirty="0" smtClean="0">
                <a:effectLst/>
                <a:latin typeface="Arial" panose="020B0604020202020204" pitchFamily="34" charset="0"/>
                <a:ea typeface="Franklin Gothic Book" panose="020B0503020102020204" pitchFamily="34" charset="0"/>
                <a:cs typeface="Arial" panose="020B0604020202020204" pitchFamily="34" charset="0"/>
              </a:rPr>
              <a:t>:</a:t>
            </a:r>
            <a:r>
              <a:rPr lang="ar-DZ" sz="2400" dirty="0">
                <a:latin typeface="Franklin Gothic Book" panose="020B0503020102020204" pitchFamily="34" charset="0"/>
                <a:ea typeface="Franklin Gothic Book" panose="020B0503020102020204" pitchFamily="34" charset="0"/>
              </a:rPr>
              <a:t> أهمية التسويق العصبي          </a:t>
            </a:r>
            <a:endParaRPr lang="en-US" sz="2400" dirty="0" smtClean="0">
              <a:effectLst/>
              <a:latin typeface="Franklin Gothic Book" panose="020B0503020102020204" pitchFamily="34" charset="0"/>
              <a:ea typeface="Franklin Gothic Book" panose="020B0503020102020204" pitchFamily="34" charset="0"/>
              <a:cs typeface="Arial" panose="020B0604020202020204" pitchFamily="34" charset="0"/>
            </a:endParaRPr>
          </a:p>
          <a:p>
            <a:pPr marL="342900" lvl="0" indent="-342900">
              <a:lnSpc>
                <a:spcPct val="150000"/>
              </a:lnSpc>
              <a:buFont typeface="Calibri" panose="020F0502020204030204" pitchFamily="34" charset="0"/>
              <a:buChar char="-"/>
              <a:tabLst>
                <a:tab pos="5324475" algn="l"/>
              </a:tabLst>
            </a:pPr>
            <a:r>
              <a:rPr lang="ar-DZ" sz="2400" dirty="0">
                <a:latin typeface="Franklin Gothic Book" panose="020B0503020102020204" pitchFamily="34" charset="0"/>
                <a:ea typeface="Franklin Gothic Book" panose="020B0503020102020204" pitchFamily="34" charset="0"/>
              </a:rPr>
              <a:t>المطلب الثالث </a:t>
            </a:r>
            <a:r>
              <a:rPr lang="en-GB" sz="2400" dirty="0" smtClean="0">
                <a:effectLst/>
                <a:latin typeface="Arial" panose="020B0604020202020204" pitchFamily="34" charset="0"/>
                <a:ea typeface="Franklin Gothic Book" panose="020B0503020102020204" pitchFamily="34" charset="0"/>
                <a:cs typeface="Arial" panose="020B0604020202020204" pitchFamily="34" charset="0"/>
              </a:rPr>
              <a:t>:</a:t>
            </a:r>
            <a:r>
              <a:rPr lang="ar-DZ" sz="2400" dirty="0">
                <a:latin typeface="Franklin Gothic Book" panose="020B0503020102020204" pitchFamily="34" charset="0"/>
                <a:ea typeface="Franklin Gothic Book" panose="020B0503020102020204" pitchFamily="34" charset="0"/>
              </a:rPr>
              <a:t> مرتكزات التسويق العصبي      </a:t>
            </a:r>
            <a:endParaRPr lang="en-US" sz="2400" dirty="0" smtClean="0">
              <a:effectLst/>
              <a:latin typeface="Franklin Gothic Book" panose="020B0503020102020204" pitchFamily="34" charset="0"/>
              <a:ea typeface="Franklin Gothic Book" panose="020B0503020102020204" pitchFamily="34" charset="0"/>
              <a:cs typeface="Arial" panose="020B0604020202020204" pitchFamily="34" charset="0"/>
            </a:endParaRPr>
          </a:p>
          <a:p>
            <a:pPr marL="342900" lvl="0" indent="-342900">
              <a:lnSpc>
                <a:spcPct val="150000"/>
              </a:lnSpc>
              <a:buBlip>
                <a:blip r:embed="rId4"/>
              </a:buBlip>
              <a:tabLst>
                <a:tab pos="5324475" algn="l"/>
              </a:tabLst>
            </a:pPr>
            <a:r>
              <a:rPr lang="ar-DZ" sz="2400" dirty="0">
                <a:latin typeface="Franklin Gothic Book" panose="020B0503020102020204" pitchFamily="34" charset="0"/>
                <a:ea typeface="Franklin Gothic Book" panose="020B0503020102020204" pitchFamily="34" charset="0"/>
              </a:rPr>
              <a:t>المبحث الثاني </a:t>
            </a:r>
            <a:r>
              <a:rPr lang="en-GB" sz="2400" dirty="0" smtClean="0">
                <a:effectLst/>
                <a:latin typeface="Arial" panose="020B0604020202020204" pitchFamily="34" charset="0"/>
                <a:ea typeface="Franklin Gothic Book" panose="020B0503020102020204" pitchFamily="34" charset="0"/>
                <a:cs typeface="Tahoma" panose="020B0604030504040204" pitchFamily="34" charset="0"/>
              </a:rPr>
              <a:t>:</a:t>
            </a:r>
            <a:r>
              <a:rPr lang="ar-DZ" sz="2400" dirty="0">
                <a:latin typeface="Franklin Gothic Book" panose="020B0503020102020204" pitchFamily="34" charset="0"/>
                <a:ea typeface="Franklin Gothic Book" panose="020B0503020102020204" pitchFamily="34" charset="0"/>
              </a:rPr>
              <a:t> عموميات  حول التسويق العصبي </a:t>
            </a:r>
            <a:endParaRPr lang="en-US" sz="2400" dirty="0" smtClean="0">
              <a:effectLst/>
              <a:latin typeface="Franklin Gothic Book" panose="020B0503020102020204" pitchFamily="34" charset="0"/>
              <a:ea typeface="Franklin Gothic Book" panose="020B0503020102020204" pitchFamily="34" charset="0"/>
              <a:cs typeface="Tahoma" panose="020B0604030504040204" pitchFamily="34" charset="0"/>
            </a:endParaRPr>
          </a:p>
          <a:p>
            <a:pPr marL="342900" lvl="0" indent="-342900">
              <a:lnSpc>
                <a:spcPct val="150000"/>
              </a:lnSpc>
              <a:buFont typeface="Calibri" panose="020F0502020204030204" pitchFamily="34" charset="0"/>
              <a:buChar char="-"/>
              <a:tabLst>
                <a:tab pos="5324475" algn="l"/>
              </a:tabLst>
            </a:pPr>
            <a:r>
              <a:rPr lang="ar-DZ" sz="2400" dirty="0">
                <a:latin typeface="Franklin Gothic Book" panose="020B0503020102020204" pitchFamily="34" charset="0"/>
                <a:ea typeface="Franklin Gothic Book" panose="020B0503020102020204" pitchFamily="34" charset="0"/>
              </a:rPr>
              <a:t>المطلب الأول </a:t>
            </a:r>
            <a:r>
              <a:rPr lang="en-GB" sz="2400" dirty="0" smtClean="0">
                <a:effectLst/>
                <a:latin typeface="Arial" panose="020B0604020202020204" pitchFamily="34" charset="0"/>
                <a:ea typeface="Franklin Gothic Book" panose="020B0503020102020204" pitchFamily="34" charset="0"/>
                <a:cs typeface="Arial" panose="020B0604020202020204" pitchFamily="34" charset="0"/>
              </a:rPr>
              <a:t>:</a:t>
            </a:r>
            <a:r>
              <a:rPr lang="ar-DZ" sz="2400" dirty="0">
                <a:latin typeface="Franklin Gothic Book" panose="020B0503020102020204" pitchFamily="34" charset="0"/>
                <a:ea typeface="Franklin Gothic Book" panose="020B0503020102020204" pitchFamily="34" charset="0"/>
              </a:rPr>
              <a:t> مزايا و عيوب التسويق العصبي</a:t>
            </a:r>
            <a:endParaRPr lang="en-US" sz="2400" dirty="0" smtClean="0">
              <a:effectLst/>
              <a:latin typeface="Franklin Gothic Book" panose="020B0503020102020204" pitchFamily="34" charset="0"/>
              <a:ea typeface="Franklin Gothic Book" panose="020B0503020102020204" pitchFamily="34" charset="0"/>
              <a:cs typeface="Arial" panose="020B0604020202020204" pitchFamily="34" charset="0"/>
            </a:endParaRPr>
          </a:p>
          <a:p>
            <a:pPr marL="342900" lvl="0" indent="-342900">
              <a:lnSpc>
                <a:spcPct val="150000"/>
              </a:lnSpc>
              <a:buFont typeface="Calibri" panose="020F0502020204030204" pitchFamily="34" charset="0"/>
              <a:buChar char="-"/>
              <a:tabLst>
                <a:tab pos="5324475" algn="l"/>
              </a:tabLst>
            </a:pPr>
            <a:r>
              <a:rPr lang="ar-DZ" sz="2400" dirty="0">
                <a:latin typeface="Franklin Gothic Book" panose="020B0503020102020204" pitchFamily="34" charset="0"/>
                <a:ea typeface="Franklin Gothic Book" panose="020B0503020102020204" pitchFamily="34" charset="0"/>
              </a:rPr>
              <a:t>المطلب الثاني </a:t>
            </a:r>
            <a:r>
              <a:rPr lang="en-GB" sz="2400" dirty="0" smtClean="0">
                <a:effectLst/>
                <a:latin typeface="Arial" panose="020B0604020202020204" pitchFamily="34" charset="0"/>
                <a:ea typeface="Franklin Gothic Book" panose="020B0503020102020204" pitchFamily="34" charset="0"/>
                <a:cs typeface="Arial" panose="020B0604020202020204" pitchFamily="34" charset="0"/>
              </a:rPr>
              <a:t>:</a:t>
            </a:r>
            <a:r>
              <a:rPr lang="ar-DZ" sz="2400" dirty="0">
                <a:latin typeface="Franklin Gothic Book" panose="020B0503020102020204" pitchFamily="34" charset="0"/>
                <a:ea typeface="Franklin Gothic Book" panose="020B0503020102020204" pitchFamily="34" charset="0"/>
              </a:rPr>
              <a:t> تقنيات التسويق العصبي</a:t>
            </a:r>
            <a:endParaRPr lang="en-US" sz="2400" dirty="0" smtClean="0">
              <a:effectLst/>
              <a:latin typeface="Franklin Gothic Book" panose="020B0503020102020204" pitchFamily="34" charset="0"/>
              <a:ea typeface="Franklin Gothic Book" panose="020B0503020102020204" pitchFamily="34" charset="0"/>
              <a:cs typeface="Arial" panose="020B0604020202020204" pitchFamily="34" charset="0"/>
            </a:endParaRPr>
          </a:p>
          <a:p>
            <a:pPr marL="342900" lvl="0" indent="-342900">
              <a:lnSpc>
                <a:spcPct val="150000"/>
              </a:lnSpc>
              <a:buFont typeface="Calibri" panose="020F0502020204030204" pitchFamily="34" charset="0"/>
              <a:buChar char="-"/>
              <a:tabLst>
                <a:tab pos="5324475" algn="l"/>
              </a:tabLst>
            </a:pPr>
            <a:r>
              <a:rPr lang="ar-DZ" sz="2400" dirty="0">
                <a:latin typeface="Franklin Gothic Book" panose="020B0503020102020204" pitchFamily="34" charset="0"/>
                <a:ea typeface="Franklin Gothic Book" panose="020B0503020102020204" pitchFamily="34" charset="0"/>
              </a:rPr>
              <a:t>المطلب  الثالث </a:t>
            </a:r>
            <a:r>
              <a:rPr lang="en-GB" sz="2400" dirty="0" smtClean="0">
                <a:effectLst/>
                <a:latin typeface="Arial" panose="020B0604020202020204" pitchFamily="34" charset="0"/>
                <a:ea typeface="Franklin Gothic Book" panose="020B0503020102020204" pitchFamily="34" charset="0"/>
                <a:cs typeface="Arial" panose="020B0604020202020204" pitchFamily="34" charset="0"/>
              </a:rPr>
              <a:t>:</a:t>
            </a:r>
            <a:r>
              <a:rPr lang="ar-DZ" sz="2400" dirty="0">
                <a:latin typeface="Franklin Gothic Book" panose="020B0503020102020204" pitchFamily="34" charset="0"/>
                <a:ea typeface="Franklin Gothic Book" panose="020B0503020102020204" pitchFamily="34" charset="0"/>
              </a:rPr>
              <a:t> المزيج التسويقي لتسويق العصبي</a:t>
            </a:r>
            <a:endParaRPr lang="en-US" sz="2400" dirty="0" smtClean="0">
              <a:effectLst/>
              <a:latin typeface="Franklin Gothic Book" panose="020B0503020102020204" pitchFamily="34" charset="0"/>
              <a:ea typeface="Franklin Gothic Book" panose="020B0503020102020204" pitchFamily="34" charset="0"/>
              <a:cs typeface="Arial" panose="020B0604020202020204" pitchFamily="34" charset="0"/>
            </a:endParaRPr>
          </a:p>
          <a:p>
            <a:pPr marL="342900" lvl="0" indent="-342900">
              <a:lnSpc>
                <a:spcPct val="150000"/>
              </a:lnSpc>
              <a:buFont typeface="Calibri" panose="020F0502020204030204" pitchFamily="34" charset="0"/>
              <a:buChar char="-"/>
              <a:tabLst>
                <a:tab pos="5324475" algn="l"/>
              </a:tabLst>
            </a:pPr>
            <a:r>
              <a:rPr lang="ar-DZ" sz="2400" dirty="0">
                <a:latin typeface="Franklin Gothic Book" panose="020B0503020102020204" pitchFamily="34" charset="0"/>
                <a:ea typeface="Franklin Gothic Book" panose="020B0503020102020204" pitchFamily="34" charset="0"/>
              </a:rPr>
              <a:t>المطلب الرابع : أمثلة لمؤسسات تبنت تسويق العصبي </a:t>
            </a:r>
            <a:endParaRPr lang="en-US" sz="2400" dirty="0" smtClean="0">
              <a:effectLst/>
              <a:latin typeface="Franklin Gothic Book" panose="020B0503020102020204" pitchFamily="34" charset="0"/>
              <a:ea typeface="Franklin Gothic Book" panose="020B0503020102020204" pitchFamily="34" charset="0"/>
              <a:cs typeface="Arial" panose="020B0604020202020204" pitchFamily="34" charset="0"/>
            </a:endParaRPr>
          </a:p>
          <a:p>
            <a:pPr marL="342900" lvl="0" indent="-342900">
              <a:lnSpc>
                <a:spcPct val="150000"/>
              </a:lnSpc>
              <a:spcAft>
                <a:spcPts val="800"/>
              </a:spcAft>
              <a:buBlip>
                <a:blip r:embed="rId4"/>
              </a:buBlip>
              <a:tabLst>
                <a:tab pos="5324475" algn="l"/>
              </a:tabLst>
            </a:pPr>
            <a:r>
              <a:rPr lang="ar-DZ" sz="2400" dirty="0">
                <a:latin typeface="Franklin Gothic Book" panose="020B0503020102020204" pitchFamily="34" charset="0"/>
                <a:ea typeface="Franklin Gothic Book" panose="020B0503020102020204" pitchFamily="34" charset="0"/>
              </a:rPr>
              <a:t>الخــاتمــة </a:t>
            </a:r>
            <a:endParaRPr lang="en-US" sz="2400" dirty="0">
              <a:effectLst/>
              <a:latin typeface="Franklin Gothic Book" panose="020B0503020102020204" pitchFamily="34" charset="0"/>
              <a:ea typeface="Franklin Gothic Book" panose="020B0503020102020204" pitchFamily="34" charset="0"/>
              <a:cs typeface="Tahoma" panose="020B0604030504040204" pitchFamily="34" charset="0"/>
            </a:endParaRPr>
          </a:p>
        </p:txBody>
      </p:sp>
    </p:spTree>
    <p:extLst>
      <p:ext uri="{BB962C8B-B14F-4D97-AF65-F5344CB8AC3E}">
        <p14:creationId xmlns:p14="http://schemas.microsoft.com/office/powerpoint/2010/main" val="326017792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
        <p:nvSpPr>
          <p:cNvPr id="2" name="Rectangle 1"/>
          <p:cNvSpPr/>
          <p:nvPr/>
        </p:nvSpPr>
        <p:spPr>
          <a:xfrm>
            <a:off x="1476776" y="416339"/>
            <a:ext cx="9560417" cy="5829929"/>
          </a:xfrm>
          <a:prstGeom prst="rect">
            <a:avLst/>
          </a:prstGeom>
        </p:spPr>
        <p:txBody>
          <a:bodyPr wrap="square">
            <a:spAutoFit/>
          </a:bodyPr>
          <a:lstStyle/>
          <a:p>
            <a:pPr algn="ctr">
              <a:lnSpc>
                <a:spcPct val="107000"/>
              </a:lnSpc>
              <a:spcAft>
                <a:spcPts val="800"/>
              </a:spcAft>
              <a:tabLst>
                <a:tab pos="5324475" algn="l"/>
              </a:tabLst>
            </a:pPr>
            <a:r>
              <a:rPr lang="ar-DZ" sz="2400" b="1" dirty="0">
                <a:latin typeface="Franklin Gothic Book" panose="020B0503020102020204" pitchFamily="34" charset="0"/>
                <a:ea typeface="Franklin Gothic Book" panose="020B0503020102020204" pitchFamily="34" charset="0"/>
              </a:rPr>
              <a:t>المـــقدمــــة </a:t>
            </a:r>
            <a:endParaRPr lang="en-US" sz="2400" dirty="0" smtClean="0">
              <a:effectLst/>
              <a:latin typeface="Franklin Gothic Book" panose="020B0503020102020204" pitchFamily="34" charset="0"/>
              <a:ea typeface="Franklin Gothic Book" panose="020B0503020102020204" pitchFamily="34" charset="0"/>
              <a:cs typeface="Tahoma" panose="020B0604030504040204" pitchFamily="34" charset="0"/>
            </a:endParaRPr>
          </a:p>
          <a:p>
            <a:pPr>
              <a:lnSpc>
                <a:spcPct val="107000"/>
              </a:lnSpc>
              <a:spcAft>
                <a:spcPts val="800"/>
              </a:spcAft>
              <a:tabLst>
                <a:tab pos="5324475" algn="l"/>
              </a:tabLst>
            </a:pPr>
            <a:r>
              <a:rPr lang="ar-DZ" sz="2400" dirty="0">
                <a:latin typeface="Franklin Gothic Book" panose="020B0503020102020204" pitchFamily="34" charset="0"/>
                <a:ea typeface="Franklin Gothic Book" panose="020B0503020102020204" pitchFamily="34" charset="0"/>
              </a:rPr>
              <a:t>لقد مر النشاط التسويقي منذ ظهوره بعدة مراحل جعلته يتطور بصفة مستمرة نتيجة للتحولات التي عرفها الاقتصاد العالمي و كذا التحولات التي طرأت على سلوك المستهلك، و من الملاح  في الآونة الأخيرة أن المؤسسات الكبرى في العالم أصبحت تولي اهتماما غير مسبوق بوظيفة التسويق و بالدراسات التسويقية،  كما أصبحت هذه المؤسسات تخصص ميزانيات رخمة لهذا النوع من الأنشطة</a:t>
            </a:r>
            <a:endParaRPr lang="en-US" sz="2400" dirty="0" smtClean="0">
              <a:effectLst/>
              <a:latin typeface="Franklin Gothic Book" panose="020B0503020102020204" pitchFamily="34" charset="0"/>
              <a:ea typeface="Franklin Gothic Book" panose="020B0503020102020204" pitchFamily="34" charset="0"/>
              <a:cs typeface="Tahoma" panose="020B0604030504040204" pitchFamily="34" charset="0"/>
            </a:endParaRPr>
          </a:p>
          <a:p>
            <a:pPr>
              <a:lnSpc>
                <a:spcPct val="107000"/>
              </a:lnSpc>
              <a:spcAft>
                <a:spcPts val="800"/>
              </a:spcAft>
              <a:tabLst>
                <a:tab pos="5324475" algn="l"/>
              </a:tabLst>
            </a:pPr>
            <a:r>
              <a:rPr lang="ar-DZ" sz="2400" dirty="0">
                <a:latin typeface="Franklin Gothic Book" panose="020B0503020102020204" pitchFamily="34" charset="0"/>
                <a:ea typeface="Franklin Gothic Book" panose="020B0503020102020204" pitchFamily="34" charset="0"/>
              </a:rPr>
              <a:t>و من بين التحولات التي غيرت مفهوم التسويق جذريا نجد التحول من دراسة سلوك المستهلك إلى دراسة دماغ المستهلك، ففي التسويق التقليدي تقوم المؤسسات باستجواب المستهلك لمعرفة حاجاته و رغباتــــه و بالتالي التنبؤ بسلوكه و محددات قراره الشرائي، و لكن في الآونة الأخيرة ظهر نوع جديد من التسويق لا يستجوب المستهلك في حد ذاته و إنما يستجوب دماغه، ففي هذا النوع من التسويق تستعمل أجهزة طبية جد متطورة لتحليل نشاط الدماغ لمعرفة العوامل المتحكمة في نشاطه و بالتالي الوصول إلى معلومات تفيد المؤسسات في بناء خططها التسويقية، اذ يعتمد هذا النوع من التسويق على الطب الحديث للوصول إلى النتائج المنتظرة و يعرف هذا النوع الجديد من التسويق باسم التسويق العصبي  </a:t>
            </a:r>
            <a:r>
              <a:rPr lang="en-GB" sz="2400" dirty="0" smtClean="0">
                <a:effectLst/>
                <a:latin typeface="Franklin Gothic Book" panose="020B0503020102020204" pitchFamily="34" charset="0"/>
                <a:ea typeface="Franklin Gothic Book" panose="020B0503020102020204" pitchFamily="34" charset="0"/>
                <a:cs typeface="Arial" panose="020B0604020202020204" pitchFamily="34" charset="0"/>
              </a:rPr>
              <a:t>(le neuromarketing)</a:t>
            </a:r>
            <a:r>
              <a:rPr lang="en-GB" sz="2400" dirty="0" smtClean="0">
                <a:effectLst/>
                <a:latin typeface="Arial" panose="020B0604020202020204" pitchFamily="34" charset="0"/>
                <a:ea typeface="Franklin Gothic Book" panose="020B0503020102020204" pitchFamily="34" charset="0"/>
                <a:cs typeface="Tahoma" panose="020B0604030504040204" pitchFamily="34" charset="0"/>
              </a:rPr>
              <a:t> </a:t>
            </a:r>
            <a:r>
              <a:rPr lang="ar-DZ" sz="2400" dirty="0">
                <a:latin typeface="Franklin Gothic Book" panose="020B0503020102020204" pitchFamily="34" charset="0"/>
                <a:ea typeface="Franklin Gothic Book" panose="020B0503020102020204" pitchFamily="34" charset="0"/>
              </a:rPr>
              <a:t>, </a:t>
            </a:r>
            <a:r>
              <a:rPr lang="ar-DZ" sz="2400" b="1" dirty="0">
                <a:latin typeface="Franklin Gothic Book" panose="020B0503020102020204" pitchFamily="34" charset="0"/>
                <a:ea typeface="Franklin Gothic Book" panose="020B0503020102020204" pitchFamily="34" charset="0"/>
              </a:rPr>
              <a:t>إذا فيما يتمثل تسويق العصبي ؟</a:t>
            </a:r>
            <a:endParaRPr lang="en-US" sz="2400" dirty="0">
              <a:effectLst/>
              <a:latin typeface="Franklin Gothic Book" panose="020B0503020102020204" pitchFamily="34" charset="0"/>
              <a:ea typeface="Franklin Gothic Book" panose="020B0503020102020204" pitchFamily="34" charset="0"/>
              <a:cs typeface="Tahoma" panose="020B0604030504040204" pitchFamily="34" charset="0"/>
            </a:endParaRPr>
          </a:p>
        </p:txBody>
      </p:sp>
    </p:spTree>
    <p:extLst>
      <p:ext uri="{BB962C8B-B14F-4D97-AF65-F5344CB8AC3E}">
        <p14:creationId xmlns:p14="http://schemas.microsoft.com/office/powerpoint/2010/main" val="328697249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40795" y="-2693205"/>
            <a:ext cx="6858000" cy="12244410"/>
          </a:xfrm>
          <a:prstGeom prst="rect">
            <a:avLst/>
          </a:prstGeom>
        </p:spPr>
      </p:pic>
      <p:sp>
        <p:nvSpPr>
          <p:cNvPr id="5" name="Teardrop 4"/>
          <p:cNvSpPr/>
          <p:nvPr/>
        </p:nvSpPr>
        <p:spPr>
          <a:xfrm>
            <a:off x="8474297" y="1419897"/>
            <a:ext cx="3438659" cy="2627290"/>
          </a:xfrm>
          <a:prstGeom prst="teardrop">
            <a:avLst/>
          </a:prstGeom>
          <a:solidFill>
            <a:srgbClr val="FFFF66"/>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DZ" sz="2400" b="1" dirty="0" smtClean="0">
                <a:solidFill>
                  <a:schemeClr val="tx1"/>
                </a:solidFill>
              </a:rPr>
              <a:t>أواخر التسعينيات</a:t>
            </a:r>
            <a:r>
              <a:rPr lang="ar-DZ" sz="2400" dirty="0" smtClean="0">
                <a:solidFill>
                  <a:schemeClr val="tx1"/>
                </a:solidFill>
              </a:rPr>
              <a:t>:</a:t>
            </a:r>
          </a:p>
          <a:p>
            <a:r>
              <a:rPr lang="ar-DZ" sz="2000" u="sng" dirty="0" smtClean="0">
                <a:solidFill>
                  <a:schemeClr val="tx1"/>
                </a:solidFill>
              </a:rPr>
              <a:t>ابتكار تقنية </a:t>
            </a:r>
            <a:r>
              <a:rPr lang="en-GB" sz="2000" u="sng" dirty="0" smtClean="0">
                <a:solidFill>
                  <a:schemeClr val="tx1"/>
                </a:solidFill>
              </a:rPr>
              <a:t>ZMET</a:t>
            </a:r>
            <a:r>
              <a:rPr lang="en-GB" sz="2000" dirty="0" smtClean="0">
                <a:solidFill>
                  <a:schemeClr val="tx1"/>
                </a:solidFill>
              </a:rPr>
              <a:t>: </a:t>
            </a:r>
            <a:r>
              <a:rPr lang="ar-DZ" sz="2000" dirty="0" smtClean="0">
                <a:solidFill>
                  <a:schemeClr val="tx1"/>
                </a:solidFill>
              </a:rPr>
              <a:t>قدم جيرالد زالتمن تقنية </a:t>
            </a:r>
            <a:r>
              <a:rPr lang="en-GB" sz="2000" dirty="0" smtClean="0">
                <a:solidFill>
                  <a:schemeClr val="tx1"/>
                </a:solidFill>
              </a:rPr>
              <a:t>ZMET </a:t>
            </a:r>
            <a:r>
              <a:rPr lang="ar-DZ" sz="2000" dirty="0" smtClean="0">
                <a:solidFill>
                  <a:schemeClr val="tx1"/>
                </a:solidFill>
              </a:rPr>
              <a:t>لاستخراج الأفكار الواعية وغير الواعية من خلال التعبير الاستعاري.</a:t>
            </a:r>
            <a:endParaRPr lang="ar-DZ" sz="2000" dirty="0">
              <a:solidFill>
                <a:schemeClr val="tx1"/>
              </a:solidFill>
            </a:endParaRPr>
          </a:p>
        </p:txBody>
      </p:sp>
      <p:sp>
        <p:nvSpPr>
          <p:cNvPr id="6" name="Teardrop 5"/>
          <p:cNvSpPr/>
          <p:nvPr/>
        </p:nvSpPr>
        <p:spPr>
          <a:xfrm>
            <a:off x="4348228" y="1342623"/>
            <a:ext cx="3438659" cy="2627290"/>
          </a:xfrm>
          <a:prstGeom prst="teardrop">
            <a:avLst/>
          </a:prstGeom>
          <a:solidFill>
            <a:schemeClr val="accent6">
              <a:lumMod val="40000"/>
              <a:lumOff val="6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DZ" sz="2400" b="1" dirty="0" smtClean="0">
                <a:solidFill>
                  <a:schemeClr val="tx1"/>
                </a:solidFill>
              </a:rPr>
              <a:t>1991:</a:t>
            </a:r>
          </a:p>
          <a:p>
            <a:pPr algn="ctr"/>
            <a:r>
              <a:rPr lang="ar-DZ" sz="2000" dirty="0" smtClean="0">
                <a:solidFill>
                  <a:schemeClr val="tx1"/>
                </a:solidFill>
              </a:rPr>
              <a:t>استخدام التصوير بالرنين المغناطيسي </a:t>
            </a:r>
            <a:r>
              <a:rPr lang="en-GB" sz="2000" dirty="0" smtClean="0">
                <a:solidFill>
                  <a:schemeClr val="tx1"/>
                </a:solidFill>
              </a:rPr>
              <a:t>fMRI</a:t>
            </a:r>
            <a:r>
              <a:rPr lang="ar-DZ" sz="2000" dirty="0" smtClean="0">
                <a:solidFill>
                  <a:schemeClr val="tx1"/>
                </a:solidFill>
              </a:rPr>
              <a:t>قام زالتمن باستخدام تقنية </a:t>
            </a:r>
            <a:r>
              <a:rPr lang="en-GB" sz="2000" dirty="0" smtClean="0">
                <a:solidFill>
                  <a:schemeClr val="tx1"/>
                </a:solidFill>
              </a:rPr>
              <a:t>fMRI </a:t>
            </a:r>
            <a:r>
              <a:rPr lang="ar-DZ" sz="2000" dirty="0" smtClean="0">
                <a:solidFill>
                  <a:schemeClr val="tx1"/>
                </a:solidFill>
              </a:rPr>
              <a:t>لفهم العلاقة بين دماغ المستهلك والمثيرات التسويقية.</a:t>
            </a:r>
            <a:endParaRPr lang="ar-DZ" sz="2000" dirty="0">
              <a:solidFill>
                <a:schemeClr val="tx1"/>
              </a:solidFill>
            </a:endParaRPr>
          </a:p>
        </p:txBody>
      </p:sp>
      <p:sp>
        <p:nvSpPr>
          <p:cNvPr id="7" name="Teardrop 6"/>
          <p:cNvSpPr/>
          <p:nvPr/>
        </p:nvSpPr>
        <p:spPr>
          <a:xfrm>
            <a:off x="222159" y="1342623"/>
            <a:ext cx="3438659" cy="2627290"/>
          </a:xfrm>
          <a:prstGeom prst="teardrop">
            <a:avLst/>
          </a:prstGeom>
          <a:solidFill>
            <a:schemeClr val="accent1">
              <a:lumMod val="40000"/>
              <a:lumOff val="6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DZ" sz="2400" b="1" dirty="0" smtClean="0">
                <a:solidFill>
                  <a:schemeClr val="tx1"/>
                </a:solidFill>
              </a:rPr>
              <a:t>2002:</a:t>
            </a:r>
          </a:p>
          <a:p>
            <a:r>
              <a:rPr lang="ar-DZ" sz="2000" u="sng" dirty="0" smtClean="0">
                <a:solidFill>
                  <a:schemeClr val="tx1"/>
                </a:solidFill>
              </a:rPr>
              <a:t>ظهور مصطلح التسويق العصبي: </a:t>
            </a:r>
            <a:r>
              <a:rPr lang="ar-DZ" sz="2000" dirty="0" smtClean="0">
                <a:solidFill>
                  <a:schemeClr val="tx1"/>
                </a:solidFill>
              </a:rPr>
              <a:t>تم تقديم مصطلح "التسويق العصبي" من قبل البروفيسور الهولندي ألي سميتس.</a:t>
            </a:r>
            <a:endParaRPr lang="ar-DZ" sz="2000" dirty="0">
              <a:solidFill>
                <a:schemeClr val="tx1"/>
              </a:solidFill>
            </a:endParaRPr>
          </a:p>
        </p:txBody>
      </p:sp>
      <p:sp>
        <p:nvSpPr>
          <p:cNvPr id="8" name="Teardrop 7"/>
          <p:cNvSpPr/>
          <p:nvPr/>
        </p:nvSpPr>
        <p:spPr>
          <a:xfrm>
            <a:off x="4714203" y="4047187"/>
            <a:ext cx="4915437" cy="2810813"/>
          </a:xfrm>
          <a:prstGeom prst="teardrop">
            <a:avLst/>
          </a:prstGeom>
          <a:solidFill>
            <a:srgbClr val="F0B6E4"/>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400" b="1" dirty="0" smtClean="0">
                <a:solidFill>
                  <a:schemeClr val="tx1"/>
                </a:solidFill>
              </a:rPr>
              <a:t>التسعينيات والعقد الأول من الألفية الجديدة</a:t>
            </a:r>
            <a:r>
              <a:rPr lang="ar-DZ" sz="2400" dirty="0" smtClean="0">
                <a:solidFill>
                  <a:schemeClr val="tx1"/>
                </a:solidFill>
              </a:rPr>
              <a:t>:</a:t>
            </a:r>
          </a:p>
          <a:p>
            <a:pPr algn="ctr"/>
            <a:r>
              <a:rPr lang="ar-DZ" sz="2000" u="sng" dirty="0" smtClean="0">
                <a:solidFill>
                  <a:schemeClr val="tx1"/>
                </a:solidFill>
              </a:rPr>
              <a:t>الأساليب التقليدية لأبحاث السوق: </a:t>
            </a:r>
            <a:r>
              <a:rPr lang="ar-DZ" sz="2000" dirty="0" smtClean="0">
                <a:solidFill>
                  <a:schemeClr val="tx1"/>
                </a:solidFill>
              </a:rPr>
              <a:t>استمرت الأساليب التقليدية مثل استطلاعات الرأي وقياس النشاط الكهربائي للجلد واستخدام تخطيط القلب الكهربائي (</a:t>
            </a:r>
            <a:r>
              <a:rPr lang="en-GB" sz="2000" dirty="0" smtClean="0">
                <a:solidFill>
                  <a:schemeClr val="tx1"/>
                </a:solidFill>
              </a:rPr>
              <a:t>ECG) </a:t>
            </a:r>
            <a:r>
              <a:rPr lang="ar-DZ" sz="2000" dirty="0" smtClean="0">
                <a:solidFill>
                  <a:schemeClr val="tx1"/>
                </a:solidFill>
              </a:rPr>
              <a:t>لدراسة سلوك المستهلك</a:t>
            </a:r>
            <a:endParaRPr lang="ar-DZ" sz="2000" dirty="0">
              <a:solidFill>
                <a:schemeClr val="tx1"/>
              </a:solidFill>
            </a:endParaRPr>
          </a:p>
        </p:txBody>
      </p:sp>
      <p:sp>
        <p:nvSpPr>
          <p:cNvPr id="9" name="Teardrop 8"/>
          <p:cNvSpPr/>
          <p:nvPr/>
        </p:nvSpPr>
        <p:spPr>
          <a:xfrm>
            <a:off x="501202" y="4138949"/>
            <a:ext cx="3666721" cy="2719051"/>
          </a:xfrm>
          <a:prstGeom prst="teardrop">
            <a:avLst/>
          </a:prstGeom>
          <a:solidFill>
            <a:srgbClr val="93FF31"/>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000" b="1" dirty="0" smtClean="0">
                <a:solidFill>
                  <a:schemeClr val="tx1"/>
                </a:solidFill>
              </a:rPr>
              <a:t>التسويق العصبي في الوقت الحاضر:</a:t>
            </a:r>
          </a:p>
          <a:p>
            <a:pPr algn="ctr"/>
            <a:r>
              <a:rPr lang="ar-DZ" sz="2000" dirty="0" smtClean="0">
                <a:solidFill>
                  <a:schemeClr val="tx1"/>
                </a:solidFill>
              </a:rPr>
              <a:t>أصبح التسويق العصبي جزءًا أساسيًا لتحسين تجربة العملاء وتعزيز ارتباطهم بالعلامات التجارية باستخدام تكنولوجيا حديثة لقياس الاستجابة العصبية والبيولوجية.</a:t>
            </a:r>
            <a:endParaRPr lang="ar-DZ" sz="2000" dirty="0">
              <a:solidFill>
                <a:schemeClr val="tx1"/>
              </a:solidFill>
            </a:endParaRPr>
          </a:p>
        </p:txBody>
      </p:sp>
      <p:sp>
        <p:nvSpPr>
          <p:cNvPr id="11" name="Rectangle 10"/>
          <p:cNvSpPr/>
          <p:nvPr/>
        </p:nvSpPr>
        <p:spPr>
          <a:xfrm>
            <a:off x="6096000" y="26610"/>
            <a:ext cx="6096000" cy="1132490"/>
          </a:xfrm>
          <a:prstGeom prst="rect">
            <a:avLst/>
          </a:prstGeom>
        </p:spPr>
        <p:txBody>
          <a:bodyPr>
            <a:spAutoFit/>
          </a:bodyPr>
          <a:lstStyle/>
          <a:p>
            <a:pPr marL="342900" lvl="0" indent="-342900">
              <a:lnSpc>
                <a:spcPct val="150000"/>
              </a:lnSpc>
              <a:buBlip>
                <a:blip r:embed="rId3"/>
              </a:buBlip>
              <a:tabLst>
                <a:tab pos="5324475" algn="l"/>
              </a:tabLst>
            </a:pPr>
            <a:r>
              <a:rPr lang="ar-DZ" sz="2400" dirty="0" smtClean="0">
                <a:latin typeface="Franklin Gothic Book" panose="020B0503020102020204" pitchFamily="34" charset="0"/>
                <a:ea typeface="Franklin Gothic Book" panose="020B0503020102020204" pitchFamily="34" charset="0"/>
              </a:rPr>
              <a:t>المبحث الأول </a:t>
            </a:r>
            <a:r>
              <a:rPr lang="en-GB" sz="2400" dirty="0" smtClean="0">
                <a:effectLst/>
                <a:latin typeface="Arial" panose="020B0604020202020204" pitchFamily="34" charset="0"/>
                <a:ea typeface="Franklin Gothic Book" panose="020B0503020102020204" pitchFamily="34" charset="0"/>
                <a:cs typeface="Tahoma" panose="020B0604030504040204" pitchFamily="34" charset="0"/>
              </a:rPr>
              <a:t>:</a:t>
            </a:r>
            <a:r>
              <a:rPr lang="ar-DZ" sz="2400" dirty="0" smtClean="0">
                <a:latin typeface="Franklin Gothic Book" panose="020B0503020102020204" pitchFamily="34" charset="0"/>
                <a:ea typeface="Franklin Gothic Book" panose="020B0503020102020204" pitchFamily="34" charset="0"/>
              </a:rPr>
              <a:t> الاطار المفاهيمي التسويق العصبي</a:t>
            </a:r>
            <a:endParaRPr lang="en-US" sz="2400" dirty="0" smtClean="0">
              <a:effectLst/>
              <a:latin typeface="Franklin Gothic Book" panose="020B0503020102020204" pitchFamily="34" charset="0"/>
              <a:ea typeface="Franklin Gothic Book" panose="020B0503020102020204" pitchFamily="34" charset="0"/>
              <a:cs typeface="Tahoma" panose="020B0604030504040204" pitchFamily="34" charset="0"/>
            </a:endParaRPr>
          </a:p>
          <a:p>
            <a:pPr marL="342900" lvl="0" indent="-342900">
              <a:lnSpc>
                <a:spcPct val="150000"/>
              </a:lnSpc>
              <a:buFont typeface="Calibri" panose="020F0502020204030204" pitchFamily="34" charset="0"/>
              <a:buChar char="-"/>
              <a:tabLst>
                <a:tab pos="5324475" algn="l"/>
              </a:tabLst>
            </a:pPr>
            <a:r>
              <a:rPr lang="ar-DZ" sz="2400" dirty="0" smtClean="0">
                <a:latin typeface="Franklin Gothic Book" panose="020B0503020102020204" pitchFamily="34" charset="0"/>
                <a:ea typeface="Franklin Gothic Book" panose="020B0503020102020204" pitchFamily="34" charset="0"/>
              </a:rPr>
              <a:t>المطلب الأول </a:t>
            </a:r>
            <a:r>
              <a:rPr lang="en-GB" sz="2400" dirty="0" smtClean="0">
                <a:effectLst/>
                <a:latin typeface="Arial" panose="020B0604020202020204" pitchFamily="34" charset="0"/>
                <a:ea typeface="Franklin Gothic Book" panose="020B0503020102020204" pitchFamily="34" charset="0"/>
                <a:cs typeface="Arial" panose="020B0604020202020204" pitchFamily="34" charset="0"/>
              </a:rPr>
              <a:t>:</a:t>
            </a:r>
            <a:r>
              <a:rPr lang="ar-DZ" sz="2400" dirty="0" smtClean="0">
                <a:latin typeface="Franklin Gothic Book" panose="020B0503020102020204" pitchFamily="34" charset="0"/>
                <a:ea typeface="Franklin Gothic Book" panose="020B0503020102020204" pitchFamily="34" charset="0"/>
              </a:rPr>
              <a:t>  نشأة ومفهوم التسويق العصبي </a:t>
            </a:r>
            <a:endParaRPr lang="en-US" sz="2400" dirty="0" smtClean="0">
              <a:effectLst/>
              <a:latin typeface="Franklin Gothic Book" panose="020B0503020102020204" pitchFamily="34" charset="0"/>
              <a:ea typeface="Franklin Gothic Book" panose="020B0503020102020204" pitchFamily="34" charset="0"/>
              <a:cs typeface="Arial" panose="020B0604020202020204" pitchFamily="34" charset="0"/>
            </a:endParaRPr>
          </a:p>
        </p:txBody>
      </p:sp>
      <p:sp>
        <p:nvSpPr>
          <p:cNvPr id="12" name="Rectangle 11"/>
          <p:cNvSpPr/>
          <p:nvPr/>
        </p:nvSpPr>
        <p:spPr>
          <a:xfrm>
            <a:off x="-558085" y="431343"/>
            <a:ext cx="6096000" cy="581762"/>
          </a:xfrm>
          <a:prstGeom prst="rect">
            <a:avLst/>
          </a:prstGeom>
        </p:spPr>
        <p:txBody>
          <a:bodyPr>
            <a:spAutoFit/>
          </a:bodyPr>
          <a:lstStyle/>
          <a:p>
            <a:pPr marL="342900" lvl="0" indent="-342900">
              <a:lnSpc>
                <a:spcPct val="107000"/>
              </a:lnSpc>
              <a:spcAft>
                <a:spcPts val="800"/>
              </a:spcAft>
              <a:buFont typeface="+mj-lt"/>
              <a:buAutoNum type="arabicPeriod"/>
            </a:pPr>
            <a:r>
              <a:rPr lang="ar-DZ" sz="3200" b="1" dirty="0" smtClean="0">
                <a:latin typeface="Franklin Gothic Book" panose="020B0503020102020204" pitchFamily="34" charset="0"/>
                <a:ea typeface="Franklin Gothic Book" panose="020B0503020102020204" pitchFamily="34" charset="0"/>
              </a:rPr>
              <a:t>ظهور تسويق العصبي </a:t>
            </a:r>
            <a:endParaRPr lang="en-US" dirty="0">
              <a:effectLst/>
              <a:latin typeface="Franklin Gothic Book" panose="020B0503020102020204" pitchFamily="34" charset="0"/>
              <a:ea typeface="Franklin Gothic Book" panose="020B0503020102020204" pitchFamily="34" charset="0"/>
              <a:cs typeface="Tahoma" panose="020B0604030504040204" pitchFamily="34" charset="0"/>
            </a:endParaRPr>
          </a:p>
        </p:txBody>
      </p:sp>
    </p:spTree>
    <p:extLst>
      <p:ext uri="{BB962C8B-B14F-4D97-AF65-F5344CB8AC3E}">
        <p14:creationId xmlns:p14="http://schemas.microsoft.com/office/powerpoint/2010/main" val="290968854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2453" y="-2662454"/>
            <a:ext cx="6867093" cy="12192000"/>
          </a:xfrm>
          <a:prstGeom prst="rect">
            <a:avLst/>
          </a:prstGeom>
        </p:spPr>
      </p:pic>
      <p:sp>
        <p:nvSpPr>
          <p:cNvPr id="2" name="Rectangle 1"/>
          <p:cNvSpPr/>
          <p:nvPr/>
        </p:nvSpPr>
        <p:spPr>
          <a:xfrm>
            <a:off x="7028938" y="0"/>
            <a:ext cx="4079964" cy="581762"/>
          </a:xfrm>
          <a:prstGeom prst="rect">
            <a:avLst/>
          </a:prstGeom>
        </p:spPr>
        <p:txBody>
          <a:bodyPr wrap="none">
            <a:spAutoFit/>
          </a:bodyPr>
          <a:lstStyle/>
          <a:p>
            <a:pPr marL="514350" lvl="0" indent="-514350">
              <a:lnSpc>
                <a:spcPct val="107000"/>
              </a:lnSpc>
              <a:spcAft>
                <a:spcPts val="800"/>
              </a:spcAft>
              <a:buFont typeface="+mj-lt"/>
              <a:buAutoNum type="arabicPeriod" startAt="2"/>
            </a:pPr>
            <a:r>
              <a:rPr lang="ar-DZ" sz="3200" b="1" dirty="0">
                <a:latin typeface="Franklin Gothic Book" panose="020B0503020102020204" pitchFamily="34" charset="0"/>
                <a:ea typeface="Franklin Gothic Book" panose="020B0503020102020204" pitchFamily="34" charset="0"/>
              </a:rPr>
              <a:t>مفهوم التسويق العصبي </a:t>
            </a:r>
            <a:r>
              <a:rPr lang="ar-DZ" sz="3200" dirty="0">
                <a:latin typeface="Franklin Gothic Book" panose="020B0503020102020204" pitchFamily="34" charset="0"/>
                <a:ea typeface="Franklin Gothic Book" panose="020B0503020102020204" pitchFamily="34" charset="0"/>
              </a:rPr>
              <a:t> </a:t>
            </a:r>
            <a:endParaRPr lang="en-US" sz="3200" dirty="0">
              <a:effectLst/>
              <a:latin typeface="Franklin Gothic Book" panose="020B0503020102020204" pitchFamily="34" charset="0"/>
              <a:ea typeface="Franklin Gothic Book" panose="020B0503020102020204" pitchFamily="34" charset="0"/>
              <a:cs typeface="Tahoma" panose="020B0604030504040204" pitchFamily="34" charset="0"/>
            </a:endParaRPr>
          </a:p>
        </p:txBody>
      </p:sp>
      <p:sp>
        <p:nvSpPr>
          <p:cNvPr id="3" name="Rectangle 1"/>
          <p:cNvSpPr>
            <a:spLocks noChangeArrowheads="1"/>
          </p:cNvSpPr>
          <p:nvPr/>
        </p:nvSpPr>
        <p:spPr bwMode="auto">
          <a:xfrm>
            <a:off x="318051" y="725275"/>
            <a:ext cx="11184836"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eaLnBrk="0" fontAlgn="base" latinLnBrk="0" hangingPunct="0">
              <a:lnSpc>
                <a:spcPct val="150000"/>
              </a:lnSpc>
              <a:spcBef>
                <a:spcPct val="0"/>
              </a:spcBef>
              <a:spcAft>
                <a:spcPct val="0"/>
              </a:spcAft>
              <a:buClrTx/>
              <a:buSzTx/>
              <a:buFontTx/>
              <a:buChar char="•"/>
              <a:tabLst/>
            </a:pPr>
            <a:r>
              <a:rPr kumimoji="0" lang="ar-SA" altLang="ar-DZ"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وفقًا لـ</a:t>
            </a:r>
            <a:r>
              <a:rPr kumimoji="0" lang="ar-DZ" altLang="ar-DZ"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Venkatraman</a:t>
            </a:r>
            <a:r>
              <a:rPr kumimoji="0" lang="ar-DZ" altLang="ar-DZ" sz="2800" b="0" i="0" u="none" strike="noStrike" cap="none" normalizeH="0" baseline="0" dirty="0" smtClean="0">
                <a:ln>
                  <a:noFill/>
                </a:ln>
                <a:solidFill>
                  <a:schemeClr val="tx1"/>
                </a:solidFill>
                <a:effectLst/>
                <a:latin typeface="Arial" panose="020B0604020202020204" pitchFamily="34" charset="0"/>
              </a:rPr>
              <a:t>: </a:t>
            </a:r>
            <a:r>
              <a:rPr kumimoji="0" lang="ar-SA" altLang="ar-DZ"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التسويق العصبي هو علم حديث يهدف إلى فهم دماغ المستهلك ومعرفة مشاعره وأفكاره، ليس فقط ما يفكر فيه، بل أيضًا نواياه واحتياجاته</a:t>
            </a:r>
            <a:r>
              <a:rPr kumimoji="0" lang="ar-DZ" altLang="ar-DZ" sz="2800" b="0" i="0" u="none" strike="noStrike" cap="none" normalizeH="0" baseline="0" dirty="0" smtClean="0">
                <a:ln>
                  <a:noFill/>
                </a:ln>
                <a:solidFill>
                  <a:schemeClr val="tx1"/>
                </a:solidFill>
                <a:effectLst/>
                <a:latin typeface="Arial" panose="020B0604020202020204" pitchFamily="34" charset="0"/>
              </a:rPr>
              <a:t>.</a:t>
            </a:r>
          </a:p>
          <a:p>
            <a:pPr marL="0" marR="0" lvl="0" indent="0" algn="r" defTabSz="914400" eaLnBrk="0" fontAlgn="base" latinLnBrk="0" hangingPunct="0">
              <a:lnSpc>
                <a:spcPct val="150000"/>
              </a:lnSpc>
              <a:spcBef>
                <a:spcPct val="0"/>
              </a:spcBef>
              <a:spcAft>
                <a:spcPct val="0"/>
              </a:spcAft>
              <a:buClrTx/>
              <a:buSzTx/>
              <a:buFontTx/>
              <a:buChar char="•"/>
              <a:tabLst/>
            </a:pPr>
            <a:r>
              <a:rPr kumimoji="0" lang="ar-SA" altLang="ar-DZ"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وفقًا لـ</a:t>
            </a:r>
            <a:r>
              <a:rPr kumimoji="0" lang="ar-DZ" altLang="ar-DZ"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Kolar</a:t>
            </a:r>
            <a:r>
              <a:rPr kumimoji="0" lang="ar-DZ" altLang="ar-DZ" sz="2800" b="0" i="0" u="none" strike="noStrike" cap="none" normalizeH="0" baseline="0" dirty="0" smtClean="0">
                <a:ln>
                  <a:noFill/>
                </a:ln>
                <a:solidFill>
                  <a:schemeClr val="tx1"/>
                </a:solidFill>
                <a:effectLst/>
                <a:latin typeface="Arial" panose="020B0604020202020204" pitchFamily="34" charset="0"/>
              </a:rPr>
              <a:t>: </a:t>
            </a:r>
            <a:r>
              <a:rPr kumimoji="0" lang="ar-SA" altLang="ar-DZ"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يُعرف التسويق العصبي بأنه العلم الذي يستخدم تقنيات علم الأعصاب لفهم أفضل لأنشطة الدماغ البشري في معالجة القضايا التسويقية</a:t>
            </a:r>
            <a:r>
              <a:rPr kumimoji="0" lang="ar-DZ" altLang="ar-DZ" sz="2800" b="0" i="0" u="none" strike="noStrike" cap="none" normalizeH="0" baseline="0" dirty="0" smtClean="0">
                <a:ln>
                  <a:noFill/>
                </a:ln>
                <a:solidFill>
                  <a:schemeClr val="tx1"/>
                </a:solidFill>
                <a:effectLst/>
                <a:latin typeface="Arial" panose="020B0604020202020204" pitchFamily="34" charset="0"/>
              </a:rPr>
              <a:t>.</a:t>
            </a:r>
          </a:p>
          <a:p>
            <a:pPr marL="0" marR="0" lvl="0" indent="0" algn="r" defTabSz="914400" eaLnBrk="0" fontAlgn="base" latinLnBrk="0" hangingPunct="0">
              <a:lnSpc>
                <a:spcPct val="150000"/>
              </a:lnSpc>
              <a:spcBef>
                <a:spcPct val="0"/>
              </a:spcBef>
              <a:spcAft>
                <a:spcPct val="0"/>
              </a:spcAft>
              <a:buClrTx/>
              <a:buSzTx/>
              <a:buFontTx/>
              <a:buChar char="•"/>
              <a:tabLst/>
            </a:pPr>
            <a:r>
              <a:rPr kumimoji="0" lang="ar-SA" altLang="ar-DZ"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التعريف العام</a:t>
            </a:r>
            <a:r>
              <a:rPr kumimoji="0" lang="ar-DZ" altLang="ar-DZ" sz="2800" b="0" i="0" u="none" strike="noStrike" cap="none" normalizeH="0" baseline="0" dirty="0" smtClean="0">
                <a:ln>
                  <a:noFill/>
                </a:ln>
                <a:solidFill>
                  <a:schemeClr val="tx1"/>
                </a:solidFill>
                <a:effectLst/>
                <a:latin typeface="Arial" panose="020B0604020202020204" pitchFamily="34" charset="0"/>
              </a:rPr>
              <a:t>: </a:t>
            </a:r>
            <a:r>
              <a:rPr kumimoji="0" lang="ar-SA" altLang="ar-DZ"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التسويق العصبي هو تطبيق الأساليب العلمية لدراسة استجابات الدماغ في الأبحاث التسويقية، حيث يتم استخدام أجهزة طبية متطورة لقياس ردود الأفعال الدماغية الناتجة عن مؤثرات مثل الإعلانات والعلامات التجارية، والتي تؤثر على سلوك المستهلك وتساعد في اتخاذ قرارات الشراء</a:t>
            </a:r>
            <a:r>
              <a:rPr kumimoji="0" lang="ar-DZ" altLang="ar-DZ" sz="2800" b="0" i="0" u="none" strike="noStrike" cap="none" normalizeH="0" baseline="0" dirty="0" smtClean="0">
                <a:ln>
                  <a:noFill/>
                </a:ln>
                <a:solidFill>
                  <a:schemeClr val="tx1"/>
                </a:solidFill>
                <a:effectLst/>
                <a:latin typeface="Arial" panose="020B0604020202020204" pitchFamily="34" charset="0"/>
              </a:rPr>
              <a:t>.</a:t>
            </a:r>
          </a:p>
          <a:p>
            <a:pPr marL="0" marR="0" lvl="0" indent="0" algn="r" defTabSz="914400" eaLnBrk="0" fontAlgn="base" latinLnBrk="0" hangingPunct="0">
              <a:lnSpc>
                <a:spcPct val="100000"/>
              </a:lnSpc>
              <a:spcBef>
                <a:spcPct val="0"/>
              </a:spcBef>
              <a:spcAft>
                <a:spcPct val="0"/>
              </a:spcAft>
              <a:buClrTx/>
              <a:buSzTx/>
              <a:buFontTx/>
              <a:buNone/>
              <a:tabLst/>
            </a:pPr>
            <a:endParaRPr kumimoji="0" lang="ar-DZ" altLang="ar-DZ"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2017781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2453" y="-2662454"/>
            <a:ext cx="6867093" cy="12192000"/>
          </a:xfrm>
          <a:prstGeom prst="rect">
            <a:avLst/>
          </a:prstGeom>
        </p:spPr>
      </p:pic>
      <p:sp>
        <p:nvSpPr>
          <p:cNvPr id="2" name="Rectangle 1"/>
          <p:cNvSpPr/>
          <p:nvPr/>
        </p:nvSpPr>
        <p:spPr>
          <a:xfrm>
            <a:off x="6435397" y="243556"/>
            <a:ext cx="5513049" cy="584775"/>
          </a:xfrm>
          <a:prstGeom prst="rect">
            <a:avLst/>
          </a:prstGeom>
        </p:spPr>
        <p:txBody>
          <a:bodyPr wrap="none">
            <a:spAutoFit/>
          </a:bodyPr>
          <a:lstStyle/>
          <a:p>
            <a:r>
              <a:rPr lang="ar-DZ" sz="3200" b="1" dirty="0">
                <a:ea typeface="Franklin Gothic Book" panose="020B0503020102020204" pitchFamily="34" charset="0"/>
              </a:rPr>
              <a:t>المطلب الثاني : أهمية التسويق العصبي </a:t>
            </a:r>
            <a:endParaRPr lang="ar-DZ"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35" y="978795"/>
            <a:ext cx="11565227" cy="5747657"/>
          </a:xfrm>
          <a:prstGeom prst="rect">
            <a:avLst/>
          </a:prstGeom>
        </p:spPr>
      </p:pic>
    </p:spTree>
    <p:extLst>
      <p:ext uri="{BB962C8B-B14F-4D97-AF65-F5344CB8AC3E}">
        <p14:creationId xmlns:p14="http://schemas.microsoft.com/office/powerpoint/2010/main" val="172863944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6074118" y="140526"/>
            <a:ext cx="5819222" cy="584775"/>
          </a:xfrm>
          <a:prstGeom prst="rect">
            <a:avLst/>
          </a:prstGeom>
        </p:spPr>
        <p:txBody>
          <a:bodyPr wrap="none">
            <a:spAutoFit/>
          </a:bodyPr>
          <a:lstStyle/>
          <a:p>
            <a:r>
              <a:rPr lang="ar-DZ" sz="3200" b="1" dirty="0">
                <a:ea typeface="Franklin Gothic Book" panose="020B0503020102020204" pitchFamily="34" charset="0"/>
              </a:rPr>
              <a:t>المطلب الثالث : مرتكزات التسويق العصبي</a:t>
            </a:r>
            <a:endParaRPr lang="ar-DZ" sz="3200" dirty="0"/>
          </a:p>
        </p:txBody>
      </p:sp>
      <p:sp>
        <p:nvSpPr>
          <p:cNvPr id="9" name="Rectangle 8"/>
          <p:cNvSpPr/>
          <p:nvPr/>
        </p:nvSpPr>
        <p:spPr>
          <a:xfrm>
            <a:off x="7699513" y="1810549"/>
            <a:ext cx="4015409" cy="2677656"/>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lvl="0" eaLnBrk="0" fontAlgn="base" hangingPunct="0">
              <a:spcBef>
                <a:spcPct val="0"/>
              </a:spcBef>
              <a:spcAft>
                <a:spcPct val="0"/>
              </a:spcAft>
            </a:pPr>
            <a:r>
              <a:rPr lang="ar-SA" altLang="ar-DZ" sz="2400" dirty="0" smtClean="0">
                <a:latin typeface="Arial" panose="020B0604020202020204" pitchFamily="34" charset="0"/>
              </a:rPr>
              <a:t>المنظمات </a:t>
            </a:r>
            <a:r>
              <a:rPr lang="ar-SA" altLang="ar-DZ" sz="2400" dirty="0">
                <a:latin typeface="Arial" panose="020B0604020202020204" pitchFamily="34" charset="0"/>
              </a:rPr>
              <a:t>تحاول جمع آراء العملاء لدراسة حجم واهتمامهم بالمنتجات باستخدام أساليب تقليدية مثل المراجعات والاستبيانات. هذه الآراء تعتمد على المحفزات المادية التي تتلقاها الحواس قبل أن تحدث عملية الوعي الحسي التي تؤثر على تحفيز العملاء</a:t>
            </a:r>
            <a:r>
              <a:rPr lang="ar-DZ" altLang="ar-DZ" sz="2400" dirty="0">
                <a:latin typeface="Arial" panose="020B0604020202020204" pitchFamily="34" charset="0"/>
              </a:rPr>
              <a:t>.</a:t>
            </a:r>
          </a:p>
        </p:txBody>
      </p:sp>
      <p:grpSp>
        <p:nvGrpSpPr>
          <p:cNvPr id="12" name="Group 11"/>
          <p:cNvGrpSpPr/>
          <p:nvPr/>
        </p:nvGrpSpPr>
        <p:grpSpPr>
          <a:xfrm>
            <a:off x="8401118" y="800278"/>
            <a:ext cx="3492222" cy="914400"/>
            <a:chOff x="7602917" y="1179443"/>
            <a:chExt cx="3492222" cy="914400"/>
          </a:xfrm>
        </p:grpSpPr>
        <p:sp>
          <p:nvSpPr>
            <p:cNvPr id="10" name="Rounded Rectangle 9"/>
            <p:cNvSpPr/>
            <p:nvPr/>
          </p:nvSpPr>
          <p:spPr>
            <a:xfrm>
              <a:off x="7602917" y="1277611"/>
              <a:ext cx="2932561" cy="816232"/>
            </a:xfrm>
            <a:prstGeom prst="roundRect">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altLang="ar-DZ" sz="3200" b="1" dirty="0" smtClean="0">
                  <a:latin typeface="Arial" panose="020B0604020202020204" pitchFamily="34" charset="0"/>
                </a:rPr>
                <a:t>  </a:t>
              </a:r>
              <a:r>
                <a:rPr lang="ar-SA" altLang="ar-DZ" sz="3200" b="1" dirty="0" smtClean="0">
                  <a:latin typeface="Arial" panose="020B0604020202020204" pitchFamily="34" charset="0"/>
                </a:rPr>
                <a:t>الوعي الحسي</a:t>
              </a:r>
              <a:endParaRPr lang="ar-DZ" sz="3200" dirty="0"/>
            </a:p>
          </p:txBody>
        </p:sp>
        <p:sp>
          <p:nvSpPr>
            <p:cNvPr id="11" name="Oval 10"/>
            <p:cNvSpPr/>
            <p:nvPr/>
          </p:nvSpPr>
          <p:spPr>
            <a:xfrm>
              <a:off x="9975816" y="1179443"/>
              <a:ext cx="1119323" cy="914400"/>
            </a:xfrm>
            <a:prstGeom prst="ellipse">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200" b="1" dirty="0" smtClean="0">
                  <a:solidFill>
                    <a:schemeClr val="tx1"/>
                  </a:solidFill>
                </a:rPr>
                <a:t>1.</a:t>
              </a:r>
              <a:endParaRPr lang="ar-DZ" sz="3200" b="1" dirty="0">
                <a:solidFill>
                  <a:schemeClr val="tx1"/>
                </a:solidFill>
              </a:endParaRPr>
            </a:p>
          </p:txBody>
        </p:sp>
      </p:grpSp>
      <p:grpSp>
        <p:nvGrpSpPr>
          <p:cNvPr id="13" name="Group 12"/>
          <p:cNvGrpSpPr/>
          <p:nvPr/>
        </p:nvGrpSpPr>
        <p:grpSpPr>
          <a:xfrm>
            <a:off x="1358349" y="585476"/>
            <a:ext cx="4545009" cy="940903"/>
            <a:chOff x="7526717" y="1179443"/>
            <a:chExt cx="3568422" cy="940903"/>
          </a:xfrm>
        </p:grpSpPr>
        <p:sp>
          <p:nvSpPr>
            <p:cNvPr id="14" name="Rounded Rectangle 13"/>
            <p:cNvSpPr/>
            <p:nvPr/>
          </p:nvSpPr>
          <p:spPr>
            <a:xfrm>
              <a:off x="7526717" y="1304114"/>
              <a:ext cx="2932561" cy="816232"/>
            </a:xfrm>
            <a:prstGeom prst="roundRect">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altLang="ar-DZ" sz="3200" b="1" dirty="0" smtClean="0">
                  <a:latin typeface="Arial" panose="020B0604020202020204" pitchFamily="34" charset="0"/>
                </a:rPr>
                <a:t>الإعلانات الموجهة </a:t>
              </a:r>
              <a:endParaRPr lang="ar-DZ" sz="3200" dirty="0"/>
            </a:p>
          </p:txBody>
        </p:sp>
        <p:sp>
          <p:nvSpPr>
            <p:cNvPr id="15" name="Oval 14"/>
            <p:cNvSpPr/>
            <p:nvPr/>
          </p:nvSpPr>
          <p:spPr>
            <a:xfrm>
              <a:off x="9975816" y="1179443"/>
              <a:ext cx="1119323" cy="914400"/>
            </a:xfrm>
            <a:prstGeom prst="ellipse">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200" b="1" dirty="0" smtClean="0">
                  <a:solidFill>
                    <a:schemeClr val="tx1"/>
                  </a:solidFill>
                </a:rPr>
                <a:t>2.</a:t>
              </a:r>
              <a:endParaRPr lang="ar-DZ" sz="3200" b="1" dirty="0">
                <a:solidFill>
                  <a:schemeClr val="tx1"/>
                </a:solidFill>
              </a:endParaRPr>
            </a:p>
          </p:txBody>
        </p:sp>
      </p:grpSp>
      <p:sp>
        <p:nvSpPr>
          <p:cNvPr id="16" name="Rectangle 15"/>
          <p:cNvSpPr/>
          <p:nvPr/>
        </p:nvSpPr>
        <p:spPr>
          <a:xfrm>
            <a:off x="291549" y="1676041"/>
            <a:ext cx="6187484" cy="4832092"/>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lvl="0" eaLnBrk="0" fontAlgn="base" hangingPunct="0">
              <a:spcBef>
                <a:spcPct val="0"/>
              </a:spcBef>
              <a:spcAft>
                <a:spcPct val="0"/>
              </a:spcAft>
              <a:buFontTx/>
              <a:buAutoNum type="arabicPeriod" startAt="2"/>
            </a:pPr>
            <a:r>
              <a:rPr lang="ar-SA" altLang="ar-DZ" sz="2800" dirty="0">
                <a:latin typeface="Arial" panose="020B0604020202020204" pitchFamily="34" charset="0"/>
              </a:rPr>
              <a:t>العملاء يتفاعلون بشكل أفضل مع الإعلانات الموجهة التي تكون أكثر ارتباطًا باهتماماتهم مقارنة بالإعلانات العامة. هذه الإعلانات تقلل من كلفة البحث وتُحسن العلاقة بين خصائص المنتج المرغوب وخصائص المنتج الفعلي. لضمان نجاح الإعلان الموجه، يجب مراعاة خمسة عوامل</a:t>
            </a:r>
            <a:r>
              <a:rPr lang="ar-DZ" altLang="ar-DZ" sz="2800" dirty="0">
                <a:latin typeface="Arial" panose="020B0604020202020204" pitchFamily="34" charset="0"/>
              </a:rPr>
              <a:t>:</a:t>
            </a:r>
          </a:p>
          <a:p>
            <a:pPr lvl="1" eaLnBrk="0" fontAlgn="base" hangingPunct="0">
              <a:spcBef>
                <a:spcPct val="0"/>
              </a:spcBef>
              <a:spcAft>
                <a:spcPct val="0"/>
              </a:spcAft>
              <a:buFontTx/>
              <a:buChar char="•"/>
            </a:pPr>
            <a:r>
              <a:rPr lang="ar-SA" altLang="ar-DZ" sz="2800" dirty="0">
                <a:latin typeface="Arial" panose="020B0604020202020204" pitchFamily="34" charset="0"/>
              </a:rPr>
              <a:t>وضوح الرسالة للزبائن المستهدفين</a:t>
            </a:r>
            <a:r>
              <a:rPr lang="ar-DZ" altLang="ar-DZ" sz="2800" dirty="0">
                <a:latin typeface="Arial" panose="020B0604020202020204" pitchFamily="34" charset="0"/>
              </a:rPr>
              <a:t>. </a:t>
            </a:r>
          </a:p>
          <a:p>
            <a:pPr lvl="1" eaLnBrk="0" fontAlgn="base" hangingPunct="0">
              <a:spcBef>
                <a:spcPct val="0"/>
              </a:spcBef>
              <a:spcAft>
                <a:spcPct val="0"/>
              </a:spcAft>
              <a:buFontTx/>
              <a:buChar char="•"/>
            </a:pPr>
            <a:r>
              <a:rPr lang="ar-SA" altLang="ar-DZ" sz="2800" dirty="0">
                <a:latin typeface="Arial" panose="020B0604020202020204" pitchFamily="34" charset="0"/>
              </a:rPr>
              <a:t>قدرة الزبائن على تذكر العلامة التجارية</a:t>
            </a:r>
            <a:r>
              <a:rPr lang="ar-DZ" altLang="ar-DZ" sz="2800" dirty="0">
                <a:latin typeface="Arial" panose="020B0604020202020204" pitchFamily="34" charset="0"/>
              </a:rPr>
              <a:t>. </a:t>
            </a:r>
          </a:p>
          <a:p>
            <a:pPr lvl="1" eaLnBrk="0" fontAlgn="base" hangingPunct="0">
              <a:spcBef>
                <a:spcPct val="0"/>
              </a:spcBef>
              <a:spcAft>
                <a:spcPct val="0"/>
              </a:spcAft>
              <a:buFontTx/>
              <a:buChar char="•"/>
            </a:pPr>
            <a:r>
              <a:rPr lang="ar-SA" altLang="ar-DZ" sz="2800" dirty="0">
                <a:latin typeface="Arial" panose="020B0604020202020204" pitchFamily="34" charset="0"/>
              </a:rPr>
              <a:t>إثارة حواس الزبائن لتحقيق اندماجهم الكامل</a:t>
            </a:r>
            <a:r>
              <a:rPr lang="ar-DZ" altLang="ar-DZ" sz="2800" dirty="0">
                <a:latin typeface="Arial" panose="020B0604020202020204" pitchFamily="34" charset="0"/>
              </a:rPr>
              <a:t>. </a:t>
            </a:r>
          </a:p>
          <a:p>
            <a:pPr lvl="1" eaLnBrk="0" fontAlgn="base" hangingPunct="0">
              <a:spcBef>
                <a:spcPct val="0"/>
              </a:spcBef>
              <a:spcAft>
                <a:spcPct val="0"/>
              </a:spcAft>
              <a:buFontTx/>
              <a:buChar char="•"/>
            </a:pPr>
            <a:r>
              <a:rPr lang="ar-SA" altLang="ar-DZ" sz="2800" dirty="0">
                <a:latin typeface="Arial" panose="020B0604020202020204" pitchFamily="34" charset="0"/>
              </a:rPr>
              <a:t>تحقيق رغبة عاطفية لاندماج الزبائن مع الإعلان</a:t>
            </a:r>
            <a:r>
              <a:rPr lang="ar-DZ" altLang="ar-DZ" sz="2800" dirty="0">
                <a:latin typeface="Arial" panose="020B0604020202020204" pitchFamily="34" charset="0"/>
              </a:rPr>
              <a:t>. </a:t>
            </a:r>
          </a:p>
        </p:txBody>
      </p:sp>
    </p:spTree>
    <p:extLst>
      <p:ext uri="{BB962C8B-B14F-4D97-AF65-F5344CB8AC3E}">
        <p14:creationId xmlns:p14="http://schemas.microsoft.com/office/powerpoint/2010/main" val="403674478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a:spLocks noChangeArrowheads="1"/>
          </p:cNvSpPr>
          <p:nvPr/>
        </p:nvSpPr>
        <p:spPr bwMode="auto">
          <a:xfrm>
            <a:off x="352658" y="1597104"/>
            <a:ext cx="4933275" cy="3816429"/>
          </a:xfrm>
          <a:prstGeom prst="rect">
            <a:avLst/>
          </a:prstGeom>
          <a:solidFill>
            <a:schemeClr val="accent6">
              <a:lumMod val="20000"/>
              <a:lumOff val="80000"/>
            </a:schemeClr>
          </a:solidFill>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eaLnBrk="0" fontAlgn="base" latinLnBrk="0" hangingPunct="0">
              <a:lnSpc>
                <a:spcPct val="100000"/>
              </a:lnSpc>
              <a:spcBef>
                <a:spcPct val="0"/>
              </a:spcBef>
              <a:spcAft>
                <a:spcPct val="0"/>
              </a:spcAft>
              <a:buClrTx/>
              <a:buSzTx/>
              <a:tabLst/>
            </a:pPr>
            <a:r>
              <a:rPr kumimoji="0" lang="ar-SA" altLang="ar-DZ"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الرضا هو شعور العميل بعد استخدام المنتج ويعتمد على تقييمهم لمستوى تلبية المنتج لتوقعاتهم، ويشمل جوانب وظيفية مثل الجودة وكذلك جوانب عاطفية مثل تجربة الاستخدام. يمكن تقييم الرضا من خلال أبعاد عاطفية (مثل المتعة) وأبعاد إدراكية (مثل سلوك الزبون وتركيزه على المنتج)</a:t>
            </a:r>
            <a:r>
              <a:rPr kumimoji="0" lang="ar-DZ" altLang="ar-DZ" sz="2800" b="0" i="0" u="none" strike="noStrike" cap="none" normalizeH="0" baseline="0" dirty="0" smtClean="0">
                <a:ln>
                  <a:noFill/>
                </a:ln>
                <a:solidFill>
                  <a:schemeClr val="tx1"/>
                </a:solidFill>
                <a:effectLst/>
                <a:latin typeface="Arial" panose="020B0604020202020204" pitchFamily="34" charset="0"/>
              </a:rPr>
              <a:t>.</a:t>
            </a:r>
          </a:p>
          <a:p>
            <a:pPr marL="0" marR="0" lvl="0" indent="0" algn="r" defTabSz="914400" eaLnBrk="0" fontAlgn="base" latinLnBrk="0" hangingPunct="0">
              <a:lnSpc>
                <a:spcPct val="100000"/>
              </a:lnSpc>
              <a:spcBef>
                <a:spcPct val="0"/>
              </a:spcBef>
              <a:spcAft>
                <a:spcPct val="0"/>
              </a:spcAft>
              <a:buClrTx/>
              <a:buSzTx/>
              <a:buFontTx/>
              <a:buNone/>
              <a:tabLst/>
            </a:pPr>
            <a:endParaRPr kumimoji="0" lang="ar-DZ" altLang="ar-DZ" sz="1800" b="0" i="0" u="none" strike="noStrike" cap="none" normalizeH="0" baseline="0" dirty="0" smtClean="0">
              <a:ln>
                <a:noFill/>
              </a:ln>
              <a:solidFill>
                <a:schemeClr val="tx1"/>
              </a:solidFill>
              <a:effectLst/>
              <a:latin typeface="Arial" panose="020B0604020202020204" pitchFamily="34" charset="0"/>
            </a:endParaRPr>
          </a:p>
        </p:txBody>
      </p:sp>
      <p:grpSp>
        <p:nvGrpSpPr>
          <p:cNvPr id="3" name="Group 2"/>
          <p:cNvGrpSpPr/>
          <p:nvPr/>
        </p:nvGrpSpPr>
        <p:grpSpPr>
          <a:xfrm>
            <a:off x="7830356" y="539414"/>
            <a:ext cx="4024348" cy="914400"/>
            <a:chOff x="7602917" y="1179443"/>
            <a:chExt cx="3492222" cy="914400"/>
          </a:xfrm>
        </p:grpSpPr>
        <p:sp>
          <p:nvSpPr>
            <p:cNvPr id="4" name="Rounded Rectangle 3"/>
            <p:cNvSpPr/>
            <p:nvPr/>
          </p:nvSpPr>
          <p:spPr>
            <a:xfrm>
              <a:off x="7602917" y="1277611"/>
              <a:ext cx="2932561" cy="816232"/>
            </a:xfrm>
            <a:prstGeom prst="roundRect">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altLang="ar-DZ" sz="3200" b="1" dirty="0" smtClean="0">
                  <a:latin typeface="Arial" panose="020B0604020202020204" pitchFamily="34" charset="0"/>
                </a:rPr>
                <a:t>  المرونة السلوكية </a:t>
              </a:r>
              <a:endParaRPr lang="ar-DZ" sz="3200" dirty="0"/>
            </a:p>
          </p:txBody>
        </p:sp>
        <p:sp>
          <p:nvSpPr>
            <p:cNvPr id="5" name="Oval 4"/>
            <p:cNvSpPr/>
            <p:nvPr/>
          </p:nvSpPr>
          <p:spPr>
            <a:xfrm>
              <a:off x="9975816" y="1179443"/>
              <a:ext cx="1119323" cy="914400"/>
            </a:xfrm>
            <a:prstGeom prst="ellipse">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200" b="1" dirty="0" smtClean="0">
                  <a:solidFill>
                    <a:schemeClr val="tx1"/>
                  </a:solidFill>
                </a:rPr>
                <a:t>3.</a:t>
              </a:r>
              <a:endParaRPr lang="ar-DZ" sz="3200" b="1" dirty="0">
                <a:solidFill>
                  <a:schemeClr val="tx1"/>
                </a:solidFill>
              </a:endParaRPr>
            </a:p>
          </p:txBody>
        </p:sp>
      </p:grpSp>
      <p:grpSp>
        <p:nvGrpSpPr>
          <p:cNvPr id="6" name="Group 5"/>
          <p:cNvGrpSpPr/>
          <p:nvPr/>
        </p:nvGrpSpPr>
        <p:grpSpPr>
          <a:xfrm>
            <a:off x="1081826" y="441246"/>
            <a:ext cx="4138112" cy="914400"/>
            <a:chOff x="7602917" y="1179443"/>
            <a:chExt cx="3492222" cy="914400"/>
          </a:xfrm>
        </p:grpSpPr>
        <p:sp>
          <p:nvSpPr>
            <p:cNvPr id="7" name="Rounded Rectangle 6"/>
            <p:cNvSpPr/>
            <p:nvPr/>
          </p:nvSpPr>
          <p:spPr>
            <a:xfrm>
              <a:off x="7602917" y="1277611"/>
              <a:ext cx="2932561" cy="816232"/>
            </a:xfrm>
            <a:prstGeom prst="roundRect">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altLang="ar-DZ" sz="3200" b="1" dirty="0" smtClean="0">
                  <a:latin typeface="Arial" panose="020B0604020202020204" pitchFamily="34" charset="0"/>
                </a:rPr>
                <a:t>  </a:t>
              </a:r>
              <a:r>
                <a:rPr lang="ar-SA" altLang="ar-DZ" sz="3200" b="1" dirty="0" smtClean="0">
                  <a:latin typeface="Arial" panose="020B0604020202020204" pitchFamily="34" charset="0"/>
                </a:rPr>
                <a:t>ا</a:t>
              </a:r>
              <a:r>
                <a:rPr lang="ar-DZ" altLang="ar-DZ" sz="3200" b="1" dirty="0" smtClean="0">
                  <a:latin typeface="Arial" panose="020B0604020202020204" pitchFamily="34" charset="0"/>
                </a:rPr>
                <a:t>لرضا عن المنتج</a:t>
              </a:r>
              <a:endParaRPr lang="ar-DZ" sz="3200" dirty="0"/>
            </a:p>
          </p:txBody>
        </p:sp>
        <p:sp>
          <p:nvSpPr>
            <p:cNvPr id="8" name="Oval 7"/>
            <p:cNvSpPr/>
            <p:nvPr/>
          </p:nvSpPr>
          <p:spPr>
            <a:xfrm>
              <a:off x="9975816" y="1179443"/>
              <a:ext cx="1119323" cy="914400"/>
            </a:xfrm>
            <a:prstGeom prst="ellipse">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200" b="1" dirty="0" smtClean="0">
                  <a:solidFill>
                    <a:schemeClr val="tx1"/>
                  </a:solidFill>
                </a:rPr>
                <a:t>1.</a:t>
              </a:r>
              <a:endParaRPr lang="ar-DZ" sz="3200" b="1" dirty="0">
                <a:solidFill>
                  <a:schemeClr val="tx1"/>
                </a:solidFill>
              </a:endParaRPr>
            </a:p>
          </p:txBody>
        </p:sp>
      </p:grpSp>
      <p:sp>
        <p:nvSpPr>
          <p:cNvPr id="9" name="Rectangle 8"/>
          <p:cNvSpPr/>
          <p:nvPr/>
        </p:nvSpPr>
        <p:spPr>
          <a:xfrm>
            <a:off x="6825803" y="1597104"/>
            <a:ext cx="5125792" cy="2677656"/>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lvl="0" eaLnBrk="0" fontAlgn="base" hangingPunct="0">
              <a:spcBef>
                <a:spcPct val="0"/>
              </a:spcBef>
              <a:spcAft>
                <a:spcPct val="0"/>
              </a:spcAft>
            </a:pPr>
            <a:r>
              <a:rPr lang="ar-SA" altLang="ar-DZ" sz="2800" dirty="0" smtClean="0">
                <a:latin typeface="Arial" panose="020B0604020202020204" pitchFamily="34" charset="0"/>
              </a:rPr>
              <a:t>هذه </a:t>
            </a:r>
            <a:r>
              <a:rPr lang="ar-SA" altLang="ar-DZ" sz="2800" dirty="0">
                <a:latin typeface="Arial" panose="020B0604020202020204" pitchFamily="34" charset="0"/>
              </a:rPr>
              <a:t>المرونة هي الاستجابة التي يظهرها العملاء عند تأثرهم بمواقف إيجابية أو سلبية تؤثر على قراراتهم الشرائية. التصرفات المتعلقة بالمنتجات تعتمد على المحفزات البيئية الداخلية والخارجية التي تلبي حاجاتهم ورغباتهم</a:t>
            </a:r>
            <a:r>
              <a:rPr lang="ar-DZ" altLang="ar-DZ" sz="2800" dirty="0">
                <a:latin typeface="Arial" panose="020B0604020202020204" pitchFamily="34" charset="0"/>
              </a:rPr>
              <a:t>.</a:t>
            </a:r>
          </a:p>
        </p:txBody>
      </p:sp>
    </p:spTree>
    <p:extLst>
      <p:ext uri="{BB962C8B-B14F-4D97-AF65-F5344CB8AC3E}">
        <p14:creationId xmlns:p14="http://schemas.microsoft.com/office/powerpoint/2010/main" val="3120084216"/>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169" y="-2668302"/>
            <a:ext cx="6868018" cy="12193643"/>
          </a:xfrm>
          <a:prstGeom prst="rect">
            <a:avLst/>
          </a:prstGeom>
        </p:spPr>
      </p:pic>
      <p:sp>
        <p:nvSpPr>
          <p:cNvPr id="15" name="Pentagon 14"/>
          <p:cNvSpPr/>
          <p:nvPr/>
        </p:nvSpPr>
        <p:spPr>
          <a:xfrm>
            <a:off x="8197365" y="2861207"/>
            <a:ext cx="3863662" cy="656205"/>
          </a:xfrm>
          <a:prstGeom prst="homePlate">
            <a:avLst/>
          </a:prstGeom>
          <a:solidFill>
            <a:srgbClr val="A8BF1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944" y="437965"/>
            <a:ext cx="8193071" cy="6349206"/>
          </a:xfrm>
          <a:prstGeom prst="rect">
            <a:avLst/>
          </a:prstGeom>
        </p:spPr>
      </p:pic>
      <p:sp>
        <p:nvSpPr>
          <p:cNvPr id="2" name="Rectangle 1"/>
          <p:cNvSpPr/>
          <p:nvPr/>
        </p:nvSpPr>
        <p:spPr>
          <a:xfrm>
            <a:off x="5965027" y="0"/>
            <a:ext cx="6096000" cy="1086836"/>
          </a:xfrm>
          <a:prstGeom prst="rect">
            <a:avLst/>
          </a:prstGeom>
        </p:spPr>
        <p:txBody>
          <a:bodyPr>
            <a:spAutoFit/>
          </a:bodyPr>
          <a:lstStyle/>
          <a:p>
            <a:pPr>
              <a:lnSpc>
                <a:spcPct val="107000"/>
              </a:lnSpc>
              <a:spcAft>
                <a:spcPts val="800"/>
              </a:spcAft>
            </a:pPr>
            <a:r>
              <a:rPr lang="ar-DZ" sz="2800" b="1" dirty="0">
                <a:latin typeface="Franklin Gothic Book" panose="020B0503020102020204" pitchFamily="34" charset="0"/>
                <a:ea typeface="Franklin Gothic Book" panose="020B0503020102020204" pitchFamily="34" charset="0"/>
              </a:rPr>
              <a:t>المبحث الثاني : عموميات  حول التسويق العصبي </a:t>
            </a:r>
            <a:endParaRPr lang="en-US" sz="2800" dirty="0" smtClean="0">
              <a:effectLst/>
              <a:latin typeface="Franklin Gothic Book" panose="020B0503020102020204" pitchFamily="34" charset="0"/>
              <a:ea typeface="Franklin Gothic Book" panose="020B0503020102020204" pitchFamily="34" charset="0"/>
              <a:cs typeface="Tahoma" panose="020B0604030504040204" pitchFamily="34" charset="0"/>
            </a:endParaRPr>
          </a:p>
          <a:p>
            <a:r>
              <a:rPr lang="ar-DZ" sz="2800" b="1" dirty="0">
                <a:ea typeface="Franklin Gothic Book" panose="020B0503020102020204" pitchFamily="34" charset="0"/>
              </a:rPr>
              <a:t>المطلب الأول : مزايا و عيوب التسويق العصبي</a:t>
            </a:r>
            <a:endParaRPr lang="ar-DZ" sz="2800" dirty="0"/>
          </a:p>
        </p:txBody>
      </p:sp>
      <p:sp>
        <p:nvSpPr>
          <p:cNvPr id="4" name="Rectangle 3"/>
          <p:cNvSpPr/>
          <p:nvPr/>
        </p:nvSpPr>
        <p:spPr>
          <a:xfrm>
            <a:off x="8135631" y="2927700"/>
            <a:ext cx="3813865" cy="523220"/>
          </a:xfrm>
          <a:prstGeom prst="rect">
            <a:avLst/>
          </a:prstGeom>
        </p:spPr>
        <p:txBody>
          <a:bodyPr wrap="none">
            <a:spAutoFit/>
          </a:bodyPr>
          <a:lstStyle/>
          <a:p>
            <a:r>
              <a:rPr lang="ar-DZ" sz="2800" b="1" dirty="0" smtClean="0">
                <a:ea typeface="Franklin Gothic Book" panose="020B0503020102020204" pitchFamily="34" charset="0"/>
              </a:rPr>
              <a:t>أولا : </a:t>
            </a:r>
            <a:r>
              <a:rPr lang="ar-SA" sz="2800" b="1" dirty="0" smtClean="0">
                <a:ea typeface="Franklin Gothic Book" panose="020B0503020102020204" pitchFamily="34" charset="0"/>
              </a:rPr>
              <a:t>مميزات </a:t>
            </a:r>
            <a:r>
              <a:rPr lang="ar-SA" sz="2800" b="1" dirty="0">
                <a:ea typeface="Franklin Gothic Book" panose="020B0503020102020204" pitchFamily="34" charset="0"/>
              </a:rPr>
              <a:t>التسويق العصبي</a:t>
            </a:r>
            <a:endParaRPr lang="ar-DZ" sz="2800" dirty="0"/>
          </a:p>
        </p:txBody>
      </p:sp>
      <p:sp>
        <p:nvSpPr>
          <p:cNvPr id="5" name="Oval 4"/>
          <p:cNvSpPr/>
          <p:nvPr/>
        </p:nvSpPr>
        <p:spPr>
          <a:xfrm>
            <a:off x="6178042" y="3361825"/>
            <a:ext cx="1957589" cy="1648496"/>
          </a:xfrm>
          <a:prstGeom prst="ellipse">
            <a:avLst/>
          </a:prstGeom>
          <a:solidFill>
            <a:srgbClr val="C2D25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قياس الاستجابات غير الواعية</a:t>
            </a:r>
            <a:endParaRPr lang="ar-DZ" sz="2400" dirty="0">
              <a:solidFill>
                <a:schemeClr val="tx1"/>
              </a:solidFill>
            </a:endParaRPr>
          </a:p>
        </p:txBody>
      </p:sp>
      <p:sp>
        <p:nvSpPr>
          <p:cNvPr id="6" name="Oval 5"/>
          <p:cNvSpPr/>
          <p:nvPr/>
        </p:nvSpPr>
        <p:spPr>
          <a:xfrm>
            <a:off x="5773466" y="1086836"/>
            <a:ext cx="1747233" cy="1472839"/>
          </a:xfrm>
          <a:prstGeom prst="ellipse">
            <a:avLst/>
          </a:prstGeom>
          <a:gradFill flip="none" rotWithShape="1">
            <a:gsLst>
              <a:gs pos="0">
                <a:srgbClr val="F41B53">
                  <a:tint val="66000"/>
                  <a:satMod val="160000"/>
                </a:srgbClr>
              </a:gs>
              <a:gs pos="50000">
                <a:srgbClr val="F41B53">
                  <a:tint val="44500"/>
                  <a:satMod val="160000"/>
                </a:srgbClr>
              </a:gs>
              <a:gs pos="100000">
                <a:srgbClr val="F41B53">
                  <a:tint val="23500"/>
                  <a:satMod val="160000"/>
                </a:srgb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فهم أعمق لسلوك المستهلك</a:t>
            </a:r>
            <a:endParaRPr lang="ar-DZ" sz="2400" dirty="0">
              <a:solidFill>
                <a:schemeClr val="tx1"/>
              </a:solidFill>
            </a:endParaRPr>
          </a:p>
        </p:txBody>
      </p:sp>
      <p:sp>
        <p:nvSpPr>
          <p:cNvPr id="7" name="Oval 6"/>
          <p:cNvSpPr/>
          <p:nvPr/>
        </p:nvSpPr>
        <p:spPr>
          <a:xfrm>
            <a:off x="4294" y="1540814"/>
            <a:ext cx="1957589" cy="1648496"/>
          </a:xfrm>
          <a:prstGeom prst="ellipse">
            <a:avLst/>
          </a:prstGeom>
          <a:solidFill>
            <a:srgbClr val="4BC3C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تحسين استراتيجيات التسويق</a:t>
            </a:r>
            <a:endParaRPr lang="ar-DZ" sz="2400" dirty="0">
              <a:solidFill>
                <a:schemeClr val="tx1"/>
              </a:solidFill>
            </a:endParaRPr>
          </a:p>
        </p:txBody>
      </p:sp>
      <p:sp>
        <p:nvSpPr>
          <p:cNvPr id="8" name="Oval 7"/>
          <p:cNvSpPr/>
          <p:nvPr/>
        </p:nvSpPr>
        <p:spPr>
          <a:xfrm>
            <a:off x="2567189" y="1038541"/>
            <a:ext cx="1957589" cy="1648496"/>
          </a:xfrm>
          <a:prstGeom prst="ellipse">
            <a:avLst/>
          </a:prstGeom>
          <a:solidFill>
            <a:srgbClr val="FFBC4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التقليل من المخاطر التسويقية</a:t>
            </a:r>
            <a:endParaRPr lang="ar-DZ" sz="2400" dirty="0">
              <a:solidFill>
                <a:schemeClr val="tx1"/>
              </a:solidFill>
            </a:endParaRPr>
          </a:p>
        </p:txBody>
      </p:sp>
      <p:sp>
        <p:nvSpPr>
          <p:cNvPr id="9" name="Oval 8"/>
          <p:cNvSpPr/>
          <p:nvPr/>
        </p:nvSpPr>
        <p:spPr>
          <a:xfrm>
            <a:off x="615413" y="3912856"/>
            <a:ext cx="1957589" cy="1648496"/>
          </a:xfrm>
          <a:prstGeom prst="ellipse">
            <a:avLst/>
          </a:prstGeom>
          <a:solidFill>
            <a:srgbClr val="FBD50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دمج التكنولوجيا المتقدمة</a:t>
            </a:r>
            <a:endParaRPr lang="ar-DZ" sz="2400" dirty="0">
              <a:solidFill>
                <a:schemeClr val="tx1"/>
              </a:solidFill>
            </a:endParaRPr>
          </a:p>
        </p:txBody>
      </p:sp>
    </p:spTree>
    <p:extLst>
      <p:ext uri="{BB962C8B-B14F-4D97-AF65-F5344CB8AC3E}">
        <p14:creationId xmlns:p14="http://schemas.microsoft.com/office/powerpoint/2010/main" val="147662243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989</Words>
  <Application>Microsoft Office PowerPoint</Application>
  <PresentationFormat>Widescreen</PresentationFormat>
  <Paragraphs>102</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Franklin Gothic Book</vt:lpstr>
      <vt:lpstr>Symbol</vt:lpstr>
      <vt:lpstr>Tahoma</vt:lpstr>
      <vt:lpstr>Times New Roman</vt:lpstr>
      <vt:lpstr>Wingdings</vt:lpstr>
      <vt:lpstr>Office Theme</vt:lpstr>
      <vt:lpstr>التـــسويق العصــــبي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التـــسويق العصبي</dc:title>
  <dc:creator>ranou ness</dc:creator>
  <cp:lastModifiedBy>ranou ness</cp:lastModifiedBy>
  <cp:revision>25</cp:revision>
  <dcterms:created xsi:type="dcterms:W3CDTF">2024-11-30T09:44:27Z</dcterms:created>
  <dcterms:modified xsi:type="dcterms:W3CDTF">2024-11-30T13:35:00Z</dcterms:modified>
</cp:coreProperties>
</file>