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58" r:id="rId4"/>
    <p:sldId id="275" r:id="rId5"/>
    <p:sldId id="259" r:id="rId6"/>
    <p:sldId id="276" r:id="rId7"/>
    <p:sldId id="268" r:id="rId8"/>
    <p:sldId id="283" r:id="rId9"/>
    <p:sldId id="285" r:id="rId10"/>
    <p:sldId id="284" r:id="rId11"/>
    <p:sldId id="286" r:id="rId12"/>
    <p:sldId id="277" r:id="rId13"/>
    <p:sldId id="279" r:id="rId14"/>
    <p:sldId id="280" r:id="rId15"/>
    <p:sldId id="281" r:id="rId16"/>
    <p:sldId id="282"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73477" autoAdjust="0"/>
  </p:normalViewPr>
  <p:slideViewPr>
    <p:cSldViewPr snapToGrid="0">
      <p:cViewPr varScale="1">
        <p:scale>
          <a:sx n="53" d="100"/>
          <a:sy n="53" d="100"/>
        </p:scale>
        <p:origin x="-138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353349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2303262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3585082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325291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60215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3318756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2325901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1811202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3670845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2955808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E1D45CB7-90B4-4A1B-A58B-3C26464767B7}" type="datetimeFigureOut">
              <a:rPr lang="fr-FR" smtClean="0"/>
              <a:pPr/>
              <a:t>30/09/2024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3238868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45CB7-90B4-4A1B-A58B-3C26464767B7}" type="datetimeFigureOut">
              <a:rPr lang="fr-FR" smtClean="0"/>
              <a:pPr/>
              <a:t>30/09/2024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F32D9-72D5-4AA1-AFA5-2F0ADDE1BF36}" type="slidenum">
              <a:rPr lang="fr-FR" smtClean="0"/>
              <a:pPr/>
              <a:t>‹N°›</a:t>
            </a:fld>
            <a:endParaRPr lang="fr-FR"/>
          </a:p>
        </p:txBody>
      </p:sp>
    </p:spTree>
    <p:extLst>
      <p:ext uri="{BB962C8B-B14F-4D97-AF65-F5344CB8AC3E}">
        <p14:creationId xmlns="" xmlns:p14="http://schemas.microsoft.com/office/powerpoint/2010/main" val="4075843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algn="ctr">
              <a:buNone/>
            </a:pPr>
            <a:r>
              <a:rPr lang="en-US" dirty="0" smtClean="0"/>
              <a:t>IFRS 13 –FAIR VALUF MEASUREMENTS</a:t>
            </a:r>
          </a:p>
          <a:p>
            <a:r>
              <a:rPr lang="en-US" dirty="0" smtClean="0"/>
              <a:t>Fair </a:t>
            </a:r>
            <a:r>
              <a:rPr lang="en-US" dirty="0" smtClean="0"/>
              <a:t>value as a basis for measurement is mentioned in many international standards IFRSs, and most of the standards talked about this concept, which made the IASB allocate a complete standard for measuring fair value, and this comes as a result of the joint efforts between FASB &amp; IASB, as the standard included the same principles included in the American standard FAS 157</a:t>
            </a:r>
          </a:p>
          <a:p>
            <a:endParaRPr lang="en-US" dirty="0" smtClean="0"/>
          </a:p>
          <a:p>
            <a:r>
              <a:rPr lang="en-US" dirty="0" smtClean="0"/>
              <a:t>Fair value was adopted by the Board as a basis for measuring assets and liabilities within the financial reporting standards, due to the criticisms directed at the historical cost principle, which is not consistent with the qualitative characteristics of accounting information (relevance and reliability)</a:t>
            </a:r>
          </a:p>
          <a:p>
            <a:r>
              <a:rPr lang="fr-FR" dirty="0" smtClean="0"/>
              <a:t>The </a:t>
            </a:r>
            <a:r>
              <a:rPr lang="fr-FR" dirty="0" err="1" smtClean="0"/>
              <a:t>Board’s</a:t>
            </a:r>
            <a:r>
              <a:rPr lang="fr-FR" dirty="0" smtClean="0"/>
              <a:t> </a:t>
            </a:r>
            <a:r>
              <a:rPr lang="fr-FR" dirty="0" err="1" smtClean="0"/>
              <a:t>definition</a:t>
            </a:r>
            <a:r>
              <a:rPr lang="fr-FR" dirty="0" smtClean="0"/>
              <a:t> of </a:t>
            </a:r>
            <a:r>
              <a:rPr lang="fr-FR" dirty="0" err="1" smtClean="0"/>
              <a:t>fair</a:t>
            </a:r>
            <a:r>
              <a:rPr lang="fr-FR" dirty="0" smtClean="0"/>
              <a:t> value </a:t>
            </a:r>
            <a:r>
              <a:rPr lang="fr-FR" dirty="0" err="1" smtClean="0"/>
              <a:t>is</a:t>
            </a:r>
            <a:r>
              <a:rPr lang="fr-FR" dirty="0" smtClean="0"/>
              <a:t> the </a:t>
            </a:r>
            <a:r>
              <a:rPr lang="fr-FR" dirty="0" err="1" smtClean="0"/>
              <a:t>price</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received</a:t>
            </a:r>
            <a:r>
              <a:rPr lang="fr-FR" dirty="0" smtClean="0"/>
              <a:t> to </a:t>
            </a:r>
            <a:r>
              <a:rPr lang="fr-FR" dirty="0" err="1" smtClean="0"/>
              <a:t>sell</a:t>
            </a:r>
            <a:r>
              <a:rPr lang="fr-FR" dirty="0" smtClean="0"/>
              <a:t> an </a:t>
            </a:r>
            <a:r>
              <a:rPr lang="fr-FR" dirty="0" err="1" smtClean="0"/>
              <a:t>asset</a:t>
            </a:r>
            <a:r>
              <a:rPr lang="fr-FR" dirty="0" smtClean="0"/>
              <a:t> or </a:t>
            </a:r>
            <a:r>
              <a:rPr lang="fr-FR" dirty="0" err="1" smtClean="0"/>
              <a:t>paid</a:t>
            </a:r>
            <a:r>
              <a:rPr lang="fr-FR" dirty="0" smtClean="0"/>
              <a:t> to </a:t>
            </a:r>
            <a:r>
              <a:rPr lang="fr-FR" dirty="0" err="1" smtClean="0"/>
              <a:t>transfer</a:t>
            </a:r>
            <a:r>
              <a:rPr lang="fr-FR" dirty="0" smtClean="0"/>
              <a:t> a </a:t>
            </a:r>
            <a:r>
              <a:rPr lang="fr-FR" dirty="0" err="1" smtClean="0"/>
              <a:t>liability</a:t>
            </a:r>
            <a:r>
              <a:rPr lang="fr-FR" dirty="0" smtClean="0"/>
              <a:t> in an </a:t>
            </a:r>
            <a:r>
              <a:rPr lang="fr-FR" dirty="0" err="1" smtClean="0"/>
              <a:t>orderly</a:t>
            </a:r>
            <a:r>
              <a:rPr lang="fr-FR" dirty="0" smtClean="0"/>
              <a:t> transaction </a:t>
            </a:r>
            <a:r>
              <a:rPr lang="fr-FR" dirty="0" err="1" smtClean="0"/>
              <a:t>between</a:t>
            </a:r>
            <a:r>
              <a:rPr lang="fr-FR" dirty="0" smtClean="0"/>
              <a:t> </a:t>
            </a:r>
            <a:r>
              <a:rPr lang="fr-FR" dirty="0" err="1" smtClean="0"/>
              <a:t>market</a:t>
            </a:r>
            <a:r>
              <a:rPr lang="fr-FR" dirty="0" smtClean="0"/>
              <a:t> participants </a:t>
            </a:r>
            <a:r>
              <a:rPr lang="fr-FR" dirty="0" err="1" smtClean="0"/>
              <a:t>at</a:t>
            </a:r>
            <a:r>
              <a:rPr lang="fr-FR" dirty="0" smtClean="0"/>
              <a:t> the </a:t>
            </a:r>
            <a:r>
              <a:rPr lang="fr-FR" dirty="0" err="1" smtClean="0"/>
              <a:t>measurement</a:t>
            </a:r>
            <a:r>
              <a:rPr lang="fr-FR" dirty="0" smtClean="0"/>
              <a:t> date</a:t>
            </a:r>
            <a:endParaRPr lang="en-US" dirty="0" smtClean="0"/>
          </a:p>
          <a:p>
            <a:pPr>
              <a:buNone/>
            </a:pP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0"/>
            <a:ext cx="11976847" cy="6858000"/>
          </a:xfrm>
        </p:spPr>
        <p:txBody>
          <a:bodyPr/>
          <a:lstStyle/>
          <a:p>
            <a:r>
              <a:rPr lang="en-US" sz="3200" b="1" dirty="0" smtClean="0">
                <a:solidFill>
                  <a:srgbClr val="FF0000"/>
                </a:solidFill>
              </a:rPr>
              <a:t>Highest and best use</a:t>
            </a:r>
            <a:endParaRPr lang="en-US" sz="3200" b="1" dirty="0" smtClean="0">
              <a:solidFill>
                <a:srgbClr val="FF0000"/>
              </a:solidFill>
            </a:endParaRPr>
          </a:p>
          <a:p>
            <a:r>
              <a:rPr lang="en-US" dirty="0" smtClean="0"/>
              <a:t>IFRS </a:t>
            </a:r>
            <a:r>
              <a:rPr lang="en-US" dirty="0" smtClean="0"/>
              <a:t>13 also sets out certain valuation concepts to assist in the determination of fair value. For non-financial assets only, fair value is determined based on the highest and best use of the asset as determined by a market participant. Highest and best use is a valuation concept that considers how market participants would use a non-financial </a:t>
            </a:r>
            <a:r>
              <a:rPr lang="en-US" dirty="0" smtClean="0"/>
              <a:t>asset </a:t>
            </a:r>
            <a:r>
              <a:rPr lang="en-US" dirty="0" smtClean="0"/>
              <a:t>to </a:t>
            </a:r>
            <a:r>
              <a:rPr lang="en-US" dirty="0" err="1" smtClean="0"/>
              <a:t>maximise</a:t>
            </a:r>
            <a:r>
              <a:rPr lang="en-US" dirty="0" smtClean="0"/>
              <a:t> its benefit or </a:t>
            </a:r>
            <a:r>
              <a:rPr lang="en-US" dirty="0" smtClean="0"/>
              <a:t>value.</a:t>
            </a:r>
          </a:p>
          <a:p>
            <a:r>
              <a:rPr lang="en-US" dirty="0" smtClean="0"/>
              <a:t> </a:t>
            </a:r>
            <a:r>
              <a:rPr lang="en-US" b="1" dirty="0" smtClean="0"/>
              <a:t>In determining the highest and best use of a non-financial asset, IFRS 13 indicates </a:t>
            </a:r>
            <a:r>
              <a:rPr lang="en-US" b="1" dirty="0" smtClean="0"/>
              <a:t>that</a:t>
            </a:r>
            <a:endParaRPr lang="en-US" dirty="0" smtClean="0"/>
          </a:p>
          <a:p>
            <a:pPr>
              <a:buFontTx/>
              <a:buChar char="-"/>
            </a:pPr>
            <a:r>
              <a:rPr lang="en-US" dirty="0" smtClean="0"/>
              <a:t>all </a:t>
            </a:r>
            <a:r>
              <a:rPr lang="en-US" dirty="0" smtClean="0"/>
              <a:t>uses that are physically possible</a:t>
            </a:r>
            <a:r>
              <a:rPr lang="en-US" dirty="0" smtClean="0"/>
              <a:t>,</a:t>
            </a:r>
          </a:p>
          <a:p>
            <a:pPr>
              <a:buFontTx/>
              <a:buChar char="-"/>
            </a:pPr>
            <a:r>
              <a:rPr lang="en-US" dirty="0" smtClean="0"/>
              <a:t>legally </a:t>
            </a:r>
            <a:r>
              <a:rPr lang="en-US" dirty="0" smtClean="0"/>
              <a:t>permissible and </a:t>
            </a:r>
            <a:endParaRPr lang="en-US" dirty="0" smtClean="0"/>
          </a:p>
          <a:p>
            <a:pPr>
              <a:buFontTx/>
              <a:buChar char="-"/>
            </a:pPr>
            <a:r>
              <a:rPr lang="en-US" dirty="0" smtClean="0"/>
              <a:t>financially </a:t>
            </a:r>
            <a:r>
              <a:rPr lang="en-US" dirty="0" smtClean="0"/>
              <a:t>feasible should be considered. </a:t>
            </a:r>
            <a:endParaRPr lang="en-US" dirty="0" smtClean="0"/>
          </a:p>
          <a:p>
            <a:pPr>
              <a:buFontTx/>
              <a:buChar char="-"/>
            </a:pPr>
            <a:r>
              <a:rPr lang="en-US" dirty="0" smtClean="0"/>
              <a:t>As </a:t>
            </a:r>
            <a:r>
              <a:rPr lang="en-US" dirty="0" smtClean="0"/>
              <a:t>such, when assessing alternative uses, entities should consider the physical characteristics of the asset, any legal restrictions on its use and whether the value generated provides an </a:t>
            </a:r>
            <a:r>
              <a:rPr lang="en-US" dirty="0" smtClean="0"/>
              <a:t>adequate </a:t>
            </a:r>
            <a:r>
              <a:rPr lang="en-US" dirty="0" smtClean="0"/>
              <a:t>investment return for market participants.</a:t>
            </a:r>
            <a:r>
              <a:rPr lang="en-US" dirty="0" smtClean="0"/>
              <a:t>.</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r>
              <a:rPr lang="en-US" sz="3200" b="1" dirty="0" smtClean="0">
                <a:solidFill>
                  <a:srgbClr val="FF0000"/>
                </a:solidFill>
              </a:rPr>
              <a:t>Example1</a:t>
            </a:r>
            <a:r>
              <a:rPr lang="en-US" sz="3200" dirty="0" smtClean="0">
                <a:solidFill>
                  <a:srgbClr val="FF0000"/>
                </a:solidFill>
              </a:rPr>
              <a:t>:</a:t>
            </a:r>
            <a:r>
              <a:rPr lang="en-US" sz="3200" b="1" dirty="0" smtClean="0">
                <a:solidFill>
                  <a:srgbClr val="FF0000"/>
                </a:solidFill>
              </a:rPr>
              <a:t>Highest and best use</a:t>
            </a:r>
          </a:p>
          <a:p>
            <a:pPr>
              <a:buNone/>
            </a:pPr>
            <a:endParaRPr lang="en-US" dirty="0" smtClean="0"/>
          </a:p>
          <a:p>
            <a:r>
              <a:rPr lang="en-US" dirty="0" smtClean="0"/>
              <a:t> </a:t>
            </a:r>
            <a:r>
              <a:rPr lang="en-US" dirty="0" smtClean="0"/>
              <a:t>An entity acquired land as part of a business combination that was developed for industrial use as a site for a factory. Nearby land has been developed for high-end housing. The entity determines that the land currently being used as a factory site could be developed for residential use. The highest and best use of the land is determined by comparing each of the following:</a:t>
            </a:r>
          </a:p>
          <a:p>
            <a:r>
              <a:rPr lang="en-US" dirty="0" smtClean="0"/>
              <a:t>The value of the land currently being developed for industrial use,</a:t>
            </a:r>
          </a:p>
          <a:p>
            <a:r>
              <a:rPr lang="en-US" dirty="0" smtClean="0"/>
              <a:t>The value of the land as a vacant site for residential use, taking into account the costs of demolition and other costs necessary to convert the land to a vacant site.</a:t>
            </a:r>
          </a:p>
          <a:p>
            <a:pPr>
              <a:buFontTx/>
              <a:buChar char="-"/>
            </a:pPr>
            <a:r>
              <a:rPr lang="en-US" b="1" dirty="0" smtClean="0"/>
              <a:t>The highest and best use of the land is determined based on the higher of these two values.</a:t>
            </a:r>
          </a:p>
          <a:p>
            <a:pPr>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fontScale="85000" lnSpcReduction="20000"/>
          </a:bodyPr>
          <a:lstStyle/>
          <a:p>
            <a:r>
              <a:rPr lang="en-US" b="1" dirty="0" smtClean="0"/>
              <a:t>Fair value measurement and its approaches</a:t>
            </a:r>
            <a:r>
              <a:rPr lang="en-US" dirty="0" smtClean="0"/>
              <a:t>: Measuring an asset or liability at its fair value should follow the following steps:</a:t>
            </a:r>
          </a:p>
          <a:p>
            <a:r>
              <a:rPr lang="en-US" dirty="0" smtClean="0"/>
              <a:t>1 - Identify the item to be valued and the unit of account, identify the asset or liability, including the unit of account used for measurement,</a:t>
            </a:r>
          </a:p>
          <a:p>
            <a:r>
              <a:rPr lang="en-US" dirty="0" smtClean="0"/>
              <a:t>2 - Identify the most advantageous market and relevant market participants, this is the market considered from the perspective of the reporting entity where you will sell the asset or transfer the liability. In the absence of this, the most advantageous market may be considered the principal market for the asset or liability.</a:t>
            </a:r>
          </a:p>
          <a:p>
            <a:r>
              <a:rPr lang="en-US" dirty="0" smtClean="0"/>
              <a:t>3 - Determine the valuation assumption to be used in asset measurements. If the item being measured is a non-financial asset, determine the valuation assumption to be used by assessing how market participants apply the "highest and best use",</a:t>
            </a:r>
          </a:p>
          <a:p>
            <a:r>
              <a:rPr lang="en-US" dirty="0" smtClean="0"/>
              <a:t>4 - Consider the risk assumptions applied to liability measurements, if the item is a liability, the key assumptions that market participants would make regarding the risk of non-performance should be identified, including, but not limited to, the credit risk of the reporting entity (credit status).</a:t>
            </a:r>
          </a:p>
          <a:p>
            <a:r>
              <a:rPr lang="en-US" dirty="0" smtClean="0"/>
              <a:t>5 - Identify the available inputs. Identify the key assumptions that market participants will use in pricing the asset or liability, including assumptions about risk,</a:t>
            </a:r>
          </a:p>
          <a:p>
            <a:r>
              <a:rPr lang="en-US" dirty="0" smtClean="0"/>
              <a:t>6 – Select the appropriate valuation method(s), there are 3 broad types of methods (market approach, cost approach and income approach)</a:t>
            </a:r>
          </a:p>
          <a:p>
            <a:r>
              <a:rPr lang="en-US" dirty="0" smtClean="0"/>
              <a:t>7 – Measure the asset or liability</a:t>
            </a:r>
          </a:p>
          <a:p>
            <a:r>
              <a:rPr lang="en-US" dirty="0" smtClean="0"/>
              <a:t>,8 –Determine the amounts and information to be recorded, classified and disclosed in the interim and annual financial statements.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12192000" cy="6642847"/>
          </a:xfrm>
        </p:spPr>
        <p:txBody>
          <a:bodyPr>
            <a:normAutofit/>
          </a:bodyPr>
          <a:lstStyle/>
          <a:p>
            <a:r>
              <a:rPr lang="fr-FR" b="1" dirty="0" smtClean="0">
                <a:solidFill>
                  <a:srgbClr val="FF0000"/>
                </a:solidFill>
              </a:rPr>
              <a:t>EX2-</a:t>
            </a:r>
            <a:r>
              <a:rPr lang="fr-FR" dirty="0" smtClean="0">
                <a:solidFill>
                  <a:srgbClr val="FF0000"/>
                </a:solidFill>
              </a:rPr>
              <a:t> </a:t>
            </a:r>
            <a:r>
              <a:rPr lang="fr-FR" b="1" dirty="0" smtClean="0">
                <a:solidFill>
                  <a:srgbClr val="FF0000"/>
                </a:solidFill>
              </a:rPr>
              <a:t>the principal (or </a:t>
            </a:r>
            <a:r>
              <a:rPr lang="fr-FR" b="1" dirty="0" err="1" smtClean="0">
                <a:solidFill>
                  <a:srgbClr val="FF0000"/>
                </a:solidFill>
              </a:rPr>
              <a:t>most</a:t>
            </a:r>
            <a:r>
              <a:rPr lang="fr-FR" b="1" dirty="0" smtClean="0">
                <a:solidFill>
                  <a:srgbClr val="FF0000"/>
                </a:solidFill>
              </a:rPr>
              <a:t> </a:t>
            </a:r>
            <a:r>
              <a:rPr lang="fr-FR" b="1" dirty="0" err="1" smtClean="0">
                <a:solidFill>
                  <a:srgbClr val="FF0000"/>
                </a:solidFill>
              </a:rPr>
              <a:t>advantageous</a:t>
            </a:r>
            <a:r>
              <a:rPr lang="fr-FR" b="1" dirty="0" smtClean="0">
                <a:solidFill>
                  <a:srgbClr val="FF0000"/>
                </a:solidFill>
              </a:rPr>
              <a:t>) </a:t>
            </a:r>
            <a:r>
              <a:rPr lang="fr-FR" b="1" dirty="0" err="1" smtClean="0">
                <a:solidFill>
                  <a:srgbClr val="FF0000"/>
                </a:solidFill>
              </a:rPr>
              <a:t>market</a:t>
            </a:r>
            <a:endParaRPr lang="fr-FR" dirty="0" smtClean="0">
              <a:solidFill>
                <a:srgbClr val="FF0000"/>
              </a:solidFill>
            </a:endParaRPr>
          </a:p>
          <a:p>
            <a:pPr>
              <a:buNone/>
            </a:pPr>
            <a:r>
              <a:rPr lang="fr-FR" dirty="0" smtClean="0"/>
              <a:t>- The </a:t>
            </a:r>
            <a:r>
              <a:rPr lang="fr-FR" dirty="0" err="1" smtClean="0"/>
              <a:t>asset</a:t>
            </a:r>
            <a:r>
              <a:rPr lang="fr-FR" dirty="0" smtClean="0"/>
              <a:t> </a:t>
            </a:r>
            <a:r>
              <a:rPr lang="fr-FR" dirty="0" err="1" smtClean="0"/>
              <a:t>is</a:t>
            </a:r>
            <a:r>
              <a:rPr lang="fr-FR" dirty="0" smtClean="0"/>
              <a:t> </a:t>
            </a:r>
            <a:r>
              <a:rPr lang="fr-FR" dirty="0" err="1" smtClean="0"/>
              <a:t>sold</a:t>
            </a:r>
            <a:r>
              <a:rPr lang="fr-FR" dirty="0" smtClean="0"/>
              <a:t> in </a:t>
            </a:r>
            <a:r>
              <a:rPr lang="fr-FR" dirty="0" err="1" smtClean="0"/>
              <a:t>two</a:t>
            </a:r>
            <a:r>
              <a:rPr lang="fr-FR" dirty="0" smtClean="0"/>
              <a:t> </a:t>
            </a:r>
            <a:r>
              <a:rPr lang="fr-FR" dirty="0" err="1" smtClean="0"/>
              <a:t>different</a:t>
            </a:r>
            <a:r>
              <a:rPr lang="fr-FR" dirty="0" smtClean="0"/>
              <a:t> active </a:t>
            </a:r>
            <a:r>
              <a:rPr lang="fr-FR" dirty="0" err="1" smtClean="0"/>
              <a:t>markets</a:t>
            </a:r>
            <a:r>
              <a:rPr lang="fr-FR" dirty="0" smtClean="0"/>
              <a:t> </a:t>
            </a:r>
            <a:r>
              <a:rPr lang="fr-FR" dirty="0" err="1" smtClean="0"/>
              <a:t>at</a:t>
            </a:r>
            <a:r>
              <a:rPr lang="fr-FR" dirty="0" smtClean="0"/>
              <a:t> </a:t>
            </a:r>
            <a:r>
              <a:rPr lang="fr-FR" dirty="0" err="1" smtClean="0"/>
              <a:t>different</a:t>
            </a:r>
            <a:r>
              <a:rPr lang="fr-FR" dirty="0" smtClean="0"/>
              <a:t> </a:t>
            </a:r>
            <a:r>
              <a:rPr lang="fr-FR" dirty="0" err="1" smtClean="0"/>
              <a:t>prices</a:t>
            </a:r>
            <a:r>
              <a:rPr lang="fr-FR" dirty="0" smtClean="0"/>
              <a:t>. The </a:t>
            </a:r>
            <a:r>
              <a:rPr lang="fr-FR" dirty="0" err="1" smtClean="0"/>
              <a:t>entity</a:t>
            </a:r>
            <a:r>
              <a:rPr lang="fr-FR" dirty="0" smtClean="0"/>
              <a:t> </a:t>
            </a:r>
            <a:r>
              <a:rPr lang="fr-FR" dirty="0" err="1" smtClean="0"/>
              <a:t>enters</a:t>
            </a:r>
            <a:r>
              <a:rPr lang="fr-FR" dirty="0" smtClean="0"/>
              <a:t> </a:t>
            </a:r>
            <a:r>
              <a:rPr lang="fr-FR" dirty="0" err="1" smtClean="0"/>
              <a:t>into</a:t>
            </a:r>
            <a:r>
              <a:rPr lang="fr-FR" dirty="0" smtClean="0"/>
              <a:t> transactions in </a:t>
            </a:r>
            <a:r>
              <a:rPr lang="fr-FR" dirty="0" err="1" smtClean="0"/>
              <a:t>both</a:t>
            </a:r>
            <a:r>
              <a:rPr lang="fr-FR" dirty="0" smtClean="0"/>
              <a:t> </a:t>
            </a:r>
            <a:r>
              <a:rPr lang="fr-FR" dirty="0" err="1" smtClean="0"/>
              <a:t>markets</a:t>
            </a:r>
            <a:r>
              <a:rPr lang="fr-FR" dirty="0" smtClean="0"/>
              <a:t> and has </a:t>
            </a:r>
            <a:r>
              <a:rPr lang="fr-FR" dirty="0" err="1" smtClean="0"/>
              <a:t>access</a:t>
            </a:r>
            <a:r>
              <a:rPr lang="fr-FR" dirty="0" smtClean="0"/>
              <a:t> to the </a:t>
            </a:r>
            <a:r>
              <a:rPr lang="fr-FR" dirty="0" err="1" smtClean="0"/>
              <a:t>price</a:t>
            </a:r>
            <a:r>
              <a:rPr lang="fr-FR" dirty="0" smtClean="0"/>
              <a:t> in </a:t>
            </a:r>
            <a:r>
              <a:rPr lang="fr-FR" dirty="0" err="1" smtClean="0"/>
              <a:t>those</a:t>
            </a:r>
            <a:r>
              <a:rPr lang="fr-FR" dirty="0" smtClean="0"/>
              <a:t> </a:t>
            </a:r>
            <a:r>
              <a:rPr lang="fr-FR" dirty="0" err="1" smtClean="0"/>
              <a:t>markets</a:t>
            </a:r>
            <a:r>
              <a:rPr lang="fr-FR" dirty="0" smtClean="0"/>
              <a:t> for the </a:t>
            </a:r>
            <a:r>
              <a:rPr lang="fr-FR" dirty="0" err="1" smtClean="0"/>
              <a:t>asset</a:t>
            </a:r>
            <a:r>
              <a:rPr lang="fr-FR" dirty="0" smtClean="0"/>
              <a:t> </a:t>
            </a:r>
            <a:r>
              <a:rPr lang="fr-FR" dirty="0" err="1" smtClean="0"/>
              <a:t>at</a:t>
            </a:r>
            <a:r>
              <a:rPr lang="fr-FR" dirty="0" smtClean="0"/>
              <a:t> the </a:t>
            </a:r>
            <a:r>
              <a:rPr lang="fr-FR" dirty="0" err="1" smtClean="0"/>
              <a:t>measurement</a:t>
            </a:r>
            <a:r>
              <a:rPr lang="fr-FR" dirty="0" smtClean="0"/>
              <a:t> date.</a:t>
            </a:r>
          </a:p>
          <a:p>
            <a:r>
              <a:rPr lang="fr-FR" b="1" dirty="0" err="1" smtClean="0"/>
              <a:t>Required</a:t>
            </a:r>
            <a:r>
              <a:rPr lang="fr-FR" b="1" dirty="0" smtClean="0"/>
              <a:t>-</a:t>
            </a:r>
            <a:r>
              <a:rPr lang="fr-FR" dirty="0" err="1" smtClean="0"/>
              <a:t>Determine</a:t>
            </a:r>
            <a:r>
              <a:rPr lang="fr-FR" dirty="0" smtClean="0"/>
              <a:t> the </a:t>
            </a:r>
            <a:r>
              <a:rPr lang="fr-FR" dirty="0" err="1" smtClean="0"/>
              <a:t>fair</a:t>
            </a:r>
            <a:r>
              <a:rPr lang="fr-FR" dirty="0" smtClean="0"/>
              <a:t> value of the </a:t>
            </a:r>
            <a:r>
              <a:rPr lang="fr-FR" dirty="0" err="1" smtClean="0"/>
              <a:t>asset</a:t>
            </a:r>
            <a:endParaRPr lang="fr-FR" dirty="0" smtClean="0"/>
          </a:p>
          <a:p>
            <a:pPr>
              <a:buNone/>
            </a:pPr>
            <a:endParaRPr lang="fr-FR" dirty="0" smtClean="0"/>
          </a:p>
          <a:p>
            <a:endParaRPr lang="fr-FR" dirty="0" smtClean="0"/>
          </a:p>
          <a:p>
            <a:endParaRPr lang="fr-FR" dirty="0" smtClean="0"/>
          </a:p>
          <a:p>
            <a:endParaRPr lang="fr-FR" dirty="0" smtClean="0"/>
          </a:p>
          <a:p>
            <a:endParaRPr lang="fr-FR" dirty="0" smtClean="0"/>
          </a:p>
          <a:p>
            <a:pPr>
              <a:buNone/>
            </a:pPr>
            <a:r>
              <a:rPr lang="fr-FR" dirty="0" smtClean="0"/>
              <a:t>).</a:t>
            </a:r>
          </a:p>
          <a:p>
            <a:endParaRPr lang="fr-FR" dirty="0"/>
          </a:p>
        </p:txBody>
      </p:sp>
      <p:graphicFrame>
        <p:nvGraphicFramePr>
          <p:cNvPr id="5" name="Tableau 4"/>
          <p:cNvGraphicFramePr>
            <a:graphicFrameLocks noGrp="1"/>
          </p:cNvGraphicFramePr>
          <p:nvPr/>
        </p:nvGraphicFramePr>
        <p:xfrm>
          <a:off x="1494118" y="2691902"/>
          <a:ext cx="8127999" cy="3596640"/>
        </p:xfrm>
        <a:graphic>
          <a:graphicData uri="http://schemas.openxmlformats.org/drawingml/2006/table">
            <a:tbl>
              <a:tblPr firstRow="1" bandRow="1">
                <a:tableStyleId>{5C22544A-7EE6-4342-B048-85BDC9FD1C3A}</a:tableStyleId>
              </a:tblPr>
              <a:tblGrid>
                <a:gridCol w="2709333"/>
                <a:gridCol w="2709333"/>
                <a:gridCol w="2709333"/>
              </a:tblGrid>
              <a:tr h="370840">
                <a:tc>
                  <a:txBody>
                    <a:bodyPr/>
                    <a:lstStyle/>
                    <a:p>
                      <a:endParaRPr lang="fr-FR" sz="2800" b="1" dirty="0"/>
                    </a:p>
                  </a:txBody>
                  <a:tcPr/>
                </a:tc>
                <a:tc>
                  <a:txBody>
                    <a:bodyPr/>
                    <a:lstStyle/>
                    <a:p>
                      <a:r>
                        <a:rPr lang="fr-FR" sz="2800" b="1" dirty="0" smtClean="0"/>
                        <a:t> </a:t>
                      </a:r>
                      <a:r>
                        <a:rPr lang="fr-FR" sz="2800" b="1" dirty="0" err="1" smtClean="0"/>
                        <a:t>Market</a:t>
                      </a:r>
                      <a:r>
                        <a:rPr lang="fr-FR" sz="2800" b="1" dirty="0" smtClean="0"/>
                        <a:t> A</a:t>
                      </a:r>
                      <a:endParaRPr lang="fr-FR" sz="28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800" b="1" dirty="0" err="1" smtClean="0"/>
                        <a:t>Market</a:t>
                      </a:r>
                      <a:r>
                        <a:rPr lang="fr-FR" sz="2800" b="1" dirty="0" smtClean="0"/>
                        <a:t> B</a:t>
                      </a:r>
                    </a:p>
                    <a:p>
                      <a:endParaRPr lang="fr-FR" sz="2800" b="1" dirty="0"/>
                    </a:p>
                  </a:txBody>
                  <a:tcPr/>
                </a:tc>
              </a:tr>
              <a:tr h="370840">
                <a:tc>
                  <a:txBody>
                    <a:bodyPr/>
                    <a:lstStyle/>
                    <a:p>
                      <a:r>
                        <a:rPr lang="fr-FR" sz="2800" b="1" dirty="0" smtClean="0"/>
                        <a:t>Price                                                            </a:t>
                      </a:r>
                    </a:p>
                    <a:p>
                      <a:r>
                        <a:rPr lang="fr-FR" sz="2800" b="1" dirty="0" err="1" smtClean="0"/>
                        <a:t>Transction</a:t>
                      </a:r>
                      <a:r>
                        <a:rPr lang="fr-FR" sz="2800" b="1" dirty="0" smtClean="0"/>
                        <a:t> </a:t>
                      </a:r>
                      <a:r>
                        <a:rPr lang="fr-FR" sz="2800" b="1" dirty="0" err="1" smtClean="0"/>
                        <a:t>Cost</a:t>
                      </a:r>
                      <a:r>
                        <a:rPr lang="fr-FR" sz="2800" b="1" dirty="0" smtClean="0"/>
                        <a:t>                                             </a:t>
                      </a:r>
                    </a:p>
                    <a:p>
                      <a:r>
                        <a:rPr lang="fr-FR" sz="2800" b="1" dirty="0" smtClean="0"/>
                        <a:t>Transport </a:t>
                      </a:r>
                      <a:r>
                        <a:rPr lang="fr-FR" sz="2800" b="1" dirty="0" err="1" smtClean="0"/>
                        <a:t>cost</a:t>
                      </a:r>
                      <a:r>
                        <a:rPr lang="fr-FR" sz="2800" b="1" dirty="0" smtClean="0"/>
                        <a:t>                                             </a:t>
                      </a:r>
                    </a:p>
                    <a:p>
                      <a:r>
                        <a:rPr lang="fr-FR" sz="2800" b="1" dirty="0" smtClean="0"/>
                        <a:t>Net Value</a:t>
                      </a:r>
                      <a:r>
                        <a:rPr lang="fr-FR" sz="2800" b="1" u="sng" dirty="0" smtClean="0"/>
                        <a:t>                                                    </a:t>
                      </a:r>
                      <a:endParaRPr lang="fr-FR" sz="2800" b="1" dirty="0" smtClean="0"/>
                    </a:p>
                    <a:p>
                      <a:r>
                        <a:rPr lang="fr-FR" sz="2800" b="1" u="sng" dirty="0" smtClean="0"/>
                        <a:t>                                       </a:t>
                      </a:r>
                      <a:endParaRPr lang="fr-FR" sz="2800" b="1" dirty="0" smtClean="0"/>
                    </a:p>
                    <a:p>
                      <a:endParaRPr lang="fr-FR" sz="2800" b="1" dirty="0"/>
                    </a:p>
                  </a:txBody>
                  <a:tcPr/>
                </a:tc>
                <a:tc>
                  <a:txBody>
                    <a:bodyPr/>
                    <a:lstStyle/>
                    <a:p>
                      <a:r>
                        <a:rPr lang="fr-FR" sz="2800" b="1" dirty="0" smtClean="0"/>
                        <a:t>27</a:t>
                      </a:r>
                    </a:p>
                    <a:p>
                      <a:r>
                        <a:rPr lang="fr-FR" sz="2800" b="1" dirty="0" smtClean="0"/>
                        <a:t>3</a:t>
                      </a:r>
                    </a:p>
                    <a:p>
                      <a:r>
                        <a:rPr lang="fr-FR" sz="2800" b="1" dirty="0" smtClean="0"/>
                        <a:t>2</a:t>
                      </a:r>
                    </a:p>
                    <a:p>
                      <a:r>
                        <a:rPr lang="fr-FR" sz="2800" b="1" dirty="0" smtClean="0"/>
                        <a:t>22</a:t>
                      </a:r>
                      <a:endParaRPr lang="fr-FR" sz="2800" b="1" dirty="0"/>
                    </a:p>
                  </a:txBody>
                  <a:tcPr/>
                </a:tc>
                <a:tc>
                  <a:txBody>
                    <a:bodyPr/>
                    <a:lstStyle/>
                    <a:p>
                      <a:r>
                        <a:rPr lang="fr-FR" sz="2800" b="1" dirty="0" smtClean="0"/>
                        <a:t>26</a:t>
                      </a:r>
                    </a:p>
                    <a:p>
                      <a:r>
                        <a:rPr lang="fr-FR" sz="2800" b="1" dirty="0" smtClean="0"/>
                        <a:t>2</a:t>
                      </a:r>
                    </a:p>
                    <a:p>
                      <a:r>
                        <a:rPr lang="fr-FR" sz="2800" b="1" dirty="0" smtClean="0"/>
                        <a:t>2</a:t>
                      </a:r>
                    </a:p>
                    <a:p>
                      <a:r>
                        <a:rPr lang="fr-FR" sz="2800" b="1" dirty="0" smtClean="0"/>
                        <a:t>23</a:t>
                      </a:r>
                      <a:endParaRPr lang="fr-FR" sz="2800" b="1"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a:buNone/>
            </a:pPr>
            <a:r>
              <a:rPr lang="fr-FR" sz="3200" b="1" dirty="0" smtClean="0"/>
              <a:t>Solution</a:t>
            </a:r>
          </a:p>
          <a:p>
            <a:r>
              <a:rPr lang="fr-FR" sz="3200" dirty="0" smtClean="0"/>
              <a:t>If the </a:t>
            </a:r>
            <a:r>
              <a:rPr lang="fr-FR" sz="3200" dirty="0" err="1" smtClean="0"/>
              <a:t>market</a:t>
            </a:r>
            <a:r>
              <a:rPr lang="fr-FR" sz="3200" b="1" dirty="0" err="1" smtClean="0"/>
              <a:t>“Α</a:t>
            </a:r>
            <a:r>
              <a:rPr lang="fr-FR" sz="3200" b="1" dirty="0" smtClean="0"/>
              <a:t>”</a:t>
            </a:r>
            <a:r>
              <a:rPr lang="fr-FR" sz="3200" dirty="0" smtClean="0"/>
              <a:t>  </a:t>
            </a:r>
            <a:r>
              <a:rPr lang="fr-FR" sz="3200" dirty="0" err="1" smtClean="0">
                <a:solidFill>
                  <a:srgbClr val="FF0000"/>
                </a:solidFill>
              </a:rPr>
              <a:t>is</a:t>
            </a:r>
            <a:r>
              <a:rPr lang="fr-FR" sz="3200" dirty="0" smtClean="0">
                <a:solidFill>
                  <a:srgbClr val="FF0000"/>
                </a:solidFill>
              </a:rPr>
              <a:t> the principal </a:t>
            </a:r>
            <a:r>
              <a:rPr lang="fr-FR" sz="3200" dirty="0" err="1" smtClean="0">
                <a:solidFill>
                  <a:srgbClr val="FF0000"/>
                </a:solidFill>
              </a:rPr>
              <a:t>market</a:t>
            </a:r>
            <a:r>
              <a:rPr lang="fr-FR" sz="3200" dirty="0" smtClean="0">
                <a:solidFill>
                  <a:srgbClr val="FF0000"/>
                </a:solidFill>
              </a:rPr>
              <a:t> </a:t>
            </a:r>
            <a:r>
              <a:rPr lang="fr-FR" sz="3200" dirty="0" smtClean="0"/>
              <a:t>for the </a:t>
            </a:r>
            <a:r>
              <a:rPr lang="fr-FR" sz="3200" dirty="0" err="1" smtClean="0"/>
              <a:t>asset</a:t>
            </a:r>
            <a:r>
              <a:rPr lang="fr-FR" sz="3200" dirty="0" smtClean="0"/>
              <a:t> (the </a:t>
            </a:r>
            <a:r>
              <a:rPr lang="fr-FR" sz="3200" dirty="0" err="1" smtClean="0"/>
              <a:t>market</a:t>
            </a:r>
            <a:r>
              <a:rPr lang="fr-FR" sz="3200" dirty="0" smtClean="0"/>
              <a:t> with the </a:t>
            </a:r>
            <a:r>
              <a:rPr lang="fr-FR" sz="3200" dirty="0" err="1" smtClean="0"/>
              <a:t>largest</a:t>
            </a:r>
            <a:r>
              <a:rPr lang="fr-FR" sz="3200" dirty="0" smtClean="0"/>
              <a:t> volume and </a:t>
            </a:r>
            <a:r>
              <a:rPr lang="fr-FR" sz="3200" dirty="0" err="1" smtClean="0"/>
              <a:t>level</a:t>
            </a:r>
            <a:r>
              <a:rPr lang="fr-FR" sz="3200" dirty="0" smtClean="0"/>
              <a:t> of </a:t>
            </a:r>
            <a:r>
              <a:rPr lang="fr-FR" sz="3200" dirty="0" err="1" smtClean="0"/>
              <a:t>activity</a:t>
            </a:r>
            <a:r>
              <a:rPr lang="fr-FR" sz="3200" dirty="0" smtClean="0"/>
              <a:t> for the </a:t>
            </a:r>
            <a:r>
              <a:rPr lang="fr-FR" sz="3200" dirty="0" err="1" smtClean="0"/>
              <a:t>asset</a:t>
            </a:r>
            <a:r>
              <a:rPr lang="fr-FR" sz="3200" dirty="0" smtClean="0"/>
              <a:t>), the </a:t>
            </a:r>
            <a:r>
              <a:rPr lang="fr-FR" sz="3200" dirty="0" err="1" smtClean="0"/>
              <a:t>fair</a:t>
            </a:r>
            <a:r>
              <a:rPr lang="fr-FR" sz="3200" dirty="0" smtClean="0"/>
              <a:t> value of the </a:t>
            </a:r>
            <a:r>
              <a:rPr lang="fr-FR" sz="3200" dirty="0" err="1" smtClean="0"/>
              <a:t>asset</a:t>
            </a:r>
            <a:r>
              <a:rPr lang="fr-FR" sz="3200" dirty="0" smtClean="0"/>
              <a:t> will </a:t>
            </a:r>
            <a:r>
              <a:rPr lang="fr-FR" sz="3200" dirty="0" err="1" smtClean="0"/>
              <a:t>be</a:t>
            </a:r>
            <a:r>
              <a:rPr lang="fr-FR" sz="3200" dirty="0" smtClean="0"/>
              <a:t> </a:t>
            </a:r>
            <a:r>
              <a:rPr lang="fr-FR" sz="3200" dirty="0" err="1" smtClean="0"/>
              <a:t>measured</a:t>
            </a:r>
            <a:r>
              <a:rPr lang="fr-FR" sz="3200" dirty="0" smtClean="0"/>
              <a:t> </a:t>
            </a:r>
            <a:r>
              <a:rPr lang="fr-FR" sz="3200" dirty="0" err="1" smtClean="0"/>
              <a:t>using</a:t>
            </a:r>
            <a:r>
              <a:rPr lang="fr-FR" sz="3200" dirty="0" smtClean="0"/>
              <a:t> the </a:t>
            </a:r>
            <a:r>
              <a:rPr lang="fr-FR" sz="3200" dirty="0" err="1" smtClean="0"/>
              <a:t>price</a:t>
            </a:r>
            <a:r>
              <a:rPr lang="fr-FR" sz="3200" dirty="0" smtClean="0"/>
              <a:t> on the </a:t>
            </a:r>
            <a:r>
              <a:rPr lang="fr-FR" sz="3200" dirty="0" err="1" smtClean="0"/>
              <a:t>market</a:t>
            </a:r>
            <a:r>
              <a:rPr lang="fr-FR" sz="3200" b="1" dirty="0" err="1" smtClean="0"/>
              <a:t>“Α</a:t>
            </a:r>
            <a:r>
              <a:rPr lang="fr-FR" sz="3200" b="1" dirty="0" smtClean="0"/>
              <a:t>”</a:t>
            </a:r>
            <a:r>
              <a:rPr lang="fr-FR" sz="3200" dirty="0" smtClean="0"/>
              <a:t>  </a:t>
            </a:r>
            <a:r>
              <a:rPr lang="fr-FR" sz="3200" dirty="0" err="1" smtClean="0">
                <a:solidFill>
                  <a:srgbClr val="FF0000"/>
                </a:solidFill>
              </a:rPr>
              <a:t>less</a:t>
            </a:r>
            <a:r>
              <a:rPr lang="fr-FR" sz="3200" dirty="0" smtClean="0">
                <a:solidFill>
                  <a:srgbClr val="FF0000"/>
                </a:solidFill>
              </a:rPr>
              <a:t> transportation </a:t>
            </a:r>
            <a:r>
              <a:rPr lang="fr-FR" sz="3200" dirty="0" err="1" smtClean="0">
                <a:solidFill>
                  <a:srgbClr val="FF0000"/>
                </a:solidFill>
              </a:rPr>
              <a:t>costs</a:t>
            </a:r>
            <a:r>
              <a:rPr lang="fr-FR" sz="3200" dirty="0" smtClean="0">
                <a:solidFill>
                  <a:srgbClr val="FF0000"/>
                </a:solidFill>
              </a:rPr>
              <a:t> </a:t>
            </a:r>
            <a:r>
              <a:rPr lang="fr-FR" sz="3200" dirty="0" smtClean="0"/>
              <a:t>(€2</a:t>
            </a:r>
            <a:r>
              <a:rPr lang="ar-SA" sz="3200" dirty="0" smtClean="0"/>
              <a:t>5</a:t>
            </a:r>
            <a:r>
              <a:rPr lang="fr-FR" sz="3200" dirty="0" smtClean="0"/>
              <a:t>).</a:t>
            </a:r>
          </a:p>
          <a:p>
            <a:r>
              <a:rPr lang="fr-FR" sz="3200" dirty="0" smtClean="0"/>
              <a:t>If </a:t>
            </a:r>
            <a:r>
              <a:rPr lang="fr-FR" sz="3200" dirty="0" err="1" smtClean="0"/>
              <a:t>neither</a:t>
            </a:r>
            <a:r>
              <a:rPr lang="fr-FR" sz="3200" dirty="0" smtClean="0"/>
              <a:t> </a:t>
            </a:r>
            <a:r>
              <a:rPr lang="fr-FR" sz="3200" dirty="0" err="1" smtClean="0"/>
              <a:t>market</a:t>
            </a:r>
            <a:r>
              <a:rPr lang="fr-FR" sz="3200" dirty="0" smtClean="0"/>
              <a:t> </a:t>
            </a:r>
            <a:r>
              <a:rPr lang="fr-FR" sz="3200" dirty="0" err="1" smtClean="0"/>
              <a:t>is</a:t>
            </a:r>
            <a:r>
              <a:rPr lang="fr-FR" sz="3200" dirty="0" smtClean="0"/>
              <a:t> the principal </a:t>
            </a:r>
            <a:r>
              <a:rPr lang="fr-FR" sz="3200" dirty="0" err="1" smtClean="0"/>
              <a:t>market</a:t>
            </a:r>
            <a:r>
              <a:rPr lang="fr-FR" sz="3200" dirty="0" smtClean="0"/>
              <a:t> for the </a:t>
            </a:r>
            <a:r>
              <a:rPr lang="fr-FR" sz="3200" dirty="0" err="1" smtClean="0"/>
              <a:t>asset</a:t>
            </a:r>
            <a:r>
              <a:rPr lang="fr-FR" sz="3200" dirty="0" smtClean="0"/>
              <a:t>, </a:t>
            </a:r>
            <a:r>
              <a:rPr lang="fr-FR" sz="3200" dirty="0" err="1" smtClean="0"/>
              <a:t>fair</a:t>
            </a:r>
            <a:r>
              <a:rPr lang="fr-FR" sz="3200" dirty="0" smtClean="0"/>
              <a:t> value </a:t>
            </a:r>
            <a:r>
              <a:rPr lang="fr-FR" sz="3200" dirty="0" err="1" smtClean="0"/>
              <a:t>is</a:t>
            </a:r>
            <a:r>
              <a:rPr lang="fr-FR" sz="3200" dirty="0" smtClean="0"/>
              <a:t> </a:t>
            </a:r>
            <a:r>
              <a:rPr lang="fr-FR" sz="3200" dirty="0" err="1" smtClean="0"/>
              <a:t>measured</a:t>
            </a:r>
            <a:r>
              <a:rPr lang="fr-FR" sz="3200" dirty="0" smtClean="0"/>
              <a:t> </a:t>
            </a:r>
            <a:r>
              <a:rPr lang="fr-FR" sz="3200" dirty="0" err="1" smtClean="0"/>
              <a:t>using</a:t>
            </a:r>
            <a:r>
              <a:rPr lang="fr-FR" sz="3200" dirty="0" smtClean="0"/>
              <a:t> the </a:t>
            </a:r>
            <a:r>
              <a:rPr lang="fr-FR" sz="3200" dirty="0" err="1" smtClean="0"/>
              <a:t>price</a:t>
            </a:r>
            <a:r>
              <a:rPr lang="fr-FR" sz="3200" dirty="0" smtClean="0"/>
              <a:t> </a:t>
            </a:r>
            <a:r>
              <a:rPr lang="fr-FR" sz="3200" dirty="0" smtClean="0">
                <a:solidFill>
                  <a:srgbClr val="FF0000"/>
                </a:solidFill>
              </a:rPr>
              <a:t>in the more </a:t>
            </a:r>
            <a:r>
              <a:rPr lang="fr-FR" sz="3200" dirty="0" err="1" smtClean="0">
                <a:solidFill>
                  <a:srgbClr val="FF0000"/>
                </a:solidFill>
              </a:rPr>
              <a:t>advantageous</a:t>
            </a:r>
            <a:r>
              <a:rPr lang="fr-FR" sz="3200" dirty="0" smtClean="0">
                <a:solidFill>
                  <a:srgbClr val="FF0000"/>
                </a:solidFill>
              </a:rPr>
              <a:t> </a:t>
            </a:r>
            <a:r>
              <a:rPr lang="fr-FR" sz="3200" dirty="0" err="1" smtClean="0">
                <a:solidFill>
                  <a:srgbClr val="FF0000"/>
                </a:solidFill>
              </a:rPr>
              <a:t>market</a:t>
            </a:r>
            <a:r>
              <a:rPr lang="fr-FR" sz="3200" dirty="0" smtClean="0">
                <a:solidFill>
                  <a:srgbClr val="FF0000"/>
                </a:solidFill>
              </a:rPr>
              <a:t>.</a:t>
            </a:r>
          </a:p>
          <a:p>
            <a:r>
              <a:rPr lang="fr-FR" sz="3200" dirty="0" smtClean="0"/>
              <a:t>in the </a:t>
            </a:r>
            <a:r>
              <a:rPr lang="fr-FR" sz="3200" dirty="0" err="1" smtClean="0"/>
              <a:t>above</a:t>
            </a:r>
            <a:r>
              <a:rPr lang="fr-FR" sz="3200" dirty="0" smtClean="0"/>
              <a:t> case, the </a:t>
            </a:r>
            <a:r>
              <a:rPr lang="fr-FR" sz="3200" dirty="0" err="1" smtClean="0"/>
              <a:t>market</a:t>
            </a:r>
            <a:r>
              <a:rPr lang="fr-FR" sz="3200" dirty="0" smtClean="0"/>
              <a:t> </a:t>
            </a:r>
            <a:r>
              <a:rPr lang="fr-FR" sz="3200" dirty="0" err="1" smtClean="0"/>
              <a:t>would</a:t>
            </a:r>
            <a:r>
              <a:rPr lang="fr-FR" sz="3200" dirty="0" smtClean="0"/>
              <a:t> </a:t>
            </a:r>
            <a:r>
              <a:rPr lang="fr-FR" sz="3200" dirty="0" err="1" smtClean="0"/>
              <a:t>be</a:t>
            </a:r>
            <a:r>
              <a:rPr lang="fr-FR" sz="3200" dirty="0" smtClean="0"/>
              <a:t> </a:t>
            </a:r>
            <a:r>
              <a:rPr lang="fr-FR" sz="3200" b="1" dirty="0" smtClean="0"/>
              <a:t>Β</a:t>
            </a:r>
            <a:r>
              <a:rPr lang="fr-FR" sz="3200" dirty="0" smtClean="0"/>
              <a:t>, and the </a:t>
            </a:r>
            <a:r>
              <a:rPr lang="fr-FR" sz="3200" dirty="0" err="1" smtClean="0"/>
              <a:t>fair</a:t>
            </a:r>
            <a:r>
              <a:rPr lang="fr-FR" sz="3200" dirty="0" smtClean="0"/>
              <a:t> value of the </a:t>
            </a:r>
            <a:r>
              <a:rPr lang="fr-FR" sz="3200" dirty="0" err="1" smtClean="0"/>
              <a:t>asset</a:t>
            </a:r>
            <a:r>
              <a:rPr lang="fr-FR" sz="3200" dirty="0" smtClean="0"/>
              <a:t> </a:t>
            </a:r>
            <a:r>
              <a:rPr lang="fr-FR" sz="3200" dirty="0" err="1" smtClean="0"/>
              <a:t>would</a:t>
            </a:r>
            <a:r>
              <a:rPr lang="fr-FR" sz="3200" dirty="0" smtClean="0"/>
              <a:t> </a:t>
            </a:r>
            <a:r>
              <a:rPr lang="fr-FR" sz="3200" dirty="0" err="1" smtClean="0"/>
              <a:t>be</a:t>
            </a:r>
            <a:r>
              <a:rPr lang="fr-FR" sz="3200" dirty="0" smtClean="0"/>
              <a:t> €2</a:t>
            </a:r>
            <a:r>
              <a:rPr lang="ar-SA" sz="3200" dirty="0" smtClean="0"/>
              <a:t>4</a:t>
            </a:r>
            <a:r>
              <a:rPr lang="fr-FR" sz="3200" dirty="0" smtClean="0"/>
              <a:t> (</a:t>
            </a:r>
            <a:r>
              <a:rPr lang="fr-FR" sz="3200" dirty="0" err="1" smtClean="0"/>
              <a:t>price</a:t>
            </a:r>
            <a:r>
              <a:rPr lang="fr-FR" sz="3200" dirty="0" smtClean="0"/>
              <a:t> €2</a:t>
            </a:r>
            <a:r>
              <a:rPr lang="ar-SA" sz="3200" dirty="0" smtClean="0"/>
              <a:t>6</a:t>
            </a:r>
            <a:r>
              <a:rPr lang="fr-FR" sz="3200" dirty="0" smtClean="0"/>
              <a:t> </a:t>
            </a:r>
            <a:r>
              <a:rPr lang="fr-FR" sz="3200" dirty="0" err="1" smtClean="0"/>
              <a:t>less</a:t>
            </a:r>
            <a:r>
              <a:rPr lang="fr-FR" sz="3200" dirty="0" smtClean="0"/>
              <a:t> €2 </a:t>
            </a:r>
            <a:r>
              <a:rPr lang="fr-FR" sz="3200" dirty="0" smtClean="0">
                <a:solidFill>
                  <a:srgbClr val="FF0000"/>
                </a:solidFill>
              </a:rPr>
              <a:t>transportation </a:t>
            </a:r>
            <a:r>
              <a:rPr lang="fr-FR" sz="3200" dirty="0" err="1" smtClean="0">
                <a:solidFill>
                  <a:srgbClr val="FF0000"/>
                </a:solidFill>
              </a:rPr>
              <a:t>c</a:t>
            </a:r>
            <a:r>
              <a:rPr lang="fr-FR" sz="3200" dirty="0" err="1" smtClean="0"/>
              <a:t>osts</a:t>
            </a:r>
            <a:endParaRPr lang="fr-FR"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r>
              <a:rPr lang="en-US" sz="3200" b="1" dirty="0" smtClean="0">
                <a:solidFill>
                  <a:srgbClr val="FF0000"/>
                </a:solidFill>
              </a:rPr>
              <a:t>Fair Value Hierarchy:</a:t>
            </a:r>
          </a:p>
          <a:p>
            <a:pPr>
              <a:buNone/>
            </a:pPr>
            <a:r>
              <a:rPr lang="en-US" sz="3200" b="1" dirty="0" smtClean="0">
                <a:solidFill>
                  <a:srgbClr val="FF0000"/>
                </a:solidFill>
              </a:rPr>
              <a:t> </a:t>
            </a:r>
            <a:r>
              <a:rPr lang="en-US" sz="3200" dirty="0" smtClean="0"/>
              <a:t>IFRS 13 seeks to ensure consistency and consistency in achieving comparability through fair value measurement and related disclosures through the fair value hierarchy</a:t>
            </a:r>
          </a:p>
          <a:p>
            <a:pPr>
              <a:buNone/>
            </a:pPr>
            <a:r>
              <a:rPr lang="fr-FR" sz="3200" b="1" dirty="0" err="1" smtClean="0">
                <a:solidFill>
                  <a:srgbClr val="FF0000"/>
                </a:solidFill>
              </a:rPr>
              <a:t>Level</a:t>
            </a:r>
            <a:r>
              <a:rPr lang="fr-FR" sz="3200" b="1" dirty="0" smtClean="0">
                <a:solidFill>
                  <a:srgbClr val="FF0000"/>
                </a:solidFill>
              </a:rPr>
              <a:t> 3</a:t>
            </a:r>
          </a:p>
          <a:p>
            <a:pPr>
              <a:buNone/>
            </a:pPr>
            <a:r>
              <a:rPr lang="fr-FR" sz="3200" b="1" dirty="0" smtClean="0">
                <a:solidFill>
                  <a:srgbClr val="FF0000"/>
                </a:solidFill>
              </a:rPr>
              <a:t> inputs </a:t>
            </a:r>
            <a:r>
              <a:rPr lang="fr-FR" sz="3200" b="1" dirty="0" err="1" smtClean="0">
                <a:solidFill>
                  <a:srgbClr val="FF0000"/>
                </a:solidFill>
              </a:rPr>
              <a:t>Unobserved</a:t>
            </a:r>
            <a:endParaRPr lang="fr-FR" sz="3200" b="1" dirty="0" smtClean="0">
              <a:solidFill>
                <a:srgbClr val="FF0000"/>
              </a:solidFill>
            </a:endParaRPr>
          </a:p>
          <a:p>
            <a:pPr>
              <a:buNone/>
            </a:pPr>
            <a:r>
              <a:rPr lang="en-US" sz="3200" dirty="0" smtClean="0"/>
              <a:t>Assumptions about the exit price of an asset or liability held by a market participant must include assumptions about risk. The best information available in the circumstances is used to develop Level 3 inputs. This information may include internal reporting data. The cost-benefit of obtaining information about the assumptions that market participants would make is considered.</a:t>
            </a:r>
            <a:endParaRPr lang="fr-FR" sz="3200" dirty="0" smtClean="0"/>
          </a:p>
          <a:p>
            <a:pPr>
              <a:buNone/>
            </a:pPr>
            <a:endParaRPr lang="fr-FR" sz="3200" b="1" dirty="0" smtClean="0">
              <a:solidFill>
                <a:srgbClr val="FF0000"/>
              </a:solidFill>
            </a:endParaRPr>
          </a:p>
          <a:p>
            <a:pPr>
              <a:buNone/>
            </a:pPr>
            <a:endParaRPr lang="fr-FR" sz="3200" dirty="0" smtClean="0"/>
          </a:p>
          <a:p>
            <a:pPr>
              <a:buNone/>
            </a:pPr>
            <a:endParaRPr lang="fr-FR" sz="3200" dirty="0" smtClean="0"/>
          </a:p>
          <a:p>
            <a:pPr>
              <a:buNone/>
            </a:pPr>
            <a:endParaRPr lang="fr-FR" sz="3200" dirty="0" smtClean="0"/>
          </a:p>
          <a:p>
            <a:pPr>
              <a:buNone/>
            </a:pPr>
            <a:endParaRPr lang="fr-FR" sz="3200" dirty="0" smtClean="0"/>
          </a:p>
          <a:p>
            <a:pPr>
              <a:buNone/>
            </a:pPr>
            <a:endParaRPr lang="fr-F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a:buNone/>
            </a:pPr>
            <a:r>
              <a:rPr lang="fr-FR" b="1" dirty="0" err="1" smtClean="0">
                <a:solidFill>
                  <a:srgbClr val="FF0000"/>
                </a:solidFill>
              </a:rPr>
              <a:t>Level</a:t>
            </a:r>
            <a:r>
              <a:rPr lang="fr-FR" b="1" dirty="0" smtClean="0">
                <a:solidFill>
                  <a:srgbClr val="FF0000"/>
                </a:solidFill>
              </a:rPr>
              <a:t> 2 </a:t>
            </a:r>
          </a:p>
          <a:p>
            <a:pPr>
              <a:buNone/>
            </a:pPr>
            <a:r>
              <a:rPr lang="fr-FR" b="1" dirty="0" smtClean="0">
                <a:solidFill>
                  <a:srgbClr val="FF0000"/>
                </a:solidFill>
              </a:rPr>
              <a:t>Inputs </a:t>
            </a:r>
            <a:r>
              <a:rPr lang="fr-FR" b="1" dirty="0" err="1" smtClean="0">
                <a:solidFill>
                  <a:srgbClr val="FF0000"/>
                </a:solidFill>
              </a:rPr>
              <a:t>Observed</a:t>
            </a:r>
            <a:r>
              <a:rPr lang="fr-FR" b="1" dirty="0" smtClean="0">
                <a:solidFill>
                  <a:srgbClr val="FF0000"/>
                </a:solidFill>
              </a:rPr>
              <a:t> </a:t>
            </a:r>
            <a:r>
              <a:rPr lang="fr-FR" b="1" dirty="0" err="1" smtClean="0">
                <a:solidFill>
                  <a:srgbClr val="FF0000"/>
                </a:solidFill>
              </a:rPr>
              <a:t>Indirectly</a:t>
            </a:r>
            <a:endParaRPr lang="fr-FR" b="1" dirty="0" smtClean="0">
              <a:solidFill>
                <a:srgbClr val="FF0000"/>
              </a:solidFill>
            </a:endParaRPr>
          </a:p>
          <a:p>
            <a:pPr>
              <a:buNone/>
            </a:pPr>
            <a:r>
              <a:rPr lang="en-US" dirty="0" smtClean="0"/>
              <a:t>Adjustments to Level 2 inputs should be made to reflect fair value, if any, and this will depend on an analysis of specific elements relevant to the asset or liability being measured. These elements include:</a:t>
            </a:r>
          </a:p>
          <a:p>
            <a:pPr>
              <a:buNone/>
            </a:pPr>
            <a:r>
              <a:rPr lang="en-US" dirty="0" smtClean="0"/>
              <a:t>1 - The circumstance,</a:t>
            </a:r>
          </a:p>
          <a:p>
            <a:pPr>
              <a:buNone/>
            </a:pPr>
            <a:r>
              <a:rPr lang="en-US" dirty="0" smtClean="0"/>
              <a:t>2 - The location,</a:t>
            </a:r>
          </a:p>
          <a:p>
            <a:pPr>
              <a:buNone/>
            </a:pPr>
            <a:r>
              <a:rPr lang="en-US" dirty="0" smtClean="0"/>
              <a:t>3 - The extent to which the inputs are comparable to the asset or liability,</a:t>
            </a:r>
          </a:p>
          <a:p>
            <a:pPr>
              <a:buNone/>
            </a:pPr>
            <a:r>
              <a:rPr lang="en-US" dirty="0" smtClean="0"/>
              <a:t>4 - The size and level of activity in the markets for the observable inputs</a:t>
            </a:r>
          </a:p>
          <a:p>
            <a:pPr>
              <a:buNone/>
            </a:pPr>
            <a:endParaRPr lang="en-US" dirty="0" smtClean="0"/>
          </a:p>
          <a:p>
            <a:pPr>
              <a:buNone/>
            </a:pPr>
            <a:r>
              <a:rPr lang="fr-FR" b="1" dirty="0" err="1" smtClean="0">
                <a:solidFill>
                  <a:srgbClr val="FF0000"/>
                </a:solidFill>
              </a:rPr>
              <a:t>Level</a:t>
            </a:r>
            <a:r>
              <a:rPr lang="fr-FR" b="1" dirty="0" smtClean="0">
                <a:solidFill>
                  <a:srgbClr val="FF0000"/>
                </a:solidFill>
              </a:rPr>
              <a:t> 1 </a:t>
            </a:r>
          </a:p>
          <a:p>
            <a:pPr>
              <a:buNone/>
            </a:pPr>
            <a:r>
              <a:rPr lang="fr-FR" b="1" dirty="0" smtClean="0">
                <a:solidFill>
                  <a:srgbClr val="FF0000"/>
                </a:solidFill>
              </a:rPr>
              <a:t>Inputs </a:t>
            </a:r>
            <a:r>
              <a:rPr lang="fr-FR" b="1" dirty="0" err="1" smtClean="0">
                <a:solidFill>
                  <a:srgbClr val="FF0000"/>
                </a:solidFill>
              </a:rPr>
              <a:t>Observed</a:t>
            </a:r>
            <a:endParaRPr lang="fr-FR" b="1" dirty="0" smtClean="0">
              <a:solidFill>
                <a:srgbClr val="FF0000"/>
              </a:solidFill>
            </a:endParaRPr>
          </a:p>
          <a:p>
            <a:pPr>
              <a:buNone/>
            </a:pPr>
            <a:endParaRPr lang="fr-FR" dirty="0" smtClean="0"/>
          </a:p>
          <a:p>
            <a:pPr>
              <a:buNone/>
            </a:pPr>
            <a:endParaRPr lang="fr-FR" b="1" dirty="0" smtClean="0">
              <a:solidFill>
                <a:srgbClr val="FF0000"/>
              </a:solidFill>
            </a:endParaRP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r>
              <a:rPr lang="en-US" b="1" dirty="0" smtClean="0">
                <a:solidFill>
                  <a:srgbClr val="FF0000"/>
                </a:solidFill>
              </a:rPr>
              <a:t>Objective of the Standard</a:t>
            </a:r>
            <a:r>
              <a:rPr lang="en-US" dirty="0" smtClean="0"/>
              <a:t>: IFRS 13 aims to:</a:t>
            </a:r>
          </a:p>
          <a:p>
            <a:pPr>
              <a:buFontTx/>
              <a:buChar char="-"/>
            </a:pPr>
            <a:r>
              <a:rPr lang="en-US" dirty="0" smtClean="0"/>
              <a:t>Define fair value.</a:t>
            </a:r>
          </a:p>
          <a:p>
            <a:pPr>
              <a:buNone/>
            </a:pPr>
            <a:r>
              <a:rPr lang="en-US" dirty="0" smtClean="0"/>
              <a:t>- Establish a separate framework for measuring fair value.</a:t>
            </a:r>
          </a:p>
          <a:p>
            <a:pPr>
              <a:buFontTx/>
              <a:buChar char="-"/>
            </a:pPr>
            <a:r>
              <a:rPr lang="en-US" dirty="0" smtClean="0"/>
              <a:t>Disclosure requirements for fair value measurement.</a:t>
            </a:r>
          </a:p>
          <a:p>
            <a:pPr>
              <a:buFontTx/>
              <a:buChar char="-"/>
            </a:pPr>
            <a:endParaRPr lang="en-US" dirty="0" smtClean="0"/>
          </a:p>
          <a:p>
            <a:pPr>
              <a:buNone/>
            </a:pPr>
            <a:r>
              <a:rPr lang="en-US" dirty="0" smtClean="0"/>
              <a:t>IFRS 13 requires, when another standard requires or permits fair value measurement or disclosures about fair value measurement and measurement such as: fair value less costs to sell,</a:t>
            </a:r>
          </a:p>
          <a:p>
            <a:pPr>
              <a:buNone/>
            </a:pPr>
            <a:r>
              <a:rPr lang="en-US" b="1" dirty="0" smtClean="0"/>
              <a:t>Except for</a:t>
            </a:r>
            <a:r>
              <a:rPr lang="en-US" dirty="0" smtClean="0"/>
              <a:t>:</a:t>
            </a:r>
          </a:p>
          <a:p>
            <a:pPr>
              <a:buFont typeface="Arial" charset="0"/>
              <a:buChar char="•"/>
            </a:pPr>
            <a:r>
              <a:rPr lang="en-US" dirty="0" smtClean="0"/>
              <a:t>Share-based payment IFRS 2.</a:t>
            </a:r>
          </a:p>
          <a:p>
            <a:pPr>
              <a:buFont typeface="Arial" charset="0"/>
              <a:buChar char="•"/>
            </a:pPr>
            <a:r>
              <a:rPr lang="en-US" dirty="0" smtClean="0"/>
              <a:t>Finance lease transactions IAS 17</a:t>
            </a:r>
          </a:p>
          <a:p>
            <a:pPr>
              <a:buFont typeface="Arial" charset="0"/>
              <a:buChar char="•"/>
            </a:pPr>
            <a:r>
              <a:rPr lang="en-US" dirty="0" smtClean="0"/>
              <a:t>IFRS 16Measurements that are similar to fair value measurement such as: </a:t>
            </a:r>
            <a:r>
              <a:rPr lang="en-US" dirty="0" err="1" smtClean="0"/>
              <a:t>realisable</a:t>
            </a:r>
            <a:r>
              <a:rPr lang="en-US" dirty="0" smtClean="0"/>
              <a:t> value IAS 2: Inventories, or value in use in IAS 36: Impairment of assets.</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6062" y="154546"/>
            <a:ext cx="11985938" cy="6703454"/>
          </a:xfrm>
        </p:spPr>
        <p:txBody>
          <a:bodyPr/>
          <a:lstStyle/>
          <a:p>
            <a:pPr algn="r" rtl="1"/>
            <a:r>
              <a:rPr lang="ar-DZ" b="1" u="sng" dirty="0">
                <a:solidFill>
                  <a:srgbClr val="FF0000"/>
                </a:solidFill>
              </a:rPr>
              <a:t>نطاق المعيار </a:t>
            </a:r>
            <a:r>
              <a:rPr lang="fr-FR" b="1" u="sng" dirty="0">
                <a:solidFill>
                  <a:srgbClr val="FF0000"/>
                </a:solidFill>
              </a:rPr>
              <a:t>IFRS 13</a:t>
            </a:r>
            <a:r>
              <a:rPr lang="ar-DZ" b="1" u="sng" dirty="0">
                <a:solidFill>
                  <a:srgbClr val="FF0000"/>
                </a:solidFill>
              </a:rPr>
              <a:t>: </a:t>
            </a:r>
            <a:endParaRPr lang="fr-FR" dirty="0">
              <a:solidFill>
                <a:srgbClr val="FF0000"/>
              </a:solidFill>
            </a:endParaRPr>
          </a:p>
          <a:p>
            <a:pPr algn="r" rtl="1"/>
            <a:r>
              <a:rPr lang="ar-DZ" b="1" dirty="0"/>
              <a:t>فيما يلي بعض الأصول التي تدخل في نطاق المعيار </a:t>
            </a:r>
            <a:r>
              <a:rPr lang="fr-FR" b="1" dirty="0"/>
              <a:t>IFRS 13 </a:t>
            </a:r>
            <a:r>
              <a:rPr lang="ar-DZ" b="1" dirty="0"/>
              <a:t> القياس بالقيمة العادلة </a:t>
            </a:r>
            <a:r>
              <a:rPr lang="ar-DZ" b="1" dirty="0" smtClean="0"/>
              <a:t>:</a:t>
            </a:r>
          </a:p>
          <a:p>
            <a:pPr marL="0" indent="0" algn="r" rtl="1">
              <a:buNone/>
            </a:pPr>
            <a:endParaRPr lang="fr-FR" b="1" dirty="0"/>
          </a:p>
        </p:txBody>
      </p:sp>
      <p:graphicFrame>
        <p:nvGraphicFramePr>
          <p:cNvPr id="4" name="Tableau 3"/>
          <p:cNvGraphicFramePr>
            <a:graphicFrameLocks noGrp="1"/>
          </p:cNvGraphicFramePr>
          <p:nvPr>
            <p:extLst>
              <p:ext uri="{D42A27DB-BD31-4B8C-83A1-F6EECF244321}">
                <p14:modId xmlns="" xmlns:p14="http://schemas.microsoft.com/office/powerpoint/2010/main" val="2326763038"/>
              </p:ext>
            </p:extLst>
          </p:nvPr>
        </p:nvGraphicFramePr>
        <p:xfrm>
          <a:off x="605306" y="1219203"/>
          <a:ext cx="11407399" cy="8315384"/>
        </p:xfrm>
        <a:graphic>
          <a:graphicData uri="http://schemas.openxmlformats.org/drawingml/2006/table">
            <a:tbl>
              <a:tblPr rtl="1" firstRow="1" firstCol="1" bandRow="1">
                <a:tableStyleId>{5C22544A-7EE6-4342-B048-85BDC9FD1C3A}</a:tableStyleId>
              </a:tblPr>
              <a:tblGrid>
                <a:gridCol w="1722450">
                  <a:extLst>
                    <a:ext uri="{9D8B030D-6E8A-4147-A177-3AD203B41FA5}">
                      <a16:colId xmlns="" xmlns:a16="http://schemas.microsoft.com/office/drawing/2014/main" val="1892445390"/>
                    </a:ext>
                  </a:extLst>
                </a:gridCol>
                <a:gridCol w="9684949">
                  <a:extLst>
                    <a:ext uri="{9D8B030D-6E8A-4147-A177-3AD203B41FA5}">
                      <a16:colId xmlns="" xmlns:a16="http://schemas.microsoft.com/office/drawing/2014/main" val="844965711"/>
                    </a:ext>
                  </a:extLst>
                </a:gridCol>
              </a:tblGrid>
              <a:tr h="934874">
                <a:tc>
                  <a:txBody>
                    <a:bodyPr/>
                    <a:lstStyle/>
                    <a:p>
                      <a:pPr algn="just" rtl="1">
                        <a:lnSpc>
                          <a:spcPct val="150000"/>
                        </a:lnSpc>
                        <a:spcAft>
                          <a:spcPts val="0"/>
                        </a:spcAft>
                        <a:tabLst>
                          <a:tab pos="4617720" algn="l"/>
                        </a:tabLst>
                      </a:pPr>
                      <a:r>
                        <a:rPr lang="ar-DZ" sz="1400" b="1" dirty="0">
                          <a:effectLst/>
                        </a:rPr>
                        <a:t> </a:t>
                      </a:r>
                      <a:endParaRPr lang="fr-FR" sz="1400" b="1" dirty="0">
                        <a:effectLst/>
                      </a:endParaRPr>
                    </a:p>
                    <a:p>
                      <a:pPr algn="just" rtl="1">
                        <a:lnSpc>
                          <a:spcPct val="150000"/>
                        </a:lnSpc>
                        <a:spcAft>
                          <a:spcPts val="0"/>
                        </a:spcAft>
                        <a:tabLst>
                          <a:tab pos="4617720" algn="l"/>
                        </a:tabLst>
                      </a:pPr>
                      <a:r>
                        <a:rPr lang="ar-DZ" sz="1400" b="1" dirty="0">
                          <a:effectLst/>
                        </a:rPr>
                        <a:t>المعيار</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مطلوب            مسموح                                 تفاصيل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3572033517"/>
                  </a:ext>
                </a:extLst>
              </a:tr>
              <a:tr h="449221">
                <a:tc>
                  <a:txBody>
                    <a:bodyPr/>
                    <a:lstStyle/>
                    <a:p>
                      <a:pPr algn="just" rtl="1">
                        <a:lnSpc>
                          <a:spcPct val="150000"/>
                        </a:lnSpc>
                        <a:spcAft>
                          <a:spcPts val="0"/>
                        </a:spcAft>
                        <a:tabLst>
                          <a:tab pos="4617720" algn="l"/>
                        </a:tabLst>
                      </a:pPr>
                      <a:r>
                        <a:rPr lang="fr-FR" sz="1400" b="1" dirty="0">
                          <a:effectLst/>
                        </a:rPr>
                        <a:t>IFRS 5</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smtClean="0">
                          <a:effectLst/>
                        </a:rPr>
                        <a:t>-                  </a:t>
                      </a:r>
                      <a:r>
                        <a:rPr lang="ar-DZ" sz="1400" b="1" dirty="0">
                          <a:effectLst/>
                        </a:rPr>
                        <a:t>-   استعمال القيمة العادلة مطروح مصاريف البيع</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1236759428"/>
                  </a:ext>
                </a:extLst>
              </a:tr>
              <a:tr h="763610">
                <a:tc>
                  <a:txBody>
                    <a:bodyPr/>
                    <a:lstStyle/>
                    <a:p>
                      <a:pPr algn="just" rtl="1">
                        <a:lnSpc>
                          <a:spcPct val="150000"/>
                        </a:lnSpc>
                        <a:spcAft>
                          <a:spcPts val="0"/>
                        </a:spcAft>
                        <a:tabLst>
                          <a:tab pos="4617720" algn="l"/>
                        </a:tabLst>
                      </a:pPr>
                      <a:r>
                        <a:rPr lang="fr-FR" sz="1400" b="1" dirty="0">
                          <a:effectLst/>
                        </a:rPr>
                        <a:t>IFRS 3</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smtClean="0">
                          <a:effectLst/>
                        </a:rPr>
                        <a:t>              </a:t>
                      </a:r>
                      <a:r>
                        <a:rPr lang="ar-DZ" sz="1400" b="1" dirty="0">
                          <a:effectLst/>
                        </a:rPr>
                        <a:t>-   عند تاريخ الاقتناء : القيمة العادلة للاعتبار  ومعظم   </a:t>
                      </a:r>
                      <a:endParaRPr lang="fr-FR" sz="1400" b="1" dirty="0">
                        <a:effectLst/>
                      </a:endParaRPr>
                    </a:p>
                    <a:p>
                      <a:pPr algn="just" rtl="1">
                        <a:lnSpc>
                          <a:spcPct val="150000"/>
                        </a:lnSpc>
                        <a:spcAft>
                          <a:spcPts val="0"/>
                        </a:spcAft>
                        <a:tabLst>
                          <a:tab pos="4617720" algn="l"/>
                        </a:tabLst>
                      </a:pPr>
                      <a:r>
                        <a:rPr lang="ar-DZ" sz="1400" b="1" dirty="0">
                          <a:effectLst/>
                        </a:rPr>
                        <a:t>                       </a:t>
                      </a:r>
                      <a:r>
                        <a:rPr lang="ar-DZ" sz="1400" b="1" dirty="0" smtClean="0">
                          <a:effectLst/>
                        </a:rPr>
                        <a:t>-                      </a:t>
                      </a:r>
                      <a:r>
                        <a:rPr lang="ar-DZ" sz="1400" b="1" dirty="0">
                          <a:effectLst/>
                        </a:rPr>
                        <a:t>الأصول والمطلوبات المقتناة</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1550260769"/>
                  </a:ext>
                </a:extLst>
              </a:tr>
              <a:tr h="518434">
                <a:tc>
                  <a:txBody>
                    <a:bodyPr/>
                    <a:lstStyle/>
                    <a:p>
                      <a:pPr algn="just" rtl="1">
                        <a:lnSpc>
                          <a:spcPct val="150000"/>
                        </a:lnSpc>
                        <a:spcAft>
                          <a:spcPts val="0"/>
                        </a:spcAft>
                        <a:tabLst>
                          <a:tab pos="4617720" algn="l"/>
                        </a:tabLst>
                      </a:pPr>
                      <a:r>
                        <a:rPr lang="fr-FR" sz="1400" b="1" dirty="0">
                          <a:effectLst/>
                        </a:rPr>
                        <a:t>IAS 16</a:t>
                      </a:r>
                    </a:p>
                    <a:p>
                      <a:pPr algn="just" rtl="1">
                        <a:lnSpc>
                          <a:spcPct val="150000"/>
                        </a:lnSpc>
                        <a:spcAft>
                          <a:spcPts val="0"/>
                        </a:spcAft>
                        <a:tabLst>
                          <a:tab pos="4617720" algn="l"/>
                        </a:tabLst>
                      </a:pPr>
                      <a:r>
                        <a:rPr lang="ar-DZ" sz="1400" b="1" dirty="0">
                          <a:effectLst/>
                        </a:rPr>
                        <a:t>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   </a:t>
                      </a:r>
                      <a:r>
                        <a:rPr lang="ar-DZ" sz="1400" b="1" dirty="0" smtClean="0">
                          <a:effectLst/>
                        </a:rPr>
                        <a:t>-                    </a:t>
                      </a:r>
                      <a:r>
                        <a:rPr lang="ar-DZ" sz="1400" b="1" dirty="0">
                          <a:effectLst/>
                        </a:rPr>
                        <a:t>X                  - خيار إعادة التقييم بالقيمة العادلة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3836245861"/>
                  </a:ext>
                </a:extLst>
              </a:tr>
              <a:tr h="495220">
                <a:tc>
                  <a:txBody>
                    <a:bodyPr/>
                    <a:lstStyle/>
                    <a:p>
                      <a:pPr algn="just" rtl="1">
                        <a:lnSpc>
                          <a:spcPct val="150000"/>
                        </a:lnSpc>
                        <a:spcAft>
                          <a:spcPts val="0"/>
                        </a:spcAft>
                        <a:tabLst>
                          <a:tab pos="4617720" algn="l"/>
                        </a:tabLst>
                      </a:pPr>
                      <a:r>
                        <a:rPr lang="fr-FR" sz="1400" b="1" dirty="0">
                          <a:effectLst/>
                        </a:rPr>
                        <a:t>IAS 19</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smtClean="0">
                          <a:effectLst/>
                        </a:rPr>
                        <a:t>-                      </a:t>
                      </a:r>
                      <a:r>
                        <a:rPr lang="ar-DZ" sz="1400" b="1" dirty="0">
                          <a:effectLst/>
                        </a:rPr>
                        <a:t>- أصول خطة المنافع المحددة يتم قياسها بالقيمة العادلة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1693322244"/>
                  </a:ext>
                </a:extLst>
              </a:tr>
              <a:tr h="812805">
                <a:tc>
                  <a:txBody>
                    <a:bodyPr/>
                    <a:lstStyle/>
                    <a:p>
                      <a:pPr algn="just" rtl="1">
                        <a:lnSpc>
                          <a:spcPct val="150000"/>
                        </a:lnSpc>
                        <a:spcAft>
                          <a:spcPts val="0"/>
                        </a:spcAft>
                        <a:tabLst>
                          <a:tab pos="4617720" algn="l"/>
                        </a:tabLst>
                      </a:pPr>
                      <a:r>
                        <a:rPr lang="fr-FR" sz="1400" b="1" dirty="0">
                          <a:effectLst/>
                        </a:rPr>
                        <a:t>IAS 27,28,31</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   </a:t>
                      </a:r>
                      <a:r>
                        <a:rPr lang="ar-DZ" sz="1400" b="1" dirty="0" smtClean="0">
                          <a:effectLst/>
                        </a:rPr>
                        <a:t>-                   </a:t>
                      </a:r>
                      <a:r>
                        <a:rPr lang="ar-DZ" sz="1400" b="1" dirty="0">
                          <a:effectLst/>
                        </a:rPr>
                        <a:t>X                    -  خيار قياس الاستثمارات في الفروع، الشركات  </a:t>
                      </a:r>
                      <a:endParaRPr lang="fr-FR" sz="1400" b="1" dirty="0">
                        <a:effectLst/>
                      </a:endParaRPr>
                    </a:p>
                    <a:p>
                      <a:pPr algn="just" rtl="1">
                        <a:lnSpc>
                          <a:spcPct val="150000"/>
                        </a:lnSpc>
                        <a:spcAft>
                          <a:spcPts val="0"/>
                        </a:spcAft>
                        <a:tabLst>
                          <a:tab pos="4617720" algn="l"/>
                        </a:tabLst>
                      </a:pPr>
                      <a:r>
                        <a:rPr lang="ar-DZ" sz="1400" b="1" dirty="0">
                          <a:effectLst/>
                        </a:rPr>
                        <a:t>                                               الزميلة ...الخ بالقيمة العادلة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830405418"/>
                  </a:ext>
                </a:extLst>
              </a:tr>
              <a:tr h="839950">
                <a:tc>
                  <a:txBody>
                    <a:bodyPr/>
                    <a:lstStyle/>
                    <a:p>
                      <a:pPr algn="just" rtl="1">
                        <a:lnSpc>
                          <a:spcPct val="150000"/>
                        </a:lnSpc>
                        <a:spcAft>
                          <a:spcPts val="0"/>
                        </a:spcAft>
                        <a:tabLst>
                          <a:tab pos="4617720" algn="l"/>
                        </a:tabLst>
                      </a:pPr>
                      <a:r>
                        <a:rPr lang="fr-FR" sz="1400" b="1" dirty="0">
                          <a:effectLst/>
                        </a:rPr>
                        <a:t>IAS 36</a:t>
                      </a:r>
                    </a:p>
                    <a:p>
                      <a:pPr algn="just" rtl="1">
                        <a:lnSpc>
                          <a:spcPct val="150000"/>
                        </a:lnSpc>
                        <a:spcAft>
                          <a:spcPts val="0"/>
                        </a:spcAft>
                        <a:tabLst>
                          <a:tab pos="4617720" algn="l"/>
                        </a:tabLst>
                      </a:pPr>
                      <a:r>
                        <a:rPr lang="ar-DZ" sz="1400" b="1" dirty="0">
                          <a:effectLst/>
                        </a:rPr>
                        <a:t>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smtClean="0">
                          <a:effectLst/>
                        </a:rPr>
                        <a:t>-                     </a:t>
                      </a:r>
                      <a:r>
                        <a:rPr lang="ar-DZ" sz="1400" b="1" dirty="0">
                          <a:effectLst/>
                        </a:rPr>
                        <a:t>- القيمة العادلة مطروح مصاريف البيع عند تحديد </a:t>
                      </a:r>
                      <a:endParaRPr lang="fr-FR" sz="1400" b="1" dirty="0">
                        <a:effectLst/>
                      </a:endParaRPr>
                    </a:p>
                    <a:p>
                      <a:pPr algn="just" rtl="1">
                        <a:lnSpc>
                          <a:spcPct val="150000"/>
                        </a:lnSpc>
                        <a:spcAft>
                          <a:spcPts val="0"/>
                        </a:spcAft>
                        <a:tabLst>
                          <a:tab pos="4617720" algn="l"/>
                        </a:tabLst>
                      </a:pPr>
                      <a:r>
                        <a:rPr lang="ar-DZ" sz="1400" b="1" dirty="0">
                          <a:effectLst/>
                        </a:rPr>
                        <a:t>                                              القيمة للاسترداد</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4183119324"/>
                  </a:ext>
                </a:extLst>
              </a:tr>
              <a:tr h="651658">
                <a:tc>
                  <a:txBody>
                    <a:bodyPr/>
                    <a:lstStyle/>
                    <a:p>
                      <a:pPr algn="just" rtl="1">
                        <a:lnSpc>
                          <a:spcPct val="150000"/>
                        </a:lnSpc>
                        <a:spcAft>
                          <a:spcPts val="0"/>
                        </a:spcAft>
                        <a:tabLst>
                          <a:tab pos="4617720" algn="l"/>
                        </a:tabLst>
                      </a:pPr>
                      <a:r>
                        <a:rPr lang="fr-FR" sz="1400" b="1" dirty="0">
                          <a:effectLst/>
                        </a:rPr>
                        <a:t>IAS 38</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    </a:t>
                      </a:r>
                      <a:r>
                        <a:rPr lang="ar-DZ" sz="1400" b="1" dirty="0" smtClean="0">
                          <a:effectLst/>
                        </a:rPr>
                        <a:t>-                 </a:t>
                      </a:r>
                      <a:r>
                        <a:rPr lang="ar-DZ" sz="1400" b="1" dirty="0">
                          <a:effectLst/>
                        </a:rPr>
                        <a:t>X                     - خيار اعادة تقييم الأصول غير الملموسة في ظروف </a:t>
                      </a:r>
                      <a:endParaRPr lang="fr-FR" sz="1400" b="1" dirty="0">
                        <a:effectLst/>
                      </a:endParaRPr>
                    </a:p>
                    <a:p>
                      <a:pPr algn="just" rtl="1">
                        <a:lnSpc>
                          <a:spcPct val="150000"/>
                        </a:lnSpc>
                        <a:spcAft>
                          <a:spcPts val="0"/>
                        </a:spcAft>
                        <a:tabLst>
                          <a:tab pos="4617720" algn="l"/>
                        </a:tabLst>
                      </a:pPr>
                      <a:r>
                        <a:rPr lang="ar-DZ" sz="1400" b="1" dirty="0">
                          <a:effectLst/>
                        </a:rPr>
                        <a:t>                                                محددة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3728890659"/>
                  </a:ext>
                </a:extLst>
              </a:tr>
              <a:tr h="447306">
                <a:tc>
                  <a:txBody>
                    <a:bodyPr/>
                    <a:lstStyle/>
                    <a:p>
                      <a:pPr algn="just" rtl="1">
                        <a:lnSpc>
                          <a:spcPct val="150000"/>
                        </a:lnSpc>
                        <a:spcAft>
                          <a:spcPts val="0"/>
                        </a:spcAft>
                        <a:tabLst>
                          <a:tab pos="4617720" algn="l"/>
                        </a:tabLst>
                      </a:pPr>
                      <a:r>
                        <a:rPr lang="fr-FR" sz="1400" b="1" dirty="0" smtClean="0">
                          <a:effectLst/>
                          <a:latin typeface="+mn-lt"/>
                          <a:ea typeface="+mn-ea"/>
                          <a:cs typeface="+mn-cs"/>
                        </a:rPr>
                        <a:t>IFRS9</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X                   </a:t>
                      </a:r>
                      <a:r>
                        <a:rPr lang="ar-DZ" sz="1400" b="1" dirty="0" err="1">
                          <a:effectLst/>
                        </a:rPr>
                        <a:t>X</a:t>
                      </a:r>
                      <a:r>
                        <a:rPr lang="ar-DZ" sz="1400" b="1" dirty="0">
                          <a:effectLst/>
                        </a:rPr>
                        <a:t>                     - استعمال القيمة العادلة يعتمد على نوع الأداة المالية</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3631483656"/>
                  </a:ext>
                </a:extLst>
              </a:tr>
              <a:tr h="2280660">
                <a:tc>
                  <a:txBody>
                    <a:bodyPr/>
                    <a:lstStyle/>
                    <a:p>
                      <a:pPr algn="just" rtl="1">
                        <a:lnSpc>
                          <a:spcPct val="150000"/>
                        </a:lnSpc>
                        <a:spcAft>
                          <a:spcPts val="0"/>
                        </a:spcAft>
                        <a:tabLst>
                          <a:tab pos="4617720" algn="l"/>
                        </a:tabLst>
                      </a:pPr>
                      <a:r>
                        <a:rPr lang="fr-FR" sz="1400" b="1" dirty="0">
                          <a:effectLst/>
                        </a:rPr>
                        <a:t>IAS 41</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tc>
                  <a:txBody>
                    <a:bodyPr/>
                    <a:lstStyle/>
                    <a:p>
                      <a:pPr algn="just" rtl="1">
                        <a:lnSpc>
                          <a:spcPct val="150000"/>
                        </a:lnSpc>
                        <a:spcAft>
                          <a:spcPts val="0"/>
                        </a:spcAft>
                        <a:tabLst>
                          <a:tab pos="4617720" algn="l"/>
                        </a:tabLst>
                      </a:pPr>
                      <a:r>
                        <a:rPr lang="ar-DZ" sz="1400" b="1" dirty="0">
                          <a:effectLst/>
                        </a:rPr>
                        <a:t> X                  </a:t>
                      </a:r>
                      <a:r>
                        <a:rPr lang="fr-FR" sz="1400" b="1" dirty="0" smtClean="0">
                          <a:effectLst/>
                        </a:rPr>
                        <a:t>-</a:t>
                      </a:r>
                      <a:r>
                        <a:rPr lang="ar-DZ" sz="1400" b="1" dirty="0" smtClean="0">
                          <a:effectLst/>
                        </a:rPr>
                        <a:t>                       </a:t>
                      </a:r>
                      <a:r>
                        <a:rPr lang="ar-DZ" sz="1400" b="1" dirty="0">
                          <a:effectLst/>
                        </a:rPr>
                        <a:t>-  تقييم الاصول البيولوجية والمحاصيل الزراعية     </a:t>
                      </a:r>
                      <a:endParaRPr lang="fr-FR" sz="1400" b="1" dirty="0">
                        <a:effectLst/>
                      </a:endParaRPr>
                    </a:p>
                    <a:p>
                      <a:pPr algn="just" rtl="1">
                        <a:lnSpc>
                          <a:spcPct val="150000"/>
                        </a:lnSpc>
                        <a:spcAft>
                          <a:spcPts val="0"/>
                        </a:spcAft>
                        <a:tabLst>
                          <a:tab pos="4617720" algn="l"/>
                        </a:tabLst>
                      </a:pPr>
                      <a:r>
                        <a:rPr lang="ar-DZ" sz="1400" b="1" dirty="0">
                          <a:effectLst/>
                        </a:rPr>
                        <a:t>                                                بالقيمة العادلة مطروح مصاريف البيع  .</a:t>
                      </a:r>
                      <a:endParaRPr lang="fr-FR" sz="1400" b="1" dirty="0">
                        <a:effectLst/>
                      </a:endParaRPr>
                    </a:p>
                    <a:p>
                      <a:pPr algn="just" rtl="1">
                        <a:lnSpc>
                          <a:spcPct val="150000"/>
                        </a:lnSpc>
                        <a:spcAft>
                          <a:spcPts val="0"/>
                        </a:spcAft>
                        <a:tabLst>
                          <a:tab pos="4617720" algn="l"/>
                        </a:tabLst>
                      </a:pPr>
                      <a:r>
                        <a:rPr lang="ar-DZ" sz="1400" b="1" dirty="0">
                          <a:effectLst/>
                        </a:rPr>
                        <a:t> </a:t>
                      </a:r>
                      <a:endParaRPr lang="fr-FR" sz="1400" b="1" dirty="0">
                        <a:effectLst/>
                        <a:latin typeface="Calibri" panose="020F0502020204030204" pitchFamily="34" charset="0"/>
                        <a:ea typeface="Calibri" panose="020F0502020204030204" pitchFamily="34" charset="0"/>
                        <a:cs typeface="Arial" panose="020B0604020202020204" pitchFamily="34" charset="0"/>
                      </a:endParaRPr>
                    </a:p>
                  </a:txBody>
                  <a:tcPr marL="51802" marR="51802" marT="0" marB="0"/>
                </a:tc>
                <a:extLst>
                  <a:ext uri="{0D108BD9-81ED-4DB2-BD59-A6C34878D82A}">
                    <a16:rowId xmlns="" xmlns:a16="http://schemas.microsoft.com/office/drawing/2014/main" val="3557236272"/>
                  </a:ext>
                </a:extLst>
              </a:tr>
            </a:tbl>
          </a:graphicData>
        </a:graphic>
      </p:graphicFrame>
    </p:spTree>
    <p:extLst>
      <p:ext uri="{BB962C8B-B14F-4D97-AF65-F5344CB8AC3E}">
        <p14:creationId xmlns="" xmlns:p14="http://schemas.microsoft.com/office/powerpoint/2010/main" val="1741723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701246"/>
          </a:xfrm>
        </p:spPr>
        <p:txBody>
          <a:bodyPr>
            <a:normAutofit fontScale="92500" lnSpcReduction="10000"/>
          </a:bodyPr>
          <a:lstStyle/>
          <a:p>
            <a:r>
              <a:rPr lang="fr-FR" b="1" dirty="0" smtClean="0">
                <a:solidFill>
                  <a:srgbClr val="FF0000"/>
                </a:solidFill>
              </a:rPr>
              <a:t>Key </a:t>
            </a:r>
            <a:r>
              <a:rPr lang="fr-FR" b="1" dirty="0" err="1" smtClean="0">
                <a:solidFill>
                  <a:srgbClr val="FF0000"/>
                </a:solidFill>
              </a:rPr>
              <a:t>definitions</a:t>
            </a:r>
            <a:endParaRPr lang="fr-FR" b="1" dirty="0" smtClean="0">
              <a:solidFill>
                <a:srgbClr val="FF0000"/>
              </a:solidFill>
            </a:endParaRPr>
          </a:p>
          <a:p>
            <a:r>
              <a:rPr lang="fr-FR" b="1" dirty="0" smtClean="0"/>
              <a:t>Fair value</a:t>
            </a:r>
            <a:r>
              <a:rPr lang="fr-FR" dirty="0" smtClean="0"/>
              <a:t> - This IFRS </a:t>
            </a:r>
            <a:r>
              <a:rPr lang="fr-FR" dirty="0" err="1" smtClean="0"/>
              <a:t>defines</a:t>
            </a:r>
            <a:r>
              <a:rPr lang="fr-FR" dirty="0" smtClean="0"/>
              <a:t> </a:t>
            </a:r>
            <a:r>
              <a:rPr lang="fr-FR" dirty="0" err="1" smtClean="0"/>
              <a:t>fair</a:t>
            </a:r>
            <a:r>
              <a:rPr lang="fr-FR" dirty="0" smtClean="0"/>
              <a:t> value as the </a:t>
            </a:r>
            <a:r>
              <a:rPr lang="fr-FR" dirty="0" err="1" smtClean="0"/>
              <a:t>price</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received</a:t>
            </a:r>
            <a:r>
              <a:rPr lang="fr-FR" dirty="0" smtClean="0"/>
              <a:t> to </a:t>
            </a:r>
            <a:r>
              <a:rPr lang="fr-FR" dirty="0" err="1" smtClean="0"/>
              <a:t>sell</a:t>
            </a:r>
            <a:r>
              <a:rPr lang="fr-FR" dirty="0" smtClean="0"/>
              <a:t> an </a:t>
            </a:r>
            <a:r>
              <a:rPr lang="fr-FR" dirty="0" err="1" smtClean="0"/>
              <a:t>asset</a:t>
            </a:r>
            <a:r>
              <a:rPr lang="fr-FR" dirty="0" smtClean="0"/>
              <a:t> or </a:t>
            </a:r>
            <a:r>
              <a:rPr lang="fr-FR" dirty="0" err="1" smtClean="0"/>
              <a:t>paid</a:t>
            </a:r>
            <a:r>
              <a:rPr lang="fr-FR" dirty="0" smtClean="0"/>
              <a:t> to </a:t>
            </a:r>
            <a:r>
              <a:rPr lang="fr-FR" dirty="0" err="1" smtClean="0"/>
              <a:t>transfer</a:t>
            </a:r>
            <a:r>
              <a:rPr lang="fr-FR" dirty="0" smtClean="0"/>
              <a:t> a </a:t>
            </a:r>
            <a:r>
              <a:rPr lang="fr-FR" dirty="0" err="1" smtClean="0"/>
              <a:t>liability</a:t>
            </a:r>
            <a:r>
              <a:rPr lang="fr-FR" dirty="0" smtClean="0"/>
              <a:t> in an </a:t>
            </a:r>
            <a:r>
              <a:rPr lang="fr-FR" dirty="0" err="1" smtClean="0"/>
              <a:t>orderly</a:t>
            </a:r>
            <a:r>
              <a:rPr lang="fr-FR" dirty="0" smtClean="0"/>
              <a:t> transaction </a:t>
            </a:r>
            <a:r>
              <a:rPr lang="fr-FR" dirty="0" err="1" smtClean="0"/>
              <a:t>between</a:t>
            </a:r>
            <a:r>
              <a:rPr lang="fr-FR" dirty="0" smtClean="0"/>
              <a:t> </a:t>
            </a:r>
            <a:r>
              <a:rPr lang="fr-FR" dirty="0" err="1" smtClean="0"/>
              <a:t>market</a:t>
            </a:r>
            <a:r>
              <a:rPr lang="fr-FR" dirty="0" smtClean="0"/>
              <a:t> participants </a:t>
            </a:r>
            <a:r>
              <a:rPr lang="fr-FR" dirty="0" err="1" smtClean="0"/>
              <a:t>at</a:t>
            </a:r>
            <a:r>
              <a:rPr lang="fr-FR" dirty="0" smtClean="0"/>
              <a:t> the </a:t>
            </a:r>
            <a:r>
              <a:rPr lang="fr-FR" dirty="0" err="1" smtClean="0"/>
              <a:t>measurement</a:t>
            </a:r>
            <a:r>
              <a:rPr lang="fr-FR" dirty="0" smtClean="0"/>
              <a:t> date.</a:t>
            </a:r>
          </a:p>
          <a:p>
            <a:r>
              <a:rPr lang="fr-FR" dirty="0" smtClean="0"/>
              <a:t> </a:t>
            </a:r>
            <a:r>
              <a:rPr lang="fr-FR" b="1" dirty="0" smtClean="0"/>
              <a:t>Active </a:t>
            </a:r>
            <a:r>
              <a:rPr lang="fr-FR" b="1" dirty="0" err="1" smtClean="0"/>
              <a:t>market</a:t>
            </a:r>
            <a:r>
              <a:rPr lang="fr-FR" b="1" dirty="0" smtClean="0"/>
              <a:t>-</a:t>
            </a:r>
            <a:r>
              <a:rPr lang="fr-FR" dirty="0" smtClean="0"/>
              <a:t>A </a:t>
            </a:r>
            <a:r>
              <a:rPr lang="fr-FR" dirty="0" err="1" smtClean="0"/>
              <a:t>market</a:t>
            </a:r>
            <a:r>
              <a:rPr lang="fr-FR" dirty="0" smtClean="0"/>
              <a:t> in </a:t>
            </a:r>
            <a:r>
              <a:rPr lang="fr-FR" dirty="0" err="1" smtClean="0"/>
              <a:t>which</a:t>
            </a:r>
            <a:r>
              <a:rPr lang="fr-FR" dirty="0" smtClean="0"/>
              <a:t> transactions for the </a:t>
            </a:r>
            <a:r>
              <a:rPr lang="fr-FR" dirty="0" err="1" smtClean="0"/>
              <a:t>asset</a:t>
            </a:r>
            <a:r>
              <a:rPr lang="fr-FR" dirty="0" smtClean="0"/>
              <a:t> or </a:t>
            </a:r>
            <a:r>
              <a:rPr lang="fr-FR" dirty="0" err="1" smtClean="0"/>
              <a:t>liability</a:t>
            </a:r>
            <a:r>
              <a:rPr lang="fr-FR" dirty="0" smtClean="0"/>
              <a:t> </a:t>
            </a:r>
            <a:r>
              <a:rPr lang="fr-FR" dirty="0" err="1" smtClean="0"/>
              <a:t>take</a:t>
            </a:r>
            <a:r>
              <a:rPr lang="fr-FR" dirty="0" smtClean="0"/>
              <a:t> place with </a:t>
            </a:r>
            <a:r>
              <a:rPr lang="fr-FR" dirty="0" err="1" smtClean="0"/>
              <a:t>sufficient</a:t>
            </a:r>
            <a:r>
              <a:rPr lang="fr-FR" dirty="0" smtClean="0"/>
              <a:t> </a:t>
            </a:r>
            <a:r>
              <a:rPr lang="fr-FR" dirty="0" err="1" smtClean="0"/>
              <a:t>frequency</a:t>
            </a:r>
            <a:r>
              <a:rPr lang="fr-FR" dirty="0" smtClean="0"/>
              <a:t> and volume to </a:t>
            </a:r>
            <a:r>
              <a:rPr lang="fr-FR" dirty="0" err="1" smtClean="0"/>
              <a:t>provide</a:t>
            </a:r>
            <a:r>
              <a:rPr lang="fr-FR" dirty="0" smtClean="0"/>
              <a:t> </a:t>
            </a:r>
            <a:r>
              <a:rPr lang="fr-FR" dirty="0" err="1" smtClean="0"/>
              <a:t>pricing</a:t>
            </a:r>
            <a:r>
              <a:rPr lang="fr-FR" dirty="0" smtClean="0"/>
              <a:t> information on an </a:t>
            </a:r>
            <a:r>
              <a:rPr lang="fr-FR" dirty="0" err="1" smtClean="0"/>
              <a:t>ongoing</a:t>
            </a:r>
            <a:r>
              <a:rPr lang="fr-FR" dirty="0" smtClean="0"/>
              <a:t> basis</a:t>
            </a:r>
          </a:p>
          <a:p>
            <a:r>
              <a:rPr lang="fr-FR" b="1" dirty="0" smtClean="0"/>
              <a:t>Exit </a:t>
            </a:r>
            <a:r>
              <a:rPr lang="fr-FR" b="1" dirty="0" err="1" smtClean="0"/>
              <a:t>price</a:t>
            </a:r>
            <a:r>
              <a:rPr lang="fr-FR" b="1" dirty="0" smtClean="0"/>
              <a:t>-</a:t>
            </a:r>
            <a:r>
              <a:rPr lang="fr-FR" dirty="0" smtClean="0"/>
              <a:t>The </a:t>
            </a:r>
            <a:r>
              <a:rPr lang="fr-FR" dirty="0" err="1" smtClean="0"/>
              <a:t>price</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received</a:t>
            </a:r>
            <a:r>
              <a:rPr lang="fr-FR" dirty="0" smtClean="0"/>
              <a:t> to </a:t>
            </a:r>
            <a:r>
              <a:rPr lang="fr-FR" dirty="0" err="1" smtClean="0"/>
              <a:t>sell</a:t>
            </a:r>
            <a:r>
              <a:rPr lang="fr-FR" dirty="0" smtClean="0"/>
              <a:t> an </a:t>
            </a:r>
            <a:r>
              <a:rPr lang="fr-FR" dirty="0" err="1" smtClean="0"/>
              <a:t>asset</a:t>
            </a:r>
            <a:r>
              <a:rPr lang="fr-FR" dirty="0" smtClean="0"/>
              <a:t> or </a:t>
            </a:r>
            <a:r>
              <a:rPr lang="fr-FR" dirty="0" err="1" smtClean="0"/>
              <a:t>paid</a:t>
            </a:r>
            <a:r>
              <a:rPr lang="fr-FR" dirty="0" smtClean="0"/>
              <a:t> to </a:t>
            </a:r>
            <a:r>
              <a:rPr lang="fr-FR" dirty="0" err="1" smtClean="0"/>
              <a:t>transfer</a:t>
            </a:r>
            <a:r>
              <a:rPr lang="fr-FR" dirty="0" smtClean="0"/>
              <a:t> a </a:t>
            </a:r>
            <a:r>
              <a:rPr lang="fr-FR" dirty="0" err="1" smtClean="0"/>
              <a:t>liability</a:t>
            </a:r>
            <a:endParaRPr lang="fr-FR" dirty="0" smtClean="0"/>
          </a:p>
          <a:p>
            <a:r>
              <a:rPr lang="fr-FR" b="1" dirty="0" err="1" smtClean="0"/>
              <a:t>Highest</a:t>
            </a:r>
            <a:r>
              <a:rPr lang="fr-FR" b="1" dirty="0" smtClean="0"/>
              <a:t> and best use-</a:t>
            </a:r>
            <a:r>
              <a:rPr lang="fr-FR" dirty="0" smtClean="0"/>
              <a:t>The use of a non-financial </a:t>
            </a:r>
            <a:r>
              <a:rPr lang="fr-FR" dirty="0" err="1" smtClean="0"/>
              <a:t>asset</a:t>
            </a:r>
            <a:r>
              <a:rPr lang="fr-FR" dirty="0" smtClean="0"/>
              <a:t> by </a:t>
            </a:r>
            <a:r>
              <a:rPr lang="fr-FR" dirty="0" err="1" smtClean="0"/>
              <a:t>market</a:t>
            </a:r>
            <a:r>
              <a:rPr lang="fr-FR" dirty="0" smtClean="0"/>
              <a:t> participants </a:t>
            </a:r>
            <a:r>
              <a:rPr lang="fr-FR" dirty="0" err="1" smtClean="0"/>
              <a:t>that</a:t>
            </a:r>
            <a:r>
              <a:rPr lang="fr-FR" dirty="0" smtClean="0"/>
              <a:t> </a:t>
            </a:r>
            <a:r>
              <a:rPr lang="fr-FR" dirty="0" err="1" smtClean="0"/>
              <a:t>would</a:t>
            </a:r>
            <a:r>
              <a:rPr lang="fr-FR" dirty="0" smtClean="0"/>
              <a:t> maximise the value of the </a:t>
            </a:r>
            <a:r>
              <a:rPr lang="fr-FR" dirty="0" err="1" smtClean="0"/>
              <a:t>asset</a:t>
            </a:r>
            <a:r>
              <a:rPr lang="fr-FR" dirty="0" smtClean="0"/>
              <a:t> or the group of </a:t>
            </a:r>
            <a:r>
              <a:rPr lang="fr-FR" dirty="0" err="1" smtClean="0"/>
              <a:t>assets</a:t>
            </a:r>
            <a:r>
              <a:rPr lang="fr-FR" dirty="0" smtClean="0"/>
              <a:t> and </a:t>
            </a:r>
            <a:r>
              <a:rPr lang="fr-FR" dirty="0" err="1" smtClean="0"/>
              <a:t>liabilities</a:t>
            </a:r>
            <a:r>
              <a:rPr lang="fr-FR" dirty="0" smtClean="0"/>
              <a:t> (</a:t>
            </a:r>
            <a:r>
              <a:rPr lang="fr-FR" dirty="0" err="1" smtClean="0"/>
              <a:t>e.g</a:t>
            </a:r>
            <a:r>
              <a:rPr lang="fr-FR" dirty="0" smtClean="0"/>
              <a:t>. a business) </a:t>
            </a:r>
            <a:r>
              <a:rPr lang="fr-FR" dirty="0" err="1" smtClean="0"/>
              <a:t>within</a:t>
            </a:r>
            <a:r>
              <a:rPr lang="fr-FR" dirty="0" smtClean="0"/>
              <a:t> </a:t>
            </a:r>
            <a:r>
              <a:rPr lang="fr-FR" dirty="0" err="1" smtClean="0"/>
              <a:t>which</a:t>
            </a:r>
            <a:r>
              <a:rPr lang="fr-FR" dirty="0" smtClean="0"/>
              <a:t> the </a:t>
            </a:r>
            <a:r>
              <a:rPr lang="fr-FR" dirty="0" err="1" smtClean="0"/>
              <a:t>assetwould</a:t>
            </a:r>
            <a:r>
              <a:rPr lang="fr-FR" dirty="0" smtClean="0"/>
              <a:t> </a:t>
            </a:r>
            <a:r>
              <a:rPr lang="fr-FR" dirty="0" err="1" smtClean="0"/>
              <a:t>be</a:t>
            </a:r>
            <a:r>
              <a:rPr lang="fr-FR" dirty="0" smtClean="0"/>
              <a:t> </a:t>
            </a:r>
            <a:r>
              <a:rPr lang="fr-FR" dirty="0" err="1" smtClean="0"/>
              <a:t>used</a:t>
            </a:r>
            <a:endParaRPr lang="fr-FR" dirty="0" smtClean="0"/>
          </a:p>
          <a:p>
            <a:r>
              <a:rPr lang="fr-FR" b="1" dirty="0" smtClean="0"/>
              <a:t>Most </a:t>
            </a:r>
            <a:r>
              <a:rPr lang="fr-FR" b="1" dirty="0" err="1" smtClean="0"/>
              <a:t>advantageous</a:t>
            </a:r>
            <a:r>
              <a:rPr lang="fr-FR" b="1" dirty="0" smtClean="0"/>
              <a:t> </a:t>
            </a:r>
            <a:r>
              <a:rPr lang="fr-FR" b="1" dirty="0" err="1" smtClean="0"/>
              <a:t>market</a:t>
            </a:r>
            <a:r>
              <a:rPr lang="fr-FR" b="1" dirty="0" smtClean="0"/>
              <a:t>-</a:t>
            </a:r>
            <a:r>
              <a:rPr lang="fr-FR" dirty="0" smtClean="0"/>
              <a:t>The </a:t>
            </a:r>
            <a:r>
              <a:rPr lang="fr-FR" dirty="0" err="1" smtClean="0"/>
              <a:t>market</a:t>
            </a:r>
            <a:r>
              <a:rPr lang="fr-FR" dirty="0" smtClean="0"/>
              <a:t> </a:t>
            </a:r>
            <a:r>
              <a:rPr lang="fr-FR" dirty="0" err="1" smtClean="0"/>
              <a:t>that</a:t>
            </a:r>
            <a:r>
              <a:rPr lang="fr-FR" dirty="0" smtClean="0"/>
              <a:t> maximises the </a:t>
            </a:r>
            <a:r>
              <a:rPr lang="fr-FR" dirty="0" err="1" smtClean="0"/>
              <a:t>amount</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received</a:t>
            </a:r>
            <a:r>
              <a:rPr lang="fr-FR" dirty="0" smtClean="0"/>
              <a:t> to </a:t>
            </a:r>
            <a:r>
              <a:rPr lang="fr-FR" dirty="0" err="1" smtClean="0"/>
              <a:t>sell</a:t>
            </a:r>
            <a:r>
              <a:rPr lang="fr-FR" dirty="0" smtClean="0"/>
              <a:t> the </a:t>
            </a:r>
            <a:r>
              <a:rPr lang="fr-FR" dirty="0" err="1" smtClean="0"/>
              <a:t>asset</a:t>
            </a:r>
            <a:r>
              <a:rPr lang="fr-FR" dirty="0" smtClean="0"/>
              <a:t> or minimises the </a:t>
            </a:r>
            <a:r>
              <a:rPr lang="fr-FR" dirty="0" err="1" smtClean="0"/>
              <a:t>amount</a:t>
            </a:r>
            <a:r>
              <a:rPr lang="fr-FR" dirty="0" smtClean="0"/>
              <a:t> </a:t>
            </a:r>
            <a:r>
              <a:rPr lang="fr-FR" dirty="0" err="1" smtClean="0"/>
              <a:t>that</a:t>
            </a:r>
            <a:r>
              <a:rPr lang="fr-FR" dirty="0" smtClean="0"/>
              <a:t> </a:t>
            </a:r>
            <a:r>
              <a:rPr lang="fr-FR" dirty="0" err="1" smtClean="0"/>
              <a:t>would</a:t>
            </a:r>
            <a:r>
              <a:rPr lang="fr-FR" dirty="0" smtClean="0"/>
              <a:t> </a:t>
            </a:r>
            <a:r>
              <a:rPr lang="fr-FR" dirty="0" err="1" smtClean="0"/>
              <a:t>be</a:t>
            </a:r>
            <a:r>
              <a:rPr lang="fr-FR" dirty="0" smtClean="0"/>
              <a:t> </a:t>
            </a:r>
            <a:r>
              <a:rPr lang="fr-FR" dirty="0" err="1" smtClean="0"/>
              <a:t>paid</a:t>
            </a:r>
            <a:r>
              <a:rPr lang="fr-FR" dirty="0" smtClean="0"/>
              <a:t> to </a:t>
            </a:r>
            <a:r>
              <a:rPr lang="fr-FR" dirty="0" err="1" smtClean="0"/>
              <a:t>transfer</a:t>
            </a:r>
            <a:r>
              <a:rPr lang="fr-FR" dirty="0" smtClean="0"/>
              <a:t> the </a:t>
            </a:r>
            <a:r>
              <a:rPr lang="fr-FR" dirty="0" err="1" smtClean="0"/>
              <a:t>liability</a:t>
            </a:r>
            <a:r>
              <a:rPr lang="fr-FR" dirty="0" smtClean="0"/>
              <a:t>, </a:t>
            </a:r>
            <a:r>
              <a:rPr lang="fr-FR" dirty="0" err="1" smtClean="0"/>
              <a:t>after</a:t>
            </a:r>
            <a:r>
              <a:rPr lang="fr-FR" dirty="0" smtClean="0"/>
              <a:t> </a:t>
            </a:r>
            <a:r>
              <a:rPr lang="fr-FR" dirty="0" err="1" smtClean="0"/>
              <a:t>taking</a:t>
            </a:r>
            <a:r>
              <a:rPr lang="fr-FR" dirty="0" smtClean="0"/>
              <a:t> </a:t>
            </a:r>
            <a:r>
              <a:rPr lang="fr-FR" dirty="0" err="1" smtClean="0"/>
              <a:t>into</a:t>
            </a:r>
            <a:r>
              <a:rPr lang="fr-FR" dirty="0" smtClean="0"/>
              <a:t> </a:t>
            </a:r>
            <a:r>
              <a:rPr lang="fr-FR" dirty="0" err="1" smtClean="0"/>
              <a:t>account</a:t>
            </a:r>
            <a:r>
              <a:rPr lang="fr-FR" dirty="0" smtClean="0"/>
              <a:t> transaction </a:t>
            </a:r>
            <a:r>
              <a:rPr lang="fr-FR" dirty="0" err="1" smtClean="0"/>
              <a:t>costs</a:t>
            </a:r>
            <a:r>
              <a:rPr lang="fr-FR" dirty="0" smtClean="0"/>
              <a:t> and transport </a:t>
            </a:r>
            <a:r>
              <a:rPr lang="fr-FR" dirty="0" err="1" smtClean="0"/>
              <a:t>costs</a:t>
            </a:r>
            <a:endParaRPr lang="fr-FR" dirty="0" smtClean="0"/>
          </a:p>
          <a:p>
            <a:r>
              <a:rPr lang="fr-FR" b="1" dirty="0" smtClean="0"/>
              <a:t>Principal </a:t>
            </a:r>
            <a:r>
              <a:rPr lang="fr-FR" b="1" dirty="0" err="1" smtClean="0"/>
              <a:t>market</a:t>
            </a:r>
            <a:r>
              <a:rPr lang="fr-FR" b="1" dirty="0" smtClean="0"/>
              <a:t>-</a:t>
            </a:r>
            <a:r>
              <a:rPr lang="fr-FR" dirty="0" smtClean="0"/>
              <a:t>The </a:t>
            </a:r>
            <a:r>
              <a:rPr lang="fr-FR" dirty="0" err="1" smtClean="0"/>
              <a:t>market</a:t>
            </a:r>
            <a:r>
              <a:rPr lang="fr-FR" dirty="0" smtClean="0"/>
              <a:t> with the </a:t>
            </a:r>
            <a:r>
              <a:rPr lang="fr-FR" dirty="0" err="1" smtClean="0"/>
              <a:t>greatest</a:t>
            </a:r>
            <a:r>
              <a:rPr lang="fr-FR" dirty="0" smtClean="0"/>
              <a:t> volume and </a:t>
            </a:r>
            <a:r>
              <a:rPr lang="fr-FR" dirty="0" err="1" smtClean="0"/>
              <a:t>level</a:t>
            </a:r>
            <a:r>
              <a:rPr lang="fr-FR" dirty="0" smtClean="0"/>
              <a:t> of </a:t>
            </a:r>
            <a:r>
              <a:rPr lang="fr-FR" dirty="0" err="1" smtClean="0"/>
              <a:t>activity</a:t>
            </a:r>
            <a:r>
              <a:rPr lang="fr-FR" dirty="0" smtClean="0"/>
              <a:t> for the </a:t>
            </a:r>
            <a:r>
              <a:rPr lang="fr-FR" dirty="0" err="1" smtClean="0"/>
              <a:t>asset</a:t>
            </a:r>
            <a:r>
              <a:rPr lang="fr-FR" dirty="0" smtClean="0"/>
              <a:t> or </a:t>
            </a:r>
            <a:r>
              <a:rPr lang="fr-FR" dirty="0" err="1" smtClean="0"/>
              <a:t>liability</a:t>
            </a:r>
            <a:endParaRPr lang="fr-FR" dirty="0" smtClean="0"/>
          </a:p>
          <a:p>
            <a:r>
              <a:rPr lang="en-US" b="1" dirty="0" smtClean="0"/>
              <a:t>Transaction costs</a:t>
            </a:r>
            <a:r>
              <a:rPr lang="en-US" dirty="0" smtClean="0"/>
              <a:t>: The costs of selling the asset or transferring the liability in the principal or most advantageous market for the asset or liability</a:t>
            </a:r>
            <a:endParaRPr lang="fr-FR" dirty="0" smtClean="0"/>
          </a:p>
          <a:p>
            <a:pPr>
              <a:buNone/>
            </a:pPr>
            <a:endParaRPr lang="fr-FR"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8788"/>
            <a:ext cx="12192000" cy="6729211"/>
          </a:xfrm>
        </p:spPr>
        <p:txBody>
          <a:bodyPr>
            <a:normAutofit/>
          </a:bodyPr>
          <a:lstStyle/>
          <a:p>
            <a:pPr algn="r" rtl="1">
              <a:buNone/>
            </a:pPr>
            <a:endParaRPr lang="fr-FR" dirty="0"/>
          </a:p>
        </p:txBody>
      </p:sp>
    </p:spTree>
    <p:extLst>
      <p:ext uri="{BB962C8B-B14F-4D97-AF65-F5344CB8AC3E}">
        <p14:creationId xmlns="" xmlns:p14="http://schemas.microsoft.com/office/powerpoint/2010/main" val="2972012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a:buNone/>
            </a:pPr>
            <a:r>
              <a:rPr lang="en-US" sz="3200" b="1" dirty="0" smtClean="0">
                <a:solidFill>
                  <a:srgbClr val="FF0000"/>
                </a:solidFill>
              </a:rPr>
              <a:t> </a:t>
            </a:r>
            <a:r>
              <a:rPr lang="en-US" sz="3200" b="1" dirty="0" smtClean="0">
                <a:solidFill>
                  <a:srgbClr val="FF0000"/>
                </a:solidFill>
              </a:rPr>
              <a:t>valuation approach</a:t>
            </a:r>
            <a:endParaRPr lang="en-US" sz="3200" b="1" dirty="0" smtClean="0">
              <a:solidFill>
                <a:srgbClr val="FF0000"/>
              </a:solidFill>
            </a:endParaRPr>
          </a:p>
          <a:p>
            <a:pPr>
              <a:buNone/>
            </a:pPr>
            <a:r>
              <a:rPr lang="en-US" dirty="0" smtClean="0"/>
              <a:t>IFRS </a:t>
            </a:r>
            <a:r>
              <a:rPr lang="en-US" dirty="0" smtClean="0"/>
              <a:t>13 sets out a valuation approach, which refers to a broad range of techniques, which can be used. There are three approaches based on the market, income and cost. </a:t>
            </a:r>
            <a:endParaRPr lang="en-US" dirty="0" smtClean="0"/>
          </a:p>
          <a:p>
            <a:pPr>
              <a:buNone/>
            </a:pPr>
            <a:r>
              <a:rPr lang="en-US" dirty="0" smtClean="0"/>
              <a:t> </a:t>
            </a:r>
            <a:r>
              <a:rPr lang="en-US" dirty="0" smtClean="0"/>
              <a:t>  When </a:t>
            </a:r>
            <a:r>
              <a:rPr lang="en-US" dirty="0" smtClean="0"/>
              <a:t>measuring fair value, the entity is required to </a:t>
            </a:r>
            <a:r>
              <a:rPr lang="en-US" dirty="0" err="1" smtClean="0"/>
              <a:t>maximise</a:t>
            </a:r>
            <a:r>
              <a:rPr lang="en-US" dirty="0" smtClean="0"/>
              <a:t> the use of observable inputs (inputs developed using market data) and </a:t>
            </a:r>
            <a:r>
              <a:rPr lang="en-US" dirty="0" err="1" smtClean="0"/>
              <a:t>minimise</a:t>
            </a:r>
            <a:r>
              <a:rPr lang="en-US" dirty="0" smtClean="0"/>
              <a:t> the use of unobservable inputs (inputs for which market data are not available). To this end, the standard introduces a fair value hierarchy, which </a:t>
            </a:r>
            <a:r>
              <a:rPr lang="en-US" dirty="0" err="1" smtClean="0"/>
              <a:t>prioritises</a:t>
            </a:r>
            <a:r>
              <a:rPr lang="en-US" dirty="0" smtClean="0"/>
              <a:t> the inputs into the fair value measurement </a:t>
            </a:r>
            <a:r>
              <a:rPr lang="en-US" dirty="0" err="1" smtClean="0"/>
              <a:t>proces</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7999"/>
          </a:xfrm>
        </p:spPr>
        <p:txBody>
          <a:bodyPr>
            <a:normAutofit/>
          </a:bodyPr>
          <a:lstStyle/>
          <a:p>
            <a:pPr marL="0" indent="0">
              <a:buNone/>
            </a:pPr>
            <a:r>
              <a:rPr lang="fr-FR" sz="3200" b="1" dirty="0" smtClean="0">
                <a:solidFill>
                  <a:srgbClr val="FF0000"/>
                </a:solidFill>
              </a:rPr>
              <a:t>Fair value </a:t>
            </a:r>
            <a:r>
              <a:rPr lang="en-US" sz="3200" b="1" dirty="0" smtClean="0">
                <a:solidFill>
                  <a:srgbClr val="FF0000"/>
                </a:solidFill>
              </a:rPr>
              <a:t>hierarchy</a:t>
            </a:r>
          </a:p>
          <a:p>
            <a:pPr marL="0" indent="0">
              <a:buNone/>
            </a:pPr>
            <a:r>
              <a:rPr lang="fr-FR" dirty="0" smtClean="0"/>
              <a:t>To </a:t>
            </a:r>
            <a:r>
              <a:rPr lang="fr-FR" dirty="0" err="1" smtClean="0"/>
              <a:t>increase</a:t>
            </a:r>
            <a:r>
              <a:rPr lang="fr-FR" dirty="0" smtClean="0"/>
              <a:t> </a:t>
            </a:r>
            <a:r>
              <a:rPr lang="fr-FR" dirty="0" err="1" smtClean="0"/>
              <a:t>consistency</a:t>
            </a:r>
            <a:r>
              <a:rPr lang="fr-FR" dirty="0" smtClean="0"/>
              <a:t> and </a:t>
            </a:r>
            <a:r>
              <a:rPr lang="fr-FR" dirty="0" err="1" smtClean="0"/>
              <a:t>comparability</a:t>
            </a:r>
            <a:r>
              <a:rPr lang="fr-FR" dirty="0" smtClean="0"/>
              <a:t> in </a:t>
            </a:r>
            <a:r>
              <a:rPr lang="fr-FR" dirty="0" err="1" smtClean="0"/>
              <a:t>fair</a:t>
            </a:r>
            <a:r>
              <a:rPr lang="fr-FR" dirty="0" smtClean="0"/>
              <a:t> value </a:t>
            </a:r>
            <a:r>
              <a:rPr lang="fr-FR" dirty="0" err="1" smtClean="0"/>
              <a:t>measurements</a:t>
            </a:r>
            <a:r>
              <a:rPr lang="fr-FR" dirty="0" smtClean="0"/>
              <a:t> and </a:t>
            </a:r>
            <a:r>
              <a:rPr lang="fr-FR" dirty="0" err="1" smtClean="0"/>
              <a:t>related</a:t>
            </a:r>
            <a:r>
              <a:rPr lang="fr-FR" dirty="0" smtClean="0"/>
              <a:t> </a:t>
            </a:r>
            <a:r>
              <a:rPr lang="fr-FR" dirty="0" err="1" smtClean="0"/>
              <a:t>disclosures</a:t>
            </a:r>
            <a:r>
              <a:rPr lang="fr-FR" dirty="0" smtClean="0"/>
              <a:t>. Fair value </a:t>
            </a:r>
            <a:r>
              <a:rPr lang="fr-FR" dirty="0" err="1" smtClean="0"/>
              <a:t>measurements</a:t>
            </a:r>
            <a:r>
              <a:rPr lang="fr-FR" dirty="0" smtClean="0"/>
              <a:t> are </a:t>
            </a:r>
            <a:r>
              <a:rPr lang="fr-FR" dirty="0" err="1" smtClean="0"/>
              <a:t>categorised</a:t>
            </a:r>
            <a:r>
              <a:rPr lang="fr-FR" dirty="0" smtClean="0"/>
              <a:t> </a:t>
            </a:r>
            <a:r>
              <a:rPr lang="fr-FR" dirty="0" err="1" smtClean="0"/>
              <a:t>into</a:t>
            </a:r>
            <a:r>
              <a:rPr lang="fr-FR" dirty="0" smtClean="0"/>
              <a:t> a </a:t>
            </a:r>
            <a:r>
              <a:rPr lang="fr-FR" dirty="0" err="1" smtClean="0"/>
              <a:t>three</a:t>
            </a:r>
            <a:r>
              <a:rPr lang="fr-FR" dirty="0" smtClean="0"/>
              <a:t>-</a:t>
            </a:r>
            <a:r>
              <a:rPr lang="fr-FR" dirty="0" err="1" smtClean="0"/>
              <a:t>level</a:t>
            </a:r>
            <a:r>
              <a:rPr lang="fr-FR" dirty="0" smtClean="0"/>
              <a:t> </a:t>
            </a:r>
            <a:r>
              <a:rPr lang="fr-FR" dirty="0" err="1" smtClean="0"/>
              <a:t>hierarchy</a:t>
            </a:r>
            <a:r>
              <a:rPr lang="fr-FR" dirty="0" smtClean="0"/>
              <a:t>, </a:t>
            </a:r>
            <a:r>
              <a:rPr lang="fr-FR" dirty="0" err="1" smtClean="0"/>
              <a:t>based</a:t>
            </a:r>
            <a:r>
              <a:rPr lang="fr-FR" dirty="0" smtClean="0"/>
              <a:t> on the type of inputs to the </a:t>
            </a:r>
            <a:r>
              <a:rPr lang="fr-FR" dirty="0" err="1" smtClean="0"/>
              <a:t>valuation</a:t>
            </a:r>
            <a:r>
              <a:rPr lang="fr-FR" dirty="0" smtClean="0"/>
              <a:t> techniques </a:t>
            </a:r>
            <a:r>
              <a:rPr lang="fr-FR" dirty="0" err="1" smtClean="0"/>
              <a:t>used</a:t>
            </a:r>
            <a:r>
              <a:rPr lang="fr-FR" dirty="0" smtClean="0"/>
              <a:t>, as </a:t>
            </a:r>
            <a:r>
              <a:rPr lang="fr-FR" dirty="0" err="1" smtClean="0"/>
              <a:t>follows</a:t>
            </a:r>
            <a:endParaRPr lang="ar-DZ" dirty="0" smtClean="0"/>
          </a:p>
          <a:p>
            <a:pPr marL="0" indent="0">
              <a:buNone/>
            </a:pPr>
            <a:r>
              <a:rPr lang="en-US" b="1" dirty="0" smtClean="0">
                <a:solidFill>
                  <a:srgbClr val="FF0000"/>
                </a:solidFill>
              </a:rPr>
              <a:t>Level 1</a:t>
            </a:r>
            <a:r>
              <a:rPr lang="en-US" dirty="0" smtClean="0"/>
              <a:t> inputs are unadjusted quoted prices in active markets for items identical to the asset or liability being measured. As with current IFRS standards, if there is a quoted price in an active market, an entity uses that price without adjustment when measuring fair value</a:t>
            </a:r>
            <a:r>
              <a:rPr lang="en-US" dirty="0" smtClean="0"/>
              <a:t>.</a:t>
            </a:r>
            <a:r>
              <a:rPr lang="en-US" dirty="0" smtClean="0"/>
              <a:t>  An example of this would be prices quoted on a stock </a:t>
            </a:r>
            <a:r>
              <a:rPr lang="en-US" dirty="0" smtClean="0"/>
              <a:t>exchange.</a:t>
            </a:r>
          </a:p>
          <a:p>
            <a:pPr marL="0" indent="0">
              <a:buNone/>
            </a:pPr>
            <a:r>
              <a:rPr lang="en-US" dirty="0" smtClean="0"/>
              <a:t>The entity needs to be able to access the market at the measurement date. Active markets are ones where transactions take place with sufficient frequency and volume for pricing information to be provided on an ongoing basis.</a:t>
            </a:r>
            <a:endParaRPr lang="en-US" dirty="0" smtClean="0"/>
          </a:p>
          <a:p>
            <a:pPr marL="0" indent="0">
              <a:buNone/>
            </a:pPr>
            <a:endParaRPr lang="en-US" dirty="0"/>
          </a:p>
        </p:txBody>
      </p:sp>
    </p:spTree>
    <p:extLst>
      <p:ext uri="{BB962C8B-B14F-4D97-AF65-F5344CB8AC3E}">
        <p14:creationId xmlns="" xmlns:p14="http://schemas.microsoft.com/office/powerpoint/2010/main" val="1531729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lnSpcReduction="10000"/>
          </a:bodyPr>
          <a:lstStyle/>
          <a:p>
            <a:r>
              <a:rPr lang="en-US" sz="3200" dirty="0" smtClean="0">
                <a:solidFill>
                  <a:srgbClr val="FF0000"/>
                </a:solidFill>
              </a:rPr>
              <a:t>Level 2</a:t>
            </a:r>
            <a:r>
              <a:rPr lang="en-US" dirty="0" smtClean="0"/>
              <a:t> inputs are inputs other than the quoted prices in determined in level 1 that are directly or indirectly observable for that asset or liability. </a:t>
            </a:r>
            <a:endParaRPr lang="en-US" dirty="0" smtClean="0"/>
          </a:p>
          <a:p>
            <a:r>
              <a:rPr lang="en-US" dirty="0" smtClean="0"/>
              <a:t>They </a:t>
            </a:r>
            <a:r>
              <a:rPr lang="en-US" dirty="0" smtClean="0"/>
              <a:t>are likely to be quoted assets or liabilities for </a:t>
            </a:r>
            <a:r>
              <a:rPr lang="en-US" dirty="0" smtClean="0">
                <a:solidFill>
                  <a:srgbClr val="FF0000"/>
                </a:solidFill>
              </a:rPr>
              <a:t>similar items </a:t>
            </a:r>
            <a:r>
              <a:rPr lang="en-US" dirty="0" smtClean="0"/>
              <a:t>in active markets or supported by market data. </a:t>
            </a:r>
            <a:endParaRPr lang="en-US" dirty="0" smtClean="0"/>
          </a:p>
          <a:p>
            <a:r>
              <a:rPr lang="en-US" dirty="0" smtClean="0"/>
              <a:t>For </a:t>
            </a:r>
            <a:r>
              <a:rPr lang="en-US" dirty="0" smtClean="0"/>
              <a:t>example interest rates, credit spreads or yields curves</a:t>
            </a:r>
            <a:r>
              <a:rPr lang="en-US" dirty="0" smtClean="0"/>
              <a:t>.</a:t>
            </a:r>
          </a:p>
          <a:p>
            <a:r>
              <a:rPr lang="en-US" dirty="0" smtClean="0"/>
              <a:t> </a:t>
            </a:r>
            <a:r>
              <a:rPr lang="en-US" dirty="0" smtClean="0"/>
              <a:t>Adjustments may be needed to level 2 inputs and, if this adjustment is significant, then it may require the fair value to be classified as level 3</a:t>
            </a:r>
            <a:r>
              <a:rPr lang="en-US" dirty="0" smtClean="0"/>
              <a:t>.</a:t>
            </a:r>
          </a:p>
          <a:p>
            <a:endParaRPr lang="en-US" dirty="0" smtClean="0"/>
          </a:p>
          <a:p>
            <a:r>
              <a:rPr lang="en-US" sz="3200" b="1" dirty="0" smtClean="0">
                <a:solidFill>
                  <a:srgbClr val="FF0000"/>
                </a:solidFill>
              </a:rPr>
              <a:t>Level </a:t>
            </a:r>
            <a:r>
              <a:rPr lang="en-US" sz="3200" b="1" dirty="0" smtClean="0">
                <a:solidFill>
                  <a:srgbClr val="FF0000"/>
                </a:solidFill>
              </a:rPr>
              <a:t>3 </a:t>
            </a:r>
            <a:r>
              <a:rPr lang="en-US" dirty="0" smtClean="0"/>
              <a:t>inputs are unobservable inputs. These inputs should be used only when it is not possible to use Level 1 or 2 inputs. The entity should </a:t>
            </a:r>
            <a:r>
              <a:rPr lang="en-US" dirty="0" err="1" smtClean="0"/>
              <a:t>maximise</a:t>
            </a:r>
            <a:r>
              <a:rPr lang="en-US" dirty="0" smtClean="0"/>
              <a:t> the use of relevant observable inputs and </a:t>
            </a:r>
            <a:r>
              <a:rPr lang="en-US" dirty="0" err="1" smtClean="0"/>
              <a:t>minimise</a:t>
            </a:r>
            <a:r>
              <a:rPr lang="en-US" dirty="0" smtClean="0"/>
              <a:t> the use of unobservable inputs. However, situations may occur where relevant inputs are not observable and therefore these inputs must be developed to reflect the assumptions that market participants would use when determining an appropriate price for the asset or liability. </a:t>
            </a:r>
            <a:br>
              <a:rPr lang="en-US" dirty="0" smtClean="0"/>
            </a:br>
            <a:endParaRPr lang="en-US" dirty="0" smtClean="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r>
              <a:rPr lang="en-US" b="1" dirty="0" smtClean="0">
                <a:solidFill>
                  <a:srgbClr val="FF0000"/>
                </a:solidFill>
              </a:rPr>
              <a:t>Valuation techniques</a:t>
            </a:r>
            <a:r>
              <a:rPr lang="en-US" dirty="0" smtClean="0"/>
              <a:t>:</a:t>
            </a:r>
          </a:p>
          <a:p>
            <a:pPr>
              <a:buNone/>
            </a:pPr>
            <a:r>
              <a:rPr lang="en-US" dirty="0" smtClean="0"/>
              <a:t>The entity uses appropriate valuation techniques for which sufficient data are available to measure fair value, by maximizing the use of relevant observable inputs and minimizing unobservable inputs.</a:t>
            </a:r>
          </a:p>
          <a:p>
            <a:endParaRPr lang="en-US" dirty="0" smtClean="0"/>
          </a:p>
          <a:p>
            <a:r>
              <a:rPr lang="en-US" b="1" dirty="0" smtClean="0">
                <a:solidFill>
                  <a:srgbClr val="FF0000"/>
                </a:solidFill>
              </a:rPr>
              <a:t>Market approach</a:t>
            </a:r>
            <a:r>
              <a:rPr lang="en-US" dirty="0" smtClean="0"/>
              <a:t>: </a:t>
            </a:r>
          </a:p>
          <a:p>
            <a:pPr>
              <a:buNone/>
            </a:pPr>
            <a:r>
              <a:rPr lang="en-US" dirty="0" smtClean="0"/>
              <a:t>Market prices and other relevant information derived from market transactions are used for identical or comparable assets or liabilities or a similar group.</a:t>
            </a:r>
          </a:p>
          <a:p>
            <a:r>
              <a:rPr lang="en-US" b="1" dirty="0" smtClean="0">
                <a:solidFill>
                  <a:srgbClr val="FF0000"/>
                </a:solidFill>
              </a:rPr>
              <a:t>Cost approach</a:t>
            </a:r>
            <a:r>
              <a:rPr lang="en-US" dirty="0" smtClean="0"/>
              <a:t>:</a:t>
            </a:r>
          </a:p>
          <a:p>
            <a:pPr>
              <a:buNone/>
            </a:pPr>
            <a:r>
              <a:rPr lang="en-US" dirty="0" smtClean="0"/>
              <a:t>Reflects the value required to replace the service capacity of the asset, i.e. the replacement cost. This assumes that fair value is the cost of acquiring or producing a replacement asset of comparable utility, adjusted for deterioration (including physical, functional, i.e. technological, and economic, i.e. external deterioration). The following is a diagram illustrating the application of the cost approach</a:t>
            </a:r>
            <a:endParaRPr lang="fr-FR" dirty="0" smtClean="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4561</TotalTime>
  <Words>1978</Words>
  <Application>Microsoft Office PowerPoint</Application>
  <PresentationFormat>Personnalisé</PresentationFormat>
  <Paragraphs>144</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DJEMAA</dc:creator>
  <cp:lastModifiedBy>DJEMAA</cp:lastModifiedBy>
  <cp:revision>88</cp:revision>
  <dcterms:created xsi:type="dcterms:W3CDTF">2022-02-22T05:32:39Z</dcterms:created>
  <dcterms:modified xsi:type="dcterms:W3CDTF">2024-09-30T15:35:33Z</dcterms:modified>
</cp:coreProperties>
</file>