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2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4F57D19-B674-44A5-946A-3F3A0CDB5AD6}" type="datetimeFigureOut">
              <a:rPr lang="fr-FR" smtClean="0"/>
              <a:t>03/04/2025</a:t>
            </a:fld>
            <a:endParaRPr lang="fr-F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fr-F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07128AC1-4006-47DE-A27F-75028955F1DA}" type="slidenum">
              <a:rPr lang="fr-FR" smtClean="0"/>
              <a:t>‹N°›</a:t>
            </a:fld>
            <a:endParaRPr lang="fr-FR"/>
          </a:p>
        </p:txBody>
      </p:sp>
    </p:spTree>
    <p:extLst>
      <p:ext uri="{BB962C8B-B14F-4D97-AF65-F5344CB8AC3E}">
        <p14:creationId xmlns:p14="http://schemas.microsoft.com/office/powerpoint/2010/main" val="1724196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4F57D19-B674-44A5-946A-3F3A0CDB5AD6}" type="datetimeFigureOut">
              <a:rPr lang="fr-FR" smtClean="0"/>
              <a:t>03/04/2025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128AC1-4006-47DE-A27F-75028955F1DA}" type="slidenum">
              <a:rPr lang="fr-FR" smtClean="0"/>
              <a:t>‹N°›</a:t>
            </a:fld>
            <a:endParaRPr lang="fr-FR"/>
          </a:p>
        </p:txBody>
      </p:sp>
    </p:spTree>
    <p:extLst>
      <p:ext uri="{BB962C8B-B14F-4D97-AF65-F5344CB8AC3E}">
        <p14:creationId xmlns:p14="http://schemas.microsoft.com/office/powerpoint/2010/main" val="1094675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4F57D19-B674-44A5-946A-3F3A0CDB5AD6}" type="datetimeFigureOut">
              <a:rPr lang="fr-FR" smtClean="0"/>
              <a:t>03/04/2025</a:t>
            </a:fld>
            <a:endParaRPr lang="fr-FR"/>
          </a:p>
        </p:txBody>
      </p:sp>
      <p:sp>
        <p:nvSpPr>
          <p:cNvPr id="5" name="Footer Placeholder 4"/>
          <p:cNvSpPr>
            <a:spLocks noGrp="1"/>
          </p:cNvSpPr>
          <p:nvPr>
            <p:ph type="ftr" sz="quarter" idx="11"/>
          </p:nvPr>
        </p:nvSpPr>
        <p:spPr>
          <a:xfrm>
            <a:off x="774923" y="5951811"/>
            <a:ext cx="7896279" cy="365125"/>
          </a:xfrm>
        </p:spPr>
        <p:txBody>
          <a:bodyPr/>
          <a:lstStyle/>
          <a:p>
            <a:endParaRPr lang="fr-F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07128AC1-4006-47DE-A27F-75028955F1DA}" type="slidenum">
              <a:rPr lang="fr-FR" smtClean="0"/>
              <a:t>‹N°›</a:t>
            </a:fld>
            <a:endParaRPr lang="fr-FR"/>
          </a:p>
        </p:txBody>
      </p:sp>
    </p:spTree>
    <p:extLst>
      <p:ext uri="{BB962C8B-B14F-4D97-AF65-F5344CB8AC3E}">
        <p14:creationId xmlns:p14="http://schemas.microsoft.com/office/powerpoint/2010/main" val="164260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4F57D19-B674-44A5-946A-3F3A0CDB5AD6}" type="datetimeFigureOut">
              <a:rPr lang="fr-FR" smtClean="0"/>
              <a:t>03/04/2025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10558300" y="5956137"/>
            <a:ext cx="1052508" cy="365125"/>
          </a:xfrm>
        </p:spPr>
        <p:txBody>
          <a:bodyPr/>
          <a:lstStyle/>
          <a:p>
            <a:fld id="{07128AC1-4006-47DE-A27F-75028955F1DA}" type="slidenum">
              <a:rPr lang="fr-FR" smtClean="0"/>
              <a:t>‹N°›</a:t>
            </a:fld>
            <a:endParaRPr lang="fr-FR"/>
          </a:p>
        </p:txBody>
      </p:sp>
    </p:spTree>
    <p:extLst>
      <p:ext uri="{BB962C8B-B14F-4D97-AF65-F5344CB8AC3E}">
        <p14:creationId xmlns:p14="http://schemas.microsoft.com/office/powerpoint/2010/main" val="74499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4F57D19-B674-44A5-946A-3F3A0CDB5AD6}" type="datetimeFigureOut">
              <a:rPr lang="fr-FR" smtClean="0"/>
              <a:t>03/04/2025</a:t>
            </a:fld>
            <a:endParaRPr lang="fr-F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07128AC1-4006-47DE-A27F-75028955F1DA}" type="slidenum">
              <a:rPr lang="fr-FR" smtClean="0"/>
              <a:t>‹N°›</a:t>
            </a:fld>
            <a:endParaRPr lang="fr-FR"/>
          </a:p>
        </p:txBody>
      </p:sp>
    </p:spTree>
    <p:extLst>
      <p:ext uri="{BB962C8B-B14F-4D97-AF65-F5344CB8AC3E}">
        <p14:creationId xmlns:p14="http://schemas.microsoft.com/office/powerpoint/2010/main" val="2196286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4F57D19-B674-44A5-946A-3F3A0CDB5AD6}" type="datetimeFigureOut">
              <a:rPr lang="fr-FR" smtClean="0"/>
              <a:t>03/04/2025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7128AC1-4006-47DE-A27F-75028955F1DA}" type="slidenum">
              <a:rPr lang="fr-FR" smtClean="0"/>
              <a:t>‹N°›</a:t>
            </a:fld>
            <a:endParaRPr lang="fr-FR"/>
          </a:p>
        </p:txBody>
      </p:sp>
    </p:spTree>
    <p:extLst>
      <p:ext uri="{BB962C8B-B14F-4D97-AF65-F5344CB8AC3E}">
        <p14:creationId xmlns:p14="http://schemas.microsoft.com/office/powerpoint/2010/main" val="1624709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4F57D19-B674-44A5-946A-3F3A0CDB5AD6}" type="datetimeFigureOut">
              <a:rPr lang="fr-FR" smtClean="0"/>
              <a:t>03/04/2025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7128AC1-4006-47DE-A27F-75028955F1DA}" type="slidenum">
              <a:rPr lang="fr-FR" smtClean="0"/>
              <a:t>‹N°›</a:t>
            </a:fld>
            <a:endParaRPr lang="fr-FR"/>
          </a:p>
        </p:txBody>
      </p:sp>
    </p:spTree>
    <p:extLst>
      <p:ext uri="{BB962C8B-B14F-4D97-AF65-F5344CB8AC3E}">
        <p14:creationId xmlns:p14="http://schemas.microsoft.com/office/powerpoint/2010/main" val="2850472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4F57D19-B674-44A5-946A-3F3A0CDB5AD6}" type="datetimeFigureOut">
              <a:rPr lang="fr-FR" smtClean="0"/>
              <a:t>03/04/2025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7128AC1-4006-47DE-A27F-75028955F1DA}" type="slidenum">
              <a:rPr lang="fr-FR" smtClean="0"/>
              <a:t>‹N°›</a:t>
            </a:fld>
            <a:endParaRPr lang="fr-FR"/>
          </a:p>
        </p:txBody>
      </p:sp>
    </p:spTree>
    <p:extLst>
      <p:ext uri="{BB962C8B-B14F-4D97-AF65-F5344CB8AC3E}">
        <p14:creationId xmlns:p14="http://schemas.microsoft.com/office/powerpoint/2010/main" val="618108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F57D19-B674-44A5-946A-3F3A0CDB5AD6}" type="datetimeFigureOut">
              <a:rPr lang="fr-FR" smtClean="0"/>
              <a:t>03/04/2025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7128AC1-4006-47DE-A27F-75028955F1DA}" type="slidenum">
              <a:rPr lang="fr-FR" smtClean="0"/>
              <a:t>‹N°›</a:t>
            </a:fld>
            <a:endParaRPr lang="fr-FR"/>
          </a:p>
        </p:txBody>
      </p:sp>
    </p:spTree>
    <p:extLst>
      <p:ext uri="{BB962C8B-B14F-4D97-AF65-F5344CB8AC3E}">
        <p14:creationId xmlns:p14="http://schemas.microsoft.com/office/powerpoint/2010/main" val="2965125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4F57D19-B674-44A5-946A-3F3A0CDB5AD6}" type="datetimeFigureOut">
              <a:rPr lang="fr-FR" smtClean="0"/>
              <a:t>03/04/2025</a:t>
            </a:fld>
            <a:endParaRPr lang="fr-F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07128AC1-4006-47DE-A27F-75028955F1DA}" type="slidenum">
              <a:rPr lang="fr-FR" smtClean="0"/>
              <a:t>‹N°›</a:t>
            </a:fld>
            <a:endParaRPr lang="fr-FR"/>
          </a:p>
        </p:txBody>
      </p:sp>
    </p:spTree>
    <p:extLst>
      <p:ext uri="{BB962C8B-B14F-4D97-AF65-F5344CB8AC3E}">
        <p14:creationId xmlns:p14="http://schemas.microsoft.com/office/powerpoint/2010/main" val="114363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24F57D19-B674-44A5-946A-3F3A0CDB5AD6}" type="datetimeFigureOut">
              <a:rPr lang="fr-FR" smtClean="0"/>
              <a:t>03/04/2025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7128AC1-4006-47DE-A27F-75028955F1DA}" type="slidenum">
              <a:rPr lang="fr-FR" smtClean="0"/>
              <a:t>‹N°›</a:t>
            </a:fld>
            <a:endParaRPr lang="fr-FR"/>
          </a:p>
        </p:txBody>
      </p:sp>
    </p:spTree>
    <p:extLst>
      <p:ext uri="{BB962C8B-B14F-4D97-AF65-F5344CB8AC3E}">
        <p14:creationId xmlns:p14="http://schemas.microsoft.com/office/powerpoint/2010/main" val="2134866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4F57D19-B674-44A5-946A-3F3A0CDB5AD6}" type="datetimeFigureOut">
              <a:rPr lang="fr-FR" smtClean="0"/>
              <a:t>03/04/2025</a:t>
            </a:fld>
            <a:endParaRPr lang="fr-F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fr-F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07128AC1-4006-47DE-A27F-75028955F1DA}" type="slidenum">
              <a:rPr lang="fr-FR" smtClean="0"/>
              <a:t>‹N°›</a:t>
            </a:fld>
            <a:endParaRPr lang="fr-F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986765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pPr algn="r" rtl="1"/>
            <a:r>
              <a:rPr lang="ar-DZ" sz="4800" dirty="0"/>
              <a:t>استعمال الذكاء الاصطناعي في تحسين الأداء </a:t>
            </a:r>
            <a:endParaRPr lang="fr-FR" sz="4800" dirty="0"/>
          </a:p>
        </p:txBody>
      </p:sp>
      <p:sp>
        <p:nvSpPr>
          <p:cNvPr id="3" name="Sous-titre 2"/>
          <p:cNvSpPr>
            <a:spLocks noGrp="1"/>
          </p:cNvSpPr>
          <p:nvPr>
            <p:ph type="subTitle" idx="1"/>
          </p:nvPr>
        </p:nvSpPr>
        <p:spPr/>
        <p:txBody>
          <a:bodyPr>
            <a:normAutofit fontScale="85000" lnSpcReduction="20000"/>
          </a:bodyPr>
          <a:lstStyle/>
          <a:p>
            <a:pPr algn="r" rtl="1"/>
            <a:r>
              <a:rPr lang="ar-DZ" sz="3600" dirty="0"/>
              <a:t>لمحة عن الاستعمال في شركة </a:t>
            </a:r>
            <a:r>
              <a:rPr lang="fr-FR" sz="3600" dirty="0" err="1"/>
              <a:t>amazon</a:t>
            </a:r>
            <a:endParaRPr lang="ar-DZ" sz="3600" dirty="0"/>
          </a:p>
          <a:p>
            <a:pPr algn="r" rtl="1"/>
            <a:endParaRPr lang="ar-DZ" sz="3600" dirty="0"/>
          </a:p>
          <a:p>
            <a:pPr algn="r" rtl="1"/>
            <a:endParaRPr lang="ar-DZ" sz="1900" dirty="0"/>
          </a:p>
          <a:p>
            <a:pPr algn="r" rtl="1"/>
            <a:endParaRPr lang="ar-DZ" dirty="0"/>
          </a:p>
          <a:p>
            <a:pPr algn="r" rtl="1"/>
            <a:endParaRPr lang="ar-DZ" dirty="0"/>
          </a:p>
          <a:p>
            <a:pPr algn="r" rtl="1"/>
            <a:endParaRPr lang="fr-FR" dirty="0"/>
          </a:p>
        </p:txBody>
      </p:sp>
    </p:spTree>
    <p:extLst>
      <p:ext uri="{BB962C8B-B14F-4D97-AF65-F5344CB8AC3E}">
        <p14:creationId xmlns:p14="http://schemas.microsoft.com/office/powerpoint/2010/main" val="2205822982"/>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SA" sz="4400" dirty="0">
                <a:solidFill>
                  <a:srgbClr val="FFFF00"/>
                </a:solidFill>
              </a:rPr>
              <a:t>الخاتمة</a:t>
            </a:r>
            <a:endParaRPr lang="fr-FR" sz="4400" dirty="0">
              <a:solidFill>
                <a:srgbClr val="FFFF00"/>
              </a:solidFill>
            </a:endParaRPr>
          </a:p>
        </p:txBody>
      </p:sp>
      <p:sp>
        <p:nvSpPr>
          <p:cNvPr id="3" name="Espace réservé du contenu 2"/>
          <p:cNvSpPr>
            <a:spLocks noGrp="1"/>
          </p:cNvSpPr>
          <p:nvPr>
            <p:ph idx="1"/>
          </p:nvPr>
        </p:nvSpPr>
        <p:spPr>
          <a:xfrm>
            <a:off x="581192" y="1311008"/>
            <a:ext cx="11029615" cy="4547792"/>
          </a:xfrm>
        </p:spPr>
        <p:txBody>
          <a:bodyPr>
            <a:normAutofit/>
          </a:bodyPr>
          <a:lstStyle/>
          <a:p>
            <a:pPr algn="r" rtl="1"/>
            <a:r>
              <a:rPr lang="ar-SA" sz="2800" dirty="0"/>
              <a:t>يعد الذكاء الاصطناعي أحد المحركات الأساسية لنمو أمازون وتحسين أدائها. من خلال استخدامه في إدارة المخزون، التوصيات الشخصية، اللوجستيات، وخدمة العملاء، استطاعت الشركة تحسين كفاءتها وزيادة إيراداتها. ومع ذلك، تواجه أمازون تحديات تتعلق بالخصوصية، أمان البيانات، وتأثير </a:t>
            </a:r>
            <a:r>
              <a:rPr lang="ar-SA" sz="2800" dirty="0" err="1"/>
              <a:t>الأتمتة</a:t>
            </a:r>
            <a:r>
              <a:rPr lang="ar-SA" sz="2800" dirty="0"/>
              <a:t> على الوظائف التقليدية. بناءً على ذلك، يُوصى بأن تواصل الشركات تطوير استراتيجيات ذكاء اصطناعي مسؤولة توازن بين الكفاءة التشغيلية والمسؤولية الاجتماعية، لضمان مستقبل مستدام لكل من الشركة والمجتمع</a:t>
            </a:r>
            <a:endParaRPr lang="fr-FR" sz="2800" dirty="0"/>
          </a:p>
        </p:txBody>
      </p:sp>
    </p:spTree>
    <p:extLst>
      <p:ext uri="{BB962C8B-B14F-4D97-AF65-F5344CB8AC3E}">
        <p14:creationId xmlns:p14="http://schemas.microsoft.com/office/powerpoint/2010/main" val="4243334817"/>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dirty="0">
                <a:solidFill>
                  <a:srgbClr val="FFFF00"/>
                </a:solidFill>
              </a:rPr>
              <a:t>لمحة عن شركة أمازون </a:t>
            </a:r>
            <a:endParaRPr lang="fr-FR" sz="4400" dirty="0">
              <a:solidFill>
                <a:srgbClr val="FFFF00"/>
              </a:solidFill>
            </a:endParaRPr>
          </a:p>
        </p:txBody>
      </p:sp>
      <p:sp>
        <p:nvSpPr>
          <p:cNvPr id="3" name="Espace réservé du contenu 2"/>
          <p:cNvSpPr>
            <a:spLocks noGrp="1"/>
          </p:cNvSpPr>
          <p:nvPr>
            <p:ph idx="1"/>
          </p:nvPr>
        </p:nvSpPr>
        <p:spPr>
          <a:xfrm>
            <a:off x="581192" y="2027104"/>
            <a:ext cx="11029615" cy="4627084"/>
          </a:xfrm>
        </p:spPr>
        <p:txBody>
          <a:bodyPr>
            <a:normAutofit/>
          </a:bodyPr>
          <a:lstStyle/>
          <a:p>
            <a:pPr algn="r" rtl="1"/>
            <a:r>
              <a:rPr lang="ar-SA" sz="2400" dirty="0"/>
              <a:t>تأسست أمازون عام 1994 كمكتبة إلكترونية، لكنها تطورت لتصبح واحدة من أكبر شركات التكنولوجيا والتجارة الإلكترونية في العالم. توسعت أمازون لتشمل الحوسبة السحابية</a:t>
            </a:r>
            <a:r>
              <a:rPr lang="fr-FR" sz="2400" dirty="0"/>
              <a:t> (AWS)</a:t>
            </a:r>
            <a:r>
              <a:rPr lang="ar-SA" sz="2400" dirty="0"/>
              <a:t>، الذكاء الاصطناعي، الخدمات اللوجستية، والترفيه الرقمي. تعتمد الشركة بشكل كبير على الذكاء الاصطناعي في مختلف عملياتها، بدءًا من التوصيات الشخصية للمستخدمين وحتى </a:t>
            </a:r>
            <a:r>
              <a:rPr lang="ar-SA" sz="2400" dirty="0" err="1"/>
              <a:t>أتمتة</a:t>
            </a:r>
            <a:r>
              <a:rPr lang="ar-SA" sz="2400" dirty="0"/>
              <a:t> المستودعات</a:t>
            </a:r>
            <a:r>
              <a:rPr lang="fr-FR" sz="2400" dirty="0"/>
              <a:t>,</a:t>
            </a:r>
          </a:p>
          <a:p>
            <a:pPr algn="r" rtl="1"/>
            <a:r>
              <a:rPr lang="ar-DZ" sz="2400" dirty="0"/>
              <a:t>كما </a:t>
            </a:r>
            <a:r>
              <a:rPr lang="ar-SA" sz="2400" dirty="0"/>
              <a:t> تستخدم أمازون الذكاء الاصطناعي لتحسين إدارة المخزون عبر تحليل بيانات المبيعات، التوقعات المستقبلية، ومستويات العرض والطلب. تعتمد الشركة على أنظمة تعلم آلي متقدمة تتنبأ بالكميات المطلوبة من كل منتج في مستودعاتها، مما يقلل من النقص أو الفائض في المخزون</a:t>
            </a:r>
            <a:r>
              <a:rPr lang="fr-FR" sz="2400" dirty="0"/>
              <a:t>. </a:t>
            </a:r>
            <a:r>
              <a:rPr lang="ar-SA" sz="2400" dirty="0"/>
              <a:t>مثال: تستخدم أمازون نظامًا يسمى</a:t>
            </a:r>
            <a:r>
              <a:rPr lang="fr-FR" sz="2400" dirty="0"/>
              <a:t> "Amazon </a:t>
            </a:r>
            <a:r>
              <a:rPr lang="fr-FR" sz="2400" dirty="0" err="1"/>
              <a:t>Forecast</a:t>
            </a:r>
            <a:r>
              <a:rPr lang="fr-FR" sz="2400" dirty="0"/>
              <a:t>"</a:t>
            </a:r>
            <a:r>
              <a:rPr lang="ar-SA" sz="2400" dirty="0"/>
              <a:t>، الذي يعتمد على الذكاء الاصطناعي للتنبؤ بمستويات الطلب استنادًا إلى بيانات تاريخية وتحليلات سلوكية، مما يقلل الهدر ويحسن الكفاءة التشغيلية</a:t>
            </a:r>
            <a:r>
              <a:rPr lang="fr-FR" sz="2400" dirty="0"/>
              <a:t>.</a:t>
            </a:r>
          </a:p>
          <a:p>
            <a:pPr rtl="1"/>
            <a:r>
              <a:rPr lang="fr-FR" sz="2400" dirty="0"/>
              <a:t> </a:t>
            </a:r>
          </a:p>
          <a:p>
            <a:pPr algn="r" rtl="1"/>
            <a:endParaRPr lang="fr-FR" sz="2400" dirty="0"/>
          </a:p>
        </p:txBody>
      </p:sp>
    </p:spTree>
    <p:extLst>
      <p:ext uri="{BB962C8B-B14F-4D97-AF65-F5344CB8AC3E}">
        <p14:creationId xmlns:p14="http://schemas.microsoft.com/office/powerpoint/2010/main" val="76135056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dirty="0">
                <a:solidFill>
                  <a:srgbClr val="FFFF00"/>
                </a:solidFill>
              </a:rPr>
              <a:t>الذكاء الاصطناعي و </a:t>
            </a:r>
            <a:r>
              <a:rPr lang="ar-SA" sz="4400" dirty="0">
                <a:solidFill>
                  <a:srgbClr val="FFFF00"/>
                </a:solidFill>
              </a:rPr>
              <a:t>التوصيات الشخصية </a:t>
            </a:r>
            <a:endParaRPr lang="fr-FR" sz="4400" dirty="0">
              <a:solidFill>
                <a:srgbClr val="FFFF00"/>
              </a:solidFill>
            </a:endParaRPr>
          </a:p>
        </p:txBody>
      </p:sp>
      <p:sp>
        <p:nvSpPr>
          <p:cNvPr id="3" name="Espace réservé du contenu 2"/>
          <p:cNvSpPr>
            <a:spLocks noGrp="1"/>
          </p:cNvSpPr>
          <p:nvPr>
            <p:ph idx="1"/>
          </p:nvPr>
        </p:nvSpPr>
        <p:spPr/>
        <p:txBody>
          <a:bodyPr/>
          <a:lstStyle/>
          <a:p>
            <a:pPr algn="r" rtl="1"/>
            <a:r>
              <a:rPr lang="ar-SA" sz="2400" dirty="0"/>
              <a:t>التوصيات الشخصية تعتمد أمازون على خوارزميات الذكاء الاصطناعي المتقدمة في تقديم توصيات مخصصة لكل مستخدم. يتم تحليل بيانات سلوك المستخدم، بما في ذلك سجل التصفح، المشتريات السابقة، والمنتجات التي تم البحث عنها، لإنشاء توصيات دقيقة تزيد من احتمالية إتمام عملية الشراء</a:t>
            </a:r>
            <a:r>
              <a:rPr lang="ar-DZ" sz="2400" dirty="0"/>
              <a:t> ف</a:t>
            </a:r>
            <a:r>
              <a:rPr lang="ar-SA" sz="2400" dirty="0"/>
              <a:t>على سبيل مثل: عند شراء كتاب معين، سيقترح النظام كتبًا مشابهة بناءً على اختيارات المستخدمين الآخرين الذين اشتروا نفس المنتج. هذه التقنية تزيد من نسبة المبيعات وتعزز تجربة المستخدم</a:t>
            </a:r>
            <a:r>
              <a:rPr lang="fr-FR" sz="2400" dirty="0"/>
              <a:t>.</a:t>
            </a:r>
          </a:p>
          <a:p>
            <a:pPr algn="r" rtl="1"/>
            <a:endParaRPr lang="fr-FR" dirty="0"/>
          </a:p>
        </p:txBody>
      </p:sp>
    </p:spTree>
    <p:extLst>
      <p:ext uri="{BB962C8B-B14F-4D97-AF65-F5344CB8AC3E}">
        <p14:creationId xmlns:p14="http://schemas.microsoft.com/office/powerpoint/2010/main" val="98562244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idx="1"/>
          </p:nvPr>
        </p:nvSpPr>
        <p:spPr/>
        <p:txBody>
          <a:bodyPr/>
          <a:lstStyle/>
          <a:p>
            <a:endParaRPr lang="fr-FR"/>
          </a:p>
        </p:txBody>
      </p:sp>
      <p:sp>
        <p:nvSpPr>
          <p:cNvPr id="4" name="Espace réservé du contenu 3"/>
          <p:cNvSpPr>
            <a:spLocks noGrp="1"/>
          </p:cNvSpPr>
          <p:nvPr>
            <p:ph sz="half" idx="2"/>
          </p:nvPr>
        </p:nvSpPr>
        <p:spPr>
          <a:xfrm>
            <a:off x="581194" y="2511846"/>
            <a:ext cx="4354363" cy="3349205"/>
          </a:xfrm>
        </p:spPr>
        <p:txBody>
          <a:bodyPr/>
          <a:lstStyle/>
          <a:p>
            <a:pPr algn="r" rtl="1"/>
            <a:r>
              <a:rPr lang="fr-FR" sz="2400" dirty="0"/>
              <a:t>. </a:t>
            </a:r>
            <a:r>
              <a:rPr lang="ar-SA" sz="2400" dirty="0"/>
              <a:t>      مثال: عند سؤال أليكسا عن حالة طلب معين، يمكنها تتبع الشحنة وتقديم تحديثات فورية دون الحاجة إلى الاتصال بخدمة العملاء</a:t>
            </a:r>
            <a:endParaRPr lang="fr-FR" sz="2400" dirty="0"/>
          </a:p>
          <a:p>
            <a:pPr algn="r" rtl="1"/>
            <a:endParaRPr lang="fr-FR" dirty="0"/>
          </a:p>
        </p:txBody>
      </p:sp>
      <p:sp>
        <p:nvSpPr>
          <p:cNvPr id="5" name="Espace réservé du texte 4"/>
          <p:cNvSpPr>
            <a:spLocks noGrp="1"/>
          </p:cNvSpPr>
          <p:nvPr>
            <p:ph type="body" sz="quarter" idx="3"/>
          </p:nvPr>
        </p:nvSpPr>
        <p:spPr/>
        <p:txBody>
          <a:bodyPr/>
          <a:lstStyle/>
          <a:p>
            <a:endParaRPr lang="fr-FR" dirty="0"/>
          </a:p>
        </p:txBody>
      </p:sp>
      <p:sp>
        <p:nvSpPr>
          <p:cNvPr id="6" name="Espace réservé du contenu 5"/>
          <p:cNvSpPr>
            <a:spLocks noGrp="1"/>
          </p:cNvSpPr>
          <p:nvPr>
            <p:ph sz="quarter" idx="4"/>
          </p:nvPr>
        </p:nvSpPr>
        <p:spPr>
          <a:xfrm>
            <a:off x="5166911" y="2511846"/>
            <a:ext cx="6443898" cy="4054207"/>
          </a:xfrm>
        </p:spPr>
        <p:txBody>
          <a:bodyPr>
            <a:noAutofit/>
          </a:bodyPr>
          <a:lstStyle/>
          <a:p>
            <a:pPr algn="r" rtl="1"/>
            <a:r>
              <a:rPr lang="ar-SA" sz="2800" dirty="0"/>
              <a:t>اما فما يخص مجال خدمة العملاء تستخدم أمازون روبوتات الدردشة الافتراضية المعتمدة على الذكاء الاصطناعي، مثل</a:t>
            </a:r>
            <a:r>
              <a:rPr lang="fr-FR" sz="2800" dirty="0"/>
              <a:t> "Alexa"</a:t>
            </a:r>
            <a:r>
              <a:rPr lang="ar-SA" sz="2800" dirty="0"/>
              <a:t>، للإجابة على استفسارات العملاء وتقديم حلول سريعة لمشاكلهم. هذه الروبوتات قادرة على فهم اللغة الطبيعية وتحليل استفسارات المستخدمين بدقة</a:t>
            </a:r>
            <a:r>
              <a:rPr lang="ar-DZ" sz="2800" dirty="0"/>
              <a:t> </a:t>
            </a:r>
            <a:endParaRPr lang="fr-FR" sz="2800" dirty="0"/>
          </a:p>
        </p:txBody>
      </p:sp>
    </p:spTree>
    <p:extLst>
      <p:ext uri="{BB962C8B-B14F-4D97-AF65-F5344CB8AC3E}">
        <p14:creationId xmlns:p14="http://schemas.microsoft.com/office/powerpoint/2010/main" val="386086658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SA" sz="4400" dirty="0">
                <a:solidFill>
                  <a:srgbClr val="FFFF00"/>
                </a:solidFill>
              </a:rPr>
              <a:t>الذكاء الاصطناعي في التوصيل</a:t>
            </a:r>
            <a:r>
              <a:rPr lang="ar-DZ" sz="4400" dirty="0">
                <a:solidFill>
                  <a:srgbClr val="FFFF00"/>
                </a:solidFill>
              </a:rPr>
              <a:t> و تلبية الطلبات </a:t>
            </a:r>
            <a:endParaRPr lang="fr-FR" sz="4400" dirty="0">
              <a:solidFill>
                <a:srgbClr val="FFFF00"/>
              </a:solidFill>
            </a:endParaRPr>
          </a:p>
        </p:txBody>
      </p:sp>
      <p:sp>
        <p:nvSpPr>
          <p:cNvPr id="3" name="Espace réservé du contenu 2"/>
          <p:cNvSpPr>
            <a:spLocks noGrp="1"/>
          </p:cNvSpPr>
          <p:nvPr>
            <p:ph idx="1"/>
          </p:nvPr>
        </p:nvSpPr>
        <p:spPr>
          <a:xfrm>
            <a:off x="581192" y="2180497"/>
            <a:ext cx="11029615" cy="2876246"/>
          </a:xfrm>
        </p:spPr>
        <p:txBody>
          <a:bodyPr/>
          <a:lstStyle/>
          <a:p>
            <a:pPr algn="r" rtl="1"/>
            <a:r>
              <a:rPr lang="ar-SA" sz="2800" dirty="0"/>
              <a:t>تستخدم أمازون تقنيات الذكاء الاصطناعي لتحليل البيانات اللوجستية وتحسين عمليات التوصيل</a:t>
            </a:r>
            <a:r>
              <a:rPr lang="ar-DZ" sz="2800" dirty="0"/>
              <a:t> حيث </a:t>
            </a:r>
            <a:r>
              <a:rPr lang="ar-SA" sz="2800" dirty="0"/>
              <a:t>: تعتمد أمازون على نظام</a:t>
            </a:r>
            <a:r>
              <a:rPr lang="fr-FR" sz="2800" dirty="0"/>
              <a:t> "Amazon </a:t>
            </a:r>
            <a:r>
              <a:rPr lang="fr-FR" sz="2800" dirty="0" err="1"/>
              <a:t>Logistics</a:t>
            </a:r>
            <a:r>
              <a:rPr lang="fr-FR" sz="2800" dirty="0"/>
              <a:t>" </a:t>
            </a:r>
            <a:r>
              <a:rPr lang="ar-SA" sz="2800" dirty="0"/>
              <a:t>الذي يستخدم الذكاء الاصطناعي لتحديد أسرع الطرق وأفضلها بناءً على بيانات حركة المرور والطقس، مما يسرع عمليات التسليم</a:t>
            </a:r>
            <a:r>
              <a:rPr lang="fr-FR" sz="2800" dirty="0"/>
              <a:t>. </a:t>
            </a:r>
          </a:p>
          <a:p>
            <a:pPr algn="r" rtl="1"/>
            <a:endParaRPr lang="fr-FR" dirty="0"/>
          </a:p>
        </p:txBody>
      </p:sp>
    </p:spTree>
    <p:extLst>
      <p:ext uri="{BB962C8B-B14F-4D97-AF65-F5344CB8AC3E}">
        <p14:creationId xmlns:p14="http://schemas.microsoft.com/office/powerpoint/2010/main" val="4142305257"/>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dirty="0">
                <a:solidFill>
                  <a:srgbClr val="FFFF00"/>
                </a:solidFill>
              </a:rPr>
              <a:t>تسيير </a:t>
            </a:r>
            <a:r>
              <a:rPr lang="ar-SA" sz="4400" dirty="0">
                <a:solidFill>
                  <a:srgbClr val="FFFF00"/>
                </a:solidFill>
              </a:rPr>
              <a:t>البيانات الضخمة والذكاء الاصطناعي </a:t>
            </a:r>
            <a:endParaRPr lang="fr-FR" sz="4400" dirty="0">
              <a:solidFill>
                <a:srgbClr val="FFFF00"/>
              </a:solidFill>
            </a:endParaRPr>
          </a:p>
        </p:txBody>
      </p:sp>
      <p:sp>
        <p:nvSpPr>
          <p:cNvPr id="3" name="Espace réservé du contenu 2"/>
          <p:cNvSpPr>
            <a:spLocks noGrp="1"/>
          </p:cNvSpPr>
          <p:nvPr>
            <p:ph idx="1"/>
          </p:nvPr>
        </p:nvSpPr>
        <p:spPr>
          <a:xfrm>
            <a:off x="581193" y="1209056"/>
            <a:ext cx="11029615" cy="4673951"/>
          </a:xfrm>
        </p:spPr>
        <p:txBody>
          <a:bodyPr>
            <a:normAutofit/>
          </a:bodyPr>
          <a:lstStyle/>
          <a:p>
            <a:pPr algn="r" rtl="1"/>
            <a:r>
              <a:rPr lang="ar-SA" sz="2800" dirty="0"/>
              <a:t>تستخدم أمازون تقنيات الذكاء الاصطناعي لتحليل كميات هائلة من البيانات الضخمة، مما يساعدها على فهم سلوك العملاء بشكل </a:t>
            </a:r>
            <a:r>
              <a:rPr lang="ar-SA" sz="2800" dirty="0" err="1"/>
              <a:t>أفضلعندما</a:t>
            </a:r>
            <a:r>
              <a:rPr lang="ar-SA" sz="2800" dirty="0"/>
              <a:t> تقوم أنظمة الذكاء الاصطناعي بمراقبة سلوك المستخدمين وتقديم عروض خاصة بناءً على اهتماماتهم السابقة، مما يزيد من احتمالية إتمام عمليات الشراء</a:t>
            </a:r>
            <a:r>
              <a:rPr lang="ar-DZ" sz="2800" dirty="0"/>
              <a:t> </a:t>
            </a:r>
            <a:r>
              <a:rPr lang="ar-SA" sz="2800" dirty="0"/>
              <a:t>الاصطناعي</a:t>
            </a:r>
            <a:r>
              <a:rPr lang="ar-DZ" sz="2800" dirty="0"/>
              <a:t> ولاكن</a:t>
            </a:r>
            <a:r>
              <a:rPr lang="ar-SA" sz="2800" dirty="0"/>
              <a:t> رغم الفوائد الكبيرة التي يوفرها الذكاء الاصطناعي، تواجه أمازون تحديات مثل الخصوصية وأمان البيانات</a:t>
            </a:r>
            <a:r>
              <a:rPr lang="ar-DZ" sz="2800" dirty="0"/>
              <a:t> كما </a:t>
            </a:r>
            <a:r>
              <a:rPr lang="ar-SA" sz="2800" dirty="0"/>
              <a:t>تعرضت أمازون لانتقادات بسبب جمعها الهائل لبيانات المستخدمين، مما أثار مخاوف بشأن كيفية استخدامها وحمايتها من الاختراقات</a:t>
            </a:r>
            <a:r>
              <a:rPr lang="fr-FR" sz="2800" dirty="0"/>
              <a:t>.</a:t>
            </a:r>
          </a:p>
          <a:p>
            <a:pPr algn="r" rtl="1"/>
            <a:endParaRPr lang="fr-FR" sz="2800" dirty="0"/>
          </a:p>
        </p:txBody>
      </p:sp>
    </p:spTree>
    <p:extLst>
      <p:ext uri="{BB962C8B-B14F-4D97-AF65-F5344CB8AC3E}">
        <p14:creationId xmlns:p14="http://schemas.microsoft.com/office/powerpoint/2010/main" val="42988362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SA" sz="4400" dirty="0">
                <a:solidFill>
                  <a:srgbClr val="FFFF00"/>
                </a:solidFill>
              </a:rPr>
              <a:t>تأثير الذكاء الاصطناعي على سوق العمل</a:t>
            </a:r>
            <a:endParaRPr lang="fr-FR" sz="4400" dirty="0">
              <a:solidFill>
                <a:srgbClr val="FFFF00"/>
              </a:solidFill>
            </a:endParaRPr>
          </a:p>
        </p:txBody>
      </p:sp>
      <p:sp>
        <p:nvSpPr>
          <p:cNvPr id="3" name="Espace réservé du contenu 2"/>
          <p:cNvSpPr>
            <a:spLocks noGrp="1"/>
          </p:cNvSpPr>
          <p:nvPr>
            <p:ph idx="1"/>
          </p:nvPr>
        </p:nvSpPr>
        <p:spPr>
          <a:xfrm>
            <a:off x="581192" y="1597446"/>
            <a:ext cx="11029615" cy="4261353"/>
          </a:xfrm>
        </p:spPr>
        <p:txBody>
          <a:bodyPr>
            <a:normAutofit/>
          </a:bodyPr>
          <a:lstStyle/>
          <a:p>
            <a:pPr algn="r" rtl="1"/>
            <a:r>
              <a:rPr lang="ar-SA" sz="2800" dirty="0"/>
              <a:t>أدى الاعتماد المتزايد على الذكاء الاصطناعي في أمازون إلى تغيير جذري في سوق العمل، حيث تم استبدال العديد من الوظائف التقليدية بأنظمة مؤتمتة. على سبيل المثال، ساهم استخدام الروبوتات في المستودعات في تقليل الحاجة إلى العمالة اليدوية بنسبة 30%، وفقًا لتقرير صادر عن شركة</a:t>
            </a:r>
            <a:r>
              <a:rPr lang="fr-FR" sz="2800" dirty="0"/>
              <a:t> McKinsey. </a:t>
            </a:r>
            <a:r>
              <a:rPr lang="ar-SA" sz="2800" dirty="0"/>
              <a:t>ومع ذلك، أدى هذا التطور أيضًا إلى خلق وظائف جديدة متعلقة بإدارة الأنظمة الذكية وصيانتها، مثل مهندسي الذكاء الاصطناعي ومحللي البيانات. فعلى سبيل المثال، زاد عدد الوظائف المتاحة في مجال علوم البيانات بنسبة 45% بين عامي 2018 و2023، مما يعكس تحولًا في المهارات المطلوبة بسوق العمل</a:t>
            </a:r>
            <a:endParaRPr lang="fr-FR" sz="2800" dirty="0"/>
          </a:p>
        </p:txBody>
      </p:sp>
    </p:spTree>
    <p:extLst>
      <p:ext uri="{BB962C8B-B14F-4D97-AF65-F5344CB8AC3E}">
        <p14:creationId xmlns:p14="http://schemas.microsoft.com/office/powerpoint/2010/main" val="4052144196"/>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81192" y="1715956"/>
            <a:ext cx="11029615" cy="4142843"/>
          </a:xfrm>
        </p:spPr>
        <p:txBody>
          <a:bodyPr>
            <a:normAutofit/>
          </a:bodyPr>
          <a:lstStyle/>
          <a:p>
            <a:pPr algn="r" rtl="1"/>
            <a:r>
              <a:rPr lang="ar-DZ" sz="2800" dirty="0"/>
              <a:t>كما انه يتم </a:t>
            </a:r>
            <a:r>
              <a:rPr lang="ar-SA" sz="2800" dirty="0"/>
              <a:t>تأثير الذكاء الاصطناعي على الإيرادات ونمو الشركة ساهم استخدام الذكاء الاصطناعي في زيادة إيرادات أمازون بشكل كبير، حيث يُقدَّر أن نظام التوصيات الذكي وحده مسؤول عن 35% من إجمالي المبيعات. كما أدى تحسين اللوجستيات عبر الذكاء الاصطناعي إلى تقليل تكاليف التوصيل بنسبة 10% سنويًا، مما عزز الربحية. على سبيل المثال، من خلال الاعتماد على خوارزميات الذكاء الاصطناعي في إدارة المخزون والتوصيل، تمكنت أمازون من تقليل معدل التأخير في تسليم الطلبات بنسبة 15%، ما عزز رضا العملاء وساهم في زيادة معدلات الولاء للعلامة التجارية</a:t>
            </a:r>
            <a:r>
              <a:rPr lang="fr-FR" sz="2800" dirty="0"/>
              <a:t>.</a:t>
            </a:r>
          </a:p>
        </p:txBody>
      </p:sp>
    </p:spTree>
    <p:extLst>
      <p:ext uri="{BB962C8B-B14F-4D97-AF65-F5344CB8AC3E}">
        <p14:creationId xmlns:p14="http://schemas.microsoft.com/office/powerpoint/2010/main" val="147635972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SA" sz="4400" dirty="0">
                <a:solidFill>
                  <a:srgbClr val="FFFF00"/>
                </a:solidFill>
              </a:rPr>
              <a:t>مستقبل الذكاء الاصطناعي في أمازون</a:t>
            </a:r>
            <a:endParaRPr lang="fr-FR" sz="4400" dirty="0">
              <a:solidFill>
                <a:srgbClr val="FFFF00"/>
              </a:solidFill>
            </a:endParaRPr>
          </a:p>
        </p:txBody>
      </p:sp>
      <p:sp>
        <p:nvSpPr>
          <p:cNvPr id="3" name="Espace réservé du contenu 2"/>
          <p:cNvSpPr>
            <a:spLocks noGrp="1"/>
          </p:cNvSpPr>
          <p:nvPr>
            <p:ph idx="1"/>
          </p:nvPr>
        </p:nvSpPr>
        <p:spPr>
          <a:xfrm>
            <a:off x="581193" y="2005071"/>
            <a:ext cx="11029615" cy="3886780"/>
          </a:xfrm>
        </p:spPr>
        <p:txBody>
          <a:bodyPr/>
          <a:lstStyle/>
          <a:p>
            <a:pPr algn="r" rtl="1"/>
            <a:r>
              <a:rPr lang="ar-SA" sz="2800" dirty="0"/>
              <a:t>أمازون مستمرة في تطوير أنظمة الذكاء الاصطناعي الخاصة بها، مع التركيز على تقنيات أكثر تقدمًا مثل التعلم العميق</a:t>
            </a:r>
            <a:r>
              <a:rPr lang="fr-FR" sz="2800" dirty="0"/>
              <a:t> (</a:t>
            </a:r>
            <a:r>
              <a:rPr lang="fr-FR" sz="2800" dirty="0" err="1"/>
              <a:t>Deep</a:t>
            </a:r>
            <a:r>
              <a:rPr lang="fr-FR" sz="2800" dirty="0"/>
              <a:t> Learning) </a:t>
            </a:r>
            <a:r>
              <a:rPr lang="ar-SA" sz="2800" dirty="0"/>
              <a:t>وتحليل البيانات الضخمة</a:t>
            </a:r>
            <a:r>
              <a:rPr lang="fr-FR" sz="2800" dirty="0"/>
              <a:t> (</a:t>
            </a:r>
            <a:r>
              <a:rPr lang="fr-FR" sz="2800" dirty="0" err="1"/>
              <a:t>Big</a:t>
            </a:r>
            <a:r>
              <a:rPr lang="fr-FR" sz="2800" dirty="0"/>
              <a:t> Data). </a:t>
            </a:r>
            <a:r>
              <a:rPr lang="ar-SA" sz="2800" dirty="0"/>
              <a:t>على سبيل المثال، تعمل الشركة على تطوير خوارزميات أكثر دقة لفهم سلوك العملاء وتقديم تجربة تسوق مخصصة بشكل أكبر، مما قد يزيد من معدلات التحويل بنسبة 10-15% خلال السنوات القادمة. كما تستثمر أمازون في مشاريع التوصيل عبر الطائرات بدون طيار</a:t>
            </a:r>
            <a:r>
              <a:rPr lang="fr-FR" sz="2800" dirty="0"/>
              <a:t> (Amazon Prime Air)</a:t>
            </a:r>
            <a:r>
              <a:rPr lang="ar-SA" sz="2800" dirty="0"/>
              <a:t>، والتي يُتوقع أن تقلل تكاليف الشحن بنسبة تصل إلى 40% في المستقبل، مما سيسرع عمليات التسليم ويعزز الكفاءة التشغيلية</a:t>
            </a:r>
            <a:r>
              <a:rPr lang="fr-FR" sz="2800" dirty="0"/>
              <a:t>.</a:t>
            </a:r>
          </a:p>
          <a:p>
            <a:pPr algn="r" rtl="1"/>
            <a:endParaRPr lang="fr-FR" dirty="0"/>
          </a:p>
        </p:txBody>
      </p:sp>
    </p:spTree>
    <p:extLst>
      <p:ext uri="{BB962C8B-B14F-4D97-AF65-F5344CB8AC3E}">
        <p14:creationId xmlns:p14="http://schemas.microsoft.com/office/powerpoint/2010/main" val="4125962939"/>
      </p:ext>
    </p:extLst>
  </p:cSld>
  <p:clrMapOvr>
    <a:masterClrMapping/>
  </p:clrMapOvr>
  <p:transition spd="slow">
    <p:wipe/>
  </p:transition>
</p:sld>
</file>

<file path=ppt/theme/theme1.xml><?xml version="1.0" encoding="utf-8"?>
<a:theme xmlns:a="http://schemas.openxmlformats.org/drawingml/2006/main" name="Dividende">
  <a:themeElements>
    <a:clrScheme name="Dividende">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TM03457464[[fn=Dividende]]</Template>
  <TotalTime>99</TotalTime>
  <Words>823</Words>
  <Application>Microsoft Office PowerPoint</Application>
  <PresentationFormat>Grand écran</PresentationFormat>
  <Paragraphs>24</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Dividende</vt:lpstr>
      <vt:lpstr>استعمال الذكاء الاصطناعي في تحسين الأداء </vt:lpstr>
      <vt:lpstr>لمحة عن شركة أمازون </vt:lpstr>
      <vt:lpstr>الذكاء الاصطناعي و التوصيات الشخصية </vt:lpstr>
      <vt:lpstr>Présentation PowerPoint</vt:lpstr>
      <vt:lpstr>الذكاء الاصطناعي في التوصيل و تلبية الطلبات </vt:lpstr>
      <vt:lpstr>تسيير البيانات الضخمة والذكاء الاصطناعي </vt:lpstr>
      <vt:lpstr>تأثير الذكاء الاصطناعي على سوق العمل</vt:lpstr>
      <vt:lpstr>Présentation PowerPoint</vt:lpstr>
      <vt:lpstr>مستقبل الذكاء الاصطناعي في أمازون</vt:lpstr>
      <vt:lpstr>الخاتمة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chahine.chiheb@gmail.com</cp:lastModifiedBy>
  <cp:revision>10</cp:revision>
  <dcterms:created xsi:type="dcterms:W3CDTF">2025-02-23T18:18:00Z</dcterms:created>
  <dcterms:modified xsi:type="dcterms:W3CDTF">2025-04-03T17:57:40Z</dcterms:modified>
</cp:coreProperties>
</file>