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Lst>
  <p:notesMasterIdLst>
    <p:notesMasterId r:id="rId6"/>
  </p:notesMasterIdLst>
  <p:sldSz cx="14630400" cy="8229600"/>
  <p:notesSz cx="8229600" cy="14630400"/>
  <p:embeddedFontLst>
    <p:embeddedFont>
      <p:font typeface="Montserrat"/>
      <p:regular r:id="rId11"/>
    </p:embeddedFont>
    <p:embeddedFont>
      <p:font typeface="Montserrat"/>
      <p:regular r:id="rId12"/>
    </p:embeddedFont>
    <p:embeddedFont>
      <p:font typeface="Montserrat"/>
      <p:regular r:id="rId13"/>
    </p:embeddedFont>
    <p:embeddedFont>
      <p:font typeface="Montserrat"/>
      <p:regular r:id="rId1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openxmlformats.org/officeDocument/2006/relationships/font" Target="fonts/font1.fntdata"/><Relationship Id="rId12" Type="http://schemas.openxmlformats.org/officeDocument/2006/relationships/font" Target="fonts/font2.fntdata"/><Relationship Id="rId13" Type="http://schemas.openxmlformats.org/officeDocument/2006/relationships/font" Target="fonts/font3.fntdata"/><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6" Type="http://schemas.openxmlformats.org/officeDocument/2006/relationships/hyperlink" Target="https://www.youtube.com/watch?v=drcO2V2m7lw" TargetMode="External"/><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423868"/>
            <a:ext cx="7416403" cy="1402556"/>
          </a:xfrm>
          <a:prstGeom prst="rect">
            <a:avLst/>
          </a:prstGeom>
          <a:noFill/>
          <a:ln/>
        </p:spPr>
        <p:txBody>
          <a:bodyPr wrap="square" lIns="0" tIns="0" rIns="0" bIns="0" rtlCol="0" anchor="t"/>
          <a:lstStyle/>
          <a:p>
            <a:pPr rtl="1" algn="r"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العلاقات العامة لشركة  NIKE في التسويق الرقمي 2020</a:t>
            </a:r>
            <a:endParaRPr lang="en-US" sz="4400" dirty="0"/>
          </a:p>
        </p:txBody>
      </p:sp>
      <p:sp>
        <p:nvSpPr>
          <p:cNvPr id="4" name="Text 1"/>
          <p:cNvSpPr/>
          <p:nvPr/>
        </p:nvSpPr>
        <p:spPr>
          <a:xfrm>
            <a:off x="863798" y="3196590"/>
            <a:ext cx="7416403" cy="2961323"/>
          </a:xfrm>
          <a:prstGeom prst="rect">
            <a:avLst/>
          </a:prstGeom>
          <a:noFill/>
          <a:ln/>
        </p:spPr>
        <p:txBody>
          <a:bodyPr wrap="square" lIns="0" tIns="0" rIns="0" bIns="0" rtlCol="0" anchor="t"/>
          <a:lstStyle/>
          <a:p>
            <a:pPr rtl="1" algn="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في عام 2020، وبعد حادثة مقتل جورج فلويد، تفجرت الاحتجاجات في الولايات المتحدة ضد العنصرية ووحشية الشرطة. كانت هذه الأحداث تسبب ضغوطًا كبيرة على العلامات التجارية والشركات الكبرى، حيث كان الجمهور يتوقع من الشركات أن تتخذ مواقف واضحة بشأن القضايا الاجتماعية والعدالة. شركة NIKE، وهي واحدة من أكبر الشركات في صناعة الملابس الرياضية، كانت بحاجة إلى الاستجابة بسرعة وفعالية لهذه الأزمة التي كانت تهدد سمعتها، خصوصًا أنها كانت قد تعرضت لانتقادات في الماضي بسبب بعض مواقفها السياسية والاجتماعية.</a:t>
            </a:r>
            <a:endParaRPr lang="en-US" sz="1900" dirty="0"/>
          </a:p>
        </p:txBody>
      </p:sp>
      <p:sp>
        <p:nvSpPr>
          <p:cNvPr id="5" name="Text 2"/>
          <p:cNvSpPr/>
          <p:nvPr/>
        </p:nvSpPr>
        <p:spPr>
          <a:xfrm>
            <a:off x="863798" y="6435566"/>
            <a:ext cx="7416403" cy="370165"/>
          </a:xfrm>
          <a:prstGeom prst="rect">
            <a:avLst/>
          </a:prstGeom>
          <a:noFill/>
          <a:ln/>
        </p:spPr>
        <p:txBody>
          <a:bodyPr wrap="none" lIns="0" tIns="0" rIns="0" bIns="0" rtlCol="0" anchor="t"/>
          <a:lstStyle/>
          <a:p>
            <a:pPr algn="r" indent="0" marL="0">
              <a:lnSpc>
                <a:spcPts val="2900"/>
              </a:lnSpc>
              <a:buNone/>
            </a:pP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1213">
              <a:alpha val="80000"/>
            </a:srgbClr>
          </a:solidFill>
          <a:ln/>
        </p:spPr>
      </p:sp>
      <p:sp>
        <p:nvSpPr>
          <p:cNvPr id="4" name="Text 1"/>
          <p:cNvSpPr/>
          <p:nvPr/>
        </p:nvSpPr>
        <p:spPr>
          <a:xfrm>
            <a:off x="8331279" y="692587"/>
            <a:ext cx="5606772" cy="561975"/>
          </a:xfrm>
          <a:prstGeom prst="rect">
            <a:avLst/>
          </a:prstGeom>
          <a:noFill/>
          <a:ln/>
        </p:spPr>
        <p:txBody>
          <a:bodyPr wrap="none" lIns="0" tIns="0" rIns="0" bIns="0" rtlCol="0" anchor="t"/>
          <a:lstStyle/>
          <a:p>
            <a:pPr rtl="1" algn="r" indent="0" marL="0">
              <a:lnSpc>
                <a:spcPts val="4400"/>
              </a:lnSpc>
              <a:buNone/>
            </a:pPr>
            <a:r>
              <a:rPr lang="en-US" sz="3500" b="1" dirty="0">
                <a:solidFill>
                  <a:srgbClr val="FFFFFF"/>
                </a:solidFill>
                <a:latin typeface="Montserrat Bold" pitchFamily="34" charset="0"/>
                <a:ea typeface="Montserrat Bold" pitchFamily="34" charset="-122"/>
                <a:cs typeface="Montserrat Bold" pitchFamily="34" charset="-120"/>
              </a:rPr>
              <a:t>إجراءات نايكي في مواجهة الأزمة</a:t>
            </a:r>
            <a:endParaRPr lang="en-US" sz="3500" dirty="0"/>
          </a:p>
        </p:txBody>
      </p:sp>
      <p:sp>
        <p:nvSpPr>
          <p:cNvPr id="5" name="Shape 2"/>
          <p:cNvSpPr/>
          <p:nvPr/>
        </p:nvSpPr>
        <p:spPr>
          <a:xfrm>
            <a:off x="13492996" y="1551265"/>
            <a:ext cx="445056" cy="445056"/>
          </a:xfrm>
          <a:prstGeom prst="roundRect">
            <a:avLst>
              <a:gd name="adj" fmla="val 6668"/>
            </a:avLst>
          </a:prstGeom>
          <a:solidFill>
            <a:srgbClr val="303132"/>
          </a:solidFill>
          <a:ln/>
        </p:spPr>
      </p:sp>
      <p:pic>
        <p:nvPicPr>
          <p:cNvPr id="6" name="Image 1" descr="preencoded.png">    </p:cNvPr>
          <p:cNvPicPr>
            <a:picLocks noChangeAspect="1"/>
          </p:cNvPicPr>
          <p:nvPr/>
        </p:nvPicPr>
        <p:blipFill>
          <a:blip r:embed="rId2"/>
          <a:stretch>
            <a:fillRect/>
          </a:stretch>
        </p:blipFill>
        <p:spPr>
          <a:xfrm>
            <a:off x="13580685" y="1605201"/>
            <a:ext cx="269677" cy="337185"/>
          </a:xfrm>
          <a:prstGeom prst="rect">
            <a:avLst/>
          </a:prstGeom>
        </p:spPr>
      </p:pic>
      <p:sp>
        <p:nvSpPr>
          <p:cNvPr id="7" name="Text 3"/>
          <p:cNvSpPr/>
          <p:nvPr/>
        </p:nvSpPr>
        <p:spPr>
          <a:xfrm>
            <a:off x="9687639" y="1619250"/>
            <a:ext cx="3607594" cy="561975"/>
          </a:xfrm>
          <a:prstGeom prst="rect">
            <a:avLst/>
          </a:prstGeom>
          <a:noFill/>
          <a:ln/>
        </p:spPr>
        <p:txBody>
          <a:bodyPr wrap="square" lIns="0" tIns="0" rIns="0" bIns="0" rtlCol="0" anchor="t"/>
          <a:lstStyle/>
          <a:p>
            <a:pPr rtl="1" algn="r" indent="0" marL="0">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إطلاق حملة "For Once, Don't Do It"</a:t>
            </a:r>
            <a:endParaRPr lang="en-US" sz="1750" dirty="0"/>
          </a:p>
        </p:txBody>
      </p:sp>
      <p:sp>
        <p:nvSpPr>
          <p:cNvPr id="8" name="Text 4"/>
          <p:cNvSpPr/>
          <p:nvPr/>
        </p:nvSpPr>
        <p:spPr>
          <a:xfrm>
            <a:off x="9687639" y="2299811"/>
            <a:ext cx="3607594" cy="2968228"/>
          </a:xfrm>
          <a:prstGeom prst="rect">
            <a:avLst/>
          </a:prstGeom>
          <a:noFill/>
          <a:ln/>
        </p:spPr>
        <p:txBody>
          <a:bodyPr wrap="square" lIns="0" tIns="0" rIns="0" bIns="0" rtlCol="0" anchor="t"/>
          <a:lstStyle/>
          <a:p>
            <a:pPr rtl="1" algn="r" indent="0" marL="0">
              <a:lnSpc>
                <a:spcPts val="2300"/>
              </a:lnSpc>
              <a:buNone/>
            </a:pPr>
            <a:r>
              <a:rPr lang="en-US" sz="1550" dirty="0">
                <a:solidFill>
                  <a:srgbClr val="E2E6E9"/>
                </a:solidFill>
                <a:latin typeface="Source Sans Pro" pitchFamily="34" charset="0"/>
                <a:ea typeface="Source Sans Pro" pitchFamily="34" charset="-122"/>
                <a:cs typeface="Source Sans Pro" pitchFamily="34" charset="-120"/>
              </a:rPr>
              <a:t>في 30 ماي 2020، أطلقت NIKE حملة تسويقية عبر منصات التواصل الاجتماعي تحت شعار "For Once, Don't Do It"، التي كانت ردًا غير مباشر على شعارها الشهير "Just Do It". الحملة كانت تهدف إلى التفاعل مع التوترات الاجتماعية ودعوة الجمهور لعدم تجاهل العنصرية والتمييز. لم يكن الشعار التقليدي "Just Do It" هو المستخدم، بل تم استبداله برسالة تعبيرية وعاطفية تدعو إلى الوقوف ضد العنصرية وعدم التزام الصمت</a:t>
            </a:r>
            <a:endParaRPr lang="en-US" sz="1550" dirty="0"/>
          </a:p>
        </p:txBody>
      </p:sp>
      <p:sp>
        <p:nvSpPr>
          <p:cNvPr id="9" name="Shape 5"/>
          <p:cNvSpPr/>
          <p:nvPr/>
        </p:nvSpPr>
        <p:spPr>
          <a:xfrm>
            <a:off x="8995410" y="1551265"/>
            <a:ext cx="445056" cy="445056"/>
          </a:xfrm>
          <a:prstGeom prst="roundRect">
            <a:avLst>
              <a:gd name="adj" fmla="val 6668"/>
            </a:avLst>
          </a:prstGeom>
          <a:solidFill>
            <a:srgbClr val="303132"/>
          </a:solidFill>
          <a:ln/>
        </p:spPr>
      </p:sp>
      <p:pic>
        <p:nvPicPr>
          <p:cNvPr id="10" name="Image 2" descr="preencoded.png">    </p:cNvPr>
          <p:cNvPicPr>
            <a:picLocks noChangeAspect="1"/>
          </p:cNvPicPr>
          <p:nvPr/>
        </p:nvPicPr>
        <p:blipFill>
          <a:blip r:embed="rId3"/>
          <a:stretch>
            <a:fillRect/>
          </a:stretch>
        </p:blipFill>
        <p:spPr>
          <a:xfrm>
            <a:off x="9083100" y="1605201"/>
            <a:ext cx="269677" cy="337185"/>
          </a:xfrm>
          <a:prstGeom prst="rect">
            <a:avLst/>
          </a:prstGeom>
        </p:spPr>
      </p:pic>
      <p:sp>
        <p:nvSpPr>
          <p:cNvPr id="11" name="Text 6"/>
          <p:cNvSpPr/>
          <p:nvPr/>
        </p:nvSpPr>
        <p:spPr>
          <a:xfrm>
            <a:off x="6549628" y="1619250"/>
            <a:ext cx="2248019" cy="280988"/>
          </a:xfrm>
          <a:prstGeom prst="rect">
            <a:avLst/>
          </a:prstGeom>
          <a:noFill/>
          <a:ln/>
        </p:spPr>
        <p:txBody>
          <a:bodyPr wrap="none" lIns="0" tIns="0" rIns="0" bIns="0" rtlCol="0" anchor="t"/>
          <a:lstStyle/>
          <a:p>
            <a:pPr rtl="1" algn="r" indent="0" marL="0">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الشراكة مع المؤثرين</a:t>
            </a:r>
            <a:endParaRPr lang="en-US" sz="1750" dirty="0"/>
          </a:p>
        </p:txBody>
      </p:sp>
      <p:sp>
        <p:nvSpPr>
          <p:cNvPr id="12" name="Text 7"/>
          <p:cNvSpPr/>
          <p:nvPr/>
        </p:nvSpPr>
        <p:spPr>
          <a:xfrm>
            <a:off x="5190053" y="2018824"/>
            <a:ext cx="3607594" cy="1484114"/>
          </a:xfrm>
          <a:prstGeom prst="rect">
            <a:avLst/>
          </a:prstGeom>
          <a:noFill/>
          <a:ln/>
        </p:spPr>
        <p:txBody>
          <a:bodyPr wrap="square" lIns="0" tIns="0" rIns="0" bIns="0" rtlCol="0" anchor="t"/>
          <a:lstStyle/>
          <a:p>
            <a:pPr rtl="1" algn="r" indent="0" marL="0">
              <a:lnSpc>
                <a:spcPts val="2300"/>
              </a:lnSpc>
              <a:buNone/>
            </a:pPr>
            <a:r>
              <a:rPr lang="en-US" sz="1550" dirty="0">
                <a:solidFill>
                  <a:srgbClr val="E2E6E9"/>
                </a:solidFill>
                <a:latin typeface="Source Sans Pro" pitchFamily="34" charset="0"/>
                <a:ea typeface="Source Sans Pro" pitchFamily="34" charset="-122"/>
                <a:cs typeface="Source Sans Pro" pitchFamily="34" charset="-120"/>
              </a:rPr>
              <a:t>تواصلت NIKE مع عدد من الرياضيين والمؤثرين المشهورين، مثل لاعبي كرة السلة (مثل ليبرون جيمس) الذين تبنوا رسائل مماثلة في دعم العدالة والمساواة. هذه الشراكات ساعدت في توسيع نطاق الحملة وزيادة تأثيرها</a:t>
            </a:r>
            <a:endParaRPr lang="en-US" sz="1550" dirty="0"/>
          </a:p>
        </p:txBody>
      </p:sp>
      <p:sp>
        <p:nvSpPr>
          <p:cNvPr id="13" name="Shape 8"/>
          <p:cNvSpPr/>
          <p:nvPr/>
        </p:nvSpPr>
        <p:spPr>
          <a:xfrm>
            <a:off x="4497824" y="1551265"/>
            <a:ext cx="445056" cy="445056"/>
          </a:xfrm>
          <a:prstGeom prst="roundRect">
            <a:avLst>
              <a:gd name="adj" fmla="val 6668"/>
            </a:avLst>
          </a:prstGeom>
          <a:solidFill>
            <a:srgbClr val="303132"/>
          </a:solidFill>
          <a:ln/>
        </p:spPr>
      </p:sp>
      <p:pic>
        <p:nvPicPr>
          <p:cNvPr id="14" name="Image 3" descr="preencoded.png">    </p:cNvPr>
          <p:cNvPicPr>
            <a:picLocks noChangeAspect="1"/>
          </p:cNvPicPr>
          <p:nvPr/>
        </p:nvPicPr>
        <p:blipFill>
          <a:blip r:embed="rId4"/>
          <a:stretch>
            <a:fillRect/>
          </a:stretch>
        </p:blipFill>
        <p:spPr>
          <a:xfrm>
            <a:off x="4585514" y="1605201"/>
            <a:ext cx="269677" cy="337185"/>
          </a:xfrm>
          <a:prstGeom prst="rect">
            <a:avLst/>
          </a:prstGeom>
        </p:spPr>
      </p:pic>
      <p:sp>
        <p:nvSpPr>
          <p:cNvPr id="15" name="Text 9"/>
          <p:cNvSpPr/>
          <p:nvPr/>
        </p:nvSpPr>
        <p:spPr>
          <a:xfrm>
            <a:off x="692468" y="1619250"/>
            <a:ext cx="3607594" cy="561975"/>
          </a:xfrm>
          <a:prstGeom prst="rect">
            <a:avLst/>
          </a:prstGeom>
          <a:noFill/>
          <a:ln/>
        </p:spPr>
        <p:txBody>
          <a:bodyPr wrap="square" lIns="0" tIns="0" rIns="0" bIns="0" rtlCol="0" anchor="t"/>
          <a:lstStyle/>
          <a:p>
            <a:pPr rtl="1" algn="r" indent="0" marL="0">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استخدام منصات التواصل الاجتماعي للتفاعل مع الجمهور</a:t>
            </a:r>
            <a:endParaRPr lang="en-US" sz="1750" dirty="0"/>
          </a:p>
        </p:txBody>
      </p:sp>
      <p:sp>
        <p:nvSpPr>
          <p:cNvPr id="16" name="Text 10"/>
          <p:cNvSpPr/>
          <p:nvPr/>
        </p:nvSpPr>
        <p:spPr>
          <a:xfrm>
            <a:off x="692468" y="2299811"/>
            <a:ext cx="3607594" cy="1484114"/>
          </a:xfrm>
          <a:prstGeom prst="rect">
            <a:avLst/>
          </a:prstGeom>
          <a:noFill/>
          <a:ln/>
        </p:spPr>
        <p:txBody>
          <a:bodyPr wrap="square" lIns="0" tIns="0" rIns="0" bIns="0" rtlCol="0" anchor="t"/>
          <a:lstStyle/>
          <a:p>
            <a:pPr rtl="1" algn="r" indent="0" marL="0">
              <a:lnSpc>
                <a:spcPts val="2300"/>
              </a:lnSpc>
              <a:buNone/>
            </a:pPr>
            <a:r>
              <a:rPr lang="en-US" sz="1550" dirty="0">
                <a:solidFill>
                  <a:srgbClr val="E2E6E9"/>
                </a:solidFill>
                <a:latin typeface="Source Sans Pro" pitchFamily="34" charset="0"/>
                <a:ea typeface="Source Sans Pro" pitchFamily="34" charset="-122"/>
                <a:cs typeface="Source Sans Pro" pitchFamily="34" charset="-120"/>
              </a:rPr>
              <a:t>استخدمت NIKE منصات مثل تويتر وإنستغرام لنشر رسائل تدعم المساواة والعدالة، مما جعلها جزءًا من النقاش العام. قدمت الحملة رسائل قوية للتأكيد على مسؤوليتها الاجتماعية وأهمية دعم قضايا العدالة.</a:t>
            </a:r>
            <a:endParaRPr lang="en-US" sz="1550" dirty="0"/>
          </a:p>
        </p:txBody>
      </p:sp>
      <p:pic>
        <p:nvPicPr>
          <p:cNvPr id="17" name="Image 4" descr="preencoded.png">
            <a:hlinkClick r:id="rId6" tooltip=""/>
          </p:cNvPr>
          <p:cNvPicPr>
            <a:picLocks noChangeAspect="1"/>
          </p:cNvPicPr>
          <p:nvPr/>
        </p:nvPicPr>
        <p:blipFill>
          <a:blip r:embed="rId5"/>
          <a:stretch>
            <a:fillRect/>
          </a:stretch>
        </p:blipFill>
        <p:spPr>
          <a:xfrm>
            <a:off x="692468" y="4006453"/>
            <a:ext cx="3607594" cy="35304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1884164" y="1537930"/>
            <a:ext cx="6396037" cy="701278"/>
          </a:xfrm>
          <a:prstGeom prst="rect">
            <a:avLst/>
          </a:prstGeom>
          <a:noFill/>
          <a:ln/>
        </p:spPr>
        <p:txBody>
          <a:bodyPr wrap="none" lIns="0" tIns="0" rIns="0" bIns="0" rtlCol="0" anchor="t"/>
          <a:lstStyle/>
          <a:p>
            <a:pPr rtl="1" algn="r"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استراتيجيات NIKE الإضافية</a:t>
            </a:r>
            <a:endParaRPr lang="en-US" sz="4400" dirty="0"/>
          </a:p>
        </p:txBody>
      </p:sp>
      <p:sp>
        <p:nvSpPr>
          <p:cNvPr id="4" name="Shape 1"/>
          <p:cNvSpPr/>
          <p:nvPr/>
        </p:nvSpPr>
        <p:spPr>
          <a:xfrm>
            <a:off x="863798" y="2609374"/>
            <a:ext cx="7416403" cy="1732598"/>
          </a:xfrm>
          <a:prstGeom prst="roundRect">
            <a:avLst>
              <a:gd name="adj" fmla="val 2137"/>
            </a:avLst>
          </a:prstGeom>
          <a:solidFill>
            <a:srgbClr val="303132"/>
          </a:solidFill>
          <a:ln/>
        </p:spPr>
      </p:sp>
      <p:sp>
        <p:nvSpPr>
          <p:cNvPr id="5" name="Text 2"/>
          <p:cNvSpPr/>
          <p:nvPr/>
        </p:nvSpPr>
        <p:spPr>
          <a:xfrm>
            <a:off x="3405426" y="2856190"/>
            <a:ext cx="4627959" cy="350639"/>
          </a:xfrm>
          <a:prstGeom prst="rect">
            <a:avLst/>
          </a:prstGeom>
          <a:noFill/>
          <a:ln/>
        </p:spPr>
        <p:txBody>
          <a:bodyPr wrap="none" lIns="0" tIns="0" rIns="0" bIns="0" rtlCol="0" anchor="t"/>
          <a:lstStyle/>
          <a:p>
            <a:pPr rtl="1" algn="r" indent="0" marL="0">
              <a:lnSpc>
                <a:spcPts val="2750"/>
              </a:lnSpc>
              <a:buNone/>
            </a:pPr>
            <a:r>
              <a:rPr lang="en-US" sz="2200" b="1" dirty="0">
                <a:solidFill>
                  <a:srgbClr val="E2E6E9"/>
                </a:solidFill>
                <a:latin typeface="Montserrat Bold" pitchFamily="34" charset="0"/>
                <a:ea typeface="Montserrat Bold" pitchFamily="34" charset="-122"/>
                <a:cs typeface="Montserrat Bold" pitchFamily="34" charset="-120"/>
              </a:rPr>
              <a:t>الدعم المالي والعملي للمبادرات الاجتماعية</a:t>
            </a:r>
            <a:endParaRPr lang="en-US" sz="2200" dirty="0"/>
          </a:p>
        </p:txBody>
      </p:sp>
      <p:sp>
        <p:nvSpPr>
          <p:cNvPr id="6" name="Text 3"/>
          <p:cNvSpPr/>
          <p:nvPr/>
        </p:nvSpPr>
        <p:spPr>
          <a:xfrm>
            <a:off x="1110615" y="3354824"/>
            <a:ext cx="6922770" cy="740331"/>
          </a:xfrm>
          <a:prstGeom prst="rect">
            <a:avLst/>
          </a:prstGeom>
          <a:noFill/>
          <a:ln/>
        </p:spPr>
        <p:txBody>
          <a:bodyPr wrap="square" lIns="0" tIns="0" rIns="0" bIns="0" rtlCol="0" anchor="t"/>
          <a:lstStyle/>
          <a:p>
            <a:pPr rtl="1" algn="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لم تقتصر NIKE على الكلمات فقط، بل تبرعت بمبالغ مالية للمبادرات التي تدعم العدالة الاجتماعية، مثل صندوق دعم القضايا العرقية.</a:t>
            </a:r>
            <a:endParaRPr lang="en-US" sz="1900" dirty="0"/>
          </a:p>
        </p:txBody>
      </p:sp>
      <p:sp>
        <p:nvSpPr>
          <p:cNvPr id="7" name="Shape 4"/>
          <p:cNvSpPr/>
          <p:nvPr/>
        </p:nvSpPr>
        <p:spPr>
          <a:xfrm>
            <a:off x="863798" y="4588788"/>
            <a:ext cx="7416403" cy="2102763"/>
          </a:xfrm>
          <a:prstGeom prst="roundRect">
            <a:avLst>
              <a:gd name="adj" fmla="val 1761"/>
            </a:avLst>
          </a:prstGeom>
          <a:solidFill>
            <a:srgbClr val="303132"/>
          </a:solidFill>
          <a:ln/>
        </p:spPr>
      </p:sp>
      <p:sp>
        <p:nvSpPr>
          <p:cNvPr id="8" name="Text 5"/>
          <p:cNvSpPr/>
          <p:nvPr/>
        </p:nvSpPr>
        <p:spPr>
          <a:xfrm>
            <a:off x="4349591" y="4835604"/>
            <a:ext cx="3683794" cy="350639"/>
          </a:xfrm>
          <a:prstGeom prst="rect">
            <a:avLst/>
          </a:prstGeom>
          <a:noFill/>
          <a:ln/>
        </p:spPr>
        <p:txBody>
          <a:bodyPr wrap="none" lIns="0" tIns="0" rIns="0" bIns="0" rtlCol="0" anchor="t"/>
          <a:lstStyle/>
          <a:p>
            <a:pPr rtl="1" algn="r" indent="0" marL="0">
              <a:lnSpc>
                <a:spcPts val="2750"/>
              </a:lnSpc>
              <a:buNone/>
            </a:pPr>
            <a:r>
              <a:rPr lang="en-US" sz="2200" b="1" dirty="0">
                <a:solidFill>
                  <a:srgbClr val="E2E6E9"/>
                </a:solidFill>
                <a:latin typeface="Montserrat Bold" pitchFamily="34" charset="0"/>
                <a:ea typeface="Montserrat Bold" pitchFamily="34" charset="-122"/>
                <a:cs typeface="Montserrat Bold" pitchFamily="34" charset="-120"/>
              </a:rPr>
              <a:t>التاكيد على المصداقية و الشفافية</a:t>
            </a:r>
            <a:endParaRPr lang="en-US" sz="2200" dirty="0"/>
          </a:p>
        </p:txBody>
      </p:sp>
      <p:sp>
        <p:nvSpPr>
          <p:cNvPr id="9" name="Text 6"/>
          <p:cNvSpPr/>
          <p:nvPr/>
        </p:nvSpPr>
        <p:spPr>
          <a:xfrm>
            <a:off x="1110615" y="5334238"/>
            <a:ext cx="6922770" cy="1110496"/>
          </a:xfrm>
          <a:prstGeom prst="rect">
            <a:avLst/>
          </a:prstGeom>
          <a:noFill/>
          <a:ln/>
        </p:spPr>
        <p:txBody>
          <a:bodyPr wrap="square" lIns="0" tIns="0" rIns="0" bIns="0" rtlCol="0" anchor="t"/>
          <a:lstStyle/>
          <a:p>
            <a:pPr rtl="1" algn="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كانت NIKE شفافة في مواقفها حيث اكدت على التزامها المستمر بالقيم الانسانية في رسائلها و حملاتها. كما اكدت انها ستستمر في دعم القضايا الاجنماعية على مدار الوقت و ليس فقط لحظة الازمة.</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3212425" y="606862"/>
            <a:ext cx="5174218" cy="614720"/>
          </a:xfrm>
          <a:prstGeom prst="rect">
            <a:avLst/>
          </a:prstGeom>
          <a:noFill/>
          <a:ln/>
        </p:spPr>
        <p:txBody>
          <a:bodyPr wrap="none" lIns="0" tIns="0" rIns="0" bIns="0" rtlCol="0" anchor="t"/>
          <a:lstStyle/>
          <a:p>
            <a:pPr rtl="1" algn="r" indent="0" marL="0">
              <a:lnSpc>
                <a:spcPts val="4800"/>
              </a:lnSpc>
              <a:buNone/>
            </a:pPr>
            <a:r>
              <a:rPr lang="en-US" sz="3850" b="1" dirty="0">
                <a:solidFill>
                  <a:srgbClr val="FFFFFF"/>
                </a:solidFill>
                <a:latin typeface="Montserrat Bold" pitchFamily="34" charset="0"/>
                <a:ea typeface="Montserrat Bold" pitchFamily="34" charset="-122"/>
                <a:cs typeface="Montserrat Bold" pitchFamily="34" charset="-120"/>
              </a:rPr>
              <a:t>نتائج استجابة NIKE للأزمة</a:t>
            </a:r>
            <a:endParaRPr lang="en-US" sz="3850" dirty="0"/>
          </a:p>
        </p:txBody>
      </p:sp>
      <p:pic>
        <p:nvPicPr>
          <p:cNvPr id="4" name="Image 1" descr="preencoded.png">    </p:cNvPr>
          <p:cNvPicPr>
            <a:picLocks noChangeAspect="1"/>
          </p:cNvPicPr>
          <p:nvPr/>
        </p:nvPicPr>
        <p:blipFill>
          <a:blip r:embed="rId2"/>
          <a:stretch>
            <a:fillRect/>
          </a:stretch>
        </p:blipFill>
        <p:spPr>
          <a:xfrm>
            <a:off x="7304723" y="1546146"/>
            <a:ext cx="1081921" cy="1519118"/>
          </a:xfrm>
          <a:prstGeom prst="rect">
            <a:avLst/>
          </a:prstGeom>
        </p:spPr>
      </p:pic>
      <p:sp>
        <p:nvSpPr>
          <p:cNvPr id="5" name="Text 1"/>
          <p:cNvSpPr/>
          <p:nvPr/>
        </p:nvSpPr>
        <p:spPr>
          <a:xfrm>
            <a:off x="4411504" y="1762482"/>
            <a:ext cx="2568654" cy="307300"/>
          </a:xfrm>
          <a:prstGeom prst="rect">
            <a:avLst/>
          </a:prstGeom>
          <a:noFill/>
          <a:ln/>
        </p:spPr>
        <p:txBody>
          <a:bodyPr wrap="none" lIns="0" tIns="0" rIns="0" bIns="0" rtlCol="0" anchor="t"/>
          <a:lstStyle/>
          <a:p>
            <a:pPr rtl="1" algn="r" indent="0" marL="0">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تعزيز صورة العلامة التجارية</a:t>
            </a:r>
            <a:endParaRPr lang="en-US" sz="1900" dirty="0"/>
          </a:p>
        </p:txBody>
      </p:sp>
      <p:sp>
        <p:nvSpPr>
          <p:cNvPr id="6" name="Text 2"/>
          <p:cNvSpPr/>
          <p:nvPr/>
        </p:nvSpPr>
        <p:spPr>
          <a:xfrm>
            <a:off x="757357" y="2199561"/>
            <a:ext cx="6222802" cy="649367"/>
          </a:xfrm>
          <a:prstGeom prst="rect">
            <a:avLst/>
          </a:prstGeom>
          <a:noFill/>
          <a:ln/>
        </p:spPr>
        <p:txBody>
          <a:bodyPr wrap="square" lIns="0" tIns="0" rIns="0" bIns="0" rtlCol="0" anchor="t"/>
          <a:lstStyle/>
          <a:p>
            <a:pPr rtl="1" algn="r"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نجحت في تعزيز مكانة NIKE كعلامة تجارية داعمة للعدالة الاجتماعية والمساواة، وهو ما زاد من ولاء جمهورها</a:t>
            </a:r>
            <a:endParaRPr lang="en-US" sz="1700" dirty="0"/>
          </a:p>
        </p:txBody>
      </p:sp>
      <p:pic>
        <p:nvPicPr>
          <p:cNvPr id="7" name="Image 2" descr="preencoded.png">    </p:cNvPr>
          <p:cNvPicPr>
            <a:picLocks noChangeAspect="1"/>
          </p:cNvPicPr>
          <p:nvPr/>
        </p:nvPicPr>
        <p:blipFill>
          <a:blip r:embed="rId3"/>
          <a:stretch>
            <a:fillRect/>
          </a:stretch>
        </p:blipFill>
        <p:spPr>
          <a:xfrm>
            <a:off x="7304723" y="3065264"/>
            <a:ext cx="1081921" cy="1519118"/>
          </a:xfrm>
          <a:prstGeom prst="rect">
            <a:avLst/>
          </a:prstGeom>
        </p:spPr>
      </p:pic>
      <p:sp>
        <p:nvSpPr>
          <p:cNvPr id="8" name="Text 3"/>
          <p:cNvSpPr/>
          <p:nvPr/>
        </p:nvSpPr>
        <p:spPr>
          <a:xfrm>
            <a:off x="4521041" y="3281601"/>
            <a:ext cx="2459117" cy="307300"/>
          </a:xfrm>
          <a:prstGeom prst="rect">
            <a:avLst/>
          </a:prstGeom>
          <a:noFill/>
          <a:ln/>
        </p:spPr>
        <p:txBody>
          <a:bodyPr wrap="none" lIns="0" tIns="0" rIns="0" bIns="0" rtlCol="0" anchor="t"/>
          <a:lstStyle/>
          <a:p>
            <a:pPr rtl="1" algn="r" indent="0" marL="0">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زيادة التفاعل مع الجمهور</a:t>
            </a:r>
            <a:endParaRPr lang="en-US" sz="1900" dirty="0"/>
          </a:p>
        </p:txBody>
      </p:sp>
      <p:sp>
        <p:nvSpPr>
          <p:cNvPr id="9" name="Text 4"/>
          <p:cNvSpPr/>
          <p:nvPr/>
        </p:nvSpPr>
        <p:spPr>
          <a:xfrm>
            <a:off x="757357" y="3718679"/>
            <a:ext cx="6222802" cy="649367"/>
          </a:xfrm>
          <a:prstGeom prst="rect">
            <a:avLst/>
          </a:prstGeom>
          <a:noFill/>
          <a:ln/>
        </p:spPr>
        <p:txBody>
          <a:bodyPr wrap="square" lIns="0" tIns="0" rIns="0" bIns="0" rtlCol="0" anchor="t"/>
          <a:lstStyle/>
          <a:p>
            <a:pPr rtl="1" algn="r"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حققت الحملة تفاعلاً كبيراً عبر منصات التواصل الاجتماعي، حيث انطلقت موجة من التفاعلات والمشاركات من قبل مستخدمي الإنترنت</a:t>
            </a:r>
            <a:endParaRPr lang="en-US" sz="1700" dirty="0"/>
          </a:p>
        </p:txBody>
      </p:sp>
      <p:pic>
        <p:nvPicPr>
          <p:cNvPr id="10" name="Image 3" descr="preencoded.png">    </p:cNvPr>
          <p:cNvPicPr>
            <a:picLocks noChangeAspect="1"/>
          </p:cNvPicPr>
          <p:nvPr/>
        </p:nvPicPr>
        <p:blipFill>
          <a:blip r:embed="rId4"/>
          <a:stretch>
            <a:fillRect/>
          </a:stretch>
        </p:blipFill>
        <p:spPr>
          <a:xfrm>
            <a:off x="7304723" y="4584383"/>
            <a:ext cx="1081921" cy="1519118"/>
          </a:xfrm>
          <a:prstGeom prst="rect">
            <a:avLst/>
          </a:prstGeom>
        </p:spPr>
      </p:pic>
      <p:sp>
        <p:nvSpPr>
          <p:cNvPr id="11" name="Text 5"/>
          <p:cNvSpPr/>
          <p:nvPr/>
        </p:nvSpPr>
        <p:spPr>
          <a:xfrm>
            <a:off x="4521041" y="4800719"/>
            <a:ext cx="2459117" cy="307300"/>
          </a:xfrm>
          <a:prstGeom prst="rect">
            <a:avLst/>
          </a:prstGeom>
          <a:noFill/>
          <a:ln/>
        </p:spPr>
        <p:txBody>
          <a:bodyPr wrap="none" lIns="0" tIns="0" rIns="0" bIns="0" rtlCol="0" anchor="t"/>
          <a:lstStyle/>
          <a:p>
            <a:pPr rtl="1" algn="r" indent="0" marL="0">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حفظ المصداقية</a:t>
            </a:r>
            <a:endParaRPr lang="en-US" sz="1900" dirty="0"/>
          </a:p>
        </p:txBody>
      </p:sp>
      <p:sp>
        <p:nvSpPr>
          <p:cNvPr id="12" name="Text 6"/>
          <p:cNvSpPr/>
          <p:nvPr/>
        </p:nvSpPr>
        <p:spPr>
          <a:xfrm>
            <a:off x="757357" y="5237798"/>
            <a:ext cx="6222802" cy="649367"/>
          </a:xfrm>
          <a:prstGeom prst="rect">
            <a:avLst/>
          </a:prstGeom>
          <a:noFill/>
          <a:ln/>
        </p:spPr>
        <p:txBody>
          <a:bodyPr wrap="square" lIns="0" tIns="0" rIns="0" bIns="0" rtlCol="0" anchor="t"/>
          <a:lstStyle/>
          <a:p>
            <a:pPr rtl="1" algn="r"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على الرغم من الضغوطات، فإن NIKE استطاعت الحفاظ على مصداقيتها بفضل تصرفاتها السريعة والمركزة في الأزمة</a:t>
            </a:r>
            <a:endParaRPr lang="en-US" sz="1700" dirty="0"/>
          </a:p>
        </p:txBody>
      </p:sp>
      <p:pic>
        <p:nvPicPr>
          <p:cNvPr id="13" name="Image 4" descr="preencoded.png">    </p:cNvPr>
          <p:cNvPicPr>
            <a:picLocks noChangeAspect="1"/>
          </p:cNvPicPr>
          <p:nvPr/>
        </p:nvPicPr>
        <p:blipFill>
          <a:blip r:embed="rId5"/>
          <a:stretch>
            <a:fillRect/>
          </a:stretch>
        </p:blipFill>
        <p:spPr>
          <a:xfrm>
            <a:off x="7304723" y="6103501"/>
            <a:ext cx="1081921" cy="1519118"/>
          </a:xfrm>
          <a:prstGeom prst="rect">
            <a:avLst/>
          </a:prstGeom>
        </p:spPr>
      </p:pic>
      <p:sp>
        <p:nvSpPr>
          <p:cNvPr id="14" name="Text 7"/>
          <p:cNvSpPr/>
          <p:nvPr/>
        </p:nvSpPr>
        <p:spPr>
          <a:xfrm>
            <a:off x="4521041" y="6319838"/>
            <a:ext cx="2459117" cy="307300"/>
          </a:xfrm>
          <a:prstGeom prst="rect">
            <a:avLst/>
          </a:prstGeom>
          <a:noFill/>
          <a:ln/>
        </p:spPr>
        <p:txBody>
          <a:bodyPr wrap="none" lIns="0" tIns="0" rIns="0" bIns="0" rtlCol="0" anchor="t"/>
          <a:lstStyle/>
          <a:p>
            <a:pPr rtl="1" algn="r" indent="0" marL="0">
              <a:lnSpc>
                <a:spcPts val="2400"/>
              </a:lnSpc>
              <a:buNone/>
            </a:pPr>
            <a:r>
              <a:rPr lang="en-US" sz="1900" b="1" dirty="0">
                <a:solidFill>
                  <a:srgbClr val="E2E6E9"/>
                </a:solidFill>
                <a:latin typeface="Montserrat Bold" pitchFamily="34" charset="0"/>
                <a:ea typeface="Montserrat Bold" pitchFamily="34" charset="-122"/>
                <a:cs typeface="Montserrat Bold" pitchFamily="34" charset="-120"/>
              </a:rPr>
              <a:t>زيادة المبيعات</a:t>
            </a:r>
            <a:endParaRPr lang="en-US" sz="1900" dirty="0"/>
          </a:p>
        </p:txBody>
      </p:sp>
      <p:sp>
        <p:nvSpPr>
          <p:cNvPr id="15" name="Text 8"/>
          <p:cNvSpPr/>
          <p:nvPr/>
        </p:nvSpPr>
        <p:spPr>
          <a:xfrm>
            <a:off x="757357" y="6756916"/>
            <a:ext cx="6222802" cy="649367"/>
          </a:xfrm>
          <a:prstGeom prst="rect">
            <a:avLst/>
          </a:prstGeom>
          <a:noFill/>
          <a:ln/>
        </p:spPr>
        <p:txBody>
          <a:bodyPr wrap="square" lIns="0" tIns="0" rIns="0" bIns="0" rtlCol="0" anchor="t"/>
          <a:lstStyle/>
          <a:p>
            <a:pPr rtl="1" algn="r" indent="0" marL="0">
              <a:lnSpc>
                <a:spcPts val="2550"/>
              </a:lnSpc>
              <a:buNone/>
            </a:pPr>
            <a:r>
              <a:rPr lang="en-US" sz="1700" dirty="0">
                <a:solidFill>
                  <a:srgbClr val="E2E6E9"/>
                </a:solidFill>
                <a:latin typeface="Source Sans Pro" pitchFamily="34" charset="0"/>
                <a:ea typeface="Source Sans Pro" pitchFamily="34" charset="-122"/>
                <a:cs typeface="Source Sans Pro" pitchFamily="34" charset="-120"/>
              </a:rPr>
              <a:t>لاحظت NIKE زيادة في المبيعات في فترات ما بعد الحملة حيث قام العديد من العملاء بشراء المنتجات التي كانت جزءا من الحملة مما عزز الربحية.</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Slide 1</vt:lpstr>
      <vt:lpstr>Slide 2</vt:lpstr>
      <vt:lpstr>Slide 3</vt:lpstr>
      <vt:lpstr>Slide 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2025-04-29T23:46:49Z</dcterms:created>
  <dcterms:modified xsi:type="dcterms:W3CDTF">2025-04-29T23:46:49Z</dcterms:modified>
</cp:coreProperties>
</file>