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0" r:id="rId3"/>
    <p:sldId id="321" r:id="rId4"/>
    <p:sldId id="322" r:id="rId5"/>
    <p:sldId id="328" r:id="rId6"/>
    <p:sldId id="323" r:id="rId7"/>
    <p:sldId id="327" r:id="rId8"/>
    <p:sldId id="329" r:id="rId9"/>
    <p:sldId id="330" r:id="rId10"/>
    <p:sldId id="331" r:id="rId11"/>
    <p:sldId id="332" r:id="rId12"/>
    <p:sldId id="333" r:id="rId13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13F"/>
    <a:srgbClr val="000000"/>
    <a:srgbClr val="E45267"/>
    <a:srgbClr val="FFFFFF"/>
    <a:srgbClr val="333333"/>
    <a:srgbClr val="93D393"/>
    <a:srgbClr val="FAA712"/>
    <a:srgbClr val="5FC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43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8DA2C-C54E-49EB-8708-6C2F56C44743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9122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41" name="Rectangle 269"/>
          <p:cNvSpPr>
            <a:spLocks noChangeArrowheads="1"/>
          </p:cNvSpPr>
          <p:nvPr/>
        </p:nvSpPr>
        <p:spPr bwMode="hidden">
          <a:xfrm>
            <a:off x="1828800" y="5835650"/>
            <a:ext cx="5867400" cy="782638"/>
          </a:xfrm>
          <a:prstGeom prst="rect">
            <a:avLst/>
          </a:prstGeom>
          <a:gradFill rotWithShape="1">
            <a:gsLst>
              <a:gs pos="0">
                <a:srgbClr val="000000">
                  <a:alpha val="39999"/>
                </a:srgbClr>
              </a:gs>
              <a:gs pos="100000">
                <a:srgbClr val="00000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340" name="Picture 268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1163"/>
            <a:ext cx="9167813" cy="36845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295400"/>
            <a:ext cx="6324600" cy="1371600"/>
          </a:xfrm>
        </p:spPr>
        <p:txBody>
          <a:bodyPr/>
          <a:lstStyle>
            <a:lvl1pPr>
              <a:defRPr sz="5000" i="1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04800" y="2743200"/>
            <a:ext cx="6400800" cy="3810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3277" name="Text Box 205"/>
          <p:cNvSpPr txBox="1">
            <a:spLocks noChangeArrowheads="1"/>
          </p:cNvSpPr>
          <p:nvPr/>
        </p:nvSpPr>
        <p:spPr bwMode="gray">
          <a:xfrm>
            <a:off x="4265613" y="6156325"/>
            <a:ext cx="1303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200" b="0">
                <a:latin typeface="Arial Black" pitchFamily="34" charset="0"/>
                <a:ea typeface="宋体" charset="-122"/>
              </a:rPr>
              <a:t>L/O/G/O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362200" y="6477000"/>
            <a:ext cx="1447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391400" y="6477000"/>
            <a:ext cx="1600200" cy="244475"/>
          </a:xfrm>
        </p:spPr>
        <p:txBody>
          <a:bodyPr/>
          <a:lstStyle>
            <a:lvl1pPr algn="r"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638800" y="6477000"/>
            <a:ext cx="1524000" cy="244475"/>
          </a:xfrm>
        </p:spPr>
        <p:txBody>
          <a:bodyPr/>
          <a:lstStyle>
            <a:lvl1pPr algn="ctr">
              <a:defRPr/>
            </a:lvl1pPr>
          </a:lstStyle>
          <a:p>
            <a:fld id="{F73AA28F-791D-470E-85DC-5F49F09D8B92}" type="slidenum">
              <a:rPr lang="en-US" altLang="zh-CN"/>
              <a:pPr/>
              <a:t>‹N°›</a:t>
            </a:fld>
            <a:endParaRPr lang="en-US" altLang="zh-CN"/>
          </a:p>
        </p:txBody>
      </p:sp>
      <p:pic>
        <p:nvPicPr>
          <p:cNvPr id="3401" name="Picture 3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8800" y="3581400"/>
            <a:ext cx="1295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03" name="Rectangle 331"/>
          <p:cNvSpPr>
            <a:spLocks noChangeArrowheads="1"/>
          </p:cNvSpPr>
          <p:nvPr/>
        </p:nvSpPr>
        <p:spPr bwMode="hidden">
          <a:xfrm>
            <a:off x="76200" y="2667000"/>
            <a:ext cx="7315200" cy="762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405" name="Picture 33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0913" y="1093788"/>
            <a:ext cx="1009650" cy="200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6512E-7 C 0.13386 0.06591 0.26407 0.2352 0.26754 0.23219 C 0.27101 0.22919 0.35157 -0.05365 0.40677 -0.0555 C 0.46198 -0.05735 0.51059 0.06383 0.5165 0.06591 C 0.52223 0.06776 0.57257 -0.22664 0.6382 -0.22456 C 0.70382 -0.22248 0.74723 -0.07354 0.75434 -0.06938 C 0.76198 -0.06522 0.81424 -0.3994 0.88629 -0.395 C 0.95834 -0.39061 0.99427 -0.21947 0.99896 -0.22155 C 1.12448 -0.38645 1.20261 -0.42923 1.25608 -0.48381 " pathEditMode="relative" rAng="0" ptsTypes="sssssssfs">
                                      <p:cBhvr>
                                        <p:cTn id="13" dur="5000" fill="hold"/>
                                        <p:tgtEl>
                                          <p:spTgt spid="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00" y="-12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" grpId="0" animBg="1"/>
      <p:bldP spid="3074" grpId="0"/>
      <p:bldP spid="307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0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8E2F1-D307-4086-B443-8285F27A7D8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338"/>
            <a:ext cx="2057400" cy="61642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338"/>
            <a:ext cx="6019800" cy="61642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5E4-F9BF-4B5C-ABDF-4B08EE2DB0A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0470AF3-61BB-4721-894F-24AB2DF32835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32E741D-095F-4E06-BAF3-5FCDEE56EB1C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table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B17CF31-AC18-496D-8C4C-F3E398DB5B3F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SmartArt graphic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27F9FC5-4223-4C2B-87D9-9A4A507250BD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0774E-B8F9-42FF-B439-DFBBE1D80CE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2996-9665-49EA-83DC-9A44D724AA5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0131-FB11-4542-942C-51EE0AB0B93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FF56-54B6-496B-83B0-2A54E40E231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FE04C-F8FB-44B8-99A2-348D8F2E39BE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1C2C7-611E-4C1A-910A-31438E90CEA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216BB-F449-4CE6-A36C-0AAC069B14C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4E14-7B52-41E8-B92C-AFC2196B5AB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1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fld id="{017B6277-1FB5-475F-AF6C-C0C546244476}" type="slidenum">
              <a:rPr lang="en-US" altLang="zh-CN"/>
              <a:pPr/>
              <a:t>‹N°›</a:t>
            </a:fld>
            <a:endParaRPr lang="en-US" altLang="zh-CN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black">
          <a:xfrm>
            <a:off x="-25400" y="1062038"/>
            <a:ext cx="7313613" cy="73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60338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5791200" cy="1371600"/>
          </a:xfrm>
        </p:spPr>
        <p:txBody>
          <a:bodyPr/>
          <a:lstStyle/>
          <a:p>
            <a:r>
              <a:rPr lang="en-US" altLang="zh-CN" b="0" dirty="0" smtClean="0">
                <a:ea typeface="宋体" charset="-122"/>
                <a:cs typeface="Arial" charset="0"/>
              </a:rPr>
              <a:t/>
            </a:r>
            <a:br>
              <a:rPr lang="en-US" altLang="zh-CN" b="0" dirty="0" smtClean="0">
                <a:ea typeface="宋体" charset="-122"/>
                <a:cs typeface="Arial" charset="0"/>
              </a:rPr>
            </a:br>
            <a:endParaRPr lang="en-US" altLang="zh-CN" dirty="0">
              <a:ea typeface="宋体" charset="-122"/>
            </a:endParaRPr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-636984" y="2132856"/>
            <a:ext cx="8593360" cy="1800200"/>
          </a:xfrm>
        </p:spPr>
        <p:txBody>
          <a:bodyPr/>
          <a:lstStyle/>
          <a:p>
            <a:pPr algn="ctr"/>
            <a:r>
              <a:rPr lang="ar-DZ" altLang="zh-CN" sz="4800" i="1" u="sng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مقياس:</a:t>
            </a:r>
            <a:endParaRPr lang="en-US" altLang="zh-CN" sz="4800" i="1" u="sng" dirty="0" smtClean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  <a:p>
            <a:pPr algn="ctr"/>
            <a:r>
              <a:rPr lang="ar-DZ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معايير المحاسبة الدولية </a:t>
            </a:r>
          </a:p>
          <a:p>
            <a:pPr algn="ctr"/>
            <a:r>
              <a:rPr lang="fr-FR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IAS / IFRS</a:t>
            </a:r>
            <a:endParaRPr lang="en-US" altLang="zh-CN" sz="4800" b="1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5" name="Rectangle 39"/>
          <p:cNvSpPr txBox="1">
            <a:spLocks noChangeArrowheads="1"/>
          </p:cNvSpPr>
          <p:nvPr/>
        </p:nvSpPr>
        <p:spPr bwMode="gray">
          <a:xfrm>
            <a:off x="251520" y="5229200"/>
            <a:ext cx="2123728" cy="121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الأستاذة:</a:t>
            </a:r>
          </a:p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بن قارة</a:t>
            </a:r>
            <a:endParaRPr lang="en-US" altLang="zh-CN" sz="3600" b="0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6" name="Rectangle 39"/>
          <p:cNvSpPr txBox="1">
            <a:spLocks noChangeArrowheads="1"/>
          </p:cNvSpPr>
          <p:nvPr/>
        </p:nvSpPr>
        <p:spPr bwMode="gray">
          <a:xfrm>
            <a:off x="755576" y="173995"/>
            <a:ext cx="7200800" cy="6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جامعة باجي مختار عنابة</a:t>
            </a:r>
          </a:p>
          <a:p>
            <a:pPr algn="ctr"/>
            <a:r>
              <a:rPr lang="ar-DZ" altLang="zh-CN" sz="32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قسم العلوم المالية</a:t>
            </a:r>
          </a:p>
          <a:p>
            <a:pPr algn="ctr"/>
            <a:endParaRPr lang="en-US" altLang="zh-CN" sz="3600" b="0" i="1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813340" y="166689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سابعا: القيمة القابلة للتحقق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5" name="Organigramme : Alternative 14"/>
          <p:cNvSpPr/>
          <p:nvPr/>
        </p:nvSpPr>
        <p:spPr bwMode="auto">
          <a:xfrm>
            <a:off x="467544" y="1867031"/>
            <a:ext cx="8352928" cy="4226265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قد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یكون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غیر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الممكن استرداد تكلفة المخزون إذا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أصیب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بتلف أو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أصبح متقادما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كلیا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جزئیا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تناقصت أسعار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بیعه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كما قد لا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یكون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 الممكن استرداد تكلفة المخزون إذا زادت التكلفة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المقدرة لإتمام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التصنیع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أو التكلفة المقدرة التي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سیتم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تكبدھا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لإتمام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البیع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تخفیض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قیمة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المخزون لأقل من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تكلفته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إلى صافي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قیمته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القابلة للتحقق تعتبر ممارسة تتفق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ووجھة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النظر القائلة بعدم جواز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إظھار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الأصل بما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یزید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 المبلغ المتوقع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تحقیقه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بیعه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أو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استخدامه.</a:t>
            </a:r>
            <a:endParaRPr lang="fr-FR" sz="28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0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813340" y="166689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ثامنا: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القيمة القابلة للتحقق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4" name="Organigramme : Alternative 3"/>
          <p:cNvSpPr/>
          <p:nvPr/>
        </p:nvSpPr>
        <p:spPr bwMode="auto">
          <a:xfrm>
            <a:off x="467544" y="1867031"/>
            <a:ext cx="8352928" cy="4226265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عندما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یباع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المخزون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یجب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الاعتراف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بالقیمة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المدرجة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لھذا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المخزون كمصروف في الفترة التي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یتم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الاعتراف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بالإیرادات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المرتبطة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به،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أما مبلغ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تخفیض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المخزون إلى صافي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القیمة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القابلة للتحقق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وجمیع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خسائر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المخزون،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فیجب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الاعتراف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بھا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كمصروف في الفترة التي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یحدث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فیھا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التخفیض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الخسارة؛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أما بالنسبة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لإلغاء أي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تخفیض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والذي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ینشأ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زیادة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صافي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القیمة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القابلة للتحقق،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فیجب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الاعتراف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به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كتنزیل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لمبلغ المخزون المعترف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به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كمصروف في الفترة التي حصل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فیھا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الإلغاء.</a:t>
            </a:r>
            <a:endParaRPr lang="fr-FR" sz="28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44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813340" y="166689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تاسعا: الافصاح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4" name="Organigramme : Alternative 3"/>
          <p:cNvSpPr/>
          <p:nvPr/>
        </p:nvSpPr>
        <p:spPr bwMode="auto">
          <a:xfrm>
            <a:off x="539552" y="1028492"/>
            <a:ext cx="8352928" cy="540263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یجب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أن تفصح القوائم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عما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یأتي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rtl="1">
              <a:buFontTx/>
              <a:buChar char="-"/>
            </a:pP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السیاسات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المحاسبیة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المتبعة في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قیاس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المخزون بما في ذلك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صیغة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التكلفة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المستخدمة،</a:t>
            </a:r>
          </a:p>
          <a:p>
            <a:pPr marL="457200" indent="-457200" rtl="1">
              <a:buFontTx/>
              <a:buChar char="-"/>
            </a:pP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القیمة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الدفتریة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الإجمالیة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للمخزون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والقیمة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الدفتریة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حسب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التصنیفات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الملائمة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للمنشأة،</a:t>
            </a:r>
          </a:p>
          <a:p>
            <a:pPr marL="457200" indent="-457200" rtl="1">
              <a:buFontTx/>
              <a:buChar char="-"/>
            </a:pP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القیمة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الدفتریة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للمخزون التي تمثل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قیمة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عادلة أقل من تكلفة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البیع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</a:p>
          <a:p>
            <a:pPr marL="457200" indent="-457200" rtl="1">
              <a:buFontTx/>
              <a:buChar char="-"/>
            </a:pP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أي مبلغ مسترجع من أي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تخفیضات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سابقة لمبلغ المخزون المعترف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به كمصروف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عن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الفترة،</a:t>
            </a:r>
          </a:p>
          <a:p>
            <a:pPr marL="457200" indent="-457200" rtl="1">
              <a:buFontTx/>
              <a:buChar char="-"/>
            </a:pP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تخفیض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تغیر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یعتبر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كتخفیض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مبلغ المخزون المعترف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به كمصروف،</a:t>
            </a:r>
          </a:p>
          <a:p>
            <a:pPr marL="457200" indent="-457200" rtl="1">
              <a:buFontTx/>
              <a:buChar char="-"/>
            </a:pP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الظروف أو الأحداث التي أدت إلى إلغاء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تخفیض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قیمة</a:t>
            </a:r>
            <a:r>
              <a:rPr lang="ar-DZ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المخزون.</a:t>
            </a:r>
            <a:endParaRPr lang="fr-FR" sz="28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73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الثاني :معيار المحاسبة الدولي </a:t>
            </a:r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2 «المخزون"</a:t>
            </a:r>
            <a:endParaRPr lang="ar-DZ" sz="4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 bwMode="auto">
          <a:xfrm>
            <a:off x="4644008" y="260648"/>
            <a:ext cx="3096344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نبذة عن المعيار</a:t>
            </a:r>
            <a:endParaRPr lang="fr-FR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683568" y="1196752"/>
            <a:ext cx="7704856" cy="49685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تم إصدار </a:t>
            </a:r>
            <a:r>
              <a:rPr lang="ar-DZ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المعیار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لأول مرة 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من قبل </a:t>
            </a:r>
            <a:r>
              <a:rPr lang="fr-FR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IASC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1975 «تقييم وعرض المخزون في سياق نظام التكلفة التاريخية» 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بعدها عدل في 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 «المخزون»، تبناه </a:t>
            </a:r>
            <a:r>
              <a:rPr lang="fr-FR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IASB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على حاله سنة 2001 و عدله سنة 2003 و اصبح ساري المفعول سنة 2005</a:t>
            </a:r>
            <a:endParaRPr lang="fr-FR" sz="36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16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55576" y="188640"/>
            <a:ext cx="7488832" cy="468052"/>
          </a:xfrm>
          <a:prstGeom prst="wedgeRoundRectCallout">
            <a:avLst>
              <a:gd name="adj1" fmla="val 1547"/>
              <a:gd name="adj2" fmla="val 946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أولا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هدف </a:t>
            </a:r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المعيار</a:t>
            </a:r>
            <a:endParaRPr lang="ar-DZ" sz="3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9" name="Organigramme : Alternative 8"/>
          <p:cNvSpPr/>
          <p:nvPr/>
        </p:nvSpPr>
        <p:spPr bwMode="auto">
          <a:xfrm>
            <a:off x="323528" y="1124744"/>
            <a:ext cx="8352928" cy="4985596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یھدف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ھذا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المعیار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إلى وصف المعالجة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المحاسبیة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للمخزون تحت نظام 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التكلفة </a:t>
            </a:r>
            <a:r>
              <a:rPr lang="ar-DZ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التاریخیة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والمسألة </a:t>
            </a:r>
            <a:r>
              <a:rPr lang="ar-DZ" sz="3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الرئیسیة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فیما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یتعلق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بمحاسبة المخزون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ھي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مبلغ التكلفة الذي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یجب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أن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یتم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الاعتراف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كأصل و </a:t>
            </a:r>
            <a:r>
              <a:rPr lang="ar-DZ" sz="3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یدرج</a:t>
            </a:r>
            <a:r>
              <a:rPr lang="fr-FR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في 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قائمة المركز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المالي، </a:t>
            </a:r>
            <a:r>
              <a:rPr lang="ar-DZ" sz="3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ویرحل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حتى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یتم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الاعتراف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بالإیرادات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المرتبطة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به.</a:t>
            </a:r>
          </a:p>
          <a:p>
            <a:pPr algn="just" rtl="1"/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ویوفر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ھذا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المعیار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إرشادات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عملیة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لتحدید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التكلفة 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والاعتراف اللاحق 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بالمخزون 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كمصروف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بما في ذلك أي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تخفیض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إلى </a:t>
            </a:r>
            <a:r>
              <a:rPr lang="ar-DZ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صافي </a:t>
            </a:r>
            <a:r>
              <a:rPr lang="ar-DZ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القیمة</a:t>
            </a:r>
            <a:r>
              <a:rPr lang="ar-DZ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القابلة </a:t>
            </a:r>
            <a:r>
              <a:rPr lang="ar-DZ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للتحقق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كما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یوفر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أیضا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إرشادات عن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صیغ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التكلفة المستخدمة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لتحمیل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التكالیف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للمخزون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وتقنیات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تقدیر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تكلفة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المخزون.</a:t>
            </a:r>
            <a:endParaRPr lang="fr-FR" sz="32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ular Callout 1"/>
          <p:cNvSpPr/>
          <p:nvPr/>
        </p:nvSpPr>
        <p:spPr bwMode="auto">
          <a:xfrm>
            <a:off x="1713777" y="3399787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17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4" name="Rounded Rectangular Callout 1"/>
          <p:cNvSpPr/>
          <p:nvPr/>
        </p:nvSpPr>
        <p:spPr bwMode="auto">
          <a:xfrm>
            <a:off x="1713777" y="3399787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5" name="Rounded Rectangular Callout 3"/>
          <p:cNvSpPr/>
          <p:nvPr/>
        </p:nvSpPr>
        <p:spPr bwMode="auto">
          <a:xfrm>
            <a:off x="1115616" y="533587"/>
            <a:ext cx="7488832" cy="468052"/>
          </a:xfrm>
          <a:prstGeom prst="wedgeRoundRectCallout">
            <a:avLst>
              <a:gd name="adj1" fmla="val 1547"/>
              <a:gd name="adj2" fmla="val 946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نطاق المعيار</a:t>
            </a:r>
            <a:endParaRPr lang="ar-DZ" sz="3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6" name="Organigramme : Alternative 15"/>
          <p:cNvSpPr/>
          <p:nvPr/>
        </p:nvSpPr>
        <p:spPr bwMode="auto">
          <a:xfrm>
            <a:off x="467544" y="1867031"/>
            <a:ext cx="8352928" cy="306551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يستثنى من تطبيق هذا المعيار:</a:t>
            </a:r>
          </a:p>
          <a:p>
            <a:pPr marL="457200" indent="-457200" algn="just" rtl="1">
              <a:buFontTx/>
              <a:buChar char="-"/>
            </a:pPr>
            <a:r>
              <a:rPr lang="ar-DZ" sz="3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العملیات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الناتجة عن عقود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الإنشاء </a:t>
            </a:r>
            <a:r>
              <a:rPr lang="fr-FR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 11</a:t>
            </a:r>
            <a:endParaRPr lang="ar-DZ" sz="32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1">
              <a:buFontTx/>
              <a:buChar char="-"/>
            </a:pP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الأدوات المالية </a:t>
            </a:r>
            <a:r>
              <a:rPr lang="fr-FR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 32 IAS 39</a:t>
            </a:r>
            <a:endParaRPr lang="ar-DZ" sz="32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rtl="1">
              <a:buFontTx/>
              <a:buChar char="-"/>
            </a:pP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الأصول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البیولوجیة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المتعلقة بالنشاط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الزراعية </a:t>
            </a:r>
            <a:r>
              <a:rPr lang="fr-FR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 41</a:t>
            </a:r>
            <a:endParaRPr lang="fr-FR" sz="32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8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31413" y="125965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التعريف بالمصطلحات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21" name="Ellipse 20"/>
          <p:cNvSpPr/>
          <p:nvPr/>
        </p:nvSpPr>
        <p:spPr bwMode="auto">
          <a:xfrm>
            <a:off x="6948264" y="1028491"/>
            <a:ext cx="1845919" cy="9361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المخزون 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Ellipse 22"/>
          <p:cNvSpPr/>
          <p:nvPr/>
        </p:nvSpPr>
        <p:spPr bwMode="auto">
          <a:xfrm>
            <a:off x="3419872" y="968987"/>
            <a:ext cx="2487856" cy="111326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صافي القيمة القابلة للتحقق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915816" y="2197104"/>
            <a:ext cx="3116136" cy="44637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يطلق عليها كذلك صافي القيمة القابلة للتحصيل،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وهي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السعر المقدر للبيع خلال دورة النشاط التجاري مطروحا منه التكاليف اللازمة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للتهيئة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التكاليف الضرورية المقدرة لإتمام عملية البيع</a:t>
            </a:r>
            <a:endParaRPr lang="fr-FR" sz="28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40833" y="2197103"/>
            <a:ext cx="2819371" cy="44637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هو الأصل الذي:</a:t>
            </a:r>
          </a:p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يتم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الاحتفاظ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به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لغايات البيع خلال دورة النشاط التجاري . </a:t>
            </a:r>
          </a:p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يكون قيد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التصنيع لغرض البيع . </a:t>
            </a:r>
          </a:p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يكون في شكل مواد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لوازم تستهلك في العملية الانتاجية أو تقديم الخدمات. 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137269" y="1090766"/>
            <a:ext cx="2487856" cy="111326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صافي القيمة القابلة للتحقق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7503" y="2496877"/>
            <a:ext cx="2599431" cy="41639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ھي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المبلغ الذي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یمكن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یتم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بھ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مبادلة الأصل، أو سداد الالتزام،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بین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أطراف مطلعة وراغبة في التعامل على أساس تجاري بحت</a:t>
            </a:r>
            <a:endParaRPr lang="fr-FR" sz="28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2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1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004629" y="164811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رابعا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قياس المخزون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Rectangle à coins arrondis 2"/>
          <p:cNvSpPr/>
          <p:nvPr/>
        </p:nvSpPr>
        <p:spPr bwMode="auto">
          <a:xfrm>
            <a:off x="718084" y="1340768"/>
            <a:ext cx="7773889" cy="6480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ar-DZ" sz="2800" dirty="0" smtClean="0">
                <a:solidFill>
                  <a:schemeClr val="bg1"/>
                </a:solidFill>
                <a:latin typeface="Arial" charset="0"/>
              </a:rPr>
              <a:t>يقيم المخزون </a:t>
            </a:r>
            <a:r>
              <a:rPr lang="ar-DZ" sz="2800" dirty="0">
                <a:solidFill>
                  <a:srgbClr val="FF0000"/>
                </a:solidFill>
                <a:latin typeface="Arial" charset="0"/>
              </a:rPr>
              <a:t>بالتكلفة</a:t>
            </a:r>
            <a:r>
              <a:rPr lang="ar-DZ" sz="2800" dirty="0">
                <a:solidFill>
                  <a:schemeClr val="bg1"/>
                </a:solidFill>
                <a:latin typeface="Arial" charset="0"/>
              </a:rPr>
              <a:t> أو صافي </a:t>
            </a:r>
            <a:r>
              <a:rPr lang="ar-DZ" sz="2800" dirty="0" err="1">
                <a:solidFill>
                  <a:srgbClr val="FF0000"/>
                </a:solidFill>
                <a:latin typeface="Arial" charset="0"/>
              </a:rPr>
              <a:t>القیمة</a:t>
            </a:r>
            <a:r>
              <a:rPr lang="ar-DZ" sz="2800" dirty="0">
                <a:solidFill>
                  <a:srgbClr val="FF0000"/>
                </a:solidFill>
                <a:latin typeface="Arial" charset="0"/>
              </a:rPr>
              <a:t> القابلة للتحقق </a:t>
            </a:r>
            <a:r>
              <a:rPr lang="ar-DZ" sz="2800" dirty="0" err="1">
                <a:solidFill>
                  <a:schemeClr val="bg1"/>
                </a:solidFill>
                <a:latin typeface="Arial" charset="0"/>
              </a:rPr>
              <a:t>أیھما</a:t>
            </a:r>
            <a:r>
              <a:rPr lang="ar-DZ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ar-DZ" sz="2800" dirty="0">
                <a:solidFill>
                  <a:srgbClr val="FF0000"/>
                </a:solidFill>
                <a:latin typeface="Arial" charset="0"/>
              </a:rPr>
              <a:t>أقل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 bwMode="auto">
          <a:xfrm>
            <a:off x="6224128" y="1767099"/>
            <a:ext cx="1156184" cy="33896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auto">
          <a:xfrm>
            <a:off x="7042534" y="2181994"/>
            <a:ext cx="1800200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تكلفة الشراء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60032" y="2181994"/>
            <a:ext cx="1800200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تكلفة الانتاج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 bwMode="auto">
          <a:xfrm flipH="1">
            <a:off x="5492723" y="1748882"/>
            <a:ext cx="504056" cy="50146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auto">
          <a:xfrm>
            <a:off x="6802220" y="2986787"/>
            <a:ext cx="2232248" cy="3787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سعر 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الشراء+ الرسوم </a:t>
            </a:r>
            <a:r>
              <a:rPr lang="ar-DZ" sz="2400" b="0" dirty="0" err="1">
                <a:solidFill>
                  <a:schemeClr val="bg1"/>
                </a:solidFill>
                <a:latin typeface="Arial" charset="0"/>
              </a:rPr>
              <a:t>الجمركیة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 والضرائب </a:t>
            </a:r>
            <a:r>
              <a:rPr lang="ar-DZ" sz="2400" b="0" dirty="0" err="1" smtClean="0">
                <a:solidFill>
                  <a:schemeClr val="bg1"/>
                </a:solidFill>
                <a:latin typeface="Arial" charset="0"/>
              </a:rPr>
              <a:t>الأخرىإلا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 المسترجعة + </a:t>
            </a:r>
            <a:r>
              <a:rPr lang="ar-DZ" sz="2400" b="0" dirty="0" err="1" smtClean="0">
                <a:solidFill>
                  <a:schemeClr val="bg1"/>
                </a:solidFill>
                <a:latin typeface="Arial" charset="0"/>
              </a:rPr>
              <a:t>مصاریف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النقل 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والمناولة+ </a:t>
            </a:r>
            <a:r>
              <a:rPr lang="ar-DZ" sz="2400" b="0" dirty="0" err="1">
                <a:solidFill>
                  <a:schemeClr val="bg1"/>
                </a:solidFill>
                <a:latin typeface="Arial" charset="0"/>
              </a:rPr>
              <a:t>مصاریف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 أخرى </a:t>
            </a:r>
            <a:r>
              <a:rPr lang="ar-DZ" sz="2400" b="0" dirty="0" err="1">
                <a:solidFill>
                  <a:schemeClr val="bg1"/>
                </a:solidFill>
                <a:latin typeface="Arial" charset="0"/>
              </a:rPr>
              <a:t>لھا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علاقة مباشرة بالمخزون – تخفيضات مالية و تجارية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211960" y="2965506"/>
            <a:ext cx="2526239" cy="380871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التكاليف المباشرة</a:t>
            </a:r>
            <a:r>
              <a:rPr kumimoji="0" lang="ar-DZ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المتعلقة بوحدات الإنتاج (أجور العمال و المواد الأولية) + نفقات الإنتاج الإضافية الثابتة (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الاهتلاك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و الصيانة) + نفقات الإنتاج الإضافية المتغيرة 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 (مواد غير مباشرة و الأجور غير مباشرة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Flèche vers le bas 10"/>
          <p:cNvSpPr/>
          <p:nvPr/>
        </p:nvSpPr>
        <p:spPr bwMode="auto">
          <a:xfrm>
            <a:off x="7775491" y="2666039"/>
            <a:ext cx="475388" cy="40705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lèche vers le bas 17"/>
          <p:cNvSpPr/>
          <p:nvPr/>
        </p:nvSpPr>
        <p:spPr bwMode="auto">
          <a:xfrm>
            <a:off x="5249252" y="2629887"/>
            <a:ext cx="519437" cy="40705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 bwMode="auto">
          <a:xfrm flipH="1">
            <a:off x="3138494" y="1759372"/>
            <a:ext cx="2616948" cy="69524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 bwMode="auto">
          <a:xfrm>
            <a:off x="1197790" y="2504650"/>
            <a:ext cx="2456656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تكاليف أخرى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07505" y="3212976"/>
            <a:ext cx="4026172" cy="18722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تدخل </a:t>
            </a:r>
            <a:r>
              <a:rPr lang="ar-DZ" sz="2400" b="0" dirty="0" err="1">
                <a:solidFill>
                  <a:schemeClr val="bg1"/>
                </a:solidFill>
                <a:latin typeface="Arial" charset="0"/>
              </a:rPr>
              <a:t>التكالیف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 الأخرى في تكلفة المخزون </a:t>
            </a:r>
            <a:r>
              <a:rPr lang="ar-DZ" sz="2400" dirty="0">
                <a:solidFill>
                  <a:schemeClr val="bg1"/>
                </a:solidFill>
                <a:latin typeface="Arial" charset="0"/>
              </a:rPr>
              <a:t>السلعي فقط 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في حدود ما </a:t>
            </a:r>
            <a:r>
              <a:rPr lang="ar-DZ" sz="2400" b="0" dirty="0" err="1">
                <a:solidFill>
                  <a:schemeClr val="bg1"/>
                </a:solidFill>
                <a:latin typeface="Arial" charset="0"/>
              </a:rPr>
              <a:t>یتم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تكبده </a:t>
            </a:r>
            <a:r>
              <a:rPr lang="ar-DZ" sz="2400" b="0" dirty="0" err="1" smtClean="0">
                <a:solidFill>
                  <a:schemeClr val="bg1"/>
                </a:solidFill>
                <a:latin typeface="Arial" charset="0"/>
              </a:rPr>
              <a:t>منھا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ar-DZ" sz="2400" b="0" dirty="0">
                <a:solidFill>
                  <a:schemeClr val="bg1"/>
                </a:solidFill>
                <a:latin typeface="Arial" charset="0"/>
              </a:rPr>
              <a:t>من أجل جعل المخزون في 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مكانه ووضعه </a:t>
            </a:r>
            <a:r>
              <a:rPr lang="ar-DZ" sz="2400" b="0" dirty="0" err="1" smtClean="0">
                <a:solidFill>
                  <a:schemeClr val="bg1"/>
                </a:solidFill>
                <a:latin typeface="Arial" charset="0"/>
              </a:rPr>
              <a:t>الحالی</a:t>
            </a:r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 مثلا تكاليف التصميم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Flèche vers le bas 25"/>
          <p:cNvSpPr/>
          <p:nvPr/>
        </p:nvSpPr>
        <p:spPr bwMode="auto">
          <a:xfrm>
            <a:off x="1251479" y="2869564"/>
            <a:ext cx="519437" cy="40705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767" y="5289453"/>
            <a:ext cx="4026172" cy="148477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chemeClr val="bg1"/>
                </a:solidFill>
                <a:latin typeface="Arial" charset="0"/>
              </a:rPr>
              <a:t>هناك تكاليف مستبعدة من تكلفة المخزون و تدرج كمصاريف مثل تكاليف التخزين و التكاليف الإدارية و تكاليف البيع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63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813340" y="166689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خامسا: طرق حساب التكلفة 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79768" y="1045096"/>
            <a:ext cx="2225922" cy="7964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3366"/>
                </a:solidFill>
              </a:rPr>
              <a:t>طريقة التكاليف المعيارية</a:t>
            </a:r>
            <a:endParaRPr lang="fr-FR" sz="2400" dirty="0" smtClean="0">
              <a:solidFill>
                <a:srgbClr val="003366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850331" y="1084888"/>
            <a:ext cx="1852147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3366"/>
                </a:solidFill>
              </a:rPr>
              <a:t>طريقة التجزئة</a:t>
            </a:r>
            <a:endParaRPr lang="fr-FR" sz="2400" dirty="0" smtClean="0">
              <a:solidFill>
                <a:srgbClr val="003366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48962" y="2191294"/>
            <a:ext cx="2687534" cy="4478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 err="1" smtClean="0">
                <a:solidFill>
                  <a:srgbClr val="003366"/>
                </a:solidFill>
              </a:rPr>
              <a:t>تأخد</a:t>
            </a:r>
            <a:r>
              <a:rPr lang="ar-DZ" sz="2800" b="0" dirty="0" smtClean="0">
                <a:solidFill>
                  <a:srgbClr val="003366"/>
                </a:solidFill>
              </a:rPr>
              <a:t> في </a:t>
            </a:r>
            <a:r>
              <a:rPr lang="ar-DZ" sz="2800" b="0" dirty="0">
                <a:solidFill>
                  <a:srgbClr val="003366"/>
                </a:solidFill>
              </a:rPr>
              <a:t>الاعتبار المستوى العادي للمواد </a:t>
            </a:r>
            <a:r>
              <a:rPr lang="ar-DZ" sz="2800" b="0" dirty="0" err="1">
                <a:solidFill>
                  <a:srgbClr val="003366"/>
                </a:solidFill>
              </a:rPr>
              <a:t>الأولیة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والعملوالكفاءة</a:t>
            </a:r>
            <a:r>
              <a:rPr lang="ar-DZ" sz="2800" b="0" dirty="0">
                <a:solidFill>
                  <a:srgbClr val="003366"/>
                </a:solidFill>
              </a:rPr>
              <a:t> والطاقة المستخدمة، </a:t>
            </a:r>
            <a:r>
              <a:rPr lang="ar-DZ" sz="2800" b="0" dirty="0" err="1">
                <a:solidFill>
                  <a:srgbClr val="003366"/>
                </a:solidFill>
              </a:rPr>
              <a:t>ویتم</a:t>
            </a:r>
            <a:r>
              <a:rPr lang="ar-DZ" sz="2800" b="0" dirty="0">
                <a:solidFill>
                  <a:srgbClr val="003366"/>
                </a:solidFill>
              </a:rPr>
              <a:t> مراجعة </a:t>
            </a:r>
            <a:r>
              <a:rPr lang="ar-DZ" sz="2800" b="0" dirty="0" err="1">
                <a:solidFill>
                  <a:srgbClr val="003366"/>
                </a:solidFill>
              </a:rPr>
              <a:t>ھذه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المستویات</a:t>
            </a:r>
            <a:r>
              <a:rPr lang="ar-DZ" sz="2800" b="0" dirty="0">
                <a:solidFill>
                  <a:srgbClr val="003366"/>
                </a:solidFill>
              </a:rPr>
              <a:t> بصفة منتظمة، وإذا استدعى الأمر </a:t>
            </a:r>
            <a:r>
              <a:rPr lang="ar-DZ" sz="2800" b="0" dirty="0" err="1">
                <a:solidFill>
                  <a:srgbClr val="003366"/>
                </a:solidFill>
              </a:rPr>
              <a:t>تعدلحسب</a:t>
            </a:r>
            <a:r>
              <a:rPr lang="ar-DZ" sz="2800" b="0" dirty="0">
                <a:solidFill>
                  <a:srgbClr val="003366"/>
                </a:solidFill>
              </a:rPr>
              <a:t> الظروف السائدة</a:t>
            </a:r>
            <a:endParaRPr lang="fr-FR" sz="2800" b="0" dirty="0" smtClean="0">
              <a:solidFill>
                <a:srgbClr val="0033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366758" y="2097833"/>
            <a:ext cx="2819294" cy="46649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 smtClean="0">
                <a:solidFill>
                  <a:srgbClr val="003366"/>
                </a:solidFill>
              </a:rPr>
              <a:t>تستخدم عادة  </a:t>
            </a:r>
            <a:r>
              <a:rPr lang="ar-DZ" sz="2800" b="0" dirty="0">
                <a:solidFill>
                  <a:srgbClr val="003366"/>
                </a:solidFill>
              </a:rPr>
              <a:t>في قطاع </a:t>
            </a:r>
            <a:r>
              <a:rPr lang="ar-DZ" sz="2800" b="0" dirty="0" err="1">
                <a:solidFill>
                  <a:srgbClr val="003366"/>
                </a:solidFill>
              </a:rPr>
              <a:t>البیع</a:t>
            </a:r>
            <a:r>
              <a:rPr lang="ar-DZ" sz="2800" b="0" dirty="0">
                <a:solidFill>
                  <a:srgbClr val="003366"/>
                </a:solidFill>
              </a:rPr>
              <a:t> بالتجزئة </a:t>
            </a:r>
            <a:r>
              <a:rPr lang="ar-DZ" sz="2800" b="0" dirty="0" err="1">
                <a:solidFill>
                  <a:srgbClr val="003366"/>
                </a:solidFill>
              </a:rPr>
              <a:t>لقیاس</a:t>
            </a:r>
            <a:r>
              <a:rPr lang="ar-DZ" sz="2800" b="0" dirty="0">
                <a:solidFill>
                  <a:srgbClr val="003366"/>
                </a:solidFill>
              </a:rPr>
              <a:t> المخزون </a:t>
            </a:r>
            <a:r>
              <a:rPr lang="ar-DZ" sz="2800" b="0" dirty="0" smtClean="0">
                <a:solidFill>
                  <a:srgbClr val="003366"/>
                </a:solidFill>
              </a:rPr>
              <a:t>الذي </a:t>
            </a:r>
            <a:r>
              <a:rPr lang="ar-DZ" sz="2800" b="0" dirty="0" err="1" smtClean="0">
                <a:solidFill>
                  <a:srgbClr val="003366"/>
                </a:solidFill>
              </a:rPr>
              <a:t>یحتوي</a:t>
            </a:r>
            <a:r>
              <a:rPr lang="ar-DZ" sz="2800" b="0" dirty="0" smtClean="0">
                <a:solidFill>
                  <a:srgbClr val="003366"/>
                </a:solidFill>
              </a:rPr>
              <a:t> </a:t>
            </a:r>
            <a:r>
              <a:rPr lang="ar-DZ" sz="2800" b="0" dirty="0">
                <a:solidFill>
                  <a:srgbClr val="003366"/>
                </a:solidFill>
              </a:rPr>
              <a:t>على أعداد </a:t>
            </a:r>
            <a:r>
              <a:rPr lang="ar-DZ" sz="2800" b="0" dirty="0" err="1">
                <a:solidFill>
                  <a:srgbClr val="003366"/>
                </a:solidFill>
              </a:rPr>
              <a:t>كبیرة</a:t>
            </a:r>
            <a:r>
              <a:rPr lang="ar-DZ" sz="2800" b="0" dirty="0">
                <a:solidFill>
                  <a:srgbClr val="003366"/>
                </a:solidFill>
              </a:rPr>
              <a:t>، بأصناف متعددة، </a:t>
            </a:r>
            <a:r>
              <a:rPr lang="ar-DZ" sz="2800" b="0" dirty="0" err="1">
                <a:solidFill>
                  <a:srgbClr val="003366"/>
                </a:solidFill>
              </a:rPr>
              <a:t>سریعة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التغیر</a:t>
            </a:r>
            <a:r>
              <a:rPr lang="ar-DZ" sz="2800" b="0" dirty="0">
                <a:solidFill>
                  <a:srgbClr val="003366"/>
                </a:solidFill>
              </a:rPr>
              <a:t>، والتي </a:t>
            </a:r>
            <a:r>
              <a:rPr lang="ar-DZ" sz="2800" b="0" dirty="0" err="1">
                <a:solidFill>
                  <a:srgbClr val="003366"/>
                </a:solidFill>
              </a:rPr>
              <a:t>لھا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ھامش</a:t>
            </a:r>
            <a:r>
              <a:rPr lang="ar-DZ" sz="2800" b="0" dirty="0">
                <a:solidFill>
                  <a:srgbClr val="003366"/>
                </a:solidFill>
              </a:rPr>
              <a:t> ربح متقارب، وذلك </a:t>
            </a:r>
            <a:r>
              <a:rPr lang="ar-DZ" sz="2800" b="0" dirty="0" smtClean="0">
                <a:solidFill>
                  <a:srgbClr val="003366"/>
                </a:solidFill>
              </a:rPr>
              <a:t>في الأحوال </a:t>
            </a:r>
            <a:r>
              <a:rPr lang="ar-DZ" sz="2800" b="0" dirty="0">
                <a:solidFill>
                  <a:srgbClr val="003366"/>
                </a:solidFill>
              </a:rPr>
              <a:t>التي </a:t>
            </a:r>
            <a:r>
              <a:rPr lang="ar-DZ" sz="2800" b="0" dirty="0" err="1">
                <a:solidFill>
                  <a:srgbClr val="003366"/>
                </a:solidFill>
              </a:rPr>
              <a:t>یصعب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فیھا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تطبیق</a:t>
            </a:r>
            <a:r>
              <a:rPr lang="ar-DZ" sz="2800" b="0" dirty="0">
                <a:solidFill>
                  <a:srgbClr val="003366"/>
                </a:solidFill>
              </a:rPr>
              <a:t> طرق أخرى</a:t>
            </a:r>
            <a:endParaRPr lang="fr-FR" sz="2800" b="0" dirty="0" smtClean="0">
              <a:solidFill>
                <a:srgbClr val="003366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 bwMode="auto">
          <a:xfrm>
            <a:off x="7455035" y="1841771"/>
            <a:ext cx="475388" cy="40705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8" name="Flèche vers le bas 17"/>
          <p:cNvSpPr/>
          <p:nvPr/>
        </p:nvSpPr>
        <p:spPr bwMode="auto">
          <a:xfrm>
            <a:off x="4516685" y="1588944"/>
            <a:ext cx="519437" cy="40705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68590" y="2364742"/>
            <a:ext cx="3035258" cy="40806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3366"/>
                </a:solidFill>
              </a:rPr>
              <a:t>وتتحدد تكلفة المخزون عن </a:t>
            </a:r>
            <a:r>
              <a:rPr lang="ar-DZ" sz="2800" b="0" dirty="0" err="1">
                <a:solidFill>
                  <a:srgbClr val="003366"/>
                </a:solidFill>
              </a:rPr>
              <a:t>طریق</a:t>
            </a:r>
            <a:r>
              <a:rPr lang="ar-DZ" sz="2800" b="0" dirty="0">
                <a:solidFill>
                  <a:srgbClr val="003366"/>
                </a:solidFill>
              </a:rPr>
              <a:t> استبعاد نسبة </a:t>
            </a:r>
            <a:r>
              <a:rPr lang="ar-DZ" sz="2800" b="0" dirty="0" err="1" smtClean="0">
                <a:solidFill>
                  <a:srgbClr val="003366"/>
                </a:solidFill>
              </a:rPr>
              <a:t>ھامش</a:t>
            </a:r>
            <a:r>
              <a:rPr lang="fr-FR" sz="2800" b="0" dirty="0" smtClean="0">
                <a:solidFill>
                  <a:srgbClr val="003366"/>
                </a:solidFill>
              </a:rPr>
              <a:t> </a:t>
            </a:r>
            <a:r>
              <a:rPr lang="ar-DZ" sz="2800" b="0" dirty="0" smtClean="0">
                <a:solidFill>
                  <a:srgbClr val="003366"/>
                </a:solidFill>
              </a:rPr>
              <a:t>الربح </a:t>
            </a:r>
            <a:r>
              <a:rPr lang="ar-DZ" sz="2800" b="0" dirty="0">
                <a:solidFill>
                  <a:srgbClr val="003366"/>
                </a:solidFill>
              </a:rPr>
              <a:t>المناسبة من </a:t>
            </a:r>
            <a:r>
              <a:rPr lang="ar-DZ" sz="2800" b="0" dirty="0" err="1">
                <a:solidFill>
                  <a:srgbClr val="003366"/>
                </a:solidFill>
              </a:rPr>
              <a:t>القیمة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البیعیة</a:t>
            </a:r>
            <a:r>
              <a:rPr lang="ar-DZ" sz="2800" b="0" dirty="0">
                <a:solidFill>
                  <a:srgbClr val="003366"/>
                </a:solidFill>
              </a:rPr>
              <a:t> للمخزون، وتأخذ النسبة المستخدمة </a:t>
            </a:r>
            <a:r>
              <a:rPr lang="ar-DZ" sz="2800" b="0" dirty="0" err="1">
                <a:solidFill>
                  <a:srgbClr val="003366"/>
                </a:solidFill>
              </a:rPr>
              <a:t>بعین</a:t>
            </a:r>
            <a:r>
              <a:rPr lang="ar-DZ" sz="2800" b="0" dirty="0">
                <a:solidFill>
                  <a:srgbClr val="003366"/>
                </a:solidFill>
              </a:rPr>
              <a:t> الاعتبار المخزونات </a:t>
            </a:r>
            <a:r>
              <a:rPr lang="ar-DZ" sz="2800" b="0" dirty="0" err="1">
                <a:solidFill>
                  <a:srgbClr val="003366"/>
                </a:solidFill>
              </a:rPr>
              <a:t>المقیمةبأقل</a:t>
            </a:r>
            <a:r>
              <a:rPr lang="ar-DZ" sz="2800" b="0" dirty="0">
                <a:solidFill>
                  <a:srgbClr val="003366"/>
                </a:solidFill>
              </a:rPr>
              <a:t> من سعر </a:t>
            </a:r>
            <a:r>
              <a:rPr lang="ar-DZ" sz="2800" b="0" dirty="0" err="1">
                <a:solidFill>
                  <a:srgbClr val="003366"/>
                </a:solidFill>
              </a:rPr>
              <a:t>البیع</a:t>
            </a:r>
            <a:r>
              <a:rPr lang="ar-DZ" sz="2800" b="0" dirty="0">
                <a:solidFill>
                  <a:srgbClr val="003366"/>
                </a:solidFill>
              </a:rPr>
              <a:t> الأصلي</a:t>
            </a:r>
            <a:r>
              <a:rPr lang="ar-DZ" sz="2800" b="0" dirty="0" smtClean="0">
                <a:solidFill>
                  <a:srgbClr val="003366"/>
                </a:solidFill>
              </a:rPr>
              <a:t>.</a:t>
            </a:r>
            <a:endParaRPr lang="ar-DZ" sz="2800" b="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72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813340" y="166689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سادسا: صيغ تحديد التكلفة 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79768" y="1045096"/>
            <a:ext cx="2225922" cy="7964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3366"/>
                </a:solidFill>
              </a:rPr>
              <a:t>الوارد </a:t>
            </a:r>
            <a:r>
              <a:rPr lang="ar-DZ" sz="2400" dirty="0">
                <a:solidFill>
                  <a:srgbClr val="003366"/>
                </a:solidFill>
              </a:rPr>
              <a:t>أولا صادر </a:t>
            </a:r>
            <a:r>
              <a:rPr lang="ar-DZ" sz="2400" dirty="0" smtClean="0">
                <a:solidFill>
                  <a:srgbClr val="003366"/>
                </a:solidFill>
              </a:rPr>
              <a:t>أول </a:t>
            </a:r>
            <a:r>
              <a:rPr lang="fr-FR" sz="2400" dirty="0" smtClean="0">
                <a:solidFill>
                  <a:srgbClr val="003366"/>
                </a:solidFill>
              </a:rPr>
              <a:t>FIFO</a:t>
            </a:r>
            <a:endParaRPr lang="fr-FR" sz="2400" dirty="0" smtClean="0">
              <a:solidFill>
                <a:srgbClr val="003366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597719" y="1028491"/>
            <a:ext cx="2357369" cy="7067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3366"/>
                </a:solidFill>
              </a:rPr>
              <a:t>الوسطي المرجح </a:t>
            </a:r>
            <a:r>
              <a:rPr lang="fr-FR" sz="2400" dirty="0" smtClean="0">
                <a:solidFill>
                  <a:srgbClr val="003366"/>
                </a:solidFill>
              </a:rPr>
              <a:t>CUMP</a:t>
            </a:r>
            <a:endParaRPr lang="fr-FR" sz="2400" dirty="0" smtClean="0">
              <a:solidFill>
                <a:srgbClr val="003366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48962" y="2191294"/>
            <a:ext cx="2687534" cy="4478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3366"/>
                </a:solidFill>
              </a:rPr>
              <a:t>تفترض طريقة الوارد أولا صادر أولا أن المخزون الذي تم </a:t>
            </a:r>
            <a:r>
              <a:rPr lang="ar-DZ" sz="2800" b="0" dirty="0" smtClean="0">
                <a:solidFill>
                  <a:srgbClr val="003366"/>
                </a:solidFill>
              </a:rPr>
              <a:t>شراءه </a:t>
            </a:r>
            <a:r>
              <a:rPr lang="ar-DZ" sz="2800" b="0" dirty="0">
                <a:solidFill>
                  <a:srgbClr val="003366"/>
                </a:solidFill>
              </a:rPr>
              <a:t>أو انتاجه أولاً يباع أولاً، وبالتالي فإن عناصر المخزون الباقية في نهاية الفترة هي تلك التي تم شراؤها أو إنتاجها مؤخرا.</a:t>
            </a:r>
            <a:endParaRPr lang="fr-FR" sz="2800" b="0" dirty="0" smtClean="0">
              <a:solidFill>
                <a:srgbClr val="0033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366758" y="2097833"/>
            <a:ext cx="2819294" cy="46649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600" b="0" dirty="0">
                <a:solidFill>
                  <a:srgbClr val="003366"/>
                </a:solidFill>
              </a:rPr>
              <a:t>يتم تحديد متوسط التكلفة المرجحة للمخزونات المتشابهة الموجودة في بداية الفترة وتلك التي تم إنتاجها أو </a:t>
            </a:r>
            <a:r>
              <a:rPr lang="ar-DZ" sz="2600" b="0" dirty="0" smtClean="0">
                <a:solidFill>
                  <a:srgbClr val="003366"/>
                </a:solidFill>
              </a:rPr>
              <a:t>شراءها </a:t>
            </a:r>
            <a:r>
              <a:rPr lang="ar-DZ" sz="2600" b="0" dirty="0">
                <a:solidFill>
                  <a:srgbClr val="003366"/>
                </a:solidFill>
              </a:rPr>
              <a:t>خلال الفترة، وذلك باحتساب المتوسط للفترة أو لكل شحنة إضافية تم استلامها، ويعتمد ذلك على ظروف المؤسسة.</a:t>
            </a:r>
            <a:endParaRPr lang="fr-FR" sz="2600" b="0" dirty="0" smtClean="0">
              <a:solidFill>
                <a:srgbClr val="003366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 bwMode="auto">
          <a:xfrm>
            <a:off x="7455035" y="1841771"/>
            <a:ext cx="475388" cy="40705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8" name="Flèche vers le bas 17"/>
          <p:cNvSpPr/>
          <p:nvPr/>
        </p:nvSpPr>
        <p:spPr bwMode="auto">
          <a:xfrm>
            <a:off x="4516686" y="1789270"/>
            <a:ext cx="519437" cy="40705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68590" y="2364742"/>
            <a:ext cx="3035258" cy="40806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3366"/>
                </a:solidFill>
              </a:rPr>
              <a:t>تلائم أنواع محددة من </a:t>
            </a:r>
            <a:r>
              <a:rPr lang="ar-DZ" sz="2800" b="0" dirty="0" smtClean="0">
                <a:solidFill>
                  <a:srgbClr val="003366"/>
                </a:solidFill>
              </a:rPr>
              <a:t>المخزونات</a:t>
            </a:r>
            <a:r>
              <a:rPr lang="ar-DZ" sz="2800" b="0" dirty="0">
                <a:solidFill>
                  <a:srgbClr val="003366"/>
                </a:solidFill>
              </a:rPr>
              <a:t>، </a:t>
            </a:r>
            <a:r>
              <a:rPr lang="ar-DZ" sz="2800" b="0" dirty="0" smtClean="0">
                <a:solidFill>
                  <a:srgbClr val="003366"/>
                </a:solidFill>
              </a:rPr>
              <a:t>حيث تحدد </a:t>
            </a:r>
            <a:r>
              <a:rPr lang="ar-DZ" sz="2800" b="0" dirty="0">
                <a:solidFill>
                  <a:srgbClr val="003366"/>
                </a:solidFill>
              </a:rPr>
              <a:t>تكلفة المخزونات من </a:t>
            </a:r>
            <a:r>
              <a:rPr lang="ar-DZ" sz="2800" b="0" dirty="0" smtClean="0">
                <a:solidFill>
                  <a:srgbClr val="003366"/>
                </a:solidFill>
              </a:rPr>
              <a:t>الأنواع </a:t>
            </a:r>
            <a:r>
              <a:rPr lang="ar-DZ" sz="2800" b="0" dirty="0" err="1" smtClean="0">
                <a:solidFill>
                  <a:srgbClr val="003366"/>
                </a:solidFill>
              </a:rPr>
              <a:t>غیر</a:t>
            </a:r>
            <a:r>
              <a:rPr lang="ar-DZ" sz="2800" b="0" dirty="0" smtClean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التبادلیة</a:t>
            </a:r>
            <a:r>
              <a:rPr lang="ar-DZ" sz="2800" b="0" dirty="0">
                <a:solidFill>
                  <a:srgbClr val="003366"/>
                </a:solidFill>
              </a:rPr>
              <a:t>، والبضائع والخدمات المصنعة بشكل خاص لمنشآت </a:t>
            </a:r>
            <a:r>
              <a:rPr lang="ar-DZ" sz="2800" b="0" dirty="0" err="1">
                <a:solidFill>
                  <a:srgbClr val="003366"/>
                </a:solidFill>
              </a:rPr>
              <a:t>معینة</a:t>
            </a:r>
            <a:r>
              <a:rPr lang="ar-DZ" sz="2800" b="0" dirty="0">
                <a:solidFill>
                  <a:srgbClr val="003366"/>
                </a:solidFill>
              </a:rPr>
              <a:t> وفقا </a:t>
            </a:r>
            <a:r>
              <a:rPr lang="ar-DZ" sz="2800" b="0" dirty="0" err="1">
                <a:solidFill>
                  <a:srgbClr val="003366"/>
                </a:solidFill>
              </a:rPr>
              <a:t>لطریقة</a:t>
            </a:r>
            <a:r>
              <a:rPr lang="ar-DZ" sz="2800" b="0" dirty="0">
                <a:solidFill>
                  <a:srgbClr val="003366"/>
                </a:solidFill>
              </a:rPr>
              <a:t> "</a:t>
            </a:r>
            <a:r>
              <a:rPr lang="ar-DZ" sz="2800" b="0" dirty="0" err="1">
                <a:solidFill>
                  <a:srgbClr val="003366"/>
                </a:solidFill>
              </a:rPr>
              <a:t>التحدید</a:t>
            </a:r>
            <a:r>
              <a:rPr lang="ar-DZ" sz="2800" b="0" dirty="0">
                <a:solidFill>
                  <a:srgbClr val="003366"/>
                </a:solidFill>
              </a:rPr>
              <a:t> </a:t>
            </a:r>
            <a:r>
              <a:rPr lang="ar-DZ" sz="2800" b="0" dirty="0" err="1">
                <a:solidFill>
                  <a:srgbClr val="003366"/>
                </a:solidFill>
              </a:rPr>
              <a:t>العیني</a:t>
            </a:r>
            <a:r>
              <a:rPr lang="ar-DZ" sz="2800" b="0" dirty="0">
                <a:solidFill>
                  <a:srgbClr val="003366"/>
                </a:solidFill>
              </a:rPr>
              <a:t>"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07534" y="1260281"/>
            <a:ext cx="2357369" cy="7067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3366"/>
                </a:solidFill>
              </a:rPr>
              <a:t>التكلفة المحددة </a:t>
            </a:r>
            <a:endParaRPr lang="fr-FR" sz="2400" dirty="0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43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0TGp_climb_dark_ani">
  <a:themeElements>
    <a:clrScheme name="Office Theme 1">
      <a:dk1>
        <a:srgbClr val="808080"/>
      </a:dk1>
      <a:lt1>
        <a:srgbClr val="FFFFFF"/>
      </a:lt1>
      <a:dk2>
        <a:srgbClr val="003366"/>
      </a:dk2>
      <a:lt2>
        <a:srgbClr val="FFFFCC"/>
      </a:lt2>
      <a:accent1>
        <a:srgbClr val="79CE24"/>
      </a:accent1>
      <a:accent2>
        <a:srgbClr val="E45267"/>
      </a:accent2>
      <a:accent3>
        <a:srgbClr val="AAADB8"/>
      </a:accent3>
      <a:accent4>
        <a:srgbClr val="DADADA"/>
      </a:accent4>
      <a:accent5>
        <a:srgbClr val="BEE3AC"/>
      </a:accent5>
      <a:accent6>
        <a:srgbClr val="CF495D"/>
      </a:accent6>
      <a:hlink>
        <a:srgbClr val="5FC3D7"/>
      </a:hlink>
      <a:folHlink>
        <a:srgbClr val="FAA71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8080"/>
        </a:dk1>
        <a:lt1>
          <a:srgbClr val="FFFFFF"/>
        </a:lt1>
        <a:dk2>
          <a:srgbClr val="003366"/>
        </a:dk2>
        <a:lt2>
          <a:srgbClr val="FFFFCC"/>
        </a:lt2>
        <a:accent1>
          <a:srgbClr val="79CE24"/>
        </a:accent1>
        <a:accent2>
          <a:srgbClr val="E45267"/>
        </a:accent2>
        <a:accent3>
          <a:srgbClr val="AAADB8"/>
        </a:accent3>
        <a:accent4>
          <a:srgbClr val="DADADA"/>
        </a:accent4>
        <a:accent5>
          <a:srgbClr val="BEE3AC"/>
        </a:accent5>
        <a:accent6>
          <a:srgbClr val="CF495D"/>
        </a:accent6>
        <a:hlink>
          <a:srgbClr val="5FC3D7"/>
        </a:hlink>
        <a:folHlink>
          <a:srgbClr val="FAA7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5F5F"/>
        </a:dk1>
        <a:lt1>
          <a:srgbClr val="FFFFFF"/>
        </a:lt1>
        <a:dk2>
          <a:srgbClr val="232751"/>
        </a:dk2>
        <a:lt2>
          <a:srgbClr val="CCFFCC"/>
        </a:lt2>
        <a:accent1>
          <a:srgbClr val="62A2DC"/>
        </a:accent1>
        <a:accent2>
          <a:srgbClr val="E29B54"/>
        </a:accent2>
        <a:accent3>
          <a:srgbClr val="ACACB3"/>
        </a:accent3>
        <a:accent4>
          <a:srgbClr val="DADADA"/>
        </a:accent4>
        <a:accent5>
          <a:srgbClr val="B7CEEB"/>
        </a:accent5>
        <a:accent6>
          <a:srgbClr val="CD8C4B"/>
        </a:accent6>
        <a:hlink>
          <a:srgbClr val="83CE5A"/>
        </a:hlink>
        <a:folHlink>
          <a:srgbClr val="DE585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504736"/>
        </a:dk2>
        <a:lt2>
          <a:srgbClr val="CCECFF"/>
        </a:lt2>
        <a:accent1>
          <a:srgbClr val="DE6084"/>
        </a:accent1>
        <a:accent2>
          <a:srgbClr val="63B1C9"/>
        </a:accent2>
        <a:accent3>
          <a:srgbClr val="B3B1AE"/>
        </a:accent3>
        <a:accent4>
          <a:srgbClr val="DADADA"/>
        </a:accent4>
        <a:accent5>
          <a:srgbClr val="ECB6C2"/>
        </a:accent5>
        <a:accent6>
          <a:srgbClr val="59A0B6"/>
        </a:accent6>
        <a:hlink>
          <a:srgbClr val="D08B58"/>
        </a:hlink>
        <a:folHlink>
          <a:srgbClr val="67D53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590TGp_climb_dark_ani</Template>
  <TotalTime>12831</TotalTime>
  <Words>887</Words>
  <Application>Microsoft Office PowerPoint</Application>
  <PresentationFormat>Affichage à l'écran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宋体</vt:lpstr>
      <vt:lpstr>Arial</vt:lpstr>
      <vt:lpstr>Arial Black</vt:lpstr>
      <vt:lpstr>Gabriola</vt:lpstr>
      <vt:lpstr>Times New Roman</vt:lpstr>
      <vt:lpstr>590TGp_climb_dark_ani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imybe</cp:lastModifiedBy>
  <cp:revision>315</cp:revision>
  <cp:lastPrinted>2014-05-14T09:33:19Z</cp:lastPrinted>
  <dcterms:created xsi:type="dcterms:W3CDTF">2010-10-31T01:33:33Z</dcterms:created>
  <dcterms:modified xsi:type="dcterms:W3CDTF">2024-03-19T12:07:21Z</dcterms:modified>
</cp:coreProperties>
</file>