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78" r:id="rId3"/>
    <p:sldId id="283" r:id="rId4"/>
    <p:sldId id="289" r:id="rId5"/>
    <p:sldId id="301" r:id="rId6"/>
    <p:sldId id="302" r:id="rId7"/>
    <p:sldId id="303" r:id="rId8"/>
    <p:sldId id="304" r:id="rId9"/>
    <p:sldId id="305" r:id="rId10"/>
    <p:sldId id="306" r:id="rId11"/>
    <p:sldId id="27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9" autoAdjust="0"/>
    <p:restoredTop sz="94660"/>
  </p:normalViewPr>
  <p:slideViewPr>
    <p:cSldViewPr snapToGrid="0">
      <p:cViewPr varScale="1">
        <p:scale>
          <a:sx n="76" d="100"/>
          <a:sy n="76" d="100"/>
        </p:scale>
        <p:origin x="88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39FEF-4CC7-4DDD-A6DA-B26E18C22BC8}" type="datetimeFigureOut">
              <a:rPr lang="fr-DZ" smtClean="0"/>
              <a:t>08/04/2025</a:t>
            </a:fld>
            <a:endParaRPr lang="fr-DZ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DZ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8219F-5FFB-4E0D-9065-698B07E14D83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352039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DZ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78219F-5FFB-4E0D-9065-698B07E14D83}" type="slidenum">
              <a:rPr lang="fr-DZ" smtClean="0"/>
              <a:t>1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309044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08/04/2025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317253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08/04/2025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67374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08/04/2025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733338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08/04/2025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23583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08/04/2025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059810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08/04/2025</a:t>
            </a:fld>
            <a:endParaRPr lang="fr-D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3608891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08/04/2025</a:t>
            </a:fld>
            <a:endParaRPr lang="fr-D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1092424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08/04/2025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0847520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08/04/2025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12923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08/04/2025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33645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08/04/2025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333633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08/04/2025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195720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08/04/2025</a:t>
            </a:fld>
            <a:endParaRPr lang="f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0893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08/04/2025</a:t>
            </a:fld>
            <a:endParaRPr lang="fr-D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886197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08/04/2025</a:t>
            </a:fld>
            <a:endParaRPr lang="fr-D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597915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08/04/2025</a:t>
            </a:fld>
            <a:endParaRPr lang="fr-D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875473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08/04/2025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005690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8522454-9F52-42B1-8781-DAD330BA6A36}" type="datetimeFigureOut">
              <a:rPr lang="fr-DZ" smtClean="0"/>
              <a:t>08/04/2025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2301959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FA380340-8A9F-4E45-932C-191E35195B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934496"/>
            <a:ext cx="12192000" cy="5588852"/>
          </a:xfrm>
        </p:spPr>
        <p:txBody>
          <a:bodyPr>
            <a:normAutofit/>
          </a:bodyPr>
          <a:lstStyle/>
          <a:p>
            <a:endParaRPr lang="ar-SA" sz="5400" b="1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ar-SA" sz="5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تقنيات التسويق الرقمي</a:t>
            </a:r>
            <a:endParaRPr lang="fr-FR" sz="54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techniques du Marketing Digital </a:t>
            </a:r>
            <a:endParaRPr lang="ar-SA" sz="5400" b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ar-SA" sz="54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 rtl="1"/>
            <a:r>
              <a:rPr lang="fr-FR" sz="4000" b="1" dirty="0" err="1">
                <a:solidFill>
                  <a:schemeClr val="tx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Txt" panose="00000400000000000000" pitchFamily="2" charset="0"/>
              </a:rPr>
              <a:t>Dr.Benaida</a:t>
            </a:r>
            <a:r>
              <a:rPr lang="fr-FR" sz="4000" b="1" dirty="0">
                <a:solidFill>
                  <a:schemeClr val="tx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Txt" panose="00000400000000000000" pitchFamily="2" charset="0"/>
              </a:rPr>
              <a:t> </a:t>
            </a:r>
            <a:r>
              <a:rPr lang="fr-FR" sz="4000" b="1" dirty="0" err="1">
                <a:solidFill>
                  <a:schemeClr val="tx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Txt" panose="00000400000000000000" pitchFamily="2" charset="0"/>
              </a:rPr>
              <a:t>Imene</a:t>
            </a:r>
            <a:endParaRPr lang="fr-FR" sz="4000" b="1" dirty="0">
              <a:solidFill>
                <a:schemeClr val="tx1"/>
              </a:solidFill>
              <a:latin typeface="Bradley Hand ITC" panose="03070402050302030203" pitchFamily="66" charset="0"/>
              <a:ea typeface="Calibri" panose="020F0502020204030204" pitchFamily="34" charset="0"/>
              <a:cs typeface="Tx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39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A282AF-6F40-4F57-9CD3-FD09D308F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33" y="190920"/>
            <a:ext cx="9897627" cy="974690"/>
          </a:xfrm>
        </p:spPr>
        <p:txBody>
          <a:bodyPr/>
          <a:lstStyle/>
          <a:p>
            <a:pPr algn="r" rtl="1"/>
            <a:r>
              <a:rPr lang="ar-SA" b="1" dirty="0"/>
              <a:t>خطوات </a:t>
            </a:r>
            <a:r>
              <a:rPr lang="fr-DZ" sz="4400" b="1" dirty="0" err="1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Paid</a:t>
            </a:r>
            <a:r>
              <a:rPr lang="fr-DZ" sz="4400" b="1" dirty="0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fr-DZ" sz="4400" b="1" dirty="0" err="1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Search</a:t>
            </a:r>
            <a:endParaRPr lang="fr-DZ" b="1" dirty="0">
              <a:solidFill>
                <a:schemeClr val="tx1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7AFCC20-DBF2-493E-8E26-B7F77ABCDE33}"/>
              </a:ext>
            </a:extLst>
          </p:cNvPr>
          <p:cNvSpPr txBox="1"/>
          <p:nvPr/>
        </p:nvSpPr>
        <p:spPr>
          <a:xfrm>
            <a:off x="4240404" y="1510106"/>
            <a:ext cx="78310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defRPr sz="1800"/>
            </a:pPr>
            <a:r>
              <a:rPr lang="ar-SA" sz="2400" b="1" dirty="0">
                <a:cs typeface="+mj-cs"/>
              </a:rPr>
              <a:t>1- الميزانية:</a:t>
            </a:r>
          </a:p>
          <a:p>
            <a:pPr marL="342900" indent="-342900" algn="r" rtl="1">
              <a:buFontTx/>
              <a:buChar char="-"/>
              <a:defRPr sz="1800"/>
            </a:pPr>
            <a:r>
              <a:rPr lang="ar-SA" sz="2400" b="1" dirty="0">
                <a:cs typeface="+mj-cs"/>
              </a:rPr>
              <a:t>تحدد على مستوى الحملة.</a:t>
            </a:r>
          </a:p>
          <a:p>
            <a:pPr marL="342900" indent="-342900" algn="r" rtl="1">
              <a:buFontTx/>
              <a:buChar char="-"/>
              <a:defRPr sz="1800"/>
            </a:pPr>
            <a:r>
              <a:rPr lang="ar-SA" sz="2400" b="1" dirty="0">
                <a:cs typeface="+mj-cs"/>
              </a:rPr>
              <a:t>يمكن تخصيصها يوميا أو شهريا.</a:t>
            </a:r>
          </a:p>
          <a:p>
            <a:pPr algn="r" rtl="1">
              <a:defRPr sz="1800"/>
            </a:pPr>
            <a:r>
              <a:rPr lang="ar-SA" sz="2400" b="1" dirty="0">
                <a:cs typeface="+mj-cs"/>
              </a:rPr>
              <a:t>2- استراتيجية العطاء:</a:t>
            </a:r>
          </a:p>
          <a:p>
            <a:pPr algn="r" rtl="1">
              <a:defRPr sz="1800"/>
            </a:pPr>
            <a:endParaRPr lang="ar-SA" sz="2400" dirty="0"/>
          </a:p>
          <a:p>
            <a:pPr algn="r" rtl="1">
              <a:defRPr sz="1800"/>
            </a:pPr>
            <a:endParaRPr lang="ar-SA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63FD70-19E4-4AD5-8AD3-AE7BB8635C42}"/>
              </a:ext>
            </a:extLst>
          </p:cNvPr>
          <p:cNvSpPr/>
          <p:nvPr/>
        </p:nvSpPr>
        <p:spPr>
          <a:xfrm>
            <a:off x="-92659" y="849370"/>
            <a:ext cx="638514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7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تحديد الميزانية واستراتيجية العطاء</a:t>
            </a:r>
            <a:endParaRPr lang="fr-FR" sz="7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654D5B4F-EF07-4A9D-9C25-398289876A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901640"/>
              </p:ext>
            </p:extLst>
          </p:nvPr>
        </p:nvGraphicFramePr>
        <p:xfrm>
          <a:off x="4002592" y="3157694"/>
          <a:ext cx="8068827" cy="323674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689609">
                  <a:extLst>
                    <a:ext uri="{9D8B030D-6E8A-4147-A177-3AD203B41FA5}">
                      <a16:colId xmlns:a16="http://schemas.microsoft.com/office/drawing/2014/main" val="675501053"/>
                    </a:ext>
                  </a:extLst>
                </a:gridCol>
                <a:gridCol w="2689609">
                  <a:extLst>
                    <a:ext uri="{9D8B030D-6E8A-4147-A177-3AD203B41FA5}">
                      <a16:colId xmlns:a16="http://schemas.microsoft.com/office/drawing/2014/main" val="1693902034"/>
                    </a:ext>
                  </a:extLst>
                </a:gridCol>
                <a:gridCol w="2689609">
                  <a:extLst>
                    <a:ext uri="{9D8B030D-6E8A-4147-A177-3AD203B41FA5}">
                      <a16:colId xmlns:a16="http://schemas.microsoft.com/office/drawing/2014/main" val="3283643488"/>
                    </a:ext>
                  </a:extLst>
                </a:gridCol>
              </a:tblGrid>
              <a:tr h="359948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النوع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الوصف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متى يستخدم؟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667142"/>
                  </a:ext>
                </a:extLst>
              </a:tr>
              <a:tr h="626307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Manual CPC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تحديد مبلغ يدوي لكل نقرة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في الحملات ذات السيطرة العالية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435090"/>
                  </a:ext>
                </a:extLst>
              </a:tr>
              <a:tr h="626307"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Maximize</a:t>
                      </a:r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Clicks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تحقيق أكبر عدد نقرات ممكن 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عند السعي لزيادة الزيارات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841328"/>
                  </a:ext>
                </a:extLst>
              </a:tr>
              <a:tr h="357890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Target CPA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استهداف تكلفة محددة لكل تحويل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عند توفر بيانات تحويل دقيقة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500580"/>
                  </a:ext>
                </a:extLst>
              </a:tr>
              <a:tr h="626307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Target ROAS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استهداف عائد إنفاق محدد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في الحملات البيعية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4678"/>
                  </a:ext>
                </a:extLst>
              </a:tr>
              <a:tr h="626307"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Maximize</a:t>
                      </a:r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Conversions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أكبر عدد ممكن من التحويلات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لمنصة بها تتبع تحويل جيد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292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313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7AD6606C-8C28-4DB6-B388-6AAF6D3DCE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8" y="0"/>
            <a:ext cx="12126012" cy="6858000"/>
          </a:xfrm>
        </p:spPr>
      </p:pic>
    </p:spTree>
    <p:extLst>
      <p:ext uri="{BB962C8B-B14F-4D97-AF65-F5344CB8AC3E}">
        <p14:creationId xmlns:p14="http://schemas.microsoft.com/office/powerpoint/2010/main" val="903581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80F0BD-A2EE-4110-802D-5DCD479F1E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69475"/>
            <a:ext cx="10386646" cy="1583703"/>
          </a:xfrm>
        </p:spPr>
        <p:txBody>
          <a:bodyPr/>
          <a:lstStyle/>
          <a:p>
            <a:pPr algn="r" rtl="1"/>
            <a:r>
              <a:rPr lang="ar-SA" sz="4400" b="1" dirty="0"/>
              <a:t>المحاضرة السابعة</a:t>
            </a:r>
            <a:r>
              <a:rPr lang="ar-SA" sz="4400" dirty="0"/>
              <a:t>: </a:t>
            </a:r>
            <a:r>
              <a:rPr lang="ar-SA" sz="4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تخطيط وتحليل البحث المدفوع من إعلانات </a:t>
            </a:r>
            <a:r>
              <a:rPr lang="fr-FR" sz="4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AdWords</a:t>
            </a:r>
            <a:br>
              <a:rPr lang="fr-FR" sz="4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400" dirty="0"/>
              <a:t>  </a:t>
            </a:r>
            <a:endParaRPr lang="fr-DZ" sz="4400" dirty="0"/>
          </a:p>
        </p:txBody>
      </p:sp>
      <p:pic>
        <p:nvPicPr>
          <p:cNvPr id="1026" name="Picture 2" descr="Google has updated the AdWords ad preview tool for expanded text ads">
            <a:extLst>
              <a:ext uri="{FF2B5EF4-FFF2-40B4-BE49-F238E27FC236}">
                <a16:creationId xmlns:a16="http://schemas.microsoft.com/office/drawing/2014/main" id="{3A543BF4-6BE2-4FCE-AB5D-979CF6D0A6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56526"/>
            <a:ext cx="12192000" cy="5501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198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441F1CA1-0C1C-413C-995A-6BB10A3C4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0410" y="115556"/>
            <a:ext cx="6749827" cy="1391697"/>
          </a:xfrm>
        </p:spPr>
        <p:txBody>
          <a:bodyPr/>
          <a:lstStyle/>
          <a:p>
            <a:pPr algn="r" rtl="1"/>
            <a:r>
              <a:rPr lang="ar-SA" b="1" dirty="0"/>
              <a:t>تعريف البحث المدفوع</a:t>
            </a:r>
            <a:endParaRPr lang="fr-D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AD38174E-26B4-451E-B43D-1296E94793F6}"/>
              </a:ext>
            </a:extLst>
          </p:cNvPr>
          <p:cNvSpPr/>
          <p:nvPr/>
        </p:nvSpPr>
        <p:spPr>
          <a:xfrm>
            <a:off x="176836" y="838618"/>
            <a:ext cx="6515365" cy="31066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2400" b="1" dirty="0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يُعرّف البحث المدفوع</a:t>
            </a:r>
            <a:r>
              <a:rPr lang="fr-DZ" sz="2400" b="1" dirty="0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 (</a:t>
            </a:r>
            <a:r>
              <a:rPr lang="fr-DZ" sz="2400" b="1" dirty="0" err="1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Paid</a:t>
            </a:r>
            <a:r>
              <a:rPr lang="fr-DZ" sz="2400" b="1" dirty="0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fr-DZ" sz="2400" b="1" dirty="0" err="1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Search</a:t>
            </a:r>
            <a:r>
              <a:rPr lang="fr-DZ" sz="2400" b="1" dirty="0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) </a:t>
            </a:r>
            <a:r>
              <a:rPr lang="ar-SA" sz="2400" b="1" dirty="0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على أنه نموذج إعلاني يقوم من خلاله المعلن بالدفع مقابل عرض إعلانه في نتائج محرك البحث، ويتم الدفع عندما يقوم المستخدم بالنقر على الإعلان.</a:t>
            </a: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2400" b="1" dirty="0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تُعدّ منصة</a:t>
            </a:r>
            <a:r>
              <a:rPr lang="fr-DZ" sz="2400" b="1" dirty="0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 Google </a:t>
            </a:r>
            <a:r>
              <a:rPr lang="fr-DZ" sz="2400" b="1" dirty="0" err="1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Ads</a:t>
            </a:r>
            <a:r>
              <a:rPr lang="fr-DZ" sz="2400" b="1" dirty="0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ar-SA" sz="2400" b="1" dirty="0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الأداة الأساسية لتفعيل هذا النوع من الإعلانات، حيث تتيح استهدافًا دقيقًا للمستخدمين بناءً على نواياهم البحثية، وهو جزء من </a:t>
            </a:r>
            <a:r>
              <a:rPr lang="fr-FR" sz="2400" b="1" dirty="0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endParaRPr lang="fr-DZ" sz="3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</p:txBody>
      </p:sp>
      <p:sp>
        <p:nvSpPr>
          <p:cNvPr id="4" name="AutoShape 4" descr="التسويق الإلكتروني عبر محركات البحث SEM.. دليل المبتدئين">
            <a:extLst>
              <a:ext uri="{FF2B5EF4-FFF2-40B4-BE49-F238E27FC236}">
                <a16:creationId xmlns:a16="http://schemas.microsoft.com/office/drawing/2014/main" id="{B5ECAD26-E68F-4BF6-8395-72533D88F0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DZ"/>
          </a:p>
        </p:txBody>
      </p:sp>
      <p:sp>
        <p:nvSpPr>
          <p:cNvPr id="5" name="AutoShape 6" descr="التسويق الإلكتروني عبر محركات البحث SEM.. دليل المبتدئين">
            <a:extLst>
              <a:ext uri="{FF2B5EF4-FFF2-40B4-BE49-F238E27FC236}">
                <a16:creationId xmlns:a16="http://schemas.microsoft.com/office/drawing/2014/main" id="{B20B623D-BE7B-46FA-A734-44C9355F17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57425" y="1738311"/>
            <a:ext cx="304800" cy="62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DZ"/>
          </a:p>
        </p:txBody>
      </p:sp>
      <p:sp>
        <p:nvSpPr>
          <p:cNvPr id="7" name="Légende : flèche vers le haut 6">
            <a:extLst>
              <a:ext uri="{FF2B5EF4-FFF2-40B4-BE49-F238E27FC236}">
                <a16:creationId xmlns:a16="http://schemas.microsoft.com/office/drawing/2014/main" id="{B881DDB9-9340-4262-8128-09BC86B28D2F}"/>
              </a:ext>
            </a:extLst>
          </p:cNvPr>
          <p:cNvSpPr/>
          <p:nvPr/>
        </p:nvSpPr>
        <p:spPr>
          <a:xfrm>
            <a:off x="1348647" y="3945236"/>
            <a:ext cx="4171741" cy="2140300"/>
          </a:xfrm>
          <a:prstGeom prst="upArrowCallou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000" b="1" dirty="0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الإعلان في</a:t>
            </a:r>
            <a:r>
              <a:rPr lang="fr-DZ" sz="2000" b="1" dirty="0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 Google </a:t>
            </a:r>
            <a:r>
              <a:rPr lang="fr-DZ" sz="2000" b="1" dirty="0" err="1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Ads</a:t>
            </a:r>
            <a:r>
              <a:rPr lang="fr-DZ" sz="2000" b="1" dirty="0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ar-SA" sz="2000" b="1" dirty="0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لا يُبث بشكل عشوائي، بل يظهر فقط عندما يُبدي المستخدم “نية” عبر كتابته لعبارة بحث</a:t>
            </a:r>
            <a:r>
              <a:rPr lang="fr-DZ" sz="2000" b="1" dirty="0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 (Keyword) </a:t>
            </a:r>
            <a:r>
              <a:rPr lang="ar-SA" sz="2000" b="1" dirty="0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ذات علاقة مباشرة بمنتجك أو خدمتك</a:t>
            </a:r>
            <a:endParaRPr lang="fr-DZ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263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A282AF-6F40-4F57-9CD3-FD09D308F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33" y="190920"/>
            <a:ext cx="9897627" cy="974690"/>
          </a:xfrm>
        </p:spPr>
        <p:txBody>
          <a:bodyPr/>
          <a:lstStyle/>
          <a:p>
            <a:pPr algn="r" rtl="1"/>
            <a:r>
              <a:rPr lang="ar-SA" b="1" dirty="0"/>
              <a:t>خطوات </a:t>
            </a:r>
            <a:r>
              <a:rPr lang="fr-DZ" sz="4400" b="1" dirty="0" err="1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Paid</a:t>
            </a:r>
            <a:r>
              <a:rPr lang="fr-DZ" sz="4400" b="1" dirty="0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fr-DZ" sz="4400" b="1" dirty="0" err="1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Search</a:t>
            </a:r>
            <a:endParaRPr lang="fr-DZ" b="1" dirty="0">
              <a:solidFill>
                <a:schemeClr val="tx1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7AFCC20-DBF2-493E-8E26-B7F77ABCDE33}"/>
              </a:ext>
            </a:extLst>
          </p:cNvPr>
          <p:cNvSpPr txBox="1"/>
          <p:nvPr/>
        </p:nvSpPr>
        <p:spPr>
          <a:xfrm>
            <a:off x="4494961" y="1748413"/>
            <a:ext cx="76333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ar-SA" sz="2400" b="1" dirty="0">
                <a:cs typeface="+mj-cs"/>
              </a:rPr>
              <a:t>يعد تحديد الهدف الخطوة الأولى والأهم في تخطيط أي حملة، لأن الهدف سيحدد:</a:t>
            </a:r>
          </a:p>
          <a:p>
            <a:pPr lvl="0" algn="r" rtl="1"/>
            <a:r>
              <a:rPr lang="ar-SA" sz="2400" b="1" dirty="0">
                <a:cs typeface="+mj-cs"/>
              </a:rPr>
              <a:t>- نوع الحملة (</a:t>
            </a:r>
            <a:r>
              <a:rPr lang="fr-FR" sz="2400" b="1" dirty="0" err="1">
                <a:cs typeface="+mj-cs"/>
              </a:rPr>
              <a:t>Search</a:t>
            </a:r>
            <a:r>
              <a:rPr lang="fr-FR" sz="2400" b="1" dirty="0">
                <a:cs typeface="+mj-cs"/>
              </a:rPr>
              <a:t>, Display, </a:t>
            </a:r>
            <a:r>
              <a:rPr lang="fr-FR" sz="2400" b="1" dirty="0" err="1">
                <a:cs typeface="+mj-cs"/>
              </a:rPr>
              <a:t>Video</a:t>
            </a:r>
            <a:r>
              <a:rPr lang="fr-FR" sz="2400" b="1" dirty="0">
                <a:cs typeface="+mj-cs"/>
              </a:rPr>
              <a:t>…)</a:t>
            </a:r>
            <a:endParaRPr lang="fr-DZ" sz="2400" b="1" dirty="0">
              <a:cs typeface="+mj-cs"/>
            </a:endParaRPr>
          </a:p>
          <a:p>
            <a:pPr lvl="0" algn="just" rtl="1"/>
            <a:r>
              <a:rPr lang="ar-SA" sz="2400" b="1" dirty="0">
                <a:cs typeface="+mj-cs"/>
              </a:rPr>
              <a:t>- إعدادات العطاء (</a:t>
            </a:r>
            <a:r>
              <a:rPr lang="fr-FR" sz="2400" b="1" dirty="0" err="1">
                <a:cs typeface="+mj-cs"/>
              </a:rPr>
              <a:t>Bidding</a:t>
            </a:r>
            <a:r>
              <a:rPr lang="fr-FR" sz="2400" b="1" dirty="0">
                <a:cs typeface="+mj-cs"/>
              </a:rPr>
              <a:t> </a:t>
            </a:r>
            <a:r>
              <a:rPr lang="fr-FR" sz="2400" b="1" dirty="0" err="1">
                <a:cs typeface="+mj-cs"/>
              </a:rPr>
              <a:t>Strategy</a:t>
            </a:r>
            <a:r>
              <a:rPr lang="fr-FR" sz="2400" b="1" dirty="0">
                <a:cs typeface="+mj-cs"/>
              </a:rPr>
              <a:t>)</a:t>
            </a:r>
          </a:p>
          <a:p>
            <a:pPr lvl="0" algn="just" rtl="1"/>
            <a:r>
              <a:rPr lang="ar-SA" sz="2400" b="1" dirty="0">
                <a:cs typeface="+mj-cs"/>
              </a:rPr>
              <a:t>- مؤشرات الأداء التي سيتم قياسها لاحقًا (</a:t>
            </a:r>
            <a:r>
              <a:rPr lang="fr-FR" sz="2400" b="1" dirty="0">
                <a:cs typeface="+mj-cs"/>
              </a:rPr>
              <a:t>KPIs)</a:t>
            </a:r>
            <a:endParaRPr lang="ar-SA" sz="2400" b="1" dirty="0">
              <a:cs typeface="+mj-cs"/>
            </a:endParaRPr>
          </a:p>
          <a:p>
            <a:pPr lvl="0" algn="just" rtl="1"/>
            <a:r>
              <a:rPr lang="ar-SA" sz="2400" b="1" dirty="0">
                <a:highlight>
                  <a:srgbClr val="FFFF00"/>
                </a:highlight>
              </a:rPr>
              <a:t>- زيادة مبيعات الموقع الإلكتروني</a:t>
            </a:r>
            <a:endParaRPr lang="fr-FR" sz="2400" b="1" dirty="0">
              <a:highlight>
                <a:srgbClr val="FFFF00"/>
              </a:highlight>
              <a:cs typeface="+mj-cs"/>
            </a:endParaRPr>
          </a:p>
          <a:p>
            <a:pPr lvl="0" algn="just" rtl="1"/>
            <a:r>
              <a:rPr lang="ar-SA" sz="2400" b="1" dirty="0">
                <a:highlight>
                  <a:srgbClr val="FFFF00"/>
                </a:highlight>
              </a:rPr>
              <a:t>- تحصيل بيانات عملاء محتملين (</a:t>
            </a:r>
            <a:r>
              <a:rPr lang="fr-FR" sz="2400" b="1" dirty="0">
                <a:highlight>
                  <a:srgbClr val="FFFF00"/>
                </a:highlight>
              </a:rPr>
              <a:t>Lead </a:t>
            </a:r>
            <a:r>
              <a:rPr lang="fr-FR" sz="2400" b="1" dirty="0" err="1">
                <a:highlight>
                  <a:srgbClr val="FFFF00"/>
                </a:highlight>
              </a:rPr>
              <a:t>Generation</a:t>
            </a:r>
            <a:r>
              <a:rPr lang="fr-FR" sz="2400" b="1" dirty="0">
                <a:highlight>
                  <a:srgbClr val="FFFF00"/>
                </a:highlight>
              </a:rPr>
              <a:t>)</a:t>
            </a:r>
          </a:p>
          <a:p>
            <a:pPr lvl="0" algn="just" rtl="1"/>
            <a:r>
              <a:rPr lang="ar-SA" sz="2400" b="1" dirty="0">
                <a:highlight>
                  <a:srgbClr val="FFFF00"/>
                </a:highlight>
              </a:rPr>
              <a:t>- رفع عدد المكالمات الهاتفية</a:t>
            </a:r>
          </a:p>
          <a:p>
            <a:pPr lvl="0" algn="just" rtl="1"/>
            <a:r>
              <a:rPr lang="ar-SA" sz="2400" b="1" dirty="0">
                <a:highlight>
                  <a:srgbClr val="FFFF00"/>
                </a:highlight>
              </a:rPr>
              <a:t>- زيادة الزيارات لمتجر فعلي</a:t>
            </a:r>
          </a:p>
          <a:p>
            <a:pPr lvl="0" algn="just" rtl="1"/>
            <a:r>
              <a:rPr lang="ar-SA" sz="2400" b="1" dirty="0">
                <a:highlight>
                  <a:srgbClr val="FFFF00"/>
                </a:highlight>
              </a:rPr>
              <a:t>- تعزيز الوعي بالعلامة التجارية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63FD70-19E4-4AD5-8AD3-AE7BB8635C42}"/>
              </a:ext>
            </a:extLst>
          </p:cNvPr>
          <p:cNvSpPr/>
          <p:nvPr/>
        </p:nvSpPr>
        <p:spPr>
          <a:xfrm>
            <a:off x="63640" y="2440910"/>
            <a:ext cx="659507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7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تحديد الهدف الإعلاني</a:t>
            </a:r>
            <a:endParaRPr lang="fr-FR" sz="7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9588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A282AF-6F40-4F57-9CD3-FD09D308F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33" y="190920"/>
            <a:ext cx="9897627" cy="974690"/>
          </a:xfrm>
        </p:spPr>
        <p:txBody>
          <a:bodyPr/>
          <a:lstStyle/>
          <a:p>
            <a:pPr algn="r" rtl="1"/>
            <a:r>
              <a:rPr lang="ar-SA" b="1" dirty="0"/>
              <a:t>خطوات </a:t>
            </a:r>
            <a:r>
              <a:rPr lang="fr-DZ" sz="4400" b="1" dirty="0" err="1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Paid</a:t>
            </a:r>
            <a:r>
              <a:rPr lang="fr-DZ" sz="4400" b="1" dirty="0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fr-DZ" sz="4400" b="1" dirty="0" err="1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Search</a:t>
            </a:r>
            <a:endParaRPr lang="fr-DZ" b="1" dirty="0">
              <a:solidFill>
                <a:schemeClr val="tx1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7AFCC20-DBF2-493E-8E26-B7F77ABCDE33}"/>
              </a:ext>
            </a:extLst>
          </p:cNvPr>
          <p:cNvSpPr txBox="1"/>
          <p:nvPr/>
        </p:nvSpPr>
        <p:spPr>
          <a:xfrm>
            <a:off x="5476352" y="1748413"/>
            <a:ext cx="66520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rtl="1"/>
            <a:r>
              <a:rPr lang="ar-SA" sz="2400" b="1" dirty="0">
                <a:cs typeface="+mj-cs"/>
              </a:rPr>
              <a:t>يمكن تحديد الجمهور بدقة من خلال:</a:t>
            </a:r>
          </a:p>
          <a:p>
            <a:pPr lvl="0" algn="just" rtl="1"/>
            <a:r>
              <a:rPr lang="ar-SA" sz="2400" b="1" dirty="0">
                <a:cs typeface="+mj-cs"/>
              </a:rPr>
              <a:t>1- الموقع الجغرافي: - تحديد المدن أو الدول التي سيتم عرض الإعلان فيها.</a:t>
            </a:r>
          </a:p>
          <a:p>
            <a:pPr lvl="0" algn="just" rtl="1"/>
            <a:r>
              <a:rPr lang="ar-SA" sz="2400" b="1" dirty="0">
                <a:cs typeface="+mj-cs"/>
              </a:rPr>
              <a:t>- </a:t>
            </a:r>
            <a:r>
              <a:rPr lang="ar-SA" sz="2400" b="1" dirty="0" err="1">
                <a:cs typeface="+mj-cs"/>
              </a:rPr>
              <a:t>إستثناء</a:t>
            </a:r>
            <a:r>
              <a:rPr lang="ar-SA" sz="2400" b="1" dirty="0">
                <a:cs typeface="+mj-cs"/>
              </a:rPr>
              <a:t> مناطق غير مربحة أو مستهدفة.</a:t>
            </a:r>
          </a:p>
          <a:p>
            <a:pPr lvl="0" algn="just" rtl="1"/>
            <a:r>
              <a:rPr lang="ar-SA" sz="2400" b="1" dirty="0">
                <a:cs typeface="+mj-cs"/>
              </a:rPr>
              <a:t>2- نوع الجهاز: </a:t>
            </a:r>
            <a:r>
              <a:rPr lang="ar-SA" sz="2400" b="1" dirty="0" err="1">
                <a:cs typeface="+mj-cs"/>
              </a:rPr>
              <a:t>جملات</a:t>
            </a:r>
            <a:r>
              <a:rPr lang="ar-SA" sz="2400" b="1" dirty="0">
                <a:cs typeface="+mj-cs"/>
              </a:rPr>
              <a:t> تستهدف الجوال فقط، أو الكمبيوتر فقط، أو كيلاهما.</a:t>
            </a:r>
          </a:p>
          <a:p>
            <a:pPr lvl="0" algn="just" rtl="1"/>
            <a:r>
              <a:rPr lang="ar-SA" sz="2400" b="1" dirty="0">
                <a:cs typeface="+mj-cs"/>
              </a:rPr>
              <a:t>3- اللغة والسلوك الرقمي:</a:t>
            </a:r>
          </a:p>
          <a:p>
            <a:pPr lvl="0" algn="just" rtl="1"/>
            <a:r>
              <a:rPr lang="ar-SA" sz="2400" b="1" dirty="0">
                <a:cs typeface="+mj-cs"/>
              </a:rPr>
              <a:t>-اللغة أساسية للمستخدمين</a:t>
            </a:r>
          </a:p>
          <a:p>
            <a:pPr lvl="0" algn="just" rtl="1"/>
            <a:r>
              <a:rPr lang="ar-SA" sz="2400" b="1" dirty="0">
                <a:cs typeface="+mj-cs"/>
              </a:rPr>
              <a:t>-سلوكهم الشرائي أو اهتماماتهم السابقة باستخدام البيانات الموجودة في </a:t>
            </a:r>
            <a:r>
              <a:rPr lang="fr-FR" sz="2400" b="1" dirty="0">
                <a:cs typeface="+mj-cs"/>
              </a:rPr>
              <a:t>Google</a:t>
            </a:r>
          </a:p>
          <a:p>
            <a:pPr lvl="0" algn="just" rtl="1"/>
            <a:r>
              <a:rPr lang="fr-FR" sz="2400" b="1" dirty="0">
                <a:cs typeface="+mj-cs"/>
              </a:rPr>
              <a:t>4-</a:t>
            </a:r>
            <a:r>
              <a:rPr lang="ar-SA" sz="2400" b="1" dirty="0">
                <a:cs typeface="+mj-cs"/>
              </a:rPr>
              <a:t> الشرائح السكانية:</a:t>
            </a:r>
          </a:p>
          <a:p>
            <a:pPr lvl="0" algn="just" rtl="1"/>
            <a:r>
              <a:rPr lang="ar-SA" sz="2400" b="1" dirty="0">
                <a:cs typeface="+mj-cs"/>
              </a:rPr>
              <a:t>العمر، الجنس، الحالة الاجتماعية، والدخل (حسب البيانات) </a:t>
            </a:r>
            <a:endParaRPr lang="fr-DZ" sz="2400" b="1" dirty="0">
              <a:cs typeface="+mj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63FD70-19E4-4AD5-8AD3-AE7BB8635C42}"/>
              </a:ext>
            </a:extLst>
          </p:cNvPr>
          <p:cNvSpPr/>
          <p:nvPr/>
        </p:nvSpPr>
        <p:spPr>
          <a:xfrm>
            <a:off x="-175267" y="2487077"/>
            <a:ext cx="638514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7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دراسة الجمهور المستهدف</a:t>
            </a:r>
            <a:endParaRPr lang="fr-FR" sz="7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1504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A282AF-6F40-4F57-9CD3-FD09D308F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33" y="190920"/>
            <a:ext cx="9897627" cy="974690"/>
          </a:xfrm>
        </p:spPr>
        <p:txBody>
          <a:bodyPr/>
          <a:lstStyle/>
          <a:p>
            <a:pPr algn="r" rtl="1"/>
            <a:r>
              <a:rPr lang="ar-SA" b="1" dirty="0"/>
              <a:t>خطوات </a:t>
            </a:r>
            <a:r>
              <a:rPr lang="fr-DZ" sz="4400" b="1" dirty="0" err="1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Paid</a:t>
            </a:r>
            <a:r>
              <a:rPr lang="fr-DZ" sz="4400" b="1" dirty="0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fr-DZ" sz="4400" b="1" dirty="0" err="1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Search</a:t>
            </a:r>
            <a:endParaRPr lang="fr-DZ" b="1" dirty="0">
              <a:solidFill>
                <a:schemeClr val="tx1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7AFCC20-DBF2-493E-8E26-B7F77ABCDE33}"/>
              </a:ext>
            </a:extLst>
          </p:cNvPr>
          <p:cNvSpPr txBox="1"/>
          <p:nvPr/>
        </p:nvSpPr>
        <p:spPr>
          <a:xfrm>
            <a:off x="5446207" y="1738365"/>
            <a:ext cx="6682153" cy="4998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SA" sz="2400" b="1" dirty="0">
                <a:cs typeface="+mj-cs"/>
              </a:rPr>
              <a:t>الكلمة المفتاحية هي حجر الأساس في أي حملة بحث مدفوع، لذلك يجب اختيارها بدقة لتعكس نية المستخدم، وتجنّب الكلمات العامة أو ذات النوايا غير التجارية.</a:t>
            </a:r>
          </a:p>
          <a:p>
            <a:pPr algn="just" rtl="1"/>
            <a:r>
              <a:rPr lang="ar-SA" sz="2400" b="1" dirty="0">
                <a:cs typeface="+mj-cs"/>
              </a:rPr>
              <a:t>خطوات البحث والتحليل:</a:t>
            </a: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ar-SA" sz="1800" b="1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+mj-cs"/>
              </a:rPr>
              <a:t>1- استخدام الأدوات المتخصصة</a:t>
            </a:r>
            <a:r>
              <a:rPr lang="fr-DZ" sz="1800" b="1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+mj-cs"/>
              </a:rPr>
              <a:t>:</a:t>
            </a:r>
            <a:endParaRPr lang="fr-D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r-DZ" sz="1800" b="1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+mj-cs"/>
              </a:rPr>
              <a:t>• Google Keyword Planner • </a:t>
            </a:r>
            <a:r>
              <a:rPr lang="fr-DZ" sz="1800" b="1" dirty="0" err="1"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+mj-cs"/>
              </a:rPr>
              <a:t>Ubersuggest</a:t>
            </a:r>
            <a:r>
              <a:rPr lang="fr-DZ" sz="1800" b="1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+mj-cs"/>
              </a:rPr>
              <a:t> • </a:t>
            </a:r>
            <a:r>
              <a:rPr lang="fr-DZ" sz="1800" b="1" dirty="0" err="1"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+mj-cs"/>
              </a:rPr>
              <a:t>Ahrefs</a:t>
            </a:r>
            <a:r>
              <a:rPr lang="fr-DZ" sz="1800" b="1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+mj-cs"/>
              </a:rPr>
              <a:t> / </a:t>
            </a:r>
            <a:r>
              <a:rPr lang="fr-DZ" sz="1800" b="1" dirty="0" err="1"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+mj-cs"/>
              </a:rPr>
              <a:t>SEMrush</a:t>
            </a:r>
            <a:r>
              <a:rPr lang="fr-DZ" sz="1800" b="1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+mj-cs"/>
              </a:rPr>
              <a:t> </a:t>
            </a:r>
            <a:endParaRPr lang="fr-D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ar-SA" sz="1800" b="1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+mj-cs"/>
              </a:rPr>
              <a:t>تحليل المنافسين</a:t>
            </a:r>
            <a:r>
              <a:rPr lang="fr-DZ" sz="1800" b="1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+mj-cs"/>
              </a:rPr>
              <a:t>:</a:t>
            </a:r>
            <a:endParaRPr lang="fr-D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r-DZ" sz="1800" b="1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+mj-cs"/>
              </a:rPr>
              <a:t>• </a:t>
            </a:r>
            <a:r>
              <a:rPr lang="ar-SA" sz="1800" b="1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+mj-cs"/>
              </a:rPr>
              <a:t>ما الكلمات التي يستخدمها المنافسون؟ </a:t>
            </a:r>
            <a:r>
              <a:rPr lang="fr-DZ" sz="1800" b="1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+mj-cs"/>
              </a:rPr>
              <a:t>• </a:t>
            </a:r>
            <a:r>
              <a:rPr lang="ar-SA" sz="1800" b="1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+mj-cs"/>
              </a:rPr>
              <a:t>كم يدفعون لكل نقرة؟ </a:t>
            </a:r>
            <a:r>
              <a:rPr lang="fr-DZ" sz="1800" b="1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+mj-cs"/>
              </a:rPr>
              <a:t>• </a:t>
            </a:r>
            <a:r>
              <a:rPr lang="ar-SA" sz="1800" b="1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+mj-cs"/>
              </a:rPr>
              <a:t>ما العروض التي يقدّمونها؟ </a:t>
            </a:r>
            <a:endParaRPr lang="fr-D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342900" lvl="0" indent="-342900" algn="r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3"/>
              <a:tabLst>
                <a:tab pos="457200" algn="l"/>
              </a:tabLst>
            </a:pPr>
            <a:r>
              <a:rPr lang="ar-SA" sz="1800" b="1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+mj-cs"/>
              </a:rPr>
              <a:t>تصنيف الكلمات حسب نية البحث</a:t>
            </a:r>
            <a:r>
              <a:rPr lang="fr-DZ" sz="1800" b="1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+mj-cs"/>
              </a:rPr>
              <a:t>:</a:t>
            </a:r>
            <a:endParaRPr lang="ar-SA" sz="1800" b="1" dirty="0">
              <a:effectLst/>
              <a:latin typeface="Segoe UI Historic" panose="020B0502040204020203" pitchFamily="34" charset="0"/>
              <a:ea typeface="Times New Roman" panose="02020603050405020304" pitchFamily="18" charset="0"/>
              <a:cs typeface="+mj-cs"/>
            </a:endParaRPr>
          </a:p>
          <a:p>
            <a:pPr lvl="0" algn="r" rtl="1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fr-D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algn="just" rtl="1"/>
            <a:endParaRPr lang="ar-SA" sz="2400" b="1" dirty="0">
              <a:cs typeface="+mj-cs"/>
            </a:endParaRPr>
          </a:p>
          <a:p>
            <a:pPr lvl="0" algn="just" rtl="1"/>
            <a:endParaRPr lang="fr-DZ" sz="2400" b="1" dirty="0">
              <a:cs typeface="+mj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63FD70-19E4-4AD5-8AD3-AE7BB8635C42}"/>
              </a:ext>
            </a:extLst>
          </p:cNvPr>
          <p:cNvSpPr/>
          <p:nvPr/>
        </p:nvSpPr>
        <p:spPr>
          <a:xfrm>
            <a:off x="-175267" y="2487077"/>
            <a:ext cx="638514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7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البحث وتحليل الكلمات </a:t>
            </a:r>
            <a:r>
              <a:rPr lang="ar-SA" sz="72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المفاتحية</a:t>
            </a:r>
            <a:endParaRPr lang="fr-FR" sz="7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0895547E-CE92-4B55-A687-7FD1D14695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429543"/>
              </p:ext>
            </p:extLst>
          </p:nvPr>
        </p:nvGraphicFramePr>
        <p:xfrm>
          <a:off x="703384" y="5265335"/>
          <a:ext cx="8083896" cy="147145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694632">
                  <a:extLst>
                    <a:ext uri="{9D8B030D-6E8A-4147-A177-3AD203B41FA5}">
                      <a16:colId xmlns:a16="http://schemas.microsoft.com/office/drawing/2014/main" val="675501053"/>
                    </a:ext>
                  </a:extLst>
                </a:gridCol>
                <a:gridCol w="2694632">
                  <a:extLst>
                    <a:ext uri="{9D8B030D-6E8A-4147-A177-3AD203B41FA5}">
                      <a16:colId xmlns:a16="http://schemas.microsoft.com/office/drawing/2014/main" val="1693902034"/>
                    </a:ext>
                  </a:extLst>
                </a:gridCol>
                <a:gridCol w="2694632">
                  <a:extLst>
                    <a:ext uri="{9D8B030D-6E8A-4147-A177-3AD203B41FA5}">
                      <a16:colId xmlns:a16="http://schemas.microsoft.com/office/drawing/2014/main" val="3283643488"/>
                    </a:ext>
                  </a:extLst>
                </a:gridCol>
              </a:tblGrid>
              <a:tr h="367863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نوع النية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مثال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الجدوى الإعلانية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667142"/>
                  </a:ext>
                </a:extLst>
              </a:tr>
              <a:tr h="367863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معرفية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ما هو أفضل لابتوب؟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منخفضة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435090"/>
                  </a:ext>
                </a:extLst>
              </a:tr>
              <a:tr h="367863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مقارنة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مقارنة بين </a:t>
                      </a:r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</a:t>
                      </a:r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و</a:t>
                      </a:r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Dell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متوسطة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841328"/>
                  </a:ext>
                </a:extLst>
              </a:tr>
              <a:tr h="367863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شرائية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شراء لابتوب جديد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عالية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500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1808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A282AF-6F40-4F57-9CD3-FD09D308F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33" y="190920"/>
            <a:ext cx="9897627" cy="974690"/>
          </a:xfrm>
        </p:spPr>
        <p:txBody>
          <a:bodyPr/>
          <a:lstStyle/>
          <a:p>
            <a:pPr algn="r" rtl="1"/>
            <a:r>
              <a:rPr lang="ar-SA" b="1" dirty="0"/>
              <a:t>خطوات </a:t>
            </a:r>
            <a:r>
              <a:rPr lang="fr-DZ" sz="4400" b="1" dirty="0" err="1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Paid</a:t>
            </a:r>
            <a:r>
              <a:rPr lang="fr-DZ" sz="4400" b="1" dirty="0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fr-DZ" sz="4400" b="1" dirty="0" err="1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Search</a:t>
            </a:r>
            <a:endParaRPr lang="fr-DZ" b="1" dirty="0">
              <a:solidFill>
                <a:schemeClr val="tx1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7AFCC20-DBF2-493E-8E26-B7F77ABCDE33}"/>
              </a:ext>
            </a:extLst>
          </p:cNvPr>
          <p:cNvSpPr txBox="1"/>
          <p:nvPr/>
        </p:nvSpPr>
        <p:spPr>
          <a:xfrm>
            <a:off x="5446207" y="1738365"/>
            <a:ext cx="6682153" cy="1628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ar-SA" sz="1800" b="1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+mj-cs"/>
              </a:rPr>
              <a:t>4. تحديد نوع المطابقة</a:t>
            </a:r>
            <a:r>
              <a:rPr lang="fr-DZ" sz="1800" b="1" dirty="0"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+mj-cs"/>
              </a:rPr>
              <a:t>:</a:t>
            </a:r>
            <a:endParaRPr lang="ar-SA" sz="1800" b="1" dirty="0">
              <a:effectLst/>
              <a:latin typeface="Segoe UI Historic" panose="020B0502040204020203" pitchFamily="34" charset="0"/>
              <a:ea typeface="Times New Roman" panose="02020603050405020304" pitchFamily="18" charset="0"/>
              <a:cs typeface="+mj-cs"/>
            </a:endParaRPr>
          </a:p>
          <a:p>
            <a:pPr lvl="0" algn="r" rtl="1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fr-D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algn="just" rtl="1"/>
            <a:endParaRPr lang="ar-SA" sz="2400" b="1" dirty="0">
              <a:cs typeface="+mj-cs"/>
            </a:endParaRPr>
          </a:p>
          <a:p>
            <a:pPr lvl="0" algn="just" rtl="1"/>
            <a:endParaRPr lang="fr-DZ" sz="2400" b="1" dirty="0">
              <a:cs typeface="+mj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63FD70-19E4-4AD5-8AD3-AE7BB8635C42}"/>
              </a:ext>
            </a:extLst>
          </p:cNvPr>
          <p:cNvSpPr/>
          <p:nvPr/>
        </p:nvSpPr>
        <p:spPr>
          <a:xfrm>
            <a:off x="-289148" y="11448"/>
            <a:ext cx="638514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7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البحث وتحليل الكلمات </a:t>
            </a:r>
            <a:r>
              <a:rPr lang="ar-SA" sz="72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المفاتحية</a:t>
            </a:r>
            <a:endParaRPr lang="fr-FR" sz="7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0895547E-CE92-4B55-A687-7FD1D14695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242369"/>
              </p:ext>
            </p:extLst>
          </p:nvPr>
        </p:nvGraphicFramePr>
        <p:xfrm>
          <a:off x="4059534" y="2316410"/>
          <a:ext cx="8068827" cy="26517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689609">
                  <a:extLst>
                    <a:ext uri="{9D8B030D-6E8A-4147-A177-3AD203B41FA5}">
                      <a16:colId xmlns:a16="http://schemas.microsoft.com/office/drawing/2014/main" val="675501053"/>
                    </a:ext>
                  </a:extLst>
                </a:gridCol>
                <a:gridCol w="2689609">
                  <a:extLst>
                    <a:ext uri="{9D8B030D-6E8A-4147-A177-3AD203B41FA5}">
                      <a16:colId xmlns:a16="http://schemas.microsoft.com/office/drawing/2014/main" val="1693902034"/>
                    </a:ext>
                  </a:extLst>
                </a:gridCol>
                <a:gridCol w="2689609">
                  <a:extLst>
                    <a:ext uri="{9D8B030D-6E8A-4147-A177-3AD203B41FA5}">
                      <a16:colId xmlns:a16="http://schemas.microsoft.com/office/drawing/2014/main" val="3283643488"/>
                    </a:ext>
                  </a:extLst>
                </a:gridCol>
              </a:tblGrid>
              <a:tr h="359948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النوع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الوصف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مثال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667142"/>
                  </a:ext>
                </a:extLst>
              </a:tr>
              <a:tr h="626307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المطابقة التامة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يظهر الإعلان فقط إذا طابق المستخدم الكلمة بالضبط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شراء لابتوب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435090"/>
                  </a:ext>
                </a:extLst>
              </a:tr>
              <a:tr h="626307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المطابقة لعبارة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يظهر الإعلان إذا احتوت العبارة على الكلمة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لابتوب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841328"/>
                  </a:ext>
                </a:extLst>
              </a:tr>
              <a:tr h="357890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المطابقة الواسعة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يظهر الإعلان عند كلمات ذات صلة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شراء حاسوب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500580"/>
                  </a:ext>
                </a:extLst>
              </a:tr>
              <a:tr h="626307"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الكلمات السلبية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تمنع ظهور الإعلان عند كلمات غير مرغوبة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مجانا</a:t>
                      </a:r>
                      <a:endParaRPr lang="fr-DZ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4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388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A282AF-6F40-4F57-9CD3-FD09D308F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33" y="190920"/>
            <a:ext cx="9897627" cy="974690"/>
          </a:xfrm>
        </p:spPr>
        <p:txBody>
          <a:bodyPr/>
          <a:lstStyle/>
          <a:p>
            <a:pPr algn="r" rtl="1"/>
            <a:r>
              <a:rPr lang="ar-SA" b="1" dirty="0"/>
              <a:t>خطوات </a:t>
            </a:r>
            <a:r>
              <a:rPr lang="fr-DZ" sz="4400" b="1" dirty="0" err="1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Paid</a:t>
            </a:r>
            <a:r>
              <a:rPr lang="fr-DZ" sz="4400" b="1" dirty="0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fr-DZ" sz="4400" b="1" dirty="0" err="1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Search</a:t>
            </a:r>
            <a:endParaRPr lang="fr-DZ" b="1" dirty="0">
              <a:solidFill>
                <a:schemeClr val="tx1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7AFCC20-DBF2-493E-8E26-B7F77ABCDE33}"/>
              </a:ext>
            </a:extLst>
          </p:cNvPr>
          <p:cNvSpPr txBox="1"/>
          <p:nvPr/>
        </p:nvSpPr>
        <p:spPr>
          <a:xfrm>
            <a:off x="4360985" y="1165610"/>
            <a:ext cx="7831015" cy="3454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rtl="1"/>
            <a:r>
              <a:rPr lang="ar-SA" sz="2400" dirty="0">
                <a:cs typeface="+mj-cs"/>
              </a:rPr>
              <a:t>ينصح باتباع هيكلية منظمة لضمان الوضوح والتحكم</a:t>
            </a:r>
          </a:p>
          <a:p>
            <a:pPr lvl="0" algn="just" rtl="1"/>
            <a:r>
              <a:rPr lang="ar-SA" sz="2400" b="1" dirty="0">
                <a:cs typeface="+mj-cs"/>
              </a:rPr>
              <a:t>مكونات الهيكل:</a:t>
            </a:r>
            <a:endParaRPr lang="fr-FR" sz="2000" b="1" dirty="0">
              <a:cs typeface="+mj-cs"/>
            </a:endParaRPr>
          </a:p>
          <a:p>
            <a:pPr algn="l">
              <a:defRPr sz="1800"/>
            </a:pPr>
            <a:r>
              <a:rPr lang="fr-FR" sz="2000" b="1" dirty="0">
                <a:cs typeface="+mj-cs"/>
              </a:rPr>
              <a:t>- Campaign: </a:t>
            </a:r>
            <a:r>
              <a:rPr lang="ar-SA" sz="2000" b="1" dirty="0">
                <a:cs typeface="+mj-cs"/>
              </a:rPr>
              <a:t>تحدد الهدف، الميزانية، الموقع.</a:t>
            </a:r>
          </a:p>
          <a:p>
            <a:pPr algn="l">
              <a:defRPr sz="1800"/>
            </a:pPr>
            <a:r>
              <a:rPr lang="ar-SA" sz="2000" b="1" dirty="0">
                <a:cs typeface="+mj-cs"/>
              </a:rPr>
              <a:t>- </a:t>
            </a:r>
            <a:r>
              <a:rPr lang="fr-FR" sz="2000" b="1" dirty="0">
                <a:cs typeface="+mj-cs"/>
              </a:rPr>
              <a:t>Ad Groups: </a:t>
            </a:r>
            <a:r>
              <a:rPr lang="ar-SA" sz="2000" b="1" dirty="0">
                <a:cs typeface="+mj-cs"/>
              </a:rPr>
              <a:t>تصنيف الإعلانات بحسب الكلمة المفتاحية.</a:t>
            </a:r>
          </a:p>
          <a:p>
            <a:pPr algn="l">
              <a:defRPr sz="1800"/>
            </a:pPr>
            <a:r>
              <a:rPr lang="ar-SA" sz="2000" b="1" dirty="0">
                <a:cs typeface="+mj-cs"/>
              </a:rPr>
              <a:t>- </a:t>
            </a:r>
            <a:r>
              <a:rPr lang="fr-FR" sz="2000" b="1" dirty="0" err="1">
                <a:cs typeface="+mj-cs"/>
              </a:rPr>
              <a:t>Ads</a:t>
            </a:r>
            <a:r>
              <a:rPr lang="fr-FR" sz="2000" b="1" dirty="0">
                <a:cs typeface="+mj-cs"/>
              </a:rPr>
              <a:t>: </a:t>
            </a:r>
            <a:r>
              <a:rPr lang="ar-SA" sz="2000" b="1" dirty="0">
                <a:cs typeface="+mj-cs"/>
              </a:rPr>
              <a:t>النصوص التي تظهر للمستخدم.</a:t>
            </a:r>
          </a:p>
          <a:p>
            <a:pPr algn="r" rtl="1">
              <a:defRPr sz="1800"/>
            </a:pPr>
            <a:r>
              <a:rPr lang="ar-SA" sz="2000" b="1" dirty="0">
                <a:cs typeface="+mj-cs"/>
              </a:rPr>
              <a:t>مبدأ التخصص:</a:t>
            </a:r>
            <a:endParaRPr lang="ar-SA" sz="3600" dirty="0"/>
          </a:p>
          <a:p>
            <a:pPr algn="r" rtl="1">
              <a:defRPr sz="1800"/>
            </a:pPr>
            <a:r>
              <a:rPr lang="ar-SA" sz="2000" b="1" dirty="0">
                <a:cs typeface="+mj-cs"/>
              </a:rPr>
              <a:t>كل مجموعة إعلانية يجب أن تخدم مجموعة واحدة من الكلمات المفتاحية ذات الصلة، لضمان:</a:t>
            </a:r>
          </a:p>
          <a:p>
            <a:pPr algn="r" rtl="1">
              <a:defRPr sz="1800"/>
            </a:pPr>
            <a:r>
              <a:rPr lang="ar-SA" sz="2000" b="1" dirty="0">
                <a:cs typeface="+mj-cs"/>
              </a:rPr>
              <a:t>- كتابة إعلان أكثر تخصيصًا</a:t>
            </a:r>
          </a:p>
          <a:p>
            <a:pPr algn="r" rtl="1">
              <a:defRPr sz="1800"/>
            </a:pPr>
            <a:r>
              <a:rPr lang="ar-SA" sz="2000" b="1" dirty="0">
                <a:cs typeface="+mj-cs"/>
              </a:rPr>
              <a:t>- رفع جودة الإعلان (</a:t>
            </a:r>
            <a:r>
              <a:rPr lang="fr-FR" sz="2000" b="1" dirty="0" err="1">
                <a:cs typeface="+mj-cs"/>
              </a:rPr>
              <a:t>Quality</a:t>
            </a:r>
            <a:r>
              <a:rPr lang="fr-FR" sz="2000" b="1" dirty="0">
                <a:cs typeface="+mj-cs"/>
              </a:rPr>
              <a:t> Score)</a:t>
            </a:r>
          </a:p>
          <a:p>
            <a:pPr marL="342900" indent="-342900" algn="r" rtl="1">
              <a:buFontTx/>
              <a:buChar char="-"/>
              <a:defRPr sz="1800"/>
            </a:pPr>
            <a:r>
              <a:rPr lang="ar-SA" sz="2000" b="1" dirty="0">
                <a:cs typeface="+mj-cs"/>
              </a:rPr>
              <a:t>تقليل تكلفة النقرة (</a:t>
            </a:r>
            <a:r>
              <a:rPr lang="fr-FR" sz="2000" b="1" dirty="0">
                <a:cs typeface="+mj-cs"/>
              </a:rPr>
              <a:t>CPC)</a:t>
            </a:r>
            <a:endParaRPr lang="ar-SA" sz="2000" b="1" dirty="0">
              <a:cs typeface="+mj-cs"/>
            </a:endParaRPr>
          </a:p>
          <a:p>
            <a:pPr lvl="0" algn="just" rtl="1"/>
            <a:endParaRPr lang="fr-DZ" sz="1050" b="1" dirty="0">
              <a:cs typeface="+mj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63FD70-19E4-4AD5-8AD3-AE7BB8635C42}"/>
              </a:ext>
            </a:extLst>
          </p:cNvPr>
          <p:cNvSpPr/>
          <p:nvPr/>
        </p:nvSpPr>
        <p:spPr>
          <a:xfrm>
            <a:off x="-936720" y="2386593"/>
            <a:ext cx="638514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7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هيكلة الحملة</a:t>
            </a:r>
            <a:endParaRPr lang="fr-FR" sz="7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4473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A282AF-6F40-4F57-9CD3-FD09D308F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33" y="190920"/>
            <a:ext cx="9897627" cy="974690"/>
          </a:xfrm>
        </p:spPr>
        <p:txBody>
          <a:bodyPr/>
          <a:lstStyle/>
          <a:p>
            <a:pPr algn="r" rtl="1"/>
            <a:r>
              <a:rPr lang="ar-SA" b="1" dirty="0"/>
              <a:t>خطوات </a:t>
            </a:r>
            <a:r>
              <a:rPr lang="fr-DZ" sz="4400" b="1" dirty="0" err="1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Paid</a:t>
            </a:r>
            <a:r>
              <a:rPr lang="fr-DZ" sz="4400" b="1" dirty="0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fr-DZ" sz="4400" b="1" dirty="0" err="1">
                <a:solidFill>
                  <a:schemeClr val="tx1"/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</a:rPr>
              <a:t>Search</a:t>
            </a:r>
            <a:endParaRPr lang="fr-DZ" b="1" dirty="0">
              <a:solidFill>
                <a:schemeClr val="tx1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7AFCC20-DBF2-493E-8E26-B7F77ABCDE33}"/>
              </a:ext>
            </a:extLst>
          </p:cNvPr>
          <p:cNvSpPr txBox="1"/>
          <p:nvPr/>
        </p:nvSpPr>
        <p:spPr>
          <a:xfrm>
            <a:off x="4240404" y="1510106"/>
            <a:ext cx="783101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defRPr sz="1800"/>
            </a:pPr>
            <a:r>
              <a:rPr lang="ar-SA" sz="2400" b="1" dirty="0">
                <a:cs typeface="+mj-cs"/>
              </a:rPr>
              <a:t>التركيبة القياسية:</a:t>
            </a:r>
          </a:p>
          <a:p>
            <a:pPr algn="r" rtl="1">
              <a:defRPr sz="1800"/>
            </a:pPr>
            <a:r>
              <a:rPr lang="ar-SA" sz="2400" b="1" dirty="0">
                <a:cs typeface="+mj-cs"/>
              </a:rPr>
              <a:t>- عناوين (</a:t>
            </a:r>
            <a:r>
              <a:rPr lang="fr-FR" sz="2400" b="1" dirty="0">
                <a:cs typeface="+mj-cs"/>
              </a:rPr>
              <a:t>Headline)</a:t>
            </a:r>
          </a:p>
          <a:p>
            <a:pPr algn="r" rtl="1">
              <a:defRPr sz="1800"/>
            </a:pPr>
            <a:r>
              <a:rPr lang="fr-FR" sz="2400" b="1" dirty="0">
                <a:cs typeface="+mj-cs"/>
              </a:rPr>
              <a:t>-</a:t>
            </a:r>
            <a:r>
              <a:rPr lang="ar-SA" sz="2400" b="1" dirty="0">
                <a:cs typeface="+mj-cs"/>
              </a:rPr>
              <a:t>أوصاف (</a:t>
            </a:r>
            <a:r>
              <a:rPr lang="fr-FR" sz="2400" b="1" dirty="0">
                <a:cs typeface="+mj-cs"/>
              </a:rPr>
              <a:t>Description)</a:t>
            </a:r>
          </a:p>
          <a:p>
            <a:pPr algn="r" rtl="1">
              <a:defRPr sz="1800"/>
            </a:pPr>
            <a:r>
              <a:rPr lang="fr-FR" sz="2400" b="1" dirty="0">
                <a:cs typeface="+mj-cs"/>
              </a:rPr>
              <a:t>- </a:t>
            </a:r>
            <a:r>
              <a:rPr lang="ar-SA" sz="2400" b="1" dirty="0">
                <a:cs typeface="+mj-cs"/>
              </a:rPr>
              <a:t>رابط مرئي (</a:t>
            </a:r>
            <a:r>
              <a:rPr lang="fr-FR" sz="2400" b="1" dirty="0">
                <a:cs typeface="+mj-cs"/>
              </a:rPr>
              <a:t>Display URL)</a:t>
            </a:r>
          </a:p>
          <a:p>
            <a:pPr algn="r" rtl="1">
              <a:defRPr sz="1800"/>
            </a:pPr>
            <a:r>
              <a:rPr lang="fr-FR" sz="2400" b="1" dirty="0">
                <a:cs typeface="+mj-cs"/>
              </a:rPr>
              <a:t>- </a:t>
            </a:r>
            <a:r>
              <a:rPr lang="ar-SA" sz="2400" b="1" dirty="0">
                <a:cs typeface="+mj-cs"/>
              </a:rPr>
              <a:t>إضافات (</a:t>
            </a:r>
            <a:r>
              <a:rPr lang="fr-FR" sz="2400" b="1" dirty="0">
                <a:cs typeface="+mj-cs"/>
              </a:rPr>
              <a:t>Extensions): </a:t>
            </a:r>
            <a:r>
              <a:rPr lang="ar-SA" sz="2400" b="1" dirty="0">
                <a:cs typeface="+mj-cs"/>
              </a:rPr>
              <a:t>روابط إضافية، رقم هاتف، موقع، أسعار</a:t>
            </a:r>
          </a:p>
          <a:p>
            <a:pPr lvl="0" algn="just" rtl="1"/>
            <a:r>
              <a:rPr lang="ar-SA" sz="2400" b="1" dirty="0">
                <a:cs typeface="+mj-cs"/>
              </a:rPr>
              <a:t>مبادئ كتابة إعلان فعال:</a:t>
            </a:r>
          </a:p>
          <a:p>
            <a:pPr algn="r" rtl="1">
              <a:defRPr sz="1800"/>
            </a:pPr>
            <a:r>
              <a:rPr lang="ar-SA" sz="2400" b="1" dirty="0">
                <a:cs typeface="+mj-cs"/>
              </a:rPr>
              <a:t>1. الوضوح والاختصار: عنوان مباشر يعكس نية المستخدم.</a:t>
            </a:r>
          </a:p>
          <a:p>
            <a:pPr algn="r" rtl="1">
              <a:defRPr sz="1800"/>
            </a:pPr>
            <a:r>
              <a:rPr lang="ar-SA" sz="2400" b="1" dirty="0">
                <a:cs typeface="+mj-cs"/>
              </a:rPr>
              <a:t>2. عرض القيمة الفريدة: لماذا تختارك أنت دون غيرك؟</a:t>
            </a:r>
          </a:p>
          <a:p>
            <a:pPr algn="r" rtl="1">
              <a:defRPr sz="1800"/>
            </a:pPr>
            <a:r>
              <a:rPr lang="ar-SA" sz="2400" b="1" dirty="0">
                <a:cs typeface="+mj-cs"/>
              </a:rPr>
              <a:t>3. الدعوة لاتخاذ إجراء: اشترِ الآن، سجّل اليوم، جرّب مجانًا</a:t>
            </a:r>
          </a:p>
          <a:p>
            <a:pPr algn="r" rtl="1">
              <a:defRPr sz="1800"/>
            </a:pPr>
            <a:r>
              <a:rPr lang="ar-SA" sz="2400" b="1" dirty="0">
                <a:cs typeface="+mj-cs"/>
              </a:rPr>
              <a:t>4. مطابقة النص للكلمة المفتاحية: يساعد في رفع "نقاط الجودة</a:t>
            </a:r>
            <a:r>
              <a:rPr lang="ar-SA" sz="2400" dirty="0"/>
              <a:t>"</a:t>
            </a:r>
          </a:p>
          <a:p>
            <a:pPr algn="r" rtl="1">
              <a:defRPr sz="1800"/>
            </a:pPr>
            <a:endParaRPr lang="ar-SA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63FD70-19E4-4AD5-8AD3-AE7BB8635C42}"/>
              </a:ext>
            </a:extLst>
          </p:cNvPr>
          <p:cNvSpPr/>
          <p:nvPr/>
        </p:nvSpPr>
        <p:spPr>
          <a:xfrm>
            <a:off x="-936720" y="2386593"/>
            <a:ext cx="638514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7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كتابة الإعلانات</a:t>
            </a:r>
            <a:endParaRPr lang="fr-FR" sz="7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92807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10095</TotalTime>
  <Words>709</Words>
  <Application>Microsoft Office PowerPoint</Application>
  <PresentationFormat>Grand écran</PresentationFormat>
  <Paragraphs>122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9" baseType="lpstr">
      <vt:lpstr>Arial</vt:lpstr>
      <vt:lpstr>Bradley Hand ITC</vt:lpstr>
      <vt:lpstr>Calibri</vt:lpstr>
      <vt:lpstr>Century Gothic</vt:lpstr>
      <vt:lpstr>Segoe UI Historic</vt:lpstr>
      <vt:lpstr>Times New Roman</vt:lpstr>
      <vt:lpstr>Wingdings 3</vt:lpstr>
      <vt:lpstr>Ion</vt:lpstr>
      <vt:lpstr>Présentation PowerPoint</vt:lpstr>
      <vt:lpstr>المحاضرة السابعة: تخطيط وتحليل البحث المدفوع من إعلانات AdWords   </vt:lpstr>
      <vt:lpstr>تعريف البحث المدفوع</vt:lpstr>
      <vt:lpstr>خطوات Paid Search</vt:lpstr>
      <vt:lpstr>خطوات Paid Search</vt:lpstr>
      <vt:lpstr>خطوات Paid Search</vt:lpstr>
      <vt:lpstr>خطوات Paid Search</vt:lpstr>
      <vt:lpstr>خطوات Paid Search</vt:lpstr>
      <vt:lpstr>خطوات Paid Search</vt:lpstr>
      <vt:lpstr>خطوات Paid Search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الأولى:</dc:title>
  <dc:creator>mehdi mendjel</dc:creator>
  <cp:lastModifiedBy>mehdi mendjel</cp:lastModifiedBy>
  <cp:revision>195</cp:revision>
  <dcterms:created xsi:type="dcterms:W3CDTF">2024-09-27T14:01:48Z</dcterms:created>
  <dcterms:modified xsi:type="dcterms:W3CDTF">2025-04-08T23:29:49Z</dcterms:modified>
</cp:coreProperties>
</file>