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1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6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42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7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452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4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1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9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5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0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59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52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/>
              <a:t>معايير إعداد التقارير </a:t>
            </a:r>
            <a:r>
              <a:rPr lang="ar-DZ" dirty="0" smtClean="0"/>
              <a:t>المالية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2800" dirty="0" smtClean="0"/>
              <a:t>محاضرات في مقياس</a:t>
            </a:r>
            <a:endParaRPr lang="fr-FR" sz="2800" dirty="0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200" dirty="0" smtClean="0"/>
              <a:t>جامعة باجي مختار عنابة</a:t>
            </a:r>
          </a:p>
          <a:p>
            <a:pPr algn="ctr"/>
            <a:r>
              <a:rPr lang="ar-DZ" sz="3200" dirty="0" smtClean="0"/>
              <a:t>كلية العلوم الاقتصادية و علوم التسيير </a:t>
            </a:r>
          </a:p>
          <a:p>
            <a:pPr algn="ctr"/>
            <a:r>
              <a:rPr lang="ar-DZ" sz="3200" dirty="0" smtClean="0"/>
              <a:t>قسم العلوم المالية </a:t>
            </a:r>
            <a:endParaRPr lang="en-US" sz="32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3200" dirty="0" smtClean="0"/>
              <a:t>ماستر 1 محاسبة و جباية</a:t>
            </a:r>
          </a:p>
        </p:txBody>
      </p:sp>
      <p:sp>
        <p:nvSpPr>
          <p:cNvPr id="7" name="Rectangle 6"/>
          <p:cNvSpPr/>
          <p:nvPr/>
        </p:nvSpPr>
        <p:spPr>
          <a:xfrm>
            <a:off x="7173172" y="2528372"/>
            <a:ext cx="26965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/>
              <a:t>المحاضرة </a:t>
            </a:r>
            <a:r>
              <a:rPr lang="ar-DZ" sz="4000" b="1" dirty="0"/>
              <a:t>5</a:t>
            </a:r>
            <a:r>
              <a:rPr lang="ar-DZ" sz="4000" b="1" dirty="0" smtClean="0"/>
              <a:t> </a:t>
            </a:r>
            <a:r>
              <a:rPr lang="ar-DZ" sz="4000" b="1" dirty="0"/>
              <a:t>: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960137"/>
            <a:ext cx="10206319" cy="1463040"/>
          </a:xfrm>
        </p:spPr>
        <p:txBody>
          <a:bodyPr/>
          <a:lstStyle/>
          <a:p>
            <a:pPr rtl="1"/>
            <a:r>
              <a:rPr lang="ar-DZ" dirty="0" smtClean="0"/>
              <a:t>المعيار المحاسبي الولي </a:t>
            </a:r>
            <a:r>
              <a:rPr lang="fr-FR" dirty="0" err="1" smtClean="0"/>
              <a:t>ifrs</a:t>
            </a:r>
            <a:r>
              <a:rPr lang="fr-FR" dirty="0" smtClean="0"/>
              <a:t> 9</a:t>
            </a:r>
            <a:r>
              <a:rPr lang="ar-DZ" dirty="0" smtClean="0"/>
              <a:t> </a:t>
            </a:r>
            <a:r>
              <a:rPr lang="ar-DZ" smtClean="0"/>
              <a:t>: الأدوات المالية - القياس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95912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156346" y="177421"/>
            <a:ext cx="7942997" cy="682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إعادة تصنيف الأصل المالي</a:t>
            </a: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56346" y="1012209"/>
            <a:ext cx="6755643" cy="6823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المعيار </a:t>
            </a: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IFRS 9</a:t>
            </a:r>
            <a:r>
              <a:rPr lang="ar-D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يسمح بإعادة تصنيف الأصول المالية عندما تغير المنشأة نموذج أعمالها المتعلق بإدارة الأصول المالية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lèche courbée vers la gauche 2"/>
          <p:cNvSpPr/>
          <p:nvPr/>
        </p:nvSpPr>
        <p:spPr>
          <a:xfrm rot="944004">
            <a:off x="8911989" y="859810"/>
            <a:ext cx="668739" cy="6960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352969"/>
              </p:ext>
            </p:extLst>
          </p:nvPr>
        </p:nvGraphicFramePr>
        <p:xfrm>
          <a:off x="586856" y="1846997"/>
          <a:ext cx="11177515" cy="4939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5839"/>
                <a:gridCol w="438021"/>
                <a:gridCol w="3287816"/>
                <a:gridCol w="3725839"/>
              </a:tblGrid>
              <a:tr h="373553">
                <a:tc gridSpan="2">
                  <a:txBody>
                    <a:bodyPr/>
                    <a:lstStyle/>
                    <a:p>
                      <a:pPr algn="just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بيان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إعادة التصنيف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التصنيف الجديد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التصنيف الأولي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35599">
                <a:tc gridSpan="2"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تحدد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القيمة العادلة في تاريخ إعادة التصنيف ويعترف بأي أرباح و خسائر عن الفرق بين التكلفة المطفأة و ق ع في حساب الارياح و الخسائر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العادلة أ خ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التكلفة المطفأة 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522948">
                <a:tc gridSpan="2"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تحدد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القيمة العادلة في تاريخ إعادة التصنيف ويعترف بأي أرباح و خسائر عن الفرق بين التكلفة المطفأة و 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 ضمن الدخل الشامل الآخر ولا يتم تعديل سعر الفائدة الفعلي وقياس الخسائر الائتمانية الموقعة نتيجة إعادة التصنيف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العادلة الدخل الشامل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التكلفة المطفأة 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48251">
                <a:tc gridSpan="2"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تصبح قيمته العادلة في تاريخ إعادة التصنيف هو مبلغه المسجل الإجمالي الجديد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التكلفة المطفأة 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 أ خ 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44132"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يستمر قياس الأصل المالي بالقيمة العادلة 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 الدخل الشامل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rtl="1"/>
                      <a:endParaRPr lang="fr-FR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 أ خ 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34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156346" y="177421"/>
            <a:ext cx="7942997" cy="682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إعادة تصنيف الأصل المالي</a:t>
            </a:r>
            <a:endParaRPr lang="fr-FR" sz="28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452202"/>
              </p:ext>
            </p:extLst>
          </p:nvPr>
        </p:nvGraphicFramePr>
        <p:xfrm>
          <a:off x="614149" y="1172949"/>
          <a:ext cx="10658901" cy="5353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0666"/>
                <a:gridCol w="3135268"/>
                <a:gridCol w="3552967"/>
              </a:tblGrid>
              <a:tr h="306470">
                <a:tc>
                  <a:txBody>
                    <a:bodyPr/>
                    <a:lstStyle/>
                    <a:p>
                      <a:pPr algn="ctr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بيان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إعادة التصنيف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التصنيف الجديد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التصنيف الأولي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20948"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يعاد تصنيف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الأصل المالي بقيمته العادلة في تاريخ التصنيف و يتم استبعاد الأرباح و الخسائر المتراكمة المعترف بها سابقا في الدخل الشامل ونتيجة لذلك يقاس الأصل المالي في تاريخ إعادة التصنيف كما لو كان يقاس دوما بالتكلفة المطفأة  و لا يتم تعديل سعر الفائدة الفعلي وقياس الخسائر الائتمانية الموقعة نتيجة إعادة التصنيف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التكلفة المطفأة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 الدخل الشامل 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66848"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يستمر قياس الأصل المالي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بالقيمة العادلة و يعاد تصنيف الأرباح و الخسائر المتراكمة المعترف بها سابقا في الدخل الشامل من حقوق الملكية الى حساب الأرباح و الخسائر كتعديل خاص بإعادة التصنيف في تاريخ إعادة التصنيف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 أرباح و خسائر</a:t>
                      </a:r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 الدخل الشامل </a:t>
                      </a:r>
                    </a:p>
                    <a:p>
                      <a:pPr algn="just" rtl="1"/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6522">
                <a:tc gridSpan="3">
                  <a:txBody>
                    <a:bodyPr/>
                    <a:lstStyle/>
                    <a:p>
                      <a:pPr algn="just" rtl="1"/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rtl="1"/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rtl="1"/>
                      <a:endParaRPr lang="fr-F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36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156346" y="177421"/>
            <a:ext cx="7942997" cy="682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قياس </a:t>
            </a:r>
            <a:r>
              <a:rPr lang="ar-DZ" sz="28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الإلتزامات</a:t>
            </a:r>
            <a:r>
              <a:rPr lang="ar-DZ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المالية</a:t>
            </a:r>
            <a:endParaRPr lang="fr-FR" sz="28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339397"/>
              </p:ext>
            </p:extLst>
          </p:nvPr>
        </p:nvGraphicFramePr>
        <p:xfrm>
          <a:off x="1971343" y="1251929"/>
          <a:ext cx="81280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للاحتفاظ ودفع المستحقات</a:t>
                      </a: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للمتاجرة مثل المشتقات 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مثل السندات الصادرة طويلة الأجل (سندات الاقتراض)</a:t>
                      </a:r>
                    </a:p>
                    <a:p>
                      <a:pPr algn="r" rtl="1"/>
                      <a:r>
                        <a:rPr lang="ar-D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أوراق الدفع طويلة الأجل </a:t>
                      </a:r>
                    </a:p>
                    <a:p>
                      <a:pPr algn="r" rtl="1"/>
                      <a:r>
                        <a:rPr lang="ar-D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الأوراق المالية المحررة مقابل الديون المستحقة</a:t>
                      </a:r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r" rtl="1">
                        <a:buFontTx/>
                        <a:buChar char="-"/>
                      </a:pPr>
                      <a:r>
                        <a:rPr lang="ar-D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الالتزامات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الناتجة عن السندات المقترضة في عملية بيع قصيرة الأجل التي يتوجب ردها مستقبلا.</a:t>
                      </a:r>
                    </a:p>
                    <a:p>
                      <a:pPr marL="457200" indent="-457200" algn="r" rtl="1">
                        <a:buFontTx/>
                        <a:buChar char="-"/>
                      </a:pP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الالتزام المالي هنا يعتبر محتفظ به للمتاجرة حيث تم الحصول عليه بهدف توليد دخل من التقلبات قصيرة الأجل في الأسعار او هوامش ربح المتاجرة </a:t>
                      </a:r>
                    </a:p>
                    <a:p>
                      <a:pPr marL="457200" indent="-457200" algn="r" rtl="1">
                        <a:buFontTx/>
                        <a:buChar char="-"/>
                      </a:pP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الأوراق المالية </a:t>
                      </a:r>
                      <a:r>
                        <a:rPr lang="ar-DZ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المالية</a:t>
                      </a: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المباعة قصيرة الاجل </a:t>
                      </a:r>
                    </a:p>
                    <a:p>
                      <a:pPr marL="457200" indent="-457200" algn="r" rtl="1">
                        <a:buFontTx/>
                        <a:buChar char="-"/>
                      </a:pP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العقود المشتقة </a:t>
                      </a:r>
                    </a:p>
                    <a:p>
                      <a:pPr marL="457200" indent="-457200" algn="r" rtl="1">
                        <a:buFontTx/>
                        <a:buChar char="-"/>
                      </a:pPr>
                      <a:r>
                        <a:rPr lang="ar-D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الالتزامات التجارية 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التكلفة</a:t>
                      </a: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المطفأة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 أرباح و خسائر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à coins arrondis 4"/>
          <p:cNvSpPr/>
          <p:nvPr/>
        </p:nvSpPr>
        <p:spPr>
          <a:xfrm>
            <a:off x="1187354" y="5898107"/>
            <a:ext cx="9355541" cy="6823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المعيار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IFRS 9</a:t>
            </a:r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لا يسمح بإعادة تصنيف أي فئة من </a:t>
            </a:r>
            <a:r>
              <a:rPr lang="ar-DZ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الإلتزامات</a:t>
            </a:r>
            <a:r>
              <a:rPr lang="ar-D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المالية إلى أي فئة أخرى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91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1516</TotalTime>
  <Words>395</Words>
  <Application>Microsoft Office PowerPoint</Application>
  <PresentationFormat>Grand écran</PresentationFormat>
  <Paragraphs>50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Times New Roman</vt:lpstr>
      <vt:lpstr>Tw Cen MT</vt:lpstr>
      <vt:lpstr>Tw Cen MT Condensed</vt:lpstr>
      <vt:lpstr>Wingdings 3</vt:lpstr>
      <vt:lpstr>Intégral</vt:lpstr>
      <vt:lpstr>معايير إعداد التقارير المالية 1</vt:lpstr>
      <vt:lpstr>المعيار المحاسبي الولي ifrs 9 : الأدوات المالية - القياس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84</cp:revision>
  <dcterms:created xsi:type="dcterms:W3CDTF">2021-03-30T17:59:31Z</dcterms:created>
  <dcterms:modified xsi:type="dcterms:W3CDTF">2025-11-02T06:06:00Z</dcterms:modified>
</cp:coreProperties>
</file>