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2FAF07-F29B-4974-AF83-96BB64F7E617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283DB-5824-4B79-9D5E-43646A59EC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283DB-5824-4B79-9D5E-43646A59EC2C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5493-935C-41AB-8D58-27D8B8F8AA65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31C5-D613-45A2-B903-421A6A5F09B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r>
              <a:rPr lang="ar-DZ" b="1" dirty="0" smtClean="0">
                <a:solidFill>
                  <a:schemeClr val="tx1"/>
                </a:solidFill>
              </a:rPr>
              <a:t>محاسبة التحوط</a:t>
            </a:r>
          </a:p>
          <a:p>
            <a:pPr algn="r" rtl="1"/>
            <a:r>
              <a:rPr lang="ar-DZ" b="1" dirty="0">
                <a:solidFill>
                  <a:schemeClr val="tx1"/>
                </a:solidFill>
              </a:rPr>
              <a:t>محاسبة التحوط: </a:t>
            </a:r>
            <a:r>
              <a:rPr lang="ar-DZ" dirty="0">
                <a:solidFill>
                  <a:schemeClr val="tx1"/>
                </a:solidFill>
              </a:rPr>
              <a:t>إن متطلبات محاسبة التحوط في المعيار 9</a:t>
            </a:r>
          </a:p>
          <a:p>
            <a:pPr algn="r" rtl="1"/>
            <a:r>
              <a:rPr lang="ar-DZ" dirty="0">
                <a:solidFill>
                  <a:schemeClr val="tx1"/>
                </a:solidFill>
              </a:rPr>
              <a:t>اختيارية. إذا توفرت بعض الشروط للتأهيل تسمح بتطبيق محاسبة التحوط </a:t>
            </a:r>
            <a:r>
              <a:rPr lang="ar-DZ" dirty="0" smtClean="0">
                <a:solidFill>
                  <a:schemeClr val="tx1"/>
                </a:solidFill>
              </a:rPr>
              <a:t>للمنشأة </a:t>
            </a:r>
            <a:r>
              <a:rPr lang="ar-DZ" dirty="0">
                <a:solidFill>
                  <a:schemeClr val="tx1"/>
                </a:solidFill>
              </a:rPr>
              <a:t>بأن تعكس أنشطة إدارة المخاطر في البيانات المالية عن طريق </a:t>
            </a:r>
            <a:r>
              <a:rPr lang="ar-DZ" dirty="0" smtClean="0">
                <a:solidFill>
                  <a:schemeClr val="tx1"/>
                </a:solidFill>
              </a:rPr>
              <a:t>مطابقة الأرباح </a:t>
            </a:r>
            <a:r>
              <a:rPr lang="ar-DZ" dirty="0">
                <a:solidFill>
                  <a:schemeClr val="tx1"/>
                </a:solidFill>
              </a:rPr>
              <a:t>أو الخسائر من أدوات التحوط المالية مع الخسائر أو المكاسب الناتجة </a:t>
            </a:r>
            <a:r>
              <a:rPr lang="ar-DZ" dirty="0" smtClean="0">
                <a:solidFill>
                  <a:schemeClr val="tx1"/>
                </a:solidFill>
              </a:rPr>
              <a:t>عن التعرض </a:t>
            </a:r>
            <a:r>
              <a:rPr lang="ar-DZ" dirty="0">
                <a:solidFill>
                  <a:schemeClr val="tx1"/>
                </a:solidFill>
              </a:rPr>
              <a:t>للمخاطر التي </a:t>
            </a:r>
            <a:r>
              <a:rPr lang="ar-DZ" dirty="0" smtClean="0">
                <a:solidFill>
                  <a:schemeClr val="tx1"/>
                </a:solidFill>
              </a:rPr>
              <a:t>تغطيها.</a:t>
            </a:r>
          </a:p>
          <a:p>
            <a:pPr algn="r" rtl="1"/>
            <a:endParaRPr lang="ar-DZ" dirty="0" smtClean="0">
              <a:solidFill>
                <a:schemeClr val="tx1"/>
              </a:solidFill>
            </a:endParaRPr>
          </a:p>
          <a:p>
            <a:pPr algn="r" rtl="1"/>
            <a:r>
              <a:rPr lang="ar-DZ" dirty="0" smtClean="0">
                <a:solidFill>
                  <a:schemeClr val="tx1"/>
                </a:solidFill>
              </a:rPr>
              <a:t>تعتبر </a:t>
            </a:r>
            <a:r>
              <a:rPr lang="ar-DZ" dirty="0">
                <a:solidFill>
                  <a:schemeClr val="tx1"/>
                </a:solidFill>
              </a:rPr>
              <a:t>علاقة </a:t>
            </a:r>
            <a:r>
              <a:rPr lang="ar-DZ" b="1" dirty="0">
                <a:solidFill>
                  <a:schemeClr val="tx1"/>
                </a:solidFill>
              </a:rPr>
              <a:t>التحوط مؤهلة لتطبيق محاسبة التحوط عند توفر الشروط </a:t>
            </a:r>
            <a:r>
              <a:rPr lang="ar-DZ" b="1" dirty="0" smtClean="0">
                <a:solidFill>
                  <a:schemeClr val="tx1"/>
                </a:solidFill>
              </a:rPr>
              <a:t>التالية:</a:t>
            </a:r>
          </a:p>
          <a:p>
            <a:pPr algn="r" rtl="1"/>
            <a:r>
              <a:rPr lang="ar-DZ" dirty="0" smtClean="0">
                <a:solidFill>
                  <a:schemeClr val="tx1"/>
                </a:solidFill>
              </a:rPr>
              <a:t>-تتكون </a:t>
            </a:r>
            <a:r>
              <a:rPr lang="ar-DZ" dirty="0">
                <a:solidFill>
                  <a:schemeClr val="tx1"/>
                </a:solidFill>
              </a:rPr>
              <a:t>علاقة التحوط فقط من </a:t>
            </a:r>
            <a:r>
              <a:rPr lang="ar-DZ" dirty="0">
                <a:solidFill>
                  <a:srgbClr val="FF0000"/>
                </a:solidFill>
              </a:rPr>
              <a:t>أدوات التحوط المؤهلة والبنود المؤهلة </a:t>
            </a:r>
            <a:r>
              <a:rPr lang="ar-DZ" dirty="0" smtClean="0">
                <a:solidFill>
                  <a:schemeClr val="tx1"/>
                </a:solidFill>
              </a:rPr>
              <a:t>للتحوط،</a:t>
            </a:r>
          </a:p>
          <a:p>
            <a:pPr algn="r" rtl="1"/>
            <a:r>
              <a:rPr lang="ar-DZ" dirty="0" smtClean="0">
                <a:solidFill>
                  <a:schemeClr val="tx1"/>
                </a:solidFill>
              </a:rPr>
              <a:t>-عند </a:t>
            </a:r>
            <a:r>
              <a:rPr lang="ar-DZ" dirty="0">
                <a:solidFill>
                  <a:schemeClr val="tx1"/>
                </a:solidFill>
              </a:rPr>
              <a:t>بداية علاقة التحوط، فانه يوجد تشخيص </a:t>
            </a:r>
            <a:r>
              <a:rPr lang="ar-DZ" dirty="0">
                <a:solidFill>
                  <a:srgbClr val="FF0000"/>
                </a:solidFill>
              </a:rPr>
              <a:t>وتوثيق</a:t>
            </a:r>
            <a:r>
              <a:rPr lang="ar-DZ" dirty="0">
                <a:solidFill>
                  <a:schemeClr val="tx1"/>
                </a:solidFill>
              </a:rPr>
              <a:t> رسميين لعلاقة</a:t>
            </a:r>
          </a:p>
          <a:p>
            <a:pPr algn="r" rtl="1"/>
            <a:r>
              <a:rPr lang="ar-DZ" dirty="0">
                <a:solidFill>
                  <a:schemeClr val="tx1"/>
                </a:solidFill>
              </a:rPr>
              <a:t>التحوط وللهدف من إدارة المخاطر للمنشأة وإستراتيجية القيام </a:t>
            </a:r>
            <a:r>
              <a:rPr lang="ar-DZ" dirty="0" err="1">
                <a:solidFill>
                  <a:schemeClr val="tx1"/>
                </a:solidFill>
              </a:rPr>
              <a:t>بالتحوط</a:t>
            </a:r>
            <a:r>
              <a:rPr lang="ar-DZ" dirty="0">
                <a:solidFill>
                  <a:schemeClr val="tx1"/>
                </a:solidFill>
              </a:rPr>
              <a:t>.</a:t>
            </a:r>
          </a:p>
          <a:p>
            <a:pPr algn="r" rtl="1"/>
            <a:r>
              <a:rPr lang="ar-DZ" dirty="0">
                <a:solidFill>
                  <a:schemeClr val="tx1"/>
                </a:solidFill>
              </a:rPr>
              <a:t>- أنه يتوفر في علاقة التحوط متطلبات </a:t>
            </a:r>
            <a:r>
              <a:rPr lang="ar-DZ" dirty="0">
                <a:solidFill>
                  <a:srgbClr val="FF0000"/>
                </a:solidFill>
              </a:rPr>
              <a:t>فعالية التحوط</a:t>
            </a:r>
            <a:r>
              <a:rPr lang="ar-DZ" dirty="0" smtClean="0">
                <a:solidFill>
                  <a:srgbClr val="FF0000"/>
                </a:solidFill>
              </a:rPr>
              <a:t>..</a:t>
            </a:r>
            <a:endParaRPr lang="ar-DZ" b="1" dirty="0" smtClean="0">
              <a:solidFill>
                <a:srgbClr val="FF0000"/>
              </a:solidFill>
            </a:endParaRPr>
          </a:p>
          <a:p>
            <a:pPr algn="r" rtl="1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b="1" dirty="0" smtClean="0"/>
              <a:t>تتكون أدوات </a:t>
            </a:r>
            <a:r>
              <a:rPr lang="ar-DZ" b="1" dirty="0"/>
              <a:t>التحوط </a:t>
            </a:r>
            <a:r>
              <a:rPr lang="ar-DZ" b="1" dirty="0" smtClean="0"/>
              <a:t> من:</a:t>
            </a:r>
          </a:p>
          <a:p>
            <a:pPr algn="r" rtl="1">
              <a:buNone/>
            </a:pPr>
            <a:r>
              <a:rPr lang="ar-DZ" b="1" dirty="0"/>
              <a:t>-</a:t>
            </a:r>
            <a:r>
              <a:rPr lang="ar-DZ" dirty="0" smtClean="0"/>
              <a:t>العقود </a:t>
            </a:r>
            <a:r>
              <a:rPr lang="ar-DZ" dirty="0"/>
              <a:t>مع المبرمة مع طرف من خارج </a:t>
            </a:r>
            <a:r>
              <a:rPr lang="ar-DZ" dirty="0" smtClean="0"/>
              <a:t>المنشأة المقدمة </a:t>
            </a:r>
            <a:r>
              <a:rPr lang="ar-DZ" dirty="0"/>
              <a:t>للتقارير والتي يمكن تصنيفها كأدوات تحوط. 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-</a:t>
            </a:r>
            <a:r>
              <a:rPr lang="ar-DZ" dirty="0" smtClean="0"/>
              <a:t>وقد </a:t>
            </a:r>
            <a:r>
              <a:rPr lang="ar-DZ" dirty="0"/>
              <a:t>تكون أداة التحوط مشتقة </a:t>
            </a:r>
            <a:r>
              <a:rPr lang="ar-DZ" dirty="0" smtClean="0"/>
              <a:t>)باستثناء </a:t>
            </a:r>
            <a:r>
              <a:rPr lang="ar-DZ" dirty="0"/>
              <a:t>بعض الخيارات المكتوبة ( أو الأدوات المالية غير المشتقة المقاسة </a:t>
            </a:r>
            <a:r>
              <a:rPr lang="fr-FR" dirty="0" smtClean="0"/>
              <a:t>FVTPL. </a:t>
            </a:r>
            <a:r>
              <a:rPr lang="ar-DZ" dirty="0"/>
              <a:t>إلا إذا كان التزاما </a:t>
            </a:r>
            <a:r>
              <a:rPr lang="ar-DZ" dirty="0" smtClean="0"/>
              <a:t>ماليا </a:t>
            </a:r>
            <a:r>
              <a:rPr lang="ar-DZ" dirty="0" err="1" smtClean="0"/>
              <a:t>ب</a:t>
            </a:r>
            <a:r>
              <a:rPr lang="ar-DZ" dirty="0" smtClean="0"/>
              <a:t> </a:t>
            </a:r>
            <a:r>
              <a:rPr lang="fr-FR" dirty="0" smtClean="0"/>
              <a:t>FVTPL </a:t>
            </a:r>
            <a:r>
              <a:rPr lang="ar-DZ" dirty="0" smtClean="0"/>
              <a:t>يتم عرض </a:t>
            </a:r>
            <a:r>
              <a:rPr lang="ar-DZ" dirty="0"/>
              <a:t>التغييرات الناتجة عن مخاطر الائتمان في بنود الدخل الشامل </a:t>
            </a:r>
            <a:r>
              <a:rPr lang="ar-DZ" dirty="0" smtClean="0"/>
              <a:t>الآخر.</a:t>
            </a:r>
          </a:p>
          <a:p>
            <a:pPr algn="r" rtl="1">
              <a:buNone/>
            </a:pPr>
            <a:endParaRPr lang="ar-DZ" dirty="0"/>
          </a:p>
          <a:p>
            <a:pPr algn="r" rtl="1">
              <a:buNone/>
            </a:pPr>
            <a:r>
              <a:rPr lang="ar-DZ" b="1" dirty="0"/>
              <a:t>أما البنود التي يتم التحوط </a:t>
            </a:r>
            <a:r>
              <a:rPr lang="ar-DZ" b="1" dirty="0" smtClean="0"/>
              <a:t>لمخاطرها يمكن أن يكون :</a:t>
            </a:r>
          </a:p>
          <a:p>
            <a:pPr algn="r" rtl="1">
              <a:buNone/>
            </a:pPr>
            <a:r>
              <a:rPr lang="ar-DZ" dirty="0"/>
              <a:t>-</a:t>
            </a:r>
            <a:r>
              <a:rPr lang="ar-DZ" dirty="0" smtClean="0"/>
              <a:t>البند </a:t>
            </a:r>
            <a:r>
              <a:rPr lang="ar-DZ" dirty="0"/>
              <a:t>المتحوط له أصلا أو </a:t>
            </a:r>
            <a:r>
              <a:rPr lang="ar-DZ" dirty="0" smtClean="0"/>
              <a:t>التزاما،</a:t>
            </a:r>
          </a:p>
          <a:p>
            <a:pPr algn="r" rtl="1">
              <a:buFontTx/>
              <a:buChar char="-"/>
            </a:pPr>
            <a:r>
              <a:rPr lang="ar-DZ" dirty="0" smtClean="0"/>
              <a:t>أو </a:t>
            </a:r>
            <a:r>
              <a:rPr lang="ar-DZ" dirty="0"/>
              <a:t>اتفاقية غير ملزمة</a:t>
            </a:r>
            <a:r>
              <a:rPr lang="ar-DZ" dirty="0" smtClean="0"/>
              <a:t>،</a:t>
            </a:r>
          </a:p>
          <a:p>
            <a:pPr algn="r" rtl="1">
              <a:buFontTx/>
              <a:buChar char="-"/>
            </a:pPr>
            <a:r>
              <a:rPr lang="ar-DZ" dirty="0" smtClean="0"/>
              <a:t> </a:t>
            </a:r>
            <a:r>
              <a:rPr lang="ar-DZ" dirty="0"/>
              <a:t>أو عملية تنبؤ عالية الاحتمال</a:t>
            </a:r>
            <a:r>
              <a:rPr lang="ar-DZ" dirty="0" smtClean="0"/>
              <a:t>،</a:t>
            </a:r>
          </a:p>
          <a:p>
            <a:pPr algn="r" rtl="1">
              <a:buFontTx/>
              <a:buChar char="-"/>
            </a:pPr>
            <a:r>
              <a:rPr lang="ar-DZ" dirty="0" smtClean="0"/>
              <a:t> </a:t>
            </a:r>
            <a:r>
              <a:rPr lang="ar-DZ" dirty="0"/>
              <a:t>أو صافي استثمار في </a:t>
            </a:r>
            <a:r>
              <a:rPr lang="ar-DZ" dirty="0" smtClean="0"/>
              <a:t>عملية أجنبية 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ar-DZ" b="1" dirty="0"/>
              <a:t>المحاسبة عن علاقات التحوط </a:t>
            </a:r>
            <a:r>
              <a:rPr lang="ar-DZ" b="1" dirty="0" smtClean="0"/>
              <a:t>المؤهلة:</a:t>
            </a:r>
            <a:r>
              <a:rPr lang="ar-DZ" dirty="0" smtClean="0"/>
              <a:t>هناك </a:t>
            </a:r>
            <a:r>
              <a:rPr lang="ar-DZ" dirty="0"/>
              <a:t>ثلاثة أنواع من علاقات التحوط</a:t>
            </a:r>
            <a:r>
              <a:rPr lang="ar-DZ" dirty="0" smtClean="0"/>
              <a:t>:</a:t>
            </a:r>
          </a:p>
          <a:p>
            <a:pPr algn="r" rtl="1"/>
            <a:r>
              <a:rPr lang="ar-DZ" b="1" dirty="0"/>
              <a:t>تحوط القيمة العادلة</a:t>
            </a:r>
            <a:r>
              <a:rPr lang="ar-DZ" dirty="0"/>
              <a:t>: التحوط للتعرض للتغيرات في القيمة العادلة </a:t>
            </a:r>
            <a:r>
              <a:rPr lang="ar-DZ" dirty="0" smtClean="0"/>
              <a:t>للموجودات أو </a:t>
            </a:r>
            <a:r>
              <a:rPr lang="ar-DZ" dirty="0"/>
              <a:t>المطلوبات المعترف </a:t>
            </a:r>
            <a:r>
              <a:rPr lang="ar-DZ" dirty="0" err="1"/>
              <a:t>بها</a:t>
            </a:r>
            <a:r>
              <a:rPr lang="ar-DZ" dirty="0"/>
              <a:t> </a:t>
            </a:r>
            <a:r>
              <a:rPr lang="ar-DZ" dirty="0" smtClean="0"/>
              <a:t>، </a:t>
            </a:r>
            <a:r>
              <a:rPr lang="ar-DZ" dirty="0"/>
              <a:t>ويعزى إلى مخاطر معينة ويمكن أن يؤثر على الربح </a:t>
            </a:r>
            <a:r>
              <a:rPr lang="ar-DZ" dirty="0" smtClean="0"/>
              <a:t>أو الخسارة(</a:t>
            </a:r>
            <a:r>
              <a:rPr lang="fr-FR" dirty="0" smtClean="0"/>
              <a:t>PL</a:t>
            </a:r>
            <a:r>
              <a:rPr lang="ar-DZ" dirty="0" smtClean="0"/>
              <a:t>) أو</a:t>
            </a:r>
            <a:r>
              <a:rPr lang="fr-FR" dirty="0" smtClean="0"/>
              <a:t>)</a:t>
            </a:r>
            <a:r>
              <a:rPr lang="ar-DZ" dirty="0" smtClean="0"/>
              <a:t> </a:t>
            </a:r>
            <a:r>
              <a:rPr lang="ar-DZ" dirty="0"/>
              <a:t>الدخل الشامل </a:t>
            </a:r>
            <a:r>
              <a:rPr lang="ar-DZ" dirty="0" smtClean="0"/>
              <a:t>الآخر(</a:t>
            </a:r>
            <a:r>
              <a:rPr lang="fr-FR" dirty="0" smtClean="0"/>
              <a:t>OCI</a:t>
            </a:r>
            <a:r>
              <a:rPr lang="ar-DZ" dirty="0" smtClean="0"/>
              <a:t>) </a:t>
            </a:r>
            <a:r>
              <a:rPr lang="ar-DZ" dirty="0"/>
              <a:t>في حالة أداة حقوق الملكية المعينة </a:t>
            </a:r>
            <a:r>
              <a:rPr lang="ar-DZ" dirty="0" smtClean="0"/>
              <a:t>بالقيمة</a:t>
            </a:r>
            <a:r>
              <a:rPr lang="ar-DZ" dirty="0"/>
              <a:t> العادلة من خلال الدخل الشامل </a:t>
            </a:r>
            <a:r>
              <a:rPr lang="ar-DZ" dirty="0" smtClean="0"/>
              <a:t>الآخر</a:t>
            </a:r>
            <a:r>
              <a:rPr lang="fr-FR" dirty="0" smtClean="0"/>
              <a:t>(.</a:t>
            </a:r>
          </a:p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مثال</a:t>
            </a:r>
            <a:r>
              <a:rPr lang="ar-DZ" b="1" dirty="0"/>
              <a:t> :</a:t>
            </a:r>
            <a:r>
              <a:rPr lang="ar-DZ" b="1" dirty="0">
                <a:solidFill>
                  <a:srgbClr val="FF0000"/>
                </a:solidFill>
              </a:rPr>
              <a:t>تحوط القيمة العادلة</a:t>
            </a:r>
          </a:p>
          <a:p>
            <a:pPr algn="r" rtl="1">
              <a:buNone/>
            </a:pPr>
            <a:r>
              <a:rPr lang="ar-DZ" dirty="0" smtClean="0"/>
              <a:t>   اشترت </a:t>
            </a:r>
            <a:r>
              <a:rPr lang="ar-DZ" dirty="0"/>
              <a:t>شركة سندات </a:t>
            </a:r>
            <a:r>
              <a:rPr lang="ar-DZ" b="1" dirty="0"/>
              <a:t>بمبلغ 2 مليون $ ، بمعدل فائدة ثابت 6 % سنويا . وتم</a:t>
            </a:r>
          </a:p>
          <a:p>
            <a:pPr algn="r" rtl="1">
              <a:buNone/>
            </a:pPr>
            <a:r>
              <a:rPr lang="ar-DZ" dirty="0" smtClean="0"/>
              <a:t>   تصنيف </a:t>
            </a:r>
            <a:r>
              <a:rPr lang="ar-DZ" dirty="0"/>
              <a:t>السندات على أنها بالقيمة العادلة من خلال الربح أو </a:t>
            </a:r>
            <a:r>
              <a:rPr lang="ar-DZ" dirty="0" smtClean="0"/>
              <a:t>الخسارة</a:t>
            </a:r>
            <a:r>
              <a:rPr lang="fr-FR" dirty="0" smtClean="0"/>
              <a:t>(FVTPL)</a:t>
            </a:r>
            <a:endParaRPr lang="fr-FR" dirty="0"/>
          </a:p>
          <a:p>
            <a:pPr algn="r" rtl="1">
              <a:buNone/>
            </a:pPr>
            <a:r>
              <a:rPr lang="ar-DZ" dirty="0" smtClean="0"/>
              <a:t>   دخلت </a:t>
            </a:r>
            <a:r>
              <a:rPr lang="ar-DZ" dirty="0"/>
              <a:t>الشركة في عقد مبادلة معدل </a:t>
            </a:r>
            <a:r>
              <a:rPr lang="ar-DZ" dirty="0" smtClean="0"/>
              <a:t>الفائدة</a:t>
            </a:r>
            <a:r>
              <a:rPr lang="fr-FR" dirty="0" smtClean="0"/>
              <a:t>  (SWAP)</a:t>
            </a:r>
            <a:r>
              <a:rPr lang="ar-DZ" dirty="0" smtClean="0"/>
              <a:t>قيمته العادلة صفر</a:t>
            </a:r>
            <a:r>
              <a:rPr lang="fr-FR" dirty="0" smtClean="0"/>
              <a:t> </a:t>
            </a:r>
            <a:r>
              <a:rPr lang="ar-DZ" dirty="0" smtClean="0"/>
              <a:t>لإطفاء الانخفاض </a:t>
            </a:r>
            <a:r>
              <a:rPr lang="ar-DZ" dirty="0"/>
              <a:t>في القيمة العادلة للسندات .</a:t>
            </a:r>
          </a:p>
          <a:p>
            <a:pPr algn="r" rtl="1">
              <a:buNone/>
            </a:pPr>
            <a:r>
              <a:rPr lang="ar-DZ" dirty="0" smtClean="0"/>
              <a:t>   </a:t>
            </a:r>
            <a:r>
              <a:rPr lang="ar-DZ" dirty="0" err="1" smtClean="0"/>
              <a:t>اذا</a:t>
            </a:r>
            <a:r>
              <a:rPr lang="ar-DZ" dirty="0" smtClean="0"/>
              <a:t> </a:t>
            </a:r>
            <a:r>
              <a:rPr lang="ar-DZ" dirty="0"/>
              <a:t>كانت أداة التحوط </a:t>
            </a:r>
            <a:r>
              <a:rPr lang="ar-DZ" dirty="0">
                <a:solidFill>
                  <a:srgbClr val="FF0000"/>
                </a:solidFill>
              </a:rPr>
              <a:t>فعالة</a:t>
            </a:r>
            <a:r>
              <a:rPr lang="ar-DZ" dirty="0"/>
              <a:t> ، فان الانخفاض في القيمة العادلة للسندات سوف</a:t>
            </a:r>
          </a:p>
          <a:p>
            <a:pPr algn="r" rtl="1">
              <a:buNone/>
            </a:pPr>
            <a:r>
              <a:rPr lang="ar-DZ" dirty="0" smtClean="0"/>
              <a:t>   يتم </a:t>
            </a:r>
            <a:r>
              <a:rPr lang="ar-DZ" dirty="0"/>
              <a:t>إطفاؤه بالزيادة المقابلة في القيمة المشتقة </a:t>
            </a:r>
            <a:r>
              <a:rPr lang="ar-DZ" dirty="0" smtClean="0"/>
              <a:t>لأداة </a:t>
            </a:r>
            <a:r>
              <a:rPr lang="fr-FR" dirty="0" smtClean="0"/>
              <a:t>SWAP)</a:t>
            </a:r>
            <a:r>
              <a:rPr lang="ar-DZ" dirty="0" smtClean="0"/>
              <a:t> ) والتي </a:t>
            </a:r>
            <a:r>
              <a:rPr lang="ar-DZ" dirty="0" smtClean="0">
                <a:solidFill>
                  <a:srgbClr val="FF0000"/>
                </a:solidFill>
              </a:rPr>
              <a:t>يتوقع أن </a:t>
            </a:r>
            <a:r>
              <a:rPr lang="ar-DZ" dirty="0">
                <a:solidFill>
                  <a:srgbClr val="FF0000"/>
                </a:solidFill>
              </a:rPr>
              <a:t>تكون فعالة 100 </a:t>
            </a:r>
            <a:r>
              <a:rPr lang="ar-DZ" dirty="0" smtClean="0">
                <a:solidFill>
                  <a:srgbClr val="FF0000"/>
                </a:solidFill>
              </a:rPr>
              <a:t>%.</a:t>
            </a:r>
          </a:p>
          <a:p>
            <a:pPr algn="r" rtl="1"/>
            <a:r>
              <a:rPr lang="ar-DZ" dirty="0"/>
              <a:t> </a:t>
            </a:r>
            <a:r>
              <a:rPr lang="ar-DZ" dirty="0" smtClean="0"/>
              <a:t> مع </a:t>
            </a:r>
            <a:r>
              <a:rPr lang="ar-DZ" dirty="0"/>
              <a:t>العلم أن الشركة </a:t>
            </a:r>
            <a:r>
              <a:rPr lang="ar-DZ" dirty="0">
                <a:solidFill>
                  <a:srgbClr val="FF0000"/>
                </a:solidFill>
              </a:rPr>
              <a:t>وثقت</a:t>
            </a:r>
            <a:r>
              <a:rPr lang="ar-DZ" dirty="0"/>
              <a:t> وحددت </a:t>
            </a:r>
            <a:r>
              <a:rPr lang="ar-DZ" dirty="0" smtClean="0">
                <a:solidFill>
                  <a:srgbClr val="FF0000"/>
                </a:solidFill>
              </a:rPr>
              <a:t>الأداة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SWAP</a:t>
            </a:r>
            <a:r>
              <a:rPr lang="ar-DZ" dirty="0">
                <a:solidFill>
                  <a:srgbClr val="FF0000"/>
                </a:solidFill>
              </a:rPr>
              <a:t> كأداة </a:t>
            </a:r>
            <a:r>
              <a:rPr lang="ar-DZ" dirty="0" smtClean="0">
                <a:solidFill>
                  <a:srgbClr val="FF0000"/>
                </a:solidFill>
              </a:rPr>
              <a:t>للتحوط </a:t>
            </a:r>
            <a:r>
              <a:rPr lang="ar-DZ" dirty="0"/>
              <a:t>. ولقد ارتفع معدل الفائدة في السوق </a:t>
            </a:r>
            <a:r>
              <a:rPr lang="ar-DZ" dirty="0" smtClean="0"/>
              <a:t>إلى </a:t>
            </a:r>
            <a:r>
              <a:rPr lang="ar-DZ" dirty="0"/>
              <a:t>7 % وانخفضت </a:t>
            </a:r>
            <a:r>
              <a:rPr lang="ar-DZ" dirty="0" smtClean="0"/>
              <a:t>القيمة العادلة </a:t>
            </a:r>
            <a:r>
              <a:rPr lang="ar-DZ" dirty="0"/>
              <a:t>للسندات </a:t>
            </a:r>
            <a:r>
              <a:rPr lang="ar-DZ" dirty="0" smtClean="0"/>
              <a:t>إلى 1920000</a:t>
            </a:r>
            <a:r>
              <a:rPr lang="fr-FR" dirty="0"/>
              <a:t> </a:t>
            </a:r>
            <a:r>
              <a:rPr lang="fr-FR" dirty="0" smtClean="0"/>
              <a:t>$</a:t>
            </a:r>
            <a:r>
              <a:rPr lang="ar-DZ" dirty="0" smtClean="0"/>
              <a:t>.</a:t>
            </a:r>
          </a:p>
          <a:p>
            <a:pPr algn="r" rtl="1"/>
            <a:r>
              <a:rPr lang="ar-DZ" b="1" dirty="0">
                <a:solidFill>
                  <a:srgbClr val="FF0000"/>
                </a:solidFill>
              </a:rPr>
              <a:t>المطلوب: </a:t>
            </a:r>
            <a:r>
              <a:rPr lang="ar-DZ" b="1" dirty="0"/>
              <a:t>كيف تتم المحاسبة عن التحوط في القوائم المالية للشركة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DZ" b="1" dirty="0"/>
              <a:t>الحل:</a:t>
            </a:r>
          </a:p>
          <a:p>
            <a:pPr algn="r" rtl="1"/>
            <a:r>
              <a:rPr lang="ar-DZ" dirty="0" smtClean="0"/>
              <a:t>1-البند المحوط له هي السندات</a:t>
            </a:r>
            <a:r>
              <a:rPr lang="ar-DZ" dirty="0"/>
              <a:t> في تحوط القيمة العادلة ، أي أن </a:t>
            </a:r>
            <a:r>
              <a:rPr lang="ar-DZ" dirty="0" smtClean="0"/>
              <a:t>التغير، في </a:t>
            </a:r>
            <a:r>
              <a:rPr lang="ar-DZ" dirty="0"/>
              <a:t>الأداة يتم الاعتراف </a:t>
            </a:r>
            <a:r>
              <a:rPr lang="ar-DZ" dirty="0" err="1"/>
              <a:t>به</a:t>
            </a:r>
            <a:r>
              <a:rPr lang="ar-DZ" dirty="0"/>
              <a:t> في الأرباح أو </a:t>
            </a:r>
            <a:r>
              <a:rPr lang="ar-DZ" dirty="0" smtClean="0"/>
              <a:t>الخسائر</a:t>
            </a:r>
            <a:r>
              <a:rPr lang="fr-FR" dirty="0" smtClean="0"/>
              <a:t> P/L 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وبالتالي نسجل:</a:t>
            </a:r>
          </a:p>
          <a:p>
            <a:pPr algn="r" rtl="1">
              <a:buNone/>
            </a:pPr>
            <a:r>
              <a:rPr lang="ar-DZ" dirty="0" smtClean="0"/>
              <a:t>------------------          ------------------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DZ" dirty="0" err="1" smtClean="0"/>
              <a:t>ح</a:t>
            </a:r>
            <a:r>
              <a:rPr lang="ar-DZ" dirty="0" smtClean="0"/>
              <a:t>/ الأرباح أو الخسائر        80000 ¹</a:t>
            </a:r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     </a:t>
            </a:r>
            <a:r>
              <a:rPr lang="ar-DZ" dirty="0" err="1" smtClean="0"/>
              <a:t>الى</a:t>
            </a:r>
            <a:r>
              <a:rPr lang="ar-DZ" dirty="0" smtClean="0"/>
              <a:t> ح/ السندات                     80000</a:t>
            </a:r>
          </a:p>
          <a:p>
            <a:pPr algn="r" rtl="1">
              <a:buNone/>
            </a:pPr>
            <a:r>
              <a:rPr lang="ar-DZ" dirty="0" smtClean="0"/>
              <a:t>---------------------------------------------</a:t>
            </a:r>
          </a:p>
          <a:p>
            <a:pPr algn="r" rtl="1">
              <a:buNone/>
            </a:pPr>
            <a:r>
              <a:rPr lang="ar-DZ" sz="2000" dirty="0" smtClean="0"/>
              <a:t>2000000¹  -1920000 </a:t>
            </a:r>
          </a:p>
          <a:p>
            <a:pPr algn="r" rtl="1">
              <a:buNone/>
            </a:pPr>
            <a:r>
              <a:rPr lang="ar-DZ" dirty="0" smtClean="0"/>
              <a:t>2- زادت القيمة العادلة للمبادلة </a:t>
            </a:r>
            <a:r>
              <a:rPr lang="fr-FR" dirty="0" smtClean="0"/>
              <a:t>SWAP</a:t>
            </a:r>
            <a:r>
              <a:rPr lang="ar-DZ" dirty="0" smtClean="0"/>
              <a:t> بمبلغ 80000 </a:t>
            </a:r>
            <a:r>
              <a:rPr lang="fr-FR" dirty="0" smtClean="0"/>
              <a:t>$</a:t>
            </a:r>
            <a:r>
              <a:rPr lang="ar-DZ" dirty="0" smtClean="0"/>
              <a:t>(100 %)</a:t>
            </a:r>
          </a:p>
          <a:p>
            <a:pPr algn="r" rtl="1">
              <a:buNone/>
            </a:pPr>
            <a:r>
              <a:rPr lang="ar-DZ" dirty="0"/>
              <a:t>وكون أن </a:t>
            </a:r>
            <a:r>
              <a:rPr lang="ar-DZ" dirty="0" smtClean="0"/>
              <a:t>الأداة </a:t>
            </a:r>
            <a:r>
              <a:rPr lang="fr-FR" dirty="0" smtClean="0"/>
              <a:t>SWAP </a:t>
            </a:r>
            <a:r>
              <a:rPr lang="ar-DZ" dirty="0" smtClean="0"/>
              <a:t>هي مشتق </a:t>
            </a:r>
            <a:r>
              <a:rPr lang="ar-DZ" dirty="0"/>
              <a:t>يتم قياسها بالقيمة العادلة ويتم 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الاعتراف بالتغير في القيمة العادلة </a:t>
            </a:r>
            <a:r>
              <a:rPr lang="ar-DZ" dirty="0" smtClean="0"/>
              <a:t>في</a:t>
            </a:r>
            <a:r>
              <a:rPr lang="fr-FR" dirty="0" smtClean="0"/>
              <a:t> P/L</a:t>
            </a:r>
            <a:r>
              <a:rPr lang="ar-DZ" dirty="0" smtClean="0"/>
              <a:t>وبالتالي نسجل</a:t>
            </a:r>
          </a:p>
          <a:p>
            <a:pPr algn="r" rtl="1">
              <a:buNone/>
            </a:pPr>
            <a:r>
              <a:rPr lang="ar-DZ" dirty="0" smtClean="0"/>
              <a:t>----------------                  --------------</a:t>
            </a:r>
          </a:p>
          <a:p>
            <a:pPr algn="r" rtl="1">
              <a:buNone/>
            </a:pPr>
            <a:r>
              <a:rPr lang="ar-DZ" dirty="0" smtClean="0"/>
              <a:t>من </a:t>
            </a:r>
            <a:r>
              <a:rPr lang="ar-DZ" dirty="0" err="1" smtClean="0"/>
              <a:t>ح</a:t>
            </a:r>
            <a:r>
              <a:rPr lang="ar-DZ" dirty="0" smtClean="0"/>
              <a:t>/ المبادلة </a:t>
            </a:r>
            <a:r>
              <a:rPr lang="fr-FR" dirty="0" smtClean="0"/>
              <a:t>SWAP</a:t>
            </a:r>
            <a:r>
              <a:rPr lang="ar-DZ" dirty="0" smtClean="0"/>
              <a:t>             80000 </a:t>
            </a:r>
          </a:p>
          <a:p>
            <a:pPr algn="r" rtl="1">
              <a:buNone/>
            </a:pPr>
            <a:r>
              <a:rPr lang="ar-DZ" dirty="0"/>
              <a:t> </a:t>
            </a:r>
            <a:r>
              <a:rPr lang="ar-DZ" dirty="0" smtClean="0"/>
              <a:t>      </a:t>
            </a:r>
            <a:r>
              <a:rPr lang="ar-DZ" dirty="0" err="1" smtClean="0"/>
              <a:t>الى</a:t>
            </a:r>
            <a:r>
              <a:rPr lang="ar-DZ" dirty="0" smtClean="0"/>
              <a:t> ح/ الأرباح أو الخسائر             80000   </a:t>
            </a:r>
          </a:p>
          <a:p>
            <a:pPr algn="r" rtl="1">
              <a:buNone/>
            </a:pPr>
            <a:r>
              <a:rPr lang="ar-DZ" dirty="0" smtClean="0"/>
              <a:t>-------------------------------------------------    </a:t>
            </a:r>
          </a:p>
          <a:p>
            <a:pPr algn="r" rtl="1">
              <a:buNone/>
            </a:pPr>
            <a:r>
              <a:rPr lang="ar-DZ" dirty="0">
                <a:solidFill>
                  <a:srgbClr val="FF0000"/>
                </a:solidFill>
              </a:rPr>
              <a:t>وهكذا يتم </a:t>
            </a:r>
            <a:r>
              <a:rPr lang="ar-DZ" dirty="0" err="1">
                <a:solidFill>
                  <a:srgbClr val="FF0000"/>
                </a:solidFill>
              </a:rPr>
              <a:t>اطفاء</a:t>
            </a:r>
            <a:r>
              <a:rPr lang="ar-DZ" dirty="0">
                <a:solidFill>
                  <a:srgbClr val="FF0000"/>
                </a:solidFill>
              </a:rPr>
              <a:t> كل من التغير في القيمة العادلة للبند المحوط له وأداة </a:t>
            </a:r>
            <a:r>
              <a:rPr lang="ar-DZ" dirty="0" smtClean="0">
                <a:solidFill>
                  <a:srgbClr val="FF0000"/>
                </a:solidFill>
              </a:rPr>
              <a:t>التحوط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>
                <a:solidFill>
                  <a:srgbClr val="FF0000"/>
                </a:solidFill>
              </a:rPr>
              <a:t>، </a:t>
            </a:r>
            <a:r>
              <a:rPr lang="ar-DZ" dirty="0">
                <a:solidFill>
                  <a:srgbClr val="FF0000"/>
                </a:solidFill>
              </a:rPr>
              <a:t>أي تحوط </a:t>
            </a:r>
            <a:r>
              <a:rPr lang="ar-DZ" dirty="0" smtClean="0">
                <a:solidFill>
                  <a:srgbClr val="FF0000"/>
                </a:solidFill>
              </a:rPr>
              <a:t>فعال 100 %، وأن صافي الأثر على الأرباح أو الخسائر</a:t>
            </a:r>
            <a:r>
              <a:rPr lang="fr-FR" dirty="0" smtClean="0">
                <a:solidFill>
                  <a:srgbClr val="FF0000"/>
                </a:solidFill>
              </a:rPr>
              <a:t> P/L </a:t>
            </a:r>
            <a:r>
              <a:rPr lang="ar-DZ" dirty="0" smtClean="0">
                <a:solidFill>
                  <a:srgbClr val="FF0000"/>
                </a:solidFill>
              </a:rPr>
              <a:t> يساوي </a:t>
            </a:r>
            <a:r>
              <a:rPr lang="ar-DZ" dirty="0">
                <a:solidFill>
                  <a:srgbClr val="FF0000"/>
                </a:solidFill>
              </a:rPr>
              <a:t>صفر </a:t>
            </a:r>
            <a:r>
              <a:rPr lang="ar-DZ" dirty="0" smtClean="0">
                <a:solidFill>
                  <a:srgbClr val="FF0000"/>
                </a:solidFill>
              </a:rPr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DZ" b="1" dirty="0">
                <a:solidFill>
                  <a:srgbClr val="FF0000"/>
                </a:solidFill>
              </a:rPr>
              <a:t>تحوط التدفق النقدي</a:t>
            </a:r>
            <a:r>
              <a:rPr lang="ar-DZ" b="1" dirty="0"/>
              <a:t>: </a:t>
            </a:r>
            <a:r>
              <a:rPr lang="ar-DZ" dirty="0"/>
              <a:t>التحوط للتعرض للتغيرات في التدفقات النقدية</a:t>
            </a:r>
          </a:p>
          <a:p>
            <a:pPr algn="r" rtl="1">
              <a:buNone/>
            </a:pPr>
            <a:r>
              <a:rPr lang="ar-DZ" dirty="0" smtClean="0"/>
              <a:t> المنسوبة </a:t>
            </a:r>
            <a:r>
              <a:rPr lang="ar-DZ" dirty="0"/>
              <a:t>إلى مخاطر معينة مرتبطة بكافة أو أحد مكونات الأصل أو </a:t>
            </a:r>
            <a:r>
              <a:rPr lang="ar-DZ" dirty="0" smtClean="0"/>
              <a:t>الالتزام المعترف </a:t>
            </a:r>
            <a:r>
              <a:rPr lang="ar-DZ" dirty="0" err="1"/>
              <a:t>به</a:t>
            </a:r>
            <a:r>
              <a:rPr lang="ar-DZ" dirty="0"/>
              <a:t> </a:t>
            </a:r>
            <a:r>
              <a:rPr lang="ar-DZ" dirty="0" smtClean="0"/>
              <a:t>مثل </a:t>
            </a:r>
            <a:r>
              <a:rPr lang="ar-DZ" dirty="0"/>
              <a:t>جميع أو بعض الدفعات المستقبلية للفوائد على الديون (</a:t>
            </a:r>
            <a:r>
              <a:rPr lang="ar-DZ" dirty="0" smtClean="0"/>
              <a:t>ذات المعدلات </a:t>
            </a:r>
            <a:r>
              <a:rPr lang="ar-DZ" dirty="0"/>
              <a:t>المتغيرة )أو المحتمل بدرجة </a:t>
            </a:r>
            <a:r>
              <a:rPr lang="ar-DZ" dirty="0" smtClean="0"/>
              <a:t>كبيرة ويمکن </a:t>
            </a:r>
            <a:r>
              <a:rPr lang="ar-DZ" dirty="0"/>
              <a:t>أن تؤثر علی الربح </a:t>
            </a:r>
            <a:r>
              <a:rPr lang="ar-DZ" dirty="0" smtClean="0"/>
              <a:t>أوالخسارة</a:t>
            </a:r>
            <a:r>
              <a:rPr lang="ar-DZ" dirty="0"/>
              <a:t>.</a:t>
            </a:r>
          </a:p>
          <a:p>
            <a:pPr algn="r" rtl="1">
              <a:buNone/>
            </a:pPr>
            <a:r>
              <a:rPr lang="ar-DZ" dirty="0"/>
              <a:t>بالنسبة لتحوط التدفق النقدي، يتم </a:t>
            </a:r>
            <a:r>
              <a:rPr lang="ar-DZ" dirty="0" smtClean="0"/>
              <a:t>تعديل احتياطي </a:t>
            </a:r>
            <a:r>
              <a:rPr lang="ar-DZ" dirty="0"/>
              <a:t>تغطية التدفقات </a:t>
            </a:r>
            <a:r>
              <a:rPr lang="ar-DZ" dirty="0" smtClean="0"/>
              <a:t>النقدية في حقوق الملكية،</a:t>
            </a:r>
          </a:p>
          <a:p>
            <a:pPr algn="r" rtl="1">
              <a:buFontTx/>
              <a:buChar char="-"/>
            </a:pPr>
            <a:r>
              <a:rPr lang="ar-DZ" dirty="0" smtClean="0"/>
              <a:t>الأرباح </a:t>
            </a:r>
            <a:r>
              <a:rPr lang="ar-DZ" dirty="0"/>
              <a:t>أو الخسائر المتراكمة من أداة التحوط منذ بداية </a:t>
            </a:r>
            <a:r>
              <a:rPr lang="ar-DZ" dirty="0" smtClean="0"/>
              <a:t>التحوط،</a:t>
            </a:r>
          </a:p>
          <a:p>
            <a:pPr algn="r" rtl="1">
              <a:buFontTx/>
              <a:buChar char="-"/>
            </a:pPr>
            <a:r>
              <a:rPr lang="ar-DZ" dirty="0"/>
              <a:t>والتغير التراكمي في القيمة العادلة للبند المتحوط له منذ بداية </a:t>
            </a:r>
            <a:r>
              <a:rPr lang="ar-DZ" dirty="0" smtClean="0"/>
              <a:t>التحوط.</a:t>
            </a:r>
          </a:p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مثال : تحوط التدفق </a:t>
            </a:r>
            <a:r>
              <a:rPr lang="ar-DZ" b="1" dirty="0" smtClean="0">
                <a:solidFill>
                  <a:srgbClr val="FF0000"/>
                </a:solidFill>
              </a:rPr>
              <a:t>النقدي</a:t>
            </a:r>
          </a:p>
          <a:p>
            <a:pPr algn="r" rtl="1">
              <a:buNone/>
            </a:pPr>
            <a:r>
              <a:rPr lang="ar-DZ" dirty="0" smtClean="0"/>
              <a:t>   شركة تنوي شراء 1000 أوقية من الذهب في 31/1/ن+1بسعر السوق ، السعر الجاري يساوي </a:t>
            </a:r>
            <a:r>
              <a:rPr lang="ar-DZ" dirty="0" smtClean="0">
                <a:solidFill>
                  <a:srgbClr val="FF0000"/>
                </a:solidFill>
              </a:rPr>
              <a:t>1200</a:t>
            </a:r>
            <a:r>
              <a:rPr lang="ar-DZ" dirty="0" smtClean="0"/>
              <a:t> </a:t>
            </a:r>
            <a:r>
              <a:rPr lang="fr-FR" dirty="0"/>
              <a:t>$ </a:t>
            </a:r>
            <a:r>
              <a:rPr lang="ar-DZ" dirty="0" smtClean="0"/>
              <a:t>/ لكل أوقية .نظرا لأن سعر الذهب سيرتفع، قررت الشركة الدخول في عقد مستقبلي لشراء 1000 أوقية بسعر 1300 </a:t>
            </a:r>
            <a:r>
              <a:rPr lang="fr-FR" dirty="0" smtClean="0"/>
              <a:t>$</a:t>
            </a:r>
            <a:r>
              <a:rPr lang="ar-DZ" dirty="0" smtClean="0"/>
              <a:t> في 31/12/ن </a:t>
            </a:r>
          </a:p>
          <a:p>
            <a:pPr algn="r" rtl="1">
              <a:buNone/>
            </a:pPr>
            <a:r>
              <a:rPr lang="ar-DZ" dirty="0" smtClean="0"/>
              <a:t>  قامت </a:t>
            </a:r>
            <a:r>
              <a:rPr lang="ar-DZ" dirty="0"/>
              <a:t>الشركة بتوثيق وتحديد العقد المستقبلي كأداة للتحوط . مع العلم </a:t>
            </a:r>
            <a:r>
              <a:rPr lang="ar-DZ" dirty="0" smtClean="0"/>
              <a:t>أن</a:t>
            </a:r>
            <a:r>
              <a:rPr lang="ar-DZ" dirty="0"/>
              <a:t> نهاية السنة المالية للشركة </a:t>
            </a:r>
            <a:r>
              <a:rPr lang="ar-DZ" dirty="0" smtClean="0"/>
              <a:t>هي31/12/ن</a:t>
            </a:r>
            <a:r>
              <a:rPr lang="ar-DZ" dirty="0"/>
              <a:t> وكان سعر المستقبلي </a:t>
            </a:r>
            <a:r>
              <a:rPr lang="ar-DZ" dirty="0" smtClean="0"/>
              <a:t>للتسليم</a:t>
            </a:r>
          </a:p>
          <a:p>
            <a:pPr algn="r" rtl="1">
              <a:buNone/>
            </a:pPr>
            <a:r>
              <a:rPr lang="ar-DZ" dirty="0" smtClean="0"/>
              <a:t>في هذا التاريخ يساوي 1400 </a:t>
            </a:r>
            <a:r>
              <a:rPr lang="fr-FR" dirty="0" smtClean="0"/>
              <a:t>$</a:t>
            </a:r>
            <a:r>
              <a:rPr lang="ar-DZ" dirty="0"/>
              <a:t> أما سعر الذهب في السوق </a:t>
            </a:r>
            <a:r>
              <a:rPr lang="ar-DZ" dirty="0" smtClean="0"/>
              <a:t>هو1325 </a:t>
            </a:r>
            <a:r>
              <a:rPr lang="fr-FR" dirty="0" smtClean="0"/>
              <a:t>$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في 31/1/ن+1 تم تسوية العقد بسعر 1450 </a:t>
            </a:r>
            <a:r>
              <a:rPr lang="fr-FR" dirty="0" smtClean="0"/>
              <a:t>$</a:t>
            </a:r>
            <a:r>
              <a:rPr lang="ar-DZ" dirty="0" smtClean="0"/>
              <a:t>، وتم عقد شراء الذهب بسعر 1350</a:t>
            </a:r>
            <a:r>
              <a:rPr lang="fr-FR" dirty="0" smtClean="0"/>
              <a:t> $</a:t>
            </a:r>
            <a:endParaRPr lang="ar-DZ" dirty="0" smtClean="0"/>
          </a:p>
          <a:p>
            <a:pPr algn="r" rtl="1">
              <a:buNone/>
            </a:pPr>
            <a:r>
              <a:rPr lang="ar-DZ" dirty="0"/>
              <a:t>المطلوب: بين أثر التدفق النقدي في القوائم المالية للشركة </a:t>
            </a:r>
            <a:r>
              <a:rPr lang="ar-DZ" dirty="0" smtClean="0"/>
              <a:t>في:</a:t>
            </a:r>
          </a:p>
          <a:p>
            <a:pPr algn="r" rtl="1">
              <a:buNone/>
            </a:pPr>
            <a:r>
              <a:rPr lang="ar-DZ" dirty="0" smtClean="0"/>
              <a:t>-31/12/ن</a:t>
            </a:r>
          </a:p>
          <a:p>
            <a:pPr algn="r" rtl="1">
              <a:buNone/>
            </a:pPr>
            <a:r>
              <a:rPr lang="ar-DZ" dirty="0" smtClean="0"/>
              <a:t>-31/1/ن+1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algn="r" rtl="1">
              <a:buNone/>
            </a:pPr>
            <a:r>
              <a:rPr lang="ar-DZ" b="1" dirty="0" smtClean="0"/>
              <a:t>1- </a:t>
            </a:r>
            <a:r>
              <a:rPr lang="ar-DZ" b="1" u="sng" dirty="0" smtClean="0"/>
              <a:t>بتاريخ 31/12/ن</a:t>
            </a:r>
            <a:r>
              <a:rPr lang="ar-DZ" b="1" dirty="0" smtClean="0"/>
              <a:t>:</a:t>
            </a:r>
          </a:p>
          <a:p>
            <a:pPr algn="r" rtl="1">
              <a:buNone/>
            </a:pPr>
            <a:r>
              <a:rPr lang="ar-DZ" dirty="0"/>
              <a:t>المكاسب من العقد المستقبلي هي </a:t>
            </a:r>
            <a:r>
              <a:rPr lang="ar-DZ" dirty="0" smtClean="0"/>
              <a:t>:</a:t>
            </a:r>
          </a:p>
          <a:p>
            <a:pPr algn="r" rtl="1">
              <a:buNone/>
            </a:pPr>
            <a:r>
              <a:rPr lang="ar-DZ" b="1" dirty="0" smtClean="0"/>
              <a:t>1000 ×( 1400 -1300 )=100000 دولار</a:t>
            </a:r>
          </a:p>
          <a:p>
            <a:pPr algn="r" rtl="1">
              <a:buNone/>
            </a:pPr>
            <a:r>
              <a:rPr lang="ar-DZ" b="1" dirty="0" smtClean="0"/>
              <a:t>الاعتراف </a:t>
            </a:r>
            <a:r>
              <a:rPr lang="ar-DZ" b="1" dirty="0" err="1" smtClean="0"/>
              <a:t>بها</a:t>
            </a:r>
            <a:r>
              <a:rPr lang="ar-DZ" b="1" dirty="0" smtClean="0"/>
              <a:t> في الاحتياطيات </a:t>
            </a:r>
          </a:p>
          <a:p>
            <a:pPr algn="r" rtl="1">
              <a:buNone/>
            </a:pPr>
            <a:r>
              <a:rPr lang="ar-DZ" b="1" dirty="0" smtClean="0"/>
              <a:t>------------------            ------------------</a:t>
            </a:r>
          </a:p>
          <a:p>
            <a:pPr algn="r" rtl="1">
              <a:buNone/>
            </a:pPr>
            <a:r>
              <a:rPr lang="ar-DZ" b="1" dirty="0" smtClean="0"/>
              <a:t>من </a:t>
            </a:r>
            <a:r>
              <a:rPr lang="ar-DZ" b="1" dirty="0" err="1" smtClean="0"/>
              <a:t>ح</a:t>
            </a:r>
            <a:r>
              <a:rPr lang="ar-DZ" b="1" dirty="0" smtClean="0"/>
              <a:t>/ الأصل المالي     </a:t>
            </a:r>
            <a:r>
              <a:rPr lang="fr-FR" b="1" dirty="0" smtClean="0"/>
              <a:t>       </a:t>
            </a:r>
            <a:r>
              <a:rPr lang="ar-DZ" b="1" dirty="0" smtClean="0"/>
              <a:t>    100000 </a:t>
            </a:r>
          </a:p>
          <a:p>
            <a:pPr algn="r" rtl="1">
              <a:buNone/>
            </a:pPr>
            <a:r>
              <a:rPr lang="ar-DZ" b="1" dirty="0"/>
              <a:t> </a:t>
            </a:r>
            <a:r>
              <a:rPr lang="ar-DZ" b="1" dirty="0" smtClean="0"/>
              <a:t>         </a:t>
            </a:r>
            <a:r>
              <a:rPr lang="ar-DZ" b="1" dirty="0" err="1" smtClean="0"/>
              <a:t>الى</a:t>
            </a:r>
            <a:r>
              <a:rPr lang="ar-DZ" b="1" dirty="0" smtClean="0"/>
              <a:t> ح/ الاحتياطيات (</a:t>
            </a:r>
            <a:r>
              <a:rPr lang="fr-FR" b="1" dirty="0" smtClean="0"/>
              <a:t>OCI</a:t>
            </a:r>
            <a:r>
              <a:rPr lang="ar-DZ" b="1" dirty="0" smtClean="0"/>
              <a:t>)          100000</a:t>
            </a:r>
          </a:p>
          <a:p>
            <a:pPr algn="r" rtl="1">
              <a:buNone/>
            </a:pPr>
            <a:r>
              <a:rPr lang="ar-DZ" b="1" dirty="0" smtClean="0"/>
              <a:t>--------------------------------------------------- </a:t>
            </a:r>
            <a:endParaRPr lang="fr-FR" b="1" dirty="0" smtClean="0"/>
          </a:p>
          <a:p>
            <a:pPr algn="r" rtl="1">
              <a:buNone/>
            </a:pPr>
            <a:endParaRPr lang="fr-FR" b="1" dirty="0"/>
          </a:p>
          <a:p>
            <a:pPr algn="r" rtl="1">
              <a:buNone/>
            </a:pPr>
            <a:r>
              <a:rPr lang="ar-DZ" b="1" u="sng" dirty="0" smtClean="0"/>
              <a:t>2- 31/1/ن+ 1</a:t>
            </a:r>
          </a:p>
          <a:p>
            <a:pPr algn="r" rtl="1">
              <a:buNone/>
            </a:pPr>
            <a:r>
              <a:rPr lang="ar-DZ" b="1" dirty="0" smtClean="0"/>
              <a:t>بعد تنفيذ العقدين   يتم الاعتراف </a:t>
            </a:r>
            <a:r>
              <a:rPr lang="ar-DZ" b="1" dirty="0" err="1" smtClean="0"/>
              <a:t>بها</a:t>
            </a:r>
            <a:r>
              <a:rPr lang="ar-DZ" b="1" dirty="0" smtClean="0"/>
              <a:t> في الأرباح /الخسائر</a:t>
            </a:r>
          </a:p>
          <a:p>
            <a:pPr algn="r" rtl="1">
              <a:buNone/>
            </a:pPr>
            <a:r>
              <a:rPr lang="ar-DZ" b="1" dirty="0" smtClean="0"/>
              <a:t>-------------------            ------------------</a:t>
            </a:r>
          </a:p>
          <a:p>
            <a:pPr algn="r" rtl="1">
              <a:buNone/>
            </a:pPr>
            <a:r>
              <a:rPr lang="ar-DZ" b="1" dirty="0" smtClean="0"/>
              <a:t>من </a:t>
            </a:r>
            <a:r>
              <a:rPr lang="ar-DZ" b="1" dirty="0" err="1" smtClean="0"/>
              <a:t>ح</a:t>
            </a:r>
            <a:r>
              <a:rPr lang="ar-DZ" b="1" dirty="0" smtClean="0"/>
              <a:t>/ شراء الذهب         1350000 </a:t>
            </a:r>
          </a:p>
          <a:p>
            <a:pPr algn="r" rtl="1">
              <a:buNone/>
            </a:pPr>
            <a:r>
              <a:rPr lang="ar-DZ" b="1" dirty="0"/>
              <a:t> </a:t>
            </a:r>
            <a:r>
              <a:rPr lang="ar-DZ" b="1" dirty="0" smtClean="0"/>
              <a:t>        ح/ نقد                             1350000 </a:t>
            </a:r>
          </a:p>
          <a:p>
            <a:pPr algn="r" rtl="1">
              <a:buNone/>
            </a:pPr>
            <a:r>
              <a:rPr lang="ar-DZ" b="1" dirty="0" smtClean="0"/>
              <a:t>1000 × 1350 </a:t>
            </a:r>
            <a:r>
              <a:rPr lang="fr-FR" dirty="0" smtClean="0"/>
              <a:t>$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--------------------          ---------------------</a:t>
            </a:r>
          </a:p>
          <a:p>
            <a:pPr algn="r" rtl="1">
              <a:buNone/>
            </a:pPr>
            <a:r>
              <a:rPr lang="ar-DZ" b="1" dirty="0" smtClean="0"/>
              <a:t>من </a:t>
            </a:r>
            <a:r>
              <a:rPr lang="ar-DZ" b="1" dirty="0" err="1" smtClean="0"/>
              <a:t>ح</a:t>
            </a:r>
            <a:r>
              <a:rPr lang="ar-DZ" b="1" dirty="0" smtClean="0"/>
              <a:t>/ نقد                              150000 </a:t>
            </a:r>
          </a:p>
          <a:p>
            <a:pPr algn="r" rtl="1">
              <a:buNone/>
            </a:pPr>
            <a:r>
              <a:rPr lang="ar-DZ" b="1" dirty="0"/>
              <a:t> </a:t>
            </a:r>
            <a:r>
              <a:rPr lang="ar-DZ" b="1" dirty="0" smtClean="0"/>
              <a:t>      </a:t>
            </a:r>
            <a:r>
              <a:rPr lang="ar-DZ" b="1" dirty="0" err="1" smtClean="0"/>
              <a:t>الى</a:t>
            </a:r>
            <a:r>
              <a:rPr lang="ar-DZ" b="1" dirty="0" smtClean="0"/>
              <a:t> ح/ مكاسب من العقد المستقبلي         150000 </a:t>
            </a:r>
          </a:p>
          <a:p>
            <a:pPr algn="r" rtl="1">
              <a:buNone/>
            </a:pPr>
            <a:r>
              <a:rPr lang="ar-DZ" b="1" dirty="0" smtClean="0"/>
              <a:t>1000 × ( 1450 -1300 )</a:t>
            </a:r>
          </a:p>
          <a:p>
            <a:pPr algn="r" rtl="1">
              <a:buNone/>
            </a:pPr>
            <a:r>
              <a:rPr lang="ar-DZ" dirty="0" smtClean="0"/>
              <a:t>----------------------------------------------------</a:t>
            </a:r>
          </a:p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وبالتالي يكون صافي </a:t>
            </a:r>
            <a:r>
              <a:rPr lang="ar-DZ" b="1" dirty="0" smtClean="0">
                <a:solidFill>
                  <a:srgbClr val="FF0000"/>
                </a:solidFill>
              </a:rPr>
              <a:t>الأثر= 1350000 – 150000 = 1200000 وهو سعر الذهب عند الدخل في العقد المستقبلي للتحوط ضد تذبذبات السعر.</a:t>
            </a:r>
          </a:p>
          <a:p>
            <a:pPr algn="r" rtl="1">
              <a:buNone/>
            </a:pP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r" rtl="1">
              <a:buNone/>
            </a:pPr>
            <a:r>
              <a:rPr lang="ar-DZ" b="1" dirty="0">
                <a:solidFill>
                  <a:srgbClr val="FF0000"/>
                </a:solidFill>
              </a:rPr>
              <a:t>التحوط لصافي الاستثمار في عملية </a:t>
            </a:r>
            <a:r>
              <a:rPr lang="ar-DZ" b="1" dirty="0" smtClean="0">
                <a:solidFill>
                  <a:srgbClr val="FF0000"/>
                </a:solidFill>
              </a:rPr>
              <a:t>أجنبية</a:t>
            </a:r>
          </a:p>
          <a:p>
            <a:pPr algn="r" rtl="1">
              <a:buNone/>
            </a:pPr>
            <a:r>
              <a:rPr lang="ar-DZ" dirty="0"/>
              <a:t>يتم المحاسبة عن تغطية صافي الاستثمار في العمليات الأجنبية </a:t>
            </a:r>
            <a:r>
              <a:rPr lang="ar-DZ" dirty="0" smtClean="0"/>
              <a:t>(كما </a:t>
            </a:r>
            <a:r>
              <a:rPr lang="ar-DZ" dirty="0"/>
              <a:t>هو محدد </a:t>
            </a:r>
            <a:r>
              <a:rPr lang="ar-DZ" dirty="0" smtClean="0"/>
              <a:t>في معيار </a:t>
            </a:r>
            <a:r>
              <a:rPr lang="ar-DZ" dirty="0"/>
              <a:t>المحاسبة الدولي رقم 21 </a:t>
            </a:r>
            <a:r>
              <a:rPr lang="ar-DZ" dirty="0" smtClean="0"/>
              <a:t>)، </a:t>
            </a:r>
            <a:r>
              <a:rPr lang="ar-DZ" dirty="0"/>
              <a:t>بما في ذلك </a:t>
            </a:r>
            <a:r>
              <a:rPr lang="ar-DZ" dirty="0" err="1"/>
              <a:t>التحوّط</a:t>
            </a:r>
            <a:r>
              <a:rPr lang="ar-DZ" dirty="0"/>
              <a:t> من بند مالي يتم </a:t>
            </a:r>
            <a:r>
              <a:rPr lang="ar-DZ" dirty="0" smtClean="0"/>
              <a:t>احتسابه كجزء </a:t>
            </a:r>
            <a:r>
              <a:rPr lang="ar-DZ" dirty="0"/>
              <a:t>من صافي الاستثمار ، على نحو مماثل لتحوطات التدفقات النقدية:</a:t>
            </a:r>
          </a:p>
          <a:p>
            <a:pPr algn="r" rtl="1">
              <a:buFontTx/>
              <a:buChar char="-"/>
            </a:pPr>
            <a:r>
              <a:rPr lang="ar-DZ" dirty="0" smtClean="0"/>
              <a:t>يتم </a:t>
            </a:r>
            <a:r>
              <a:rPr lang="ar-DZ" dirty="0"/>
              <a:t>الاعتراف بجزء الربح أو الخسارة من أداة التحوط التي يتم </a:t>
            </a:r>
            <a:r>
              <a:rPr lang="ar-DZ" dirty="0" smtClean="0"/>
              <a:t>تحديدها</a:t>
            </a:r>
            <a:r>
              <a:rPr lang="ar-DZ" dirty="0"/>
              <a:t> كتحوط فعال </a:t>
            </a:r>
            <a:r>
              <a:rPr lang="ar-DZ" dirty="0" smtClean="0"/>
              <a:t>في </a:t>
            </a:r>
            <a:r>
              <a:rPr lang="fr-FR" dirty="0" smtClean="0"/>
              <a:t>OCI</a:t>
            </a:r>
            <a:r>
              <a:rPr lang="ar-DZ" dirty="0" smtClean="0"/>
              <a:t>،</a:t>
            </a:r>
          </a:p>
          <a:p>
            <a:pPr algn="r" rtl="1">
              <a:buFontTx/>
              <a:buChar char="-"/>
            </a:pPr>
            <a:r>
              <a:rPr lang="ar-DZ" dirty="0"/>
              <a:t>ويتم الاعتراف بالجزء غير الفعال في الربح أو </a:t>
            </a:r>
            <a:r>
              <a:rPr lang="ar-DZ" dirty="0" smtClean="0"/>
              <a:t>الخسارة(</a:t>
            </a:r>
            <a:r>
              <a:rPr lang="fr-FR" dirty="0" smtClean="0"/>
              <a:t>IFRS 9</a:t>
            </a:r>
            <a:r>
              <a:rPr lang="ar-DZ" dirty="0" smtClean="0"/>
              <a:t>)</a:t>
            </a:r>
            <a:endParaRPr lang="fr-FR" dirty="0" smtClean="0"/>
          </a:p>
          <a:p>
            <a:pPr algn="r" rtl="1">
              <a:buFontTx/>
              <a:buChar char="-"/>
            </a:pPr>
            <a:endParaRPr lang="fr-FR" dirty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DZ" dirty="0"/>
              <a:t>يتم إعادة تصنيف الأرباح أو الخسائر </a:t>
            </a:r>
            <a:r>
              <a:rPr lang="ar-DZ" dirty="0" err="1"/>
              <a:t>المترا</a:t>
            </a:r>
            <a:r>
              <a:rPr lang="ar-DZ" dirty="0"/>
              <a:t>ک</a:t>
            </a:r>
            <a:r>
              <a:rPr lang="ar-DZ" dirty="0" err="1"/>
              <a:t>مة</a:t>
            </a:r>
            <a:r>
              <a:rPr lang="ar-DZ" dirty="0"/>
              <a:t> علی أداة التحوط المتعلقة </a:t>
            </a:r>
            <a:r>
              <a:rPr lang="ar-DZ" dirty="0" smtClean="0"/>
              <a:t>بالجزء</a:t>
            </a:r>
            <a:r>
              <a:rPr lang="ar-DZ" dirty="0"/>
              <a:t> الفعال من التحوط إلی الأرباح أو الخسائر علی التخلص أو التخلص </a:t>
            </a:r>
            <a:r>
              <a:rPr lang="ar-DZ" dirty="0" smtClean="0"/>
              <a:t>الجزئي</a:t>
            </a:r>
            <a:r>
              <a:rPr lang="ar-DZ" dirty="0"/>
              <a:t> للعملية </a:t>
            </a:r>
            <a:r>
              <a:rPr lang="ar-DZ" dirty="0" smtClean="0"/>
              <a:t>الأجنبية</a:t>
            </a:r>
            <a:r>
              <a:rPr lang="fr-FR" dirty="0" smtClean="0"/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951</Words>
  <Application>Microsoft Office PowerPoint</Application>
  <PresentationFormat>Affichage à l'écran (4:3)</PresentationFormat>
  <Paragraphs>85</Paragraphs>
  <Slides>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25</cp:revision>
  <dcterms:created xsi:type="dcterms:W3CDTF">2023-11-11T05:13:33Z</dcterms:created>
  <dcterms:modified xsi:type="dcterms:W3CDTF">2024-10-21T13:20:52Z</dcterms:modified>
</cp:coreProperties>
</file>