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a" ContentType="audio/x-ms-wm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67" r:id="rId4"/>
    <p:sldId id="257" r:id="rId5"/>
    <p:sldId id="259" r:id="rId6"/>
    <p:sldId id="277" r:id="rId7"/>
    <p:sldId id="278" r:id="rId8"/>
    <p:sldId id="279" r:id="rId9"/>
    <p:sldId id="270" r:id="rId10"/>
    <p:sldId id="262" r:id="rId11"/>
    <p:sldId id="265" r:id="rId12"/>
    <p:sldId id="280" r:id="rId13"/>
    <p:sldId id="264" r:id="rId14"/>
    <p:sldId id="271" r:id="rId15"/>
    <p:sldId id="27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58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4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284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693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85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9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509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690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48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042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6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63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020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369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84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33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5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0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1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0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75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A1C593-65D0-4073-BCC9-577B9352EA97}" type="datetimeFigureOut">
              <a:rPr lang="en-US" smtClean="0"/>
              <a:t>10/13/2024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15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10/13/2024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84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ma"/><Relationship Id="rId1" Type="http://schemas.microsoft.com/office/2007/relationships/media" Target="../media/media2.wma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73584"/>
            <a:ext cx="7772400" cy="1463040"/>
          </a:xfrm>
        </p:spPr>
        <p:txBody>
          <a:bodyPr/>
          <a:lstStyle/>
          <a:p>
            <a:pPr algn="ctr"/>
            <a:r>
              <a:rPr lang="ar-DZ" dirty="0" smtClean="0"/>
              <a:t>التدقيق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5795681"/>
            <a:ext cx="3200400" cy="627495"/>
          </a:xfrm>
        </p:spPr>
        <p:txBody>
          <a:bodyPr>
            <a:normAutofit fontScale="77500" lnSpcReduction="20000"/>
          </a:bodyPr>
          <a:lstStyle/>
          <a:p>
            <a:r>
              <a:rPr lang="ar-DZ" sz="2800" dirty="0" smtClean="0"/>
              <a:t>الأستاذة الدكتورة   بن قارة إيمان</a:t>
            </a:r>
            <a:endParaRPr lang="en-US" sz="28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410200" y="4090594"/>
            <a:ext cx="3200400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DZ" sz="2800" dirty="0" smtClean="0"/>
              <a:t>محاضرات في مقياس : </a:t>
            </a:r>
            <a:endParaRPr lang="en-US" sz="2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15988" y="281524"/>
            <a:ext cx="6795247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DZ" sz="3200" dirty="0" smtClean="0"/>
              <a:t>جامعة باجي مختار عنابة</a:t>
            </a:r>
          </a:p>
          <a:p>
            <a:pPr algn="ctr"/>
            <a:r>
              <a:rPr lang="ar-DZ" sz="3200" dirty="0" smtClean="0"/>
              <a:t>كلية العلوم الاقتصادية و علوم التسيير </a:t>
            </a:r>
          </a:p>
          <a:p>
            <a:pPr algn="ctr"/>
            <a:r>
              <a:rPr lang="ar-DZ" sz="3200" dirty="0" smtClean="0"/>
              <a:t>قسم العلوم المالية </a:t>
            </a:r>
            <a:endParaRPr lang="en-US" sz="32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2046" y="3264943"/>
            <a:ext cx="5571565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DZ" sz="3200" dirty="0" smtClean="0"/>
              <a:t>ماستر 2 تخصص مالية المؤسسة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78425" y="1462422"/>
            <a:ext cx="5256584" cy="40324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endParaRPr lang="fr-FR" sz="36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77109" y="1683768"/>
            <a:ext cx="4859215" cy="3459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469900" indent="-469900" algn="r" defTabSz="914400" rtl="1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60000"/>
              <a:buFont typeface="Wingdings" pitchFamily="2" charset="2"/>
              <a:buChar char="o"/>
              <a:defRPr sz="3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908050" indent="-436563" algn="r" defTabSz="914400" rtl="1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60000"/>
              <a:buFont typeface="Wingdings" pitchFamily="2" charset="2"/>
              <a:buChar char="n"/>
              <a:defRPr sz="2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304925" indent="-395288" algn="r" defTabSz="914400" rtl="1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60000"/>
              <a:buFont typeface="Wingdings" pitchFamily="2" charset="2"/>
              <a:buChar char="o"/>
              <a:defRPr sz="23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93863" indent="-387350" algn="r" defTabSz="914400" rtl="1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60000"/>
              <a:buFont typeface="Wingdings" pitchFamily="2" charset="2"/>
              <a:buChar char="n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93913" indent="-398463" algn="r" defTabSz="914400" rtl="1" eaLnBrk="0" fontAlgn="base" latinLnBrk="0" hangingPunct="0">
              <a:lnSpc>
                <a:spcPct val="12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160000"/>
              <a:buFont typeface="Wingdings" pitchFamily="2" charset="2"/>
              <a:buChar char="§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51113" indent="-398463" algn="r" defTabSz="914400" rtl="1" eaLnBrk="1" fontAlgn="base" latinLnBrk="0" hangingPunct="1">
              <a:lnSpc>
                <a:spcPct val="12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160000"/>
              <a:buFont typeface="Wingdings" pitchFamily="2" charset="2"/>
              <a:buChar char="§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008313" indent="-398463" algn="r" defTabSz="914400" rtl="1" eaLnBrk="1" fontAlgn="base" latinLnBrk="0" hangingPunct="1">
              <a:lnSpc>
                <a:spcPct val="12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160000"/>
              <a:buFont typeface="Wingdings" pitchFamily="2" charset="2"/>
              <a:buChar char="§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65513" indent="-398463" algn="r" defTabSz="914400" rtl="1" eaLnBrk="1" fontAlgn="base" latinLnBrk="0" hangingPunct="1">
              <a:lnSpc>
                <a:spcPct val="12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160000"/>
              <a:buFont typeface="Wingdings" pitchFamily="2" charset="2"/>
              <a:buChar char="§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922713" indent="-398463" algn="r" defTabSz="914400" rtl="1" eaLnBrk="1" fontAlgn="base" latinLnBrk="0" hangingPunct="1">
              <a:lnSpc>
                <a:spcPct val="120000"/>
              </a:lnSpc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160000"/>
              <a:buFont typeface="Wingdings" pitchFamily="2" charset="2"/>
              <a:buChar char="§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l" rtl="0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000000"/>
                </a:solidFill>
                <a:latin typeface="Algerian" pitchFamily="82" charset="0"/>
              </a:rPr>
              <a:t> A  =    Avoir  un objective précis  </a:t>
            </a:r>
            <a:br>
              <a:rPr lang="fr-FR" sz="2400" b="1" dirty="0" smtClean="0">
                <a:solidFill>
                  <a:srgbClr val="000000"/>
                </a:solidFill>
                <a:latin typeface="Algerian" pitchFamily="82" charset="0"/>
              </a:rPr>
            </a:br>
            <a:r>
              <a:rPr lang="fr-FR" sz="2400" b="1" dirty="0" smtClean="0">
                <a:solidFill>
                  <a:srgbClr val="000000"/>
                </a:solidFill>
                <a:latin typeface="Algerian" pitchFamily="82" charset="0"/>
              </a:rPr>
              <a:t> U   = Utiliser rigoureusement  la méthodologie</a:t>
            </a:r>
            <a:br>
              <a:rPr lang="fr-FR" sz="2400" b="1" dirty="0" smtClean="0">
                <a:solidFill>
                  <a:srgbClr val="000000"/>
                </a:solidFill>
                <a:latin typeface="Algerian" pitchFamily="82" charset="0"/>
              </a:rPr>
            </a:br>
            <a:r>
              <a:rPr lang="fr-FR" sz="2400" b="1" dirty="0" smtClean="0">
                <a:solidFill>
                  <a:srgbClr val="000000"/>
                </a:solidFill>
                <a:latin typeface="Algerian" pitchFamily="82" charset="0"/>
              </a:rPr>
              <a:t>D =   donner  envie de progresser</a:t>
            </a:r>
          </a:p>
          <a:p>
            <a:pPr marL="0" indent="0" algn="l" rtl="0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000000"/>
                </a:solidFill>
                <a:latin typeface="Algerian" pitchFamily="82" charset="0"/>
              </a:rPr>
              <a:t>I =    Informer</a:t>
            </a:r>
          </a:p>
          <a:p>
            <a:pPr marL="0" indent="0" algn="l" rtl="0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000000"/>
                </a:solidFill>
                <a:latin typeface="Algerian" pitchFamily="82" charset="0"/>
              </a:rPr>
              <a:t>T=    Travailler en groupe  </a:t>
            </a:r>
          </a:p>
          <a:p>
            <a:pPr marL="0" indent="0" algn="l" rtl="0" eaLnBrk="1" fontAlgn="auto" hangingPunct="1"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fr-FR" sz="2400" dirty="0" smtClean="0">
                <a:solidFill>
                  <a:srgbClr val="000000"/>
                </a:solidFill>
                <a:latin typeface="Algerian" pitchFamily="82" charset="0"/>
              </a:rPr>
              <a:t/>
            </a:r>
            <a:br>
              <a:rPr lang="fr-FR" sz="2400" dirty="0" smtClean="0">
                <a:solidFill>
                  <a:srgbClr val="000000"/>
                </a:solidFill>
                <a:latin typeface="Algerian" pitchFamily="82" charset="0"/>
              </a:rPr>
            </a:br>
            <a:r>
              <a:rPr lang="fr-FR" sz="2400" dirty="0" smtClean="0">
                <a:solidFill>
                  <a:srgbClr val="000000"/>
                </a:solidFill>
                <a:latin typeface="Algerian" pitchFamily="82" charset="0"/>
              </a:rPr>
              <a:t>   </a:t>
            </a:r>
            <a:endParaRPr lang="fr-FR" sz="2400" dirty="0">
              <a:solidFill>
                <a:srgbClr val="000000"/>
              </a:solidFill>
              <a:latin typeface="Algerian" pitchFamily="82" charset="0"/>
            </a:endParaRPr>
          </a:p>
        </p:txBody>
      </p:sp>
      <p:cxnSp>
        <p:nvCxnSpPr>
          <p:cNvPr id="7" name="Connecteur droit avec flèche 6"/>
          <p:cNvCxnSpPr>
            <a:endCxn id="8" idx="1"/>
          </p:cNvCxnSpPr>
          <p:nvPr/>
        </p:nvCxnSpPr>
        <p:spPr>
          <a:xfrm flipV="1">
            <a:off x="5435973" y="786814"/>
            <a:ext cx="1651844" cy="847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auto">
          <a:xfrm>
            <a:off x="7087817" y="298327"/>
            <a:ext cx="4194698" cy="9769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defRPr/>
            </a:pPr>
            <a:r>
              <a:rPr lang="ar-DZ" sz="3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وضع هدف محدد</a:t>
            </a:r>
            <a:endParaRPr lang="fr-FR" sz="32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7087817" y="1502750"/>
            <a:ext cx="4194698" cy="9769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defRPr/>
            </a:pPr>
            <a:r>
              <a:rPr lang="ar-DZ" sz="3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اتباع منهجية صارمة</a:t>
            </a:r>
            <a:endParaRPr lang="fr-FR" sz="32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087816" y="2839222"/>
            <a:ext cx="4194699" cy="9769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defRPr/>
            </a:pPr>
            <a:r>
              <a:rPr lang="ar-DZ" sz="3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إعطاء الرغبة للاستمرار          و التقدم</a:t>
            </a:r>
            <a:endParaRPr lang="fr-FR" sz="32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220553" y="4166228"/>
            <a:ext cx="4061962" cy="9769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defRPr/>
            </a:pPr>
            <a:r>
              <a:rPr lang="ar-DZ" sz="3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إيصال المعلومة</a:t>
            </a:r>
            <a:endParaRPr lang="fr-FR" sz="32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220553" y="5422051"/>
            <a:ext cx="4061962" cy="9769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defRPr/>
            </a:pPr>
            <a:r>
              <a:rPr lang="ar-DZ" sz="32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 كفريق</a:t>
            </a:r>
            <a:endParaRPr lang="fr-FR" sz="32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3306716" y="4618664"/>
            <a:ext cx="3715152" cy="36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endCxn id="12" idx="1"/>
          </p:cNvCxnSpPr>
          <p:nvPr/>
        </p:nvCxnSpPr>
        <p:spPr>
          <a:xfrm flipV="1">
            <a:off x="4277032" y="3327709"/>
            <a:ext cx="2810784" cy="356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5902993" y="1851695"/>
            <a:ext cx="1184823" cy="672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5250426" y="5110436"/>
            <a:ext cx="1837391" cy="800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766916" y="139119"/>
            <a:ext cx="5404412" cy="11940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err="1" smtClean="0">
                <a:solidFill>
                  <a:prstClr val="black"/>
                </a:solidFill>
              </a:rPr>
              <a:t>ماهو</a:t>
            </a:r>
            <a:r>
              <a:rPr lang="ar-DZ" sz="3200" b="1" dirty="0" smtClean="0">
                <a:solidFill>
                  <a:prstClr val="black"/>
                </a:solidFill>
              </a:rPr>
              <a:t> معنى كلمة التدقيق ؟</a:t>
            </a:r>
            <a:endParaRPr lang="ar-DZ" sz="3200" b="1" dirty="0">
              <a:solidFill>
                <a:prstClr val="black"/>
              </a:solidFill>
            </a:endParaRPr>
          </a:p>
          <a:p>
            <a:pPr algn="ctr"/>
            <a:r>
              <a:rPr lang="fr-FR" sz="3200" b="1" dirty="0" smtClean="0">
                <a:solidFill>
                  <a:prstClr val="black"/>
                </a:solidFill>
              </a:rPr>
              <a:t>AUDIT</a:t>
            </a:r>
            <a:endParaRPr lang="fr-FR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1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11" grpId="0" animBg="1"/>
      <p:bldP spid="12" grpId="0" animBg="1"/>
      <p:bldP spid="13" grpId="0" animBg="1"/>
      <p:bldP spid="14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577417" y="-166999"/>
            <a:ext cx="3200400" cy="1463040"/>
          </a:xfrm>
        </p:spPr>
        <p:txBody>
          <a:bodyPr>
            <a:normAutofit/>
          </a:bodyPr>
          <a:lstStyle/>
          <a:p>
            <a:r>
              <a:rPr lang="ar-DZ" sz="4000" b="1" dirty="0" smtClean="0"/>
              <a:t>تعريف التدقيق </a:t>
            </a:r>
            <a:endParaRPr lang="fr-FR" sz="4000" b="1" dirty="0"/>
          </a:p>
        </p:txBody>
      </p:sp>
      <p:sp>
        <p:nvSpPr>
          <p:cNvPr id="5" name="Flèche courbée vers la gauche 4"/>
          <p:cNvSpPr/>
          <p:nvPr/>
        </p:nvSpPr>
        <p:spPr>
          <a:xfrm>
            <a:off x="9224681" y="1771828"/>
            <a:ext cx="1008529" cy="99474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6548717" y="2070847"/>
            <a:ext cx="2528047" cy="9950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5000" cap="all" spc="200" dirty="0" smtClean="0">
                <a:solidFill>
                  <a:srgbClr val="C00000"/>
                </a:solidFill>
                <a:latin typeface="Tw Cen MT Condensed" panose="020B0606020104020203"/>
              </a:rPr>
              <a:t>الفحص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548717" y="3216536"/>
            <a:ext cx="2675965" cy="9950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5000" cap="all" spc="200" dirty="0" smtClean="0">
                <a:solidFill>
                  <a:srgbClr val="C00000"/>
                </a:solidFill>
                <a:latin typeface="Tw Cen MT Condensed" panose="020B0606020104020203"/>
              </a:rPr>
              <a:t>التحقيق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817224" y="4345918"/>
            <a:ext cx="2528047" cy="9950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5000" cap="all" spc="200" dirty="0" smtClean="0">
                <a:solidFill>
                  <a:srgbClr val="C00000"/>
                </a:solidFill>
                <a:latin typeface="Tw Cen MT Condensed" panose="020B0606020104020203"/>
              </a:rPr>
              <a:t>التقرير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9" name="Flèche courbée vers la gauche 8"/>
          <p:cNvSpPr/>
          <p:nvPr/>
        </p:nvSpPr>
        <p:spPr>
          <a:xfrm>
            <a:off x="9224682" y="2833720"/>
            <a:ext cx="1008529" cy="99474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10" name="Flèche courbée vers la gauche 9"/>
          <p:cNvSpPr/>
          <p:nvPr/>
        </p:nvSpPr>
        <p:spPr>
          <a:xfrm>
            <a:off x="9343030" y="4000947"/>
            <a:ext cx="1008529" cy="99474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00953" y="1411941"/>
            <a:ext cx="5499846" cy="15865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فحص البيانات و السجلات المحاسبية بما فيما مسار المعالجة المحاسبية للتأكد من صحة و سلامة العمليات المسجلة أي فحص </a:t>
            </a:r>
            <a:r>
              <a:rPr lang="ar-DZ" sz="2400" b="1" dirty="0" smtClean="0">
                <a:solidFill>
                  <a:srgbClr val="FF0000"/>
                </a:solidFill>
              </a:rPr>
              <a:t>القياس</a:t>
            </a:r>
            <a:r>
              <a:rPr lang="ar-DZ" sz="2400" dirty="0" smtClean="0">
                <a:solidFill>
                  <a:prstClr val="black"/>
                </a:solidFill>
              </a:rPr>
              <a:t> المحاسبي </a:t>
            </a:r>
            <a:r>
              <a:rPr lang="ar-DZ" sz="2400" b="1" dirty="0" smtClean="0">
                <a:solidFill>
                  <a:srgbClr val="FF0000"/>
                </a:solidFill>
              </a:rPr>
              <a:t>الكمي</a:t>
            </a:r>
            <a:r>
              <a:rPr lang="ar-DZ" sz="2400" dirty="0" smtClean="0">
                <a:solidFill>
                  <a:prstClr val="black"/>
                </a:solidFill>
              </a:rPr>
              <a:t> و </a:t>
            </a:r>
            <a:r>
              <a:rPr lang="ar-DZ" sz="2400" b="1" dirty="0" smtClean="0">
                <a:solidFill>
                  <a:srgbClr val="FF0000"/>
                </a:solidFill>
              </a:rPr>
              <a:t>النقدي</a:t>
            </a:r>
            <a:r>
              <a:rPr lang="ar-DZ" sz="2400" dirty="0" smtClean="0">
                <a:solidFill>
                  <a:prstClr val="black"/>
                </a:solidFill>
              </a:rPr>
              <a:t> للعمليات</a:t>
            </a:r>
            <a:endParaRPr lang="fr-FR" sz="24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00953" y="4823395"/>
            <a:ext cx="5647764" cy="14294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بلورة نتائج الفحص و التحقيق في شكل تقرير يقدم للأطراف المستفيدة من رأي المدقق سواء كان الطرف داخلي أو خارجي أي لان </a:t>
            </a:r>
            <a:r>
              <a:rPr lang="ar-DZ" sz="2400" b="1" dirty="0" smtClean="0">
                <a:solidFill>
                  <a:srgbClr val="FF0000"/>
                </a:solidFill>
              </a:rPr>
              <a:t>التقرير عبارة عن ثمار عملية التدقيق 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86169" y="3065929"/>
            <a:ext cx="5499846" cy="15865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>
                <a:solidFill>
                  <a:prstClr val="black"/>
                </a:solidFill>
              </a:rPr>
              <a:t>الحكم على صلاحية القوائم المالية الختامية كأداة للتعبير السليم لنتيجة أعمال المؤسسة أي التأكد من </a:t>
            </a:r>
            <a:r>
              <a:rPr lang="ar-DZ" sz="2400" b="1" dirty="0" smtClean="0">
                <a:solidFill>
                  <a:srgbClr val="FF0000"/>
                </a:solidFill>
              </a:rPr>
              <a:t>الوجود الفعلي</a:t>
            </a:r>
            <a:r>
              <a:rPr lang="ar-DZ" sz="2400" dirty="0" smtClean="0">
                <a:solidFill>
                  <a:prstClr val="black"/>
                </a:solidFill>
              </a:rPr>
              <a:t> و </a:t>
            </a:r>
            <a:r>
              <a:rPr lang="ar-DZ" sz="2400" b="1" dirty="0" smtClean="0">
                <a:solidFill>
                  <a:srgbClr val="FF0000"/>
                </a:solidFill>
              </a:rPr>
              <a:t>الميداني</a:t>
            </a:r>
            <a:r>
              <a:rPr lang="ar-DZ" sz="2400" dirty="0" smtClean="0">
                <a:solidFill>
                  <a:prstClr val="black"/>
                </a:solidFill>
              </a:rPr>
              <a:t> لعناصر الذمة على </a:t>
            </a:r>
            <a:r>
              <a:rPr lang="ar-DZ" sz="2400" dirty="0" smtClean="0">
                <a:solidFill>
                  <a:srgbClr val="FF0000"/>
                </a:solidFill>
              </a:rPr>
              <a:t>أرض الواقع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3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4683" y="1936717"/>
            <a:ext cx="7772400" cy="3977385"/>
          </a:xfrm>
        </p:spPr>
        <p:txBody>
          <a:bodyPr>
            <a:normAutofit/>
          </a:bodyPr>
          <a:lstStyle/>
          <a:p>
            <a:pPr algn="just" rtl="1"/>
            <a:r>
              <a:rPr lang="ar-DZ" dirty="0" smtClean="0">
                <a:solidFill>
                  <a:srgbClr val="C00000"/>
                </a:solidFill>
              </a:rPr>
              <a:t>فحص</a:t>
            </a:r>
            <a:r>
              <a:rPr lang="ar-DZ" dirty="0" smtClean="0"/>
              <a:t> انتقادي يسمح </a:t>
            </a:r>
            <a:r>
              <a:rPr lang="ar-DZ" dirty="0"/>
              <a:t>ب</a:t>
            </a:r>
            <a:r>
              <a:rPr lang="ar-DZ" dirty="0" smtClean="0">
                <a:solidFill>
                  <a:srgbClr val="C00000"/>
                </a:solidFill>
              </a:rPr>
              <a:t>التحقق</a:t>
            </a:r>
            <a:r>
              <a:rPr lang="ar-DZ" dirty="0" smtClean="0"/>
              <a:t> من العمليات و المعلومات و النظم التي انتهجتها المؤسسة من لأجل إعطاء </a:t>
            </a:r>
            <a:r>
              <a:rPr lang="ar-DZ" dirty="0" smtClean="0">
                <a:solidFill>
                  <a:srgbClr val="C00000"/>
                </a:solidFill>
              </a:rPr>
              <a:t>تقرير</a:t>
            </a:r>
            <a:r>
              <a:rPr lang="ar-DZ" dirty="0" smtClean="0"/>
              <a:t> حولها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76883" y="801093"/>
            <a:ext cx="3200400" cy="1463040"/>
          </a:xfrm>
        </p:spPr>
        <p:txBody>
          <a:bodyPr>
            <a:normAutofit/>
          </a:bodyPr>
          <a:lstStyle/>
          <a:p>
            <a:r>
              <a:rPr lang="ar-DZ" sz="4000" b="1" dirty="0" smtClean="0"/>
              <a:t>تعريف التدقيق </a:t>
            </a:r>
            <a:endParaRPr lang="fr-FR" sz="4000" b="1" dirty="0"/>
          </a:p>
        </p:txBody>
      </p:sp>
      <p:sp>
        <p:nvSpPr>
          <p:cNvPr id="5" name="Flèche courbée vers la gauche 4"/>
          <p:cNvSpPr/>
          <p:nvPr/>
        </p:nvSpPr>
        <p:spPr>
          <a:xfrm>
            <a:off x="8377083" y="1936717"/>
            <a:ext cx="1224117" cy="214858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9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937819" y="383458"/>
            <a:ext cx="3583858" cy="1017639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أنواع التدقيق</a:t>
            </a:r>
            <a:endParaRPr lang="fr-FR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6887497" y="2020528"/>
            <a:ext cx="3038168" cy="116512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dirty="0" smtClean="0">
                <a:solidFill>
                  <a:schemeClr val="tx1"/>
                </a:solidFill>
              </a:rPr>
              <a:t>تدقيق خارجي</a:t>
            </a:r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32935" y="2020528"/>
            <a:ext cx="3259393" cy="11061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dirty="0" smtClean="0">
                <a:solidFill>
                  <a:schemeClr val="tx1"/>
                </a:solidFill>
              </a:rPr>
              <a:t>تدقيق داخلي</a:t>
            </a:r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6" name="Flèche courbée vers la droite 5"/>
          <p:cNvSpPr/>
          <p:nvPr/>
        </p:nvSpPr>
        <p:spPr>
          <a:xfrm>
            <a:off x="2920180" y="892277"/>
            <a:ext cx="1017639" cy="12757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courbée vers la gauche 6"/>
          <p:cNvSpPr/>
          <p:nvPr/>
        </p:nvSpPr>
        <p:spPr>
          <a:xfrm>
            <a:off x="7521677" y="892277"/>
            <a:ext cx="1533833" cy="112825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2920180" y="3200399"/>
            <a:ext cx="700549" cy="8701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7978877" y="3296264"/>
            <a:ext cx="575188" cy="789039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5700251" y="4085303"/>
            <a:ext cx="5132439" cy="242181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DZ" sz="2800" dirty="0" smtClean="0"/>
              <a:t>طريقة منهجية و منظمة ينتهجها شخص مهني مستقل باستعمال مجموعة من التقنيات و المعايير من أجل إصدار رأي فني و محايد حول مصداقية المعلومات المقدمة من قبل المؤسسة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847736" y="4337870"/>
            <a:ext cx="5117690" cy="202421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DZ" sz="2800" dirty="0" smtClean="0"/>
              <a:t>تدقيق إلزامي </a:t>
            </a:r>
            <a:r>
              <a:rPr lang="ar-DZ" sz="2400" dirty="0" smtClean="0"/>
              <a:t>(</a:t>
            </a:r>
            <a:r>
              <a:rPr lang="ar-DZ" sz="3200" dirty="0" smtClean="0"/>
              <a:t>قانوني</a:t>
            </a:r>
            <a:r>
              <a:rPr lang="ar-DZ" sz="2400" dirty="0" smtClean="0"/>
              <a:t>)</a:t>
            </a:r>
          </a:p>
          <a:p>
            <a:pPr marL="457200" indent="-457200" algn="r" rtl="1">
              <a:buFont typeface="Wingdings" panose="05000000000000000000" pitchFamily="2" charset="2"/>
              <a:buChar char="ü"/>
            </a:pPr>
            <a:r>
              <a:rPr lang="ar-DZ" sz="2800" dirty="0"/>
              <a:t> </a:t>
            </a:r>
            <a:r>
              <a:rPr lang="ar-DZ" sz="2800" dirty="0" smtClean="0"/>
              <a:t>تدقيق اختياري</a:t>
            </a:r>
            <a:endParaRPr lang="fr-FR" sz="2800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60887" y="4144297"/>
            <a:ext cx="4918586" cy="24113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2400" dirty="0" smtClean="0"/>
              <a:t>نشاط مستقل و هادف يعطي للمؤسسة ضمان على درجة تحكمها في عملياتها، وهذا بإعطائها نصائح و إرشادات لتحسين الوضعية و خلق قيمة مضافة </a:t>
            </a:r>
            <a:endParaRPr lang="fr-FR" sz="2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648928" y="4308700"/>
            <a:ext cx="4730545" cy="241136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ar-DZ" sz="2400" dirty="0" smtClean="0"/>
              <a:t>تدقيق إداري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ar-DZ" sz="2400" dirty="0" smtClean="0"/>
              <a:t>تدقيق مالي و محاسبي 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ar-DZ" sz="2400" dirty="0" smtClean="0"/>
              <a:t>تدقيق اجتماعي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ar-DZ" sz="2400" dirty="0" smtClean="0"/>
              <a:t>تدقيق بيئي 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ar-DZ" sz="2400" dirty="0" smtClean="0"/>
              <a:t>تدقيق جبائي 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ar-DZ" sz="2400" dirty="0" smtClean="0"/>
              <a:t>تدقيق الاعلام الألي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9024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28493" y="409867"/>
            <a:ext cx="9720072" cy="1499616"/>
          </a:xfrm>
        </p:spPr>
        <p:txBody>
          <a:bodyPr/>
          <a:lstStyle/>
          <a:p>
            <a:r>
              <a:rPr lang="ar-DZ" dirty="0" err="1" smtClean="0"/>
              <a:t>ماهو</a:t>
            </a:r>
            <a:r>
              <a:rPr lang="ar-DZ" dirty="0" smtClean="0"/>
              <a:t> الهدف من التدقيق المالي ؟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552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تقديم عام للمقياس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120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5870" y="302828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محتوى المقياس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740310" y="1666569"/>
            <a:ext cx="8273846" cy="4660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الجزء الأول: المفاهيم الأساسية </a:t>
            </a:r>
            <a:r>
              <a:rPr lang="ar-DZ" sz="3200" b="1" i="1" dirty="0" smtClean="0">
                <a:solidFill>
                  <a:prstClr val="black"/>
                </a:solidFill>
              </a:rPr>
              <a:t>للتدقيق </a:t>
            </a:r>
            <a:endParaRPr lang="ar-DZ" sz="3200" b="1" i="1" dirty="0">
              <a:solidFill>
                <a:prstClr val="black"/>
              </a:solidFill>
            </a:endParaRPr>
          </a:p>
          <a:p>
            <a:pPr marL="91440" lvl="0" indent="-91440" algn="r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Char char=" "/>
            </a:pPr>
            <a:r>
              <a:rPr lang="ar-DZ" sz="3600" dirty="0">
                <a:solidFill>
                  <a:prstClr val="black"/>
                </a:solidFill>
              </a:rPr>
              <a:t>1) تعرف التدقيق و أهميته</a:t>
            </a:r>
          </a:p>
          <a:p>
            <a:pPr marL="91440" lvl="0" indent="-91440" algn="r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Char char=" "/>
            </a:pPr>
            <a:r>
              <a:rPr lang="ar-DZ" sz="3600" dirty="0">
                <a:solidFill>
                  <a:prstClr val="black"/>
                </a:solidFill>
              </a:rPr>
              <a:t>2) أنواع التدقيق </a:t>
            </a:r>
          </a:p>
          <a:p>
            <a:pPr marL="91440" lvl="0" indent="-91440" algn="r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Char char=" "/>
            </a:pPr>
            <a:r>
              <a:rPr lang="ar-DZ" sz="3600" dirty="0">
                <a:solidFill>
                  <a:prstClr val="black"/>
                </a:solidFill>
              </a:rPr>
              <a:t>3) معايير التدقيق </a:t>
            </a:r>
          </a:p>
        </p:txBody>
      </p:sp>
    </p:spTree>
    <p:extLst>
      <p:ext uri="{BB962C8B-B14F-4D97-AF65-F5344CB8AC3E}">
        <p14:creationId xmlns:p14="http://schemas.microsoft.com/office/powerpoint/2010/main" val="180995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5870" y="302828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محتوى المقياس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558983" y="1437969"/>
            <a:ext cx="8273846" cy="4660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الجزء الثاني: مراحل سير مهمة التدقيق المالي الخارجي</a:t>
            </a:r>
          </a:p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1)	التدقيق المالي في التشريع الجزائري</a:t>
            </a:r>
          </a:p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2)	إجراءات التدقيق المالي</a:t>
            </a:r>
          </a:p>
        </p:txBody>
      </p:sp>
    </p:spTree>
    <p:extLst>
      <p:ext uri="{BB962C8B-B14F-4D97-AF65-F5344CB8AC3E}">
        <p14:creationId xmlns:p14="http://schemas.microsoft.com/office/powerpoint/2010/main" val="33913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5870" y="302828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محتوى المقياس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558983" y="1437968"/>
            <a:ext cx="8273846" cy="508385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الجزء الثالث: مراحل سير مهمة تدقيق مالي </a:t>
            </a:r>
            <a:r>
              <a:rPr lang="ar-DZ" sz="3200" b="1" i="1" dirty="0" smtClean="0">
                <a:solidFill>
                  <a:prstClr val="black"/>
                </a:solidFill>
              </a:rPr>
              <a:t>داخلي</a:t>
            </a:r>
            <a:endParaRPr lang="ar-DZ" sz="3200" b="1" i="1" dirty="0">
              <a:solidFill>
                <a:prstClr val="black"/>
              </a:solidFill>
            </a:endParaRPr>
          </a:p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1)	مرحلة التحضير، التنفيذ و المرحلة الختامية</a:t>
            </a:r>
          </a:p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2)	تدقيق دورة المشتريات </a:t>
            </a:r>
          </a:p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3)	تدقيق المبيعات </a:t>
            </a:r>
          </a:p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4)	تدقيق المخزونات</a:t>
            </a:r>
          </a:p>
          <a:p>
            <a:pPr marL="0" lvl="4" algn="ctr" rtl="1">
              <a:lnSpc>
                <a:spcPct val="150000"/>
              </a:lnSpc>
              <a:spcBef>
                <a:spcPts val="200"/>
              </a:spcBef>
              <a:spcAft>
                <a:spcPts val="400"/>
              </a:spcAft>
              <a:buClr>
                <a:srgbClr val="1CADE4"/>
              </a:buClr>
            </a:pPr>
            <a:r>
              <a:rPr lang="ar-DZ" sz="3200" b="1" i="1" dirty="0">
                <a:solidFill>
                  <a:prstClr val="black"/>
                </a:solidFill>
              </a:rPr>
              <a:t>5)	دراسة حالة شاملة</a:t>
            </a:r>
          </a:p>
        </p:txBody>
      </p:sp>
    </p:spTree>
    <p:extLst>
      <p:ext uri="{BB962C8B-B14F-4D97-AF65-F5344CB8AC3E}">
        <p14:creationId xmlns:p14="http://schemas.microsoft.com/office/powerpoint/2010/main" val="79410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5870" y="302828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المراجع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740310" y="1666569"/>
            <a:ext cx="8273846" cy="4660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Tx/>
              <a:buChar char="-"/>
            </a:pPr>
            <a:r>
              <a:rPr lang="fr-FR" sz="2400" kern="0">
                <a:solidFill>
                  <a:srgbClr val="000000"/>
                </a:solidFill>
                <a:latin typeface="Verdana"/>
                <a:cs typeface="Arial"/>
              </a:rPr>
              <a:t>Robert Obert et Marie Pierre Mairesse, </a:t>
            </a:r>
            <a:r>
              <a:rPr lang="fr-FR" sz="2400" b="1" kern="0">
                <a:solidFill>
                  <a:srgbClr val="000000"/>
                </a:solidFill>
                <a:latin typeface="Verdana"/>
                <a:cs typeface="Arial"/>
              </a:rPr>
              <a:t>Comptabilité et Audit </a:t>
            </a:r>
            <a:r>
              <a:rPr lang="fr-FR" sz="2400" kern="0">
                <a:solidFill>
                  <a:srgbClr val="000000"/>
                </a:solidFill>
                <a:latin typeface="Verdana"/>
                <a:cs typeface="Arial"/>
              </a:rPr>
              <a:t>(manuel et application), 2</a:t>
            </a:r>
            <a:r>
              <a:rPr lang="fr-FR" sz="2400" kern="0" baseline="30000">
                <a:solidFill>
                  <a:srgbClr val="000000"/>
                </a:solidFill>
                <a:latin typeface="Verdana"/>
                <a:cs typeface="Arial"/>
              </a:rPr>
              <a:t>e</a:t>
            </a:r>
            <a:r>
              <a:rPr lang="fr-FR" sz="2400" kern="0">
                <a:solidFill>
                  <a:srgbClr val="000000"/>
                </a:solidFill>
                <a:latin typeface="Verdana"/>
                <a:cs typeface="Arial"/>
              </a:rPr>
              <a:t> édition, Dunod, France.</a:t>
            </a:r>
          </a:p>
          <a:p>
            <a:pPr marL="457200" indent="-4572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Tx/>
              <a:buChar char="-"/>
            </a:pPr>
            <a:r>
              <a:rPr lang="fr-FR" sz="2400" kern="0">
                <a:solidFill>
                  <a:srgbClr val="000000"/>
                </a:solidFill>
                <a:latin typeface="Verdana"/>
                <a:cs typeface="Arial"/>
              </a:rPr>
              <a:t>Robert Obert et Marie Pierre Mairesse, </a:t>
            </a:r>
            <a:r>
              <a:rPr lang="fr-FR" sz="2400" b="1" kern="0">
                <a:solidFill>
                  <a:srgbClr val="000000"/>
                </a:solidFill>
                <a:latin typeface="Verdana"/>
                <a:cs typeface="Arial"/>
              </a:rPr>
              <a:t>Comptabilité et Audit </a:t>
            </a:r>
            <a:r>
              <a:rPr lang="fr-FR" sz="2400" kern="0">
                <a:solidFill>
                  <a:srgbClr val="000000"/>
                </a:solidFill>
                <a:latin typeface="Verdana"/>
                <a:cs typeface="Arial"/>
              </a:rPr>
              <a:t>(corrigés du manuel), 2</a:t>
            </a:r>
            <a:r>
              <a:rPr lang="fr-FR" sz="2400" kern="0" baseline="30000">
                <a:solidFill>
                  <a:srgbClr val="000000"/>
                </a:solidFill>
                <a:latin typeface="Verdana"/>
                <a:cs typeface="Arial"/>
              </a:rPr>
              <a:t>e</a:t>
            </a:r>
            <a:r>
              <a:rPr lang="fr-FR" sz="2400" kern="0">
                <a:solidFill>
                  <a:srgbClr val="000000"/>
                </a:solidFill>
                <a:latin typeface="Verdana"/>
                <a:cs typeface="Arial"/>
              </a:rPr>
              <a:t> édition, Dunod, France.</a:t>
            </a:r>
          </a:p>
          <a:p>
            <a:pPr marL="457200" indent="-4572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Tx/>
              <a:buChar char="-"/>
            </a:pPr>
            <a:r>
              <a:rPr lang="fr-FR" sz="2400" kern="0">
                <a:solidFill>
                  <a:srgbClr val="000000"/>
                </a:solidFill>
                <a:latin typeface="Verdana"/>
                <a:cs typeface="Arial"/>
              </a:rPr>
              <a:t>Bernard Grand et Bernard Verdalle, </a:t>
            </a:r>
            <a:r>
              <a:rPr lang="fr-FR" sz="2400" b="1" kern="0">
                <a:solidFill>
                  <a:srgbClr val="000000"/>
                </a:solidFill>
                <a:latin typeface="Verdana"/>
                <a:cs typeface="Arial"/>
              </a:rPr>
              <a:t>Audit comptable et financier</a:t>
            </a:r>
            <a:r>
              <a:rPr lang="fr-FR" sz="2400" kern="0">
                <a:solidFill>
                  <a:srgbClr val="000000"/>
                </a:solidFill>
                <a:latin typeface="Verdana"/>
                <a:cs typeface="Arial"/>
              </a:rPr>
              <a:t>, Economica.</a:t>
            </a:r>
            <a:endParaRPr lang="fr-FR" sz="2400" kern="0" dirty="0">
              <a:solidFill>
                <a:srgbClr val="000000"/>
              </a:solidFill>
              <a:latin typeface="Verdana"/>
              <a:cs typeface="Arial"/>
            </a:endParaRPr>
          </a:p>
        </p:txBody>
      </p:sp>
      <p:pic>
        <p:nvPicPr>
          <p:cNvPr id="3" name="Son enregistré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58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54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5870" y="302828"/>
            <a:ext cx="9720072" cy="1499616"/>
          </a:xfrm>
        </p:spPr>
        <p:txBody>
          <a:bodyPr/>
          <a:lstStyle/>
          <a:p>
            <a:pPr algn="ctr"/>
            <a:r>
              <a:rPr lang="ar-DZ" dirty="0" smtClean="0"/>
              <a:t>المراجع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592826" y="1533832"/>
            <a:ext cx="8849033" cy="510294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Tx/>
              <a:buChar char="-"/>
            </a:pP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BELAIBOUD Mokhtar, </a:t>
            </a:r>
            <a:r>
              <a:rPr lang="fr-FR" sz="2400" b="1" kern="0" dirty="0" smtClean="0">
                <a:solidFill>
                  <a:srgbClr val="000000"/>
                </a:solidFill>
                <a:latin typeface="Verdana"/>
                <a:cs typeface="Arial"/>
              </a:rPr>
              <a:t>Pratique de l’audit 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(conforme au normes </a:t>
            </a:r>
            <a:r>
              <a:rPr lang="fr-FR" sz="2400" kern="0" dirty="0" err="1" smtClean="0">
                <a:solidFill>
                  <a:srgbClr val="000000"/>
                </a:solidFill>
                <a:latin typeface="Verdana"/>
                <a:cs typeface="Arial"/>
              </a:rPr>
              <a:t>ias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/</a:t>
            </a:r>
            <a:r>
              <a:rPr lang="fr-FR" sz="2400" kern="0" dirty="0" err="1" smtClean="0">
                <a:solidFill>
                  <a:srgbClr val="000000"/>
                </a:solidFill>
                <a:latin typeface="Verdana"/>
                <a:cs typeface="Arial"/>
              </a:rPr>
              <a:t>ifrs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 et au </a:t>
            </a:r>
            <a:r>
              <a:rPr lang="fr-FR" sz="2400" kern="0" dirty="0" err="1" smtClean="0">
                <a:solidFill>
                  <a:srgbClr val="000000"/>
                </a:solidFill>
                <a:latin typeface="Verdana"/>
                <a:cs typeface="Arial"/>
              </a:rPr>
              <a:t>scf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), </a:t>
            </a:r>
            <a:r>
              <a:rPr lang="fr-FR" sz="2400" kern="0" dirty="0">
                <a:solidFill>
                  <a:srgbClr val="000000"/>
                </a:solidFill>
                <a:latin typeface="Verdana"/>
                <a:cs typeface="Arial"/>
              </a:rPr>
              <a:t>B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erti </a:t>
            </a:r>
            <a:r>
              <a:rPr lang="fr-FR" sz="2400" kern="0" dirty="0">
                <a:solidFill>
                  <a:srgbClr val="000000"/>
                </a:solidFill>
                <a:latin typeface="Verdana"/>
                <a:cs typeface="Arial"/>
              </a:rPr>
              <a:t>E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dition.</a:t>
            </a:r>
            <a:endParaRPr lang="fr-FR" sz="2400" kern="0" dirty="0">
              <a:solidFill>
                <a:srgbClr val="000000"/>
              </a:solidFill>
              <a:latin typeface="Verdana"/>
              <a:cs typeface="Arial"/>
            </a:endParaRPr>
          </a:p>
          <a:p>
            <a:pPr marL="457200" indent="-4572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Tx/>
              <a:buChar char="-"/>
            </a:pP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Pierre </a:t>
            </a:r>
            <a:r>
              <a:rPr lang="fr-FR" sz="2400" kern="0" dirty="0" err="1" smtClean="0">
                <a:solidFill>
                  <a:srgbClr val="000000"/>
                </a:solidFill>
                <a:latin typeface="Verdana"/>
                <a:cs typeface="Arial"/>
              </a:rPr>
              <a:t>schick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, </a:t>
            </a:r>
            <a:r>
              <a:rPr lang="fr-FR" sz="2400" b="1" kern="0" dirty="0" smtClean="0">
                <a:solidFill>
                  <a:srgbClr val="000000"/>
                </a:solidFill>
                <a:latin typeface="Verdana"/>
                <a:cs typeface="Arial"/>
              </a:rPr>
              <a:t>GUIDE D’AUDIT DES ACHATS ET VENTES 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, </a:t>
            </a:r>
            <a:r>
              <a:rPr lang="fr-FR" sz="2400" kern="0" dirty="0" err="1">
                <a:solidFill>
                  <a:srgbClr val="000000"/>
                </a:solidFill>
                <a:latin typeface="Verdana"/>
                <a:cs typeface="Arial"/>
              </a:rPr>
              <a:t>E</a:t>
            </a:r>
            <a:r>
              <a:rPr lang="fr-FR" sz="2400" kern="0" dirty="0" err="1" smtClean="0">
                <a:solidFill>
                  <a:srgbClr val="000000"/>
                </a:solidFill>
                <a:latin typeface="Verdana"/>
                <a:cs typeface="Arial"/>
              </a:rPr>
              <a:t>yrolles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 </a:t>
            </a:r>
            <a:r>
              <a:rPr lang="fr-FR" sz="2400" kern="0" dirty="0">
                <a:solidFill>
                  <a:srgbClr val="000000"/>
                </a:solidFill>
                <a:latin typeface="Verdana"/>
                <a:cs typeface="Arial"/>
              </a:rPr>
              <a:t>E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dition.</a:t>
            </a:r>
            <a:endParaRPr lang="fr-FR" sz="2400" kern="0" dirty="0">
              <a:solidFill>
                <a:srgbClr val="000000"/>
              </a:solidFill>
              <a:latin typeface="Verdana"/>
              <a:cs typeface="Arial"/>
            </a:endParaRPr>
          </a:p>
          <a:p>
            <a:pPr marL="457200" indent="-4572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Tx/>
              <a:buChar char="-"/>
            </a:pPr>
            <a:r>
              <a:rPr lang="fr-FR" sz="2400" kern="0" dirty="0">
                <a:solidFill>
                  <a:srgbClr val="000000"/>
                </a:solidFill>
                <a:latin typeface="Verdana"/>
                <a:cs typeface="Arial"/>
              </a:rPr>
              <a:t>BELAIBOUD Mokhtar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, </a:t>
            </a:r>
            <a:r>
              <a:rPr lang="fr-FR" sz="2400" b="1" kern="0" dirty="0" smtClean="0">
                <a:solidFill>
                  <a:srgbClr val="000000"/>
                </a:solidFill>
                <a:latin typeface="Verdana"/>
                <a:cs typeface="Arial"/>
              </a:rPr>
              <a:t>GUIDE PRATIQUE D’AUDIT COMPTABLE ET FINANCIER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, 4eme Edition –revue et augmentée, Berti </a:t>
            </a:r>
            <a:r>
              <a:rPr lang="fr-FR" sz="2400" kern="0" dirty="0" err="1" smtClean="0">
                <a:solidFill>
                  <a:srgbClr val="000000"/>
                </a:solidFill>
                <a:latin typeface="Verdana"/>
                <a:cs typeface="Arial"/>
              </a:rPr>
              <a:t>edition</a:t>
            </a:r>
            <a:r>
              <a:rPr lang="fr-FR" sz="2400" kern="0" dirty="0" smtClean="0">
                <a:solidFill>
                  <a:srgbClr val="000000"/>
                </a:solidFill>
                <a:latin typeface="Verdana"/>
                <a:cs typeface="Arial"/>
              </a:rPr>
              <a:t>.</a:t>
            </a:r>
          </a:p>
          <a:p>
            <a:pPr marL="457200" indent="-4572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Tx/>
              <a:buChar char="-"/>
            </a:pPr>
            <a:r>
              <a:rPr lang="fr-FR" sz="2400" kern="0" dirty="0">
                <a:solidFill>
                  <a:srgbClr val="000000"/>
                </a:solidFill>
                <a:latin typeface="Verdana"/>
                <a:cs typeface="Arial"/>
              </a:rPr>
              <a:t>-Jacques RENARD, </a:t>
            </a:r>
            <a:r>
              <a:rPr lang="fr-FR" sz="2400" b="1" kern="0" dirty="0">
                <a:solidFill>
                  <a:srgbClr val="000000"/>
                </a:solidFill>
                <a:latin typeface="Verdana"/>
                <a:cs typeface="Arial"/>
              </a:rPr>
              <a:t>Théorie et pratique de l’audit interne</a:t>
            </a:r>
            <a:r>
              <a:rPr lang="fr-FR" sz="2400" kern="0" dirty="0">
                <a:solidFill>
                  <a:srgbClr val="000000"/>
                </a:solidFill>
                <a:latin typeface="Verdana"/>
                <a:cs typeface="Arial"/>
              </a:rPr>
              <a:t>, Editions d’organisation</a:t>
            </a:r>
          </a:p>
          <a:p>
            <a:pPr marL="457200" indent="-457200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Tx/>
              <a:buChar char="-"/>
            </a:pPr>
            <a:endParaRPr lang="fr-FR" sz="2400" kern="0" dirty="0">
              <a:solidFill>
                <a:srgbClr val="000000"/>
              </a:solidFill>
              <a:latin typeface="Verdana"/>
              <a:cs typeface="Arial"/>
            </a:endParaRPr>
          </a:p>
        </p:txBody>
      </p:sp>
      <p:pic>
        <p:nvPicPr>
          <p:cNvPr id="3" name="Son enregistré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46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3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الاطار العام للتدقيق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16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622027" y="419339"/>
            <a:ext cx="5404412" cy="11940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err="1" smtClean="0"/>
              <a:t>ماهو</a:t>
            </a:r>
            <a:r>
              <a:rPr lang="ar-DZ" sz="3200" b="1" dirty="0" smtClean="0"/>
              <a:t> أصل كلمة التدقيق؟</a:t>
            </a:r>
            <a:endParaRPr lang="ar-DZ" sz="3200" b="1" dirty="0"/>
          </a:p>
          <a:p>
            <a:pPr algn="ctr"/>
            <a:r>
              <a:rPr lang="fr-FR" sz="3200" b="1" dirty="0" smtClean="0"/>
              <a:t>AUDIT</a:t>
            </a:r>
            <a:endParaRPr lang="fr-FR" sz="32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12955" y="527898"/>
            <a:ext cx="6017342" cy="9769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200" kern="0" noProof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أصلها مشتق من الكلمة اللاتينية  أي الاستماع </a:t>
            </a:r>
            <a:r>
              <a:rPr lang="fr-FR" sz="3200" kern="0" noProof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AUDIRE</a:t>
            </a:r>
            <a:r>
              <a:rPr lang="ar-DZ" sz="3200" kern="0" noProof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fr-FR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2955" y="2580968"/>
            <a:ext cx="6017342" cy="796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schemeClr val="tx1"/>
                </a:solidFill>
              </a:rPr>
              <a:t>تدقيق الشيء = امعان النظر ليكون خاليا من الخطأ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2955" y="3962400"/>
            <a:ext cx="6017342" cy="796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schemeClr val="tx1"/>
                </a:solidFill>
              </a:rPr>
              <a:t>مراجعة الشيء = </a:t>
            </a:r>
            <a:r>
              <a:rPr lang="ar-DZ" sz="2800" dirty="0">
                <a:solidFill>
                  <a:schemeClr val="tx1"/>
                </a:solidFill>
              </a:rPr>
              <a:t>إ</a:t>
            </a:r>
            <a:r>
              <a:rPr lang="ar-DZ" sz="2800" dirty="0" smtClean="0">
                <a:solidFill>
                  <a:schemeClr val="tx1"/>
                </a:solidFill>
              </a:rPr>
              <a:t>عادة النظر فيه و تصحيحه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2955" y="5363497"/>
            <a:ext cx="6341806" cy="796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800" dirty="0" smtClean="0">
                <a:solidFill>
                  <a:schemeClr val="tx1"/>
                </a:solidFill>
              </a:rPr>
              <a:t>مراقبة الشيء = التأكد من مطابقة التصرف من القانون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6622027" y="3365354"/>
            <a:ext cx="5404412" cy="11940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هل هناك فرق بيم مصطلح التدقيق، المراجعة، المراقبة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423906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1_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1016</TotalTime>
  <Words>472</Words>
  <Application>Microsoft Office PowerPoint</Application>
  <PresentationFormat>Grand écran</PresentationFormat>
  <Paragraphs>75</Paragraphs>
  <Slides>14</Slides>
  <Notes>0</Notes>
  <HiddenSlides>0</HiddenSlides>
  <MMClips>2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24" baseType="lpstr">
      <vt:lpstr>Algerian</vt:lpstr>
      <vt:lpstr>Arial</vt:lpstr>
      <vt:lpstr>Times New Roman</vt:lpstr>
      <vt:lpstr>Tw Cen MT</vt:lpstr>
      <vt:lpstr>Tw Cen MT Condensed</vt:lpstr>
      <vt:lpstr>Verdana</vt:lpstr>
      <vt:lpstr>Wingdings</vt:lpstr>
      <vt:lpstr>Wingdings 3</vt:lpstr>
      <vt:lpstr>Intégral</vt:lpstr>
      <vt:lpstr>1_Intégral</vt:lpstr>
      <vt:lpstr>التدقيق</vt:lpstr>
      <vt:lpstr>تقديم عام للمقياس</vt:lpstr>
      <vt:lpstr>محتوى المقياس</vt:lpstr>
      <vt:lpstr>محتوى المقياس</vt:lpstr>
      <vt:lpstr>محتوى المقياس</vt:lpstr>
      <vt:lpstr>المراجع</vt:lpstr>
      <vt:lpstr>المراجع</vt:lpstr>
      <vt:lpstr>الاطار العام للتدقيق</vt:lpstr>
      <vt:lpstr>Présentation PowerPoint</vt:lpstr>
      <vt:lpstr>Présentation PowerPoint</vt:lpstr>
      <vt:lpstr>Présentation PowerPoint</vt:lpstr>
      <vt:lpstr>فحص انتقادي يسمح بالتحقق من العمليات و المعلومات و النظم التي انتهجتها المؤسسة من لأجل إعطاء تقرير حولها</vt:lpstr>
      <vt:lpstr>Présentation PowerPoint</vt:lpstr>
      <vt:lpstr>ماهو الهدف من التدقيق المالي 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imybe</dc:creator>
  <cp:lastModifiedBy>imybe</cp:lastModifiedBy>
  <cp:revision>35</cp:revision>
  <dcterms:created xsi:type="dcterms:W3CDTF">2021-03-30T17:59:31Z</dcterms:created>
  <dcterms:modified xsi:type="dcterms:W3CDTF">2024-10-13T08:16:26Z</dcterms:modified>
</cp:coreProperties>
</file>