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2" r:id="rId6"/>
    <p:sldId id="260" r:id="rId7"/>
    <p:sldId id="263" r:id="rId8"/>
    <p:sldId id="258" r:id="rId9"/>
    <p:sldId id="270" r:id="rId10"/>
    <p:sldId id="264" r:id="rId11"/>
    <p:sldId id="268" r:id="rId12"/>
    <p:sldId id="267" r:id="rId13"/>
    <p:sldId id="271" r:id="rId14"/>
    <p:sldId id="272" r:id="rId15"/>
    <p:sldId id="273" r:id="rId16"/>
    <p:sldId id="274" r:id="rId17"/>
    <p:sldId id="275" r:id="rId18"/>
    <p:sldId id="296" r:id="rId19"/>
    <p:sldId id="276" r:id="rId20"/>
    <p:sldId id="297" r:id="rId21"/>
    <p:sldId id="277" r:id="rId22"/>
    <p:sldId id="298" r:id="rId23"/>
    <p:sldId id="278" r:id="rId24"/>
    <p:sldId id="299" r:id="rId25"/>
    <p:sldId id="280" r:id="rId26"/>
    <p:sldId id="300" r:id="rId27"/>
    <p:sldId id="301" r:id="rId28"/>
    <p:sldId id="302" r:id="rId29"/>
    <p:sldId id="303" r:id="rId30"/>
    <p:sldId id="304" r:id="rId31"/>
    <p:sldId id="281" r:id="rId32"/>
    <p:sldId id="282" r:id="rId33"/>
    <p:sldId id="283" r:id="rId34"/>
    <p:sldId id="284" r:id="rId35"/>
    <p:sldId id="285" r:id="rId36"/>
    <p:sldId id="286" r:id="rId37"/>
    <p:sldId id="287" r:id="rId38"/>
    <p:sldId id="288" r:id="rId39"/>
    <p:sldId id="289" r:id="rId40"/>
    <p:sldId id="290" r:id="rId41"/>
    <p:sldId id="291" r:id="rId42"/>
    <p:sldId id="305" r:id="rId43"/>
    <p:sldId id="292" r:id="rId44"/>
    <p:sldId id="307" r:id="rId45"/>
    <p:sldId id="293" r:id="rId46"/>
    <p:sldId id="308" r:id="rId47"/>
    <p:sldId id="309" r:id="rId48"/>
    <p:sldId id="29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2914BB00-361E-497D-B051-477302AA0466}" type="datetimeFigureOut">
              <a:rPr lang="fr-FR" smtClean="0"/>
              <a:t>18/03/2024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E23915-C824-4FA4-AECA-66BCF8BAA282}"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1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914BB00-361E-497D-B051-477302AA0466}" type="datetimeFigureOut">
              <a:rPr lang="fr-FR" smtClean="0"/>
              <a:t>18/03/2024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E23915-C824-4FA4-AECA-66BCF8BAA282}" type="slidenum">
              <a:rPr lang="fr-FR" smtClean="0"/>
              <a:t>‹N°›</a:t>
            </a:fld>
            <a:endParaRPr lang="fr-FR"/>
          </a:p>
        </p:txBody>
      </p:sp>
    </p:spTree>
    <p:extLst>
      <p:ext uri="{BB962C8B-B14F-4D97-AF65-F5344CB8AC3E}">
        <p14:creationId xmlns:p14="http://schemas.microsoft.com/office/powerpoint/2010/main" val="330090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914BB00-361E-497D-B051-477302AA0466}" type="datetimeFigureOut">
              <a:rPr lang="fr-FR" smtClean="0"/>
              <a:t>18/03/2024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E23915-C824-4FA4-AECA-66BCF8BAA282}" type="slidenum">
              <a:rPr lang="fr-FR" smtClean="0"/>
              <a:t>‹N°›</a:t>
            </a:fld>
            <a:endParaRPr lang="fr-FR"/>
          </a:p>
        </p:txBody>
      </p:sp>
    </p:spTree>
    <p:extLst>
      <p:ext uri="{BB962C8B-B14F-4D97-AF65-F5344CB8AC3E}">
        <p14:creationId xmlns:p14="http://schemas.microsoft.com/office/powerpoint/2010/main" val="105357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914BB00-361E-497D-B051-477302AA0466}" type="datetimeFigureOut">
              <a:rPr lang="fr-FR" smtClean="0"/>
              <a:t>18/03/2024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E23915-C824-4FA4-AECA-66BCF8BAA282}" type="slidenum">
              <a:rPr lang="fr-FR" smtClean="0"/>
              <a:t>‹N°›</a:t>
            </a:fld>
            <a:endParaRPr lang="fr-FR"/>
          </a:p>
        </p:txBody>
      </p:sp>
    </p:spTree>
    <p:extLst>
      <p:ext uri="{BB962C8B-B14F-4D97-AF65-F5344CB8AC3E}">
        <p14:creationId xmlns:p14="http://schemas.microsoft.com/office/powerpoint/2010/main" val="32112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914BB00-361E-497D-B051-477302AA0466}" type="datetimeFigureOut">
              <a:rPr lang="fr-FR" smtClean="0"/>
              <a:t>18/03/2024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E23915-C824-4FA4-AECA-66BCF8BAA282}"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99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914BB00-361E-497D-B051-477302AA0466}" type="datetimeFigureOut">
              <a:rPr lang="fr-FR" smtClean="0"/>
              <a:t>18/03/2024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6E23915-C824-4FA4-AECA-66BCF8BAA282}" type="slidenum">
              <a:rPr lang="fr-FR" smtClean="0"/>
              <a:t>‹N°›</a:t>
            </a:fld>
            <a:endParaRPr lang="fr-FR"/>
          </a:p>
        </p:txBody>
      </p:sp>
    </p:spTree>
    <p:extLst>
      <p:ext uri="{BB962C8B-B14F-4D97-AF65-F5344CB8AC3E}">
        <p14:creationId xmlns:p14="http://schemas.microsoft.com/office/powerpoint/2010/main" val="200984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914BB00-361E-497D-B051-477302AA0466}" type="datetimeFigureOut">
              <a:rPr lang="fr-FR" smtClean="0"/>
              <a:t>18/03/2024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6E23915-C824-4FA4-AECA-66BCF8BAA282}" type="slidenum">
              <a:rPr lang="fr-FR" smtClean="0"/>
              <a:t>‹N°›</a:t>
            </a:fld>
            <a:endParaRPr lang="fr-FR"/>
          </a:p>
        </p:txBody>
      </p:sp>
    </p:spTree>
    <p:extLst>
      <p:ext uri="{BB962C8B-B14F-4D97-AF65-F5344CB8AC3E}">
        <p14:creationId xmlns:p14="http://schemas.microsoft.com/office/powerpoint/2010/main" val="180165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914BB00-361E-497D-B051-477302AA0466}" type="datetimeFigureOut">
              <a:rPr lang="fr-FR" smtClean="0"/>
              <a:t>18/03/2024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6E23915-C824-4FA4-AECA-66BCF8BAA282}" type="slidenum">
              <a:rPr lang="fr-FR" smtClean="0"/>
              <a:t>‹N°›</a:t>
            </a:fld>
            <a:endParaRPr lang="fr-FR"/>
          </a:p>
        </p:txBody>
      </p:sp>
    </p:spTree>
    <p:extLst>
      <p:ext uri="{BB962C8B-B14F-4D97-AF65-F5344CB8AC3E}">
        <p14:creationId xmlns:p14="http://schemas.microsoft.com/office/powerpoint/2010/main" val="21324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914BB00-361E-497D-B051-477302AA0466}" type="datetimeFigureOut">
              <a:rPr lang="fr-FR" smtClean="0"/>
              <a:t>18/03/2024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C6E23915-C824-4FA4-AECA-66BCF8BAA282}" type="slidenum">
              <a:rPr lang="fr-FR" smtClean="0"/>
              <a:t>‹N°›</a:t>
            </a:fld>
            <a:endParaRPr lang="fr-FR"/>
          </a:p>
        </p:txBody>
      </p:sp>
    </p:spTree>
    <p:extLst>
      <p:ext uri="{BB962C8B-B14F-4D97-AF65-F5344CB8AC3E}">
        <p14:creationId xmlns:p14="http://schemas.microsoft.com/office/powerpoint/2010/main" val="217143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914BB00-361E-497D-B051-477302AA0466}" type="datetimeFigureOut">
              <a:rPr lang="fr-FR" smtClean="0"/>
              <a:t>18/03/2024</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E23915-C824-4FA4-AECA-66BCF8BAA282}" type="slidenum">
              <a:rPr lang="fr-FR" smtClean="0"/>
              <a:t>‹N°›</a:t>
            </a:fld>
            <a:endParaRPr lang="fr-FR"/>
          </a:p>
        </p:txBody>
      </p:sp>
    </p:spTree>
    <p:extLst>
      <p:ext uri="{BB962C8B-B14F-4D97-AF65-F5344CB8AC3E}">
        <p14:creationId xmlns:p14="http://schemas.microsoft.com/office/powerpoint/2010/main" val="147958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914BB00-361E-497D-B051-477302AA0466}" type="datetimeFigureOut">
              <a:rPr lang="fr-FR" smtClean="0"/>
              <a:t>18/03/2024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6E23915-C824-4FA4-AECA-66BCF8BAA282}" type="slidenum">
              <a:rPr lang="fr-FR" smtClean="0"/>
              <a:t>‹N°›</a:t>
            </a:fld>
            <a:endParaRPr lang="fr-FR"/>
          </a:p>
        </p:txBody>
      </p:sp>
    </p:spTree>
    <p:extLst>
      <p:ext uri="{BB962C8B-B14F-4D97-AF65-F5344CB8AC3E}">
        <p14:creationId xmlns:p14="http://schemas.microsoft.com/office/powerpoint/2010/main" val="224795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914BB00-361E-497D-B051-477302AA0466}" type="datetimeFigureOut">
              <a:rPr lang="fr-FR" smtClean="0"/>
              <a:t>18/03/2024</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6E23915-C824-4FA4-AECA-66BCF8BAA282}"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705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80" y="2508069"/>
            <a:ext cx="10058400" cy="979714"/>
          </a:xfrm>
        </p:spPr>
        <p:txBody>
          <a:bodyPr>
            <a:noAutofit/>
          </a:bodyPr>
          <a:lstStyle/>
          <a:p>
            <a:pPr algn="ctr"/>
            <a:r>
              <a:rPr lang="ar-DZ" sz="7200" dirty="0">
                <a:solidFill>
                  <a:srgbClr val="C00000"/>
                </a:solidFill>
                <a:latin typeface="Sakkal Majalla" panose="02000000000000000000" pitchFamily="2" charset="-78"/>
                <a:cs typeface="Sakkal Majalla" panose="02000000000000000000" pitchFamily="2" charset="-78"/>
              </a:rPr>
              <a:t>التحليل العنقودي</a:t>
            </a:r>
            <a:endParaRPr lang="fr-FR" sz="7200"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6026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4294967295"/>
            <p:extLst>
              <p:ext uri="{D42A27DB-BD31-4B8C-83A1-F6EECF244321}">
                <p14:modId xmlns:p14="http://schemas.microsoft.com/office/powerpoint/2010/main" val="2618118551"/>
              </p:ext>
            </p:extLst>
          </p:nvPr>
        </p:nvGraphicFramePr>
        <p:xfrm>
          <a:off x="914400" y="266065"/>
          <a:ext cx="10058400" cy="6202680"/>
        </p:xfrm>
        <a:graphic>
          <a:graphicData uri="http://schemas.openxmlformats.org/drawingml/2006/table">
            <a:tbl>
              <a:tblPr firstRow="1" bandRow="1">
                <a:tableStyleId>{5940675A-B579-460E-94D1-54222C63F5DA}</a:tableStyleId>
              </a:tblPr>
              <a:tblGrid>
                <a:gridCol w="1676400">
                  <a:extLst>
                    <a:ext uri="{9D8B030D-6E8A-4147-A177-3AD203B41FA5}">
                      <a16:colId xmlns:a16="http://schemas.microsoft.com/office/drawing/2014/main" val="3571175225"/>
                    </a:ext>
                  </a:extLst>
                </a:gridCol>
                <a:gridCol w="1676400">
                  <a:extLst>
                    <a:ext uri="{9D8B030D-6E8A-4147-A177-3AD203B41FA5}">
                      <a16:colId xmlns:a16="http://schemas.microsoft.com/office/drawing/2014/main" val="830209945"/>
                    </a:ext>
                  </a:extLst>
                </a:gridCol>
                <a:gridCol w="1676400">
                  <a:extLst>
                    <a:ext uri="{9D8B030D-6E8A-4147-A177-3AD203B41FA5}">
                      <a16:colId xmlns:a16="http://schemas.microsoft.com/office/drawing/2014/main" val="3250909045"/>
                    </a:ext>
                  </a:extLst>
                </a:gridCol>
                <a:gridCol w="1676400">
                  <a:extLst>
                    <a:ext uri="{9D8B030D-6E8A-4147-A177-3AD203B41FA5}">
                      <a16:colId xmlns:a16="http://schemas.microsoft.com/office/drawing/2014/main" val="2963880407"/>
                    </a:ext>
                  </a:extLst>
                </a:gridCol>
                <a:gridCol w="1676400">
                  <a:extLst>
                    <a:ext uri="{9D8B030D-6E8A-4147-A177-3AD203B41FA5}">
                      <a16:colId xmlns:a16="http://schemas.microsoft.com/office/drawing/2014/main" val="3471420692"/>
                    </a:ext>
                  </a:extLst>
                </a:gridCol>
                <a:gridCol w="1676400">
                  <a:extLst>
                    <a:ext uri="{9D8B030D-6E8A-4147-A177-3AD203B41FA5}">
                      <a16:colId xmlns:a16="http://schemas.microsoft.com/office/drawing/2014/main" val="3858813708"/>
                    </a:ext>
                  </a:extLst>
                </a:gridCol>
              </a:tblGrid>
              <a:tr h="370840">
                <a:tc>
                  <a:txBody>
                    <a:bodyPr/>
                    <a:lstStyle/>
                    <a:p>
                      <a:r>
                        <a:rPr lang="ar-DZ" dirty="0"/>
                        <a:t>الفنادق</a:t>
                      </a:r>
                      <a:endParaRPr lang="fr-FR" dirty="0"/>
                    </a:p>
                  </a:txBody>
                  <a:tcPr/>
                </a:tc>
                <a:tc>
                  <a:txBody>
                    <a:bodyPr/>
                    <a:lstStyle/>
                    <a:p>
                      <a:r>
                        <a:rPr lang="ar-DZ" dirty="0"/>
                        <a:t>عدد الغرف المحجوزة</a:t>
                      </a:r>
                      <a:endParaRPr lang="fr-FR" dirty="0"/>
                    </a:p>
                  </a:txBody>
                  <a:tcPr/>
                </a:tc>
                <a:tc>
                  <a:txBody>
                    <a:bodyPr/>
                    <a:lstStyle/>
                    <a:p>
                      <a:r>
                        <a:rPr lang="ar-DZ" dirty="0"/>
                        <a:t>تكلفة الاطعام</a:t>
                      </a:r>
                      <a:endParaRPr lang="fr-FR" dirty="0"/>
                    </a:p>
                  </a:txBody>
                  <a:tcPr/>
                </a:tc>
                <a:tc>
                  <a:txBody>
                    <a:bodyPr/>
                    <a:lstStyle/>
                    <a:p>
                      <a:r>
                        <a:rPr lang="ar-DZ" dirty="0"/>
                        <a:t>عدد أيام المبيت</a:t>
                      </a:r>
                      <a:endParaRPr lang="fr-FR" dirty="0"/>
                    </a:p>
                  </a:txBody>
                  <a:tcPr/>
                </a:tc>
                <a:tc>
                  <a:txBody>
                    <a:bodyPr/>
                    <a:lstStyle/>
                    <a:p>
                      <a:r>
                        <a:rPr lang="ar-DZ" dirty="0"/>
                        <a:t>السيارات عدد  </a:t>
                      </a:r>
                      <a:endParaRPr lang="fr-FR" dirty="0"/>
                    </a:p>
                  </a:txBody>
                  <a:tcPr/>
                </a:tc>
                <a:tc>
                  <a:txBody>
                    <a:bodyPr/>
                    <a:lstStyle/>
                    <a:p>
                      <a:r>
                        <a:rPr lang="ar-DZ" dirty="0"/>
                        <a:t>تكاليف</a:t>
                      </a:r>
                      <a:r>
                        <a:rPr lang="ar-DZ" baseline="0" dirty="0"/>
                        <a:t> اخرى</a:t>
                      </a:r>
                      <a:endParaRPr lang="fr-FR" dirty="0"/>
                    </a:p>
                  </a:txBody>
                  <a:tcPr/>
                </a:tc>
                <a:extLst>
                  <a:ext uri="{0D108BD9-81ED-4DB2-BD59-A6C34878D82A}">
                    <a16:rowId xmlns:a16="http://schemas.microsoft.com/office/drawing/2014/main" val="2022185568"/>
                  </a:ext>
                </a:extLst>
              </a:tr>
              <a:tr h="370840">
                <a:tc>
                  <a:txBody>
                    <a:bodyPr/>
                    <a:lstStyle/>
                    <a:p>
                      <a:r>
                        <a:rPr lang="fr-FR" dirty="0"/>
                        <a:t>A</a:t>
                      </a:r>
                    </a:p>
                  </a:txBody>
                  <a:tcPr/>
                </a:tc>
                <a:tc>
                  <a:txBody>
                    <a:bodyPr/>
                    <a:lstStyle/>
                    <a:p>
                      <a:r>
                        <a:rPr lang="ar-DZ" dirty="0"/>
                        <a:t>100</a:t>
                      </a:r>
                      <a:endParaRPr lang="fr-FR" dirty="0"/>
                    </a:p>
                  </a:txBody>
                  <a:tcPr/>
                </a:tc>
                <a:tc>
                  <a:txBody>
                    <a:bodyPr/>
                    <a:lstStyle/>
                    <a:p>
                      <a:r>
                        <a:rPr lang="ar-DZ" dirty="0"/>
                        <a:t>50</a:t>
                      </a:r>
                      <a:endParaRPr lang="fr-FR" dirty="0"/>
                    </a:p>
                  </a:txBody>
                  <a:tcPr/>
                </a:tc>
                <a:tc>
                  <a:txBody>
                    <a:bodyPr/>
                    <a:lstStyle/>
                    <a:p>
                      <a:r>
                        <a:rPr lang="ar-DZ" dirty="0"/>
                        <a:t>30</a:t>
                      </a:r>
                      <a:endParaRPr lang="fr-FR" dirty="0"/>
                    </a:p>
                  </a:txBody>
                  <a:tcPr/>
                </a:tc>
                <a:tc>
                  <a:txBody>
                    <a:bodyPr/>
                    <a:lstStyle/>
                    <a:p>
                      <a:r>
                        <a:rPr lang="ar-DZ" dirty="0"/>
                        <a:t>55</a:t>
                      </a:r>
                      <a:endParaRPr lang="fr-FR" dirty="0"/>
                    </a:p>
                  </a:txBody>
                  <a:tcPr/>
                </a:tc>
                <a:tc>
                  <a:txBody>
                    <a:bodyPr/>
                    <a:lstStyle/>
                    <a:p>
                      <a:r>
                        <a:rPr lang="ar-DZ" dirty="0"/>
                        <a:t>40</a:t>
                      </a:r>
                      <a:endParaRPr lang="fr-FR" dirty="0"/>
                    </a:p>
                  </a:txBody>
                  <a:tcPr/>
                </a:tc>
                <a:extLst>
                  <a:ext uri="{0D108BD9-81ED-4DB2-BD59-A6C34878D82A}">
                    <a16:rowId xmlns:a16="http://schemas.microsoft.com/office/drawing/2014/main" val="3562736968"/>
                  </a:ext>
                </a:extLst>
              </a:tr>
              <a:tr h="370840">
                <a:tc>
                  <a:txBody>
                    <a:bodyPr/>
                    <a:lstStyle/>
                    <a:p>
                      <a:r>
                        <a:rPr lang="fr-FR" dirty="0"/>
                        <a:t>B</a:t>
                      </a:r>
                    </a:p>
                  </a:txBody>
                  <a:tcPr/>
                </a:tc>
                <a:tc>
                  <a:txBody>
                    <a:bodyPr/>
                    <a:lstStyle/>
                    <a:p>
                      <a:r>
                        <a:rPr lang="ar-DZ" dirty="0"/>
                        <a:t>75</a:t>
                      </a:r>
                      <a:endParaRPr lang="fr-FR" dirty="0"/>
                    </a:p>
                  </a:txBody>
                  <a:tcPr/>
                </a:tc>
                <a:tc>
                  <a:txBody>
                    <a:bodyPr/>
                    <a:lstStyle/>
                    <a:p>
                      <a:r>
                        <a:rPr lang="ar-DZ" dirty="0"/>
                        <a:t>45</a:t>
                      </a:r>
                      <a:endParaRPr lang="fr-FR" dirty="0"/>
                    </a:p>
                  </a:txBody>
                  <a:tcPr/>
                </a:tc>
                <a:tc>
                  <a:txBody>
                    <a:bodyPr/>
                    <a:lstStyle/>
                    <a:p>
                      <a:r>
                        <a:rPr lang="ar-DZ" dirty="0"/>
                        <a:t>20</a:t>
                      </a:r>
                      <a:endParaRPr lang="fr-FR" dirty="0"/>
                    </a:p>
                  </a:txBody>
                  <a:tcPr/>
                </a:tc>
                <a:tc>
                  <a:txBody>
                    <a:bodyPr/>
                    <a:lstStyle/>
                    <a:p>
                      <a:r>
                        <a:rPr lang="ar-DZ" dirty="0"/>
                        <a:t>5</a:t>
                      </a:r>
                      <a:endParaRPr lang="fr-FR" dirty="0"/>
                    </a:p>
                  </a:txBody>
                  <a:tcPr/>
                </a:tc>
                <a:tc>
                  <a:txBody>
                    <a:bodyPr/>
                    <a:lstStyle/>
                    <a:p>
                      <a:r>
                        <a:rPr lang="ar-DZ" dirty="0"/>
                        <a:t>30</a:t>
                      </a:r>
                      <a:endParaRPr lang="fr-FR" dirty="0"/>
                    </a:p>
                  </a:txBody>
                  <a:tcPr/>
                </a:tc>
                <a:extLst>
                  <a:ext uri="{0D108BD9-81ED-4DB2-BD59-A6C34878D82A}">
                    <a16:rowId xmlns:a16="http://schemas.microsoft.com/office/drawing/2014/main" val="932836060"/>
                  </a:ext>
                </a:extLst>
              </a:tr>
              <a:tr h="370840">
                <a:tc>
                  <a:txBody>
                    <a:bodyPr/>
                    <a:lstStyle/>
                    <a:p>
                      <a:r>
                        <a:rPr lang="fr-FR" dirty="0"/>
                        <a:t>C</a:t>
                      </a:r>
                    </a:p>
                  </a:txBody>
                  <a:tcPr/>
                </a:tc>
                <a:tc>
                  <a:txBody>
                    <a:bodyPr/>
                    <a:lstStyle/>
                    <a:p>
                      <a:r>
                        <a:rPr lang="ar-DZ" dirty="0"/>
                        <a:t>200</a:t>
                      </a:r>
                      <a:endParaRPr lang="fr-FR" dirty="0"/>
                    </a:p>
                  </a:txBody>
                  <a:tcPr/>
                </a:tc>
                <a:tc>
                  <a:txBody>
                    <a:bodyPr/>
                    <a:lstStyle/>
                    <a:p>
                      <a:r>
                        <a:rPr lang="ar-DZ" dirty="0"/>
                        <a:t>125</a:t>
                      </a:r>
                      <a:endParaRPr lang="fr-FR" dirty="0"/>
                    </a:p>
                  </a:txBody>
                  <a:tcPr/>
                </a:tc>
                <a:tc>
                  <a:txBody>
                    <a:bodyPr/>
                    <a:lstStyle/>
                    <a:p>
                      <a:r>
                        <a:rPr lang="ar-DZ" dirty="0"/>
                        <a:t>15</a:t>
                      </a:r>
                      <a:endParaRPr lang="fr-FR" dirty="0"/>
                    </a:p>
                  </a:txBody>
                  <a:tcPr/>
                </a:tc>
                <a:tc>
                  <a:txBody>
                    <a:bodyPr/>
                    <a:lstStyle/>
                    <a:p>
                      <a:r>
                        <a:rPr lang="ar-DZ" dirty="0"/>
                        <a:t>100</a:t>
                      </a:r>
                      <a:endParaRPr lang="fr-FR" dirty="0"/>
                    </a:p>
                  </a:txBody>
                  <a:tcPr/>
                </a:tc>
                <a:tc>
                  <a:txBody>
                    <a:bodyPr/>
                    <a:lstStyle/>
                    <a:p>
                      <a:r>
                        <a:rPr lang="ar-DZ" dirty="0"/>
                        <a:t>15</a:t>
                      </a:r>
                      <a:endParaRPr lang="fr-FR" dirty="0"/>
                    </a:p>
                  </a:txBody>
                  <a:tcPr/>
                </a:tc>
                <a:extLst>
                  <a:ext uri="{0D108BD9-81ED-4DB2-BD59-A6C34878D82A}">
                    <a16:rowId xmlns:a16="http://schemas.microsoft.com/office/drawing/2014/main" val="1667718773"/>
                  </a:ext>
                </a:extLst>
              </a:tr>
              <a:tr h="370840">
                <a:tc>
                  <a:txBody>
                    <a:bodyPr/>
                    <a:lstStyle/>
                    <a:p>
                      <a:r>
                        <a:rPr lang="fr-FR" dirty="0"/>
                        <a:t>D</a:t>
                      </a:r>
                    </a:p>
                  </a:txBody>
                  <a:tcPr/>
                </a:tc>
                <a:tc>
                  <a:txBody>
                    <a:bodyPr/>
                    <a:lstStyle/>
                    <a:p>
                      <a:r>
                        <a:rPr lang="ar-DZ" dirty="0"/>
                        <a:t>210</a:t>
                      </a:r>
                      <a:endParaRPr lang="fr-FR" dirty="0"/>
                    </a:p>
                  </a:txBody>
                  <a:tcPr/>
                </a:tc>
                <a:tc>
                  <a:txBody>
                    <a:bodyPr/>
                    <a:lstStyle/>
                    <a:p>
                      <a:r>
                        <a:rPr lang="ar-DZ" dirty="0"/>
                        <a:t>105</a:t>
                      </a:r>
                      <a:endParaRPr lang="fr-FR" dirty="0"/>
                    </a:p>
                  </a:txBody>
                  <a:tcPr/>
                </a:tc>
                <a:tc>
                  <a:txBody>
                    <a:bodyPr/>
                    <a:lstStyle/>
                    <a:p>
                      <a:r>
                        <a:rPr lang="ar-DZ" dirty="0"/>
                        <a:t>20</a:t>
                      </a:r>
                      <a:endParaRPr lang="fr-FR" dirty="0"/>
                    </a:p>
                  </a:txBody>
                  <a:tcPr/>
                </a:tc>
                <a:tc>
                  <a:txBody>
                    <a:bodyPr/>
                    <a:lstStyle/>
                    <a:p>
                      <a:r>
                        <a:rPr lang="ar-DZ" dirty="0"/>
                        <a:t>90</a:t>
                      </a:r>
                      <a:endParaRPr lang="fr-FR" dirty="0"/>
                    </a:p>
                  </a:txBody>
                  <a:tcPr/>
                </a:tc>
                <a:tc>
                  <a:txBody>
                    <a:bodyPr/>
                    <a:lstStyle/>
                    <a:p>
                      <a:r>
                        <a:rPr lang="ar-DZ" dirty="0"/>
                        <a:t>40</a:t>
                      </a:r>
                      <a:endParaRPr lang="fr-FR" dirty="0"/>
                    </a:p>
                  </a:txBody>
                  <a:tcPr/>
                </a:tc>
                <a:extLst>
                  <a:ext uri="{0D108BD9-81ED-4DB2-BD59-A6C34878D82A}">
                    <a16:rowId xmlns:a16="http://schemas.microsoft.com/office/drawing/2014/main" val="2361442081"/>
                  </a:ext>
                </a:extLst>
              </a:tr>
              <a:tr h="370840">
                <a:tc>
                  <a:txBody>
                    <a:bodyPr/>
                    <a:lstStyle/>
                    <a:p>
                      <a:r>
                        <a:rPr lang="fr-FR" dirty="0"/>
                        <a:t>E</a:t>
                      </a:r>
                    </a:p>
                  </a:txBody>
                  <a:tcPr/>
                </a:tc>
                <a:tc>
                  <a:txBody>
                    <a:bodyPr/>
                    <a:lstStyle/>
                    <a:p>
                      <a:r>
                        <a:rPr lang="ar-DZ" dirty="0"/>
                        <a:t>40</a:t>
                      </a:r>
                      <a:endParaRPr lang="fr-FR" dirty="0"/>
                    </a:p>
                  </a:txBody>
                  <a:tcPr/>
                </a:tc>
                <a:tc>
                  <a:txBody>
                    <a:bodyPr/>
                    <a:lstStyle/>
                    <a:p>
                      <a:r>
                        <a:rPr lang="ar-DZ" dirty="0"/>
                        <a:t>20</a:t>
                      </a:r>
                      <a:endParaRPr lang="fr-FR" dirty="0"/>
                    </a:p>
                  </a:txBody>
                  <a:tcPr/>
                </a:tc>
                <a:tc>
                  <a:txBody>
                    <a:bodyPr/>
                    <a:lstStyle/>
                    <a:p>
                      <a:r>
                        <a:rPr lang="ar-DZ" dirty="0"/>
                        <a:t>5</a:t>
                      </a:r>
                      <a:endParaRPr lang="fr-FR" dirty="0"/>
                    </a:p>
                  </a:txBody>
                  <a:tcPr/>
                </a:tc>
                <a:tc>
                  <a:txBody>
                    <a:bodyPr/>
                    <a:lstStyle/>
                    <a:p>
                      <a:r>
                        <a:rPr lang="ar-DZ" dirty="0"/>
                        <a:t>10</a:t>
                      </a:r>
                      <a:endParaRPr lang="fr-FR" dirty="0"/>
                    </a:p>
                  </a:txBody>
                  <a:tcPr/>
                </a:tc>
                <a:tc>
                  <a:txBody>
                    <a:bodyPr/>
                    <a:lstStyle/>
                    <a:p>
                      <a:r>
                        <a:rPr lang="ar-DZ" dirty="0"/>
                        <a:t>5</a:t>
                      </a:r>
                      <a:endParaRPr lang="fr-FR" dirty="0"/>
                    </a:p>
                  </a:txBody>
                  <a:tcPr/>
                </a:tc>
                <a:extLst>
                  <a:ext uri="{0D108BD9-81ED-4DB2-BD59-A6C34878D82A}">
                    <a16:rowId xmlns:a16="http://schemas.microsoft.com/office/drawing/2014/main" val="1180131057"/>
                  </a:ext>
                </a:extLst>
              </a:tr>
              <a:tr h="370840">
                <a:tc>
                  <a:txBody>
                    <a:bodyPr/>
                    <a:lstStyle/>
                    <a:p>
                      <a:r>
                        <a:rPr lang="fr-FR" dirty="0"/>
                        <a:t>F</a:t>
                      </a:r>
                    </a:p>
                  </a:txBody>
                  <a:tcPr/>
                </a:tc>
                <a:tc>
                  <a:txBody>
                    <a:bodyPr/>
                    <a:lstStyle/>
                    <a:p>
                      <a:r>
                        <a:rPr lang="ar-DZ" dirty="0"/>
                        <a:t>195</a:t>
                      </a:r>
                      <a:endParaRPr lang="fr-FR" dirty="0"/>
                    </a:p>
                  </a:txBody>
                  <a:tcPr/>
                </a:tc>
                <a:tc>
                  <a:txBody>
                    <a:bodyPr/>
                    <a:lstStyle/>
                    <a:p>
                      <a:r>
                        <a:rPr lang="ar-DZ" dirty="0"/>
                        <a:t>110</a:t>
                      </a:r>
                      <a:endParaRPr lang="fr-FR" dirty="0"/>
                    </a:p>
                  </a:txBody>
                  <a:tcPr/>
                </a:tc>
                <a:tc>
                  <a:txBody>
                    <a:bodyPr/>
                    <a:lstStyle/>
                    <a:p>
                      <a:r>
                        <a:rPr lang="ar-DZ" dirty="0"/>
                        <a:t>15</a:t>
                      </a:r>
                      <a:endParaRPr lang="fr-FR" dirty="0"/>
                    </a:p>
                  </a:txBody>
                  <a:tcPr/>
                </a:tc>
                <a:tc>
                  <a:txBody>
                    <a:bodyPr/>
                    <a:lstStyle/>
                    <a:p>
                      <a:r>
                        <a:rPr lang="ar-DZ" dirty="0"/>
                        <a:t>85</a:t>
                      </a:r>
                      <a:endParaRPr lang="fr-FR" dirty="0"/>
                    </a:p>
                  </a:txBody>
                  <a:tcPr/>
                </a:tc>
                <a:tc>
                  <a:txBody>
                    <a:bodyPr/>
                    <a:lstStyle/>
                    <a:p>
                      <a:r>
                        <a:rPr lang="ar-DZ" dirty="0"/>
                        <a:t>85</a:t>
                      </a:r>
                      <a:endParaRPr lang="fr-FR" dirty="0"/>
                    </a:p>
                  </a:txBody>
                  <a:tcPr/>
                </a:tc>
                <a:extLst>
                  <a:ext uri="{0D108BD9-81ED-4DB2-BD59-A6C34878D82A}">
                    <a16:rowId xmlns:a16="http://schemas.microsoft.com/office/drawing/2014/main" val="2241618651"/>
                  </a:ext>
                </a:extLst>
              </a:tr>
              <a:tr h="370840">
                <a:tc>
                  <a:txBody>
                    <a:bodyPr/>
                    <a:lstStyle/>
                    <a:p>
                      <a:r>
                        <a:rPr lang="fr-FR" dirty="0"/>
                        <a:t>G</a:t>
                      </a:r>
                    </a:p>
                  </a:txBody>
                  <a:tcPr/>
                </a:tc>
                <a:tc>
                  <a:txBody>
                    <a:bodyPr/>
                    <a:lstStyle/>
                    <a:p>
                      <a:r>
                        <a:rPr lang="ar-DZ" dirty="0"/>
                        <a:t>70</a:t>
                      </a:r>
                      <a:endParaRPr lang="fr-FR" dirty="0"/>
                    </a:p>
                  </a:txBody>
                  <a:tcPr/>
                </a:tc>
                <a:tc>
                  <a:txBody>
                    <a:bodyPr/>
                    <a:lstStyle/>
                    <a:p>
                      <a:r>
                        <a:rPr lang="ar-DZ" dirty="0"/>
                        <a:t>85</a:t>
                      </a:r>
                      <a:endParaRPr lang="fr-FR" dirty="0"/>
                    </a:p>
                  </a:txBody>
                  <a:tcPr/>
                </a:tc>
                <a:tc>
                  <a:txBody>
                    <a:bodyPr/>
                    <a:lstStyle/>
                    <a:p>
                      <a:r>
                        <a:rPr lang="ar-DZ" dirty="0"/>
                        <a:t>40</a:t>
                      </a:r>
                      <a:endParaRPr lang="fr-FR" dirty="0"/>
                    </a:p>
                  </a:txBody>
                  <a:tcPr/>
                </a:tc>
                <a:tc>
                  <a:txBody>
                    <a:bodyPr/>
                    <a:lstStyle/>
                    <a:p>
                      <a:r>
                        <a:rPr lang="ar-DZ" dirty="0"/>
                        <a:t>30</a:t>
                      </a:r>
                      <a:endParaRPr lang="fr-FR" dirty="0"/>
                    </a:p>
                  </a:txBody>
                  <a:tcPr/>
                </a:tc>
                <a:tc>
                  <a:txBody>
                    <a:bodyPr/>
                    <a:lstStyle/>
                    <a:p>
                      <a:r>
                        <a:rPr lang="ar-DZ" dirty="0"/>
                        <a:t>10</a:t>
                      </a:r>
                      <a:endParaRPr lang="fr-FR" dirty="0"/>
                    </a:p>
                  </a:txBody>
                  <a:tcPr/>
                </a:tc>
                <a:extLst>
                  <a:ext uri="{0D108BD9-81ED-4DB2-BD59-A6C34878D82A}">
                    <a16:rowId xmlns:a16="http://schemas.microsoft.com/office/drawing/2014/main" val="325980133"/>
                  </a:ext>
                </a:extLst>
              </a:tr>
              <a:tr h="370840">
                <a:tc>
                  <a:txBody>
                    <a:bodyPr/>
                    <a:lstStyle/>
                    <a:p>
                      <a:r>
                        <a:rPr lang="fr-FR" dirty="0"/>
                        <a:t>H</a:t>
                      </a:r>
                    </a:p>
                  </a:txBody>
                  <a:tcPr/>
                </a:tc>
                <a:tc>
                  <a:txBody>
                    <a:bodyPr/>
                    <a:lstStyle/>
                    <a:p>
                      <a:r>
                        <a:rPr lang="ar-DZ" dirty="0"/>
                        <a:t>125</a:t>
                      </a:r>
                      <a:endParaRPr lang="fr-FR" dirty="0"/>
                    </a:p>
                  </a:txBody>
                  <a:tcPr/>
                </a:tc>
                <a:tc>
                  <a:txBody>
                    <a:bodyPr/>
                    <a:lstStyle/>
                    <a:p>
                      <a:r>
                        <a:rPr lang="ar-DZ" dirty="0"/>
                        <a:t>100</a:t>
                      </a:r>
                      <a:endParaRPr lang="fr-FR" dirty="0"/>
                    </a:p>
                  </a:txBody>
                  <a:tcPr/>
                </a:tc>
                <a:tc>
                  <a:txBody>
                    <a:bodyPr/>
                    <a:lstStyle/>
                    <a:p>
                      <a:r>
                        <a:rPr lang="ar-DZ" dirty="0"/>
                        <a:t>40</a:t>
                      </a:r>
                      <a:endParaRPr lang="fr-FR" dirty="0"/>
                    </a:p>
                  </a:txBody>
                  <a:tcPr/>
                </a:tc>
                <a:tc>
                  <a:txBody>
                    <a:bodyPr/>
                    <a:lstStyle/>
                    <a:p>
                      <a:r>
                        <a:rPr lang="ar-DZ" dirty="0"/>
                        <a:t>60</a:t>
                      </a:r>
                      <a:endParaRPr lang="fr-FR" dirty="0"/>
                    </a:p>
                  </a:txBody>
                  <a:tcPr/>
                </a:tc>
                <a:tc>
                  <a:txBody>
                    <a:bodyPr/>
                    <a:lstStyle/>
                    <a:p>
                      <a:r>
                        <a:rPr lang="ar-DZ" dirty="0"/>
                        <a:t>55</a:t>
                      </a:r>
                      <a:endParaRPr lang="fr-FR" dirty="0"/>
                    </a:p>
                  </a:txBody>
                  <a:tcPr/>
                </a:tc>
                <a:extLst>
                  <a:ext uri="{0D108BD9-81ED-4DB2-BD59-A6C34878D82A}">
                    <a16:rowId xmlns:a16="http://schemas.microsoft.com/office/drawing/2014/main" val="1802127530"/>
                  </a:ext>
                </a:extLst>
              </a:tr>
              <a:tr h="370840">
                <a:tc>
                  <a:txBody>
                    <a:bodyPr/>
                    <a:lstStyle/>
                    <a:p>
                      <a:r>
                        <a:rPr lang="fr-FR" dirty="0"/>
                        <a:t>I</a:t>
                      </a:r>
                    </a:p>
                  </a:txBody>
                  <a:tcPr/>
                </a:tc>
                <a:tc>
                  <a:txBody>
                    <a:bodyPr/>
                    <a:lstStyle/>
                    <a:p>
                      <a:r>
                        <a:rPr lang="ar-DZ" dirty="0"/>
                        <a:t>135</a:t>
                      </a:r>
                      <a:endParaRPr lang="fr-FR" dirty="0"/>
                    </a:p>
                  </a:txBody>
                  <a:tcPr/>
                </a:tc>
                <a:tc>
                  <a:txBody>
                    <a:bodyPr/>
                    <a:lstStyle/>
                    <a:p>
                      <a:r>
                        <a:rPr lang="ar-DZ" dirty="0"/>
                        <a:t>90</a:t>
                      </a:r>
                      <a:endParaRPr lang="fr-FR" dirty="0"/>
                    </a:p>
                  </a:txBody>
                  <a:tcPr/>
                </a:tc>
                <a:tc>
                  <a:txBody>
                    <a:bodyPr/>
                    <a:lstStyle/>
                    <a:p>
                      <a:r>
                        <a:rPr lang="ar-DZ" dirty="0"/>
                        <a:t>25</a:t>
                      </a:r>
                      <a:endParaRPr lang="fr-FR" dirty="0"/>
                    </a:p>
                  </a:txBody>
                  <a:tcPr/>
                </a:tc>
                <a:tc>
                  <a:txBody>
                    <a:bodyPr/>
                    <a:lstStyle/>
                    <a:p>
                      <a:r>
                        <a:rPr lang="ar-DZ" dirty="0"/>
                        <a:t>30</a:t>
                      </a:r>
                      <a:endParaRPr lang="fr-FR" dirty="0"/>
                    </a:p>
                  </a:txBody>
                  <a:tcPr/>
                </a:tc>
                <a:tc>
                  <a:txBody>
                    <a:bodyPr/>
                    <a:lstStyle/>
                    <a:p>
                      <a:r>
                        <a:rPr lang="ar-DZ" dirty="0"/>
                        <a:t>45</a:t>
                      </a:r>
                      <a:endParaRPr lang="fr-FR" dirty="0"/>
                    </a:p>
                  </a:txBody>
                  <a:tcPr/>
                </a:tc>
                <a:extLst>
                  <a:ext uri="{0D108BD9-81ED-4DB2-BD59-A6C34878D82A}">
                    <a16:rowId xmlns:a16="http://schemas.microsoft.com/office/drawing/2014/main" val="2370838706"/>
                  </a:ext>
                </a:extLst>
              </a:tr>
              <a:tr h="370840">
                <a:tc>
                  <a:txBody>
                    <a:bodyPr/>
                    <a:lstStyle/>
                    <a:p>
                      <a:r>
                        <a:rPr lang="fr-FR" dirty="0"/>
                        <a:t>J</a:t>
                      </a:r>
                    </a:p>
                  </a:txBody>
                  <a:tcPr/>
                </a:tc>
                <a:tc>
                  <a:txBody>
                    <a:bodyPr/>
                    <a:lstStyle/>
                    <a:p>
                      <a:r>
                        <a:rPr lang="ar-DZ" dirty="0"/>
                        <a:t>175</a:t>
                      </a:r>
                      <a:endParaRPr lang="fr-FR" dirty="0"/>
                    </a:p>
                  </a:txBody>
                  <a:tcPr/>
                </a:tc>
                <a:tc>
                  <a:txBody>
                    <a:bodyPr/>
                    <a:lstStyle/>
                    <a:p>
                      <a:r>
                        <a:rPr lang="ar-DZ" dirty="0"/>
                        <a:t>115</a:t>
                      </a:r>
                      <a:endParaRPr lang="fr-FR" dirty="0"/>
                    </a:p>
                  </a:txBody>
                  <a:tcPr/>
                </a:tc>
                <a:tc>
                  <a:txBody>
                    <a:bodyPr/>
                    <a:lstStyle/>
                    <a:p>
                      <a:r>
                        <a:rPr lang="ar-DZ" dirty="0"/>
                        <a:t>15</a:t>
                      </a:r>
                      <a:endParaRPr lang="fr-FR" dirty="0"/>
                    </a:p>
                  </a:txBody>
                  <a:tcPr/>
                </a:tc>
                <a:tc>
                  <a:txBody>
                    <a:bodyPr/>
                    <a:lstStyle/>
                    <a:p>
                      <a:r>
                        <a:rPr lang="ar-DZ" dirty="0"/>
                        <a:t>90</a:t>
                      </a:r>
                      <a:endParaRPr lang="fr-FR" dirty="0"/>
                    </a:p>
                  </a:txBody>
                  <a:tcPr/>
                </a:tc>
                <a:tc>
                  <a:txBody>
                    <a:bodyPr/>
                    <a:lstStyle/>
                    <a:p>
                      <a:r>
                        <a:rPr lang="ar-DZ" dirty="0"/>
                        <a:t>25</a:t>
                      </a:r>
                      <a:endParaRPr lang="fr-FR" dirty="0"/>
                    </a:p>
                  </a:txBody>
                  <a:tcPr/>
                </a:tc>
                <a:extLst>
                  <a:ext uri="{0D108BD9-81ED-4DB2-BD59-A6C34878D82A}">
                    <a16:rowId xmlns:a16="http://schemas.microsoft.com/office/drawing/2014/main" val="761256414"/>
                  </a:ext>
                </a:extLst>
              </a:tr>
              <a:tr h="370840">
                <a:tc>
                  <a:txBody>
                    <a:bodyPr/>
                    <a:lstStyle/>
                    <a:p>
                      <a:r>
                        <a:rPr lang="fr-FR" dirty="0"/>
                        <a:t>K</a:t>
                      </a:r>
                    </a:p>
                  </a:txBody>
                  <a:tcPr/>
                </a:tc>
                <a:tc>
                  <a:txBody>
                    <a:bodyPr/>
                    <a:lstStyle/>
                    <a:p>
                      <a:r>
                        <a:rPr lang="ar-DZ" dirty="0"/>
                        <a:t>55</a:t>
                      </a:r>
                      <a:endParaRPr lang="fr-FR" dirty="0"/>
                    </a:p>
                  </a:txBody>
                  <a:tcPr/>
                </a:tc>
                <a:tc>
                  <a:txBody>
                    <a:bodyPr/>
                    <a:lstStyle/>
                    <a:p>
                      <a:r>
                        <a:rPr lang="ar-DZ" dirty="0"/>
                        <a:t>35</a:t>
                      </a:r>
                      <a:endParaRPr lang="fr-FR" dirty="0"/>
                    </a:p>
                  </a:txBody>
                  <a:tcPr/>
                </a:tc>
                <a:tc>
                  <a:txBody>
                    <a:bodyPr/>
                    <a:lstStyle/>
                    <a:p>
                      <a:r>
                        <a:rPr lang="ar-DZ" dirty="0"/>
                        <a:t>20</a:t>
                      </a:r>
                      <a:endParaRPr lang="fr-FR" dirty="0"/>
                    </a:p>
                  </a:txBody>
                  <a:tcPr/>
                </a:tc>
                <a:tc>
                  <a:txBody>
                    <a:bodyPr/>
                    <a:lstStyle/>
                    <a:p>
                      <a:r>
                        <a:rPr lang="ar-DZ" dirty="0"/>
                        <a:t>45</a:t>
                      </a:r>
                      <a:endParaRPr lang="fr-FR" dirty="0"/>
                    </a:p>
                  </a:txBody>
                  <a:tcPr/>
                </a:tc>
                <a:tc>
                  <a:txBody>
                    <a:bodyPr/>
                    <a:lstStyle/>
                    <a:p>
                      <a:r>
                        <a:rPr lang="ar-DZ" dirty="0"/>
                        <a:t>35</a:t>
                      </a:r>
                      <a:endParaRPr lang="fr-FR" dirty="0"/>
                    </a:p>
                  </a:txBody>
                  <a:tcPr/>
                </a:tc>
                <a:extLst>
                  <a:ext uri="{0D108BD9-81ED-4DB2-BD59-A6C34878D82A}">
                    <a16:rowId xmlns:a16="http://schemas.microsoft.com/office/drawing/2014/main" val="2939370208"/>
                  </a:ext>
                </a:extLst>
              </a:tr>
              <a:tr h="370840">
                <a:tc>
                  <a:txBody>
                    <a:bodyPr/>
                    <a:lstStyle/>
                    <a:p>
                      <a:r>
                        <a:rPr lang="fr-FR" dirty="0"/>
                        <a:t>L</a:t>
                      </a:r>
                    </a:p>
                  </a:txBody>
                  <a:tcPr/>
                </a:tc>
                <a:tc>
                  <a:txBody>
                    <a:bodyPr/>
                    <a:lstStyle/>
                    <a:p>
                      <a:r>
                        <a:rPr lang="ar-DZ" dirty="0"/>
                        <a:t>70</a:t>
                      </a:r>
                      <a:endParaRPr lang="fr-FR" dirty="0"/>
                    </a:p>
                  </a:txBody>
                  <a:tcPr/>
                </a:tc>
                <a:tc>
                  <a:txBody>
                    <a:bodyPr/>
                    <a:lstStyle/>
                    <a:p>
                      <a:r>
                        <a:rPr lang="ar-DZ" dirty="0"/>
                        <a:t>45</a:t>
                      </a:r>
                      <a:endParaRPr lang="fr-FR" dirty="0"/>
                    </a:p>
                  </a:txBody>
                  <a:tcPr/>
                </a:tc>
                <a:tc>
                  <a:txBody>
                    <a:bodyPr/>
                    <a:lstStyle/>
                    <a:p>
                      <a:r>
                        <a:rPr lang="ar-DZ" dirty="0"/>
                        <a:t>35</a:t>
                      </a:r>
                      <a:endParaRPr lang="fr-FR" dirty="0"/>
                    </a:p>
                  </a:txBody>
                  <a:tcPr/>
                </a:tc>
                <a:tc>
                  <a:txBody>
                    <a:bodyPr/>
                    <a:lstStyle/>
                    <a:p>
                      <a:r>
                        <a:rPr lang="ar-DZ" dirty="0"/>
                        <a:t>10</a:t>
                      </a:r>
                      <a:endParaRPr lang="fr-FR" dirty="0"/>
                    </a:p>
                  </a:txBody>
                  <a:tcPr/>
                </a:tc>
                <a:tc>
                  <a:txBody>
                    <a:bodyPr/>
                    <a:lstStyle/>
                    <a:p>
                      <a:r>
                        <a:rPr lang="ar-DZ" dirty="0"/>
                        <a:t>15</a:t>
                      </a:r>
                      <a:endParaRPr lang="fr-FR" dirty="0"/>
                    </a:p>
                  </a:txBody>
                  <a:tcPr/>
                </a:tc>
                <a:extLst>
                  <a:ext uri="{0D108BD9-81ED-4DB2-BD59-A6C34878D82A}">
                    <a16:rowId xmlns:a16="http://schemas.microsoft.com/office/drawing/2014/main" val="2868659216"/>
                  </a:ext>
                </a:extLst>
              </a:tr>
              <a:tr h="370840">
                <a:tc>
                  <a:txBody>
                    <a:bodyPr/>
                    <a:lstStyle/>
                    <a:p>
                      <a:r>
                        <a:rPr lang="fr-FR" dirty="0"/>
                        <a:t>M</a:t>
                      </a:r>
                    </a:p>
                  </a:txBody>
                  <a:tcPr/>
                </a:tc>
                <a:tc>
                  <a:txBody>
                    <a:bodyPr/>
                    <a:lstStyle/>
                    <a:p>
                      <a:r>
                        <a:rPr lang="ar-DZ" dirty="0"/>
                        <a:t>120</a:t>
                      </a:r>
                      <a:endParaRPr lang="fr-FR" dirty="0"/>
                    </a:p>
                  </a:txBody>
                  <a:tcPr/>
                </a:tc>
                <a:tc>
                  <a:txBody>
                    <a:bodyPr/>
                    <a:lstStyle/>
                    <a:p>
                      <a:r>
                        <a:rPr lang="ar-DZ" dirty="0"/>
                        <a:t>100</a:t>
                      </a:r>
                      <a:endParaRPr lang="fr-FR" dirty="0"/>
                    </a:p>
                  </a:txBody>
                  <a:tcPr/>
                </a:tc>
                <a:tc>
                  <a:txBody>
                    <a:bodyPr/>
                    <a:lstStyle/>
                    <a:p>
                      <a:r>
                        <a:rPr lang="ar-DZ" dirty="0"/>
                        <a:t>30</a:t>
                      </a:r>
                      <a:endParaRPr lang="fr-FR" dirty="0"/>
                    </a:p>
                  </a:txBody>
                  <a:tcPr/>
                </a:tc>
                <a:tc>
                  <a:txBody>
                    <a:bodyPr/>
                    <a:lstStyle/>
                    <a:p>
                      <a:r>
                        <a:rPr lang="ar-DZ" dirty="0"/>
                        <a:t>60</a:t>
                      </a:r>
                      <a:endParaRPr lang="fr-FR" dirty="0"/>
                    </a:p>
                  </a:txBody>
                  <a:tcPr/>
                </a:tc>
                <a:tc>
                  <a:txBody>
                    <a:bodyPr/>
                    <a:lstStyle/>
                    <a:p>
                      <a:r>
                        <a:rPr lang="ar-DZ" dirty="0"/>
                        <a:t>20</a:t>
                      </a:r>
                      <a:endParaRPr lang="fr-FR" dirty="0"/>
                    </a:p>
                  </a:txBody>
                  <a:tcPr/>
                </a:tc>
                <a:extLst>
                  <a:ext uri="{0D108BD9-81ED-4DB2-BD59-A6C34878D82A}">
                    <a16:rowId xmlns:a16="http://schemas.microsoft.com/office/drawing/2014/main" val="34269608"/>
                  </a:ext>
                </a:extLst>
              </a:tr>
              <a:tr h="370840">
                <a:tc>
                  <a:txBody>
                    <a:bodyPr/>
                    <a:lstStyle/>
                    <a:p>
                      <a:r>
                        <a:rPr lang="fr-FR" dirty="0"/>
                        <a:t>N</a:t>
                      </a:r>
                    </a:p>
                  </a:txBody>
                  <a:tcPr/>
                </a:tc>
                <a:tc>
                  <a:txBody>
                    <a:bodyPr/>
                    <a:lstStyle/>
                    <a:p>
                      <a:r>
                        <a:rPr lang="ar-DZ" dirty="0"/>
                        <a:t>120</a:t>
                      </a:r>
                      <a:endParaRPr lang="fr-FR" dirty="0"/>
                    </a:p>
                  </a:txBody>
                  <a:tcPr/>
                </a:tc>
                <a:tc>
                  <a:txBody>
                    <a:bodyPr/>
                    <a:lstStyle/>
                    <a:p>
                      <a:r>
                        <a:rPr lang="ar-DZ" dirty="0"/>
                        <a:t>60</a:t>
                      </a:r>
                      <a:endParaRPr lang="fr-FR" dirty="0"/>
                    </a:p>
                  </a:txBody>
                  <a:tcPr/>
                </a:tc>
                <a:tc>
                  <a:txBody>
                    <a:bodyPr/>
                    <a:lstStyle/>
                    <a:p>
                      <a:r>
                        <a:rPr lang="ar-DZ" dirty="0"/>
                        <a:t>15</a:t>
                      </a:r>
                      <a:endParaRPr lang="fr-FR" dirty="0"/>
                    </a:p>
                  </a:txBody>
                  <a:tcPr/>
                </a:tc>
                <a:tc>
                  <a:txBody>
                    <a:bodyPr/>
                    <a:lstStyle/>
                    <a:p>
                      <a:r>
                        <a:rPr lang="ar-DZ" dirty="0"/>
                        <a:t>60</a:t>
                      </a:r>
                      <a:endParaRPr lang="fr-FR" dirty="0"/>
                    </a:p>
                  </a:txBody>
                  <a:tcPr/>
                </a:tc>
                <a:tc>
                  <a:txBody>
                    <a:bodyPr/>
                    <a:lstStyle/>
                    <a:p>
                      <a:r>
                        <a:rPr lang="ar-DZ" dirty="0"/>
                        <a:t>100</a:t>
                      </a:r>
                      <a:endParaRPr lang="fr-FR" dirty="0"/>
                    </a:p>
                  </a:txBody>
                  <a:tcPr/>
                </a:tc>
                <a:extLst>
                  <a:ext uri="{0D108BD9-81ED-4DB2-BD59-A6C34878D82A}">
                    <a16:rowId xmlns:a16="http://schemas.microsoft.com/office/drawing/2014/main" val="547934603"/>
                  </a:ext>
                </a:extLst>
              </a:tr>
              <a:tr h="370840">
                <a:tc>
                  <a:txBody>
                    <a:bodyPr/>
                    <a:lstStyle/>
                    <a:p>
                      <a:r>
                        <a:rPr lang="fr-FR" dirty="0"/>
                        <a:t>O</a:t>
                      </a:r>
                    </a:p>
                  </a:txBody>
                  <a:tcPr/>
                </a:tc>
                <a:tc>
                  <a:txBody>
                    <a:bodyPr/>
                    <a:lstStyle/>
                    <a:p>
                      <a:r>
                        <a:rPr lang="ar-DZ" dirty="0"/>
                        <a:t>160</a:t>
                      </a:r>
                      <a:endParaRPr lang="fr-FR" dirty="0"/>
                    </a:p>
                  </a:txBody>
                  <a:tcPr/>
                </a:tc>
                <a:tc>
                  <a:txBody>
                    <a:bodyPr/>
                    <a:lstStyle/>
                    <a:p>
                      <a:r>
                        <a:rPr lang="ar-DZ" dirty="0"/>
                        <a:t>105</a:t>
                      </a:r>
                      <a:endParaRPr lang="fr-FR" dirty="0"/>
                    </a:p>
                  </a:txBody>
                  <a:tcPr/>
                </a:tc>
                <a:tc>
                  <a:txBody>
                    <a:bodyPr/>
                    <a:lstStyle/>
                    <a:p>
                      <a:r>
                        <a:rPr lang="ar-DZ" dirty="0"/>
                        <a:t>10</a:t>
                      </a:r>
                      <a:endParaRPr lang="fr-FR" dirty="0"/>
                    </a:p>
                  </a:txBody>
                  <a:tcPr/>
                </a:tc>
                <a:tc>
                  <a:txBody>
                    <a:bodyPr/>
                    <a:lstStyle/>
                    <a:p>
                      <a:r>
                        <a:rPr lang="ar-DZ" dirty="0"/>
                        <a:t>105</a:t>
                      </a:r>
                      <a:endParaRPr lang="fr-FR" dirty="0"/>
                    </a:p>
                  </a:txBody>
                  <a:tcPr/>
                </a:tc>
                <a:tc>
                  <a:txBody>
                    <a:bodyPr/>
                    <a:lstStyle/>
                    <a:p>
                      <a:r>
                        <a:rPr lang="ar-DZ" dirty="0"/>
                        <a:t>35</a:t>
                      </a:r>
                      <a:endParaRPr lang="fr-FR" dirty="0"/>
                    </a:p>
                  </a:txBody>
                  <a:tcPr/>
                </a:tc>
                <a:extLst>
                  <a:ext uri="{0D108BD9-81ED-4DB2-BD59-A6C34878D82A}">
                    <a16:rowId xmlns:a16="http://schemas.microsoft.com/office/drawing/2014/main" val="1628951406"/>
                  </a:ext>
                </a:extLst>
              </a:tr>
            </a:tbl>
          </a:graphicData>
        </a:graphic>
      </p:graphicFrame>
    </p:spTree>
    <p:extLst>
      <p:ext uri="{BB962C8B-B14F-4D97-AF65-F5344CB8AC3E}">
        <p14:creationId xmlns:p14="http://schemas.microsoft.com/office/powerpoint/2010/main" val="371744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180"/>
            <a:ext cx="12192000" cy="6497640"/>
          </a:xfrm>
          <a:prstGeom prst="rect">
            <a:avLst/>
          </a:prstGeom>
        </p:spPr>
      </p:pic>
    </p:spTree>
    <p:extLst>
      <p:ext uri="{BB962C8B-B14F-4D97-AF65-F5344CB8AC3E}">
        <p14:creationId xmlns:p14="http://schemas.microsoft.com/office/powerpoint/2010/main" val="343204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4800" dirty="0"/>
              <a:t>Analyse</a:t>
            </a:r>
            <a:endParaRPr lang="ar-DZ" sz="4800" dirty="0"/>
          </a:p>
          <a:p>
            <a:r>
              <a:rPr lang="fr-FR" sz="4800" dirty="0"/>
              <a:t> classifier</a:t>
            </a:r>
          </a:p>
          <a:p>
            <a:r>
              <a:rPr lang="fr-FR" sz="4800" dirty="0"/>
              <a:t>Cluster de nuées dynamiques</a:t>
            </a:r>
            <a:endParaRPr lang="ar-DZ" sz="4800" dirty="0"/>
          </a:p>
        </p:txBody>
      </p:sp>
    </p:spTree>
    <p:extLst>
      <p:ext uri="{BB962C8B-B14F-4D97-AF65-F5344CB8AC3E}">
        <p14:creationId xmlns:p14="http://schemas.microsoft.com/office/powerpoint/2010/main" val="178061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154054"/>
            <a:ext cx="12192000" cy="6497640"/>
          </a:xfrm>
          <a:prstGeom prst="rect">
            <a:avLst/>
          </a:prstGeom>
        </p:spPr>
      </p:pic>
    </p:spTree>
    <p:extLst>
      <p:ext uri="{BB962C8B-B14F-4D97-AF65-F5344CB8AC3E}">
        <p14:creationId xmlns:p14="http://schemas.microsoft.com/office/powerpoint/2010/main" val="340231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180"/>
            <a:ext cx="12192000" cy="6497640"/>
          </a:xfrm>
          <a:prstGeom prst="rect">
            <a:avLst/>
          </a:prstGeom>
        </p:spPr>
      </p:pic>
    </p:spTree>
    <p:extLst>
      <p:ext uri="{BB962C8B-B14F-4D97-AF65-F5344CB8AC3E}">
        <p14:creationId xmlns:p14="http://schemas.microsoft.com/office/powerpoint/2010/main" val="3095448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180"/>
            <a:ext cx="12192000" cy="6497640"/>
          </a:xfrm>
          <a:prstGeom prst="rect">
            <a:avLst/>
          </a:prstGeom>
        </p:spPr>
      </p:pic>
    </p:spTree>
    <p:extLst>
      <p:ext uri="{BB962C8B-B14F-4D97-AF65-F5344CB8AC3E}">
        <p14:creationId xmlns:p14="http://schemas.microsoft.com/office/powerpoint/2010/main" val="583708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180"/>
            <a:ext cx="12192000" cy="6497640"/>
          </a:xfrm>
          <a:prstGeom prst="rect">
            <a:avLst/>
          </a:prstGeom>
        </p:spPr>
      </p:pic>
    </p:spTree>
    <p:extLst>
      <p:ext uri="{BB962C8B-B14F-4D97-AF65-F5344CB8AC3E}">
        <p14:creationId xmlns:p14="http://schemas.microsoft.com/office/powerpoint/2010/main" val="1105782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824"/>
            <a:ext cx="12192000" cy="6568351"/>
          </a:xfrm>
          <a:prstGeom prst="rect">
            <a:avLst/>
          </a:prstGeom>
        </p:spPr>
      </p:pic>
    </p:spTree>
    <p:extLst>
      <p:ext uri="{BB962C8B-B14F-4D97-AF65-F5344CB8AC3E}">
        <p14:creationId xmlns:p14="http://schemas.microsoft.com/office/powerpoint/2010/main" val="318250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A59415E-4494-40EF-A432-682FE4A490D3}"/>
              </a:ext>
            </a:extLst>
          </p:cNvPr>
          <p:cNvSpPr txBox="1"/>
          <p:nvPr/>
        </p:nvSpPr>
        <p:spPr>
          <a:xfrm>
            <a:off x="1466850" y="942975"/>
            <a:ext cx="9820275" cy="3356688"/>
          </a:xfrm>
          <a:prstGeom prst="rect">
            <a:avLst/>
          </a:prstGeom>
          <a:noFill/>
        </p:spPr>
        <p:txBody>
          <a:bodyPr wrap="square" rtlCol="0">
            <a:spAutoFit/>
          </a:bodyPr>
          <a:lstStyle/>
          <a:p>
            <a:pPr algn="r" rtl="1">
              <a:lnSpc>
                <a:spcPct val="150000"/>
              </a:lnSpc>
            </a:pPr>
            <a:r>
              <a:rPr lang="ar-SA" sz="2400" dirty="0"/>
              <a:t>الجدول الأول يوضح المراكز الأولية للعناقيد:</a:t>
            </a:r>
          </a:p>
          <a:p>
            <a:pPr algn="r" rtl="1">
              <a:lnSpc>
                <a:spcPct val="150000"/>
              </a:lnSpc>
            </a:pPr>
            <a:r>
              <a:rPr lang="ar-SA" sz="2400" dirty="0"/>
              <a:t>من الجدول نلاحظ أن هناك عنقودين، الأول متوسط عدد الغرف 200 والثاني 40، أما متوسط الإطعام 125 في العنقود الأول بينما في العنقود الثاني 20، ليكون متوسط السيارات 100 في العنقود الأول بالمقابل 10 سيارات في العنقود الثاني، أما التكاليف الأخرى كان متوسطها في العنقود الأول 15 و 5 في العنقود الثاني، وهو ما يجعلنا نستنتج أن العنقود الأول يضم أكبر عدد من السواح الذين يتشاركون في نفس العادات السياحية أعلى من العنقود الثاني,</a:t>
            </a:r>
            <a:endParaRPr lang="fr-DZ" sz="2400" dirty="0"/>
          </a:p>
        </p:txBody>
      </p:sp>
    </p:spTree>
    <p:extLst>
      <p:ext uri="{BB962C8B-B14F-4D97-AF65-F5344CB8AC3E}">
        <p14:creationId xmlns:p14="http://schemas.microsoft.com/office/powerpoint/2010/main" val="1209758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824"/>
            <a:ext cx="12192000" cy="6568351"/>
          </a:xfrm>
          <a:prstGeom prst="rect">
            <a:avLst/>
          </a:prstGeom>
        </p:spPr>
      </p:pic>
    </p:spTree>
    <p:extLst>
      <p:ext uri="{BB962C8B-B14F-4D97-AF65-F5344CB8AC3E}">
        <p14:creationId xmlns:p14="http://schemas.microsoft.com/office/powerpoint/2010/main" val="2384608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algn="r" rtl="1">
              <a:lnSpc>
                <a:spcPct val="150000"/>
              </a:lnSpc>
            </a:pPr>
            <a:r>
              <a:rPr lang="ar-DZ" sz="2800" dirty="0">
                <a:latin typeface="Sakkal Majalla" panose="02000000000000000000" pitchFamily="2" charset="-78"/>
                <a:cs typeface="Sakkal Majalla" panose="02000000000000000000" pitchFamily="2" charset="-78"/>
              </a:rPr>
              <a:t>أسلوب إحصائي يستخدم لتحديد كيف يمكن تجميع الوحدات المختلفة - مثل السياح أو المستهلكين  أو المؤسسات - معًا بسبب الخصائص المشتركة بينها.</a:t>
            </a:r>
          </a:p>
          <a:p>
            <a:pPr algn="r" rtl="1">
              <a:lnSpc>
                <a:spcPct val="150000"/>
              </a:lnSpc>
            </a:pPr>
            <a:r>
              <a:rPr lang="ar-DZ" sz="2800" dirty="0">
                <a:latin typeface="Sakkal Majalla" panose="02000000000000000000" pitchFamily="2" charset="-78"/>
                <a:cs typeface="Sakkal Majalla" panose="02000000000000000000" pitchFamily="2" charset="-78"/>
              </a:rPr>
              <a:t> يُعرف أيضًا </a:t>
            </a:r>
            <a:r>
              <a:rPr lang="ar-DZ" sz="2800" dirty="0">
                <a:solidFill>
                  <a:srgbClr val="C00000"/>
                </a:solidFill>
                <a:latin typeface="Sakkal Majalla" panose="02000000000000000000" pitchFamily="2" charset="-78"/>
                <a:cs typeface="Sakkal Majalla" panose="02000000000000000000" pitchFamily="2" charset="-78"/>
              </a:rPr>
              <a:t>باسم التجميع </a:t>
            </a:r>
            <a:r>
              <a:rPr lang="ar-DZ" sz="2800" dirty="0">
                <a:latin typeface="Sakkal Majalla" panose="02000000000000000000" pitchFamily="2" charset="-78"/>
                <a:cs typeface="Sakkal Majalla" panose="02000000000000000000" pitchFamily="2" charset="-78"/>
              </a:rPr>
              <a:t>، وهو عبارة عن أداة استكشافية لتحليل البيانات تهدف إلى تصنيف مجموعات مختلفة إلى مجموعات محددة  بطريقة بحيث عندما يكونون ينتمون لنفس المجموعة ، </a:t>
            </a:r>
            <a:r>
              <a:rPr lang="ar-DZ" sz="2800" dirty="0">
                <a:solidFill>
                  <a:srgbClr val="C00000"/>
                </a:solidFill>
                <a:latin typeface="Sakkal Majalla" panose="02000000000000000000" pitchFamily="2" charset="-78"/>
                <a:cs typeface="Sakkal Majalla" panose="02000000000000000000" pitchFamily="2" charset="-78"/>
              </a:rPr>
              <a:t>يكون لديهم درجة قصوى من الارتباط </a:t>
            </a:r>
            <a:r>
              <a:rPr lang="ar-DZ" sz="2800" dirty="0">
                <a:latin typeface="Sakkal Majalla" panose="02000000000000000000" pitchFamily="2" charset="-78"/>
                <a:cs typeface="Sakkal Majalla" panose="02000000000000000000" pitchFamily="2" charset="-78"/>
              </a:rPr>
              <a:t>وعندما لا ينتمون إلى نفس المجموعة ، </a:t>
            </a:r>
            <a:r>
              <a:rPr lang="ar-DZ" sz="2800" dirty="0">
                <a:solidFill>
                  <a:srgbClr val="C00000"/>
                </a:solidFill>
                <a:latin typeface="Sakkal Majalla" panose="02000000000000000000" pitchFamily="2" charset="-78"/>
                <a:cs typeface="Sakkal Majalla" panose="02000000000000000000" pitchFamily="2" charset="-78"/>
              </a:rPr>
              <a:t>درجة الارتباط الحد الأدنى.</a:t>
            </a:r>
          </a:p>
          <a:p>
            <a:pPr algn="r" rtl="1">
              <a:lnSpc>
                <a:spcPct val="150000"/>
              </a:lnSpc>
            </a:pPr>
            <a:br>
              <a:rPr lang="ar-DZ" sz="2800" dirty="0">
                <a:latin typeface="Sakkal Majalla" panose="02000000000000000000" pitchFamily="2" charset="-78"/>
                <a:cs typeface="Sakkal Majalla" panose="02000000000000000000" pitchFamily="2" charset="-78"/>
              </a:rPr>
            </a:br>
            <a:endParaRPr lang="fr-FR" sz="2800" dirty="0">
              <a:latin typeface="Sakkal Majalla" panose="02000000000000000000" pitchFamily="2" charset="-78"/>
              <a:cs typeface="Sakkal Majalla" panose="02000000000000000000" pitchFamily="2" charset="-78"/>
            </a:endParaRPr>
          </a:p>
        </p:txBody>
      </p:sp>
      <p:sp>
        <p:nvSpPr>
          <p:cNvPr id="4" name="Rectangle 3"/>
          <p:cNvSpPr/>
          <p:nvPr/>
        </p:nvSpPr>
        <p:spPr>
          <a:xfrm>
            <a:off x="3331029" y="822961"/>
            <a:ext cx="4373768" cy="769441"/>
          </a:xfrm>
          <a:prstGeom prst="rect">
            <a:avLst/>
          </a:prstGeom>
        </p:spPr>
        <p:txBody>
          <a:bodyPr wrap="square">
            <a:spAutoFit/>
          </a:bodyPr>
          <a:lstStyle/>
          <a:p>
            <a:pPr algn="ctr" rtl="1"/>
            <a:r>
              <a:rPr lang="ar-DZ" sz="4400" dirty="0">
                <a:solidFill>
                  <a:srgbClr val="C00000"/>
                </a:solidFill>
                <a:latin typeface="Sakkal Majalla" panose="02000000000000000000" pitchFamily="2" charset="-78"/>
                <a:cs typeface="Sakkal Majalla" panose="02000000000000000000" pitchFamily="2" charset="-78"/>
              </a:rPr>
              <a:t> تعريف التحليل العنقودي</a:t>
            </a:r>
            <a:endParaRPr lang="fr-FR" sz="4400" dirty="0">
              <a:solidFill>
                <a:srgbClr val="C00000"/>
              </a:solidFill>
            </a:endParaRPr>
          </a:p>
        </p:txBody>
      </p:sp>
    </p:spTree>
    <p:extLst>
      <p:ext uri="{BB962C8B-B14F-4D97-AF65-F5344CB8AC3E}">
        <p14:creationId xmlns:p14="http://schemas.microsoft.com/office/powerpoint/2010/main" val="1614087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A59415E-4494-40EF-A432-682FE4A490D3}"/>
              </a:ext>
            </a:extLst>
          </p:cNvPr>
          <p:cNvSpPr txBox="1"/>
          <p:nvPr/>
        </p:nvSpPr>
        <p:spPr>
          <a:xfrm>
            <a:off x="1466850" y="942975"/>
            <a:ext cx="9820275" cy="2248693"/>
          </a:xfrm>
          <a:prstGeom prst="rect">
            <a:avLst/>
          </a:prstGeom>
          <a:noFill/>
        </p:spPr>
        <p:txBody>
          <a:bodyPr wrap="square" rtlCol="0">
            <a:spAutoFit/>
          </a:bodyPr>
          <a:lstStyle/>
          <a:p>
            <a:pPr algn="r" rtl="1">
              <a:lnSpc>
                <a:spcPct val="150000"/>
              </a:lnSpc>
            </a:pPr>
            <a:r>
              <a:rPr lang="ar-SA" sz="2400" dirty="0"/>
              <a:t>الجدول الثاني يوضح عدد التكرارات حتى يصل إلى العناقيد النهائية:</a:t>
            </a:r>
          </a:p>
          <a:p>
            <a:pPr algn="r" rtl="1">
              <a:lnSpc>
                <a:spcPct val="150000"/>
              </a:lnSpc>
            </a:pPr>
            <a:r>
              <a:rPr lang="ar-SA" sz="2400" dirty="0"/>
              <a:t>من الجدول نلاحظ أنه تم الحصول على العناقيد بعد 10 مرات، وكان التغيير في مركز العنقود الأول 55,49 أما مركز التغيير في العنقود الثاني كان 42,6، وكانت المسافة الأقل بين مركز العنقود الأول والعنقود الثاني 211,955</a:t>
            </a:r>
            <a:endParaRPr lang="fr-DZ" sz="2400" dirty="0"/>
          </a:p>
        </p:txBody>
      </p:sp>
    </p:spTree>
    <p:extLst>
      <p:ext uri="{BB962C8B-B14F-4D97-AF65-F5344CB8AC3E}">
        <p14:creationId xmlns:p14="http://schemas.microsoft.com/office/powerpoint/2010/main" val="2857871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824"/>
            <a:ext cx="12192000" cy="6568351"/>
          </a:xfrm>
          <a:prstGeom prst="rect">
            <a:avLst/>
          </a:prstGeom>
        </p:spPr>
      </p:pic>
    </p:spTree>
    <p:extLst>
      <p:ext uri="{BB962C8B-B14F-4D97-AF65-F5344CB8AC3E}">
        <p14:creationId xmlns:p14="http://schemas.microsoft.com/office/powerpoint/2010/main" val="2688677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A59415E-4494-40EF-A432-682FE4A490D3}"/>
              </a:ext>
            </a:extLst>
          </p:cNvPr>
          <p:cNvSpPr txBox="1"/>
          <p:nvPr/>
        </p:nvSpPr>
        <p:spPr>
          <a:xfrm>
            <a:off x="1466850" y="942975"/>
            <a:ext cx="9820275" cy="1694695"/>
          </a:xfrm>
          <a:prstGeom prst="rect">
            <a:avLst/>
          </a:prstGeom>
          <a:noFill/>
        </p:spPr>
        <p:txBody>
          <a:bodyPr wrap="square" rtlCol="0">
            <a:spAutoFit/>
          </a:bodyPr>
          <a:lstStyle/>
          <a:p>
            <a:pPr algn="r" rtl="1">
              <a:lnSpc>
                <a:spcPct val="150000"/>
              </a:lnSpc>
            </a:pPr>
            <a:r>
              <a:rPr lang="ar-SA" sz="2400" dirty="0"/>
              <a:t>الجدول الثالث يوضح أعضاء العناقيد: ويتم في تصنيف كل فندق والعنقود الذي ينتمي إليه</a:t>
            </a:r>
          </a:p>
          <a:p>
            <a:pPr algn="r" rtl="1">
              <a:lnSpc>
                <a:spcPct val="150000"/>
              </a:lnSpc>
            </a:pPr>
            <a:r>
              <a:rPr lang="ar-SA" sz="2400" dirty="0"/>
              <a:t>من الجدول نلاحظ أن الفندق </a:t>
            </a:r>
            <a:r>
              <a:rPr lang="fr-FR" sz="2400" dirty="0"/>
              <a:t>A</a:t>
            </a:r>
            <a:r>
              <a:rPr lang="ar-SA" sz="2400" dirty="0"/>
              <a:t> ينتمي إلى العنقود الثاني ويبتعد على مركز العنقود الخاص به بمسافة 46,86 ,,,,,,,,,,,,,,,,,,,,,,,,,</a:t>
            </a:r>
            <a:endParaRPr lang="fr-DZ" sz="2400" dirty="0"/>
          </a:p>
        </p:txBody>
      </p:sp>
    </p:spTree>
    <p:extLst>
      <p:ext uri="{BB962C8B-B14F-4D97-AF65-F5344CB8AC3E}">
        <p14:creationId xmlns:p14="http://schemas.microsoft.com/office/powerpoint/2010/main" val="2732610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824"/>
            <a:ext cx="12192000" cy="6568351"/>
          </a:xfrm>
          <a:prstGeom prst="rect">
            <a:avLst/>
          </a:prstGeom>
        </p:spPr>
      </p:pic>
    </p:spTree>
    <p:extLst>
      <p:ext uri="{BB962C8B-B14F-4D97-AF65-F5344CB8AC3E}">
        <p14:creationId xmlns:p14="http://schemas.microsoft.com/office/powerpoint/2010/main" val="3544175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A59415E-4494-40EF-A432-682FE4A490D3}"/>
              </a:ext>
            </a:extLst>
          </p:cNvPr>
          <p:cNvSpPr txBox="1"/>
          <p:nvPr/>
        </p:nvSpPr>
        <p:spPr>
          <a:xfrm>
            <a:off x="1466850" y="942975"/>
            <a:ext cx="9820275" cy="2251065"/>
          </a:xfrm>
          <a:prstGeom prst="rect">
            <a:avLst/>
          </a:prstGeom>
          <a:noFill/>
        </p:spPr>
        <p:txBody>
          <a:bodyPr wrap="square" rtlCol="0">
            <a:spAutoFit/>
          </a:bodyPr>
          <a:lstStyle/>
          <a:p>
            <a:pPr algn="r" rtl="1">
              <a:lnSpc>
                <a:spcPct val="150000"/>
              </a:lnSpc>
            </a:pPr>
            <a:r>
              <a:rPr lang="ar-SA" sz="2400" dirty="0"/>
              <a:t>الجدول الرابع يوضح العناقيد بصورتها النهائية:</a:t>
            </a:r>
          </a:p>
          <a:p>
            <a:pPr algn="r" rtl="1">
              <a:lnSpc>
                <a:spcPct val="150000"/>
              </a:lnSpc>
            </a:pPr>
            <a:r>
              <a:rPr lang="ar-SA" sz="2400" dirty="0"/>
              <a:t>العنقود الأول متوسط الغرف 160 وفي العنقود الثاني متوسط الغرف 68,33 في حين في الجدول الأول كانت النتائج مختلفة,,,,,,,,,,,,,,,,,,,,,,,,</a:t>
            </a:r>
          </a:p>
          <a:p>
            <a:pPr algn="r" rtl="1">
              <a:lnSpc>
                <a:spcPct val="150000"/>
              </a:lnSpc>
            </a:pPr>
            <a:r>
              <a:rPr lang="ar-SA" sz="2400" dirty="0"/>
              <a:t>والمسافة بين العناقيد كانت 211,955 وأصبحت 120,179 وفقا للجدول الخامس</a:t>
            </a:r>
            <a:endParaRPr lang="fr-DZ" sz="2400" dirty="0"/>
          </a:p>
        </p:txBody>
      </p:sp>
    </p:spTree>
    <p:extLst>
      <p:ext uri="{BB962C8B-B14F-4D97-AF65-F5344CB8AC3E}">
        <p14:creationId xmlns:p14="http://schemas.microsoft.com/office/powerpoint/2010/main" val="2189448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824"/>
            <a:ext cx="12192000" cy="6568351"/>
          </a:xfrm>
          <a:prstGeom prst="rect">
            <a:avLst/>
          </a:prstGeom>
        </p:spPr>
      </p:pic>
    </p:spTree>
    <p:extLst>
      <p:ext uri="{BB962C8B-B14F-4D97-AF65-F5344CB8AC3E}">
        <p14:creationId xmlns:p14="http://schemas.microsoft.com/office/powerpoint/2010/main" val="2941793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A59415E-4494-40EF-A432-682FE4A490D3}"/>
              </a:ext>
            </a:extLst>
          </p:cNvPr>
          <p:cNvSpPr txBox="1"/>
          <p:nvPr/>
        </p:nvSpPr>
        <p:spPr>
          <a:xfrm>
            <a:off x="1466850" y="942975"/>
            <a:ext cx="9820275" cy="5021055"/>
          </a:xfrm>
          <a:prstGeom prst="rect">
            <a:avLst/>
          </a:prstGeom>
          <a:noFill/>
        </p:spPr>
        <p:txBody>
          <a:bodyPr wrap="square" rtlCol="0">
            <a:spAutoFit/>
          </a:bodyPr>
          <a:lstStyle/>
          <a:p>
            <a:pPr algn="r" rtl="1">
              <a:lnSpc>
                <a:spcPct val="150000"/>
              </a:lnSpc>
            </a:pPr>
            <a:r>
              <a:rPr lang="ar-SA" sz="2400" dirty="0"/>
              <a:t>الجدول السادس تحليل التباين </a:t>
            </a:r>
            <a:r>
              <a:rPr lang="fr-FR" sz="2400" dirty="0"/>
              <a:t>ANOVA</a:t>
            </a:r>
            <a:r>
              <a:rPr lang="ar-SA" sz="2400" dirty="0"/>
              <a:t>:</a:t>
            </a:r>
            <a:r>
              <a:rPr lang="fr-FR" sz="2400" dirty="0"/>
              <a:t> </a:t>
            </a:r>
            <a:endParaRPr lang="ar-SA" sz="2400" dirty="0"/>
          </a:p>
          <a:p>
            <a:pPr algn="r" rtl="1">
              <a:lnSpc>
                <a:spcPct val="150000"/>
              </a:lnSpc>
            </a:pPr>
            <a:r>
              <a:rPr lang="ar-SA" sz="2400" dirty="0"/>
              <a:t>من الجدول أكبر قيمة </a:t>
            </a:r>
            <a:r>
              <a:rPr lang="ar-SA" sz="2400" dirty="0" err="1"/>
              <a:t>لل</a:t>
            </a:r>
            <a:r>
              <a:rPr lang="ar-SA" sz="2400" dirty="0"/>
              <a:t> </a:t>
            </a:r>
            <a:r>
              <a:rPr lang="fr-FR" sz="2400" dirty="0"/>
              <a:t>F</a:t>
            </a:r>
            <a:r>
              <a:rPr lang="ar-SA" sz="2400" dirty="0"/>
              <a:t> للغرف ما يعني أنه يوجد فروقات عالية في متغير الغرف بالمقارنة بباقي المتغيرات يليه متغير الطعام,,,, والفروقات طفيفة جدا في متغير المبيت</a:t>
            </a:r>
          </a:p>
          <a:p>
            <a:pPr algn="r" rtl="1">
              <a:lnSpc>
                <a:spcPct val="150000"/>
              </a:lnSpc>
            </a:pPr>
            <a:r>
              <a:rPr lang="ar-SA" sz="2400" dirty="0"/>
              <a:t>أما الجدول السابع يوضح عدد الحالات في كل عنقود:</a:t>
            </a:r>
          </a:p>
          <a:p>
            <a:pPr algn="r" rtl="1">
              <a:lnSpc>
                <a:spcPct val="150000"/>
              </a:lnSpc>
            </a:pPr>
            <a:r>
              <a:rPr lang="ar-SA" sz="2400" dirty="0"/>
              <a:t>عدد الفنادق في العنقود الأول 9 فنادق و6 في العنقود الثاني، ومن الجدول نلاحظ أن معامل قبل تحليل جميع الفنادق دون استبعاد أي فندق، كما نلاحظ أن العنقود الأول هو الأعلى قدرة على تجميع العادات السياحية</a:t>
            </a:r>
            <a:r>
              <a:rPr lang="fr-FR" sz="2400" dirty="0"/>
              <a:t> </a:t>
            </a:r>
            <a:r>
              <a:rPr lang="ar-SA" sz="2400" dirty="0"/>
              <a:t> لأنه يضم السواح الذين يتشاركون في نفس العادات السياحية ويدفعون فيها أموال أكبر لممارسة </a:t>
            </a:r>
            <a:r>
              <a:rPr lang="ar-SA" sz="2400"/>
              <a:t>هذه العادات</a:t>
            </a:r>
            <a:endParaRPr lang="ar-SA" sz="2400" dirty="0"/>
          </a:p>
          <a:p>
            <a:pPr algn="r" rtl="1">
              <a:lnSpc>
                <a:spcPct val="150000"/>
              </a:lnSpc>
            </a:pPr>
            <a:endParaRPr lang="fr-DZ" sz="2400" dirty="0"/>
          </a:p>
        </p:txBody>
      </p:sp>
    </p:spTree>
    <p:extLst>
      <p:ext uri="{BB962C8B-B14F-4D97-AF65-F5344CB8AC3E}">
        <p14:creationId xmlns:p14="http://schemas.microsoft.com/office/powerpoint/2010/main" val="3929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49D82B-C9A7-498A-BDFE-81B2097D6885}"/>
              </a:ext>
            </a:extLst>
          </p:cNvPr>
          <p:cNvSpPr/>
          <p:nvPr/>
        </p:nvSpPr>
        <p:spPr>
          <a:xfrm>
            <a:off x="5153025" y="5772151"/>
            <a:ext cx="1990725" cy="4953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العنقود</a:t>
            </a:r>
            <a:endParaRPr lang="fr-DZ" dirty="0"/>
          </a:p>
        </p:txBody>
      </p:sp>
      <p:sp>
        <p:nvSpPr>
          <p:cNvPr id="13" name="Rectangle 12">
            <a:extLst>
              <a:ext uri="{FF2B5EF4-FFF2-40B4-BE49-F238E27FC236}">
                <a16:creationId xmlns:a16="http://schemas.microsoft.com/office/drawing/2014/main" id="{E72FEE14-0AF9-4FA0-83D2-CFAA6E0D1F6F}"/>
              </a:ext>
            </a:extLst>
          </p:cNvPr>
          <p:cNvSpPr/>
          <p:nvPr/>
        </p:nvSpPr>
        <p:spPr>
          <a:xfrm>
            <a:off x="8153400" y="5754152"/>
            <a:ext cx="1990725" cy="4953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المسافة التي يبعد بها عن مركز العنقود</a:t>
            </a:r>
            <a:endParaRPr lang="fr-DZ" dirty="0"/>
          </a:p>
        </p:txBody>
      </p:sp>
      <p:pic>
        <p:nvPicPr>
          <p:cNvPr id="15" name="Image 14">
            <a:extLst>
              <a:ext uri="{FF2B5EF4-FFF2-40B4-BE49-F238E27FC236}">
                <a16:creationId xmlns:a16="http://schemas.microsoft.com/office/drawing/2014/main" id="{567A514B-6C16-4A3F-86CA-53D479FD56B5}"/>
              </a:ext>
            </a:extLst>
          </p:cNvPr>
          <p:cNvPicPr>
            <a:picLocks noChangeAspect="1"/>
          </p:cNvPicPr>
          <p:nvPr/>
        </p:nvPicPr>
        <p:blipFill>
          <a:blip r:embed="rId2"/>
          <a:stretch>
            <a:fillRect/>
          </a:stretch>
        </p:blipFill>
        <p:spPr>
          <a:xfrm>
            <a:off x="1" y="0"/>
            <a:ext cx="11982450" cy="5555179"/>
          </a:xfrm>
          <a:prstGeom prst="rect">
            <a:avLst/>
          </a:prstGeom>
        </p:spPr>
      </p:pic>
      <p:cxnSp>
        <p:nvCxnSpPr>
          <p:cNvPr id="16" name="Connecteur droit avec flèche 15">
            <a:extLst>
              <a:ext uri="{FF2B5EF4-FFF2-40B4-BE49-F238E27FC236}">
                <a16:creationId xmlns:a16="http://schemas.microsoft.com/office/drawing/2014/main" id="{B4EAF1F6-2DA8-4EEB-86E5-E2465026AE6F}"/>
              </a:ext>
            </a:extLst>
          </p:cNvPr>
          <p:cNvCxnSpPr>
            <a:cxnSpLocks/>
          </p:cNvCxnSpPr>
          <p:nvPr/>
        </p:nvCxnSpPr>
        <p:spPr>
          <a:xfrm flipV="1">
            <a:off x="6424613" y="1262063"/>
            <a:ext cx="519112" cy="44920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0059D2BC-D6DA-4CD7-AD0E-9794218166BB}"/>
              </a:ext>
            </a:extLst>
          </p:cNvPr>
          <p:cNvCxnSpPr>
            <a:cxnSpLocks/>
          </p:cNvCxnSpPr>
          <p:nvPr/>
        </p:nvCxnSpPr>
        <p:spPr>
          <a:xfrm flipV="1">
            <a:off x="8315325" y="1262063"/>
            <a:ext cx="457200" cy="44920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83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68C5C05-6AD5-45B2-A342-030C6BE7EF41}"/>
              </a:ext>
            </a:extLst>
          </p:cNvPr>
          <p:cNvPicPr>
            <a:picLocks noChangeAspect="1"/>
          </p:cNvPicPr>
          <p:nvPr/>
        </p:nvPicPr>
        <p:blipFill>
          <a:blip r:embed="rId2"/>
          <a:stretch>
            <a:fillRect/>
          </a:stretch>
        </p:blipFill>
        <p:spPr>
          <a:xfrm>
            <a:off x="66675" y="-82721"/>
            <a:ext cx="12125325" cy="6281831"/>
          </a:xfrm>
          <a:prstGeom prst="rect">
            <a:avLst/>
          </a:prstGeom>
        </p:spPr>
      </p:pic>
      <p:cxnSp>
        <p:nvCxnSpPr>
          <p:cNvPr id="5" name="Connecteur droit avec flèche 4">
            <a:extLst>
              <a:ext uri="{FF2B5EF4-FFF2-40B4-BE49-F238E27FC236}">
                <a16:creationId xmlns:a16="http://schemas.microsoft.com/office/drawing/2014/main" id="{34D640D5-9764-4562-818C-63CA855117CE}"/>
              </a:ext>
            </a:extLst>
          </p:cNvPr>
          <p:cNvCxnSpPr/>
          <p:nvPr/>
        </p:nvCxnSpPr>
        <p:spPr>
          <a:xfrm flipV="1">
            <a:off x="2114550" y="133350"/>
            <a:ext cx="152400" cy="7524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563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266AC89-813D-4DBF-A8D9-F114BF4CD544}"/>
              </a:ext>
            </a:extLst>
          </p:cNvPr>
          <p:cNvPicPr>
            <a:picLocks noChangeAspect="1"/>
          </p:cNvPicPr>
          <p:nvPr/>
        </p:nvPicPr>
        <p:blipFill>
          <a:blip r:embed="rId2"/>
          <a:stretch>
            <a:fillRect/>
          </a:stretch>
        </p:blipFill>
        <p:spPr>
          <a:xfrm>
            <a:off x="0" y="-1"/>
            <a:ext cx="12192000" cy="6219825"/>
          </a:xfrm>
          <a:prstGeom prst="rect">
            <a:avLst/>
          </a:prstGeom>
        </p:spPr>
      </p:pic>
    </p:spTree>
    <p:extLst>
      <p:ext uri="{BB962C8B-B14F-4D97-AF65-F5344CB8AC3E}">
        <p14:creationId xmlns:p14="http://schemas.microsoft.com/office/powerpoint/2010/main" val="590648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8903" y="2538066"/>
            <a:ext cx="10058400" cy="2125374"/>
          </a:xfrm>
        </p:spPr>
        <p:txBody>
          <a:bodyPr>
            <a:normAutofit/>
          </a:bodyPr>
          <a:lstStyle/>
          <a:p>
            <a:pPr algn="r" rtl="1"/>
            <a:r>
              <a:rPr lang="ar-DZ" sz="4800" dirty="0">
                <a:solidFill>
                  <a:srgbClr val="FF0000"/>
                </a:solidFill>
                <a:latin typeface="Sakkal Majalla" panose="02000000000000000000" pitchFamily="2" charset="-78"/>
                <a:cs typeface="Sakkal Majalla" panose="02000000000000000000" pitchFamily="2" charset="-78"/>
              </a:rPr>
              <a:t>التحليل العنقودي الهرمي</a:t>
            </a:r>
            <a:r>
              <a:rPr lang="ar-DZ" sz="3600" dirty="0">
                <a:solidFill>
                  <a:srgbClr val="FF0000"/>
                </a:solidFill>
                <a:latin typeface="Sakkal Majalla" panose="02000000000000000000" pitchFamily="2" charset="-78"/>
                <a:cs typeface="Sakkal Majalla" panose="02000000000000000000" pitchFamily="2" charset="-78"/>
              </a:rPr>
              <a:t>: </a:t>
            </a:r>
            <a:r>
              <a:rPr lang="ar-DZ" sz="3600" dirty="0">
                <a:latin typeface="Sakkal Majalla" panose="02000000000000000000" pitchFamily="2" charset="-78"/>
                <a:cs typeface="Sakkal Majalla" panose="02000000000000000000" pitchFamily="2" charset="-78"/>
              </a:rPr>
              <a:t>هذه الطريقة </a:t>
            </a:r>
            <a:r>
              <a:rPr lang="ar-DZ" sz="4400" dirty="0">
                <a:solidFill>
                  <a:srgbClr val="C00000"/>
                </a:solidFill>
                <a:latin typeface="Sakkal Majalla" panose="02000000000000000000" pitchFamily="2" charset="-78"/>
                <a:cs typeface="Sakkal Majalla" panose="02000000000000000000" pitchFamily="2" charset="-78"/>
              </a:rPr>
              <a:t>لا تتطلب المعرفة المسبقة لعدد من العناقيد المسبقة </a:t>
            </a:r>
            <a:r>
              <a:rPr lang="ar-DZ" sz="3600" dirty="0">
                <a:latin typeface="Sakkal Majalla" panose="02000000000000000000" pitchFamily="2" charset="-78"/>
                <a:cs typeface="Sakkal Majalla" panose="02000000000000000000" pitchFamily="2" charset="-78"/>
              </a:rPr>
              <a:t>و المراد تجميع العناصر على أساسها</a:t>
            </a:r>
          </a:p>
        </p:txBody>
      </p:sp>
    </p:spTree>
    <p:extLst>
      <p:ext uri="{BB962C8B-B14F-4D97-AF65-F5344CB8AC3E}">
        <p14:creationId xmlns:p14="http://schemas.microsoft.com/office/powerpoint/2010/main" val="904088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EDBA2B5-2EFA-4828-9F27-0063D6D30770}"/>
              </a:ext>
            </a:extLst>
          </p:cNvPr>
          <p:cNvSpPr txBox="1"/>
          <p:nvPr/>
        </p:nvSpPr>
        <p:spPr>
          <a:xfrm>
            <a:off x="419100" y="476250"/>
            <a:ext cx="11458575" cy="2308324"/>
          </a:xfrm>
          <a:prstGeom prst="rect">
            <a:avLst/>
          </a:prstGeom>
          <a:noFill/>
        </p:spPr>
        <p:txBody>
          <a:bodyPr wrap="square" rtlCol="0">
            <a:spAutoFit/>
          </a:bodyPr>
          <a:lstStyle/>
          <a:p>
            <a:pPr algn="r" rtl="1"/>
            <a:r>
              <a:rPr lang="ar-SA" sz="3600" dirty="0"/>
              <a:t>أقرب فندق للمركز الذي ينتمي إليه هو فندق </a:t>
            </a:r>
            <a:r>
              <a:rPr lang="fr-FR" sz="3600" dirty="0"/>
              <a:t>L</a:t>
            </a:r>
            <a:r>
              <a:rPr lang="ar-SA" sz="3600" dirty="0"/>
              <a:t>، أما الفندق الأقرب للمركز العنقود الأول الذي يضم الفئة الأكبر التي تضم السواح الين يتشاركون في العادات السياحية هو الفندق </a:t>
            </a:r>
            <a:r>
              <a:rPr lang="fr-FR" sz="3600" dirty="0"/>
              <a:t>J</a:t>
            </a:r>
          </a:p>
          <a:p>
            <a:pPr algn="r" rtl="1"/>
            <a:r>
              <a:rPr lang="ar-SA" sz="3600" dirty="0"/>
              <a:t>ويمكن قراءتها بالأبعد أيضا</a:t>
            </a:r>
            <a:endParaRPr lang="fr-DZ" sz="3600" dirty="0"/>
          </a:p>
        </p:txBody>
      </p:sp>
    </p:spTree>
    <p:extLst>
      <p:ext uri="{BB962C8B-B14F-4D97-AF65-F5344CB8AC3E}">
        <p14:creationId xmlns:p14="http://schemas.microsoft.com/office/powerpoint/2010/main" val="128313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a:r>
              <a:rPr lang="ar-DZ" sz="8800" dirty="0">
                <a:solidFill>
                  <a:srgbClr val="FF0000"/>
                </a:solidFill>
                <a:latin typeface="Sakkal Majalla" panose="02000000000000000000" pitchFamily="2" charset="-78"/>
                <a:cs typeface="Sakkal Majalla" panose="02000000000000000000" pitchFamily="2" charset="-78"/>
              </a:rPr>
              <a:t>التحليل العنقودي الهرمي</a:t>
            </a:r>
            <a:endParaRPr lang="fr-FR" sz="8800"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33143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180"/>
            <a:ext cx="12192000" cy="6497640"/>
          </a:xfrm>
          <a:prstGeom prst="rect">
            <a:avLst/>
          </a:prstGeom>
        </p:spPr>
      </p:pic>
    </p:spTree>
    <p:extLst>
      <p:ext uri="{BB962C8B-B14F-4D97-AF65-F5344CB8AC3E}">
        <p14:creationId xmlns:p14="http://schemas.microsoft.com/office/powerpoint/2010/main" val="681323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4800" dirty="0"/>
              <a:t>Analyse</a:t>
            </a:r>
            <a:endParaRPr lang="ar-DZ" sz="4800" dirty="0"/>
          </a:p>
          <a:p>
            <a:r>
              <a:rPr lang="fr-FR" sz="4800" dirty="0"/>
              <a:t> classifier</a:t>
            </a:r>
          </a:p>
          <a:p>
            <a:r>
              <a:rPr lang="fr-FR" sz="4800" dirty="0"/>
              <a:t>Cluster hiérarchique</a:t>
            </a:r>
          </a:p>
        </p:txBody>
      </p:sp>
    </p:spTree>
    <p:extLst>
      <p:ext uri="{BB962C8B-B14F-4D97-AF65-F5344CB8AC3E}">
        <p14:creationId xmlns:p14="http://schemas.microsoft.com/office/powerpoint/2010/main" val="2177324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180"/>
            <a:ext cx="12192000" cy="6497640"/>
          </a:xfrm>
          <a:prstGeom prst="rect">
            <a:avLst/>
          </a:prstGeom>
        </p:spPr>
      </p:pic>
    </p:spTree>
    <p:extLst>
      <p:ext uri="{BB962C8B-B14F-4D97-AF65-F5344CB8AC3E}">
        <p14:creationId xmlns:p14="http://schemas.microsoft.com/office/powerpoint/2010/main" val="1413010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180"/>
            <a:ext cx="12192000" cy="6497640"/>
          </a:xfrm>
          <a:prstGeom prst="rect">
            <a:avLst/>
          </a:prstGeom>
        </p:spPr>
      </p:pic>
    </p:spTree>
    <p:extLst>
      <p:ext uri="{BB962C8B-B14F-4D97-AF65-F5344CB8AC3E}">
        <p14:creationId xmlns:p14="http://schemas.microsoft.com/office/powerpoint/2010/main" val="3399799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602"/>
            <a:ext cx="12192000" cy="6530795"/>
          </a:xfrm>
          <a:prstGeom prst="rect">
            <a:avLst/>
          </a:prstGeom>
        </p:spPr>
      </p:pic>
    </p:spTree>
    <p:extLst>
      <p:ext uri="{BB962C8B-B14F-4D97-AF65-F5344CB8AC3E}">
        <p14:creationId xmlns:p14="http://schemas.microsoft.com/office/powerpoint/2010/main" val="1329349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924667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602"/>
            <a:ext cx="12192000" cy="6530795"/>
          </a:xfrm>
          <a:prstGeom prst="rect">
            <a:avLst/>
          </a:prstGeom>
        </p:spPr>
      </p:pic>
    </p:spTree>
    <p:extLst>
      <p:ext uri="{BB962C8B-B14F-4D97-AF65-F5344CB8AC3E}">
        <p14:creationId xmlns:p14="http://schemas.microsoft.com/office/powerpoint/2010/main" val="3377713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602"/>
            <a:ext cx="12192000" cy="6530795"/>
          </a:xfrm>
          <a:prstGeom prst="rect">
            <a:avLst/>
          </a:prstGeom>
        </p:spPr>
      </p:pic>
    </p:spTree>
    <p:extLst>
      <p:ext uri="{BB962C8B-B14F-4D97-AF65-F5344CB8AC3E}">
        <p14:creationId xmlns:p14="http://schemas.microsoft.com/office/powerpoint/2010/main" val="26051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lgn="justLow" rtl="1"/>
            <a:r>
              <a:rPr lang="ar-DZ" sz="3600" dirty="0">
                <a:latin typeface="Sakkal Majalla" panose="02000000000000000000" pitchFamily="2" charset="-78"/>
                <a:cs typeface="Sakkal Majalla" panose="02000000000000000000" pitchFamily="2" charset="-78"/>
              </a:rPr>
              <a:t>تنقسم هذه الطريقة إلى نوعين من طرق التصنيف: </a:t>
            </a:r>
          </a:p>
          <a:p>
            <a:pPr algn="justLow" rtl="1"/>
            <a:r>
              <a:rPr lang="ar-DZ" sz="3600" b="1" dirty="0">
                <a:solidFill>
                  <a:srgbClr val="00B0F0"/>
                </a:solidFill>
                <a:latin typeface="Sakkal Majalla" panose="02000000000000000000" pitchFamily="2" charset="-78"/>
                <a:cs typeface="Sakkal Majalla" panose="02000000000000000000" pitchFamily="2" charset="-78"/>
              </a:rPr>
              <a:t>أ- طرق التجميع: </a:t>
            </a:r>
            <a:r>
              <a:rPr lang="ar-DZ" sz="3600" dirty="0">
                <a:latin typeface="Sakkal Majalla" panose="02000000000000000000" pitchFamily="2" charset="-78"/>
                <a:cs typeface="Sakkal Majalla" panose="02000000000000000000" pitchFamily="2" charset="-78"/>
              </a:rPr>
              <a:t>يتم فيها تجميع المجموعات الجزئية من العناقيد أو المشاهدات مع بعضها بحيث نحصل على مجموعات أكثر شمولا مجمعة في عنقود واحد أي انه ينطلق من </a:t>
            </a:r>
            <a:r>
              <a:rPr lang="fr-FR" sz="3600" dirty="0">
                <a:latin typeface="Sakkal Majalla" panose="02000000000000000000" pitchFamily="2" charset="-78"/>
                <a:cs typeface="Sakkal Majalla" panose="02000000000000000000" pitchFamily="2" charset="-78"/>
              </a:rPr>
              <a:t>n </a:t>
            </a:r>
            <a:r>
              <a:rPr lang="ar-DZ" sz="3600" dirty="0">
                <a:latin typeface="Sakkal Majalla" panose="02000000000000000000" pitchFamily="2" charset="-78"/>
                <a:cs typeface="Sakkal Majalla" panose="02000000000000000000" pitchFamily="2" charset="-78"/>
              </a:rPr>
              <a:t>عنقود أو مجموعة جزئية وتنتهي عند عنقود واحد يضم جميع المعطيات المجمعة</a:t>
            </a:r>
          </a:p>
          <a:p>
            <a:pPr algn="justLow" rtl="1"/>
            <a:r>
              <a:rPr lang="ar-DZ" sz="3600" dirty="0">
                <a:latin typeface="Sakkal Majalla" panose="02000000000000000000" pitchFamily="2" charset="-78"/>
                <a:cs typeface="Sakkal Majalla" panose="02000000000000000000" pitchFamily="2" charset="-78"/>
              </a:rPr>
              <a:t>. </a:t>
            </a:r>
            <a:r>
              <a:rPr lang="ar-DZ" sz="3600" dirty="0">
                <a:solidFill>
                  <a:srgbClr val="00B0F0"/>
                </a:solidFill>
                <a:latin typeface="Sakkal Majalla" panose="02000000000000000000" pitchFamily="2" charset="-78"/>
                <a:cs typeface="Sakkal Majalla" panose="02000000000000000000" pitchFamily="2" charset="-78"/>
              </a:rPr>
              <a:t>ب- طرق التقسيم: </a:t>
            </a:r>
            <a:r>
              <a:rPr lang="ar-DZ" sz="3600" dirty="0">
                <a:latin typeface="Sakkal Majalla" panose="02000000000000000000" pitchFamily="2" charset="-78"/>
                <a:cs typeface="Sakkal Majalla" panose="02000000000000000000" pitchFamily="2" charset="-78"/>
              </a:rPr>
              <a:t>يتم فيها البدء بعنقود واحد يضم جميع المجموعات الجزئية والمشاهدات ويتم تجزئة هذا العنقود إلى مجموعات جزئية حتى مرحلة الحصول على </a:t>
            </a:r>
            <a:r>
              <a:rPr lang="fr-FR" sz="3600" dirty="0">
                <a:latin typeface="Sakkal Majalla" panose="02000000000000000000" pitchFamily="2" charset="-78"/>
                <a:cs typeface="Sakkal Majalla" panose="02000000000000000000" pitchFamily="2" charset="-78"/>
              </a:rPr>
              <a:t>n </a:t>
            </a:r>
            <a:r>
              <a:rPr lang="ar-DZ" sz="3600" dirty="0">
                <a:latin typeface="Sakkal Majalla" panose="02000000000000000000" pitchFamily="2" charset="-78"/>
                <a:cs typeface="Sakkal Majalla" panose="02000000000000000000" pitchFamily="2" charset="-78"/>
              </a:rPr>
              <a:t>عنقود يضم مفردة واحدة. </a:t>
            </a:r>
            <a:endParaRPr lang="fr-FR"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85209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824"/>
            <a:ext cx="12192000" cy="6568351"/>
          </a:xfrm>
          <a:prstGeom prst="rect">
            <a:avLst/>
          </a:prstGeom>
        </p:spPr>
      </p:pic>
    </p:spTree>
    <p:extLst>
      <p:ext uri="{BB962C8B-B14F-4D97-AF65-F5344CB8AC3E}">
        <p14:creationId xmlns:p14="http://schemas.microsoft.com/office/powerpoint/2010/main" val="2231530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568351"/>
          </a:xfrm>
          <a:prstGeom prst="rect">
            <a:avLst/>
          </a:prstGeom>
        </p:spPr>
      </p:pic>
    </p:spTree>
    <p:extLst>
      <p:ext uri="{BB962C8B-B14F-4D97-AF65-F5344CB8AC3E}">
        <p14:creationId xmlns:p14="http://schemas.microsoft.com/office/powerpoint/2010/main" val="1733281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036A12F-3F05-481E-88E6-B1431294D192}"/>
              </a:ext>
            </a:extLst>
          </p:cNvPr>
          <p:cNvSpPr txBox="1"/>
          <p:nvPr/>
        </p:nvSpPr>
        <p:spPr>
          <a:xfrm>
            <a:off x="1009650" y="733425"/>
            <a:ext cx="10810875" cy="1938992"/>
          </a:xfrm>
          <a:prstGeom prst="rect">
            <a:avLst/>
          </a:prstGeom>
          <a:noFill/>
        </p:spPr>
        <p:txBody>
          <a:bodyPr wrap="square" rtlCol="0">
            <a:spAutoFit/>
          </a:bodyPr>
          <a:lstStyle/>
          <a:p>
            <a:pPr algn="ctr"/>
            <a:r>
              <a:rPr lang="ar-SA" sz="2400" dirty="0"/>
              <a:t>مصفوفة القرابة بين المتغيرات والحالات</a:t>
            </a:r>
          </a:p>
          <a:p>
            <a:pPr algn="ctr"/>
            <a:r>
              <a:rPr lang="ar-SA" sz="2400" dirty="0"/>
              <a:t>يمثل الجدول السابق مصفوفة التماثل للمسافات بين المشاهدات نلاحظ أن أصغر مسافة كانت بين الفندق 12 والفندق 2 والتي بلغت 500,000 وهذا يدل على تقارب وتشابه بين هاذين الفندقين في حين أكبر مسافة كانت بين  الفندق 2 والفندق 3 والتي بلغت 31300,00</a:t>
            </a:r>
          </a:p>
          <a:p>
            <a:pPr algn="ctr"/>
            <a:r>
              <a:rPr lang="ar-SA" sz="2400" dirty="0"/>
              <a:t>وللاعتماد على المسافة المتوسطة بين المجموعات أظهرت نتائج التجميع </a:t>
            </a:r>
            <a:r>
              <a:rPr lang="ar-SA" sz="2400" dirty="0" err="1"/>
              <a:t>مايلي</a:t>
            </a:r>
            <a:r>
              <a:rPr lang="ar-SA" sz="2400" dirty="0"/>
              <a:t>:</a:t>
            </a:r>
            <a:endParaRPr lang="fr-FR" sz="2400" dirty="0"/>
          </a:p>
        </p:txBody>
      </p:sp>
      <p:sp>
        <p:nvSpPr>
          <p:cNvPr id="3" name="Flèche : bas 2">
            <a:extLst>
              <a:ext uri="{FF2B5EF4-FFF2-40B4-BE49-F238E27FC236}">
                <a16:creationId xmlns:a16="http://schemas.microsoft.com/office/drawing/2014/main" id="{A4B2ED34-BE10-476B-B9A7-8D5570CD01EA}"/>
              </a:ext>
            </a:extLst>
          </p:cNvPr>
          <p:cNvSpPr/>
          <p:nvPr/>
        </p:nvSpPr>
        <p:spPr>
          <a:xfrm>
            <a:off x="5419725" y="3190875"/>
            <a:ext cx="1381125" cy="2228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Tree>
    <p:extLst>
      <p:ext uri="{BB962C8B-B14F-4D97-AF65-F5344CB8AC3E}">
        <p14:creationId xmlns:p14="http://schemas.microsoft.com/office/powerpoint/2010/main" val="547021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824"/>
            <a:ext cx="12192000" cy="6568351"/>
          </a:xfrm>
          <a:prstGeom prst="rect">
            <a:avLst/>
          </a:prstGeom>
        </p:spPr>
      </p:pic>
    </p:spTree>
    <p:extLst>
      <p:ext uri="{BB962C8B-B14F-4D97-AF65-F5344CB8AC3E}">
        <p14:creationId xmlns:p14="http://schemas.microsoft.com/office/powerpoint/2010/main" val="3281447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036A12F-3F05-481E-88E6-B1431294D192}"/>
              </a:ext>
            </a:extLst>
          </p:cNvPr>
          <p:cNvSpPr txBox="1"/>
          <p:nvPr/>
        </p:nvSpPr>
        <p:spPr>
          <a:xfrm>
            <a:off x="1009650" y="733425"/>
            <a:ext cx="10810875" cy="2246769"/>
          </a:xfrm>
          <a:prstGeom prst="rect">
            <a:avLst/>
          </a:prstGeom>
          <a:noFill/>
        </p:spPr>
        <p:txBody>
          <a:bodyPr wrap="square" rtlCol="0">
            <a:spAutoFit/>
          </a:bodyPr>
          <a:lstStyle/>
          <a:p>
            <a:pPr algn="ctr"/>
            <a:r>
              <a:rPr lang="ar-SA" sz="2800" dirty="0"/>
              <a:t>طريقة التجميع في العناقيد</a:t>
            </a:r>
          </a:p>
          <a:p>
            <a:pPr algn="ctr"/>
            <a:r>
              <a:rPr lang="ar-SA" sz="2800" dirty="0"/>
              <a:t>نلاحظ من خلال هذا الجدول أنه تم ترتيب ربط المجموعات وفقا للمسافة بينهما ومنه تم ربط كل من الفندق 2 والفندق 12 وهي أصغر مسافة 500,000 في الخطوة الأولى ليتم بعد ذلك ربط ,,,,,,,,,,,,,,,,,,,,إلى الخطوة 14 تم فيها ربط الفندق 1 مع الفندق 3 بمسافة قدرت بـ 19275,000</a:t>
            </a:r>
            <a:endParaRPr lang="fr-DZ" sz="2800" dirty="0"/>
          </a:p>
        </p:txBody>
      </p:sp>
    </p:spTree>
    <p:extLst>
      <p:ext uri="{BB962C8B-B14F-4D97-AF65-F5344CB8AC3E}">
        <p14:creationId xmlns:p14="http://schemas.microsoft.com/office/powerpoint/2010/main" val="1261488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824"/>
            <a:ext cx="12192000" cy="6568351"/>
          </a:xfrm>
          <a:prstGeom prst="rect">
            <a:avLst/>
          </a:prstGeom>
        </p:spPr>
      </p:pic>
    </p:spTree>
    <p:extLst>
      <p:ext uri="{BB962C8B-B14F-4D97-AF65-F5344CB8AC3E}">
        <p14:creationId xmlns:p14="http://schemas.microsoft.com/office/powerpoint/2010/main" val="2328734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036A12F-3F05-481E-88E6-B1431294D192}"/>
              </a:ext>
            </a:extLst>
          </p:cNvPr>
          <p:cNvSpPr txBox="1"/>
          <p:nvPr/>
        </p:nvSpPr>
        <p:spPr>
          <a:xfrm>
            <a:off x="923925" y="619125"/>
            <a:ext cx="10810875" cy="2862322"/>
          </a:xfrm>
          <a:prstGeom prst="rect">
            <a:avLst/>
          </a:prstGeom>
          <a:noFill/>
        </p:spPr>
        <p:txBody>
          <a:bodyPr wrap="square" rtlCol="0">
            <a:spAutoFit/>
          </a:bodyPr>
          <a:lstStyle/>
          <a:p>
            <a:pPr algn="ctr"/>
            <a:r>
              <a:rPr lang="ar-SA" sz="3600" dirty="0"/>
              <a:t>عضوية كل فندق في العناقيد</a:t>
            </a:r>
          </a:p>
          <a:p>
            <a:pPr algn="r"/>
            <a:r>
              <a:rPr lang="ar-SA" sz="3600" dirty="0"/>
              <a:t>تم إنشاء ثلاثة عناقيد لوضع الفنادق، كل فندق في أي عنقود وضع، الفندق الأول تم وضعه في العنقود الأول، الفندق الثاني تم وضعه في الثاني.... الفندق 15 تم وضعه في العنقود الثالث.</a:t>
            </a:r>
          </a:p>
          <a:p>
            <a:pPr algn="r"/>
            <a:r>
              <a:rPr lang="ar-SA" sz="3600" dirty="0"/>
              <a:t>وفقا للجدول تم وضع عضوية الفنادق بمرحلة واحدة فقط.</a:t>
            </a:r>
            <a:endParaRPr lang="fr-DZ" sz="3600" dirty="0"/>
          </a:p>
        </p:txBody>
      </p:sp>
    </p:spTree>
    <p:extLst>
      <p:ext uri="{BB962C8B-B14F-4D97-AF65-F5344CB8AC3E}">
        <p14:creationId xmlns:p14="http://schemas.microsoft.com/office/powerpoint/2010/main" val="840426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5FFE53D-7443-47CC-AFBF-D7B289940996}"/>
              </a:ext>
            </a:extLst>
          </p:cNvPr>
          <p:cNvPicPr>
            <a:picLocks noChangeAspect="1"/>
          </p:cNvPicPr>
          <p:nvPr/>
        </p:nvPicPr>
        <p:blipFill>
          <a:blip r:embed="rId2"/>
          <a:stretch>
            <a:fillRect/>
          </a:stretch>
        </p:blipFill>
        <p:spPr>
          <a:xfrm>
            <a:off x="5181316" y="160152"/>
            <a:ext cx="7144034" cy="6335897"/>
          </a:xfrm>
          <a:prstGeom prst="rect">
            <a:avLst/>
          </a:prstGeom>
        </p:spPr>
      </p:pic>
      <p:sp>
        <p:nvSpPr>
          <p:cNvPr id="6" name="ZoneTexte 5">
            <a:extLst>
              <a:ext uri="{FF2B5EF4-FFF2-40B4-BE49-F238E27FC236}">
                <a16:creationId xmlns:a16="http://schemas.microsoft.com/office/drawing/2014/main" id="{385E42A0-A6CB-4A05-866D-FB9B13B2E07C}"/>
              </a:ext>
            </a:extLst>
          </p:cNvPr>
          <p:cNvSpPr txBox="1"/>
          <p:nvPr/>
        </p:nvSpPr>
        <p:spPr>
          <a:xfrm>
            <a:off x="133351" y="685800"/>
            <a:ext cx="4943474" cy="5078313"/>
          </a:xfrm>
          <a:prstGeom prst="rect">
            <a:avLst/>
          </a:prstGeom>
          <a:noFill/>
        </p:spPr>
        <p:txBody>
          <a:bodyPr wrap="square" rtlCol="0">
            <a:spAutoFit/>
          </a:bodyPr>
          <a:lstStyle/>
          <a:p>
            <a:pPr algn="r" rtl="1"/>
            <a:r>
              <a:rPr lang="ar-SA" sz="3600" dirty="0"/>
              <a:t>من الرسم البياني نلاحظ وجود ثلاثة عناقيد العنقود الأول يضم كل من الفندق 1 و الفندق 8 و13 و 9 و الفندق 14، أما في العنقود الثاني تم تجميع كل من الفندق الثاني والفنادق 2، 12، 11، 5 والفندق 7</a:t>
            </a:r>
          </a:p>
          <a:p>
            <a:pPr algn="r" rtl="1"/>
            <a:r>
              <a:rPr lang="ar-SA" sz="3600" dirty="0"/>
              <a:t>أما باقي الفنادق تم تجميعهم مع الفندق الثالث في العنقود الثالث </a:t>
            </a:r>
            <a:endParaRPr lang="fr-DZ" sz="3600" dirty="0"/>
          </a:p>
        </p:txBody>
      </p:sp>
    </p:spTree>
    <p:extLst>
      <p:ext uri="{BB962C8B-B14F-4D97-AF65-F5344CB8AC3E}">
        <p14:creationId xmlns:p14="http://schemas.microsoft.com/office/powerpoint/2010/main" val="2212306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180"/>
            <a:ext cx="12192000" cy="6497640"/>
          </a:xfrm>
          <a:prstGeom prst="rect">
            <a:avLst/>
          </a:prstGeom>
        </p:spPr>
      </p:pic>
    </p:spTree>
    <p:extLst>
      <p:ext uri="{BB962C8B-B14F-4D97-AF65-F5344CB8AC3E}">
        <p14:creationId xmlns:p14="http://schemas.microsoft.com/office/powerpoint/2010/main" val="144451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7646" y="1933302"/>
            <a:ext cx="10398034" cy="3935791"/>
          </a:xfrm>
        </p:spPr>
        <p:txBody>
          <a:bodyPr>
            <a:normAutofit/>
          </a:bodyPr>
          <a:lstStyle/>
          <a:p>
            <a:pPr algn="r" rtl="1"/>
            <a:r>
              <a:rPr lang="ar-DZ" sz="4000" dirty="0">
                <a:solidFill>
                  <a:srgbClr val="FF0000"/>
                </a:solidFill>
                <a:latin typeface="Sakkal Majalla" panose="02000000000000000000" pitchFamily="2" charset="-78"/>
                <a:cs typeface="Sakkal Majalla" panose="02000000000000000000" pitchFamily="2" charset="-78"/>
              </a:rPr>
              <a:t>التحليل العنقودي غير الهرمي: </a:t>
            </a:r>
            <a:r>
              <a:rPr lang="ar-DZ" sz="4000" dirty="0">
                <a:latin typeface="Sakkal Majalla" panose="02000000000000000000" pitchFamily="2" charset="-78"/>
                <a:cs typeface="Sakkal Majalla" panose="02000000000000000000" pitchFamily="2" charset="-78"/>
              </a:rPr>
              <a:t>هذه الطريقة تخص المجموعات الجزئية والمتغيرات والتي يمكن تعريف تجميعها مسبقا في شكل عناقيد</a:t>
            </a:r>
            <a:endParaRPr lang="fr-FR" sz="4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7827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algn="justLow" rtl="1">
              <a:lnSpc>
                <a:spcPct val="100000"/>
              </a:lnSpc>
            </a:pPr>
            <a:r>
              <a:rPr lang="ar-DZ" sz="4000" dirty="0">
                <a:latin typeface="Sakkal Majalla" panose="02000000000000000000" pitchFamily="2" charset="-78"/>
                <a:cs typeface="Sakkal Majalla" panose="02000000000000000000" pitchFamily="2" charset="-78"/>
              </a:rPr>
              <a:t>بين أهم الطرق: "</a:t>
            </a:r>
            <a:r>
              <a:rPr lang="ar-DZ" sz="4000" b="1" dirty="0">
                <a:solidFill>
                  <a:srgbClr val="C00000"/>
                </a:solidFill>
                <a:latin typeface="Sakkal Majalla" panose="02000000000000000000" pitchFamily="2" charset="-78"/>
                <a:cs typeface="Sakkal Majalla" panose="02000000000000000000" pitchFamily="2" charset="-78"/>
              </a:rPr>
              <a:t>طريقة المتوسطات (</a:t>
            </a:r>
            <a:r>
              <a:rPr lang="fr-FR" sz="4000" b="1" dirty="0">
                <a:solidFill>
                  <a:srgbClr val="C00000"/>
                </a:solidFill>
                <a:latin typeface="Sakkal Majalla" panose="02000000000000000000" pitchFamily="2" charset="-78"/>
                <a:cs typeface="Sakkal Majalla" panose="02000000000000000000" pitchFamily="2" charset="-78"/>
              </a:rPr>
              <a:t>"(K-</a:t>
            </a:r>
            <a:r>
              <a:rPr lang="fr-FR" sz="4000" b="1" dirty="0" err="1">
                <a:solidFill>
                  <a:srgbClr val="C00000"/>
                </a:solidFill>
                <a:latin typeface="Sakkal Majalla" panose="02000000000000000000" pitchFamily="2" charset="-78"/>
                <a:cs typeface="Sakkal Majalla" panose="02000000000000000000" pitchFamily="2" charset="-78"/>
              </a:rPr>
              <a:t>means</a:t>
            </a:r>
            <a:r>
              <a:rPr lang="fr-FR" sz="4000" b="1" dirty="0">
                <a:solidFill>
                  <a:srgbClr val="C00000"/>
                </a:solidFill>
                <a:latin typeface="Sakkal Majalla" panose="02000000000000000000" pitchFamily="2" charset="-78"/>
                <a:cs typeface="Sakkal Majalla" panose="02000000000000000000" pitchFamily="2" charset="-78"/>
              </a:rPr>
              <a:t> </a:t>
            </a:r>
            <a:r>
              <a:rPr lang="ar-DZ" sz="4000" dirty="0">
                <a:latin typeface="Sakkal Majalla" panose="02000000000000000000" pitchFamily="2" charset="-78"/>
                <a:cs typeface="Sakkal Majalla" panose="02000000000000000000" pitchFamily="2" charset="-78"/>
              </a:rPr>
              <a:t>والتي تعتمد هذه الطريقة في التصنيف على تجميع العناصر للظاهرة المدروسة (المشاهدات) في شكل عناقيد وعدد هذه العناصر يمكن أن يكون محدد مسبقا أو يعين كجزء من إجراء التحليل العنقودي ويمكن تلخيص خطوات هذه الطريقة في:</a:t>
            </a:r>
            <a:endParaRPr lang="fr-FR" sz="4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63287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algn="r" rtl="1">
              <a:buFont typeface="Wingdings" panose="05000000000000000000" pitchFamily="2" charset="2"/>
              <a:buChar char="q"/>
            </a:pPr>
            <a:r>
              <a:rPr lang="ar-DZ" sz="2800" dirty="0">
                <a:latin typeface="Sakkal Majalla" panose="02000000000000000000" pitchFamily="2" charset="-78"/>
                <a:cs typeface="Sakkal Majalla" panose="02000000000000000000" pitchFamily="2" charset="-78"/>
              </a:rPr>
              <a:t>تجزئة العناصر (المشاهدات) إلى </a:t>
            </a:r>
            <a:r>
              <a:rPr lang="fr-FR" sz="2800" dirty="0">
                <a:latin typeface="Sakkal Majalla" panose="02000000000000000000" pitchFamily="2" charset="-78"/>
                <a:cs typeface="Sakkal Majalla" panose="02000000000000000000" pitchFamily="2" charset="-78"/>
              </a:rPr>
              <a:t>K </a:t>
            </a:r>
            <a:r>
              <a:rPr lang="ar-DZ" sz="2800" dirty="0">
                <a:latin typeface="Sakkal Majalla" panose="02000000000000000000" pitchFamily="2" charset="-78"/>
                <a:cs typeface="Sakkal Majalla" panose="02000000000000000000" pitchFamily="2" charset="-78"/>
              </a:rPr>
              <a:t>عنقود أساسي؛ </a:t>
            </a:r>
          </a:p>
          <a:p>
            <a:pPr algn="r" rtl="1">
              <a:buFont typeface="Wingdings" panose="05000000000000000000" pitchFamily="2" charset="2"/>
              <a:buChar char="q"/>
            </a:pPr>
            <a:r>
              <a:rPr lang="ar-DZ" sz="2800" dirty="0">
                <a:latin typeface="Sakkal Majalla" panose="02000000000000000000" pitchFamily="2" charset="-78"/>
                <a:cs typeface="Sakkal Majalla" panose="02000000000000000000" pitchFamily="2" charset="-78"/>
              </a:rPr>
              <a:t> تحويل البيانات الخاصة بالمتغيرات إلى قيم معيارية لتجريدها من وحدات القياس الغير متشابهة؛ </a:t>
            </a:r>
          </a:p>
          <a:p>
            <a:pPr algn="r" rtl="1">
              <a:buFont typeface="Wingdings" panose="05000000000000000000" pitchFamily="2" charset="2"/>
              <a:buChar char="q"/>
            </a:pPr>
            <a:r>
              <a:rPr lang="ar-DZ" sz="2800" dirty="0">
                <a:latin typeface="Sakkal Majalla" panose="02000000000000000000" pitchFamily="2" charset="-78"/>
                <a:cs typeface="Sakkal Majalla" panose="02000000000000000000" pitchFamily="2" charset="-78"/>
              </a:rPr>
              <a:t> ربط العناصر بالعناقيد الأكثر تشابها والتي تكون اقرب لمتوسط قيم العنقود مع إعادة حساب متوسط قيم العنقود المستقبل للعنصر الجديد والعنقود الذي فقد العنصر؛ </a:t>
            </a:r>
          </a:p>
          <a:p>
            <a:pPr algn="r" rtl="1">
              <a:buFont typeface="Wingdings" panose="05000000000000000000" pitchFamily="2" charset="2"/>
              <a:buChar char="q"/>
            </a:pPr>
            <a:r>
              <a:rPr lang="ar-DZ" sz="2800" dirty="0">
                <a:latin typeface="Sakkal Majalla" panose="02000000000000000000" pitchFamily="2" charset="-78"/>
                <a:cs typeface="Sakkal Majalla" panose="02000000000000000000" pitchFamily="2" charset="-78"/>
              </a:rPr>
              <a:t> إعادة الإجراء رقم 03 إلى غاية الحصول على تشكيلات نهائية؛ </a:t>
            </a:r>
          </a:p>
          <a:p>
            <a:pPr algn="r" rtl="1">
              <a:buFont typeface="Wingdings" panose="05000000000000000000" pitchFamily="2" charset="2"/>
              <a:buChar char="q"/>
            </a:pPr>
            <a:r>
              <a:rPr lang="ar-DZ" sz="2800" dirty="0">
                <a:latin typeface="Sakkal Majalla" panose="02000000000000000000" pitchFamily="2" charset="-78"/>
                <a:cs typeface="Sakkal Majalla" panose="02000000000000000000" pitchFamily="2" charset="-78"/>
              </a:rPr>
              <a:t>تحديد متوسط قيم العناقيد بحيث يتم حساب المسافة بين نقطة التقاء كل زوج من العناصر ومراكز المتوسطات، ويسمى جدول التشابه النسبي بمصفوفة القرابة؛ </a:t>
            </a:r>
          </a:p>
          <a:p>
            <a:pPr algn="r" rtl="1">
              <a:buFont typeface="Wingdings" panose="05000000000000000000" pitchFamily="2" charset="2"/>
              <a:buChar char="q"/>
            </a:pPr>
            <a:r>
              <a:rPr lang="ar-DZ" sz="2800" dirty="0">
                <a:latin typeface="Sakkal Majalla" panose="02000000000000000000" pitchFamily="2" charset="-78"/>
                <a:cs typeface="Sakkal Majalla" panose="02000000000000000000" pitchFamily="2" charset="-78"/>
              </a:rPr>
              <a:t>يتم بعد احتساب المسافة توزيع العناصر وفقا للمسافة إلى مجموعات.</a:t>
            </a:r>
            <a:endParaRPr lang="fr-FR"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8007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rtl="1"/>
            <a:r>
              <a:rPr lang="ar-DZ" sz="3600" dirty="0"/>
              <a:t>في الجدول الآتي، بيانات افتراضية تم تجميعها من أجل دراسة العادات السياحية و في 15 فندق. </a:t>
            </a:r>
          </a:p>
          <a:p>
            <a:pPr algn="just" rtl="1"/>
            <a:r>
              <a:rPr lang="ar-DZ" sz="3600" dirty="0"/>
              <a:t>المطلوب إجراء التحليل </a:t>
            </a:r>
            <a:r>
              <a:rPr lang="ar-DZ" sz="3600" dirty="0">
                <a:solidFill>
                  <a:srgbClr val="C00000"/>
                </a:solidFill>
              </a:rPr>
              <a:t>العنقودي الغير هرمي </a:t>
            </a:r>
            <a:r>
              <a:rPr lang="ar-DZ" sz="3600" dirty="0"/>
              <a:t>من أجل تصنيف العادات السياحية إلى عنقودان، لغرض المساعدة في تجزئة السوق ورسم الاستراتيجيات المناسبة.</a:t>
            </a:r>
            <a:endParaRPr lang="fr-FR" sz="3600" dirty="0"/>
          </a:p>
        </p:txBody>
      </p:sp>
      <p:sp>
        <p:nvSpPr>
          <p:cNvPr id="4" name="Rectangle 3"/>
          <p:cNvSpPr/>
          <p:nvPr/>
        </p:nvSpPr>
        <p:spPr>
          <a:xfrm>
            <a:off x="332436" y="5151511"/>
            <a:ext cx="5892960" cy="584775"/>
          </a:xfrm>
          <a:prstGeom prst="rect">
            <a:avLst/>
          </a:prstGeom>
        </p:spPr>
        <p:txBody>
          <a:bodyPr wrap="none">
            <a:spAutoFit/>
          </a:bodyPr>
          <a:lstStyle/>
          <a:p>
            <a:pPr algn="r" rtl="1"/>
            <a:r>
              <a:rPr lang="ar-DZ" sz="3200" dirty="0">
                <a:latin typeface="Sakkal Majalla" panose="02000000000000000000" pitchFamily="2" charset="-78"/>
                <a:cs typeface="Sakkal Majalla" panose="02000000000000000000" pitchFamily="2" charset="-78"/>
              </a:rPr>
              <a:t>بين أهم الطرق: "</a:t>
            </a:r>
            <a:r>
              <a:rPr lang="ar-DZ" sz="3200" b="1" dirty="0">
                <a:solidFill>
                  <a:srgbClr val="C00000"/>
                </a:solidFill>
                <a:latin typeface="Sakkal Majalla" panose="02000000000000000000" pitchFamily="2" charset="-78"/>
                <a:cs typeface="Sakkal Majalla" panose="02000000000000000000" pitchFamily="2" charset="-78"/>
              </a:rPr>
              <a:t>طريقة المتوسطات (</a:t>
            </a:r>
            <a:r>
              <a:rPr lang="fr-FR" sz="3200" b="1" dirty="0">
                <a:solidFill>
                  <a:srgbClr val="C00000"/>
                </a:solidFill>
                <a:latin typeface="Sakkal Majalla" panose="02000000000000000000" pitchFamily="2" charset="-78"/>
                <a:cs typeface="Sakkal Majalla" panose="02000000000000000000" pitchFamily="2" charset="-78"/>
              </a:rPr>
              <a:t>"(K-</a:t>
            </a:r>
            <a:r>
              <a:rPr lang="fr-FR" sz="3200" b="1" dirty="0" err="1">
                <a:solidFill>
                  <a:srgbClr val="C00000"/>
                </a:solidFill>
                <a:latin typeface="Sakkal Majalla" panose="02000000000000000000" pitchFamily="2" charset="-78"/>
                <a:cs typeface="Sakkal Majalla" panose="02000000000000000000" pitchFamily="2" charset="-78"/>
              </a:rPr>
              <a:t>means</a:t>
            </a:r>
            <a:r>
              <a:rPr lang="fr-FR" sz="3200" b="1" dirty="0">
                <a:solidFill>
                  <a:srgbClr val="C00000"/>
                </a:solidFill>
                <a:latin typeface="Sakkal Majalla" panose="02000000000000000000" pitchFamily="2" charset="-78"/>
                <a:cs typeface="Sakkal Majalla" panose="02000000000000000000" pitchFamily="2" charset="-78"/>
              </a:rPr>
              <a:t> </a:t>
            </a:r>
            <a:endParaRPr lang="fr-FR" sz="3200" dirty="0"/>
          </a:p>
        </p:txBody>
      </p:sp>
    </p:spTree>
    <p:extLst>
      <p:ext uri="{BB962C8B-B14F-4D97-AF65-F5344CB8AC3E}">
        <p14:creationId xmlns:p14="http://schemas.microsoft.com/office/powerpoint/2010/main" val="95150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rtl="1"/>
            <a:r>
              <a:rPr lang="ar-DZ" sz="8000" b="1" dirty="0">
                <a:solidFill>
                  <a:srgbClr val="C00000"/>
                </a:solidFill>
                <a:latin typeface="Sakkal Majalla" panose="02000000000000000000" pitchFamily="2" charset="-78"/>
                <a:cs typeface="Sakkal Majalla" panose="02000000000000000000" pitchFamily="2" charset="-78"/>
              </a:rPr>
              <a:t>طريقة المتوسطات (</a:t>
            </a:r>
            <a:r>
              <a:rPr lang="fr-FR" sz="8000" b="1" dirty="0">
                <a:solidFill>
                  <a:srgbClr val="C00000"/>
                </a:solidFill>
                <a:latin typeface="Sakkal Majalla" panose="02000000000000000000" pitchFamily="2" charset="-78"/>
                <a:cs typeface="Sakkal Majalla" panose="02000000000000000000" pitchFamily="2" charset="-78"/>
              </a:rPr>
              <a:t>"(K-</a:t>
            </a:r>
            <a:r>
              <a:rPr lang="fr-FR" sz="8000" b="1" dirty="0" err="1">
                <a:solidFill>
                  <a:srgbClr val="C00000"/>
                </a:solidFill>
                <a:latin typeface="Sakkal Majalla" panose="02000000000000000000" pitchFamily="2" charset="-78"/>
                <a:cs typeface="Sakkal Majalla" panose="02000000000000000000" pitchFamily="2" charset="-78"/>
              </a:rPr>
              <a:t>means</a:t>
            </a:r>
            <a:endParaRPr lang="fr-FR" sz="8000" dirty="0"/>
          </a:p>
        </p:txBody>
      </p:sp>
    </p:spTree>
    <p:extLst>
      <p:ext uri="{BB962C8B-B14F-4D97-AF65-F5344CB8AC3E}">
        <p14:creationId xmlns:p14="http://schemas.microsoft.com/office/powerpoint/2010/main" val="2057885681"/>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1703</TotalTime>
  <Words>1088</Words>
  <Application>Microsoft Office PowerPoint</Application>
  <PresentationFormat>Grand écran</PresentationFormat>
  <Paragraphs>151</Paragraphs>
  <Slides>48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48</vt:i4>
      </vt:variant>
    </vt:vector>
  </HeadingPairs>
  <TitlesOfParts>
    <vt:vector size="53" baseType="lpstr">
      <vt:lpstr>Calibri</vt:lpstr>
      <vt:lpstr>Calibri Light</vt:lpstr>
      <vt:lpstr>Sakkal Majalla</vt:lpstr>
      <vt:lpstr>Wingdings</vt:lpstr>
      <vt:lpstr>Rétrospective</vt:lpstr>
      <vt:lpstr>التحليل العنقودي</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التحليل العنقودي</dc:title>
  <dc:creator>WinTen</dc:creator>
  <cp:lastModifiedBy>mehdi mendjel</cp:lastModifiedBy>
  <cp:revision>81</cp:revision>
  <dcterms:created xsi:type="dcterms:W3CDTF">2021-06-18T14:25:47Z</dcterms:created>
  <dcterms:modified xsi:type="dcterms:W3CDTF">2024-03-18T20:08:07Z</dcterms:modified>
</cp:coreProperties>
</file>