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4946" autoAdjust="0"/>
  </p:normalViewPr>
  <p:slideViewPr>
    <p:cSldViewPr>
      <p:cViewPr varScale="1">
        <p:scale>
          <a:sx n="61" d="100"/>
          <a:sy n="61" d="100"/>
        </p:scale>
        <p:origin x="-162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05A0DC-A757-4E6F-BF6B-DD00DC792483}" type="datetimeFigureOut">
              <a:rPr lang="fr-FR" smtClean="0"/>
              <a:pPr/>
              <a:t>06/11/2024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09A701-28A6-4320-8EA9-4C96B4F4FCC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609A701-28A6-4320-8EA9-4C96B4F4FCCA}"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ar-DZ" dirty="0" smtClean="0"/>
              <a:t>/05/</a:t>
            </a:r>
            <a:endParaRPr lang="fr-FR" dirty="0"/>
          </a:p>
        </p:txBody>
      </p:sp>
      <p:sp>
        <p:nvSpPr>
          <p:cNvPr id="4" name="Espace réservé du numéro de diapositive 3"/>
          <p:cNvSpPr>
            <a:spLocks noGrp="1"/>
          </p:cNvSpPr>
          <p:nvPr>
            <p:ph type="sldNum" sz="quarter" idx="10"/>
          </p:nvPr>
        </p:nvSpPr>
        <p:spPr/>
        <p:txBody>
          <a:bodyPr/>
          <a:lstStyle/>
          <a:p>
            <a:fld id="{F609A701-28A6-4320-8EA9-4C96B4F4FCCA}" type="slidenum">
              <a:rPr lang="fr-FR" smtClean="0"/>
              <a:pPr/>
              <a:t>13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609A701-28A6-4320-8EA9-4C96B4F4FCCA}" type="slidenum">
              <a:rPr lang="fr-FR" smtClean="0"/>
              <a:pPr/>
              <a:t>14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D96F850-504B-431F-B640-481D1992F8C8}" type="datetimeFigureOut">
              <a:rPr lang="fr-FR" smtClean="0"/>
              <a:pPr/>
              <a:t>06/11/2024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683273-1E11-42ED-99BF-24D5A9625AD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D96F850-504B-431F-B640-481D1992F8C8}" type="datetimeFigureOut">
              <a:rPr lang="fr-FR" smtClean="0"/>
              <a:pPr/>
              <a:t>06/11/2024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683273-1E11-42ED-99BF-24D5A9625AD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D96F850-504B-431F-B640-481D1992F8C8}" type="datetimeFigureOut">
              <a:rPr lang="fr-FR" smtClean="0"/>
              <a:pPr/>
              <a:t>06/11/2024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683273-1E11-42ED-99BF-24D5A9625AD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D96F850-504B-431F-B640-481D1992F8C8}" type="datetimeFigureOut">
              <a:rPr lang="fr-FR" smtClean="0"/>
              <a:pPr/>
              <a:t>06/11/2024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683273-1E11-42ED-99BF-24D5A9625AD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D96F850-504B-431F-B640-481D1992F8C8}" type="datetimeFigureOut">
              <a:rPr lang="fr-FR" smtClean="0"/>
              <a:pPr/>
              <a:t>06/11/2024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683273-1E11-42ED-99BF-24D5A9625AD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D96F850-504B-431F-B640-481D1992F8C8}" type="datetimeFigureOut">
              <a:rPr lang="fr-FR" smtClean="0"/>
              <a:pPr/>
              <a:t>06/11/2024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1683273-1E11-42ED-99BF-24D5A9625AD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D96F850-504B-431F-B640-481D1992F8C8}" type="datetimeFigureOut">
              <a:rPr lang="fr-FR" smtClean="0"/>
              <a:pPr/>
              <a:t>06/11/2024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1683273-1E11-42ED-99BF-24D5A9625AD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D96F850-504B-431F-B640-481D1992F8C8}" type="datetimeFigureOut">
              <a:rPr lang="fr-FR" smtClean="0"/>
              <a:pPr/>
              <a:t>06/11/2024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1683273-1E11-42ED-99BF-24D5A9625AD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D96F850-504B-431F-B640-481D1992F8C8}" type="datetimeFigureOut">
              <a:rPr lang="fr-FR" smtClean="0"/>
              <a:pPr/>
              <a:t>06/11/2024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1683273-1E11-42ED-99BF-24D5A9625AD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D96F850-504B-431F-B640-481D1992F8C8}" type="datetimeFigureOut">
              <a:rPr lang="fr-FR" smtClean="0"/>
              <a:pPr/>
              <a:t>06/11/2024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1683273-1E11-42ED-99BF-24D5A9625AD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D96F850-504B-431F-B640-481D1992F8C8}" type="datetimeFigureOut">
              <a:rPr lang="fr-FR" smtClean="0"/>
              <a:pPr/>
              <a:t>06/11/2024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1683273-1E11-42ED-99BF-24D5A9625AD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96F850-504B-431F-B640-481D1992F8C8}" type="datetimeFigureOut">
              <a:rPr lang="fr-FR" smtClean="0"/>
              <a:pPr/>
              <a:t>06/11/2024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683273-1E11-42ED-99BF-24D5A9625AD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normAutofit fontScale="92500" lnSpcReduction="20000"/>
          </a:bodyPr>
          <a:lstStyle/>
          <a:p>
            <a:pPr rtl="1"/>
            <a:r>
              <a:rPr lang="ar-DZ" b="1" dirty="0" smtClean="0">
                <a:solidFill>
                  <a:srgbClr val="FF0000"/>
                </a:solidFill>
              </a:rPr>
              <a:t>الفصل الثامن-</a:t>
            </a:r>
            <a:r>
              <a:rPr lang="ar-DZ" b="1" dirty="0" smtClean="0">
                <a:solidFill>
                  <a:srgbClr val="FF0000"/>
                </a:solidFill>
              </a:rPr>
              <a:t>محاسبة عمليات </a:t>
            </a:r>
            <a:r>
              <a:rPr lang="ar-DZ" b="1" dirty="0" err="1" smtClean="0">
                <a:solidFill>
                  <a:srgbClr val="FF0000"/>
                </a:solidFill>
              </a:rPr>
              <a:t>الاستصناع</a:t>
            </a:r>
            <a:r>
              <a:rPr lang="ar-DZ" b="1" dirty="0" smtClean="0">
                <a:solidFill>
                  <a:srgbClr val="FF0000"/>
                </a:solidFill>
              </a:rPr>
              <a:t> </a:t>
            </a:r>
            <a:r>
              <a:rPr lang="ar-DZ" b="1" dirty="0" err="1" smtClean="0">
                <a:solidFill>
                  <a:srgbClr val="FF0000"/>
                </a:solidFill>
              </a:rPr>
              <a:t>والاستصناع</a:t>
            </a:r>
            <a:r>
              <a:rPr lang="ar-DZ" b="1" dirty="0" smtClean="0">
                <a:solidFill>
                  <a:srgbClr val="FF0000"/>
                </a:solidFill>
              </a:rPr>
              <a:t> الموازي</a:t>
            </a:r>
            <a:endParaRPr lang="ar-DZ" b="1" dirty="0" smtClean="0">
              <a:solidFill>
                <a:srgbClr val="FF0000"/>
              </a:solidFill>
            </a:endParaRPr>
          </a:p>
          <a:p>
            <a:pPr algn="r" rtl="1"/>
            <a:r>
              <a:rPr lang="ar-SA" b="1" dirty="0" smtClean="0">
                <a:solidFill>
                  <a:srgbClr val="FF0000"/>
                </a:solidFill>
              </a:rPr>
              <a:t>المعالجة </a:t>
            </a:r>
            <a:r>
              <a:rPr lang="ar-SA" b="1" dirty="0">
                <a:solidFill>
                  <a:srgbClr val="FF0000"/>
                </a:solidFill>
              </a:rPr>
              <a:t>المحاسبية لعمليات الاستصناع بصفة المصرف صانعا</a:t>
            </a:r>
            <a:r>
              <a:rPr lang="ar-SA" b="1" dirty="0" smtClean="0">
                <a:solidFill>
                  <a:srgbClr val="FF0000"/>
                </a:solidFill>
              </a:rPr>
              <a:t>:</a:t>
            </a:r>
            <a:endParaRPr lang="ar-DZ" b="1" dirty="0" smtClean="0">
              <a:solidFill>
                <a:srgbClr val="FF0000"/>
              </a:solidFill>
            </a:endParaRPr>
          </a:p>
          <a:p>
            <a:pPr algn="r" rtl="1"/>
            <a:r>
              <a:rPr lang="ar-SA" dirty="0">
                <a:solidFill>
                  <a:schemeClr val="tx1"/>
                </a:solidFill>
              </a:rPr>
              <a:t>وفق المعيار (10) الصادر عن هيئة المحاسبة والمراجعة الخاص بعمليات الاستصناع </a:t>
            </a:r>
            <a:r>
              <a:rPr lang="ar-SA" dirty="0" smtClean="0">
                <a:solidFill>
                  <a:schemeClr val="tx1"/>
                </a:solidFill>
              </a:rPr>
              <a:t>، </a:t>
            </a:r>
            <a:r>
              <a:rPr lang="ar-SA" dirty="0">
                <a:solidFill>
                  <a:schemeClr val="tx1"/>
                </a:solidFill>
              </a:rPr>
              <a:t>فقد جعل التكاليف المباشرة وما يرتبط بعملية الاستصناع من </a:t>
            </a:r>
            <a:r>
              <a:rPr lang="ar-SA" dirty="0" err="1">
                <a:solidFill>
                  <a:schemeClr val="tx1"/>
                </a:solidFill>
              </a:rPr>
              <a:t>الت</a:t>
            </a:r>
            <a:r>
              <a:rPr lang="ar-DZ" dirty="0">
                <a:solidFill>
                  <a:schemeClr val="tx1"/>
                </a:solidFill>
              </a:rPr>
              <a:t>كاليف غير المباشرة هي الأساس لحساب </a:t>
            </a:r>
            <a:r>
              <a:rPr lang="ar-DZ" dirty="0">
                <a:solidFill>
                  <a:srgbClr val="FF0000"/>
                </a:solidFill>
              </a:rPr>
              <a:t>تكاليف الاستصناع.</a:t>
            </a:r>
            <a:endParaRPr lang="fr-FR" dirty="0">
              <a:solidFill>
                <a:srgbClr val="FF0000"/>
              </a:solidFill>
            </a:endParaRPr>
          </a:p>
          <a:p>
            <a:pPr algn="r" rtl="1"/>
            <a:r>
              <a:rPr lang="ar-DZ" dirty="0">
                <a:solidFill>
                  <a:schemeClr val="tx1"/>
                </a:solidFill>
              </a:rPr>
              <a:t>أما بالنسبة للمصاريف العمومية والإدارية والتسويقية وتكاليف البحوث والتطوير لا تدخل في حساب </a:t>
            </a:r>
            <a:r>
              <a:rPr lang="ar-DZ" dirty="0">
                <a:solidFill>
                  <a:srgbClr val="FF0000"/>
                </a:solidFill>
              </a:rPr>
              <a:t>تكاليف الاستصناع</a:t>
            </a:r>
            <a:r>
              <a:rPr lang="ar-DZ" dirty="0" smtClean="0">
                <a:solidFill>
                  <a:schemeClr val="tx1"/>
                </a:solidFill>
              </a:rPr>
              <a:t>.</a:t>
            </a:r>
          </a:p>
          <a:p>
            <a:pPr algn="r" rtl="1"/>
            <a:r>
              <a:rPr lang="ar-DZ" b="1" dirty="0" smtClean="0">
                <a:solidFill>
                  <a:srgbClr val="FF0000"/>
                </a:solidFill>
              </a:rPr>
              <a:t>أولا </a:t>
            </a:r>
            <a:r>
              <a:rPr lang="ar-DZ" b="1" dirty="0">
                <a:solidFill>
                  <a:srgbClr val="FF0000"/>
                </a:solidFill>
              </a:rPr>
              <a:t>-</a:t>
            </a:r>
            <a:r>
              <a:rPr lang="ar-DZ" b="1" dirty="0" smtClean="0">
                <a:solidFill>
                  <a:srgbClr val="FF0000"/>
                </a:solidFill>
              </a:rPr>
              <a:t> تكاليف الاستصناع:</a:t>
            </a:r>
            <a:endParaRPr lang="ar-DZ" b="1" dirty="0">
              <a:solidFill>
                <a:srgbClr val="FF0000"/>
              </a:solidFill>
            </a:endParaRPr>
          </a:p>
          <a:p>
            <a:pPr rtl="1"/>
            <a:r>
              <a:rPr lang="ar-DZ" b="1" dirty="0">
                <a:solidFill>
                  <a:srgbClr val="FF0000"/>
                </a:solidFill>
              </a:rPr>
              <a:t>1 -</a:t>
            </a:r>
            <a:r>
              <a:rPr lang="ar-DZ" b="1" dirty="0" err="1">
                <a:solidFill>
                  <a:srgbClr val="FF0000"/>
                </a:solidFill>
              </a:rPr>
              <a:t>اثبات</a:t>
            </a:r>
            <a:r>
              <a:rPr lang="ar-DZ" b="1" dirty="0">
                <a:solidFill>
                  <a:srgbClr val="FF0000"/>
                </a:solidFill>
              </a:rPr>
              <a:t> تكاليف الاستصناع:</a:t>
            </a:r>
            <a:endParaRPr lang="fr-FR" dirty="0">
              <a:solidFill>
                <a:srgbClr val="FF0000"/>
              </a:solidFill>
            </a:endParaRPr>
          </a:p>
          <a:p>
            <a:pPr rtl="1"/>
            <a:r>
              <a:rPr lang="ar-DZ" dirty="0">
                <a:solidFill>
                  <a:schemeClr val="tx1"/>
                </a:solidFill>
              </a:rPr>
              <a:t>ويقوم البنك بتحميل كل مبالغ الفواتير المرسل إلى المستصنع على حساب العميل المستصنع "</a:t>
            </a:r>
            <a:r>
              <a:rPr lang="ar-DZ" b="1" dirty="0">
                <a:solidFill>
                  <a:schemeClr val="tx1"/>
                </a:solidFill>
              </a:rPr>
              <a:t>ذمم الاستصناع</a:t>
            </a:r>
            <a:r>
              <a:rPr lang="ar-DZ" dirty="0">
                <a:solidFill>
                  <a:schemeClr val="tx1"/>
                </a:solidFill>
              </a:rPr>
              <a:t> "، ويسجل مقابلها قيمة دائنة في حساب " </a:t>
            </a:r>
            <a:r>
              <a:rPr lang="ar-DZ" b="1" dirty="0">
                <a:solidFill>
                  <a:schemeClr val="tx1"/>
                </a:solidFill>
              </a:rPr>
              <a:t>فواتير الاستصناع".</a:t>
            </a:r>
            <a:r>
              <a:rPr lang="ar-DZ" dirty="0">
                <a:solidFill>
                  <a:schemeClr val="tx1"/>
                </a:solidFill>
              </a:rPr>
              <a:t>وفي نهاية السنة المالية يتم حسم رصيده من حساب" </a:t>
            </a:r>
            <a:r>
              <a:rPr lang="ar-DZ" b="1" dirty="0">
                <a:solidFill>
                  <a:schemeClr val="tx1"/>
                </a:solidFill>
              </a:rPr>
              <a:t>استصناع تحت</a:t>
            </a:r>
            <a:r>
              <a:rPr lang="ar-DZ" dirty="0">
                <a:solidFill>
                  <a:schemeClr val="tx1"/>
                </a:solidFill>
              </a:rPr>
              <a:t> ا</a:t>
            </a:r>
            <a:r>
              <a:rPr lang="ar-DZ" b="1" dirty="0">
                <a:solidFill>
                  <a:schemeClr val="tx1"/>
                </a:solidFill>
              </a:rPr>
              <a:t>لتنفيذ</a:t>
            </a:r>
            <a:r>
              <a:rPr lang="ar-DZ" dirty="0">
                <a:solidFill>
                  <a:schemeClr val="tx1"/>
                </a:solidFill>
              </a:rPr>
              <a:t> " في الجانب الملائم من قائمة المركز المالي للبنك.</a:t>
            </a:r>
            <a:endParaRPr lang="fr-FR" dirty="0">
              <a:solidFill>
                <a:schemeClr val="tx1"/>
              </a:solidFill>
            </a:endParaRPr>
          </a:p>
          <a:p>
            <a:pPr algn="r" rtl="1"/>
            <a:r>
              <a:rPr lang="ar-DZ" dirty="0">
                <a:solidFill>
                  <a:schemeClr val="tx1"/>
                </a:solidFill>
              </a:rPr>
              <a:t>كيف يتم عرض هذه الحسابات في الميزانية  ( نهاية السنة) وفق القيود التالية</a:t>
            </a:r>
            <a:r>
              <a:rPr lang="ar-DZ" b="1" dirty="0">
                <a:solidFill>
                  <a:schemeClr val="tx1"/>
                </a:solidFill>
              </a:rPr>
              <a:t> :</a:t>
            </a:r>
            <a:endParaRPr lang="fr-FR" dirty="0">
              <a:solidFill>
                <a:schemeClr val="tx1"/>
              </a:solidFill>
            </a:endParaRPr>
          </a:p>
          <a:p>
            <a:pPr algn="r" rtl="1"/>
            <a:endParaRPr lang="fr-FR" dirty="0">
              <a:solidFill>
                <a:schemeClr val="tx1"/>
              </a:solidFill>
            </a:endParaRPr>
          </a:p>
          <a:p>
            <a:pPr algn="r" rtl="1"/>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852"/>
            <a:ext cx="9144000" cy="6715148"/>
          </a:xfrm>
        </p:spPr>
        <p:txBody>
          <a:bodyPr>
            <a:normAutofit fontScale="92500"/>
          </a:bodyPr>
          <a:lstStyle/>
          <a:p>
            <a:pPr algn="r" rtl="1">
              <a:buNone/>
            </a:pPr>
            <a:r>
              <a:rPr lang="ar-DZ" b="1" dirty="0" smtClean="0"/>
              <a:t>-</a:t>
            </a:r>
            <a:r>
              <a:rPr lang="ar-DZ" b="1" dirty="0" smtClean="0">
                <a:solidFill>
                  <a:srgbClr val="FF0000"/>
                </a:solidFill>
              </a:rPr>
              <a:t>وعند </a:t>
            </a:r>
            <a:r>
              <a:rPr lang="ar-DZ" b="1" dirty="0">
                <a:solidFill>
                  <a:srgbClr val="FF0000"/>
                </a:solidFill>
              </a:rPr>
              <a:t>تحميل العميل من قبل البنك بتكاليف الاستصناع مضاف </a:t>
            </a:r>
            <a:r>
              <a:rPr lang="ar-DZ" b="1" dirty="0" err="1">
                <a:solidFill>
                  <a:srgbClr val="FF0000"/>
                </a:solidFill>
              </a:rPr>
              <a:t>اليها</a:t>
            </a:r>
            <a:r>
              <a:rPr lang="ar-DZ" b="1" dirty="0">
                <a:solidFill>
                  <a:srgbClr val="FF0000"/>
                </a:solidFill>
              </a:rPr>
              <a:t> الربح </a:t>
            </a:r>
            <a:endParaRPr lang="ar-DZ" b="1" dirty="0" smtClean="0">
              <a:solidFill>
                <a:srgbClr val="FF0000"/>
              </a:solidFill>
            </a:endParaRPr>
          </a:p>
          <a:p>
            <a:pPr algn="r" rtl="1">
              <a:buNone/>
            </a:pPr>
            <a:r>
              <a:rPr lang="ar-DZ" b="1" dirty="0" smtClean="0"/>
              <a:t>---------------          --------------------</a:t>
            </a:r>
          </a:p>
          <a:p>
            <a:pPr algn="r" rtl="1">
              <a:buNone/>
            </a:pPr>
            <a:r>
              <a:rPr lang="ar-DZ" b="1" dirty="0"/>
              <a:t>من </a:t>
            </a:r>
            <a:r>
              <a:rPr lang="ar-DZ" b="1" dirty="0" err="1"/>
              <a:t>ح</a:t>
            </a:r>
            <a:r>
              <a:rPr lang="ar-DZ" b="1" dirty="0"/>
              <a:t>/ تكاليف الاستصناع الموازي</a:t>
            </a:r>
            <a:endParaRPr lang="fr-FR" dirty="0"/>
          </a:p>
          <a:p>
            <a:pPr algn="r" rtl="1">
              <a:buNone/>
            </a:pPr>
            <a:r>
              <a:rPr lang="ar-DZ" b="1" dirty="0" smtClean="0"/>
              <a:t>                  </a:t>
            </a:r>
            <a:r>
              <a:rPr lang="ar-DZ" b="1" dirty="0" err="1"/>
              <a:t>الى</a:t>
            </a:r>
            <a:r>
              <a:rPr lang="ar-DZ" b="1" dirty="0"/>
              <a:t> ح/ أرباح الاستصناع </a:t>
            </a:r>
            <a:r>
              <a:rPr lang="ar-DZ" b="1" dirty="0" smtClean="0"/>
              <a:t>الموازي</a:t>
            </a:r>
          </a:p>
          <a:p>
            <a:pPr algn="r" rtl="1">
              <a:buNone/>
            </a:pPr>
            <a:r>
              <a:rPr lang="ar-DZ" b="1" dirty="0" smtClean="0"/>
              <a:t>---------------          ---------------------</a:t>
            </a:r>
          </a:p>
          <a:p>
            <a:pPr algn="r" rtl="1">
              <a:buNone/>
            </a:pPr>
            <a:r>
              <a:rPr lang="ar-DZ" b="1" dirty="0"/>
              <a:t>من </a:t>
            </a:r>
            <a:r>
              <a:rPr lang="ar-DZ" b="1" dirty="0" err="1"/>
              <a:t>ح</a:t>
            </a:r>
            <a:r>
              <a:rPr lang="ar-DZ" b="1" dirty="0"/>
              <a:t>/ ذمم الاستصناع( متضمنة الربح)</a:t>
            </a:r>
            <a:endParaRPr lang="fr-FR" dirty="0"/>
          </a:p>
          <a:p>
            <a:pPr algn="r" rtl="1">
              <a:buNone/>
            </a:pPr>
            <a:r>
              <a:rPr lang="ar-DZ" b="1" dirty="0" smtClean="0"/>
              <a:t>                 </a:t>
            </a:r>
            <a:r>
              <a:rPr lang="ar-DZ" b="1" dirty="0" err="1"/>
              <a:t>الى</a:t>
            </a:r>
            <a:r>
              <a:rPr lang="ar-DZ" b="1" dirty="0"/>
              <a:t> ح /فواتير الاستصناع </a:t>
            </a:r>
            <a:r>
              <a:rPr lang="ar-DZ" b="1" dirty="0" smtClean="0"/>
              <a:t>الموازي( </a:t>
            </a:r>
            <a:r>
              <a:rPr lang="ar-DZ" b="1" dirty="0"/>
              <a:t>متضمنة الربح</a:t>
            </a:r>
            <a:r>
              <a:rPr lang="ar-DZ" b="1" dirty="0" smtClean="0"/>
              <a:t>)</a:t>
            </a:r>
          </a:p>
          <a:p>
            <a:pPr algn="r" rtl="1">
              <a:buNone/>
            </a:pPr>
            <a:endParaRPr lang="ar-DZ" b="1" dirty="0"/>
          </a:p>
          <a:p>
            <a:pPr algn="r" rtl="1">
              <a:buNone/>
            </a:pPr>
            <a:r>
              <a:rPr lang="ar-DZ" b="1" dirty="0">
                <a:solidFill>
                  <a:srgbClr val="FF0000"/>
                </a:solidFill>
              </a:rPr>
              <a:t>-عند قيام العميل ( المستصنع ) بسداد المبالغ المستحقة يسجل البنك:</a:t>
            </a:r>
            <a:endParaRPr lang="fr-FR" dirty="0">
              <a:solidFill>
                <a:srgbClr val="FF0000"/>
              </a:solidFill>
            </a:endParaRPr>
          </a:p>
          <a:p>
            <a:pPr algn="r" rtl="1">
              <a:buNone/>
            </a:pPr>
            <a:r>
              <a:rPr lang="ar-DZ" dirty="0" smtClean="0"/>
              <a:t>----------------             ---------------------------</a:t>
            </a:r>
          </a:p>
          <a:p>
            <a:pPr algn="r" rtl="1">
              <a:buNone/>
            </a:pPr>
            <a:r>
              <a:rPr lang="ar-DZ" b="1" dirty="0"/>
              <a:t>من  </a:t>
            </a:r>
            <a:r>
              <a:rPr lang="ar-DZ" b="1" dirty="0" err="1"/>
              <a:t>ح</a:t>
            </a:r>
            <a:r>
              <a:rPr lang="ar-DZ" b="1" dirty="0"/>
              <a:t> /الصندوق</a:t>
            </a:r>
            <a:endParaRPr lang="fr-FR" dirty="0"/>
          </a:p>
          <a:p>
            <a:pPr algn="r" rtl="1">
              <a:buNone/>
            </a:pPr>
            <a:r>
              <a:rPr lang="ar-DZ" b="1" dirty="0" smtClean="0"/>
              <a:t>         </a:t>
            </a:r>
            <a:r>
              <a:rPr lang="ar-DZ" b="1" dirty="0" err="1"/>
              <a:t>الى</a:t>
            </a:r>
            <a:r>
              <a:rPr lang="ar-DZ" b="1" dirty="0"/>
              <a:t> ح/ ذمم </a:t>
            </a:r>
            <a:r>
              <a:rPr lang="ar-DZ" b="1" dirty="0" smtClean="0"/>
              <a:t>الاستصناع الموازي</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a:t>-</a:t>
            </a:r>
            <a:r>
              <a:rPr lang="ar-DZ" b="1" dirty="0" err="1">
                <a:solidFill>
                  <a:srgbClr val="FF0000"/>
                </a:solidFill>
              </a:rPr>
              <a:t>اقفال</a:t>
            </a:r>
            <a:r>
              <a:rPr lang="ar-DZ" b="1" dirty="0">
                <a:solidFill>
                  <a:srgbClr val="FF0000"/>
                </a:solidFill>
              </a:rPr>
              <a:t> تكليف </a:t>
            </a:r>
            <a:r>
              <a:rPr lang="ar-DZ" b="1" dirty="0" smtClean="0">
                <a:solidFill>
                  <a:srgbClr val="FF0000"/>
                </a:solidFill>
              </a:rPr>
              <a:t>الاستصناع الموازي</a:t>
            </a:r>
          </a:p>
          <a:p>
            <a:pPr algn="r" rtl="1">
              <a:buNone/>
            </a:pPr>
            <a:r>
              <a:rPr lang="ar-DZ" b="1" dirty="0" smtClean="0"/>
              <a:t>--------------               ------------------------</a:t>
            </a:r>
            <a:endParaRPr lang="fr-FR" dirty="0"/>
          </a:p>
          <a:p>
            <a:pPr algn="r" rtl="1">
              <a:buNone/>
            </a:pPr>
            <a:r>
              <a:rPr lang="ar-DZ" b="1" dirty="0"/>
              <a:t>من </a:t>
            </a:r>
            <a:r>
              <a:rPr lang="ar-DZ" b="1" dirty="0" err="1"/>
              <a:t>ح</a:t>
            </a:r>
            <a:r>
              <a:rPr lang="ar-DZ" b="1" dirty="0"/>
              <a:t>/ فواتير الاستصناع الموازي</a:t>
            </a:r>
            <a:endParaRPr lang="fr-FR" dirty="0"/>
          </a:p>
          <a:p>
            <a:pPr algn="r" rtl="1">
              <a:buNone/>
            </a:pPr>
            <a:r>
              <a:rPr lang="ar-DZ" b="1" dirty="0"/>
              <a:t>  </a:t>
            </a:r>
            <a:r>
              <a:rPr lang="ar-DZ" b="1" dirty="0" smtClean="0"/>
              <a:t>        </a:t>
            </a:r>
            <a:r>
              <a:rPr lang="ar-DZ" b="1" dirty="0" err="1"/>
              <a:t>الى</a:t>
            </a:r>
            <a:r>
              <a:rPr lang="ar-DZ" b="1" dirty="0"/>
              <a:t> ح/ تكاليف الاستصناع </a:t>
            </a:r>
            <a:r>
              <a:rPr lang="ar-DZ" b="1" dirty="0" smtClean="0"/>
              <a:t>الموازي</a:t>
            </a:r>
          </a:p>
          <a:p>
            <a:pPr algn="r" rtl="1">
              <a:buNone/>
            </a:pPr>
            <a:endParaRPr lang="ar-DZ"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lgn="r" rtl="1">
              <a:buNone/>
            </a:pPr>
            <a:r>
              <a:rPr lang="ar-DZ" dirty="0" smtClean="0"/>
              <a:t>  </a:t>
            </a:r>
            <a:r>
              <a:rPr lang="ar-DZ" b="1" dirty="0" smtClean="0"/>
              <a:t>تطبيق- الاستصناع</a:t>
            </a:r>
          </a:p>
          <a:p>
            <a:pPr algn="r" rtl="1">
              <a:buNone/>
            </a:pPr>
            <a:r>
              <a:rPr lang="ar-DZ" dirty="0" smtClean="0"/>
              <a:t>وافق بنك السلام على تصنيع منزل لأحد زبائنه -من أموال الاستثمار المشترك- بالشروط التالية:</a:t>
            </a:r>
          </a:p>
          <a:p>
            <a:pPr algn="r" rtl="1">
              <a:buNone/>
            </a:pPr>
            <a:r>
              <a:rPr lang="ar-DZ" dirty="0" smtClean="0"/>
              <a:t>-تنفيذ العمل حسب المخططات الهندسية الملمة للمصرف</a:t>
            </a:r>
          </a:p>
          <a:p>
            <a:pPr algn="r" rtl="1">
              <a:buNone/>
            </a:pPr>
            <a:r>
              <a:rPr lang="ar-DZ" dirty="0" smtClean="0"/>
              <a:t>-ثمن المنزل 700000 دينار تدفع كالتالي:</a:t>
            </a:r>
          </a:p>
          <a:p>
            <a:pPr algn="r" rtl="1">
              <a:buNone/>
            </a:pPr>
            <a:r>
              <a:rPr lang="ar-DZ" dirty="0" smtClean="0"/>
              <a:t>*مبلغ 250000 تدفع عند الانتهاء من أساسات البناء،</a:t>
            </a:r>
          </a:p>
          <a:p>
            <a:pPr algn="r" rtl="1">
              <a:buNone/>
            </a:pPr>
            <a:r>
              <a:rPr lang="ar-DZ" dirty="0" smtClean="0"/>
              <a:t>* مبلغ 250000 تدفع البناء،</a:t>
            </a:r>
          </a:p>
          <a:p>
            <a:pPr algn="r" rtl="1">
              <a:buNone/>
            </a:pPr>
            <a:r>
              <a:rPr lang="ar-DZ" dirty="0" smtClean="0"/>
              <a:t>*ومبلغ 200000 عند تسليم المنزل.</a:t>
            </a:r>
          </a:p>
          <a:p>
            <a:pPr algn="r" rtl="1">
              <a:buNone/>
            </a:pPr>
            <a:r>
              <a:rPr lang="ar-DZ" dirty="0" smtClean="0"/>
              <a:t>واليك العمليات التي تمت بين المصرف والعميل</a:t>
            </a:r>
          </a:p>
          <a:p>
            <a:pPr algn="r" rtl="1">
              <a:buNone/>
            </a:pPr>
            <a:r>
              <a:rPr lang="ar-DZ" dirty="0" smtClean="0"/>
              <a:t>-في 4/4/2021 دفع المصرف مبلغ 100000 دينار نقدا ثمن الاسمنت والحديد والرمل،</a:t>
            </a:r>
          </a:p>
          <a:p>
            <a:pPr algn="r" rtl="1">
              <a:buNone/>
            </a:pPr>
            <a:r>
              <a:rPr lang="ar-DZ" dirty="0" smtClean="0"/>
              <a:t>-في 20/4/2021 قام المصرف بإيداع مبلغ80000 دينار  في حساب تحت إشعار لأحد محلات مواد البناء ثمن اسمنت وحديد،</a:t>
            </a:r>
          </a:p>
          <a:p>
            <a:pPr algn="r" rtl="1">
              <a:buNone/>
            </a:pPr>
            <a:r>
              <a:rPr lang="ar-DZ" dirty="0" smtClean="0"/>
              <a:t>-في 25/4 دفع نقدا أجرة عمال بمبلغ 30000 دينار،</a:t>
            </a:r>
          </a:p>
          <a:p>
            <a:pPr algn="r" rtl="1">
              <a:buNone/>
            </a:pPr>
            <a:r>
              <a:rPr lang="ar-DZ" dirty="0" smtClean="0"/>
              <a:t>-في 1/5 أرسل طلب من العميل سداد الدفعة </a:t>
            </a:r>
            <a:r>
              <a:rPr lang="ar-DZ" dirty="0" err="1" smtClean="0"/>
              <a:t>الاولى</a:t>
            </a:r>
            <a:r>
              <a:rPr lang="ar-DZ" dirty="0" smtClean="0"/>
              <a:t>،</a:t>
            </a:r>
          </a:p>
          <a:p>
            <a:pPr algn="r" rtl="1">
              <a:buNone/>
            </a:pPr>
            <a:r>
              <a:rPr lang="ar-DZ" dirty="0" smtClean="0"/>
              <a:t>في 4/5 سدد العميل الدفعة الأولى،</a:t>
            </a:r>
          </a:p>
          <a:p>
            <a:pPr algn="r" rtl="1">
              <a:buNone/>
            </a:pPr>
            <a:r>
              <a:rPr lang="ar-DZ" dirty="0" smtClean="0"/>
              <a:t>في 5/5 سدد المصرف مبلغ 200000 دينار ثمن مواد بناء بشيك  على أحد الفروع ، ومبلغ 30000 دينار للعمال نقدا،</a:t>
            </a:r>
          </a:p>
          <a:p>
            <a:pPr algn="r" rtl="1">
              <a:buNone/>
            </a:pPr>
            <a:r>
              <a:rPr lang="ar-DZ" dirty="0" smtClean="0"/>
              <a:t>في 20/5/ طالب المستصنع الدفعة الثانية ،</a:t>
            </a:r>
          </a:p>
          <a:p>
            <a:pPr algn="r" rtl="1">
              <a:buNone/>
            </a:pPr>
            <a:r>
              <a:rPr lang="ar-DZ" dirty="0" smtClean="0"/>
              <a:t>في 1/6/ سدد العميل الدفعة الثانية،</a:t>
            </a:r>
          </a:p>
          <a:p>
            <a:pPr algn="r" rtl="1">
              <a:buNone/>
            </a:pPr>
            <a:r>
              <a:rPr lang="ar-DZ" dirty="0" smtClean="0"/>
              <a:t>في 2/6 / اشترى المصرف بلاط واسمنت لإنهاء العمل بمبلغ 160000 دينار،</a:t>
            </a:r>
          </a:p>
          <a:p>
            <a:pPr algn="r" rtl="1">
              <a:buNone/>
            </a:pPr>
            <a:r>
              <a:rPr lang="ar-DZ" dirty="0" smtClean="0"/>
              <a:t>في 15/6/ دفع أجرة العمال بمبلغ 30000 دينار نقد،وأرسل يطالب بالدفعة الثالثة من المستصنع،</a:t>
            </a:r>
          </a:p>
          <a:p>
            <a:pPr algn="r" rtl="1">
              <a:buNone/>
            </a:pPr>
            <a:r>
              <a:rPr lang="ar-DZ" dirty="0" smtClean="0"/>
              <a:t>في 18/7 دفع العميل ما عليه واستلم المنزل.</a:t>
            </a:r>
          </a:p>
          <a:p>
            <a:pPr algn="r" rtl="1">
              <a:buNone/>
            </a:pPr>
            <a:r>
              <a:rPr lang="ar-DZ" b="1" dirty="0" smtClean="0">
                <a:solidFill>
                  <a:srgbClr val="FF0000"/>
                </a:solidFill>
              </a:rPr>
              <a:t>المطلوب- سجل القيود المحاسبية في دفاتر المصرف (الصانع)</a:t>
            </a:r>
          </a:p>
          <a:p>
            <a:pPr algn="r" rtl="1">
              <a:buNone/>
            </a:pPr>
            <a:endParaRPr lang="ar-DZ" dirty="0" smtClean="0"/>
          </a:p>
          <a:p>
            <a:pPr algn="r" rtl="1">
              <a:buNone/>
            </a:pPr>
            <a:endParaRPr lang="ar-DZ" dirty="0" smtClean="0"/>
          </a:p>
          <a:p>
            <a:pPr algn="r" rtl="1">
              <a:buNone/>
            </a:pPr>
            <a:endParaRPr lang="fr-FR" dirty="0"/>
          </a:p>
          <a:p>
            <a:pPr algn="r" rtl="1">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dirty="0" smtClean="0"/>
              <a:t>الحل-  القيود المحاسبية في دفاتر  السلام </a:t>
            </a:r>
          </a:p>
          <a:p>
            <a:pPr algn="r" rtl="1">
              <a:buNone/>
            </a:pPr>
            <a:endParaRPr lang="ar-DZ" dirty="0"/>
          </a:p>
          <a:p>
            <a:pPr algn="r" rtl="1">
              <a:buNone/>
            </a:pPr>
            <a:endParaRPr lang="fr-FR" dirty="0"/>
          </a:p>
        </p:txBody>
      </p:sp>
      <p:graphicFrame>
        <p:nvGraphicFramePr>
          <p:cNvPr id="4" name="Tableau 3"/>
          <p:cNvGraphicFramePr>
            <a:graphicFrameLocks noGrp="1"/>
          </p:cNvGraphicFramePr>
          <p:nvPr/>
        </p:nvGraphicFramePr>
        <p:xfrm>
          <a:off x="357158" y="642919"/>
          <a:ext cx="8501122" cy="5974080"/>
        </p:xfrm>
        <a:graphic>
          <a:graphicData uri="http://schemas.openxmlformats.org/drawingml/2006/table">
            <a:tbl>
              <a:tblPr firstRow="1" bandRow="1">
                <a:tableStyleId>{5C22544A-7EE6-4342-B048-85BDC9FD1C3A}</a:tableStyleId>
              </a:tblPr>
              <a:tblGrid>
                <a:gridCol w="1637831"/>
                <a:gridCol w="1403855"/>
                <a:gridCol w="3899596"/>
                <a:gridCol w="1559840"/>
              </a:tblGrid>
              <a:tr h="360658">
                <a:tc>
                  <a:txBody>
                    <a:bodyPr/>
                    <a:lstStyle/>
                    <a:p>
                      <a:pPr algn="ctr"/>
                      <a:r>
                        <a:rPr lang="ar-DZ" sz="2000" b="1" dirty="0" smtClean="0">
                          <a:solidFill>
                            <a:schemeClr val="tx1"/>
                          </a:solidFill>
                        </a:rPr>
                        <a:t>دائن</a:t>
                      </a:r>
                      <a:endParaRPr lang="fr-FR" sz="2000" b="1" dirty="0">
                        <a:solidFill>
                          <a:schemeClr val="tx1"/>
                        </a:solidFill>
                      </a:endParaRPr>
                    </a:p>
                  </a:txBody>
                  <a:tcPr>
                    <a:solidFill>
                      <a:schemeClr val="accent6">
                        <a:lumMod val="60000"/>
                        <a:lumOff val="40000"/>
                      </a:schemeClr>
                    </a:solidFill>
                  </a:tcPr>
                </a:tc>
                <a:tc>
                  <a:txBody>
                    <a:bodyPr/>
                    <a:lstStyle/>
                    <a:p>
                      <a:pPr algn="ctr"/>
                      <a:r>
                        <a:rPr lang="ar-DZ" sz="2000" b="1" dirty="0" smtClean="0">
                          <a:solidFill>
                            <a:schemeClr val="tx1"/>
                          </a:solidFill>
                        </a:rPr>
                        <a:t>مدين </a:t>
                      </a:r>
                      <a:endParaRPr lang="fr-FR" sz="2000" b="1" dirty="0">
                        <a:solidFill>
                          <a:schemeClr val="tx1"/>
                        </a:solidFill>
                      </a:endParaRPr>
                    </a:p>
                  </a:txBody>
                  <a:tcPr>
                    <a:solidFill>
                      <a:schemeClr val="accent6">
                        <a:lumMod val="60000"/>
                        <a:lumOff val="40000"/>
                      </a:schemeClr>
                    </a:solidFill>
                  </a:tcPr>
                </a:tc>
                <a:tc>
                  <a:txBody>
                    <a:bodyPr/>
                    <a:lstStyle/>
                    <a:p>
                      <a:pPr algn="ctr"/>
                      <a:r>
                        <a:rPr lang="ar-DZ" sz="2000" b="1" dirty="0" smtClean="0">
                          <a:solidFill>
                            <a:schemeClr val="tx1"/>
                          </a:solidFill>
                        </a:rPr>
                        <a:t>البيان</a:t>
                      </a:r>
                      <a:endParaRPr lang="fr-FR" sz="2000" b="1" dirty="0">
                        <a:solidFill>
                          <a:schemeClr val="tx1"/>
                        </a:solidFill>
                      </a:endParaRPr>
                    </a:p>
                  </a:txBody>
                  <a:tcPr>
                    <a:solidFill>
                      <a:schemeClr val="accent6">
                        <a:lumMod val="60000"/>
                        <a:lumOff val="40000"/>
                      </a:schemeClr>
                    </a:solidFill>
                  </a:tcPr>
                </a:tc>
                <a:tc>
                  <a:txBody>
                    <a:bodyPr/>
                    <a:lstStyle/>
                    <a:p>
                      <a:pPr algn="ctr"/>
                      <a:r>
                        <a:rPr lang="ar-DZ" sz="2000" b="1" dirty="0" smtClean="0">
                          <a:solidFill>
                            <a:schemeClr val="tx1"/>
                          </a:solidFill>
                        </a:rPr>
                        <a:t>التاريخ</a:t>
                      </a:r>
                      <a:endParaRPr lang="fr-FR" sz="2000" b="1" dirty="0">
                        <a:solidFill>
                          <a:schemeClr val="tx1"/>
                        </a:solidFill>
                      </a:endParaRPr>
                    </a:p>
                  </a:txBody>
                  <a:tcPr>
                    <a:solidFill>
                      <a:schemeClr val="accent6">
                        <a:lumMod val="60000"/>
                        <a:lumOff val="40000"/>
                      </a:schemeClr>
                    </a:solidFill>
                  </a:tcPr>
                </a:tc>
              </a:tr>
              <a:tr h="5354381">
                <a:tc>
                  <a:txBody>
                    <a:bodyPr/>
                    <a:lstStyle/>
                    <a:p>
                      <a:endParaRPr lang="ar-DZ" sz="2000" b="1" dirty="0" smtClean="0">
                        <a:solidFill>
                          <a:schemeClr val="tx1"/>
                        </a:solidFill>
                      </a:endParaRPr>
                    </a:p>
                    <a:p>
                      <a:pPr algn="r" rtl="1"/>
                      <a:r>
                        <a:rPr lang="ar-DZ" sz="2000" b="1" dirty="0" smtClean="0">
                          <a:solidFill>
                            <a:schemeClr val="tx1"/>
                          </a:solidFill>
                        </a:rPr>
                        <a:t>100000</a:t>
                      </a: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80000</a:t>
                      </a: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30000</a:t>
                      </a: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250000</a:t>
                      </a: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250000</a:t>
                      </a:r>
                      <a:endParaRPr lang="fr-FR" sz="2000" b="1" dirty="0">
                        <a:solidFill>
                          <a:schemeClr val="tx1"/>
                        </a:solidFill>
                      </a:endParaRPr>
                    </a:p>
                  </a:txBody>
                  <a:tcPr>
                    <a:solidFill>
                      <a:schemeClr val="accent6">
                        <a:lumMod val="60000"/>
                        <a:lumOff val="40000"/>
                      </a:schemeClr>
                    </a:solidFill>
                  </a:tcPr>
                </a:tc>
                <a:tc>
                  <a:txBody>
                    <a:bodyPr/>
                    <a:lstStyle/>
                    <a:p>
                      <a:r>
                        <a:rPr lang="ar-DZ" sz="2000" b="1" dirty="0" smtClean="0">
                          <a:solidFill>
                            <a:schemeClr val="tx1"/>
                          </a:solidFill>
                        </a:rPr>
                        <a:t> 100000</a:t>
                      </a:r>
                    </a:p>
                    <a:p>
                      <a:endParaRPr lang="ar-DZ" sz="2000" b="1" dirty="0" smtClean="0">
                        <a:solidFill>
                          <a:schemeClr val="tx1"/>
                        </a:solidFill>
                      </a:endParaRPr>
                    </a:p>
                    <a:p>
                      <a:endParaRPr lang="ar-DZ" sz="2000" b="1" dirty="0" smtClean="0">
                        <a:solidFill>
                          <a:schemeClr val="tx1"/>
                        </a:solidFill>
                      </a:endParaRPr>
                    </a:p>
                    <a:p>
                      <a:endParaRPr lang="ar-DZ" sz="2000" b="1" dirty="0" smtClean="0">
                        <a:solidFill>
                          <a:schemeClr val="tx1"/>
                        </a:solidFill>
                      </a:endParaRPr>
                    </a:p>
                    <a:p>
                      <a:r>
                        <a:rPr lang="ar-DZ" sz="2000" b="1" dirty="0" smtClean="0">
                          <a:solidFill>
                            <a:schemeClr val="tx1"/>
                          </a:solidFill>
                        </a:rPr>
                        <a:t>80000</a:t>
                      </a:r>
                    </a:p>
                    <a:p>
                      <a:endParaRPr lang="ar-DZ" sz="2000" b="1" dirty="0" smtClean="0">
                        <a:solidFill>
                          <a:schemeClr val="tx1"/>
                        </a:solidFill>
                      </a:endParaRPr>
                    </a:p>
                    <a:p>
                      <a:endParaRPr lang="ar-DZ" sz="2000" b="1" dirty="0" smtClean="0">
                        <a:solidFill>
                          <a:schemeClr val="tx1"/>
                        </a:solidFill>
                      </a:endParaRPr>
                    </a:p>
                    <a:p>
                      <a:r>
                        <a:rPr lang="ar-DZ" sz="2000" b="1" dirty="0" smtClean="0">
                          <a:solidFill>
                            <a:schemeClr val="tx1"/>
                          </a:solidFill>
                        </a:rPr>
                        <a:t>30000</a:t>
                      </a:r>
                    </a:p>
                    <a:p>
                      <a:endParaRPr lang="ar-DZ" sz="2000" b="1" dirty="0" smtClean="0">
                        <a:solidFill>
                          <a:schemeClr val="tx1"/>
                        </a:solidFill>
                      </a:endParaRPr>
                    </a:p>
                    <a:p>
                      <a:endParaRPr lang="ar-DZ" sz="2000" b="1" dirty="0" smtClean="0">
                        <a:solidFill>
                          <a:schemeClr val="tx1"/>
                        </a:solidFill>
                      </a:endParaRPr>
                    </a:p>
                    <a:p>
                      <a:r>
                        <a:rPr lang="ar-DZ" sz="2000" b="1" dirty="0" smtClean="0">
                          <a:solidFill>
                            <a:schemeClr val="tx1"/>
                          </a:solidFill>
                        </a:rPr>
                        <a:t>250000</a:t>
                      </a:r>
                    </a:p>
                    <a:p>
                      <a:endParaRPr lang="ar-DZ" sz="2000" b="1" dirty="0" smtClean="0">
                        <a:solidFill>
                          <a:schemeClr val="tx1"/>
                        </a:solidFill>
                      </a:endParaRPr>
                    </a:p>
                    <a:p>
                      <a:endParaRPr lang="ar-DZ" sz="2000" b="1" dirty="0" smtClean="0">
                        <a:solidFill>
                          <a:schemeClr val="tx1"/>
                        </a:solidFill>
                      </a:endParaRPr>
                    </a:p>
                    <a:p>
                      <a:r>
                        <a:rPr lang="ar-DZ" sz="2000" b="1" dirty="0" smtClean="0">
                          <a:solidFill>
                            <a:schemeClr val="tx1"/>
                          </a:solidFill>
                        </a:rPr>
                        <a:t>250000</a:t>
                      </a:r>
                    </a:p>
                    <a:p>
                      <a:endParaRPr lang="ar-DZ" sz="2000" b="1" dirty="0" smtClean="0">
                        <a:solidFill>
                          <a:schemeClr val="tx1"/>
                        </a:solidFill>
                      </a:endParaRPr>
                    </a:p>
                    <a:p>
                      <a:endParaRPr lang="ar-DZ" sz="2000" b="1" dirty="0" smtClean="0">
                        <a:solidFill>
                          <a:schemeClr val="tx1"/>
                        </a:solidFill>
                      </a:endParaRPr>
                    </a:p>
                    <a:p>
                      <a:endParaRPr lang="ar-DZ" sz="2000" b="1" dirty="0" smtClean="0">
                        <a:solidFill>
                          <a:schemeClr val="tx1"/>
                        </a:solidFill>
                      </a:endParaRPr>
                    </a:p>
                    <a:p>
                      <a:endParaRPr lang="fr-FR" sz="2000" b="1" dirty="0">
                        <a:solidFill>
                          <a:schemeClr val="tx1"/>
                        </a:solidFill>
                      </a:endParaRPr>
                    </a:p>
                  </a:txBody>
                  <a:tcPr>
                    <a:solidFill>
                      <a:schemeClr val="accent6">
                        <a:lumMod val="60000"/>
                        <a:lumOff val="40000"/>
                      </a:schemeClr>
                    </a:solidFill>
                  </a:tcPr>
                </a:tc>
                <a:tc>
                  <a:txBody>
                    <a:bodyPr/>
                    <a:lstStyle/>
                    <a:p>
                      <a:pPr algn="r" rtl="1"/>
                      <a:r>
                        <a:rPr lang="ar-DZ" sz="2000" b="1" dirty="0" smtClean="0">
                          <a:solidFill>
                            <a:schemeClr val="tx1"/>
                          </a:solidFill>
                        </a:rPr>
                        <a:t>من </a:t>
                      </a:r>
                      <a:r>
                        <a:rPr lang="ar-DZ" sz="2000" b="1" dirty="0" err="1" smtClean="0">
                          <a:solidFill>
                            <a:schemeClr val="tx1"/>
                          </a:solidFill>
                        </a:rPr>
                        <a:t>ح</a:t>
                      </a:r>
                      <a:r>
                        <a:rPr lang="ar-DZ" sz="2000" b="1" dirty="0" smtClean="0">
                          <a:solidFill>
                            <a:schemeClr val="tx1"/>
                          </a:solidFill>
                        </a:rPr>
                        <a:t>/ استصناع تحت التنفيذ </a:t>
                      </a:r>
                    </a:p>
                    <a:p>
                      <a:pPr algn="r" rtl="1"/>
                      <a:r>
                        <a:rPr lang="ar-DZ" sz="2000" b="1" dirty="0" smtClean="0">
                          <a:solidFill>
                            <a:schemeClr val="tx1"/>
                          </a:solidFill>
                        </a:rPr>
                        <a:t>    </a:t>
                      </a:r>
                      <a:r>
                        <a:rPr lang="ar-DZ" sz="2000" b="1" dirty="0" err="1" smtClean="0">
                          <a:solidFill>
                            <a:schemeClr val="tx1"/>
                          </a:solidFill>
                        </a:rPr>
                        <a:t>الى</a:t>
                      </a:r>
                      <a:r>
                        <a:rPr lang="ar-DZ" sz="2000" b="1" dirty="0" smtClean="0">
                          <a:solidFill>
                            <a:schemeClr val="tx1"/>
                          </a:solidFill>
                        </a:rPr>
                        <a:t> ح/ الصندوق    </a:t>
                      </a:r>
                    </a:p>
                    <a:p>
                      <a:pPr algn="r" rtl="1"/>
                      <a:r>
                        <a:rPr lang="ar-DZ" sz="2000" b="1" dirty="0" smtClean="0">
                          <a:solidFill>
                            <a:schemeClr val="tx1"/>
                          </a:solidFill>
                        </a:rPr>
                        <a:t>دفع تكاليف استصناع</a:t>
                      </a:r>
                    </a:p>
                    <a:p>
                      <a:pPr algn="r" rtl="1"/>
                      <a:r>
                        <a:rPr lang="ar-DZ" sz="2000" b="1" dirty="0" smtClean="0">
                          <a:solidFill>
                            <a:schemeClr val="tx1"/>
                          </a:solidFill>
                        </a:rPr>
                        <a:t>------------------------------------------</a:t>
                      </a:r>
                    </a:p>
                    <a:p>
                      <a:pPr algn="r" rtl="1"/>
                      <a:r>
                        <a:rPr lang="ar-DZ" sz="2000" b="1" dirty="0" smtClean="0">
                          <a:solidFill>
                            <a:schemeClr val="tx1"/>
                          </a:solidFill>
                        </a:rPr>
                        <a:t>  من </a:t>
                      </a:r>
                      <a:r>
                        <a:rPr lang="ar-DZ" sz="2000" b="1" dirty="0" err="1" smtClean="0">
                          <a:solidFill>
                            <a:schemeClr val="tx1"/>
                          </a:solidFill>
                        </a:rPr>
                        <a:t>ح</a:t>
                      </a:r>
                      <a:r>
                        <a:rPr lang="ar-DZ" sz="2000" b="1" dirty="0" smtClean="0">
                          <a:solidFill>
                            <a:schemeClr val="tx1"/>
                          </a:solidFill>
                        </a:rPr>
                        <a:t>/ استصناع تحت التنفيذ </a:t>
                      </a:r>
                    </a:p>
                    <a:p>
                      <a:pPr algn="r" rtl="1"/>
                      <a:r>
                        <a:rPr lang="ar-DZ" sz="2000" b="1" dirty="0" smtClean="0">
                          <a:solidFill>
                            <a:schemeClr val="tx1"/>
                          </a:solidFill>
                        </a:rPr>
                        <a:t>        </a:t>
                      </a:r>
                      <a:r>
                        <a:rPr lang="ar-DZ" sz="2000" b="1" dirty="0" err="1" smtClean="0">
                          <a:solidFill>
                            <a:schemeClr val="tx1"/>
                          </a:solidFill>
                        </a:rPr>
                        <a:t>الى</a:t>
                      </a:r>
                      <a:r>
                        <a:rPr lang="ar-DZ" sz="2000" b="1" dirty="0" smtClean="0">
                          <a:solidFill>
                            <a:schemeClr val="tx1"/>
                          </a:solidFill>
                        </a:rPr>
                        <a:t> ح/ </a:t>
                      </a:r>
                      <a:r>
                        <a:rPr lang="ar-DZ" sz="2000" b="1" dirty="0" err="1" smtClean="0"/>
                        <a:t>ح</a:t>
                      </a:r>
                      <a:r>
                        <a:rPr lang="ar-DZ" sz="2000" b="1" dirty="0" smtClean="0"/>
                        <a:t>ساب تحت إشعار </a:t>
                      </a:r>
                    </a:p>
                    <a:p>
                      <a:pPr algn="r" rtl="1"/>
                      <a:r>
                        <a:rPr lang="ar-DZ" sz="2000" b="1" dirty="0" smtClean="0">
                          <a:solidFill>
                            <a:schemeClr val="tx1"/>
                          </a:solidFill>
                        </a:rPr>
                        <a:t>------------------------------------------</a:t>
                      </a:r>
                    </a:p>
                    <a:p>
                      <a:pPr algn="r" rtl="1"/>
                      <a:r>
                        <a:rPr lang="ar-DZ" sz="2000" b="1" dirty="0" smtClean="0">
                          <a:solidFill>
                            <a:schemeClr val="tx1"/>
                          </a:solidFill>
                        </a:rPr>
                        <a:t>من </a:t>
                      </a:r>
                      <a:r>
                        <a:rPr lang="ar-DZ" sz="2000" b="1" dirty="0" err="1" smtClean="0">
                          <a:solidFill>
                            <a:schemeClr val="tx1"/>
                          </a:solidFill>
                        </a:rPr>
                        <a:t>ح</a:t>
                      </a:r>
                      <a:r>
                        <a:rPr lang="ar-DZ" sz="2000" b="1" dirty="0" smtClean="0">
                          <a:solidFill>
                            <a:schemeClr val="tx1"/>
                          </a:solidFill>
                        </a:rPr>
                        <a:t>/ استصناع تحت التنفيذ </a:t>
                      </a:r>
                    </a:p>
                    <a:p>
                      <a:pPr algn="r" rtl="1"/>
                      <a:r>
                        <a:rPr lang="ar-DZ" sz="2000" b="1" dirty="0" smtClean="0">
                          <a:solidFill>
                            <a:schemeClr val="tx1"/>
                          </a:solidFill>
                        </a:rPr>
                        <a:t>        </a:t>
                      </a:r>
                      <a:r>
                        <a:rPr lang="ar-DZ" sz="2000" b="1" dirty="0" err="1" smtClean="0">
                          <a:solidFill>
                            <a:schemeClr val="tx1"/>
                          </a:solidFill>
                        </a:rPr>
                        <a:t>الى</a:t>
                      </a:r>
                      <a:r>
                        <a:rPr lang="ar-DZ" sz="2000" b="1" dirty="0" smtClean="0">
                          <a:solidFill>
                            <a:schemeClr val="tx1"/>
                          </a:solidFill>
                        </a:rPr>
                        <a:t> ح/ الصندوق</a:t>
                      </a:r>
                    </a:p>
                    <a:p>
                      <a:pPr algn="r" rtl="1"/>
                      <a:r>
                        <a:rPr lang="ar-DZ" sz="2000" b="1" dirty="0" smtClean="0">
                          <a:solidFill>
                            <a:schemeClr val="tx1"/>
                          </a:solidFill>
                        </a:rPr>
                        <a:t>----------------------------------------</a:t>
                      </a:r>
                    </a:p>
                    <a:p>
                      <a:pPr algn="r" rtl="1"/>
                      <a:r>
                        <a:rPr lang="ar-DZ" sz="2000" b="1" dirty="0" smtClean="0">
                          <a:solidFill>
                            <a:schemeClr val="tx1"/>
                          </a:solidFill>
                        </a:rPr>
                        <a:t>من </a:t>
                      </a:r>
                      <a:r>
                        <a:rPr lang="ar-DZ" sz="2000" b="1" dirty="0" err="1" smtClean="0">
                          <a:solidFill>
                            <a:schemeClr val="tx1"/>
                          </a:solidFill>
                        </a:rPr>
                        <a:t>ح</a:t>
                      </a:r>
                      <a:r>
                        <a:rPr lang="ar-DZ" sz="2000" b="1" dirty="0" smtClean="0">
                          <a:solidFill>
                            <a:schemeClr val="tx1"/>
                          </a:solidFill>
                        </a:rPr>
                        <a:t>/ ذمم الاستصناع </a:t>
                      </a:r>
                    </a:p>
                    <a:p>
                      <a:pPr algn="r" rtl="1"/>
                      <a:r>
                        <a:rPr lang="ar-DZ" sz="2000" b="1" dirty="0" smtClean="0">
                          <a:solidFill>
                            <a:schemeClr val="tx1"/>
                          </a:solidFill>
                        </a:rPr>
                        <a:t>        </a:t>
                      </a:r>
                      <a:r>
                        <a:rPr lang="ar-DZ" sz="2000" b="1" dirty="0" err="1" smtClean="0">
                          <a:solidFill>
                            <a:schemeClr val="tx1"/>
                          </a:solidFill>
                        </a:rPr>
                        <a:t>الى</a:t>
                      </a:r>
                      <a:r>
                        <a:rPr lang="ar-DZ" sz="2000" b="1" dirty="0" smtClean="0">
                          <a:solidFill>
                            <a:schemeClr val="tx1"/>
                          </a:solidFill>
                        </a:rPr>
                        <a:t> ح/ فواتير الاستصناع</a:t>
                      </a:r>
                    </a:p>
                    <a:p>
                      <a:pPr algn="r" rtl="1"/>
                      <a:r>
                        <a:rPr lang="ar-DZ" sz="2000" b="1" dirty="0" smtClean="0">
                          <a:solidFill>
                            <a:schemeClr val="tx1"/>
                          </a:solidFill>
                        </a:rPr>
                        <a:t>-----------------------------------------</a:t>
                      </a:r>
                    </a:p>
                    <a:p>
                      <a:pPr algn="r" rtl="1"/>
                      <a:r>
                        <a:rPr lang="ar-DZ" sz="2000" b="1" dirty="0" smtClean="0">
                          <a:solidFill>
                            <a:schemeClr val="tx1"/>
                          </a:solidFill>
                        </a:rPr>
                        <a:t>من </a:t>
                      </a:r>
                      <a:r>
                        <a:rPr lang="ar-DZ" sz="2000" b="1" dirty="0" err="1" smtClean="0">
                          <a:solidFill>
                            <a:schemeClr val="tx1"/>
                          </a:solidFill>
                        </a:rPr>
                        <a:t>ح</a:t>
                      </a:r>
                      <a:r>
                        <a:rPr lang="ar-DZ" sz="2000" b="1" dirty="0" smtClean="0">
                          <a:solidFill>
                            <a:schemeClr val="tx1"/>
                          </a:solidFill>
                        </a:rPr>
                        <a:t>/   الصندوق</a:t>
                      </a:r>
                    </a:p>
                    <a:p>
                      <a:pPr algn="r" rtl="1"/>
                      <a:r>
                        <a:rPr lang="ar-DZ" sz="2000" b="1" dirty="0" smtClean="0">
                          <a:solidFill>
                            <a:schemeClr val="tx1"/>
                          </a:solidFill>
                        </a:rPr>
                        <a:t>     </a:t>
                      </a:r>
                      <a:r>
                        <a:rPr lang="ar-DZ" sz="2000" b="1" dirty="0" err="1" smtClean="0">
                          <a:solidFill>
                            <a:schemeClr val="tx1"/>
                          </a:solidFill>
                        </a:rPr>
                        <a:t>الى</a:t>
                      </a:r>
                      <a:r>
                        <a:rPr lang="ar-DZ" sz="2000" b="1" dirty="0" smtClean="0">
                          <a:solidFill>
                            <a:schemeClr val="tx1"/>
                          </a:solidFill>
                        </a:rPr>
                        <a:t> ح/ ذمم الاستصناع </a:t>
                      </a:r>
                    </a:p>
                    <a:p>
                      <a:pPr algn="r" rtl="1"/>
                      <a:endParaRPr lang="fr-FR" sz="2000" b="1" dirty="0">
                        <a:solidFill>
                          <a:schemeClr val="tx1"/>
                        </a:solidFill>
                      </a:endParaRPr>
                    </a:p>
                  </a:txBody>
                  <a:tcPr>
                    <a:solidFill>
                      <a:schemeClr val="accent6">
                        <a:lumMod val="60000"/>
                        <a:lumOff val="40000"/>
                      </a:schemeClr>
                    </a:solidFill>
                  </a:tcPr>
                </a:tc>
                <a:tc>
                  <a:txBody>
                    <a:bodyPr/>
                    <a:lstStyle/>
                    <a:p>
                      <a:pPr algn="r" rtl="1"/>
                      <a:r>
                        <a:rPr lang="ar-DZ" sz="2000" b="1" dirty="0" smtClean="0">
                          <a:solidFill>
                            <a:schemeClr val="tx1"/>
                          </a:solidFill>
                        </a:rPr>
                        <a:t>4/4/2021</a:t>
                      </a: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20/04/</a:t>
                      </a: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25/04</a:t>
                      </a: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01/05</a:t>
                      </a: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04/05</a:t>
                      </a:r>
                    </a:p>
                    <a:p>
                      <a:pPr algn="r" rtl="1"/>
                      <a:endParaRPr lang="ar-DZ" sz="2000" b="1" dirty="0" smtClean="0">
                        <a:solidFill>
                          <a:schemeClr val="tx1"/>
                        </a:solidFill>
                      </a:endParaRPr>
                    </a:p>
                    <a:p>
                      <a:pPr algn="r" rtl="1"/>
                      <a:endParaRPr lang="fr-FR" sz="2000" b="1" dirty="0">
                        <a:solidFill>
                          <a:schemeClr val="tx1"/>
                        </a:solidFill>
                      </a:endParaRPr>
                    </a:p>
                  </a:txBody>
                  <a:tcPr>
                    <a:solidFill>
                      <a:schemeClr val="accent6">
                        <a:lumMod val="60000"/>
                        <a:lumOff val="40000"/>
                      </a:schemeClr>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0" y="142872"/>
          <a:ext cx="9144000" cy="8282924"/>
        </p:xfrm>
        <a:graphic>
          <a:graphicData uri="http://schemas.openxmlformats.org/drawingml/2006/table">
            <a:tbl>
              <a:tblPr firstRow="1" bandRow="1">
                <a:tableStyleId>{5C22544A-7EE6-4342-B048-85BDC9FD1C3A}</a:tableStyleId>
              </a:tblPr>
              <a:tblGrid>
                <a:gridCol w="1500166"/>
                <a:gridCol w="1428760"/>
                <a:gridCol w="4429156"/>
                <a:gridCol w="1785918"/>
              </a:tblGrid>
              <a:tr h="571484">
                <a:tc>
                  <a:txBody>
                    <a:bodyPr/>
                    <a:lstStyle/>
                    <a:p>
                      <a:pPr algn="ctr" rtl="1"/>
                      <a:r>
                        <a:rPr lang="ar-DZ" dirty="0" smtClean="0">
                          <a:solidFill>
                            <a:schemeClr val="tx1"/>
                          </a:solidFill>
                        </a:rPr>
                        <a:t>دائن </a:t>
                      </a:r>
                      <a:endParaRPr lang="fr-FR" dirty="0">
                        <a:solidFill>
                          <a:schemeClr val="tx1"/>
                        </a:solidFill>
                      </a:endParaRPr>
                    </a:p>
                  </a:txBody>
                  <a:tcPr>
                    <a:solidFill>
                      <a:schemeClr val="accent6">
                        <a:lumMod val="60000"/>
                        <a:lumOff val="40000"/>
                      </a:schemeClr>
                    </a:solidFill>
                  </a:tcPr>
                </a:tc>
                <a:tc>
                  <a:txBody>
                    <a:bodyPr/>
                    <a:lstStyle/>
                    <a:p>
                      <a:pPr algn="ctr" rtl="1"/>
                      <a:r>
                        <a:rPr lang="ar-DZ" dirty="0" smtClean="0">
                          <a:solidFill>
                            <a:schemeClr val="tx1"/>
                          </a:solidFill>
                        </a:rPr>
                        <a:t>مدين </a:t>
                      </a:r>
                      <a:endParaRPr lang="fr-FR" dirty="0">
                        <a:solidFill>
                          <a:schemeClr val="tx1"/>
                        </a:solidFill>
                      </a:endParaRPr>
                    </a:p>
                  </a:txBody>
                  <a:tcPr>
                    <a:solidFill>
                      <a:schemeClr val="accent6">
                        <a:lumMod val="60000"/>
                        <a:lumOff val="40000"/>
                      </a:schemeClr>
                    </a:solidFill>
                  </a:tcPr>
                </a:tc>
                <a:tc>
                  <a:txBody>
                    <a:bodyPr/>
                    <a:lstStyle/>
                    <a:p>
                      <a:pPr algn="ctr" rtl="1"/>
                      <a:r>
                        <a:rPr lang="ar-DZ" dirty="0" smtClean="0">
                          <a:solidFill>
                            <a:schemeClr val="tx1"/>
                          </a:solidFill>
                        </a:rPr>
                        <a:t>البيان </a:t>
                      </a:r>
                      <a:endParaRPr lang="fr-FR" dirty="0">
                        <a:solidFill>
                          <a:schemeClr val="tx1"/>
                        </a:solidFill>
                      </a:endParaRPr>
                    </a:p>
                  </a:txBody>
                  <a:tcPr>
                    <a:solidFill>
                      <a:schemeClr val="accent6">
                        <a:lumMod val="60000"/>
                        <a:lumOff val="40000"/>
                      </a:schemeClr>
                    </a:solidFill>
                  </a:tcPr>
                </a:tc>
                <a:tc>
                  <a:txBody>
                    <a:bodyPr/>
                    <a:lstStyle/>
                    <a:p>
                      <a:pPr algn="ctr" rtl="1"/>
                      <a:r>
                        <a:rPr lang="ar-DZ" dirty="0" smtClean="0">
                          <a:solidFill>
                            <a:schemeClr val="tx1"/>
                          </a:solidFill>
                        </a:rPr>
                        <a:t>التاريخ </a:t>
                      </a:r>
                      <a:endParaRPr lang="fr-FR" dirty="0">
                        <a:solidFill>
                          <a:schemeClr val="tx1"/>
                        </a:solidFill>
                      </a:endParaRPr>
                    </a:p>
                  </a:txBody>
                  <a:tcPr>
                    <a:solidFill>
                      <a:schemeClr val="accent6">
                        <a:lumMod val="60000"/>
                        <a:lumOff val="40000"/>
                      </a:schemeClr>
                    </a:solidFill>
                  </a:tcPr>
                </a:tc>
              </a:tr>
              <a:tr h="5260201">
                <a:tc>
                  <a:txBody>
                    <a:bodyPr/>
                    <a:lstStyle/>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30000</a:t>
                      </a:r>
                    </a:p>
                    <a:p>
                      <a:pPr algn="ctr"/>
                      <a:r>
                        <a:rPr lang="ar-DZ" sz="2000" b="1" dirty="0" smtClean="0">
                          <a:solidFill>
                            <a:schemeClr val="tx1"/>
                          </a:solidFill>
                        </a:rPr>
                        <a:t>200000</a:t>
                      </a: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250000</a:t>
                      </a: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250000</a:t>
                      </a: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30000</a:t>
                      </a: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200000</a:t>
                      </a: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200000</a:t>
                      </a:r>
                    </a:p>
                    <a:p>
                      <a:pPr algn="ctr"/>
                      <a:endParaRPr lang="ar-DZ" sz="2000" b="1" dirty="0" smtClean="0">
                        <a:solidFill>
                          <a:schemeClr val="tx1"/>
                        </a:solidFill>
                      </a:endParaRP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630000</a:t>
                      </a:r>
                    </a:p>
                    <a:p>
                      <a:pPr algn="ctr"/>
                      <a:r>
                        <a:rPr lang="ar-DZ" sz="2000" b="1" dirty="0" smtClean="0">
                          <a:solidFill>
                            <a:schemeClr val="tx1"/>
                          </a:solidFill>
                        </a:rPr>
                        <a:t>70000</a:t>
                      </a:r>
                      <a:endParaRPr lang="fr-FR" sz="2000" b="1" dirty="0">
                        <a:solidFill>
                          <a:schemeClr val="tx1"/>
                        </a:solidFill>
                      </a:endParaRPr>
                    </a:p>
                  </a:txBody>
                  <a:tcPr>
                    <a:solidFill>
                      <a:schemeClr val="accent6">
                        <a:lumMod val="60000"/>
                        <a:lumOff val="40000"/>
                      </a:schemeClr>
                    </a:solidFill>
                  </a:tcPr>
                </a:tc>
                <a:tc>
                  <a:txBody>
                    <a:bodyPr/>
                    <a:lstStyle/>
                    <a:p>
                      <a:pPr algn="ctr"/>
                      <a:r>
                        <a:rPr lang="ar-DZ" sz="2000" b="1" dirty="0" smtClean="0">
                          <a:solidFill>
                            <a:schemeClr val="tx1"/>
                          </a:solidFill>
                        </a:rPr>
                        <a:t>230000</a:t>
                      </a:r>
                    </a:p>
                    <a:p>
                      <a:pPr algn="ctr"/>
                      <a:endParaRPr lang="ar-DZ" sz="2000" b="1" dirty="0" smtClean="0">
                        <a:solidFill>
                          <a:schemeClr val="tx1"/>
                        </a:solidFill>
                      </a:endParaRPr>
                    </a:p>
                    <a:p>
                      <a:pPr algn="ctr"/>
                      <a:endParaRPr lang="ar-DZ" sz="2000" b="1" dirty="0" smtClean="0">
                        <a:solidFill>
                          <a:schemeClr val="tx1"/>
                        </a:solidFill>
                      </a:endParaRP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250000</a:t>
                      </a: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250000</a:t>
                      </a: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30000</a:t>
                      </a: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200000</a:t>
                      </a: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200000</a:t>
                      </a:r>
                    </a:p>
                    <a:p>
                      <a:pPr algn="ctr"/>
                      <a:endParaRPr lang="ar-DZ" sz="2000" b="1" dirty="0" smtClean="0">
                        <a:solidFill>
                          <a:schemeClr val="tx1"/>
                        </a:solidFill>
                      </a:endParaRPr>
                    </a:p>
                    <a:p>
                      <a:pPr algn="ctr"/>
                      <a:endParaRPr lang="ar-DZ" sz="2000" b="1" dirty="0" smtClean="0">
                        <a:solidFill>
                          <a:schemeClr val="tx1"/>
                        </a:solidFill>
                      </a:endParaRPr>
                    </a:p>
                    <a:p>
                      <a:pPr algn="ctr"/>
                      <a:r>
                        <a:rPr lang="ar-DZ" sz="2000" b="1" dirty="0" smtClean="0">
                          <a:solidFill>
                            <a:schemeClr val="tx1"/>
                          </a:solidFill>
                        </a:rPr>
                        <a:t>700000</a:t>
                      </a:r>
                    </a:p>
                    <a:p>
                      <a:pPr algn="ctr"/>
                      <a:endParaRPr lang="ar-DZ" sz="2000" b="1" dirty="0" smtClean="0">
                        <a:solidFill>
                          <a:schemeClr val="tx1"/>
                        </a:solidFill>
                      </a:endParaRPr>
                    </a:p>
                    <a:p>
                      <a:pPr algn="ctr"/>
                      <a:endParaRPr lang="fr-FR" sz="2000" b="1" dirty="0">
                        <a:solidFill>
                          <a:schemeClr val="tx1"/>
                        </a:solidFill>
                      </a:endParaRPr>
                    </a:p>
                  </a:txBody>
                  <a:tcPr>
                    <a:solidFill>
                      <a:schemeClr val="accent6">
                        <a:lumMod val="60000"/>
                        <a:lumOff val="40000"/>
                      </a:schemeClr>
                    </a:solidFill>
                  </a:tcPr>
                </a:tc>
                <a:tc>
                  <a:txBody>
                    <a:bodyPr/>
                    <a:lstStyle/>
                    <a:p>
                      <a:pPr algn="r" rtl="1"/>
                      <a:r>
                        <a:rPr lang="ar-DZ" sz="2000" b="1" dirty="0" smtClean="0">
                          <a:solidFill>
                            <a:schemeClr val="tx1"/>
                          </a:solidFill>
                        </a:rPr>
                        <a:t>من </a:t>
                      </a:r>
                      <a:r>
                        <a:rPr lang="ar-DZ" sz="2000" b="1" dirty="0" err="1" smtClean="0">
                          <a:solidFill>
                            <a:schemeClr val="tx1"/>
                          </a:solidFill>
                        </a:rPr>
                        <a:t>ح</a:t>
                      </a:r>
                      <a:r>
                        <a:rPr lang="ar-DZ" sz="2000" b="1" dirty="0" smtClean="0">
                          <a:solidFill>
                            <a:schemeClr val="tx1"/>
                          </a:solidFill>
                        </a:rPr>
                        <a:t>/ استصناع</a:t>
                      </a:r>
                      <a:r>
                        <a:rPr lang="ar-DZ" sz="2000" b="1" baseline="0" dirty="0" smtClean="0">
                          <a:solidFill>
                            <a:schemeClr val="tx1"/>
                          </a:solidFill>
                        </a:rPr>
                        <a:t> تحت التنفيذ</a:t>
                      </a:r>
                    </a:p>
                    <a:p>
                      <a:pPr algn="r" rtl="1"/>
                      <a:r>
                        <a:rPr lang="ar-DZ" sz="2000" b="1" baseline="0" dirty="0" smtClean="0">
                          <a:solidFill>
                            <a:schemeClr val="tx1"/>
                          </a:solidFill>
                        </a:rPr>
                        <a:t>       </a:t>
                      </a:r>
                      <a:r>
                        <a:rPr lang="ar-DZ" sz="2000" b="1" baseline="0" dirty="0" err="1" smtClean="0">
                          <a:solidFill>
                            <a:schemeClr val="tx1"/>
                          </a:solidFill>
                        </a:rPr>
                        <a:t>الى</a:t>
                      </a:r>
                      <a:r>
                        <a:rPr lang="ar-DZ" sz="2000" b="1" baseline="0" dirty="0" smtClean="0">
                          <a:solidFill>
                            <a:schemeClr val="tx1"/>
                          </a:solidFill>
                        </a:rPr>
                        <a:t> مذكورين</a:t>
                      </a:r>
                    </a:p>
                    <a:p>
                      <a:pPr algn="r" rtl="1"/>
                      <a:r>
                        <a:rPr lang="ar-DZ" sz="2000" b="1" baseline="0" dirty="0" smtClean="0">
                          <a:solidFill>
                            <a:schemeClr val="tx1"/>
                          </a:solidFill>
                        </a:rPr>
                        <a:t>              ح/ الصندوق </a:t>
                      </a:r>
                    </a:p>
                    <a:p>
                      <a:pPr algn="r" rtl="1"/>
                      <a:r>
                        <a:rPr lang="ar-DZ" sz="2000" b="1" baseline="0" dirty="0" smtClean="0">
                          <a:solidFill>
                            <a:schemeClr val="tx1"/>
                          </a:solidFill>
                        </a:rPr>
                        <a:t>              ح/ شيك على فرع</a:t>
                      </a:r>
                    </a:p>
                    <a:p>
                      <a:pPr algn="r" rtl="1"/>
                      <a:r>
                        <a:rPr lang="ar-DZ" sz="2000" b="1" baseline="0" dirty="0" smtClean="0">
                          <a:solidFill>
                            <a:schemeClr val="tx1"/>
                          </a:solidFill>
                        </a:rPr>
                        <a:t>----------------------------------------------</a:t>
                      </a:r>
                    </a:p>
                    <a:p>
                      <a:pPr algn="r" rtl="1"/>
                      <a:r>
                        <a:rPr lang="ar-DZ" sz="2000" b="1" dirty="0" smtClean="0">
                          <a:solidFill>
                            <a:schemeClr val="tx1"/>
                          </a:solidFill>
                        </a:rPr>
                        <a:t>من </a:t>
                      </a:r>
                      <a:r>
                        <a:rPr lang="ar-DZ" sz="2000" b="1" dirty="0" err="1" smtClean="0">
                          <a:solidFill>
                            <a:schemeClr val="tx1"/>
                          </a:solidFill>
                        </a:rPr>
                        <a:t>ح</a:t>
                      </a:r>
                      <a:r>
                        <a:rPr lang="ar-DZ" sz="2000" b="1" dirty="0" smtClean="0">
                          <a:solidFill>
                            <a:schemeClr val="tx1"/>
                          </a:solidFill>
                        </a:rPr>
                        <a:t>/ ذمم الاستصناع </a:t>
                      </a:r>
                    </a:p>
                    <a:p>
                      <a:pPr algn="r" rtl="1"/>
                      <a:r>
                        <a:rPr lang="ar-DZ" sz="2000" b="1" dirty="0" smtClean="0">
                          <a:solidFill>
                            <a:schemeClr val="tx1"/>
                          </a:solidFill>
                        </a:rPr>
                        <a:t>        </a:t>
                      </a:r>
                      <a:r>
                        <a:rPr lang="ar-DZ" sz="2000" b="1" dirty="0" err="1" smtClean="0">
                          <a:solidFill>
                            <a:schemeClr val="tx1"/>
                          </a:solidFill>
                        </a:rPr>
                        <a:t>الى</a:t>
                      </a:r>
                      <a:r>
                        <a:rPr lang="ar-DZ" sz="2000" b="1" dirty="0" smtClean="0">
                          <a:solidFill>
                            <a:schemeClr val="tx1"/>
                          </a:solidFill>
                        </a:rPr>
                        <a:t> ح/ فواتير الاستصناع</a:t>
                      </a:r>
                    </a:p>
                    <a:p>
                      <a:pPr algn="r" rtl="1"/>
                      <a:r>
                        <a:rPr lang="ar-DZ" sz="2000" b="1" dirty="0" smtClean="0">
                          <a:solidFill>
                            <a:schemeClr val="tx1"/>
                          </a:solidFill>
                        </a:rPr>
                        <a:t>-----------------------------------------------</a:t>
                      </a:r>
                    </a:p>
                    <a:p>
                      <a:pPr algn="r" rtl="1"/>
                      <a:r>
                        <a:rPr lang="ar-DZ" sz="2000" b="1" dirty="0" smtClean="0">
                          <a:solidFill>
                            <a:schemeClr val="tx1"/>
                          </a:solidFill>
                        </a:rPr>
                        <a:t>من </a:t>
                      </a:r>
                      <a:r>
                        <a:rPr lang="ar-DZ" sz="2000" b="1" dirty="0" err="1" smtClean="0">
                          <a:solidFill>
                            <a:schemeClr val="tx1"/>
                          </a:solidFill>
                        </a:rPr>
                        <a:t>ح</a:t>
                      </a:r>
                      <a:r>
                        <a:rPr lang="ar-DZ" sz="2000" b="1" dirty="0" smtClean="0">
                          <a:solidFill>
                            <a:schemeClr val="tx1"/>
                          </a:solidFill>
                        </a:rPr>
                        <a:t>/   الصندوق</a:t>
                      </a:r>
                    </a:p>
                    <a:p>
                      <a:pPr algn="r" rtl="1"/>
                      <a:r>
                        <a:rPr lang="ar-DZ" sz="2000" b="1" dirty="0" smtClean="0">
                          <a:solidFill>
                            <a:schemeClr val="tx1"/>
                          </a:solidFill>
                        </a:rPr>
                        <a:t>     </a:t>
                      </a:r>
                      <a:r>
                        <a:rPr lang="ar-DZ" sz="2000" b="1" dirty="0" err="1" smtClean="0">
                          <a:solidFill>
                            <a:schemeClr val="tx1"/>
                          </a:solidFill>
                        </a:rPr>
                        <a:t>الى</a:t>
                      </a:r>
                      <a:r>
                        <a:rPr lang="ar-DZ" sz="2000" b="1" dirty="0" smtClean="0">
                          <a:solidFill>
                            <a:schemeClr val="tx1"/>
                          </a:solidFill>
                        </a:rPr>
                        <a:t> ح/ ذمم الاستصناع </a:t>
                      </a:r>
                    </a:p>
                    <a:p>
                      <a:pPr algn="r" rtl="1"/>
                      <a:r>
                        <a:rPr lang="ar-DZ" sz="2000" b="1" dirty="0" smtClean="0">
                          <a:solidFill>
                            <a:schemeClr val="tx1"/>
                          </a:solidFill>
                        </a:rPr>
                        <a:t>--------------------------------------------------</a:t>
                      </a:r>
                    </a:p>
                    <a:p>
                      <a:pPr marL="0" marR="0" indent="0" algn="r" defTabSz="914400" rtl="1" eaLnBrk="1" fontAlgn="auto" latinLnBrk="0" hangingPunct="1">
                        <a:lnSpc>
                          <a:spcPct val="100000"/>
                        </a:lnSpc>
                        <a:spcBef>
                          <a:spcPts val="0"/>
                        </a:spcBef>
                        <a:spcAft>
                          <a:spcPts val="0"/>
                        </a:spcAft>
                        <a:buClrTx/>
                        <a:buSzTx/>
                        <a:buFontTx/>
                        <a:buNone/>
                        <a:tabLst/>
                        <a:defRPr/>
                      </a:pPr>
                      <a:r>
                        <a:rPr lang="ar-DZ" sz="2000" b="1" dirty="0" smtClean="0">
                          <a:solidFill>
                            <a:schemeClr val="tx1"/>
                          </a:solidFill>
                        </a:rPr>
                        <a:t>من </a:t>
                      </a:r>
                      <a:r>
                        <a:rPr lang="ar-DZ" sz="2000" b="1" dirty="0" err="1" smtClean="0">
                          <a:solidFill>
                            <a:schemeClr val="tx1"/>
                          </a:solidFill>
                        </a:rPr>
                        <a:t>ح</a:t>
                      </a:r>
                      <a:r>
                        <a:rPr lang="ar-DZ" sz="2000" b="1" dirty="0" smtClean="0">
                          <a:solidFill>
                            <a:schemeClr val="tx1"/>
                          </a:solidFill>
                        </a:rPr>
                        <a:t>/ استصناع</a:t>
                      </a:r>
                      <a:r>
                        <a:rPr lang="ar-DZ" sz="2000" b="1" baseline="0" dirty="0" smtClean="0">
                          <a:solidFill>
                            <a:schemeClr val="tx1"/>
                          </a:solidFill>
                        </a:rPr>
                        <a:t> تحت التنفيذ</a:t>
                      </a:r>
                    </a:p>
                    <a:p>
                      <a:pPr algn="r" rtl="1"/>
                      <a:r>
                        <a:rPr lang="ar-DZ" sz="2000" b="1" dirty="0" smtClean="0">
                          <a:solidFill>
                            <a:schemeClr val="tx1"/>
                          </a:solidFill>
                        </a:rPr>
                        <a:t>      </a:t>
                      </a:r>
                      <a:r>
                        <a:rPr lang="ar-DZ" sz="2000" b="1" dirty="0" err="1" smtClean="0">
                          <a:solidFill>
                            <a:schemeClr val="tx1"/>
                          </a:solidFill>
                        </a:rPr>
                        <a:t>الى</a:t>
                      </a:r>
                      <a:r>
                        <a:rPr lang="ar-DZ" sz="2000" b="1" dirty="0" smtClean="0">
                          <a:solidFill>
                            <a:schemeClr val="tx1"/>
                          </a:solidFill>
                        </a:rPr>
                        <a:t> </a:t>
                      </a:r>
                      <a:r>
                        <a:rPr lang="ar-DZ" sz="2000" b="1" baseline="0" dirty="0" smtClean="0">
                          <a:solidFill>
                            <a:schemeClr val="tx1"/>
                          </a:solidFill>
                        </a:rPr>
                        <a:t>ح/ الصندوق </a:t>
                      </a:r>
                    </a:p>
                    <a:p>
                      <a:pPr algn="r" rtl="1"/>
                      <a:endParaRPr lang="ar-DZ" sz="2000" b="1" baseline="0" dirty="0" smtClean="0">
                        <a:solidFill>
                          <a:schemeClr val="tx1"/>
                        </a:solidFill>
                      </a:endParaRPr>
                    </a:p>
                    <a:p>
                      <a:pPr algn="r" rtl="1"/>
                      <a:r>
                        <a:rPr lang="ar-DZ" sz="2000" b="1" baseline="0" dirty="0" smtClean="0">
                          <a:solidFill>
                            <a:schemeClr val="tx1"/>
                          </a:solidFill>
                        </a:rPr>
                        <a:t>من </a:t>
                      </a:r>
                      <a:r>
                        <a:rPr lang="ar-DZ" sz="2000" b="1" baseline="0" dirty="0" err="1" smtClean="0">
                          <a:solidFill>
                            <a:schemeClr val="tx1"/>
                          </a:solidFill>
                        </a:rPr>
                        <a:t>ح</a:t>
                      </a:r>
                      <a:r>
                        <a:rPr lang="ar-DZ" sz="2000" b="1" baseline="0" dirty="0" smtClean="0">
                          <a:solidFill>
                            <a:schemeClr val="tx1"/>
                          </a:solidFill>
                        </a:rPr>
                        <a:t>/ </a:t>
                      </a:r>
                      <a:r>
                        <a:rPr lang="ar-DZ" sz="2000" b="1" dirty="0" smtClean="0">
                          <a:solidFill>
                            <a:schemeClr val="tx1"/>
                          </a:solidFill>
                        </a:rPr>
                        <a:t>ذمم الاستصناع </a:t>
                      </a:r>
                    </a:p>
                    <a:p>
                      <a:pPr algn="r" rtl="1"/>
                      <a:r>
                        <a:rPr lang="ar-DZ" sz="2000" b="1" dirty="0" smtClean="0">
                          <a:solidFill>
                            <a:schemeClr val="tx1"/>
                          </a:solidFill>
                        </a:rPr>
                        <a:t>        </a:t>
                      </a:r>
                      <a:r>
                        <a:rPr lang="ar-DZ" sz="2000" b="1" dirty="0" err="1" smtClean="0">
                          <a:solidFill>
                            <a:schemeClr val="tx1"/>
                          </a:solidFill>
                        </a:rPr>
                        <a:t>الى</a:t>
                      </a:r>
                      <a:r>
                        <a:rPr lang="ar-DZ" sz="2000" b="1" dirty="0" smtClean="0">
                          <a:solidFill>
                            <a:schemeClr val="tx1"/>
                          </a:solidFill>
                        </a:rPr>
                        <a:t> ح/ فواتير الاستصناع</a:t>
                      </a:r>
                    </a:p>
                    <a:p>
                      <a:pPr algn="r" rtl="1"/>
                      <a:r>
                        <a:rPr lang="ar-DZ" sz="2000" b="1" dirty="0" smtClean="0">
                          <a:solidFill>
                            <a:schemeClr val="tx1"/>
                          </a:solidFill>
                        </a:rPr>
                        <a:t>-------------------------------------------------</a:t>
                      </a:r>
                    </a:p>
                    <a:p>
                      <a:pPr algn="r" rtl="1"/>
                      <a:r>
                        <a:rPr lang="ar-DZ" sz="2000" b="1" dirty="0" smtClean="0">
                          <a:solidFill>
                            <a:schemeClr val="tx1"/>
                          </a:solidFill>
                        </a:rPr>
                        <a:t>من </a:t>
                      </a:r>
                      <a:r>
                        <a:rPr lang="ar-DZ" sz="2000" b="1" dirty="0" err="1" smtClean="0">
                          <a:solidFill>
                            <a:schemeClr val="tx1"/>
                          </a:solidFill>
                        </a:rPr>
                        <a:t>ح</a:t>
                      </a:r>
                      <a:r>
                        <a:rPr lang="ar-DZ" sz="2000" b="1" dirty="0" smtClean="0">
                          <a:solidFill>
                            <a:schemeClr val="tx1"/>
                          </a:solidFill>
                        </a:rPr>
                        <a:t>/   الصندوق</a:t>
                      </a:r>
                    </a:p>
                    <a:p>
                      <a:pPr algn="r" rtl="1"/>
                      <a:r>
                        <a:rPr lang="ar-DZ" sz="2000" b="1" dirty="0" smtClean="0">
                          <a:solidFill>
                            <a:schemeClr val="tx1"/>
                          </a:solidFill>
                        </a:rPr>
                        <a:t>     </a:t>
                      </a:r>
                      <a:r>
                        <a:rPr lang="ar-DZ" sz="2000" b="1" dirty="0" err="1" smtClean="0">
                          <a:solidFill>
                            <a:schemeClr val="tx1"/>
                          </a:solidFill>
                        </a:rPr>
                        <a:t>الى</a:t>
                      </a:r>
                      <a:r>
                        <a:rPr lang="ar-DZ" sz="2000" b="1" dirty="0" smtClean="0">
                          <a:solidFill>
                            <a:schemeClr val="tx1"/>
                          </a:solidFill>
                        </a:rPr>
                        <a:t> ح/ ذمم الاستصناع </a:t>
                      </a:r>
                    </a:p>
                    <a:p>
                      <a:pPr algn="r" rtl="1"/>
                      <a:endParaRPr lang="ar-DZ" sz="2000" b="1" dirty="0" smtClean="0">
                        <a:solidFill>
                          <a:schemeClr val="tx1"/>
                        </a:solidFill>
                      </a:endParaRPr>
                    </a:p>
                    <a:p>
                      <a:pPr algn="r" rtl="1"/>
                      <a:r>
                        <a:rPr lang="ar-DZ" sz="2000" b="1" dirty="0" smtClean="0">
                          <a:solidFill>
                            <a:schemeClr val="tx1"/>
                          </a:solidFill>
                        </a:rPr>
                        <a:t>من </a:t>
                      </a:r>
                      <a:r>
                        <a:rPr lang="ar-DZ" sz="2000" b="1" dirty="0" err="1" smtClean="0">
                          <a:solidFill>
                            <a:schemeClr val="tx1"/>
                          </a:solidFill>
                        </a:rPr>
                        <a:t>ح</a:t>
                      </a:r>
                      <a:r>
                        <a:rPr lang="ar-DZ" sz="2000" b="1" dirty="0" smtClean="0">
                          <a:solidFill>
                            <a:schemeClr val="tx1"/>
                          </a:solidFill>
                        </a:rPr>
                        <a:t>/فواتير الاستصناع</a:t>
                      </a:r>
                    </a:p>
                    <a:p>
                      <a:pPr algn="r" rtl="1"/>
                      <a:r>
                        <a:rPr lang="ar-DZ" sz="2000" b="1" dirty="0" smtClean="0">
                          <a:solidFill>
                            <a:schemeClr val="tx1"/>
                          </a:solidFill>
                        </a:rPr>
                        <a:t>       </a:t>
                      </a:r>
                      <a:r>
                        <a:rPr lang="ar-DZ" sz="2000" b="1" dirty="0" err="1" smtClean="0">
                          <a:solidFill>
                            <a:schemeClr val="tx1"/>
                          </a:solidFill>
                        </a:rPr>
                        <a:t>الى</a:t>
                      </a:r>
                      <a:r>
                        <a:rPr lang="ar-DZ" sz="2000" b="1" dirty="0" smtClean="0">
                          <a:solidFill>
                            <a:schemeClr val="tx1"/>
                          </a:solidFill>
                        </a:rPr>
                        <a:t> مذكورين </a:t>
                      </a:r>
                    </a:p>
                    <a:p>
                      <a:pPr algn="r" rtl="1"/>
                      <a:r>
                        <a:rPr lang="ar-DZ" sz="2000" b="1" dirty="0" smtClean="0">
                          <a:solidFill>
                            <a:schemeClr val="tx1"/>
                          </a:solidFill>
                        </a:rPr>
                        <a:t>          ح/استصناع تحت التنفيذ</a:t>
                      </a:r>
                    </a:p>
                    <a:p>
                      <a:pPr algn="r" rtl="1"/>
                      <a:r>
                        <a:rPr lang="ar-DZ" sz="2000" b="1" dirty="0" smtClean="0">
                          <a:solidFill>
                            <a:schemeClr val="tx1"/>
                          </a:solidFill>
                        </a:rPr>
                        <a:t>          ح/ أرباح الاستثمار</a:t>
                      </a:r>
                      <a:endParaRPr lang="fr-FR" sz="2000" b="1" dirty="0">
                        <a:solidFill>
                          <a:schemeClr val="tx1"/>
                        </a:solidFill>
                      </a:endParaRPr>
                    </a:p>
                  </a:txBody>
                  <a:tcPr>
                    <a:solidFill>
                      <a:schemeClr val="accent6">
                        <a:lumMod val="60000"/>
                        <a:lumOff val="40000"/>
                      </a:schemeClr>
                    </a:solidFill>
                  </a:tcPr>
                </a:tc>
                <a:tc>
                  <a:txBody>
                    <a:bodyPr/>
                    <a:lstStyle/>
                    <a:p>
                      <a:pPr algn="r" rtl="1"/>
                      <a:r>
                        <a:rPr lang="ar-DZ" sz="2000" b="1" dirty="0" smtClean="0">
                          <a:solidFill>
                            <a:schemeClr val="tx1"/>
                          </a:solidFill>
                        </a:rPr>
                        <a:t>0505/</a:t>
                      </a: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20/05 </a:t>
                      </a: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01/06</a:t>
                      </a: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15/06 </a:t>
                      </a: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ar-DZ" sz="2000" b="1" dirty="0" smtClean="0">
                        <a:solidFill>
                          <a:schemeClr val="tx1"/>
                        </a:solidFill>
                      </a:endParaRPr>
                    </a:p>
                    <a:p>
                      <a:pPr algn="r" rtl="1"/>
                      <a:r>
                        <a:rPr lang="ar-DZ" sz="2000" b="1" dirty="0" smtClean="0">
                          <a:solidFill>
                            <a:schemeClr val="tx1"/>
                          </a:solidFill>
                        </a:rPr>
                        <a:t>18/07</a:t>
                      </a: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ar-DZ" sz="2000" b="1" dirty="0" smtClean="0">
                        <a:solidFill>
                          <a:schemeClr val="tx1"/>
                        </a:solidFill>
                      </a:endParaRPr>
                    </a:p>
                    <a:p>
                      <a:pPr algn="r" rtl="1"/>
                      <a:endParaRPr lang="fr-FR" sz="2000" b="1" dirty="0">
                        <a:solidFill>
                          <a:schemeClr val="tx1"/>
                        </a:solidFill>
                      </a:endParaRPr>
                    </a:p>
                  </a:txBody>
                  <a:tcPr>
                    <a:solidFill>
                      <a:schemeClr val="accent6">
                        <a:lumMod val="60000"/>
                        <a:lumOff val="40000"/>
                      </a:schemeClr>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buNone/>
            </a:pPr>
            <a:r>
              <a:rPr lang="ar-DZ" b="1" dirty="0" smtClean="0"/>
              <a:t>-</a:t>
            </a:r>
            <a:r>
              <a:rPr lang="ar-DZ" b="1" dirty="0" smtClean="0">
                <a:solidFill>
                  <a:srgbClr val="FF0000"/>
                </a:solidFill>
              </a:rPr>
              <a:t>تسجيل </a:t>
            </a:r>
            <a:r>
              <a:rPr lang="ar-DZ" b="1" dirty="0">
                <a:solidFill>
                  <a:srgbClr val="FF0000"/>
                </a:solidFill>
              </a:rPr>
              <a:t>تكاليف </a:t>
            </a:r>
            <a:r>
              <a:rPr lang="ar-DZ" b="1" dirty="0" smtClean="0">
                <a:solidFill>
                  <a:srgbClr val="FF0000"/>
                </a:solidFill>
              </a:rPr>
              <a:t>الاستصناع:</a:t>
            </a:r>
            <a:endParaRPr lang="fr-FR" dirty="0">
              <a:solidFill>
                <a:srgbClr val="FF0000"/>
              </a:solidFill>
            </a:endParaRPr>
          </a:p>
          <a:p>
            <a:pPr algn="r" rtl="1">
              <a:buNone/>
            </a:pPr>
            <a:r>
              <a:rPr lang="ar-DZ" dirty="0" smtClean="0"/>
              <a:t>-----------------             -----------------------</a:t>
            </a:r>
            <a:endParaRPr lang="fr-FR" dirty="0"/>
          </a:p>
          <a:p>
            <a:pPr algn="r" rtl="1">
              <a:buNone/>
            </a:pPr>
            <a:r>
              <a:rPr lang="ar-DZ" b="1" dirty="0"/>
              <a:t>من </a:t>
            </a:r>
            <a:r>
              <a:rPr lang="ar-DZ" b="1" dirty="0" err="1"/>
              <a:t>ح</a:t>
            </a:r>
            <a:r>
              <a:rPr lang="ar-DZ" b="1" dirty="0"/>
              <a:t>/ استصناع قيد التنفيذ </a:t>
            </a:r>
            <a:endParaRPr lang="ar-DZ" b="1" dirty="0" smtClean="0"/>
          </a:p>
          <a:p>
            <a:pPr algn="r" rtl="1">
              <a:buNone/>
            </a:pPr>
            <a:r>
              <a:rPr lang="ar-DZ" b="1" dirty="0" smtClean="0"/>
              <a:t>          </a:t>
            </a:r>
            <a:r>
              <a:rPr lang="ar-DZ" b="1" dirty="0" err="1" smtClean="0"/>
              <a:t>الى</a:t>
            </a:r>
            <a:r>
              <a:rPr lang="ar-DZ" b="1" dirty="0" smtClean="0"/>
              <a:t> </a:t>
            </a:r>
            <a:r>
              <a:rPr lang="ar-DZ" b="1" dirty="0"/>
              <a:t>ح/ صندوق ( وسيلة الدفع</a:t>
            </a:r>
            <a:r>
              <a:rPr lang="ar-DZ" b="1" dirty="0" smtClean="0"/>
              <a:t>)</a:t>
            </a:r>
          </a:p>
          <a:p>
            <a:pPr algn="r" rtl="1">
              <a:buNone/>
            </a:pPr>
            <a:endParaRPr lang="ar-DZ" b="1" dirty="0" smtClean="0"/>
          </a:p>
          <a:p>
            <a:pPr algn="r" rtl="1">
              <a:buNone/>
            </a:pPr>
            <a:r>
              <a:rPr lang="ar-DZ" b="1" dirty="0" smtClean="0"/>
              <a:t>-</a:t>
            </a:r>
            <a:r>
              <a:rPr lang="ar-DZ" b="1" dirty="0">
                <a:solidFill>
                  <a:srgbClr val="FF0000"/>
                </a:solidFill>
              </a:rPr>
              <a:t>تسجيل الفواتير المرسلة إلى </a:t>
            </a:r>
            <a:r>
              <a:rPr lang="ar-DZ" b="1" dirty="0" smtClean="0">
                <a:solidFill>
                  <a:srgbClr val="FF0000"/>
                </a:solidFill>
              </a:rPr>
              <a:t>المستصنع:</a:t>
            </a:r>
          </a:p>
          <a:p>
            <a:pPr algn="r" rtl="1">
              <a:buNone/>
            </a:pPr>
            <a:r>
              <a:rPr lang="ar-DZ" b="1" dirty="0" smtClean="0">
                <a:solidFill>
                  <a:srgbClr val="FF0000"/>
                </a:solidFill>
              </a:rPr>
              <a:t>---------------                ----------------------</a:t>
            </a:r>
          </a:p>
          <a:p>
            <a:pPr algn="r" rtl="1">
              <a:buNone/>
            </a:pPr>
            <a:r>
              <a:rPr lang="ar-DZ" b="1" dirty="0" smtClean="0"/>
              <a:t>من </a:t>
            </a:r>
            <a:r>
              <a:rPr lang="ar-DZ" b="1" dirty="0" err="1" smtClean="0"/>
              <a:t>ح</a:t>
            </a:r>
            <a:r>
              <a:rPr lang="ar-DZ" b="1" dirty="0" smtClean="0"/>
              <a:t>/ ذمم الاستصناع</a:t>
            </a:r>
            <a:endParaRPr lang="fr-FR" dirty="0" smtClean="0"/>
          </a:p>
          <a:p>
            <a:pPr algn="r" rtl="1">
              <a:buNone/>
            </a:pPr>
            <a:r>
              <a:rPr lang="ar-DZ" b="1" dirty="0"/>
              <a:t> </a:t>
            </a:r>
            <a:r>
              <a:rPr lang="ar-DZ" b="1" dirty="0" smtClean="0"/>
              <a:t>          </a:t>
            </a:r>
            <a:r>
              <a:rPr lang="ar-DZ" b="1" dirty="0"/>
              <a:t>إلى </a:t>
            </a:r>
            <a:r>
              <a:rPr lang="ar-DZ" b="1" dirty="0" err="1"/>
              <a:t>ح</a:t>
            </a:r>
            <a:r>
              <a:rPr lang="ar-DZ" b="1" dirty="0"/>
              <a:t>/فواتير </a:t>
            </a:r>
            <a:r>
              <a:rPr lang="ar-DZ" b="1" dirty="0" smtClean="0"/>
              <a:t>الاستصناع</a:t>
            </a:r>
          </a:p>
          <a:p>
            <a:pPr algn="r" rtl="1">
              <a:buNone/>
            </a:pPr>
            <a:endParaRPr lang="ar-DZ" b="1" dirty="0" smtClean="0"/>
          </a:p>
          <a:p>
            <a:pPr algn="r" rtl="1">
              <a:buNone/>
            </a:pPr>
            <a:r>
              <a:rPr lang="ar-DZ" b="1" dirty="0" smtClean="0">
                <a:solidFill>
                  <a:srgbClr val="FF0000"/>
                </a:solidFill>
              </a:rPr>
              <a:t>-تكاليف </a:t>
            </a:r>
            <a:r>
              <a:rPr lang="ar-DZ" b="1" dirty="0">
                <a:solidFill>
                  <a:srgbClr val="FF0000"/>
                </a:solidFill>
              </a:rPr>
              <a:t>ما قبل التعاقد</a:t>
            </a:r>
            <a:r>
              <a:rPr lang="ar-DZ" b="1" dirty="0"/>
              <a:t>: </a:t>
            </a:r>
            <a:r>
              <a:rPr lang="ar-DZ" dirty="0"/>
              <a:t>تسجل على أنها تكاليف مؤجلة  وعند التعاقد تحول </a:t>
            </a:r>
            <a:r>
              <a:rPr lang="ar-DZ" dirty="0" err="1"/>
              <a:t>الى</a:t>
            </a:r>
            <a:r>
              <a:rPr lang="ar-DZ" dirty="0"/>
              <a:t> حساب "استصناع تحت  التنفيذ". </a:t>
            </a:r>
            <a:r>
              <a:rPr lang="ar-DZ" dirty="0" err="1"/>
              <a:t>اما</a:t>
            </a:r>
            <a:r>
              <a:rPr lang="ar-DZ" dirty="0"/>
              <a:t> </a:t>
            </a:r>
            <a:r>
              <a:rPr lang="ar-DZ" dirty="0" err="1"/>
              <a:t>اذا</a:t>
            </a:r>
            <a:r>
              <a:rPr lang="ar-DZ" dirty="0"/>
              <a:t> فشل المشروع تحول هذه التكاليف </a:t>
            </a:r>
            <a:r>
              <a:rPr lang="ar-DZ" dirty="0" err="1"/>
              <a:t>الى</a:t>
            </a:r>
            <a:r>
              <a:rPr lang="ar-DZ" dirty="0"/>
              <a:t> حساب الأرباح أو الخسائر</a:t>
            </a:r>
            <a:r>
              <a:rPr lang="ar-DZ" b="1" dirty="0" smtClean="0"/>
              <a:t>.</a:t>
            </a:r>
          </a:p>
          <a:p>
            <a:pPr algn="r" rtl="1">
              <a:buNone/>
            </a:pPr>
            <a:endParaRPr lang="fr-FR" dirty="0"/>
          </a:p>
          <a:p>
            <a:pPr algn="r" rtl="1">
              <a:buNone/>
            </a:pPr>
            <a:endParaRPr lang="fr-FR" dirty="0">
              <a:solidFill>
                <a:srgbClr val="FF0000"/>
              </a:solidFill>
            </a:endParaRPr>
          </a:p>
          <a:p>
            <a:pPr algn="r" rtl="1">
              <a:buNone/>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a:t>من </a:t>
            </a:r>
            <a:r>
              <a:rPr lang="ar-DZ" b="1" dirty="0" err="1"/>
              <a:t>ح</a:t>
            </a:r>
            <a:r>
              <a:rPr lang="ar-DZ" b="1" dirty="0"/>
              <a:t>/ تكاليف استصناع مؤجلة </a:t>
            </a:r>
            <a:endParaRPr lang="fr-FR" dirty="0"/>
          </a:p>
          <a:p>
            <a:pPr algn="r" rtl="1">
              <a:buNone/>
            </a:pPr>
            <a:r>
              <a:rPr lang="ar-DZ" b="1" dirty="0" smtClean="0"/>
              <a:t>               إلى </a:t>
            </a:r>
            <a:r>
              <a:rPr lang="ar-DZ" b="1" dirty="0" err="1"/>
              <a:t>ح</a:t>
            </a:r>
            <a:r>
              <a:rPr lang="ar-DZ" b="1" dirty="0"/>
              <a:t>/ صندوق </a:t>
            </a:r>
            <a:endParaRPr lang="ar-DZ" b="1" dirty="0" smtClean="0"/>
          </a:p>
          <a:p>
            <a:pPr algn="r" rtl="1">
              <a:buNone/>
            </a:pPr>
            <a:r>
              <a:rPr lang="ar-DZ" b="1" dirty="0" smtClean="0"/>
              <a:t>-----------------           ---------------</a:t>
            </a:r>
            <a:endParaRPr lang="fr-FR" dirty="0"/>
          </a:p>
          <a:p>
            <a:pPr algn="r" rtl="1">
              <a:buNone/>
            </a:pPr>
            <a:r>
              <a:rPr lang="ar-DZ" b="1" dirty="0"/>
              <a:t>من </a:t>
            </a:r>
            <a:r>
              <a:rPr lang="ar-DZ" b="1" dirty="0" err="1"/>
              <a:t>ح</a:t>
            </a:r>
            <a:r>
              <a:rPr lang="ar-DZ" b="1" dirty="0"/>
              <a:t>/ تكاليف استصناع تحت التنفيذ </a:t>
            </a:r>
            <a:endParaRPr lang="fr-FR" dirty="0"/>
          </a:p>
          <a:p>
            <a:pPr algn="r" rtl="1">
              <a:buNone/>
            </a:pPr>
            <a:r>
              <a:rPr lang="ar-DZ" b="1" dirty="0" smtClean="0"/>
              <a:t>                </a:t>
            </a:r>
            <a:r>
              <a:rPr lang="ar-DZ" b="1" dirty="0"/>
              <a:t>إلى </a:t>
            </a:r>
            <a:r>
              <a:rPr lang="ar-DZ" b="1" dirty="0" err="1"/>
              <a:t>ح</a:t>
            </a:r>
            <a:r>
              <a:rPr lang="ar-DZ" b="1" dirty="0"/>
              <a:t>/ تكاليف استصناع </a:t>
            </a:r>
            <a:r>
              <a:rPr lang="ar-DZ" b="1" dirty="0" smtClean="0"/>
              <a:t>مؤجلة</a:t>
            </a:r>
          </a:p>
          <a:p>
            <a:pPr algn="r" rtl="1">
              <a:buNone/>
            </a:pPr>
            <a:r>
              <a:rPr lang="ar-DZ" b="1" dirty="0" smtClean="0"/>
              <a:t>---------------     أو      ---------------------</a:t>
            </a:r>
            <a:endParaRPr lang="fr-FR" dirty="0"/>
          </a:p>
          <a:p>
            <a:pPr algn="r" rtl="1">
              <a:buNone/>
            </a:pPr>
            <a:r>
              <a:rPr lang="ar-DZ" b="1" dirty="0"/>
              <a:t>من </a:t>
            </a:r>
            <a:r>
              <a:rPr lang="ar-DZ" b="1" dirty="0" err="1"/>
              <a:t>ح</a:t>
            </a:r>
            <a:r>
              <a:rPr lang="ar-DZ" b="1" dirty="0"/>
              <a:t>/ أرباح(خسائر ) الاستصناع</a:t>
            </a:r>
            <a:endParaRPr lang="fr-FR" dirty="0"/>
          </a:p>
          <a:p>
            <a:pPr algn="r" rtl="1">
              <a:buNone/>
            </a:pPr>
            <a:r>
              <a:rPr lang="ar-DZ" b="1" dirty="0" smtClean="0"/>
              <a:t>              </a:t>
            </a:r>
            <a:r>
              <a:rPr lang="ar-DZ" b="1" dirty="0"/>
              <a:t>إلى </a:t>
            </a:r>
            <a:r>
              <a:rPr lang="ar-DZ" b="1" dirty="0" err="1"/>
              <a:t>ح</a:t>
            </a:r>
            <a:r>
              <a:rPr lang="ar-DZ" b="1" dirty="0"/>
              <a:t>/ تكاليف استصناع </a:t>
            </a:r>
            <a:r>
              <a:rPr lang="ar-DZ" b="1" dirty="0" smtClean="0"/>
              <a:t>مؤجلة</a:t>
            </a:r>
          </a:p>
          <a:p>
            <a:pPr algn="r" rtl="1">
              <a:buNone/>
            </a:pPr>
            <a:r>
              <a:rPr lang="ar-DZ" b="1" dirty="0" smtClean="0">
                <a:solidFill>
                  <a:srgbClr val="FF0000"/>
                </a:solidFill>
              </a:rPr>
              <a:t>في حالة فشل المشروع</a:t>
            </a:r>
          </a:p>
          <a:p>
            <a:pPr algn="r" rtl="1">
              <a:buNone/>
            </a:pPr>
            <a:r>
              <a:rPr lang="ar-DZ" b="1" dirty="0" smtClean="0"/>
              <a:t>------------------------------------------</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ctr" rtl="1">
              <a:buNone/>
            </a:pPr>
            <a:r>
              <a:rPr lang="ar-DZ" b="1" dirty="0" smtClean="0">
                <a:solidFill>
                  <a:srgbClr val="FF0000"/>
                </a:solidFill>
              </a:rPr>
              <a:t> 2-إيرادات </a:t>
            </a:r>
            <a:r>
              <a:rPr lang="ar-DZ" b="1" dirty="0">
                <a:solidFill>
                  <a:srgbClr val="FF0000"/>
                </a:solidFill>
              </a:rPr>
              <a:t>وأرباح  الاستصناع في نهاية السنة: </a:t>
            </a:r>
            <a:endParaRPr lang="fr-FR" dirty="0">
              <a:solidFill>
                <a:srgbClr val="FF0000"/>
              </a:solidFill>
            </a:endParaRPr>
          </a:p>
          <a:p>
            <a:pPr algn="r" rtl="1">
              <a:buNone/>
            </a:pPr>
            <a:r>
              <a:rPr lang="ar-DZ" b="1" dirty="0"/>
              <a:t>إيرادات وأرباح الاستصناع: </a:t>
            </a:r>
            <a:r>
              <a:rPr lang="ar-DZ" dirty="0"/>
              <a:t>هي عبارة عن الثمن الإجمالي المتفق عليه بين المصرف بصفته صانعا وعميله بصفته </a:t>
            </a:r>
            <a:r>
              <a:rPr lang="ar-DZ" dirty="0" err="1"/>
              <a:t>مستصنعا</a:t>
            </a:r>
            <a:r>
              <a:rPr lang="ar-DZ" dirty="0"/>
              <a:t>، بما فيه هامش الربح الذي يحققه المصرف ويتم إثبات إيرادات الاستصناع وهامش الربح وفق طريقتين</a:t>
            </a:r>
            <a:r>
              <a:rPr lang="ar-DZ" dirty="0" smtClean="0"/>
              <a:t>:</a:t>
            </a:r>
          </a:p>
          <a:p>
            <a:pPr algn="r" rtl="1"/>
            <a:r>
              <a:rPr lang="ar-DZ" b="1" u="sng" dirty="0"/>
              <a:t>أولا – طريقة نسبة </a:t>
            </a:r>
            <a:r>
              <a:rPr lang="ar-DZ" b="1" u="sng" dirty="0" err="1"/>
              <a:t>الاتمام</a:t>
            </a:r>
            <a:r>
              <a:rPr lang="ar-DZ" b="1" u="sng" dirty="0"/>
              <a:t> : </a:t>
            </a:r>
            <a:r>
              <a:rPr lang="ar-DZ" dirty="0"/>
              <a:t>تعتبر طريقة مرجعية بالنسبة للهيئة (</a:t>
            </a:r>
            <a:r>
              <a:rPr lang="fr-FR" dirty="0"/>
              <a:t>AAOIFI</a:t>
            </a:r>
            <a:r>
              <a:rPr lang="ar-DZ" dirty="0" smtClean="0"/>
              <a:t>)،حيث </a:t>
            </a:r>
            <a:r>
              <a:rPr lang="ar-DZ" dirty="0"/>
              <a:t>يتم الاعتراف في كل فترة مالية بجزء من ثمن الاستصناع على أساس نسبة ما تم من العمل المتفق عليه خلال الفترة كإيراد متحقق لهذه الفترة، وهكذا يدخل هذا الجزء من الإيراد في حساب " </a:t>
            </a:r>
            <a:r>
              <a:rPr lang="ar-DZ" b="1" dirty="0"/>
              <a:t>استصناع تحت التنفيذ"</a:t>
            </a:r>
            <a:r>
              <a:rPr lang="ar-DZ" dirty="0"/>
              <a:t> في تلك </a:t>
            </a:r>
            <a:r>
              <a:rPr lang="ar-DZ" dirty="0" smtClean="0"/>
              <a:t>الفترة.</a:t>
            </a:r>
            <a:endParaRPr lang="ar-DZ" dirty="0"/>
          </a:p>
          <a:p>
            <a:pPr algn="r" rtl="1">
              <a:buNone/>
            </a:pPr>
            <a:r>
              <a:rPr lang="ar-DZ" b="1" dirty="0" smtClean="0"/>
              <a:t>ويتم </a:t>
            </a:r>
            <a:r>
              <a:rPr lang="ar-DZ" b="1" dirty="0"/>
              <a:t>حساب الربح المقدر لكل فترة من عملية الاستصناع كما يلي: </a:t>
            </a:r>
            <a:endParaRPr lang="fr-FR" dirty="0"/>
          </a:p>
          <a:p>
            <a:pPr algn="r" rtl="1">
              <a:buNone/>
            </a:pPr>
            <a:r>
              <a:rPr lang="ar-DZ" b="1" dirty="0">
                <a:solidFill>
                  <a:srgbClr val="FF0000"/>
                </a:solidFill>
              </a:rPr>
              <a:t>*الربح المقدر= نسبة </a:t>
            </a:r>
            <a:r>
              <a:rPr lang="ar-DZ" b="1" dirty="0" err="1">
                <a:solidFill>
                  <a:srgbClr val="FF0000"/>
                </a:solidFill>
              </a:rPr>
              <a:t>الاتمام</a:t>
            </a:r>
            <a:r>
              <a:rPr lang="ar-DZ" b="1" dirty="0">
                <a:solidFill>
                  <a:srgbClr val="FF0000"/>
                </a:solidFill>
              </a:rPr>
              <a:t> X الثمن المعجل </a:t>
            </a:r>
            <a:r>
              <a:rPr lang="ar-DZ" b="1" dirty="0" err="1">
                <a:solidFill>
                  <a:srgbClr val="FF0000"/>
                </a:solidFill>
              </a:rPr>
              <a:t>للاستصناع</a:t>
            </a:r>
            <a:r>
              <a:rPr lang="ar-DZ" b="1" dirty="0">
                <a:solidFill>
                  <a:srgbClr val="FF0000"/>
                </a:solidFill>
              </a:rPr>
              <a:t>– التكلفة </a:t>
            </a:r>
            <a:r>
              <a:rPr lang="ar-DZ" b="1" dirty="0" err="1">
                <a:solidFill>
                  <a:srgbClr val="FF0000"/>
                </a:solidFill>
              </a:rPr>
              <a:t>الاجمالية</a:t>
            </a:r>
            <a:r>
              <a:rPr lang="ar-DZ" b="1" dirty="0">
                <a:solidFill>
                  <a:srgbClr val="FF0000"/>
                </a:solidFill>
              </a:rPr>
              <a:t> المقدرة لعملية الاستصناع.</a:t>
            </a:r>
            <a:endParaRPr lang="fr-FR" dirty="0">
              <a:solidFill>
                <a:srgbClr val="FF0000"/>
              </a:solidFill>
            </a:endParaRPr>
          </a:p>
          <a:p>
            <a:pPr algn="r" rtl="1">
              <a:buNone/>
            </a:pPr>
            <a:endParaRPr lang="ar-DZ" b="1" dirty="0" smtClean="0"/>
          </a:p>
          <a:p>
            <a:pPr algn="r" rtl="1">
              <a:buNone/>
            </a:pPr>
            <a:endParaRPr lang="fr-FR" dirty="0"/>
          </a:p>
          <a:p>
            <a:pPr algn="r" rtl="1">
              <a:buNone/>
            </a:pPr>
            <a:endParaRPr lang="fr-FR" dirty="0"/>
          </a:p>
          <a:p>
            <a:pPr algn="r" rtl="1">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algn="r" rtl="1">
              <a:buNone/>
            </a:pPr>
            <a:r>
              <a:rPr lang="ar-DZ" b="1" dirty="0" smtClean="0">
                <a:solidFill>
                  <a:srgbClr val="FF0000"/>
                </a:solidFill>
              </a:rPr>
              <a:t>الأسلوب الأول :</a:t>
            </a:r>
          </a:p>
          <a:p>
            <a:pPr algn="r" rtl="1">
              <a:buNone/>
            </a:pPr>
            <a:r>
              <a:rPr lang="ar-DZ" b="1" dirty="0" smtClean="0"/>
              <a:t>نسبة الإتمام </a:t>
            </a:r>
            <a:r>
              <a:rPr lang="ar-DZ" b="1" dirty="0"/>
              <a:t>= </a:t>
            </a:r>
            <a:r>
              <a:rPr lang="ar-DZ" sz="2800" b="1" u="sng" dirty="0" smtClean="0"/>
              <a:t>إجمالي </a:t>
            </a:r>
            <a:r>
              <a:rPr lang="ar-DZ" sz="2800" b="1" u="sng" dirty="0"/>
              <a:t>النفقات الفعلية للعقد حتى تاريخ الفترة </a:t>
            </a:r>
            <a:r>
              <a:rPr lang="ar-DZ" sz="2800" b="1" u="sng" dirty="0" smtClean="0"/>
              <a:t>المحاسبية</a:t>
            </a:r>
            <a:r>
              <a:rPr lang="ar-DZ" sz="2800" b="1" dirty="0" smtClean="0"/>
              <a:t>                            </a:t>
            </a:r>
          </a:p>
          <a:p>
            <a:pPr algn="r" rtl="1">
              <a:buNone/>
            </a:pPr>
            <a:r>
              <a:rPr lang="ar-DZ" sz="2800" b="1" dirty="0"/>
              <a:t> </a:t>
            </a:r>
            <a:r>
              <a:rPr lang="ar-DZ" sz="2800" b="1" dirty="0" smtClean="0"/>
              <a:t>                         إجمالي </a:t>
            </a:r>
            <a:r>
              <a:rPr lang="ar-DZ" sz="2800" b="1" dirty="0"/>
              <a:t>النفقات المقدرة للعقد حتى ذلك </a:t>
            </a:r>
            <a:r>
              <a:rPr lang="ar-DZ" sz="2800" b="1" dirty="0" smtClean="0"/>
              <a:t>التاريخ</a:t>
            </a:r>
          </a:p>
          <a:p>
            <a:pPr algn="r" rtl="1">
              <a:buNone/>
            </a:pPr>
            <a:endParaRPr lang="ar-DZ" sz="2800" b="1" dirty="0"/>
          </a:p>
          <a:p>
            <a:pPr algn="r" rtl="1">
              <a:buNone/>
            </a:pPr>
            <a:r>
              <a:rPr lang="ar-DZ" sz="2800" b="1" dirty="0" smtClean="0">
                <a:solidFill>
                  <a:srgbClr val="FF0000"/>
                </a:solidFill>
              </a:rPr>
              <a:t>الأسلوب الثاني:</a:t>
            </a:r>
          </a:p>
          <a:p>
            <a:pPr algn="r" rtl="1">
              <a:buNone/>
            </a:pPr>
            <a:r>
              <a:rPr lang="ar-DZ" b="1" dirty="0" smtClean="0"/>
              <a:t>نسبة الإتمام </a:t>
            </a:r>
            <a:r>
              <a:rPr lang="ar-DZ" sz="2800" b="1" dirty="0"/>
              <a:t>= </a:t>
            </a:r>
            <a:r>
              <a:rPr lang="ar-DZ" sz="2800" b="1" u="sng" dirty="0"/>
              <a:t>عدد الوحدات التي تم إنجازها من العمل حتى تاريخه</a:t>
            </a:r>
            <a:endParaRPr lang="fr-FR" sz="2800" dirty="0"/>
          </a:p>
          <a:p>
            <a:pPr algn="r" rtl="1">
              <a:buNone/>
            </a:pPr>
            <a:r>
              <a:rPr lang="ar-DZ" sz="2800" b="1" dirty="0" smtClean="0"/>
              <a:t>                    </a:t>
            </a:r>
            <a:r>
              <a:rPr lang="ar-DZ" sz="2800" b="1" dirty="0"/>
              <a:t>عدد الوحدات الكلية المطلوبة  انجازها حتى </a:t>
            </a:r>
            <a:r>
              <a:rPr lang="ar-DZ" sz="2800" b="1" dirty="0" smtClean="0"/>
              <a:t>تاريخه</a:t>
            </a:r>
          </a:p>
          <a:p>
            <a:pPr algn="r" rtl="1">
              <a:buNone/>
            </a:pPr>
            <a:endParaRPr lang="ar-DZ" sz="2800" b="1" dirty="0" smtClean="0"/>
          </a:p>
          <a:p>
            <a:pPr algn="r" rtl="1">
              <a:buNone/>
            </a:pPr>
            <a:r>
              <a:rPr lang="ar-DZ" sz="2800" b="1" dirty="0"/>
              <a:t>القيود المحاسبية لإثبات عملية الاستصناع</a:t>
            </a:r>
            <a:endParaRPr lang="ar-DZ" sz="2800" b="1" dirty="0" smtClean="0">
              <a:solidFill>
                <a:srgbClr val="FF0000"/>
              </a:solidFill>
            </a:endParaRPr>
          </a:p>
          <a:p>
            <a:pPr algn="r" rtl="1">
              <a:buNone/>
            </a:pPr>
            <a:r>
              <a:rPr lang="ar-DZ" sz="2800" b="1" dirty="0" smtClean="0"/>
              <a:t>-</a:t>
            </a:r>
            <a:r>
              <a:rPr lang="ar-DZ" sz="2800" b="1" dirty="0" err="1" smtClean="0"/>
              <a:t>اثبات</a:t>
            </a:r>
            <a:r>
              <a:rPr lang="ar-DZ" sz="2800" b="1" dirty="0" smtClean="0"/>
              <a:t> </a:t>
            </a:r>
            <a:r>
              <a:rPr lang="ar-DZ" sz="2800" b="1" dirty="0"/>
              <a:t>تكاليف الاستصناع متضمنة المبالغ المدفوعة قبل التعاقد مع المستصنع (</a:t>
            </a:r>
            <a:r>
              <a:rPr lang="ar-DZ" sz="2800" b="1" dirty="0" err="1"/>
              <a:t>ان</a:t>
            </a:r>
            <a:r>
              <a:rPr lang="ar-DZ" sz="2800" b="1" dirty="0"/>
              <a:t> وجدت</a:t>
            </a:r>
            <a:r>
              <a:rPr lang="ar-DZ" sz="2800" b="1" dirty="0" smtClean="0"/>
              <a:t>) انظر </a:t>
            </a:r>
            <a:r>
              <a:rPr lang="ar-DZ" sz="2800" b="1" dirty="0" err="1" smtClean="0"/>
              <a:t>اعلاه</a:t>
            </a:r>
            <a:endParaRPr lang="ar-DZ" sz="2800" b="1" dirty="0" smtClean="0"/>
          </a:p>
          <a:p>
            <a:pPr algn="r" rtl="1">
              <a:buNone/>
            </a:pPr>
            <a:r>
              <a:rPr lang="ar-DZ" sz="2800" b="1" dirty="0" smtClean="0"/>
              <a:t>-</a:t>
            </a:r>
            <a:r>
              <a:rPr lang="ar-DZ" sz="2800" b="1" dirty="0"/>
              <a:t>مطالبة العميل بالمبلغ المستحق عليه </a:t>
            </a:r>
            <a:endParaRPr lang="ar-DZ" sz="2800" b="1" dirty="0" smtClean="0"/>
          </a:p>
          <a:p>
            <a:pPr algn="r" rtl="1">
              <a:buNone/>
            </a:pPr>
            <a:r>
              <a:rPr lang="ar-DZ" sz="2800" b="1" dirty="0" smtClean="0"/>
              <a:t>--------------                 -------------------------</a:t>
            </a:r>
          </a:p>
          <a:p>
            <a:pPr algn="r" rtl="1">
              <a:buNone/>
            </a:pPr>
            <a:r>
              <a:rPr lang="ar-DZ" sz="2800" b="1" dirty="0"/>
              <a:t>من </a:t>
            </a:r>
            <a:r>
              <a:rPr lang="ar-DZ" sz="2800" b="1" dirty="0" err="1"/>
              <a:t>ح</a:t>
            </a:r>
            <a:r>
              <a:rPr lang="ar-DZ" sz="2800" b="1" dirty="0"/>
              <a:t>/ذمم الاستصناع</a:t>
            </a:r>
            <a:endParaRPr lang="fr-FR" sz="2800" dirty="0"/>
          </a:p>
          <a:p>
            <a:pPr algn="r" rtl="1">
              <a:buNone/>
            </a:pPr>
            <a:r>
              <a:rPr lang="ar-DZ" sz="2800" b="1" dirty="0" smtClean="0"/>
              <a:t>         إلى </a:t>
            </a:r>
            <a:r>
              <a:rPr lang="ar-DZ" sz="2800" b="1" dirty="0"/>
              <a:t>ح/ فواتير الاستصناع متضمنة الربح</a:t>
            </a:r>
            <a:endParaRPr lang="ar-DZ" sz="2800"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lgn="r" rtl="1">
              <a:buNone/>
            </a:pPr>
            <a:r>
              <a:rPr lang="ar-DZ" dirty="0" smtClean="0"/>
              <a:t>-</a:t>
            </a:r>
            <a:r>
              <a:rPr lang="ar-DZ" b="1" dirty="0">
                <a:solidFill>
                  <a:srgbClr val="FF0000"/>
                </a:solidFill>
              </a:rPr>
              <a:t>تحصيل الذمم المستحقة على </a:t>
            </a:r>
            <a:r>
              <a:rPr lang="ar-DZ" b="1" dirty="0" smtClean="0">
                <a:solidFill>
                  <a:srgbClr val="FF0000"/>
                </a:solidFill>
              </a:rPr>
              <a:t>المستصنع</a:t>
            </a:r>
          </a:p>
          <a:p>
            <a:pPr algn="r" rtl="1">
              <a:buNone/>
            </a:pPr>
            <a:r>
              <a:rPr lang="ar-DZ" b="1" dirty="0" smtClean="0"/>
              <a:t>------------------          ---------------</a:t>
            </a:r>
          </a:p>
          <a:p>
            <a:pPr algn="r" rtl="1">
              <a:buNone/>
            </a:pPr>
            <a:r>
              <a:rPr lang="ar-DZ" b="1" dirty="0" smtClean="0"/>
              <a:t>من </a:t>
            </a:r>
            <a:r>
              <a:rPr lang="ar-DZ" b="1" dirty="0" err="1"/>
              <a:t>ح</a:t>
            </a:r>
            <a:r>
              <a:rPr lang="ar-DZ" b="1" dirty="0"/>
              <a:t>/ صندوق</a:t>
            </a:r>
            <a:endParaRPr lang="fr-FR" dirty="0"/>
          </a:p>
          <a:p>
            <a:pPr algn="r" rtl="1">
              <a:buNone/>
            </a:pPr>
            <a:r>
              <a:rPr lang="ar-DZ" b="1" dirty="0" smtClean="0"/>
              <a:t>            </a:t>
            </a:r>
            <a:r>
              <a:rPr lang="ar-DZ" b="1" dirty="0"/>
              <a:t>ح/ ذمم </a:t>
            </a:r>
            <a:r>
              <a:rPr lang="ar-DZ" b="1" dirty="0" smtClean="0"/>
              <a:t>الاستصناع</a:t>
            </a:r>
          </a:p>
          <a:p>
            <a:pPr algn="r" rtl="1">
              <a:buNone/>
            </a:pPr>
            <a:endParaRPr lang="ar-DZ" b="1" dirty="0"/>
          </a:p>
          <a:p>
            <a:pPr algn="r" rtl="1">
              <a:buNone/>
            </a:pPr>
            <a:r>
              <a:rPr lang="ar-DZ" b="1" dirty="0" smtClean="0"/>
              <a:t>-</a:t>
            </a:r>
            <a:r>
              <a:rPr lang="ar-DZ" b="1" dirty="0">
                <a:solidFill>
                  <a:srgbClr val="FF0000"/>
                </a:solidFill>
              </a:rPr>
              <a:t>تسجيل الأرباح حسب نسبة </a:t>
            </a:r>
            <a:r>
              <a:rPr lang="ar-DZ" b="1" dirty="0" smtClean="0">
                <a:solidFill>
                  <a:srgbClr val="FF0000"/>
                </a:solidFill>
              </a:rPr>
              <a:t>الانجاز</a:t>
            </a:r>
          </a:p>
          <a:p>
            <a:pPr algn="r" rtl="1">
              <a:buNone/>
            </a:pPr>
            <a:r>
              <a:rPr lang="ar-DZ" b="1" dirty="0" smtClean="0"/>
              <a:t>-----------------   -------------------</a:t>
            </a:r>
          </a:p>
          <a:p>
            <a:pPr algn="r" rtl="1">
              <a:buNone/>
            </a:pPr>
            <a:r>
              <a:rPr lang="ar-DZ" b="1" dirty="0"/>
              <a:t>من </a:t>
            </a:r>
            <a:r>
              <a:rPr lang="ar-DZ" b="1" dirty="0" err="1"/>
              <a:t>ح</a:t>
            </a:r>
            <a:r>
              <a:rPr lang="ar-DZ" b="1" dirty="0"/>
              <a:t>/ استصناع تحت التنفيذ</a:t>
            </a:r>
            <a:endParaRPr lang="fr-FR" dirty="0"/>
          </a:p>
          <a:p>
            <a:pPr algn="r" rtl="1">
              <a:buNone/>
            </a:pPr>
            <a:r>
              <a:rPr lang="ar-DZ" b="1" dirty="0" smtClean="0"/>
              <a:t>                  </a:t>
            </a:r>
            <a:r>
              <a:rPr lang="ar-DZ" b="1" dirty="0" err="1"/>
              <a:t>الى</a:t>
            </a:r>
            <a:r>
              <a:rPr lang="ar-DZ" b="1" dirty="0"/>
              <a:t> ح/ أرباح </a:t>
            </a:r>
            <a:r>
              <a:rPr lang="ar-DZ" b="1" dirty="0" smtClean="0"/>
              <a:t>الاستصناع</a:t>
            </a:r>
          </a:p>
          <a:p>
            <a:pPr algn="r" rtl="1">
              <a:buNone/>
            </a:pPr>
            <a:endParaRPr lang="ar-DZ" b="1" dirty="0"/>
          </a:p>
          <a:p>
            <a:pPr algn="r" rtl="1">
              <a:buNone/>
            </a:pPr>
            <a:r>
              <a:rPr lang="ar-DZ" b="1" dirty="0" smtClean="0">
                <a:solidFill>
                  <a:srgbClr val="FF0000"/>
                </a:solidFill>
              </a:rPr>
              <a:t>-</a:t>
            </a:r>
            <a:r>
              <a:rPr lang="ar-DZ" b="1" dirty="0">
                <a:solidFill>
                  <a:srgbClr val="FF0000"/>
                </a:solidFill>
              </a:rPr>
              <a:t>تسجيل باقي التكاليف والأرباح بعد </a:t>
            </a:r>
            <a:r>
              <a:rPr lang="ar-DZ" b="1" dirty="0" err="1" smtClean="0">
                <a:solidFill>
                  <a:srgbClr val="FF0000"/>
                </a:solidFill>
              </a:rPr>
              <a:t>الاتمام</a:t>
            </a:r>
            <a:endParaRPr lang="ar-DZ" b="1" dirty="0" smtClean="0">
              <a:solidFill>
                <a:srgbClr val="FF0000"/>
              </a:solidFill>
            </a:endParaRPr>
          </a:p>
          <a:p>
            <a:pPr algn="r" rtl="1">
              <a:buNone/>
            </a:pPr>
            <a:r>
              <a:rPr lang="ar-DZ" b="1" dirty="0" smtClean="0"/>
              <a:t>--------------   ---------------------</a:t>
            </a:r>
          </a:p>
          <a:p>
            <a:pPr algn="r" rtl="1">
              <a:buNone/>
            </a:pPr>
            <a:r>
              <a:rPr lang="ar-DZ" b="1" dirty="0" smtClean="0"/>
              <a:t>من </a:t>
            </a:r>
            <a:r>
              <a:rPr lang="ar-DZ" b="1" dirty="0" err="1" smtClean="0"/>
              <a:t>ح</a:t>
            </a:r>
            <a:r>
              <a:rPr lang="ar-DZ" b="1" dirty="0" smtClean="0"/>
              <a:t>/ استصناع تحت التنفيذ </a:t>
            </a:r>
            <a:endParaRPr lang="fr-FR" dirty="0" smtClean="0"/>
          </a:p>
          <a:p>
            <a:pPr algn="r" rtl="1">
              <a:buNone/>
            </a:pPr>
            <a:r>
              <a:rPr lang="ar-DZ" b="1" dirty="0"/>
              <a:t> </a:t>
            </a:r>
            <a:r>
              <a:rPr lang="ar-DZ" b="1" dirty="0" smtClean="0"/>
              <a:t>         إلى </a:t>
            </a:r>
            <a:r>
              <a:rPr lang="ar-DZ" b="1" dirty="0"/>
              <a:t>مذكورين </a:t>
            </a:r>
            <a:endParaRPr lang="ar-DZ" b="1" dirty="0" smtClean="0"/>
          </a:p>
          <a:p>
            <a:pPr algn="r" rtl="1">
              <a:buNone/>
            </a:pPr>
            <a:r>
              <a:rPr lang="ar-DZ" b="1" dirty="0" smtClean="0"/>
              <a:t>                 ح</a:t>
            </a:r>
            <a:r>
              <a:rPr lang="ar-DZ" b="1" dirty="0"/>
              <a:t>/ أرباح الاستصناع</a:t>
            </a:r>
            <a:endParaRPr lang="fr-FR" dirty="0"/>
          </a:p>
          <a:p>
            <a:pPr algn="r" rtl="1">
              <a:buNone/>
            </a:pPr>
            <a:r>
              <a:rPr lang="ar-DZ" b="1" dirty="0" smtClean="0"/>
              <a:t>                  ح/الصندوق</a:t>
            </a:r>
            <a:endParaRPr lang="fr-FR" dirty="0"/>
          </a:p>
          <a:p>
            <a:pPr algn="r" rtl="1">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lgn="r" rtl="1">
              <a:buNone/>
            </a:pPr>
            <a:r>
              <a:rPr lang="ar-DZ" dirty="0" smtClean="0"/>
              <a:t>-</a:t>
            </a:r>
            <a:r>
              <a:rPr lang="ar-DZ" b="1" dirty="0">
                <a:solidFill>
                  <a:srgbClr val="FF0000"/>
                </a:solidFill>
              </a:rPr>
              <a:t>المطالبة بباقي الأرباح والتكاليف </a:t>
            </a:r>
            <a:endParaRPr lang="fr-FR" dirty="0">
              <a:solidFill>
                <a:srgbClr val="FF0000"/>
              </a:solidFill>
            </a:endParaRPr>
          </a:p>
          <a:p>
            <a:pPr algn="r" rtl="1">
              <a:buNone/>
            </a:pPr>
            <a:r>
              <a:rPr lang="ar-DZ" dirty="0" smtClean="0"/>
              <a:t>-----------         -------------------</a:t>
            </a:r>
          </a:p>
          <a:p>
            <a:pPr algn="r" rtl="1">
              <a:buNone/>
            </a:pPr>
            <a:r>
              <a:rPr lang="ar-DZ" b="1" dirty="0"/>
              <a:t>من </a:t>
            </a:r>
            <a:r>
              <a:rPr lang="ar-DZ" b="1" dirty="0" err="1"/>
              <a:t>ح</a:t>
            </a:r>
            <a:r>
              <a:rPr lang="ar-DZ" b="1" dirty="0"/>
              <a:t>/ ذمم الاستصناع </a:t>
            </a:r>
            <a:endParaRPr lang="ar-DZ" b="1" dirty="0" smtClean="0"/>
          </a:p>
          <a:p>
            <a:pPr algn="r" rtl="1">
              <a:buNone/>
            </a:pPr>
            <a:r>
              <a:rPr lang="ar-DZ" b="1" dirty="0"/>
              <a:t> </a:t>
            </a:r>
            <a:r>
              <a:rPr lang="ar-DZ" b="1" dirty="0" smtClean="0"/>
              <a:t>         إلى </a:t>
            </a:r>
            <a:r>
              <a:rPr lang="ar-DZ" b="1" dirty="0"/>
              <a:t>ح/ فواتير </a:t>
            </a:r>
            <a:r>
              <a:rPr lang="ar-DZ" b="1" dirty="0" smtClean="0"/>
              <a:t>الاستصناع</a:t>
            </a:r>
          </a:p>
          <a:p>
            <a:pPr algn="r" rtl="1">
              <a:buNone/>
            </a:pPr>
            <a:endParaRPr lang="ar-DZ" b="1" dirty="0"/>
          </a:p>
          <a:p>
            <a:pPr algn="r" rtl="1">
              <a:buNone/>
            </a:pPr>
            <a:r>
              <a:rPr lang="ar-DZ" b="1" dirty="0" smtClean="0">
                <a:solidFill>
                  <a:srgbClr val="FF0000"/>
                </a:solidFill>
              </a:rPr>
              <a:t>-</a:t>
            </a:r>
            <a:r>
              <a:rPr lang="ar-DZ" b="1" dirty="0">
                <a:solidFill>
                  <a:srgbClr val="FF0000"/>
                </a:solidFill>
              </a:rPr>
              <a:t>تحصيل الذمم</a:t>
            </a:r>
            <a:endParaRPr lang="fr-FR" dirty="0">
              <a:solidFill>
                <a:srgbClr val="FF0000"/>
              </a:solidFill>
            </a:endParaRPr>
          </a:p>
          <a:p>
            <a:pPr algn="r" rtl="1">
              <a:buNone/>
            </a:pPr>
            <a:r>
              <a:rPr lang="ar-DZ" dirty="0" smtClean="0"/>
              <a:t>---------------      ------------------</a:t>
            </a:r>
          </a:p>
          <a:p>
            <a:pPr algn="r" rtl="1">
              <a:buNone/>
            </a:pPr>
            <a:r>
              <a:rPr lang="ar-DZ" b="1" dirty="0"/>
              <a:t>من </a:t>
            </a:r>
            <a:r>
              <a:rPr lang="ar-DZ" b="1" dirty="0" err="1"/>
              <a:t>ح</a:t>
            </a:r>
            <a:r>
              <a:rPr lang="ar-DZ" b="1" dirty="0"/>
              <a:t>/ الصندوق </a:t>
            </a:r>
            <a:endParaRPr lang="fr-FR" dirty="0"/>
          </a:p>
          <a:p>
            <a:pPr algn="r" rtl="1">
              <a:buNone/>
            </a:pPr>
            <a:r>
              <a:rPr lang="ar-DZ" b="1" dirty="0" smtClean="0"/>
              <a:t>               </a:t>
            </a:r>
            <a:r>
              <a:rPr lang="ar-DZ" b="1" dirty="0" err="1"/>
              <a:t>الى</a:t>
            </a:r>
            <a:r>
              <a:rPr lang="ar-DZ" b="1" dirty="0"/>
              <a:t> ح/ ذمم </a:t>
            </a:r>
            <a:r>
              <a:rPr lang="ar-DZ" b="1" dirty="0" smtClean="0"/>
              <a:t>الاستصناع</a:t>
            </a:r>
          </a:p>
          <a:p>
            <a:pPr algn="r" rtl="1">
              <a:buNone/>
            </a:pPr>
            <a:endParaRPr lang="ar-DZ" b="1" dirty="0"/>
          </a:p>
          <a:p>
            <a:pPr algn="r" rtl="1">
              <a:buNone/>
            </a:pPr>
            <a:r>
              <a:rPr lang="ar-DZ" b="1" dirty="0" smtClean="0"/>
              <a:t>-</a:t>
            </a:r>
            <a:r>
              <a:rPr lang="ar-DZ" b="1" dirty="0">
                <a:solidFill>
                  <a:srgbClr val="FF0000"/>
                </a:solidFill>
              </a:rPr>
              <a:t>تسليم المصنوع </a:t>
            </a:r>
            <a:r>
              <a:rPr lang="ar-DZ" b="1" dirty="0" err="1">
                <a:solidFill>
                  <a:srgbClr val="FF0000"/>
                </a:solidFill>
              </a:rPr>
              <a:t>واقفال</a:t>
            </a:r>
            <a:r>
              <a:rPr lang="ar-DZ" b="1" dirty="0">
                <a:solidFill>
                  <a:srgbClr val="FF0000"/>
                </a:solidFill>
              </a:rPr>
              <a:t> </a:t>
            </a:r>
            <a:r>
              <a:rPr lang="ar-DZ" b="1" dirty="0" smtClean="0">
                <a:solidFill>
                  <a:srgbClr val="FF0000"/>
                </a:solidFill>
              </a:rPr>
              <a:t>الحسابات</a:t>
            </a:r>
          </a:p>
          <a:p>
            <a:pPr algn="r" rtl="1">
              <a:buNone/>
            </a:pPr>
            <a:r>
              <a:rPr lang="ar-DZ" b="1" dirty="0" smtClean="0"/>
              <a:t>------------        -----------------</a:t>
            </a:r>
          </a:p>
          <a:p>
            <a:pPr algn="r" rtl="1">
              <a:buNone/>
            </a:pPr>
            <a:r>
              <a:rPr lang="ar-DZ" b="1" dirty="0"/>
              <a:t>من </a:t>
            </a:r>
            <a:r>
              <a:rPr lang="ar-DZ" b="1" dirty="0" err="1"/>
              <a:t>ح</a:t>
            </a:r>
            <a:r>
              <a:rPr lang="ar-DZ" b="1" dirty="0"/>
              <a:t>/ فواتير </a:t>
            </a:r>
            <a:r>
              <a:rPr lang="ar-DZ" b="1" dirty="0" smtClean="0"/>
              <a:t>الاستصناع</a:t>
            </a:r>
          </a:p>
          <a:p>
            <a:pPr algn="r" rtl="1">
              <a:buNone/>
            </a:pPr>
            <a:r>
              <a:rPr lang="ar-DZ" b="1" dirty="0"/>
              <a:t> </a:t>
            </a:r>
            <a:r>
              <a:rPr lang="ar-DZ" b="1" dirty="0" smtClean="0"/>
              <a:t>                      </a:t>
            </a:r>
            <a:r>
              <a:rPr lang="ar-DZ" b="1" dirty="0" err="1"/>
              <a:t>الى</a:t>
            </a:r>
            <a:r>
              <a:rPr lang="ar-DZ" b="1" dirty="0"/>
              <a:t> ح/ استصناع تحت التنفيذ</a:t>
            </a:r>
            <a:endParaRPr lang="fr-FR" dirty="0"/>
          </a:p>
          <a:p>
            <a:pPr algn="r" rtl="1">
              <a:buNone/>
            </a:pPr>
            <a:endParaRPr lang="fr-FR" dirty="0"/>
          </a:p>
          <a:p>
            <a:pPr algn="r" rtl="1">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r" rtl="1">
              <a:buNone/>
            </a:pPr>
            <a:r>
              <a:rPr lang="ar-DZ" b="1" dirty="0">
                <a:solidFill>
                  <a:srgbClr val="FF0000"/>
                </a:solidFill>
              </a:rPr>
              <a:t>ثالثا- تكاليف </a:t>
            </a:r>
            <a:r>
              <a:rPr lang="ar-DZ" b="1" dirty="0" err="1">
                <a:solidFill>
                  <a:srgbClr val="FF0000"/>
                </a:solidFill>
              </a:rPr>
              <a:t>وايرادات</a:t>
            </a:r>
            <a:r>
              <a:rPr lang="ar-DZ" b="1" dirty="0">
                <a:solidFill>
                  <a:srgbClr val="FF0000"/>
                </a:solidFill>
              </a:rPr>
              <a:t> الاستصناع الموازي</a:t>
            </a:r>
            <a:r>
              <a:rPr lang="ar-DZ" dirty="0">
                <a:solidFill>
                  <a:srgbClr val="FF0000"/>
                </a:solidFill>
              </a:rPr>
              <a:t>:</a:t>
            </a:r>
            <a:endParaRPr lang="fr-FR" dirty="0">
              <a:solidFill>
                <a:srgbClr val="FF0000"/>
              </a:solidFill>
            </a:endParaRPr>
          </a:p>
          <a:p>
            <a:pPr algn="r" rtl="1">
              <a:buNone/>
            </a:pPr>
            <a:r>
              <a:rPr lang="ar-DZ" dirty="0" smtClean="0"/>
              <a:t> -  يعتبر </a:t>
            </a:r>
            <a:r>
              <a:rPr lang="ar-DZ" dirty="0"/>
              <a:t>المصرف وسيطا بين الصانع والمستصنع، حيث يعتبر صانعا ومستصنعا في آن واحد، وتكون كل صفة في عقد منفصل.</a:t>
            </a:r>
            <a:endParaRPr lang="fr-FR" dirty="0"/>
          </a:p>
          <a:p>
            <a:pPr algn="r" rtl="1">
              <a:buNone/>
            </a:pPr>
            <a:r>
              <a:rPr lang="ar-DZ" dirty="0" smtClean="0"/>
              <a:t>  -تعتبر </a:t>
            </a:r>
            <a:r>
              <a:rPr lang="ar-DZ" dirty="0"/>
              <a:t>تكاليف الاستصتاع هي الثمن المحدد في عقد الاستصناع </a:t>
            </a:r>
            <a:r>
              <a:rPr lang="ar-DZ" dirty="0" smtClean="0"/>
              <a:t>الموازي مضافا إليه </a:t>
            </a:r>
            <a:r>
              <a:rPr lang="ar-DZ" dirty="0"/>
              <a:t>التكاليف غير المباشرة  وتكاليف </a:t>
            </a:r>
            <a:r>
              <a:rPr lang="ar-DZ" dirty="0" smtClean="0"/>
              <a:t>التعاقد </a:t>
            </a:r>
          </a:p>
          <a:p>
            <a:pPr algn="r" rtl="1">
              <a:buNone/>
            </a:pPr>
            <a:endParaRPr lang="ar-DZ" dirty="0"/>
          </a:p>
          <a:p>
            <a:pPr algn="r" rtl="1">
              <a:buNone/>
            </a:pPr>
            <a:r>
              <a:rPr lang="ar-DZ" b="1" dirty="0" smtClean="0"/>
              <a:t>1–تكاليف </a:t>
            </a:r>
            <a:r>
              <a:rPr lang="ar-DZ" b="1" dirty="0"/>
              <a:t>الاستصناع الموازي:</a:t>
            </a:r>
            <a:endParaRPr lang="fr-FR" dirty="0"/>
          </a:p>
          <a:p>
            <a:pPr algn="r" rtl="1">
              <a:buNone/>
            </a:pPr>
            <a:r>
              <a:rPr lang="ar-DZ" dirty="0" smtClean="0"/>
              <a:t> -</a:t>
            </a:r>
            <a:r>
              <a:rPr lang="ar-DZ" dirty="0"/>
              <a:t>في حالة وجود استصناع موازي تكون تكاليف الاستصناع هي الثمن المحدد في عقد الاستصناع الموازي</a:t>
            </a:r>
            <a:r>
              <a:rPr lang="ar-DZ" b="1" dirty="0"/>
              <a:t> </a:t>
            </a:r>
            <a:r>
              <a:rPr lang="ar-DZ" dirty="0"/>
              <a:t>( التكاليف المباشرة)، إضافة إلى التكاليف غير المباشرة كما سبق ذكره في عقد الاستصناع. ويتم تسجيل تكاليف الاستصناع في حساب"تكاليف الاستصناع" </a:t>
            </a:r>
            <a:r>
              <a:rPr lang="ar-DZ" dirty="0" err="1"/>
              <a:t>و</a:t>
            </a:r>
            <a:r>
              <a:rPr lang="ar-DZ" dirty="0"/>
              <a:t> حساب " مطلوبات الاستصناع" لصالح الصانع كما يلي:</a:t>
            </a:r>
            <a:endParaRPr lang="fr-FR" dirty="0"/>
          </a:p>
          <a:p>
            <a:pPr algn="r" rtl="1">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lgn="r" rtl="1">
              <a:buNone/>
            </a:pPr>
            <a:r>
              <a:rPr lang="ar-DZ" dirty="0" smtClean="0"/>
              <a:t>-تسجيل الفواتير التي يرسلها المصرف إلى المستصنع عن الأعمال التامة عن الفترة كما يلي:</a:t>
            </a:r>
          </a:p>
          <a:p>
            <a:pPr algn="r" rtl="1">
              <a:buNone/>
            </a:pPr>
            <a:r>
              <a:rPr lang="ar-DZ" dirty="0" smtClean="0"/>
              <a:t>--------------------           -----------------------</a:t>
            </a:r>
          </a:p>
          <a:p>
            <a:pPr algn="r" rtl="1">
              <a:buNone/>
            </a:pPr>
            <a:r>
              <a:rPr lang="ar-DZ" b="1" dirty="0" smtClean="0"/>
              <a:t>من </a:t>
            </a:r>
            <a:r>
              <a:rPr lang="ar-DZ" b="1" dirty="0" err="1"/>
              <a:t>ح</a:t>
            </a:r>
            <a:r>
              <a:rPr lang="ar-DZ" b="1" dirty="0"/>
              <a:t>/ ذمم الاستصناع الموازي</a:t>
            </a:r>
            <a:endParaRPr lang="fr-FR" dirty="0"/>
          </a:p>
          <a:p>
            <a:pPr algn="r" rtl="1">
              <a:buNone/>
            </a:pPr>
            <a:r>
              <a:rPr lang="ar-DZ" b="1" dirty="0" smtClean="0"/>
              <a:t>           إلى </a:t>
            </a:r>
            <a:r>
              <a:rPr lang="ar-DZ" b="1" dirty="0"/>
              <a:t>ح/ فواتير الاستصناع </a:t>
            </a:r>
            <a:r>
              <a:rPr lang="ar-DZ" b="1" dirty="0" smtClean="0"/>
              <a:t>الموازي</a:t>
            </a:r>
          </a:p>
          <a:p>
            <a:pPr algn="r" rtl="1">
              <a:buNone/>
            </a:pPr>
            <a:endParaRPr lang="ar-DZ" b="1" dirty="0"/>
          </a:p>
          <a:p>
            <a:pPr algn="r" rtl="1">
              <a:buNone/>
            </a:pPr>
            <a:r>
              <a:rPr lang="ar-DZ" b="1" dirty="0"/>
              <a:t>-عند الانتهاء من عملية التصنيع وتم تحديد تكاليف الاستصناع عن الفترة بالكامل واستلام المصنوع وتحميل تكاليف الاستصناع بالكامل ( المصنع) يتم </a:t>
            </a:r>
            <a:r>
              <a:rPr lang="ar-DZ" b="1" dirty="0" err="1"/>
              <a:t>اجراء</a:t>
            </a:r>
            <a:r>
              <a:rPr lang="ar-DZ" b="1" dirty="0"/>
              <a:t> القيد التالي</a:t>
            </a:r>
            <a:r>
              <a:rPr lang="ar-DZ" b="1" dirty="0" smtClean="0"/>
              <a:t>:</a:t>
            </a:r>
          </a:p>
          <a:p>
            <a:pPr algn="r" rtl="1">
              <a:buNone/>
            </a:pPr>
            <a:r>
              <a:rPr lang="ar-DZ" b="1" dirty="0" smtClean="0"/>
              <a:t>-------------------               -------------------</a:t>
            </a:r>
          </a:p>
          <a:p>
            <a:pPr algn="r" rtl="1">
              <a:buNone/>
            </a:pPr>
            <a:r>
              <a:rPr lang="ar-DZ" b="1" dirty="0"/>
              <a:t>من </a:t>
            </a:r>
            <a:r>
              <a:rPr lang="ar-DZ" b="1" dirty="0" err="1"/>
              <a:t>ح</a:t>
            </a:r>
            <a:r>
              <a:rPr lang="ar-DZ" b="1" dirty="0"/>
              <a:t>/ تكاليف الاستصناع</a:t>
            </a:r>
            <a:endParaRPr lang="fr-FR" dirty="0"/>
          </a:p>
          <a:p>
            <a:pPr algn="r" rtl="1">
              <a:buNone/>
            </a:pPr>
            <a:r>
              <a:rPr lang="ar-DZ" b="1" dirty="0" smtClean="0"/>
              <a:t>            </a:t>
            </a:r>
            <a:r>
              <a:rPr lang="ar-DZ" b="1" dirty="0" err="1"/>
              <a:t>الى</a:t>
            </a:r>
            <a:r>
              <a:rPr lang="ar-DZ" b="1" dirty="0"/>
              <a:t> ح/ مطلوبات الاستصناع الموازي </a:t>
            </a:r>
            <a:endParaRPr lang="ar-DZ" b="1" dirty="0" smtClean="0"/>
          </a:p>
          <a:p>
            <a:pPr algn="r" rtl="1">
              <a:buNone/>
            </a:pPr>
            <a:endParaRPr lang="fr-FR" dirty="0"/>
          </a:p>
          <a:p>
            <a:pPr algn="r" rtl="1">
              <a:buNone/>
            </a:pPr>
            <a:r>
              <a:rPr lang="ar-DZ" b="1" dirty="0">
                <a:solidFill>
                  <a:srgbClr val="FF0000"/>
                </a:solidFill>
              </a:rPr>
              <a:t>وعند الدفع يسجل البنك</a:t>
            </a:r>
            <a:r>
              <a:rPr lang="ar-DZ" b="1" dirty="0" smtClean="0">
                <a:solidFill>
                  <a:srgbClr val="FF0000"/>
                </a:solidFill>
              </a:rPr>
              <a:t>:</a:t>
            </a:r>
          </a:p>
          <a:p>
            <a:pPr algn="r" rtl="1">
              <a:buNone/>
            </a:pPr>
            <a:r>
              <a:rPr lang="ar-DZ" b="1" dirty="0" smtClean="0">
                <a:solidFill>
                  <a:srgbClr val="FF0000"/>
                </a:solidFill>
              </a:rPr>
              <a:t>--------------------          ----------------------</a:t>
            </a:r>
            <a:endParaRPr lang="fr-FR" dirty="0">
              <a:solidFill>
                <a:srgbClr val="FF0000"/>
              </a:solidFill>
            </a:endParaRPr>
          </a:p>
          <a:p>
            <a:pPr algn="r" rtl="1"/>
            <a:r>
              <a:rPr lang="ar-DZ" b="1" dirty="0"/>
              <a:t>من </a:t>
            </a:r>
            <a:r>
              <a:rPr lang="ar-DZ" b="1" dirty="0" err="1"/>
              <a:t>ح</a:t>
            </a:r>
            <a:r>
              <a:rPr lang="ar-DZ" b="1" dirty="0"/>
              <a:t>/ مطلوبات الاستصناع الموازي</a:t>
            </a:r>
            <a:endParaRPr lang="fr-FR" dirty="0"/>
          </a:p>
          <a:p>
            <a:pPr algn="r" rtl="1"/>
            <a:r>
              <a:rPr lang="ar-DZ" b="1" dirty="0"/>
              <a:t>          </a:t>
            </a:r>
            <a:r>
              <a:rPr lang="ar-DZ" b="1" dirty="0" smtClean="0"/>
              <a:t>إلى </a:t>
            </a:r>
            <a:r>
              <a:rPr lang="ar-DZ" b="1" dirty="0"/>
              <a:t>ح/ الصندوق</a:t>
            </a:r>
            <a:endParaRPr lang="fr-FR" dirty="0" smtClean="0"/>
          </a:p>
          <a:p>
            <a:pPr algn="r" rtl="1">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1039</TotalTime>
  <Words>1308</Words>
  <Application>Microsoft Office PowerPoint</Application>
  <PresentationFormat>Affichage à l'écran (4:3)</PresentationFormat>
  <Paragraphs>304</Paragraphs>
  <Slides>14</Slides>
  <Notes>3</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DJEMAA</cp:lastModifiedBy>
  <cp:revision>49</cp:revision>
  <dcterms:created xsi:type="dcterms:W3CDTF">2022-11-25T07:45:28Z</dcterms:created>
  <dcterms:modified xsi:type="dcterms:W3CDTF">2024-11-06T04:59:09Z</dcterms:modified>
</cp:coreProperties>
</file>