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20" r:id="rId3"/>
    <p:sldId id="362" r:id="rId4"/>
    <p:sldId id="363" r:id="rId5"/>
    <p:sldId id="364" r:id="rId6"/>
    <p:sldId id="365" r:id="rId7"/>
    <p:sldId id="318" r:id="rId8"/>
    <p:sldId id="361" r:id="rId9"/>
    <p:sldId id="366" r:id="rId10"/>
  </p:sldIdLst>
  <p:sldSz cx="9144000" cy="6858000" type="screen4x3"/>
  <p:notesSz cx="6858000" cy="9947275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  <a:srgbClr val="333333"/>
    <a:srgbClr val="93D393"/>
    <a:srgbClr val="FAA712"/>
    <a:srgbClr val="5FC3D7"/>
    <a:srgbClr val="E45267"/>
    <a:srgbClr val="E9D1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94660"/>
  </p:normalViewPr>
  <p:slideViewPr>
    <p:cSldViewPr>
      <p:cViewPr>
        <p:scale>
          <a:sx n="67" d="100"/>
          <a:sy n="67" d="100"/>
        </p:scale>
        <p:origin x="1392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zh-CN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fld id="{3D033AA3-4366-4C78-B8FF-98B9E8D56ABC}" type="slidenum">
              <a:rPr lang="en-US" altLang="zh-CN"/>
              <a:pPr/>
              <a:t>‹N°›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33847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zh-CN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956"/>
            <a:ext cx="5486400" cy="447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fld id="{9A38DA2C-C54E-49EB-8708-6C2F56C44743}" type="slidenum">
              <a:rPr lang="en-US" altLang="zh-CN"/>
              <a:pPr/>
              <a:t>‹N°›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739348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341" name="Rectangle 269"/>
          <p:cNvSpPr>
            <a:spLocks noChangeArrowheads="1"/>
          </p:cNvSpPr>
          <p:nvPr/>
        </p:nvSpPr>
        <p:spPr bwMode="hidden">
          <a:xfrm>
            <a:off x="1828800" y="5835650"/>
            <a:ext cx="5867400" cy="782638"/>
          </a:xfrm>
          <a:prstGeom prst="rect">
            <a:avLst/>
          </a:prstGeom>
          <a:gradFill rotWithShape="1">
            <a:gsLst>
              <a:gs pos="0">
                <a:srgbClr val="000000">
                  <a:alpha val="39999"/>
                </a:srgbClr>
              </a:gs>
              <a:gs pos="100000">
                <a:srgbClr val="000000">
                  <a:gamma/>
                  <a:shade val="0"/>
                  <a:invGamma/>
                  <a:alpha val="0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3340" name="Picture 268" descr="Picture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51163"/>
            <a:ext cx="9167813" cy="3684587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304800" y="1295400"/>
            <a:ext cx="6324600" cy="1371600"/>
          </a:xfrm>
        </p:spPr>
        <p:txBody>
          <a:bodyPr/>
          <a:lstStyle>
            <a:lvl1pPr>
              <a:defRPr sz="5000" i="1"/>
            </a:lvl1pPr>
          </a:lstStyle>
          <a:p>
            <a:r>
              <a:rPr lang="en-US" altLang="zh-CN" smtClean="0"/>
              <a:t>Click to edit Master title style</a:t>
            </a: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304800" y="2743200"/>
            <a:ext cx="6400800" cy="381000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 altLang="zh-CN" smtClean="0"/>
              <a:t>Click to edit Master subtitle style</a:t>
            </a:r>
            <a:endParaRPr lang="en-US" altLang="zh-CN"/>
          </a:p>
        </p:txBody>
      </p:sp>
      <p:sp>
        <p:nvSpPr>
          <p:cNvPr id="3277" name="Text Box 205"/>
          <p:cNvSpPr txBox="1">
            <a:spLocks noChangeArrowheads="1"/>
          </p:cNvSpPr>
          <p:nvPr/>
        </p:nvSpPr>
        <p:spPr bwMode="gray">
          <a:xfrm>
            <a:off x="4265613" y="6156325"/>
            <a:ext cx="130333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200" b="0">
                <a:latin typeface="Arial Black" pitchFamily="34" charset="0"/>
                <a:ea typeface="宋体" charset="-122"/>
              </a:rPr>
              <a:t>L/O/G/O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2362200" y="6477000"/>
            <a:ext cx="14478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7391400" y="6477000"/>
            <a:ext cx="1600200" cy="244475"/>
          </a:xfrm>
        </p:spPr>
        <p:txBody>
          <a:bodyPr/>
          <a:lstStyle>
            <a:lvl1pPr algn="r">
              <a:defRPr/>
            </a:lvl1pPr>
          </a:lstStyle>
          <a:p>
            <a:endParaRPr lang="zh-CN" altLang="zh-CN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5638800" y="6477000"/>
            <a:ext cx="1524000" cy="244475"/>
          </a:xfrm>
        </p:spPr>
        <p:txBody>
          <a:bodyPr/>
          <a:lstStyle>
            <a:lvl1pPr algn="ctr">
              <a:defRPr/>
            </a:lvl1pPr>
          </a:lstStyle>
          <a:p>
            <a:fld id="{F73AA28F-791D-470E-85DC-5F49F09D8B92}" type="slidenum">
              <a:rPr lang="en-US" altLang="zh-CN"/>
              <a:pPr/>
              <a:t>‹N°›</a:t>
            </a:fld>
            <a:endParaRPr lang="en-US" altLang="zh-CN"/>
          </a:p>
        </p:txBody>
      </p:sp>
      <p:pic>
        <p:nvPicPr>
          <p:cNvPr id="3401" name="Picture 32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828800" y="3581400"/>
            <a:ext cx="1295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03" name="Rectangle 331"/>
          <p:cNvSpPr>
            <a:spLocks noChangeArrowheads="1"/>
          </p:cNvSpPr>
          <p:nvPr/>
        </p:nvSpPr>
        <p:spPr bwMode="hidden">
          <a:xfrm>
            <a:off x="76200" y="2667000"/>
            <a:ext cx="7315200" cy="762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3405" name="Picture 333" descr="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0913" y="1093788"/>
            <a:ext cx="1009650" cy="200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00"/>
                            </p:stCondLst>
                            <p:childTnLst>
                              <p:par>
                                <p:cTn id="1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66512E-7 C 0.13386 0.06591 0.26407 0.2352 0.26754 0.23219 C 0.27101 0.22919 0.35157 -0.05365 0.40677 -0.0555 C 0.46198 -0.05735 0.51059 0.06383 0.5165 0.06591 C 0.52223 0.06776 0.57257 -0.22664 0.6382 -0.22456 C 0.70382 -0.22248 0.74723 -0.07354 0.75434 -0.06938 C 0.76198 -0.06522 0.81424 -0.3994 0.88629 -0.395 C 0.95834 -0.39061 0.99427 -0.21947 0.99896 -0.22155 C 1.12448 -0.38645 1.20261 -0.42923 1.25608 -0.48381 " pathEditMode="relative" rAng="0" ptsTypes="sssssssfs">
                                      <p:cBhvr>
                                        <p:cTn id="13" dur="5000" fill="hold"/>
                                        <p:tgtEl>
                                          <p:spTgt spid="34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800" y="-1240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1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2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2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7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1" grpId="0" animBg="1"/>
      <p:bldP spid="3074" grpId="0"/>
      <p:bldP spid="307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07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03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08E2F1-D307-4086-B443-8285F27A7D86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338"/>
            <a:ext cx="2057400" cy="6164262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338"/>
            <a:ext cx="6019800" cy="6164262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C65E4-F9BF-4B5C-ABDF-4B08EE2DB0A4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7848600" cy="10668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47800"/>
            <a:ext cx="4038600" cy="4876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876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60470AF3-61BB-4721-894F-24AB2DF32835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7848600" cy="10668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altLang="zh-CN" smtClean="0"/>
              <a:t>Click icon to add chart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432E741D-095F-4E06-BAF3-5FCDEE56EB1C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7848600" cy="10668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altLang="zh-CN" smtClean="0"/>
              <a:t>Click icon to add table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EB17CF31-AC18-496D-8C4C-F3E398DB5B3F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7848600" cy="10668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altLang="zh-CN" smtClean="0"/>
              <a:t>Click icon to add SmartArt graphic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927F9FC5-4223-4C2B-87D9-9A4A507250BD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50774E-B8F9-42FF-B439-DFBBE1D80CEB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C12996-9665-49EA-83DC-9A44D724AA54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30131-FB11-4542-942C-51EE0AB0B933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3FF56-54B6-496B-83B0-2A54E40E2316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7FE04C-F8FB-44B8-99A2-348D8F2E39BE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1C2C7-611E-4C1A-910A-31438E90CEA6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2216BB-F449-4CE6-A36C-0AAC069B14C3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4E14-7B52-41E8-B92C-AFC2196B5ABB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10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hidden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457200" y="14478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black">
          <a:xfrm>
            <a:off x="457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rgbClr val="FFFFFF"/>
                </a:solidFill>
                <a:ea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3124200" y="64770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FFFFFF"/>
                </a:solidFill>
                <a:ea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FFFFFF"/>
                </a:solidFill>
                <a:ea typeface="宋体" charset="-122"/>
              </a:defRPr>
            </a:lvl1pPr>
          </a:lstStyle>
          <a:p>
            <a:fld id="{017B6277-1FB5-475F-AF6C-C0C546244476}" type="slidenum">
              <a:rPr lang="en-US" altLang="zh-CN"/>
              <a:pPr/>
              <a:t>‹N°›</a:t>
            </a:fld>
            <a:endParaRPr lang="en-US" altLang="zh-CN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black">
          <a:xfrm>
            <a:off x="-25400" y="1062038"/>
            <a:ext cx="7313613" cy="73025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160338"/>
            <a:ext cx="7848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 animBg="1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FFFFFF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FFFFF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FFFFFF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5" name="Rectangle 37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5791200" cy="1371600"/>
          </a:xfrm>
        </p:spPr>
        <p:txBody>
          <a:bodyPr/>
          <a:lstStyle/>
          <a:p>
            <a:r>
              <a:rPr lang="en-US" altLang="zh-CN" b="0" dirty="0" smtClean="0">
                <a:ea typeface="宋体" charset="-122"/>
                <a:cs typeface="Arial" charset="0"/>
              </a:rPr>
              <a:t/>
            </a:r>
            <a:br>
              <a:rPr lang="en-US" altLang="zh-CN" b="0" dirty="0" smtClean="0">
                <a:ea typeface="宋体" charset="-122"/>
                <a:cs typeface="Arial" charset="0"/>
              </a:rPr>
            </a:br>
            <a:endParaRPr lang="en-US" altLang="zh-CN" dirty="0">
              <a:ea typeface="宋体" charset="-122"/>
            </a:endParaRPr>
          </a:p>
        </p:txBody>
      </p:sp>
      <p:sp>
        <p:nvSpPr>
          <p:cNvPr id="2087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-636984" y="2132856"/>
            <a:ext cx="8593360" cy="1800200"/>
          </a:xfrm>
        </p:spPr>
        <p:txBody>
          <a:bodyPr/>
          <a:lstStyle/>
          <a:p>
            <a:pPr algn="ctr"/>
            <a:r>
              <a:rPr lang="ar-DZ" altLang="zh-CN" sz="4800" i="1" u="sng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مقياس:</a:t>
            </a:r>
            <a:endParaRPr lang="en-US" altLang="zh-CN" sz="4800" i="1" u="sng" dirty="0" smtClean="0">
              <a:solidFill>
                <a:srgbClr val="FFFFFF"/>
              </a:solidFill>
              <a:latin typeface="Gabriola" panose="04040605051002020D02" pitchFamily="82" charset="0"/>
              <a:ea typeface="宋体" charset="-122"/>
            </a:endParaRPr>
          </a:p>
          <a:p>
            <a:pPr algn="ctr"/>
            <a:r>
              <a:rPr lang="ar-DZ" altLang="zh-CN" sz="4800" b="1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معايير المحاسبة الدولية </a:t>
            </a:r>
          </a:p>
          <a:p>
            <a:pPr algn="ctr"/>
            <a:r>
              <a:rPr lang="fr-FR" altLang="zh-CN" sz="4800" b="1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IAS / IFRS</a:t>
            </a:r>
            <a:endParaRPr lang="en-US" altLang="zh-CN" sz="4800" b="1" dirty="0">
              <a:solidFill>
                <a:srgbClr val="FFFFFF"/>
              </a:solidFill>
              <a:latin typeface="Gabriola" panose="04040605051002020D02" pitchFamily="82" charset="0"/>
              <a:ea typeface="宋体" charset="-122"/>
            </a:endParaRPr>
          </a:p>
        </p:txBody>
      </p:sp>
      <p:sp>
        <p:nvSpPr>
          <p:cNvPr id="5" name="Rectangle 39"/>
          <p:cNvSpPr txBox="1">
            <a:spLocks noChangeArrowheads="1"/>
          </p:cNvSpPr>
          <p:nvPr/>
        </p:nvSpPr>
        <p:spPr bwMode="gray">
          <a:xfrm>
            <a:off x="251520" y="5229200"/>
            <a:ext cx="2123728" cy="121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FFFFFF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FFFFFF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9pPr>
          </a:lstStyle>
          <a:p>
            <a:pPr algn="ctr"/>
            <a:r>
              <a:rPr lang="ar-DZ" altLang="zh-CN" sz="3600" b="0" kern="0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الأستاذة:</a:t>
            </a:r>
          </a:p>
          <a:p>
            <a:pPr algn="ctr"/>
            <a:r>
              <a:rPr lang="ar-DZ" altLang="zh-CN" sz="3600" b="0" kern="0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بن قارة</a:t>
            </a:r>
            <a:endParaRPr lang="en-US" altLang="zh-CN" sz="3600" b="0" kern="0" dirty="0">
              <a:solidFill>
                <a:srgbClr val="FFFFFF"/>
              </a:solidFill>
              <a:latin typeface="Gabriola" panose="04040605051002020D02" pitchFamily="82" charset="0"/>
              <a:ea typeface="宋体" charset="-122"/>
            </a:endParaRPr>
          </a:p>
        </p:txBody>
      </p:sp>
      <p:sp>
        <p:nvSpPr>
          <p:cNvPr id="6" name="Rectangle 39"/>
          <p:cNvSpPr txBox="1">
            <a:spLocks noChangeArrowheads="1"/>
          </p:cNvSpPr>
          <p:nvPr/>
        </p:nvSpPr>
        <p:spPr bwMode="gray">
          <a:xfrm>
            <a:off x="755576" y="173995"/>
            <a:ext cx="7200800" cy="607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FFFFFF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FFFFFF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9pPr>
          </a:lstStyle>
          <a:p>
            <a:pPr algn="ctr"/>
            <a:r>
              <a:rPr lang="ar-DZ" altLang="zh-CN" sz="3600" b="0" i="1" kern="0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جامعة باجي مختار عنابة</a:t>
            </a:r>
          </a:p>
          <a:p>
            <a:pPr algn="ctr"/>
            <a:r>
              <a:rPr lang="ar-DZ" altLang="zh-CN" sz="3200" b="0" i="1" kern="0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قسم العلوم المالية</a:t>
            </a:r>
          </a:p>
          <a:p>
            <a:pPr algn="ctr"/>
            <a:endParaRPr lang="en-US" altLang="zh-CN" sz="3600" b="0" i="1" kern="0" dirty="0">
              <a:solidFill>
                <a:srgbClr val="FFFFFF"/>
              </a:solidFill>
              <a:latin typeface="Gabriola" panose="04040605051002020D02" pitchFamily="82" charset="0"/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187624" y="2348880"/>
            <a:ext cx="6942245" cy="230425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4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الجزء </a:t>
            </a:r>
            <a:r>
              <a:rPr lang="ar-DZ" sz="4000" dirty="0" err="1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الأول:الإطار</a:t>
            </a:r>
            <a:r>
              <a:rPr lang="ar-DZ" sz="4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ar-DZ" sz="40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النظري لمعايير المحاسبة الدولية  </a:t>
            </a:r>
            <a:r>
              <a:rPr lang="fr-FR" sz="40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IAS/ IFRS</a:t>
            </a:r>
          </a:p>
        </p:txBody>
      </p:sp>
    </p:spTree>
    <p:extLst>
      <p:ext uri="{BB962C8B-B14F-4D97-AF65-F5344CB8AC3E}">
        <p14:creationId xmlns:p14="http://schemas.microsoft.com/office/powerpoint/2010/main" val="179184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043608" y="2348880"/>
            <a:ext cx="6942245" cy="230425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4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2) مدخل لمعايير المحاسبة الدولية</a:t>
            </a:r>
            <a:endParaRPr lang="fr-FR" sz="4000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80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755576" y="188640"/>
            <a:ext cx="7488832" cy="468052"/>
          </a:xfrm>
          <a:prstGeom prst="wedgeRoundRectCallout">
            <a:avLst>
              <a:gd name="adj1" fmla="val 1547"/>
              <a:gd name="adj2" fmla="val 9466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3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أولا </a:t>
            </a:r>
            <a:r>
              <a:rPr lang="ar-DZ" sz="30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: </a:t>
            </a:r>
            <a:r>
              <a:rPr lang="ar-DZ" sz="3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مفهوم معايير المحاسبة الدولية</a:t>
            </a:r>
            <a:endParaRPr lang="ar-DZ" sz="3000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5940152" y="974938"/>
            <a:ext cx="2970479" cy="9361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800" dirty="0" smtClean="0">
                <a:solidFill>
                  <a:srgbClr val="000000"/>
                </a:solidFill>
                <a:latin typeface="Gabriola" pitchFamily="82" charset="0"/>
              </a:rPr>
              <a:t>معايير المحاسبة الدولية</a:t>
            </a:r>
            <a:endParaRPr lang="fr-FR" sz="280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190955" y="830922"/>
            <a:ext cx="3672408" cy="216024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800" dirty="0">
                <a:solidFill>
                  <a:srgbClr val="000000"/>
                </a:solidFill>
                <a:latin typeface="Gabriola" pitchFamily="82" charset="0"/>
              </a:rPr>
              <a:t>عبارة عن مجموعة من القواعد الخاصة بإعداد الحسابات وعرضها في القوائم المالية و الأسس العامة المتفق عليها</a:t>
            </a:r>
            <a:endParaRPr lang="fr-FR" sz="280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3" name="Left Arrow 2"/>
          <p:cNvSpPr/>
          <p:nvPr/>
        </p:nvSpPr>
        <p:spPr bwMode="auto">
          <a:xfrm>
            <a:off x="4071586" y="1053915"/>
            <a:ext cx="1718198" cy="828092"/>
          </a:xfrm>
          <a:prstGeom prst="leftArrow">
            <a:avLst>
              <a:gd name="adj1" fmla="val 47203"/>
              <a:gd name="adj2" fmla="val 25579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800" dirty="0" smtClean="0">
                <a:solidFill>
                  <a:srgbClr val="000000"/>
                </a:solidFill>
                <a:latin typeface="Gabriola" pitchFamily="82" charset="0"/>
              </a:rPr>
              <a:t>تعريف</a:t>
            </a:r>
            <a:endParaRPr lang="fr-FR" dirty="0" smtClean="0">
              <a:solidFill>
                <a:srgbClr val="FFFFFF"/>
              </a:solidFill>
            </a:endParaRPr>
          </a:p>
        </p:txBody>
      </p:sp>
      <p:sp>
        <p:nvSpPr>
          <p:cNvPr id="7" name="Left Arrow 6"/>
          <p:cNvSpPr/>
          <p:nvPr/>
        </p:nvSpPr>
        <p:spPr bwMode="auto">
          <a:xfrm rot="18362796">
            <a:off x="7440721" y="2254368"/>
            <a:ext cx="1467003" cy="828092"/>
          </a:xfrm>
          <a:prstGeom prst="leftArrow">
            <a:avLst>
              <a:gd name="adj1" fmla="val 50000"/>
              <a:gd name="adj2" fmla="val 30922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800" dirty="0" smtClean="0">
                <a:solidFill>
                  <a:srgbClr val="000000"/>
                </a:solidFill>
                <a:latin typeface="Gabriola" pitchFamily="82" charset="0"/>
              </a:rPr>
              <a:t>الهدف</a:t>
            </a:r>
            <a:endParaRPr lang="fr-FR" dirty="0" smtClean="0">
              <a:solidFill>
                <a:srgbClr val="FFFFFF"/>
              </a:solidFill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6372200" y="3573016"/>
            <a:ext cx="2681610" cy="302433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800" dirty="0" smtClean="0">
                <a:solidFill>
                  <a:srgbClr val="000000"/>
                </a:solidFill>
                <a:latin typeface="Gabriola" pitchFamily="82" charset="0"/>
              </a:rPr>
              <a:t>ضبط </a:t>
            </a:r>
            <a:r>
              <a:rPr lang="ar-DZ" sz="2800" dirty="0">
                <a:solidFill>
                  <a:srgbClr val="000000"/>
                </a:solidFill>
                <a:latin typeface="Gabriola" pitchFamily="82" charset="0"/>
              </a:rPr>
              <a:t>الممارسة </a:t>
            </a:r>
            <a:r>
              <a:rPr lang="ar-DZ" sz="2800" dirty="0" smtClean="0">
                <a:solidFill>
                  <a:srgbClr val="000000"/>
                </a:solidFill>
                <a:latin typeface="Gabriola" pitchFamily="82" charset="0"/>
              </a:rPr>
              <a:t>المحاسبية و إعطاء صيغة دولية للمحاسبة و العمل على رفع مستوى الأداء</a:t>
            </a:r>
            <a:endParaRPr lang="fr-FR" sz="280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12" name="Left Arrow 11"/>
          <p:cNvSpPr/>
          <p:nvPr/>
        </p:nvSpPr>
        <p:spPr bwMode="auto">
          <a:xfrm rot="19661431">
            <a:off x="2097448" y="2577116"/>
            <a:ext cx="4077272" cy="828092"/>
          </a:xfrm>
          <a:prstGeom prst="leftArrow">
            <a:avLst>
              <a:gd name="adj1" fmla="val 47203"/>
              <a:gd name="adj2" fmla="val 30922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800" dirty="0" smtClean="0">
                <a:solidFill>
                  <a:srgbClr val="000000"/>
                </a:solidFill>
                <a:latin typeface="Gabriola" pitchFamily="82" charset="0"/>
              </a:rPr>
              <a:t>التوحيد </a:t>
            </a:r>
            <a:endParaRPr lang="fr-FR" sz="2800" dirty="0" smtClean="0">
              <a:solidFill>
                <a:srgbClr val="FFFFFF"/>
              </a:solidFill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190955" y="4191519"/>
            <a:ext cx="2644757" cy="215881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200" dirty="0" smtClean="0">
                <a:solidFill>
                  <a:srgbClr val="000000"/>
                </a:solidFill>
                <a:latin typeface="Gabriola" pitchFamily="82" charset="0"/>
              </a:rPr>
              <a:t>يعني أن تكون هناك معايير موحدة حول العالم</a:t>
            </a:r>
            <a:endParaRPr lang="fr-FR" sz="320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15" name="Left Arrow 14"/>
          <p:cNvSpPr/>
          <p:nvPr/>
        </p:nvSpPr>
        <p:spPr bwMode="auto">
          <a:xfrm rot="19152426">
            <a:off x="5135891" y="2294570"/>
            <a:ext cx="1824498" cy="828092"/>
          </a:xfrm>
          <a:prstGeom prst="leftArrow">
            <a:avLst>
              <a:gd name="adj1" fmla="val 47203"/>
              <a:gd name="adj2" fmla="val 30922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800" dirty="0" smtClean="0">
                <a:solidFill>
                  <a:srgbClr val="000000"/>
                </a:solidFill>
                <a:latin typeface="Gabriola" pitchFamily="82" charset="0"/>
              </a:rPr>
              <a:t>التناسق</a:t>
            </a:r>
            <a:endParaRPr lang="fr-FR" sz="2800" dirty="0" smtClean="0">
              <a:solidFill>
                <a:srgbClr val="FFFFFF"/>
              </a:solidFill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3313537" y="3573016"/>
            <a:ext cx="2766852" cy="31683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800" dirty="0" smtClean="0">
                <a:solidFill>
                  <a:srgbClr val="000000"/>
                </a:solidFill>
                <a:latin typeface="Gabriola" pitchFamily="82" charset="0"/>
              </a:rPr>
              <a:t>يعني أن تسن كل دولة معاييرها بما يتلائم مع بيئتها المحلية على أن تكون تحت سقف المعايير الدولية كحد أدنى</a:t>
            </a:r>
            <a:endParaRPr lang="fr-FR" sz="280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959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3" grpId="0" animBg="1"/>
      <p:bldP spid="7" grpId="0" animBg="1"/>
      <p:bldP spid="8" grpId="0" animBg="1"/>
      <p:bldP spid="12" grpId="0" animBg="1"/>
      <p:bldP spid="13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6228184" y="134270"/>
            <a:ext cx="2592288" cy="695835"/>
          </a:xfrm>
          <a:prstGeom prst="wedgeRoundRectCallout">
            <a:avLst>
              <a:gd name="adj1" fmla="val -42416"/>
              <a:gd name="adj2" fmla="val 873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أسباب صدورها</a:t>
            </a:r>
            <a:endParaRPr lang="fr-FR" sz="3200" dirty="0" smtClean="0">
              <a:solidFill>
                <a:srgbClr val="003366"/>
              </a:solidFill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5148064" y="1213632"/>
            <a:ext cx="3816424" cy="538371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6213" algn="just" rtl="1">
              <a:buFont typeface="Wingdings" panose="05000000000000000000" pitchFamily="2" charset="2"/>
              <a:buChar char="ü"/>
            </a:pPr>
            <a:r>
              <a:rPr lang="ar-DZ" sz="2400" b="0" dirty="0" smtClean="0">
                <a:solidFill>
                  <a:srgbClr val="003366"/>
                </a:solidFill>
                <a:latin typeface="Gabriola" pitchFamily="82" charset="0"/>
              </a:rPr>
              <a:t>تسهيل </a:t>
            </a:r>
            <a:r>
              <a:rPr lang="ar-DZ" sz="2400" b="0" dirty="0">
                <a:solidFill>
                  <a:srgbClr val="003366"/>
                </a:solidFill>
                <a:latin typeface="Gabriola" pitchFamily="82" charset="0"/>
              </a:rPr>
              <a:t>عملية قراءة القوائم المالية </a:t>
            </a:r>
            <a:r>
              <a:rPr lang="ar-DZ" sz="2400" b="0" dirty="0" smtClean="0">
                <a:solidFill>
                  <a:srgbClr val="003366"/>
                </a:solidFill>
                <a:latin typeface="Gabriola" pitchFamily="82" charset="0"/>
              </a:rPr>
              <a:t>عبر العالم.</a:t>
            </a:r>
            <a:endParaRPr lang="ar-DZ" sz="2400" b="0" dirty="0">
              <a:solidFill>
                <a:srgbClr val="003366"/>
              </a:solidFill>
              <a:latin typeface="Gabriola" pitchFamily="82" charset="0"/>
            </a:endParaRPr>
          </a:p>
          <a:p>
            <a:pPr marL="176213" algn="just" rtl="1">
              <a:buFont typeface="Wingdings" panose="05000000000000000000" pitchFamily="2" charset="2"/>
              <a:buChar char="ü"/>
            </a:pPr>
            <a:r>
              <a:rPr lang="ar-DZ" sz="2400" b="0" dirty="0" smtClean="0">
                <a:solidFill>
                  <a:srgbClr val="003366"/>
                </a:solidFill>
                <a:latin typeface="Gabriola" pitchFamily="82" charset="0"/>
              </a:rPr>
              <a:t>ضرورة </a:t>
            </a:r>
            <a:r>
              <a:rPr lang="ar-DZ" sz="2400" b="0" dirty="0">
                <a:solidFill>
                  <a:srgbClr val="003366"/>
                </a:solidFill>
                <a:latin typeface="Gabriola" pitchFamily="82" charset="0"/>
              </a:rPr>
              <a:t>التوافق والتنسيق والتوحيد المحاسبي الدولي.</a:t>
            </a:r>
          </a:p>
          <a:p>
            <a:pPr marL="176213" algn="just" rtl="1">
              <a:buFont typeface="Wingdings" panose="05000000000000000000" pitchFamily="2" charset="2"/>
              <a:buChar char="ü"/>
            </a:pPr>
            <a:r>
              <a:rPr lang="ar-DZ" sz="2400" b="0" dirty="0" smtClean="0">
                <a:solidFill>
                  <a:srgbClr val="003366"/>
                </a:solidFill>
                <a:latin typeface="Gabriola" pitchFamily="82" charset="0"/>
              </a:rPr>
              <a:t>تخفيض </a:t>
            </a:r>
            <a:r>
              <a:rPr lang="ar-DZ" sz="2400" b="0" dirty="0">
                <a:solidFill>
                  <a:srgbClr val="003366"/>
                </a:solidFill>
                <a:latin typeface="Gabriola" pitchFamily="82" charset="0"/>
              </a:rPr>
              <a:t>التكاليف وتدعيم المرور إلى الأسواق المالية.</a:t>
            </a:r>
          </a:p>
          <a:p>
            <a:pPr marL="176213" algn="just" rtl="1">
              <a:buFont typeface="Wingdings" panose="05000000000000000000" pitchFamily="2" charset="2"/>
              <a:buChar char="ü"/>
            </a:pPr>
            <a:r>
              <a:rPr lang="ar-DZ" sz="2400" b="0" dirty="0" smtClean="0">
                <a:solidFill>
                  <a:srgbClr val="003366"/>
                </a:solidFill>
                <a:latin typeface="Gabriola" pitchFamily="82" charset="0"/>
              </a:rPr>
              <a:t>تسهيل </a:t>
            </a:r>
            <a:r>
              <a:rPr lang="ar-DZ" sz="2400" b="0" dirty="0">
                <a:solidFill>
                  <a:srgbClr val="003366"/>
                </a:solidFill>
                <a:latin typeface="Gabriola" pitchFamily="82" charset="0"/>
              </a:rPr>
              <a:t>الإتصال بين المتعاملين الاقتصاديين عبر العالم</a:t>
            </a:r>
            <a:r>
              <a:rPr lang="ar-DZ" sz="2400" b="0" dirty="0" smtClean="0">
                <a:solidFill>
                  <a:srgbClr val="003366"/>
                </a:solidFill>
                <a:latin typeface="Gabriola" pitchFamily="82" charset="0"/>
              </a:rPr>
              <a:t>.</a:t>
            </a:r>
          </a:p>
          <a:p>
            <a:pPr marL="176213" algn="just" rtl="1">
              <a:buFont typeface="Wingdings" panose="05000000000000000000" pitchFamily="2" charset="2"/>
              <a:buChar char="ü"/>
            </a:pPr>
            <a:r>
              <a:rPr lang="ar-DZ" sz="2400" b="0" dirty="0">
                <a:solidFill>
                  <a:srgbClr val="003366"/>
                </a:solidFill>
                <a:latin typeface="Gabriola" pitchFamily="82" charset="0"/>
              </a:rPr>
              <a:t>قديم وإيجاد آلية لتطوير المحاسبة من خلال الإبتعاد عن التناقضات </a:t>
            </a:r>
            <a:r>
              <a:rPr lang="ar-DZ" sz="2400" b="0" dirty="0" smtClean="0">
                <a:solidFill>
                  <a:srgbClr val="003366"/>
                </a:solidFill>
                <a:latin typeface="Gabriola" pitchFamily="82" charset="0"/>
              </a:rPr>
              <a:t>القائمة بين الممارسات المحاسبية عبر العالم.</a:t>
            </a:r>
            <a:endParaRPr lang="ar-DZ" sz="2400" b="0" dirty="0">
              <a:solidFill>
                <a:srgbClr val="003366"/>
              </a:solidFill>
              <a:latin typeface="Gabriola" pitchFamily="82" charset="0"/>
            </a:endParaRPr>
          </a:p>
        </p:txBody>
      </p:sp>
      <p:sp>
        <p:nvSpPr>
          <p:cNvPr id="5" name="Rounded Rectangular Callout 3"/>
          <p:cNvSpPr/>
          <p:nvPr/>
        </p:nvSpPr>
        <p:spPr bwMode="auto">
          <a:xfrm>
            <a:off x="1331640" y="138313"/>
            <a:ext cx="2592288" cy="695835"/>
          </a:xfrm>
          <a:prstGeom prst="wedgeRoundRectCallout">
            <a:avLst>
              <a:gd name="adj1" fmla="val -42416"/>
              <a:gd name="adj2" fmla="val 873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أهمية صدورها</a:t>
            </a:r>
            <a:endParaRPr lang="fr-FR" sz="3200" dirty="0" smtClean="0">
              <a:solidFill>
                <a:srgbClr val="003366"/>
              </a:solidFill>
            </a:endParaRPr>
          </a:p>
        </p:txBody>
      </p:sp>
      <p:sp>
        <p:nvSpPr>
          <p:cNvPr id="7" name="Rounded Rectangle 4"/>
          <p:cNvSpPr/>
          <p:nvPr/>
        </p:nvSpPr>
        <p:spPr bwMode="auto">
          <a:xfrm>
            <a:off x="467544" y="1225662"/>
            <a:ext cx="3960440" cy="538371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6213" algn="just" rtl="1">
              <a:buFont typeface="Wingdings" panose="05000000000000000000" pitchFamily="2" charset="2"/>
              <a:buChar char="ü"/>
            </a:pPr>
            <a:r>
              <a:rPr lang="ar-DZ" sz="2800" b="0" dirty="0" smtClean="0">
                <a:solidFill>
                  <a:srgbClr val="003366"/>
                </a:solidFill>
                <a:latin typeface="Gabriola" pitchFamily="82" charset="0"/>
              </a:rPr>
              <a:t>تحديد 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وقياس الأحداث المالية </a:t>
            </a:r>
            <a:r>
              <a:rPr lang="ar-DZ" sz="2800" b="0" dirty="0" smtClean="0">
                <a:solidFill>
                  <a:srgbClr val="003366"/>
                </a:solidFill>
                <a:latin typeface="Gabriola" pitchFamily="82" charset="0"/>
              </a:rPr>
              <a:t>للؤسسات.</a:t>
            </a:r>
            <a:endParaRPr lang="ar-DZ" sz="2800" b="0" dirty="0">
              <a:solidFill>
                <a:srgbClr val="003366"/>
              </a:solidFill>
              <a:latin typeface="Gabriola" pitchFamily="82" charset="0"/>
            </a:endParaRPr>
          </a:p>
          <a:p>
            <a:pPr marL="176213" algn="just" rtl="1">
              <a:buFont typeface="Wingdings" panose="05000000000000000000" pitchFamily="2" charset="2"/>
              <a:buChar char="ü"/>
            </a:pPr>
            <a:r>
              <a:rPr lang="ar-DZ" sz="2800" b="0" dirty="0" smtClean="0">
                <a:solidFill>
                  <a:srgbClr val="003366"/>
                </a:solidFill>
                <a:latin typeface="Gabriola" pitchFamily="82" charset="0"/>
              </a:rPr>
              <a:t> إيصال 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نتائج القياس لمستعملي القوائم المالية.</a:t>
            </a:r>
          </a:p>
          <a:p>
            <a:pPr marL="176213" algn="just" rtl="1">
              <a:buFont typeface="Wingdings" panose="05000000000000000000" pitchFamily="2" charset="2"/>
              <a:buChar char="ü"/>
            </a:pPr>
            <a:r>
              <a:rPr lang="ar-DZ" sz="2800" b="0" dirty="0" smtClean="0">
                <a:solidFill>
                  <a:srgbClr val="003366"/>
                </a:solidFill>
                <a:latin typeface="Gabriola" pitchFamily="82" charset="0"/>
              </a:rPr>
              <a:t> تحديد 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الطرق الملائمة للقياس.</a:t>
            </a:r>
          </a:p>
          <a:p>
            <a:pPr marL="176213" algn="just" rtl="1">
              <a:buFont typeface="Wingdings" panose="05000000000000000000" pitchFamily="2" charset="2"/>
              <a:buChar char="ü"/>
            </a:pP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</a:t>
            </a:r>
            <a:r>
              <a:rPr lang="ar-DZ" sz="2800" b="0" dirty="0" smtClean="0">
                <a:solidFill>
                  <a:srgbClr val="003366"/>
                </a:solidFill>
                <a:latin typeface="Gabriola" pitchFamily="82" charset="0"/>
              </a:rPr>
              <a:t>تمكن 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مستخدمي القوائم من إتخاذ القرارات المناسبة عند الإعتماد على المعلومات التي أعدت وفق المعايير الملائمة.</a:t>
            </a:r>
          </a:p>
        </p:txBody>
      </p:sp>
    </p:spTree>
    <p:extLst>
      <p:ext uri="{BB962C8B-B14F-4D97-AF65-F5344CB8AC3E}">
        <p14:creationId xmlns:p14="http://schemas.microsoft.com/office/powerpoint/2010/main" val="218863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/>
          <p:cNvSpPr/>
          <p:nvPr/>
        </p:nvSpPr>
        <p:spPr>
          <a:xfrm>
            <a:off x="316285" y="908720"/>
            <a:ext cx="1752600" cy="9144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2000" b="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الدراسة الأولية</a:t>
            </a:r>
            <a:endParaRPr lang="fr-FR" sz="2000" b="0" kern="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2157375" y="1270670"/>
            <a:ext cx="457200" cy="419100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000" b="0" kern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754685" y="827604"/>
            <a:ext cx="1905000" cy="11430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964305"/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2000" b="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وضع المسائل المحاسبية محل النقاش   للدراسة </a:t>
            </a:r>
            <a:endParaRPr lang="fr-FR" sz="2000" b="0" kern="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Arrow Connector 23"/>
          <p:cNvCxnSpPr>
            <a:stCxn id="23" idx="3"/>
          </p:cNvCxnSpPr>
          <p:nvPr/>
        </p:nvCxnSpPr>
        <p:spPr>
          <a:xfrm>
            <a:off x="4659685" y="1399104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rgbClr val="C32D2E"/>
            </a:solidFill>
            <a:prstDash val="solid"/>
            <a:tailEnd type="arrow"/>
          </a:ln>
          <a:effectLst/>
        </p:spPr>
      </p:cxnSp>
      <p:sp>
        <p:nvSpPr>
          <p:cNvPr id="25" name="Rectangle 24"/>
          <p:cNvSpPr/>
          <p:nvPr/>
        </p:nvSpPr>
        <p:spPr>
          <a:xfrm>
            <a:off x="4964485" y="827604"/>
            <a:ext cx="1524000" cy="11430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964305"/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2000" b="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التعليق على الدراسة</a:t>
            </a:r>
            <a:endParaRPr lang="fr-FR" sz="2000" b="0" kern="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869485" y="858330"/>
            <a:ext cx="1752600" cy="11430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964305"/>
            </a:solidFill>
            <a:prstDash val="solid"/>
          </a:ln>
          <a:effectLst/>
        </p:spPr>
        <p:txBody>
          <a:bodyPr rtlCol="0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2000" b="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إعداد مسودة الدراسة  </a:t>
            </a:r>
            <a:endParaRPr lang="fr-FR" sz="2000" b="0" kern="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6488485" y="142983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rgbClr val="C32D2E"/>
            </a:solidFill>
            <a:prstDash val="solid"/>
            <a:tailEnd type="arrow"/>
          </a:ln>
          <a:effectLst/>
        </p:spPr>
      </p:cxnSp>
      <p:sp>
        <p:nvSpPr>
          <p:cNvPr id="29" name="Rectangle 28"/>
          <p:cNvSpPr/>
          <p:nvPr/>
        </p:nvSpPr>
        <p:spPr>
          <a:xfrm>
            <a:off x="5030853" y="2280320"/>
            <a:ext cx="1614948" cy="11430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964305"/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2000" b="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التصريح بالمسودة</a:t>
            </a:r>
            <a:endParaRPr lang="fr-FR" sz="2000" b="0" kern="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Straight Arrow Connector 29"/>
          <p:cNvCxnSpPr>
            <a:stCxn id="26" idx="2"/>
          </p:cNvCxnSpPr>
          <p:nvPr/>
        </p:nvCxnSpPr>
        <p:spPr>
          <a:xfrm>
            <a:off x="7745785" y="2001330"/>
            <a:ext cx="0" cy="278990"/>
          </a:xfrm>
          <a:prstGeom prst="straightConnector1">
            <a:avLst/>
          </a:prstGeom>
          <a:noFill/>
          <a:ln w="9525" cap="flat" cmpd="sng" algn="ctr">
            <a:solidFill>
              <a:srgbClr val="C32D2E"/>
            </a:solidFill>
            <a:prstDash val="solid"/>
            <a:tailEnd type="arrow"/>
          </a:ln>
          <a:effectLst/>
        </p:spPr>
      </p:cxnSp>
      <p:sp>
        <p:nvSpPr>
          <p:cNvPr id="31" name="Rectangle 30"/>
          <p:cNvSpPr/>
          <p:nvPr/>
        </p:nvSpPr>
        <p:spPr>
          <a:xfrm>
            <a:off x="2983285" y="2233002"/>
            <a:ext cx="1681316" cy="11430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964305"/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2000" b="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المصادقة على المسودة</a:t>
            </a:r>
            <a:endParaRPr lang="fr-FR" sz="2000" b="0" kern="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6640885" y="2804502"/>
            <a:ext cx="366254" cy="0"/>
          </a:xfrm>
          <a:prstGeom prst="straightConnector1">
            <a:avLst/>
          </a:prstGeom>
          <a:noFill/>
          <a:ln w="9525" cap="flat" cmpd="sng" algn="ctr">
            <a:solidFill>
              <a:srgbClr val="C32D2E"/>
            </a:solidFill>
            <a:prstDash val="solid"/>
            <a:tailEnd type="arrow"/>
          </a:ln>
          <a:effectLst/>
        </p:spPr>
      </p:cxnSp>
      <p:cxnSp>
        <p:nvCxnSpPr>
          <p:cNvPr id="33" name="Straight Arrow Connector 32"/>
          <p:cNvCxnSpPr/>
          <p:nvPr/>
        </p:nvCxnSpPr>
        <p:spPr>
          <a:xfrm flipH="1">
            <a:off x="4628958" y="2780536"/>
            <a:ext cx="366254" cy="0"/>
          </a:xfrm>
          <a:prstGeom prst="straightConnector1">
            <a:avLst/>
          </a:prstGeom>
          <a:noFill/>
          <a:ln w="9525" cap="flat" cmpd="sng" algn="ctr">
            <a:solidFill>
              <a:srgbClr val="C32D2E"/>
            </a:solidFill>
            <a:prstDash val="solid"/>
            <a:tailEnd type="arrow"/>
          </a:ln>
          <a:effectLst/>
        </p:spPr>
      </p:cxnSp>
      <p:sp>
        <p:nvSpPr>
          <p:cNvPr id="34" name="Rectangle 33"/>
          <p:cNvSpPr/>
          <p:nvPr/>
        </p:nvSpPr>
        <p:spPr>
          <a:xfrm>
            <a:off x="7023116" y="2382944"/>
            <a:ext cx="1614948" cy="9906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964305"/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2000" b="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التعليق على المسودة </a:t>
            </a:r>
            <a:endParaRPr lang="fr-FR" sz="2000" b="0" kern="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220421" y="3730578"/>
            <a:ext cx="1841090" cy="9144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2000" b="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الدراسة النهائية </a:t>
            </a:r>
            <a:endParaRPr lang="fr-FR" sz="2000" b="0" kern="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316285" y="5633120"/>
            <a:ext cx="2298290" cy="10668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2000" b="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كتابة و إصدار المعيار</a:t>
            </a:r>
            <a:endParaRPr lang="fr-FR" sz="2000" b="0" kern="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ight Arrow 38"/>
          <p:cNvSpPr/>
          <p:nvPr/>
        </p:nvSpPr>
        <p:spPr>
          <a:xfrm>
            <a:off x="2282736" y="3978228"/>
            <a:ext cx="457200" cy="419100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000" b="0" kern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ight Arrow 39"/>
          <p:cNvSpPr/>
          <p:nvPr/>
        </p:nvSpPr>
        <p:spPr>
          <a:xfrm>
            <a:off x="2739936" y="5956970"/>
            <a:ext cx="457200" cy="419100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000" b="0" kern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866527" y="3925379"/>
            <a:ext cx="1335958" cy="943897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964305"/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2000" b="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عرض المسودة على التصويت</a:t>
            </a:r>
            <a:endParaRPr lang="fr-FR" sz="2000" b="0" kern="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487620" y="3913089"/>
            <a:ext cx="1350707" cy="943897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964305"/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2000" b="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المصادقة على </a:t>
            </a:r>
            <a:r>
              <a:rPr lang="ar-DZ" sz="2000" b="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مسودة  وضع </a:t>
            </a:r>
            <a:r>
              <a:rPr lang="ar-DZ" sz="2000" b="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المعيار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113476" y="3929680"/>
            <a:ext cx="1274507" cy="943897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964305"/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2000" b="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إصدار </a:t>
            </a:r>
            <a:r>
              <a:rPr lang="ar-DZ" sz="2000" b="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المسودة  المصادق عليه</a:t>
            </a:r>
            <a:endParaRPr lang="ar-DZ" sz="2000" b="0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688019" y="3956719"/>
            <a:ext cx="1467466" cy="943897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964305"/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2000" b="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التعليق على المسودة المصادق عليها</a:t>
            </a:r>
            <a:endParaRPr lang="fr-FR" sz="2000" b="0" kern="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5" name="Curved Connector 44"/>
          <p:cNvCxnSpPr>
            <a:stCxn id="31" idx="1"/>
          </p:cNvCxnSpPr>
          <p:nvPr/>
        </p:nvCxnSpPr>
        <p:spPr>
          <a:xfrm rot="10800000" flipH="1" flipV="1">
            <a:off x="2983284" y="2804502"/>
            <a:ext cx="1" cy="1108586"/>
          </a:xfrm>
          <a:prstGeom prst="curvedConnector4">
            <a:avLst>
              <a:gd name="adj1" fmla="val -22860000000"/>
              <a:gd name="adj2" fmla="val 75776"/>
            </a:avLst>
          </a:prstGeom>
          <a:noFill/>
          <a:ln w="9525" cap="flat" cmpd="sng" algn="ctr">
            <a:solidFill>
              <a:srgbClr val="C32D2E"/>
            </a:solidFill>
            <a:prstDash val="solid"/>
            <a:tailEnd type="arrow"/>
          </a:ln>
          <a:effectLst/>
        </p:spPr>
      </p:cxnSp>
      <p:cxnSp>
        <p:nvCxnSpPr>
          <p:cNvPr id="46" name="Straight Arrow Connector 45"/>
          <p:cNvCxnSpPr>
            <a:stCxn id="41" idx="3"/>
            <a:endCxn id="42" idx="1"/>
          </p:cNvCxnSpPr>
          <p:nvPr/>
        </p:nvCxnSpPr>
        <p:spPr>
          <a:xfrm flipV="1">
            <a:off x="4202485" y="4385038"/>
            <a:ext cx="285135" cy="12290"/>
          </a:xfrm>
          <a:prstGeom prst="straightConnector1">
            <a:avLst/>
          </a:prstGeom>
          <a:noFill/>
          <a:ln w="9525" cap="flat" cmpd="sng" algn="ctr">
            <a:solidFill>
              <a:srgbClr val="C32D2E"/>
            </a:solidFill>
            <a:prstDash val="solid"/>
            <a:tailEnd type="arrow"/>
          </a:ln>
          <a:effectLst/>
        </p:spPr>
      </p:cxnSp>
      <p:cxnSp>
        <p:nvCxnSpPr>
          <p:cNvPr id="47" name="Straight Arrow Connector 46"/>
          <p:cNvCxnSpPr/>
          <p:nvPr/>
        </p:nvCxnSpPr>
        <p:spPr>
          <a:xfrm flipV="1">
            <a:off x="5821121" y="4422522"/>
            <a:ext cx="285135" cy="12290"/>
          </a:xfrm>
          <a:prstGeom prst="straightConnector1">
            <a:avLst/>
          </a:prstGeom>
          <a:noFill/>
          <a:ln w="9525" cap="flat" cmpd="sng" algn="ctr">
            <a:solidFill>
              <a:srgbClr val="C32D2E"/>
            </a:solidFill>
            <a:prstDash val="solid"/>
            <a:tailEnd type="arrow"/>
          </a:ln>
          <a:effectLst/>
        </p:spPr>
      </p:cxnSp>
      <p:cxnSp>
        <p:nvCxnSpPr>
          <p:cNvPr id="48" name="Straight Arrow Connector 47"/>
          <p:cNvCxnSpPr/>
          <p:nvPr/>
        </p:nvCxnSpPr>
        <p:spPr>
          <a:xfrm flipV="1">
            <a:off x="7402885" y="4395484"/>
            <a:ext cx="285135" cy="12290"/>
          </a:xfrm>
          <a:prstGeom prst="straightConnector1">
            <a:avLst/>
          </a:prstGeom>
          <a:noFill/>
          <a:ln w="9525" cap="flat" cmpd="sng" algn="ctr">
            <a:solidFill>
              <a:srgbClr val="C32D2E"/>
            </a:solidFill>
            <a:prstDash val="solid"/>
            <a:tailEnd type="arrow"/>
          </a:ln>
          <a:effectLst/>
        </p:spPr>
      </p:cxnSp>
      <p:sp>
        <p:nvSpPr>
          <p:cNvPr id="49" name="Rectangle 48"/>
          <p:cNvSpPr/>
          <p:nvPr/>
        </p:nvSpPr>
        <p:spPr>
          <a:xfrm>
            <a:off x="3476127" y="5695186"/>
            <a:ext cx="1335958" cy="943897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964305"/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2000" b="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وضع مشروع المعيار</a:t>
            </a:r>
            <a:endParaRPr lang="fr-FR" sz="2000" b="0" kern="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266464" y="5694570"/>
            <a:ext cx="1335958" cy="943897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964305"/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2000" b="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إصدار المعيار</a:t>
            </a:r>
            <a:endParaRPr lang="fr-FR" sz="2000" b="0" kern="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357468" y="5694571"/>
            <a:ext cx="1335958" cy="943897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964305"/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2000" b="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المصادقة على المشروع</a:t>
            </a:r>
            <a:endParaRPr lang="fr-FR" sz="2000" b="0" kern="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2" name="Straight Arrow Connector 51"/>
          <p:cNvCxnSpPr>
            <a:endCxn id="51" idx="1"/>
          </p:cNvCxnSpPr>
          <p:nvPr/>
        </p:nvCxnSpPr>
        <p:spPr>
          <a:xfrm flipV="1">
            <a:off x="4821917" y="6166520"/>
            <a:ext cx="535551" cy="22735"/>
          </a:xfrm>
          <a:prstGeom prst="straightConnector1">
            <a:avLst/>
          </a:prstGeom>
          <a:noFill/>
          <a:ln w="9525" cap="flat" cmpd="sng" algn="ctr">
            <a:solidFill>
              <a:srgbClr val="C32D2E"/>
            </a:solidFill>
            <a:prstDash val="solid"/>
            <a:tailEnd type="arrow"/>
          </a:ln>
          <a:effectLst/>
        </p:spPr>
      </p:cxnSp>
      <p:cxnSp>
        <p:nvCxnSpPr>
          <p:cNvPr id="53" name="Straight Arrow Connector 52"/>
          <p:cNvCxnSpPr/>
          <p:nvPr/>
        </p:nvCxnSpPr>
        <p:spPr>
          <a:xfrm flipV="1">
            <a:off x="6711094" y="6155766"/>
            <a:ext cx="535551" cy="22735"/>
          </a:xfrm>
          <a:prstGeom prst="straightConnector1">
            <a:avLst/>
          </a:prstGeom>
          <a:noFill/>
          <a:ln w="9525" cap="flat" cmpd="sng" algn="ctr">
            <a:solidFill>
              <a:srgbClr val="C32D2E"/>
            </a:solidFill>
            <a:prstDash val="solid"/>
            <a:tailEnd type="arrow"/>
          </a:ln>
          <a:effectLst/>
        </p:spPr>
      </p:cxnSp>
      <p:cxnSp>
        <p:nvCxnSpPr>
          <p:cNvPr id="54" name="Curved Connector 53"/>
          <p:cNvCxnSpPr/>
          <p:nvPr/>
        </p:nvCxnSpPr>
        <p:spPr>
          <a:xfrm rot="10800000" flipV="1">
            <a:off x="4345052" y="4900616"/>
            <a:ext cx="3342968" cy="732504"/>
          </a:xfrm>
          <a:prstGeom prst="curvedConnector3">
            <a:avLst/>
          </a:prstGeom>
          <a:noFill/>
          <a:ln w="9525" cap="flat" cmpd="sng" algn="ctr">
            <a:solidFill>
              <a:srgbClr val="C32D2E"/>
            </a:solidFill>
            <a:prstDash val="solid"/>
            <a:tailEnd type="arrow"/>
          </a:ln>
          <a:effectLst/>
        </p:spPr>
      </p:cxnSp>
      <p:sp>
        <p:nvSpPr>
          <p:cNvPr id="35" name="Rounded Rectangular Callout 3"/>
          <p:cNvSpPr/>
          <p:nvPr/>
        </p:nvSpPr>
        <p:spPr bwMode="auto">
          <a:xfrm>
            <a:off x="683568" y="104937"/>
            <a:ext cx="8115162" cy="498984"/>
          </a:xfrm>
          <a:prstGeom prst="wedgeRoundRectCallout">
            <a:avLst>
              <a:gd name="adj1" fmla="val -42416"/>
              <a:gd name="adj2" fmla="val 873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8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ثانيا: كيفية اصدار معيار محاسبي دولي</a:t>
            </a:r>
            <a:endParaRPr lang="ar-DZ" sz="2800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27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3" grpId="0" animBg="1"/>
      <p:bldP spid="25" grpId="0" animBg="1"/>
      <p:bldP spid="26" grpId="0" animBg="1"/>
      <p:bldP spid="29" grpId="0" animBg="1"/>
      <p:bldP spid="31" grpId="0" animBg="1"/>
      <p:bldP spid="34" grpId="0" animBg="1"/>
      <p:bldP spid="37" grpId="0" animBg="1"/>
      <p:bldP spid="38" grpId="0" animBg="1"/>
      <p:bldP spid="41" grpId="0" animBg="1"/>
      <p:bldP spid="42" grpId="0" animBg="1"/>
      <p:bldP spid="43" grpId="0" animBg="1"/>
      <p:bldP spid="44" grpId="0" animBg="1"/>
      <p:bldP spid="49" grpId="0" animBg="1"/>
      <p:bldP spid="50" grpId="0" animBg="1"/>
      <p:bldP spid="5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7" name="Rounded Rectangle 4"/>
          <p:cNvSpPr/>
          <p:nvPr/>
        </p:nvSpPr>
        <p:spPr bwMode="auto">
          <a:xfrm>
            <a:off x="5436096" y="3537012"/>
            <a:ext cx="3600400" cy="302433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3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وهو المصطلح 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الأول </a:t>
            </a:r>
            <a:r>
              <a:rPr lang="ar-DZ" sz="3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المستخدم ساد قبل 2001 </a:t>
            </a:r>
            <a:r>
              <a:rPr lang="ar-DZ" sz="3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للتعبیر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عن </a:t>
            </a:r>
            <a:r>
              <a:rPr lang="ar-DZ" sz="3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المعاییر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3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والتفسیرات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الصادرة عن لجنة </a:t>
            </a:r>
            <a:r>
              <a:rPr lang="ar-DZ" sz="3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معاییر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المحاسبة </a:t>
            </a:r>
            <a:r>
              <a:rPr lang="ar-DZ" sz="3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الدولیة</a:t>
            </a:r>
            <a:r>
              <a:rPr lang="ar-DZ" sz="3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IASC</a:t>
            </a:r>
            <a:r>
              <a:rPr lang="ar-DZ" sz="3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" name="Rounded Rectangular Callout 3"/>
          <p:cNvSpPr/>
          <p:nvPr/>
        </p:nvSpPr>
        <p:spPr bwMode="auto">
          <a:xfrm>
            <a:off x="1177380" y="127521"/>
            <a:ext cx="7200800" cy="695835"/>
          </a:xfrm>
          <a:prstGeom prst="wedgeRoundRectCallout">
            <a:avLst>
              <a:gd name="adj1" fmla="val -42416"/>
              <a:gd name="adj2" fmla="val 873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ثالثا</a:t>
            </a:r>
            <a:r>
              <a:rPr lang="ar-DZ" sz="32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: إصدارات </a:t>
            </a:r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مؤسسة معايير التقرير المالي الدولية </a:t>
            </a:r>
            <a:endParaRPr lang="ar-DZ" sz="3200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251520" y="1211300"/>
            <a:ext cx="8136904" cy="9215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just" rtl="1"/>
            <a:r>
              <a:rPr lang="ar-DZ"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هناك مصطلحین للتعبیر عن إصدارات مؤسسة معاییر التقریر المالي </a:t>
            </a:r>
          </a:p>
          <a:p>
            <a:pPr lvl="0" algn="just" rtl="1"/>
            <a:r>
              <a:rPr lang="ar-DZ"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الدولیة </a:t>
            </a:r>
            <a:r>
              <a:rPr lang="fr-FR"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IFRSF</a:t>
            </a:r>
            <a:r>
              <a:rPr lang="ar-DZ"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، وھما:</a:t>
            </a:r>
            <a:endParaRPr lang="ar-DZ" sz="28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à coins arrondis 5"/>
          <p:cNvSpPr/>
          <p:nvPr/>
        </p:nvSpPr>
        <p:spPr bwMode="auto">
          <a:xfrm>
            <a:off x="6444208" y="2363428"/>
            <a:ext cx="2448272" cy="720080"/>
          </a:xfrm>
          <a:prstGeom prst="wedgeRoundRectCallout">
            <a:avLst>
              <a:gd name="adj1" fmla="val 14103"/>
              <a:gd name="adj2" fmla="val 10218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 rtl="1"/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معاییر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المحاسبة </a:t>
            </a:r>
            <a:r>
              <a:rPr lang="ar-DZ" sz="24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الدولیة</a:t>
            </a: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IAS</a:t>
            </a:r>
            <a:endParaRPr lang="ar-DZ" sz="24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à coins arrondis 14"/>
          <p:cNvSpPr/>
          <p:nvPr/>
        </p:nvSpPr>
        <p:spPr bwMode="auto">
          <a:xfrm>
            <a:off x="251520" y="3356992"/>
            <a:ext cx="4680520" cy="338437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just" rtl="1"/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وهو 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المصطلح الثاني أصبح أكثر استخداما،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للتعبیر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عن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المعاییر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والتفسیرات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الصادرة عن مؤسسة </a:t>
            </a:r>
            <a:r>
              <a:rPr lang="ar-DZ" sz="28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معاییر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التقریر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المالي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الدولیة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IFRSF،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وھي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التي تستخدم بواسطة المنشآت الخاضعة للمساءلة العامة، أي المنشآت المدرجة في الأسواق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المالیة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، والمؤسسات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المالیة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" name="Rectangle à coins arrondis 15"/>
          <p:cNvSpPr/>
          <p:nvPr/>
        </p:nvSpPr>
        <p:spPr bwMode="auto">
          <a:xfrm>
            <a:off x="1619672" y="2204864"/>
            <a:ext cx="2448272" cy="720080"/>
          </a:xfrm>
          <a:prstGeom prst="wedgeRoundRectCallout">
            <a:avLst>
              <a:gd name="adj1" fmla="val -10991"/>
              <a:gd name="adj2" fmla="val 9226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 rtl="1"/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معاییر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التقریر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المالي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الدولیة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IFRS</a:t>
            </a:r>
            <a:endParaRPr lang="ar-DZ" sz="24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465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5" name="Rounded Rectangle 12"/>
          <p:cNvSpPr/>
          <p:nvPr/>
        </p:nvSpPr>
        <p:spPr bwMode="auto">
          <a:xfrm>
            <a:off x="6804248" y="980728"/>
            <a:ext cx="1800200" cy="11211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 معايير المحاسبة الدولية </a:t>
            </a:r>
            <a:r>
              <a:rPr lang="fr-FR" sz="2400" dirty="0" smtClean="0">
                <a:solidFill>
                  <a:srgbClr val="000000"/>
                </a:solidFill>
                <a:latin typeface="Gabriola" pitchFamily="82" charset="0"/>
              </a:rPr>
              <a:t>IAS</a:t>
            </a:r>
          </a:p>
        </p:txBody>
      </p:sp>
      <p:sp>
        <p:nvSpPr>
          <p:cNvPr id="7" name="Rounded Rectangle 4"/>
          <p:cNvSpPr/>
          <p:nvPr/>
        </p:nvSpPr>
        <p:spPr bwMode="auto">
          <a:xfrm>
            <a:off x="6300193" y="2284689"/>
            <a:ext cx="2824906" cy="446449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أصدرتها لجنة معايير المحاسبة الدولية  </a:t>
            </a:r>
            <a:r>
              <a:rPr lang="fr-FR" sz="2400" dirty="0" smtClean="0">
                <a:solidFill>
                  <a:srgbClr val="000000"/>
                </a:solidFill>
                <a:latin typeface="Gabriola" pitchFamily="82" charset="0"/>
              </a:rPr>
              <a:t>IASC</a:t>
            </a: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 وهم 41 </a:t>
            </a:r>
            <a:r>
              <a:rPr lang="ar-DZ" sz="2400" dirty="0" err="1" smtClean="0">
                <a:solidFill>
                  <a:srgbClr val="000000"/>
                </a:solidFill>
                <a:latin typeface="Gabriola" pitchFamily="82" charset="0"/>
              </a:rPr>
              <a:t>معیارا</a:t>
            </a: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(أي من 1 </a:t>
            </a:r>
            <a:r>
              <a:rPr lang="fr-FR" sz="2400" dirty="0">
                <a:solidFill>
                  <a:srgbClr val="000000"/>
                </a:solidFill>
                <a:latin typeface="Gabriola" pitchFamily="82" charset="0"/>
              </a:rPr>
              <a:t>IAS </a:t>
            </a: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 إلى 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41 </a:t>
            </a:r>
            <a:r>
              <a:rPr lang="fr-FR" sz="2400" dirty="0" smtClean="0">
                <a:solidFill>
                  <a:srgbClr val="000000"/>
                </a:solidFill>
                <a:latin typeface="Gabriola" pitchFamily="82" charset="0"/>
              </a:rPr>
              <a:t>IAS، </a:t>
            </a: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لاكن 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مازال </a:t>
            </a:r>
            <a:r>
              <a:rPr lang="ar-DZ" sz="2400" dirty="0" err="1">
                <a:solidFill>
                  <a:srgbClr val="000000"/>
                </a:solidFill>
                <a:latin typeface="Gabriola" pitchFamily="82" charset="0"/>
              </a:rPr>
              <a:t>منھا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 26 </a:t>
            </a:r>
            <a:r>
              <a:rPr lang="ar-DZ" sz="2400" dirty="0" err="1">
                <a:solidFill>
                  <a:srgbClr val="000000"/>
                </a:solidFill>
                <a:latin typeface="Gabriola" pitchFamily="82" charset="0"/>
              </a:rPr>
              <a:t>معیارا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 فقط ساري المفعول إلى </a:t>
            </a:r>
            <a:r>
              <a:rPr lang="ar-DZ" sz="2400" dirty="0" err="1">
                <a:solidFill>
                  <a:srgbClr val="000000"/>
                </a:solidFill>
                <a:latin typeface="Gabriola" pitchFamily="82" charset="0"/>
              </a:rPr>
              <a:t>غایة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سنة 2018</a:t>
            </a:r>
            <a:endParaRPr lang="ar-DZ" sz="2400" dirty="0">
              <a:solidFill>
                <a:srgbClr val="000000"/>
              </a:solidFill>
              <a:latin typeface="Gabriola" pitchFamily="82" charset="0"/>
            </a:endParaRPr>
          </a:p>
          <a:p>
            <a:pPr algn="just" rtl="1"/>
            <a:r>
              <a:rPr lang="ar-DZ" sz="2400" dirty="0" err="1" smtClean="0">
                <a:solidFill>
                  <a:srgbClr val="000000"/>
                </a:solidFill>
                <a:latin typeface="Gabriola" pitchFamily="82" charset="0"/>
              </a:rPr>
              <a:t>حیث</a:t>
            </a: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تم استبدال </a:t>
            </a:r>
            <a:r>
              <a:rPr lang="ar-DZ" sz="2400" dirty="0" err="1">
                <a:solidFill>
                  <a:srgbClr val="000000"/>
                </a:solidFill>
                <a:latin typeface="Gabriola" pitchFamily="82" charset="0"/>
              </a:rPr>
              <a:t>المعاییر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 الأخرى </a:t>
            </a:r>
            <a:r>
              <a:rPr lang="ar-DZ" sz="2400" dirty="0" err="1">
                <a:solidFill>
                  <a:srgbClr val="000000"/>
                </a:solidFill>
                <a:latin typeface="Gabriola" pitchFamily="82" charset="0"/>
              </a:rPr>
              <a:t>بمعاییر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dirty="0" err="1">
                <a:solidFill>
                  <a:srgbClr val="000000"/>
                </a:solidFill>
                <a:latin typeface="Gabriola" pitchFamily="82" charset="0"/>
              </a:rPr>
              <a:t>جدیدة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، أو </a:t>
            </a:r>
            <a:r>
              <a:rPr lang="ar-DZ" sz="2400" dirty="0" err="1">
                <a:solidFill>
                  <a:srgbClr val="000000"/>
                </a:solidFill>
                <a:latin typeface="Gabriola" pitchFamily="82" charset="0"/>
              </a:rPr>
              <a:t>إدراجھا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 في </a:t>
            </a:r>
            <a:r>
              <a:rPr lang="ar-DZ" sz="2400" dirty="0" err="1">
                <a:solidFill>
                  <a:srgbClr val="000000"/>
                </a:solidFill>
                <a:latin typeface="Gabriola" pitchFamily="82" charset="0"/>
              </a:rPr>
              <a:t>معاییر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 أخرى</a:t>
            </a:r>
            <a:endParaRPr lang="ar-DZ" sz="240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8" name="Rounded Rectangle 12"/>
          <p:cNvSpPr/>
          <p:nvPr/>
        </p:nvSpPr>
        <p:spPr bwMode="auto">
          <a:xfrm>
            <a:off x="3989312" y="980728"/>
            <a:ext cx="1878832" cy="127583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معايير التقرير المالي الدولية </a:t>
            </a:r>
            <a:endParaRPr lang="fr-FR" sz="2400" dirty="0">
              <a:solidFill>
                <a:srgbClr val="000000"/>
              </a:solidFill>
              <a:latin typeface="Gabriola" pitchFamily="82" charset="0"/>
            </a:endParaRPr>
          </a:p>
          <a:p>
            <a:pPr algn="ctr" rtl="1"/>
            <a:r>
              <a:rPr lang="fr-FR" sz="2400" dirty="0">
                <a:solidFill>
                  <a:srgbClr val="000000"/>
                </a:solidFill>
                <a:latin typeface="Gabriola" pitchFamily="82" charset="0"/>
              </a:rPr>
              <a:t>IFRS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 </a:t>
            </a:r>
            <a:endParaRPr lang="fr-FR" sz="240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9" name="Rounded Rectangle 4"/>
          <p:cNvSpPr/>
          <p:nvPr/>
        </p:nvSpPr>
        <p:spPr bwMode="auto">
          <a:xfrm>
            <a:off x="3514310" y="2462124"/>
            <a:ext cx="2691443" cy="416082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dirty="0" err="1">
                <a:solidFill>
                  <a:srgbClr val="000000"/>
                </a:solidFill>
                <a:latin typeface="Gabriola" pitchFamily="82" charset="0"/>
              </a:rPr>
              <a:t>معاییر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dirty="0" err="1">
                <a:solidFill>
                  <a:srgbClr val="000000"/>
                </a:solidFill>
                <a:latin typeface="Gabriola" pitchFamily="82" charset="0"/>
              </a:rPr>
              <a:t>التقریر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 المالي </a:t>
            </a:r>
            <a:r>
              <a:rPr lang="ar-DZ" sz="2400" dirty="0" err="1">
                <a:solidFill>
                  <a:srgbClr val="000000"/>
                </a:solidFill>
                <a:latin typeface="Gabriola" pitchFamily="82" charset="0"/>
              </a:rPr>
              <a:t>الدولیة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dirty="0" err="1">
                <a:solidFill>
                  <a:srgbClr val="000000"/>
                </a:solidFill>
                <a:latin typeface="Gabriola" pitchFamily="82" charset="0"/>
              </a:rPr>
              <a:t>ھي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dirty="0" err="1">
                <a:solidFill>
                  <a:srgbClr val="000000"/>
                </a:solidFill>
                <a:latin typeface="Gabriola" pitchFamily="82" charset="0"/>
              </a:rPr>
              <a:t>المعاییر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dirty="0" err="1">
                <a:solidFill>
                  <a:srgbClr val="000000"/>
                </a:solidFill>
                <a:latin typeface="Gabriola" pitchFamily="82" charset="0"/>
              </a:rPr>
              <a:t>والتعدیلات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dirty="0" err="1">
                <a:solidFill>
                  <a:srgbClr val="000000"/>
                </a:solidFill>
                <a:latin typeface="Gabriola" pitchFamily="82" charset="0"/>
              </a:rPr>
              <a:t>علیھا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، الصادرة عن مجلس </a:t>
            </a:r>
            <a:r>
              <a:rPr lang="ar-DZ" sz="2400" dirty="0" err="1">
                <a:solidFill>
                  <a:srgbClr val="000000"/>
                </a:solidFill>
                <a:latin typeface="Gabriola" pitchFamily="82" charset="0"/>
              </a:rPr>
              <a:t>معاییر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 المحاسبة </a:t>
            </a:r>
          </a:p>
          <a:p>
            <a:pPr algn="just" rtl="1"/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مازالت </a:t>
            </a:r>
            <a:r>
              <a:rPr lang="ar-DZ" sz="2400" dirty="0" err="1">
                <a:solidFill>
                  <a:srgbClr val="000000"/>
                </a:solidFill>
                <a:latin typeface="Gabriola" pitchFamily="82" charset="0"/>
              </a:rPr>
              <a:t>كلھا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dirty="0" err="1">
                <a:solidFill>
                  <a:srgbClr val="000000"/>
                </a:solidFill>
                <a:latin typeface="Gabriola" pitchFamily="82" charset="0"/>
              </a:rPr>
              <a:t>ساریة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 إلى </a:t>
            </a:r>
            <a:r>
              <a:rPr lang="ar-DZ" sz="2400" dirty="0" err="1">
                <a:solidFill>
                  <a:srgbClr val="000000"/>
                </a:solidFill>
                <a:latin typeface="Gabriola" pitchFamily="82" charset="0"/>
              </a:rPr>
              <a:t>غایة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dirty="0" err="1">
                <a:solidFill>
                  <a:srgbClr val="000000"/>
                </a:solidFill>
                <a:latin typeface="Gabriola" pitchFamily="82" charset="0"/>
              </a:rPr>
              <a:t>یومنا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dirty="0" err="1">
                <a:solidFill>
                  <a:srgbClr val="000000"/>
                </a:solidFill>
                <a:latin typeface="Gabriola" pitchFamily="82" charset="0"/>
              </a:rPr>
              <a:t>ھذا</a:t>
            </a:r>
            <a:endParaRPr lang="ar-DZ" sz="2400" dirty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10" name="Rounded Rectangle 12"/>
          <p:cNvSpPr/>
          <p:nvPr/>
        </p:nvSpPr>
        <p:spPr bwMode="auto">
          <a:xfrm>
            <a:off x="545429" y="1207902"/>
            <a:ext cx="2320061" cy="130087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dirty="0" err="1">
                <a:solidFill>
                  <a:srgbClr val="000000"/>
                </a:solidFill>
                <a:latin typeface="Gabriola" pitchFamily="82" charset="0"/>
              </a:rPr>
              <a:t>بیانات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dirty="0" err="1">
                <a:solidFill>
                  <a:srgbClr val="000000"/>
                </a:solidFill>
                <a:latin typeface="Gabriola" pitchFamily="82" charset="0"/>
              </a:rPr>
              <a:t>التطبیق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fr-FR" sz="2400" dirty="0" err="1" smtClean="0">
                <a:solidFill>
                  <a:srgbClr val="000000"/>
                </a:solidFill>
                <a:latin typeface="Gabriola" pitchFamily="82" charset="0"/>
              </a:rPr>
              <a:t>Statements</a:t>
            </a:r>
            <a:r>
              <a:rPr lang="fr-FR" sz="2400" dirty="0" smtClean="0">
                <a:solidFill>
                  <a:srgbClr val="000000"/>
                </a:solidFill>
                <a:latin typeface="Gabriola" pitchFamily="82" charset="0"/>
              </a:rPr>
              <a:t> Practice؛</a:t>
            </a:r>
          </a:p>
        </p:txBody>
      </p:sp>
      <p:sp>
        <p:nvSpPr>
          <p:cNvPr id="11" name="Rounded Rectangle 12"/>
          <p:cNvSpPr/>
          <p:nvPr/>
        </p:nvSpPr>
        <p:spPr bwMode="auto">
          <a:xfrm>
            <a:off x="107504" y="2701097"/>
            <a:ext cx="3312367" cy="4048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000" dirty="0" smtClean="0">
                <a:solidFill>
                  <a:srgbClr val="000000"/>
                </a:solidFill>
                <a:latin typeface="Gabriola" pitchFamily="82" charset="0"/>
              </a:rPr>
              <a:t>- البيان الأول هو </a:t>
            </a:r>
            <a:r>
              <a:rPr lang="ar-DZ" sz="2000" dirty="0" err="1" smtClean="0">
                <a:solidFill>
                  <a:srgbClr val="000000"/>
                </a:solidFill>
                <a:latin typeface="Gabriola" pitchFamily="82" charset="0"/>
              </a:rPr>
              <a:t>تعلیق</a:t>
            </a:r>
            <a:r>
              <a:rPr lang="ar-DZ" sz="2000" dirty="0" smtClean="0">
                <a:solidFill>
                  <a:srgbClr val="000000"/>
                </a:solidFill>
                <a:latin typeface="Gabriola" pitchFamily="82" charset="0"/>
              </a:rPr>
              <a:t> الإدارة: </a:t>
            </a:r>
            <a:r>
              <a:rPr lang="ar-DZ" sz="2000" dirty="0" err="1" smtClean="0">
                <a:solidFill>
                  <a:srgbClr val="000000"/>
                </a:solidFill>
                <a:latin typeface="Gabriola" pitchFamily="82" charset="0"/>
              </a:rPr>
              <a:t>یھدف</a:t>
            </a:r>
            <a:r>
              <a:rPr lang="ar-DZ" sz="2000" dirty="0" smtClean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إلى </a:t>
            </a:r>
            <a:r>
              <a:rPr lang="ar-DZ" sz="2000" dirty="0" err="1">
                <a:solidFill>
                  <a:srgbClr val="000000"/>
                </a:solidFill>
                <a:latin typeface="Gabriola" pitchFamily="82" charset="0"/>
              </a:rPr>
              <a:t>توفیر</a:t>
            </a:r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 إطار واسع </a:t>
            </a:r>
            <a:r>
              <a:rPr lang="ar-DZ" sz="2000" dirty="0" err="1">
                <a:solidFill>
                  <a:srgbClr val="000000"/>
                </a:solidFill>
                <a:latin typeface="Gabriola" pitchFamily="82" charset="0"/>
              </a:rPr>
              <a:t>وغیر</a:t>
            </a:r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 ملزم لعرض </a:t>
            </a:r>
            <a:r>
              <a:rPr lang="ar-DZ" sz="2000" dirty="0" err="1" smtClean="0">
                <a:solidFill>
                  <a:srgbClr val="000000"/>
                </a:solidFill>
                <a:latin typeface="Gabriola" pitchFamily="82" charset="0"/>
              </a:rPr>
              <a:t>تعلیق</a:t>
            </a:r>
            <a:r>
              <a:rPr lang="ar-DZ" sz="2000" dirty="0" smtClean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الإدارة حول القوائم </a:t>
            </a:r>
            <a:r>
              <a:rPr lang="ar-DZ" sz="2000" dirty="0" err="1">
                <a:solidFill>
                  <a:srgbClr val="000000"/>
                </a:solidFill>
                <a:latin typeface="Gabriola" pitchFamily="82" charset="0"/>
              </a:rPr>
              <a:t>المالیة</a:t>
            </a:r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 المعدة وفقا </a:t>
            </a:r>
            <a:r>
              <a:rPr lang="ar-DZ" sz="2000" dirty="0" err="1">
                <a:solidFill>
                  <a:srgbClr val="000000"/>
                </a:solidFill>
                <a:latin typeface="Gabriola" pitchFamily="82" charset="0"/>
              </a:rPr>
              <a:t>لمعاییر</a:t>
            </a:r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000" dirty="0" err="1">
                <a:solidFill>
                  <a:srgbClr val="000000"/>
                </a:solidFill>
                <a:latin typeface="Gabriola" pitchFamily="82" charset="0"/>
              </a:rPr>
              <a:t>التقریر</a:t>
            </a:r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 المالي </a:t>
            </a:r>
            <a:r>
              <a:rPr lang="ar-DZ" sz="2000" dirty="0" err="1" smtClean="0">
                <a:solidFill>
                  <a:srgbClr val="000000"/>
                </a:solidFill>
                <a:latin typeface="Gabriola" pitchFamily="82" charset="0"/>
              </a:rPr>
              <a:t>الدولیة</a:t>
            </a:r>
            <a:r>
              <a:rPr lang="ar-DZ" sz="2000" dirty="0" smtClean="0">
                <a:solidFill>
                  <a:srgbClr val="000000"/>
                </a:solidFill>
                <a:latin typeface="Gabriola" pitchFamily="82" charset="0"/>
              </a:rPr>
              <a:t>. </a:t>
            </a:r>
          </a:p>
          <a:p>
            <a:pPr algn="just" rtl="1"/>
            <a:r>
              <a:rPr lang="ar-DZ" sz="2000" dirty="0" smtClean="0">
                <a:solidFill>
                  <a:srgbClr val="000000"/>
                </a:solidFill>
                <a:latin typeface="Gabriola" pitchFamily="82" charset="0"/>
              </a:rPr>
              <a:t>- البيان الثاني: هو إصدار </a:t>
            </a:r>
            <a:r>
              <a:rPr lang="ar-DZ" sz="2000" dirty="0" err="1" smtClean="0">
                <a:solidFill>
                  <a:srgbClr val="000000"/>
                </a:solidFill>
                <a:latin typeface="Gabriola" pitchFamily="82" charset="0"/>
              </a:rPr>
              <a:t>التقدیرات</a:t>
            </a:r>
            <a:r>
              <a:rPr lang="ar-DZ" sz="2000" dirty="0" smtClean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000" dirty="0" err="1" smtClean="0">
                <a:solidFill>
                  <a:srgbClr val="000000"/>
                </a:solidFill>
                <a:latin typeface="Gabriola" pitchFamily="82" charset="0"/>
              </a:rPr>
              <a:t>المادیة</a:t>
            </a:r>
            <a:r>
              <a:rPr lang="ar-DZ" sz="2000" dirty="0" smtClean="0">
                <a:solidFill>
                  <a:srgbClr val="000000"/>
                </a:solidFill>
                <a:latin typeface="Gabriola" pitchFamily="82" charset="0"/>
              </a:rPr>
              <a:t>: </a:t>
            </a:r>
            <a:r>
              <a:rPr lang="ar-DZ" sz="2000" dirty="0" err="1" smtClean="0">
                <a:solidFill>
                  <a:srgbClr val="000000"/>
                </a:solidFill>
                <a:latin typeface="Gabriola" pitchFamily="82" charset="0"/>
              </a:rPr>
              <a:t>یھدف</a:t>
            </a:r>
            <a:r>
              <a:rPr lang="ar-DZ" sz="2000" dirty="0" smtClean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إلى </a:t>
            </a:r>
            <a:r>
              <a:rPr lang="ar-DZ" sz="2000" dirty="0" err="1">
                <a:solidFill>
                  <a:srgbClr val="000000"/>
                </a:solidFill>
                <a:latin typeface="Gabriola" pitchFamily="82" charset="0"/>
              </a:rPr>
              <a:t>توفیر</a:t>
            </a:r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000" dirty="0" err="1">
                <a:solidFill>
                  <a:srgbClr val="000000"/>
                </a:solidFill>
                <a:latin typeface="Gabriola" pitchFamily="82" charset="0"/>
              </a:rPr>
              <a:t>دلیل</a:t>
            </a:r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 للمنشآت حول </a:t>
            </a:r>
            <a:r>
              <a:rPr lang="ar-DZ" sz="2000" dirty="0" err="1">
                <a:solidFill>
                  <a:srgbClr val="000000"/>
                </a:solidFill>
                <a:latin typeface="Gabriola" pitchFamily="82" charset="0"/>
              </a:rPr>
              <a:t>كیفیة</a:t>
            </a:r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 إصدار الأحكام </a:t>
            </a:r>
            <a:r>
              <a:rPr lang="ar-DZ" sz="2000" dirty="0" err="1">
                <a:solidFill>
                  <a:srgbClr val="000000"/>
                </a:solidFill>
                <a:latin typeface="Gabriola" pitchFamily="82" charset="0"/>
              </a:rPr>
              <a:t>الجوھریة</a:t>
            </a:r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، عند إعداد </a:t>
            </a:r>
            <a:r>
              <a:rPr lang="ar-DZ" sz="2000" dirty="0" smtClean="0">
                <a:solidFill>
                  <a:srgbClr val="000000"/>
                </a:solidFill>
                <a:latin typeface="Gabriola" pitchFamily="82" charset="0"/>
              </a:rPr>
              <a:t>المنشآت </a:t>
            </a:r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إصدار الأحكام عند اتخاذ القرارات المتعلقة بالاعتراف </a:t>
            </a:r>
            <a:r>
              <a:rPr lang="ar-DZ" sz="2000" dirty="0" err="1">
                <a:solidFill>
                  <a:srgbClr val="000000"/>
                </a:solidFill>
                <a:latin typeface="Gabriola" pitchFamily="82" charset="0"/>
              </a:rPr>
              <a:t>والقیاس</a:t>
            </a:r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 والعرض والإفصاح. </a:t>
            </a:r>
            <a:endParaRPr lang="fr-FR" sz="200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12" name="Rounded Rectangular Callout 3"/>
          <p:cNvSpPr/>
          <p:nvPr/>
        </p:nvSpPr>
        <p:spPr bwMode="auto">
          <a:xfrm>
            <a:off x="1187624" y="102084"/>
            <a:ext cx="7200800" cy="695835"/>
          </a:xfrm>
          <a:prstGeom prst="wedgeRoundRectCallout">
            <a:avLst>
              <a:gd name="adj1" fmla="val -42416"/>
              <a:gd name="adj2" fmla="val 873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ثالثا</a:t>
            </a:r>
            <a:r>
              <a:rPr lang="ar-DZ" sz="32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: إصدارات مؤسسة معايير التقرير المالي الدولية </a:t>
            </a:r>
          </a:p>
        </p:txBody>
      </p:sp>
    </p:spTree>
    <p:extLst>
      <p:ext uri="{BB962C8B-B14F-4D97-AF65-F5344CB8AC3E}">
        <p14:creationId xmlns:p14="http://schemas.microsoft.com/office/powerpoint/2010/main" val="3443482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5" name="Rounded Rectangle 12"/>
          <p:cNvSpPr/>
          <p:nvPr/>
        </p:nvSpPr>
        <p:spPr bwMode="auto">
          <a:xfrm>
            <a:off x="6804248" y="980728"/>
            <a:ext cx="2088232" cy="11211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تفسيرات معايير المحاسبة الدولية </a:t>
            </a:r>
            <a:r>
              <a:rPr lang="fr-FR" sz="2400" dirty="0" smtClean="0">
                <a:solidFill>
                  <a:srgbClr val="000000"/>
                </a:solidFill>
                <a:latin typeface="Gabriola" pitchFamily="82" charset="0"/>
              </a:rPr>
              <a:t>SIC</a:t>
            </a:r>
          </a:p>
        </p:txBody>
      </p:sp>
      <p:sp>
        <p:nvSpPr>
          <p:cNvPr id="7" name="Rounded Rectangle 4"/>
          <p:cNvSpPr/>
          <p:nvPr/>
        </p:nvSpPr>
        <p:spPr bwMode="auto">
          <a:xfrm>
            <a:off x="6345051" y="2284689"/>
            <a:ext cx="2654931" cy="446449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300" b="0" dirty="0" err="1" smtClean="0">
                <a:solidFill>
                  <a:srgbClr val="000000"/>
                </a:solidFill>
                <a:latin typeface="Gabriola" pitchFamily="82" charset="0"/>
              </a:rPr>
              <a:t>ھي</a:t>
            </a:r>
            <a:r>
              <a:rPr lang="ar-DZ" sz="2300" b="0" dirty="0" smtClean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300" b="0" dirty="0" err="1">
                <a:solidFill>
                  <a:srgbClr val="000000"/>
                </a:solidFill>
                <a:latin typeface="Gabriola" pitchFamily="82" charset="0"/>
              </a:rPr>
              <a:t>التفسیرات</a:t>
            </a:r>
            <a:r>
              <a:rPr lang="ar-DZ" sz="2300" b="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300" b="0" dirty="0" smtClean="0">
                <a:solidFill>
                  <a:srgbClr val="000000"/>
                </a:solidFill>
                <a:latin typeface="Gabriola" pitchFamily="82" charset="0"/>
              </a:rPr>
              <a:t>صادرة </a:t>
            </a:r>
            <a:r>
              <a:rPr lang="ar-DZ" sz="2300" b="0" dirty="0">
                <a:solidFill>
                  <a:srgbClr val="000000"/>
                </a:solidFill>
                <a:latin typeface="Gabriola" pitchFamily="82" charset="0"/>
              </a:rPr>
              <a:t>عن اللجنة الدائمة </a:t>
            </a:r>
            <a:r>
              <a:rPr lang="ar-DZ" sz="2300" b="0" dirty="0" err="1">
                <a:solidFill>
                  <a:srgbClr val="000000"/>
                </a:solidFill>
                <a:latin typeface="Gabriola" pitchFamily="82" charset="0"/>
              </a:rPr>
              <a:t>للتفسیرات</a:t>
            </a:r>
            <a:r>
              <a:rPr lang="ar-DZ" sz="2300" b="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300" b="0" dirty="0" smtClean="0">
                <a:solidFill>
                  <a:srgbClr val="000000"/>
                </a:solidFill>
                <a:latin typeface="Gabriola" pitchFamily="82" charset="0"/>
              </a:rPr>
              <a:t>   </a:t>
            </a:r>
            <a:r>
              <a:rPr lang="fr-FR" sz="2300" b="0" dirty="0" smtClean="0">
                <a:solidFill>
                  <a:srgbClr val="000000"/>
                </a:solidFill>
                <a:latin typeface="Gabriola" pitchFamily="82" charset="0"/>
              </a:rPr>
              <a:t>SIC</a:t>
            </a:r>
            <a:r>
              <a:rPr lang="ar-DZ" sz="2300" b="0" dirty="0" smtClean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300" b="0" dirty="0" err="1" smtClean="0">
                <a:solidFill>
                  <a:srgbClr val="000000"/>
                </a:solidFill>
                <a:latin typeface="Gabriola" pitchFamily="82" charset="0"/>
              </a:rPr>
              <a:t>بین</a:t>
            </a:r>
            <a:r>
              <a:rPr lang="ar-DZ" sz="2300" b="0" dirty="0" smtClean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300" b="0" dirty="0">
                <a:solidFill>
                  <a:srgbClr val="000000"/>
                </a:solidFill>
                <a:latin typeface="Gabriola" pitchFamily="82" charset="0"/>
              </a:rPr>
              <a:t>عامي 1973 </a:t>
            </a:r>
            <a:r>
              <a:rPr lang="ar-DZ" sz="2300" b="0" dirty="0" smtClean="0">
                <a:solidFill>
                  <a:srgbClr val="000000"/>
                </a:solidFill>
                <a:latin typeface="Gabriola" pitchFamily="82" charset="0"/>
              </a:rPr>
              <a:t>و2001 </a:t>
            </a:r>
            <a:r>
              <a:rPr lang="ar-DZ" sz="2300" b="0" dirty="0">
                <a:solidFill>
                  <a:srgbClr val="000000"/>
                </a:solidFill>
                <a:latin typeface="Gabriola" pitchFamily="82" charset="0"/>
              </a:rPr>
              <a:t>وقد تم إصدار 33 </a:t>
            </a:r>
            <a:r>
              <a:rPr lang="ar-DZ" sz="2300" b="0" dirty="0" err="1" smtClean="0">
                <a:solidFill>
                  <a:srgbClr val="000000"/>
                </a:solidFill>
                <a:latin typeface="Gabriola" pitchFamily="82" charset="0"/>
              </a:rPr>
              <a:t>تفسیرا</a:t>
            </a:r>
            <a:r>
              <a:rPr lang="ar-DZ" sz="2300" b="0" dirty="0" smtClean="0">
                <a:solidFill>
                  <a:srgbClr val="000000"/>
                </a:solidFill>
                <a:latin typeface="Gabriola" pitchFamily="82" charset="0"/>
              </a:rPr>
              <a:t> لكن </a:t>
            </a:r>
            <a:r>
              <a:rPr lang="ar-DZ" sz="2300" b="0" dirty="0">
                <a:solidFill>
                  <a:srgbClr val="000000"/>
                </a:solidFill>
                <a:latin typeface="Gabriola" pitchFamily="82" charset="0"/>
              </a:rPr>
              <a:t>مازال </a:t>
            </a:r>
            <a:r>
              <a:rPr lang="ar-DZ" sz="2300" b="0" dirty="0" err="1">
                <a:solidFill>
                  <a:srgbClr val="000000"/>
                </a:solidFill>
                <a:latin typeface="Gabriola" pitchFamily="82" charset="0"/>
              </a:rPr>
              <a:t>منھا</a:t>
            </a:r>
            <a:r>
              <a:rPr lang="ar-DZ" sz="2300" b="0" dirty="0">
                <a:solidFill>
                  <a:srgbClr val="000000"/>
                </a:solidFill>
                <a:latin typeface="Gabriola" pitchFamily="82" charset="0"/>
              </a:rPr>
              <a:t> </a:t>
            </a:r>
          </a:p>
          <a:p>
            <a:pPr algn="just" rtl="1"/>
            <a:r>
              <a:rPr lang="ar-DZ" sz="2300" b="0" dirty="0">
                <a:solidFill>
                  <a:srgbClr val="000000"/>
                </a:solidFill>
                <a:latin typeface="Gabriola" pitchFamily="82" charset="0"/>
              </a:rPr>
              <a:t>5 </a:t>
            </a:r>
            <a:r>
              <a:rPr lang="ar-DZ" sz="2300" b="0" dirty="0" err="1">
                <a:solidFill>
                  <a:srgbClr val="000000"/>
                </a:solidFill>
                <a:latin typeface="Gabriola" pitchFamily="82" charset="0"/>
              </a:rPr>
              <a:t>تفسیرات</a:t>
            </a:r>
            <a:r>
              <a:rPr lang="ar-DZ" sz="2300" b="0" dirty="0">
                <a:solidFill>
                  <a:srgbClr val="000000"/>
                </a:solidFill>
                <a:latin typeface="Gabriola" pitchFamily="82" charset="0"/>
              </a:rPr>
              <a:t> فقط </a:t>
            </a:r>
            <a:r>
              <a:rPr lang="ar-DZ" sz="2300" b="0" dirty="0" err="1">
                <a:solidFill>
                  <a:srgbClr val="000000"/>
                </a:solidFill>
                <a:latin typeface="Gabriola" pitchFamily="82" charset="0"/>
              </a:rPr>
              <a:t>ساریة</a:t>
            </a:r>
            <a:r>
              <a:rPr lang="ar-DZ" sz="2300" b="0" dirty="0">
                <a:solidFill>
                  <a:srgbClr val="000000"/>
                </a:solidFill>
                <a:latin typeface="Gabriola" pitchFamily="82" charset="0"/>
              </a:rPr>
              <a:t>، </a:t>
            </a:r>
            <a:r>
              <a:rPr lang="ar-DZ" sz="2300" b="0" dirty="0" err="1">
                <a:solidFill>
                  <a:srgbClr val="000000"/>
                </a:solidFill>
                <a:latin typeface="Gabriola" pitchFamily="82" charset="0"/>
              </a:rPr>
              <a:t>حیث</a:t>
            </a:r>
            <a:r>
              <a:rPr lang="ar-DZ" sz="2300" b="0" dirty="0">
                <a:solidFill>
                  <a:srgbClr val="000000"/>
                </a:solidFill>
                <a:latin typeface="Gabriola" pitchFamily="82" charset="0"/>
              </a:rPr>
              <a:t> تم استبدال </a:t>
            </a:r>
            <a:r>
              <a:rPr lang="ar-DZ" sz="2300" b="0" dirty="0" err="1">
                <a:solidFill>
                  <a:srgbClr val="000000"/>
                </a:solidFill>
                <a:latin typeface="Gabriola" pitchFamily="82" charset="0"/>
              </a:rPr>
              <a:t>التفسیرات</a:t>
            </a:r>
            <a:r>
              <a:rPr lang="ar-DZ" sz="2300" b="0" dirty="0">
                <a:solidFill>
                  <a:srgbClr val="000000"/>
                </a:solidFill>
                <a:latin typeface="Gabriola" pitchFamily="82" charset="0"/>
              </a:rPr>
              <a:t> الأخرى </a:t>
            </a:r>
            <a:r>
              <a:rPr lang="ar-DZ" sz="2300" b="0" dirty="0" err="1">
                <a:solidFill>
                  <a:srgbClr val="000000"/>
                </a:solidFill>
                <a:latin typeface="Gabriola" pitchFamily="82" charset="0"/>
              </a:rPr>
              <a:t>بتفسیرات</a:t>
            </a:r>
            <a:r>
              <a:rPr lang="ar-DZ" sz="2300" b="0" dirty="0">
                <a:solidFill>
                  <a:srgbClr val="000000"/>
                </a:solidFill>
                <a:latin typeface="Gabriola" pitchFamily="82" charset="0"/>
              </a:rPr>
              <a:t> أو </a:t>
            </a:r>
            <a:r>
              <a:rPr lang="ar-DZ" sz="2300" b="0" dirty="0" err="1">
                <a:solidFill>
                  <a:srgbClr val="000000"/>
                </a:solidFill>
                <a:latin typeface="Gabriola" pitchFamily="82" charset="0"/>
              </a:rPr>
              <a:t>بمعاییر</a:t>
            </a:r>
            <a:r>
              <a:rPr lang="ar-DZ" sz="2300" b="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300" b="0" dirty="0" err="1">
                <a:solidFill>
                  <a:srgbClr val="000000"/>
                </a:solidFill>
                <a:latin typeface="Gabriola" pitchFamily="82" charset="0"/>
              </a:rPr>
              <a:t>جدیدة</a:t>
            </a:r>
            <a:r>
              <a:rPr lang="ar-DZ" sz="2300" b="0" dirty="0">
                <a:solidFill>
                  <a:srgbClr val="000000"/>
                </a:solidFill>
                <a:latin typeface="Gabriola" pitchFamily="82" charset="0"/>
              </a:rPr>
              <a:t>، أو </a:t>
            </a:r>
            <a:r>
              <a:rPr lang="ar-DZ" sz="2300" b="0" dirty="0" err="1">
                <a:solidFill>
                  <a:srgbClr val="000000"/>
                </a:solidFill>
                <a:latin typeface="Gabriola" pitchFamily="82" charset="0"/>
              </a:rPr>
              <a:t>إدراجھا</a:t>
            </a:r>
            <a:r>
              <a:rPr lang="ar-DZ" sz="2300" b="0" dirty="0">
                <a:solidFill>
                  <a:srgbClr val="000000"/>
                </a:solidFill>
                <a:latin typeface="Gabriola" pitchFamily="82" charset="0"/>
              </a:rPr>
              <a:t> في </a:t>
            </a:r>
            <a:r>
              <a:rPr lang="ar-DZ" sz="2300" b="0" dirty="0" err="1" smtClean="0">
                <a:solidFill>
                  <a:srgbClr val="000000"/>
                </a:solidFill>
                <a:latin typeface="Gabriola" pitchFamily="82" charset="0"/>
              </a:rPr>
              <a:t>معاییر</a:t>
            </a:r>
            <a:r>
              <a:rPr lang="ar-DZ" sz="2300" b="0" dirty="0" smtClean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300" b="0" dirty="0">
                <a:solidFill>
                  <a:srgbClr val="000000"/>
                </a:solidFill>
                <a:latin typeface="Gabriola" pitchFamily="82" charset="0"/>
              </a:rPr>
              <a:t>أخرى؛</a:t>
            </a:r>
            <a:endParaRPr lang="ar-DZ" sz="2300" b="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8" name="Rounded Rectangle 12"/>
          <p:cNvSpPr/>
          <p:nvPr/>
        </p:nvSpPr>
        <p:spPr bwMode="auto">
          <a:xfrm>
            <a:off x="3419873" y="980728"/>
            <a:ext cx="2448271" cy="127583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تفسيرات معايير التقرير المالي الدولية </a:t>
            </a:r>
            <a:endParaRPr lang="fr-FR" sz="2400" dirty="0">
              <a:solidFill>
                <a:srgbClr val="000000"/>
              </a:solidFill>
              <a:latin typeface="Gabriola" pitchFamily="82" charset="0"/>
            </a:endParaRPr>
          </a:p>
          <a:p>
            <a:pPr algn="ctr" rtl="1"/>
            <a:r>
              <a:rPr lang="fr-FR" sz="2400" dirty="0" smtClean="0">
                <a:solidFill>
                  <a:srgbClr val="000000"/>
                </a:solidFill>
                <a:latin typeface="Gabriola" pitchFamily="82" charset="0"/>
              </a:rPr>
              <a:t>IFRIC</a:t>
            </a: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 </a:t>
            </a:r>
            <a:endParaRPr lang="fr-FR" sz="240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9" name="Rounded Rectangle 4"/>
          <p:cNvSpPr/>
          <p:nvPr/>
        </p:nvSpPr>
        <p:spPr bwMode="auto">
          <a:xfrm>
            <a:off x="3347864" y="2319954"/>
            <a:ext cx="2880319" cy="412024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b="0" dirty="0" err="1" smtClean="0">
                <a:solidFill>
                  <a:srgbClr val="000000"/>
                </a:solidFill>
                <a:latin typeface="Gabriola" pitchFamily="82" charset="0"/>
              </a:rPr>
              <a:t>ھي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التفسیرات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الصادرة عن لجنة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تفسیرات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معاییر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التقریر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المالي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الدولیة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fr-FR" sz="2400" b="0" dirty="0" smtClean="0">
                <a:solidFill>
                  <a:srgbClr val="000000"/>
                </a:solidFill>
                <a:latin typeface="Gabriola" pitchFamily="82" charset="0"/>
              </a:rPr>
              <a:t>IFRSIC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fr-FR" sz="2400" b="0" dirty="0" smtClean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منذ عام 2001 إلى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یومنا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ھذا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؛ وقد أصدرت لجنة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التفسیرات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23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تفسیرا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مازال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منھا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15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تفسیرا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ساریا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؛</a:t>
            </a:r>
            <a:endParaRPr lang="ar-DZ" sz="2400" b="0" dirty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11" name="Rounded Rectangle 12"/>
          <p:cNvSpPr/>
          <p:nvPr/>
        </p:nvSpPr>
        <p:spPr bwMode="auto">
          <a:xfrm>
            <a:off x="296380" y="1211300"/>
            <a:ext cx="2934616" cy="200167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000" dirty="0" smtClean="0">
                <a:solidFill>
                  <a:srgbClr val="000000"/>
                </a:solidFill>
                <a:latin typeface="Gabriola" pitchFamily="82" charset="0"/>
              </a:rPr>
              <a:t>صدر كذلك عن </a:t>
            </a:r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مؤسسة </a:t>
            </a:r>
            <a:r>
              <a:rPr lang="ar-DZ" sz="2000" dirty="0" err="1">
                <a:solidFill>
                  <a:srgbClr val="000000"/>
                </a:solidFill>
                <a:latin typeface="Gabriola" pitchFamily="82" charset="0"/>
              </a:rPr>
              <a:t>معاییر</a:t>
            </a:r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000" dirty="0" err="1">
                <a:solidFill>
                  <a:srgbClr val="000000"/>
                </a:solidFill>
                <a:latin typeface="Gabriola" pitchFamily="82" charset="0"/>
              </a:rPr>
              <a:t>التقریر</a:t>
            </a:r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 المالي </a:t>
            </a:r>
            <a:r>
              <a:rPr lang="ar-DZ" sz="2000" dirty="0" err="1" smtClean="0">
                <a:solidFill>
                  <a:srgbClr val="000000"/>
                </a:solidFill>
                <a:latin typeface="Gabriola" pitchFamily="82" charset="0"/>
              </a:rPr>
              <a:t>الدولیة</a:t>
            </a:r>
            <a:r>
              <a:rPr lang="ar-DZ" sz="2000" dirty="0" smtClean="0">
                <a:solidFill>
                  <a:srgbClr val="000000"/>
                </a:solidFill>
                <a:latin typeface="Gabriola" pitchFamily="82" charset="0"/>
              </a:rPr>
              <a:t>:  </a:t>
            </a:r>
            <a:r>
              <a:rPr lang="ar-DZ" sz="2000" i="1" dirty="0" err="1" smtClean="0">
                <a:solidFill>
                  <a:srgbClr val="000000"/>
                </a:solidFill>
                <a:latin typeface="Gabriola" pitchFamily="82" charset="0"/>
              </a:rPr>
              <a:t>معیار</a:t>
            </a:r>
            <a:r>
              <a:rPr lang="ar-DZ" sz="2000" i="1" dirty="0" smtClean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000" i="1" dirty="0" err="1" smtClean="0">
                <a:solidFill>
                  <a:srgbClr val="000000"/>
                </a:solidFill>
                <a:latin typeface="Gabriola" pitchFamily="82" charset="0"/>
              </a:rPr>
              <a:t>التقریر</a:t>
            </a:r>
            <a:r>
              <a:rPr lang="ar-DZ" sz="2000" i="1" dirty="0" smtClean="0">
                <a:solidFill>
                  <a:srgbClr val="000000"/>
                </a:solidFill>
                <a:latin typeface="Gabriola" pitchFamily="82" charset="0"/>
              </a:rPr>
              <a:t> </a:t>
            </a:r>
          </a:p>
          <a:p>
            <a:pPr algn="just" rtl="1"/>
            <a:r>
              <a:rPr lang="ar-DZ" sz="2000" i="1" dirty="0" smtClean="0">
                <a:solidFill>
                  <a:srgbClr val="000000"/>
                </a:solidFill>
                <a:latin typeface="Gabriola" pitchFamily="82" charset="0"/>
              </a:rPr>
              <a:t>المالي الدولي للمنشآت </a:t>
            </a:r>
            <a:r>
              <a:rPr lang="ar-DZ" sz="2000" i="1" dirty="0" err="1" smtClean="0">
                <a:solidFill>
                  <a:srgbClr val="000000"/>
                </a:solidFill>
                <a:latin typeface="Gabriola" pitchFamily="82" charset="0"/>
              </a:rPr>
              <a:t>الصغیرة</a:t>
            </a:r>
            <a:r>
              <a:rPr lang="ar-DZ" sz="2000" i="1" dirty="0" smtClean="0">
                <a:solidFill>
                  <a:srgbClr val="000000"/>
                </a:solidFill>
                <a:latin typeface="Gabriola" pitchFamily="82" charset="0"/>
              </a:rPr>
              <a:t> والمتوسطة</a:t>
            </a:r>
            <a:endParaRPr lang="fr-FR" sz="2000" i="1" dirty="0" smtClean="0">
              <a:solidFill>
                <a:srgbClr val="000000"/>
              </a:solidFill>
              <a:latin typeface="Gabriola" pitchFamily="82" charset="0"/>
            </a:endParaRPr>
          </a:p>
          <a:p>
            <a:pPr algn="just" rtl="1"/>
            <a:r>
              <a:rPr lang="ar-DZ" sz="2000" dirty="0" smtClean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fr-FR" sz="2000" dirty="0" smtClean="0">
                <a:solidFill>
                  <a:srgbClr val="000000"/>
                </a:solidFill>
                <a:latin typeface="Gabriola" pitchFamily="82" charset="0"/>
              </a:rPr>
              <a:t>IFRS for </a:t>
            </a:r>
            <a:r>
              <a:rPr lang="fr-FR" sz="2000" dirty="0" err="1" smtClean="0">
                <a:solidFill>
                  <a:srgbClr val="000000"/>
                </a:solidFill>
                <a:latin typeface="Gabriola" pitchFamily="82" charset="0"/>
              </a:rPr>
              <a:t>SMEs</a:t>
            </a:r>
            <a:endParaRPr lang="fr-FR" sz="200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12" name="Rounded Rectangular Callout 3"/>
          <p:cNvSpPr/>
          <p:nvPr/>
        </p:nvSpPr>
        <p:spPr bwMode="auto">
          <a:xfrm>
            <a:off x="1187624" y="102084"/>
            <a:ext cx="7200800" cy="695835"/>
          </a:xfrm>
          <a:prstGeom prst="wedgeRoundRectCallout">
            <a:avLst>
              <a:gd name="adj1" fmla="val -42416"/>
              <a:gd name="adj2" fmla="val 873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ثالثا</a:t>
            </a:r>
            <a:r>
              <a:rPr lang="ar-DZ" sz="32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: إصدارات مؤسسة معايير التقرير المالي الدولية </a:t>
            </a:r>
          </a:p>
        </p:txBody>
      </p:sp>
      <p:sp>
        <p:nvSpPr>
          <p:cNvPr id="10" name="Rounded Rectangle 12"/>
          <p:cNvSpPr/>
          <p:nvPr/>
        </p:nvSpPr>
        <p:spPr bwMode="auto">
          <a:xfrm>
            <a:off x="107504" y="3356991"/>
            <a:ext cx="3123492" cy="339219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200" b="0" dirty="0" smtClean="0">
                <a:solidFill>
                  <a:srgbClr val="000000"/>
                </a:solidFill>
                <a:latin typeface="Gabriola" pitchFamily="82" charset="0"/>
              </a:rPr>
              <a:t>أصدرت لأول </a:t>
            </a:r>
            <a:r>
              <a:rPr lang="ar-DZ" sz="2200" b="0" dirty="0">
                <a:solidFill>
                  <a:srgbClr val="000000"/>
                </a:solidFill>
                <a:latin typeface="Gabriola" pitchFamily="82" charset="0"/>
              </a:rPr>
              <a:t>مرة عام </a:t>
            </a:r>
            <a:r>
              <a:rPr lang="ar-DZ" sz="2200" b="0" dirty="0" smtClean="0">
                <a:solidFill>
                  <a:srgbClr val="000000"/>
                </a:solidFill>
                <a:latin typeface="Gabriola" pitchFamily="82" charset="0"/>
              </a:rPr>
              <a:t>2009 </a:t>
            </a:r>
            <a:r>
              <a:rPr lang="ar-DZ" sz="2200" b="0" dirty="0">
                <a:solidFill>
                  <a:srgbClr val="000000"/>
                </a:solidFill>
                <a:latin typeface="Gabriola" pitchFamily="82" charset="0"/>
              </a:rPr>
              <a:t>وتم </a:t>
            </a:r>
            <a:r>
              <a:rPr lang="ar-DZ" sz="2200" b="0" dirty="0" err="1" smtClean="0">
                <a:solidFill>
                  <a:srgbClr val="000000"/>
                </a:solidFill>
                <a:latin typeface="Gabriola" pitchFamily="82" charset="0"/>
              </a:rPr>
              <a:t>تعدیلھا</a:t>
            </a:r>
            <a:r>
              <a:rPr lang="ar-DZ" sz="2200" b="0" dirty="0" smtClean="0">
                <a:solidFill>
                  <a:srgbClr val="000000"/>
                </a:solidFill>
                <a:latin typeface="Gabriola" pitchFamily="82" charset="0"/>
              </a:rPr>
              <a:t> عام 2015 </a:t>
            </a:r>
            <a:r>
              <a:rPr lang="ar-DZ" sz="2200" b="0" dirty="0">
                <a:solidFill>
                  <a:srgbClr val="000000"/>
                </a:solidFill>
                <a:latin typeface="Gabriola" pitchFamily="82" charset="0"/>
              </a:rPr>
              <a:t>وقد نص </a:t>
            </a:r>
            <a:r>
              <a:rPr lang="ar-DZ" sz="2200" b="0" dirty="0" err="1">
                <a:solidFill>
                  <a:srgbClr val="000000"/>
                </a:solidFill>
                <a:latin typeface="Gabriola" pitchFamily="82" charset="0"/>
              </a:rPr>
              <a:t>ھذا</a:t>
            </a:r>
            <a:r>
              <a:rPr lang="ar-DZ" sz="2200" b="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200" b="0" dirty="0" err="1">
                <a:solidFill>
                  <a:srgbClr val="000000"/>
                </a:solidFill>
                <a:latin typeface="Gabriola" pitchFamily="82" charset="0"/>
              </a:rPr>
              <a:t>التعدیل</a:t>
            </a:r>
            <a:r>
              <a:rPr lang="ar-DZ" sz="2200" b="0" dirty="0">
                <a:solidFill>
                  <a:srgbClr val="000000"/>
                </a:solidFill>
                <a:latin typeface="Gabriola" pitchFamily="82" charset="0"/>
              </a:rPr>
              <a:t> على أن </a:t>
            </a:r>
            <a:r>
              <a:rPr lang="ar-DZ" sz="2200" b="0" dirty="0" err="1">
                <a:solidFill>
                  <a:srgbClr val="000000"/>
                </a:solidFill>
                <a:latin typeface="Gabriola" pitchFamily="82" charset="0"/>
              </a:rPr>
              <a:t>المعیار</a:t>
            </a:r>
            <a:r>
              <a:rPr lang="ar-DZ" sz="2200" b="0" dirty="0">
                <a:solidFill>
                  <a:srgbClr val="000000"/>
                </a:solidFill>
                <a:latin typeface="Gabriola" pitchFamily="82" charset="0"/>
              </a:rPr>
              <a:t> ساري المفعول بدء من </a:t>
            </a:r>
            <a:r>
              <a:rPr lang="ar-DZ" sz="2200" b="0" dirty="0" smtClean="0">
                <a:solidFill>
                  <a:srgbClr val="000000"/>
                </a:solidFill>
                <a:latin typeface="Gabriola" pitchFamily="82" charset="0"/>
              </a:rPr>
              <a:t>2017/1/1 </a:t>
            </a:r>
            <a:r>
              <a:rPr lang="ar-DZ" sz="2200" b="0" dirty="0">
                <a:solidFill>
                  <a:srgbClr val="000000"/>
                </a:solidFill>
                <a:latin typeface="Gabriola" pitchFamily="82" charset="0"/>
              </a:rPr>
              <a:t>مع </a:t>
            </a:r>
            <a:r>
              <a:rPr lang="ar-DZ" sz="2200" b="0" dirty="0" err="1">
                <a:solidFill>
                  <a:srgbClr val="000000"/>
                </a:solidFill>
                <a:latin typeface="Gabriola" pitchFamily="82" charset="0"/>
              </a:rPr>
              <a:t>إمكانیة</a:t>
            </a:r>
            <a:r>
              <a:rPr lang="ar-DZ" sz="2200" b="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200" b="0" dirty="0" err="1" smtClean="0">
                <a:solidFill>
                  <a:srgbClr val="000000"/>
                </a:solidFill>
                <a:latin typeface="Gabriola" pitchFamily="82" charset="0"/>
              </a:rPr>
              <a:t>التطبیق</a:t>
            </a:r>
            <a:r>
              <a:rPr lang="ar-DZ" sz="2200" b="0" dirty="0" smtClean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200" b="0" dirty="0">
                <a:solidFill>
                  <a:srgbClr val="000000"/>
                </a:solidFill>
                <a:latin typeface="Gabriola" pitchFamily="82" charset="0"/>
              </a:rPr>
              <a:t>المبكر قبل ذلك </a:t>
            </a:r>
            <a:r>
              <a:rPr lang="ar-DZ" sz="2200" b="0" dirty="0" err="1">
                <a:solidFill>
                  <a:srgbClr val="000000"/>
                </a:solidFill>
                <a:latin typeface="Gabriola" pitchFamily="82" charset="0"/>
              </a:rPr>
              <a:t>التاریخ</a:t>
            </a:r>
            <a:r>
              <a:rPr lang="ar-DZ" sz="2200" b="0" dirty="0">
                <a:solidFill>
                  <a:srgbClr val="000000"/>
                </a:solidFill>
                <a:latin typeface="Gabriola" pitchFamily="82" charset="0"/>
              </a:rPr>
              <a:t>؛ وقد تم وضع </a:t>
            </a:r>
            <a:r>
              <a:rPr lang="ar-DZ" sz="2200" b="0" dirty="0" err="1">
                <a:solidFill>
                  <a:srgbClr val="000000"/>
                </a:solidFill>
                <a:latin typeface="Gabriola" pitchFamily="82" charset="0"/>
              </a:rPr>
              <a:t>ھذا</a:t>
            </a:r>
            <a:r>
              <a:rPr lang="ar-DZ" sz="2200" b="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200" b="0" dirty="0" err="1">
                <a:solidFill>
                  <a:srgbClr val="000000"/>
                </a:solidFill>
                <a:latin typeface="Gabriola" pitchFamily="82" charset="0"/>
              </a:rPr>
              <a:t>المعیار</a:t>
            </a:r>
            <a:r>
              <a:rPr lang="ar-DZ" sz="2200" b="0" dirty="0">
                <a:solidFill>
                  <a:srgbClr val="000000"/>
                </a:solidFill>
                <a:latin typeface="Gabriola" pitchFamily="82" charset="0"/>
              </a:rPr>
              <a:t> للاستخدام من قبل المنشآت </a:t>
            </a:r>
            <a:r>
              <a:rPr lang="ar-DZ" sz="2200" b="0" dirty="0" err="1" smtClean="0">
                <a:solidFill>
                  <a:srgbClr val="000000"/>
                </a:solidFill>
                <a:latin typeface="Gabriola" pitchFamily="82" charset="0"/>
              </a:rPr>
              <a:t>الصغیرة</a:t>
            </a:r>
            <a:r>
              <a:rPr lang="ar-DZ" sz="2200" b="0" dirty="0" smtClean="0">
                <a:solidFill>
                  <a:srgbClr val="000000"/>
                </a:solidFill>
                <a:latin typeface="Gabriola" pitchFamily="82" charset="0"/>
              </a:rPr>
              <a:t> ومتوسطة الحجم</a:t>
            </a:r>
            <a:endParaRPr lang="fr-FR" sz="2200" b="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02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1" grpId="0" animBg="1"/>
      <p:bldP spid="10" grpId="0" animBg="1"/>
    </p:bldLst>
  </p:timing>
</p:sld>
</file>

<file path=ppt/theme/theme1.xml><?xml version="1.0" encoding="utf-8"?>
<a:theme xmlns:a="http://schemas.openxmlformats.org/drawingml/2006/main" name="590TGp_climb_dark_ani">
  <a:themeElements>
    <a:clrScheme name="Office Theme 1">
      <a:dk1>
        <a:srgbClr val="808080"/>
      </a:dk1>
      <a:lt1>
        <a:srgbClr val="FFFFFF"/>
      </a:lt1>
      <a:dk2>
        <a:srgbClr val="003366"/>
      </a:dk2>
      <a:lt2>
        <a:srgbClr val="FFFFCC"/>
      </a:lt2>
      <a:accent1>
        <a:srgbClr val="79CE24"/>
      </a:accent1>
      <a:accent2>
        <a:srgbClr val="E45267"/>
      </a:accent2>
      <a:accent3>
        <a:srgbClr val="AAADB8"/>
      </a:accent3>
      <a:accent4>
        <a:srgbClr val="DADADA"/>
      </a:accent4>
      <a:accent5>
        <a:srgbClr val="BEE3AC"/>
      </a:accent5>
      <a:accent6>
        <a:srgbClr val="CF495D"/>
      </a:accent6>
      <a:hlink>
        <a:srgbClr val="5FC3D7"/>
      </a:hlink>
      <a:folHlink>
        <a:srgbClr val="FAA71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808080"/>
        </a:dk1>
        <a:lt1>
          <a:srgbClr val="FFFFFF"/>
        </a:lt1>
        <a:dk2>
          <a:srgbClr val="003366"/>
        </a:dk2>
        <a:lt2>
          <a:srgbClr val="FFFFCC"/>
        </a:lt2>
        <a:accent1>
          <a:srgbClr val="79CE24"/>
        </a:accent1>
        <a:accent2>
          <a:srgbClr val="E45267"/>
        </a:accent2>
        <a:accent3>
          <a:srgbClr val="AAADB8"/>
        </a:accent3>
        <a:accent4>
          <a:srgbClr val="DADADA"/>
        </a:accent4>
        <a:accent5>
          <a:srgbClr val="BEE3AC"/>
        </a:accent5>
        <a:accent6>
          <a:srgbClr val="CF495D"/>
        </a:accent6>
        <a:hlink>
          <a:srgbClr val="5FC3D7"/>
        </a:hlink>
        <a:folHlink>
          <a:srgbClr val="FAA7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5F5F5F"/>
        </a:dk1>
        <a:lt1>
          <a:srgbClr val="FFFFFF"/>
        </a:lt1>
        <a:dk2>
          <a:srgbClr val="232751"/>
        </a:dk2>
        <a:lt2>
          <a:srgbClr val="CCFFCC"/>
        </a:lt2>
        <a:accent1>
          <a:srgbClr val="62A2DC"/>
        </a:accent1>
        <a:accent2>
          <a:srgbClr val="E29B54"/>
        </a:accent2>
        <a:accent3>
          <a:srgbClr val="ACACB3"/>
        </a:accent3>
        <a:accent4>
          <a:srgbClr val="DADADA"/>
        </a:accent4>
        <a:accent5>
          <a:srgbClr val="B7CEEB"/>
        </a:accent5>
        <a:accent6>
          <a:srgbClr val="CD8C4B"/>
        </a:accent6>
        <a:hlink>
          <a:srgbClr val="83CE5A"/>
        </a:hlink>
        <a:folHlink>
          <a:srgbClr val="DE585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5F5F5F"/>
        </a:dk1>
        <a:lt1>
          <a:srgbClr val="FFFFFF"/>
        </a:lt1>
        <a:dk2>
          <a:srgbClr val="504736"/>
        </a:dk2>
        <a:lt2>
          <a:srgbClr val="CCECFF"/>
        </a:lt2>
        <a:accent1>
          <a:srgbClr val="DE6084"/>
        </a:accent1>
        <a:accent2>
          <a:srgbClr val="63B1C9"/>
        </a:accent2>
        <a:accent3>
          <a:srgbClr val="B3B1AE"/>
        </a:accent3>
        <a:accent4>
          <a:srgbClr val="DADADA"/>
        </a:accent4>
        <a:accent5>
          <a:srgbClr val="ECB6C2"/>
        </a:accent5>
        <a:accent6>
          <a:srgbClr val="59A0B6"/>
        </a:accent6>
        <a:hlink>
          <a:srgbClr val="D08B58"/>
        </a:hlink>
        <a:folHlink>
          <a:srgbClr val="67D53B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590TGp_climb_dark_ani</Template>
  <TotalTime>2061</TotalTime>
  <Words>646</Words>
  <Application>Microsoft Office PowerPoint</Application>
  <PresentationFormat>Affichage à l'écran (4:3)</PresentationFormat>
  <Paragraphs>77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宋体</vt:lpstr>
      <vt:lpstr>Arial</vt:lpstr>
      <vt:lpstr>Arial Black</vt:lpstr>
      <vt:lpstr>Gabriola</vt:lpstr>
      <vt:lpstr>Times New Roman</vt:lpstr>
      <vt:lpstr>Wingdings</vt:lpstr>
      <vt:lpstr>590TGp_climb_dark_ani</vt:lpstr>
      <vt:lpstr>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kenneth</dc:creator>
  <cp:lastModifiedBy>imybe</cp:lastModifiedBy>
  <cp:revision>227</cp:revision>
  <cp:lastPrinted>2014-05-14T09:33:19Z</cp:lastPrinted>
  <dcterms:created xsi:type="dcterms:W3CDTF">2010-10-31T01:33:33Z</dcterms:created>
  <dcterms:modified xsi:type="dcterms:W3CDTF">2024-02-12T21:03:38Z</dcterms:modified>
</cp:coreProperties>
</file>