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60" r:id="rId1"/>
  </p:sldMasterIdLst>
  <p:notesMasterIdLst>
    <p:notesMasterId r:id="rId18"/>
  </p:notesMasterIdLst>
  <p:sldIdLst>
    <p:sldId id="256" r:id="rId2"/>
    <p:sldId id="270" r:id="rId3"/>
    <p:sldId id="257" r:id="rId4"/>
    <p:sldId id="271" r:id="rId5"/>
    <p:sldId id="274" r:id="rId6"/>
    <p:sldId id="258" r:id="rId7"/>
    <p:sldId id="259" r:id="rId8"/>
    <p:sldId id="260" r:id="rId9"/>
    <p:sldId id="272" r:id="rId10"/>
    <p:sldId id="261" r:id="rId11"/>
    <p:sldId id="266" r:id="rId12"/>
    <p:sldId id="267" r:id="rId13"/>
    <p:sldId id="268" r:id="rId14"/>
    <p:sldId id="265" r:id="rId15"/>
    <p:sldId id="269" r:id="rId16"/>
    <p:sldId id="263" r:id="rId17"/>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2160" userDrawn="1">
          <p15:clr>
            <a:srgbClr val="A4A3A4"/>
          </p15:clr>
        </p15:guide>
        <p15:guide id="1" pos="3840" userDrawn="1">
          <p15:clr>
            <a:srgbClr val="A4A3A4"/>
          </p15:clr>
        </p15:guide>
      </p15:sldGuideLst>
    </p:ext>
    <p:ext uri="{2D200454-40CA-4A62-9FC3-DE9A4176ACB9}">
      <p15:notesGuideLst xmlns:p15="http://schemas.microsoft.com/office/powerpoint/2012/main">
        <p15:guide id="0" orient="horz" pos="2880" userDrawn="1">
          <p15:clr>
            <a:srgbClr val="A4A3A4"/>
          </p15:clr>
        </p15:guide>
        <p15:guide id="1"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880" autoAdjust="0"/>
    <p:restoredTop sz="94660"/>
  </p:normalViewPr>
  <p:slideViewPr>
    <p:cSldViewPr snapToGrid="0">
      <p:cViewPr>
        <p:scale>
          <a:sx n="73" d="100"/>
          <a:sy n="73" d="100"/>
        </p:scale>
        <p:origin x="-168" y="-15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50" d="100"/>
          <a:sy n="50" d="100"/>
        </p:scale>
        <p:origin x="-2232" y="-2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C772F9-5EAF-41BD-9F20-441CA3475056}" type="doc">
      <dgm:prSet loTypeId="urn:microsoft.com/office/officeart/2005/8/layout/vList3" loCatId="list" qsTypeId="urn:microsoft.com/office/officeart/2005/8/quickstyle/3d2" qsCatId="3D" csTypeId="urn:microsoft.com/office/officeart/2005/8/colors/accent3_4" csCatId="accent3" phldr="1"/>
      <dgm:spPr/>
      <dgm:t>
        <a:bodyPr/>
        <a:lstStyle/>
        <a:p>
          <a:endParaRPr lang="fr-FR"/>
        </a:p>
      </dgm:t>
    </dgm:pt>
    <dgm:pt modelId="{11B7193F-4F8D-450E-A2A1-3979F9DCC299}">
      <dgm:prSet/>
      <dgm:spPr/>
      <dgm:t>
        <a:bodyPr/>
        <a:lstStyle/>
        <a:p>
          <a:pPr rtl="1"/>
          <a:r>
            <a:rPr lang="ar-DZ" smtClean="0"/>
            <a:t>المقدمة</a:t>
          </a:r>
          <a:r>
            <a:rPr lang="fr-FR" smtClean="0"/>
            <a:t> </a:t>
          </a:r>
          <a:endParaRPr lang="fr-FR"/>
        </a:p>
      </dgm:t>
    </dgm:pt>
    <dgm:pt modelId="{C3AD0DFF-7FBD-4A15-B6A1-95306CCD439E}" type="parTrans" cxnId="{501810E5-ED69-4315-B437-365A61D6C471}">
      <dgm:prSet/>
      <dgm:spPr/>
      <dgm:t>
        <a:bodyPr/>
        <a:lstStyle/>
        <a:p>
          <a:endParaRPr lang="fr-FR"/>
        </a:p>
      </dgm:t>
    </dgm:pt>
    <dgm:pt modelId="{10ABB051-5626-42FB-BD9A-45FE0F56337D}" type="sibTrans" cxnId="{501810E5-ED69-4315-B437-365A61D6C471}">
      <dgm:prSet/>
      <dgm:spPr/>
      <dgm:t>
        <a:bodyPr/>
        <a:lstStyle/>
        <a:p>
          <a:endParaRPr lang="fr-FR"/>
        </a:p>
      </dgm:t>
    </dgm:pt>
    <dgm:pt modelId="{038DAA07-DECA-4E10-A81C-9C0F785039C9}">
      <dgm:prSet/>
      <dgm:spPr/>
      <dgm:t>
        <a:bodyPr/>
        <a:lstStyle/>
        <a:p>
          <a:pPr rtl="1"/>
          <a:r>
            <a:rPr lang="ar-DZ" smtClean="0"/>
            <a:t>المبحث</a:t>
          </a:r>
          <a:r>
            <a:rPr lang="fr-FR" smtClean="0"/>
            <a:t> </a:t>
          </a:r>
          <a:r>
            <a:rPr lang="ar-DZ" smtClean="0"/>
            <a:t>الأول: التحول</a:t>
          </a:r>
          <a:r>
            <a:rPr lang="fr-FR" smtClean="0"/>
            <a:t> </a:t>
          </a:r>
          <a:r>
            <a:rPr lang="ar-DZ" smtClean="0"/>
            <a:t>من</a:t>
          </a:r>
          <a:r>
            <a:rPr lang="fr-FR" smtClean="0"/>
            <a:t> </a:t>
          </a:r>
          <a:r>
            <a:rPr lang="ar-DZ" smtClean="0"/>
            <a:t>الاقتصاد</a:t>
          </a:r>
          <a:r>
            <a:rPr lang="fr-FR" smtClean="0"/>
            <a:t> </a:t>
          </a:r>
          <a:r>
            <a:rPr lang="ar-DZ" smtClean="0"/>
            <a:t>الخطي</a:t>
          </a:r>
          <a:r>
            <a:rPr lang="fr-FR" smtClean="0"/>
            <a:t> </a:t>
          </a:r>
          <a:r>
            <a:rPr lang="ar-DZ" smtClean="0"/>
            <a:t>الى</a:t>
          </a:r>
          <a:r>
            <a:rPr lang="fr-FR" smtClean="0"/>
            <a:t> </a:t>
          </a:r>
          <a:r>
            <a:rPr lang="ar-DZ" smtClean="0"/>
            <a:t>الاقتصاد</a:t>
          </a:r>
          <a:r>
            <a:rPr lang="fr-FR" smtClean="0"/>
            <a:t> </a:t>
          </a:r>
          <a:r>
            <a:rPr lang="ar-DZ" smtClean="0"/>
            <a:t>الدائري</a:t>
          </a:r>
          <a:endParaRPr lang="fr-FR"/>
        </a:p>
      </dgm:t>
    </dgm:pt>
    <dgm:pt modelId="{97CEB2EF-F395-480E-ABB1-70B77A75A38E}" type="parTrans" cxnId="{DD59167A-2178-465F-BDF0-283FA432708C}">
      <dgm:prSet/>
      <dgm:spPr/>
      <dgm:t>
        <a:bodyPr/>
        <a:lstStyle/>
        <a:p>
          <a:endParaRPr lang="fr-FR"/>
        </a:p>
      </dgm:t>
    </dgm:pt>
    <dgm:pt modelId="{9592CE67-30BD-491E-A4F8-D38D44A6BA31}" type="sibTrans" cxnId="{DD59167A-2178-465F-BDF0-283FA432708C}">
      <dgm:prSet/>
      <dgm:spPr/>
      <dgm:t>
        <a:bodyPr/>
        <a:lstStyle/>
        <a:p>
          <a:endParaRPr lang="fr-FR"/>
        </a:p>
      </dgm:t>
    </dgm:pt>
    <dgm:pt modelId="{3489AFCC-1537-4929-9E1F-4F6AB63FBC70}">
      <dgm:prSet/>
      <dgm:spPr/>
      <dgm:t>
        <a:bodyPr/>
        <a:lstStyle/>
        <a:p>
          <a:pPr rtl="1"/>
          <a:r>
            <a:rPr lang="ar-DZ" dirty="0" smtClean="0"/>
            <a:t>مطلب01:مفهوم</a:t>
          </a:r>
          <a:r>
            <a:rPr lang="fr-FR" dirty="0" smtClean="0"/>
            <a:t> </a:t>
          </a:r>
          <a:r>
            <a:rPr lang="ar-DZ" dirty="0" smtClean="0"/>
            <a:t>الاقتصاد الخطي و الاقتصاد الدائري</a:t>
          </a:r>
          <a:endParaRPr lang="fr-FR" dirty="0"/>
        </a:p>
      </dgm:t>
    </dgm:pt>
    <dgm:pt modelId="{1C60D7D0-8C2E-49C7-B964-83977AFA7C04}" type="parTrans" cxnId="{A1276A30-CBDD-4075-B1B8-BCFD3160304B}">
      <dgm:prSet/>
      <dgm:spPr/>
      <dgm:t>
        <a:bodyPr/>
        <a:lstStyle/>
        <a:p>
          <a:endParaRPr lang="fr-FR"/>
        </a:p>
      </dgm:t>
    </dgm:pt>
    <dgm:pt modelId="{C0DA42D3-B527-47E7-8ACB-7846170395D1}" type="sibTrans" cxnId="{A1276A30-CBDD-4075-B1B8-BCFD3160304B}">
      <dgm:prSet/>
      <dgm:spPr/>
      <dgm:t>
        <a:bodyPr/>
        <a:lstStyle/>
        <a:p>
          <a:endParaRPr lang="fr-FR"/>
        </a:p>
      </dgm:t>
    </dgm:pt>
    <dgm:pt modelId="{11E9E005-6817-4FD3-8723-9F852ADFB405}">
      <dgm:prSet/>
      <dgm:spPr/>
      <dgm:t>
        <a:bodyPr/>
        <a:lstStyle/>
        <a:p>
          <a:pPr rtl="1"/>
          <a:r>
            <a:rPr lang="ar-DZ" smtClean="0"/>
            <a:t>مطلب</a:t>
          </a:r>
          <a:r>
            <a:rPr lang="fr-FR" smtClean="0"/>
            <a:t> </a:t>
          </a:r>
          <a:r>
            <a:rPr lang="ar-DZ" smtClean="0"/>
            <a:t>02:مقارنة</a:t>
          </a:r>
          <a:r>
            <a:rPr lang="fr-FR" smtClean="0"/>
            <a:t> </a:t>
          </a:r>
          <a:r>
            <a:rPr lang="ar-DZ" smtClean="0"/>
            <a:t>بين</a:t>
          </a:r>
          <a:r>
            <a:rPr lang="fr-FR" smtClean="0"/>
            <a:t> </a:t>
          </a:r>
          <a:r>
            <a:rPr lang="ar-DZ" smtClean="0"/>
            <a:t>الاقتصاد</a:t>
          </a:r>
          <a:r>
            <a:rPr lang="fr-FR" smtClean="0"/>
            <a:t> </a:t>
          </a:r>
          <a:r>
            <a:rPr lang="ar-DZ" smtClean="0"/>
            <a:t>الدائري</a:t>
          </a:r>
          <a:r>
            <a:rPr lang="fr-FR" smtClean="0"/>
            <a:t> </a:t>
          </a:r>
          <a:r>
            <a:rPr lang="ar-DZ" smtClean="0"/>
            <a:t>والاقتصاد</a:t>
          </a:r>
          <a:r>
            <a:rPr lang="fr-FR" smtClean="0"/>
            <a:t> </a:t>
          </a:r>
          <a:r>
            <a:rPr lang="ar-DZ" smtClean="0"/>
            <a:t>الخطي</a:t>
          </a:r>
          <a:endParaRPr lang="fr-FR"/>
        </a:p>
      </dgm:t>
    </dgm:pt>
    <dgm:pt modelId="{72213E40-653E-45DA-B6A1-D471C0FD4E6B}" type="parTrans" cxnId="{0E3FDD5E-DC07-4D7C-B646-F6AE1FA761DF}">
      <dgm:prSet/>
      <dgm:spPr/>
      <dgm:t>
        <a:bodyPr/>
        <a:lstStyle/>
        <a:p>
          <a:endParaRPr lang="fr-FR"/>
        </a:p>
      </dgm:t>
    </dgm:pt>
    <dgm:pt modelId="{3BED7701-0C5F-4544-9391-0DAD4E632EA1}" type="sibTrans" cxnId="{0E3FDD5E-DC07-4D7C-B646-F6AE1FA761DF}">
      <dgm:prSet/>
      <dgm:spPr/>
      <dgm:t>
        <a:bodyPr/>
        <a:lstStyle/>
        <a:p>
          <a:endParaRPr lang="fr-FR"/>
        </a:p>
      </dgm:t>
    </dgm:pt>
    <dgm:pt modelId="{5122BF1C-2A01-45D9-98ED-50F94D4478B9}">
      <dgm:prSet/>
      <dgm:spPr/>
      <dgm:t>
        <a:bodyPr/>
        <a:lstStyle/>
        <a:p>
          <a:pPr rtl="1"/>
          <a:r>
            <a:rPr lang="ar-DZ" smtClean="0"/>
            <a:t>المبحث</a:t>
          </a:r>
          <a:r>
            <a:rPr lang="fr-FR" smtClean="0"/>
            <a:t> </a:t>
          </a:r>
          <a:r>
            <a:rPr lang="ar-DZ" smtClean="0"/>
            <a:t>الثاني:اهمية</a:t>
          </a:r>
          <a:r>
            <a:rPr lang="fr-FR" smtClean="0"/>
            <a:t> </a:t>
          </a:r>
          <a:r>
            <a:rPr lang="ar-DZ" smtClean="0"/>
            <a:t>الاقتصاد</a:t>
          </a:r>
          <a:r>
            <a:rPr lang="fr-FR" smtClean="0"/>
            <a:t> </a:t>
          </a:r>
          <a:r>
            <a:rPr lang="ar-DZ" smtClean="0"/>
            <a:t>الدائري</a:t>
          </a:r>
          <a:r>
            <a:rPr lang="fr-FR" smtClean="0"/>
            <a:t> </a:t>
          </a:r>
          <a:r>
            <a:rPr lang="ar-DZ" smtClean="0"/>
            <a:t>وارتباطه</a:t>
          </a:r>
          <a:r>
            <a:rPr lang="fr-FR" smtClean="0"/>
            <a:t> </a:t>
          </a:r>
          <a:r>
            <a:rPr lang="ar-DZ" smtClean="0"/>
            <a:t>بالتنمية</a:t>
          </a:r>
          <a:r>
            <a:rPr lang="fr-FR" smtClean="0"/>
            <a:t> </a:t>
          </a:r>
          <a:r>
            <a:rPr lang="ar-DZ" smtClean="0"/>
            <a:t>المستدامة</a:t>
          </a:r>
          <a:r>
            <a:rPr lang="fr-FR" smtClean="0"/>
            <a:t> </a:t>
          </a:r>
          <a:endParaRPr lang="fr-FR"/>
        </a:p>
      </dgm:t>
    </dgm:pt>
    <dgm:pt modelId="{C629046D-D7CD-4D2E-B9E6-56B481D00AB5}" type="parTrans" cxnId="{CDD6A661-0B7E-460F-BA52-52DCA2243E04}">
      <dgm:prSet/>
      <dgm:spPr/>
      <dgm:t>
        <a:bodyPr/>
        <a:lstStyle/>
        <a:p>
          <a:endParaRPr lang="fr-FR"/>
        </a:p>
      </dgm:t>
    </dgm:pt>
    <dgm:pt modelId="{2B40518C-DAE4-434E-8294-66B584BEE524}" type="sibTrans" cxnId="{CDD6A661-0B7E-460F-BA52-52DCA2243E04}">
      <dgm:prSet/>
      <dgm:spPr/>
      <dgm:t>
        <a:bodyPr/>
        <a:lstStyle/>
        <a:p>
          <a:endParaRPr lang="fr-FR"/>
        </a:p>
      </dgm:t>
    </dgm:pt>
    <dgm:pt modelId="{6355A0AE-059A-4245-AB4B-5E75889D00B7}">
      <dgm:prSet/>
      <dgm:spPr/>
      <dgm:t>
        <a:bodyPr/>
        <a:lstStyle/>
        <a:p>
          <a:pPr rtl="1"/>
          <a:r>
            <a:rPr lang="ar-DZ" smtClean="0"/>
            <a:t>مطلب01:علاقات</a:t>
          </a:r>
          <a:r>
            <a:rPr lang="fr-FR" smtClean="0"/>
            <a:t> </a:t>
          </a:r>
          <a:r>
            <a:rPr lang="ar-DZ" smtClean="0"/>
            <a:t>الاقتصاد</a:t>
          </a:r>
          <a:r>
            <a:rPr lang="fr-FR" smtClean="0"/>
            <a:t> </a:t>
          </a:r>
          <a:r>
            <a:rPr lang="ar-DZ" smtClean="0"/>
            <a:t>الدائري</a:t>
          </a:r>
          <a:r>
            <a:rPr lang="fr-FR" smtClean="0"/>
            <a:t> </a:t>
          </a:r>
          <a:r>
            <a:rPr lang="ar-DZ" smtClean="0"/>
            <a:t>التي</a:t>
          </a:r>
          <a:r>
            <a:rPr lang="fr-FR" smtClean="0"/>
            <a:t> </a:t>
          </a:r>
          <a:r>
            <a:rPr lang="ar-DZ" smtClean="0"/>
            <a:t>تحقق</a:t>
          </a:r>
          <a:r>
            <a:rPr lang="fr-FR" smtClean="0"/>
            <a:t> </a:t>
          </a:r>
          <a:r>
            <a:rPr lang="ar-DZ" smtClean="0"/>
            <a:t>التنمية</a:t>
          </a:r>
          <a:r>
            <a:rPr lang="fr-FR" smtClean="0"/>
            <a:t> </a:t>
          </a:r>
          <a:endParaRPr lang="fr-FR"/>
        </a:p>
      </dgm:t>
    </dgm:pt>
    <dgm:pt modelId="{3F202ED8-9534-4086-B945-3F3B1D0199E5}" type="parTrans" cxnId="{E750F1D5-B601-4357-8248-8A25E4573659}">
      <dgm:prSet/>
      <dgm:spPr/>
      <dgm:t>
        <a:bodyPr/>
        <a:lstStyle/>
        <a:p>
          <a:endParaRPr lang="fr-FR"/>
        </a:p>
      </dgm:t>
    </dgm:pt>
    <dgm:pt modelId="{49610052-99A5-4C43-9EC4-163FFC70A144}" type="sibTrans" cxnId="{E750F1D5-B601-4357-8248-8A25E4573659}">
      <dgm:prSet/>
      <dgm:spPr/>
      <dgm:t>
        <a:bodyPr/>
        <a:lstStyle/>
        <a:p>
          <a:endParaRPr lang="fr-FR"/>
        </a:p>
      </dgm:t>
    </dgm:pt>
    <dgm:pt modelId="{50D5A874-A97D-4589-A42A-01A474385BEE}">
      <dgm:prSet/>
      <dgm:spPr/>
      <dgm:t>
        <a:bodyPr/>
        <a:lstStyle/>
        <a:p>
          <a:pPr rtl="1"/>
          <a:r>
            <a:rPr lang="ar-DZ" smtClean="0"/>
            <a:t>مطلب02:اهمية</a:t>
          </a:r>
          <a:r>
            <a:rPr lang="fr-FR" smtClean="0"/>
            <a:t> </a:t>
          </a:r>
          <a:r>
            <a:rPr lang="ar-DZ" smtClean="0"/>
            <a:t>الاقتصاد</a:t>
          </a:r>
          <a:r>
            <a:rPr lang="fr-FR" smtClean="0"/>
            <a:t> </a:t>
          </a:r>
          <a:r>
            <a:rPr lang="ar-DZ" smtClean="0"/>
            <a:t>الدائري</a:t>
          </a:r>
          <a:r>
            <a:rPr lang="fr-FR" smtClean="0"/>
            <a:t> </a:t>
          </a:r>
          <a:endParaRPr lang="fr-FR"/>
        </a:p>
      </dgm:t>
    </dgm:pt>
    <dgm:pt modelId="{CD1EF0EA-4DD8-48DF-8E7F-BDAEEC3C0AFA}" type="parTrans" cxnId="{59F8D798-4319-4E3A-B358-BEEC2B52F186}">
      <dgm:prSet/>
      <dgm:spPr/>
      <dgm:t>
        <a:bodyPr/>
        <a:lstStyle/>
        <a:p>
          <a:endParaRPr lang="fr-FR"/>
        </a:p>
      </dgm:t>
    </dgm:pt>
    <dgm:pt modelId="{4ECB87CE-02C4-40B0-BA0A-D93AA0707CED}" type="sibTrans" cxnId="{59F8D798-4319-4E3A-B358-BEEC2B52F186}">
      <dgm:prSet/>
      <dgm:spPr/>
      <dgm:t>
        <a:bodyPr/>
        <a:lstStyle/>
        <a:p>
          <a:endParaRPr lang="fr-FR"/>
        </a:p>
      </dgm:t>
    </dgm:pt>
    <dgm:pt modelId="{8AF8510B-A8A2-4940-B2C6-02F6BC05CC50}">
      <dgm:prSet/>
      <dgm:spPr/>
      <dgm:t>
        <a:bodyPr/>
        <a:lstStyle/>
        <a:p>
          <a:pPr rtl="1"/>
          <a:r>
            <a:rPr lang="ar-DZ" smtClean="0"/>
            <a:t>الخاتمة</a:t>
          </a:r>
          <a:endParaRPr lang="fr-FR"/>
        </a:p>
      </dgm:t>
    </dgm:pt>
    <dgm:pt modelId="{699E23CD-3981-4991-B2B7-6C0B6CA87297}" type="parTrans" cxnId="{E395BD78-E5DD-476C-9E9B-C3ED35F7B976}">
      <dgm:prSet/>
      <dgm:spPr/>
      <dgm:t>
        <a:bodyPr/>
        <a:lstStyle/>
        <a:p>
          <a:endParaRPr lang="fr-FR"/>
        </a:p>
      </dgm:t>
    </dgm:pt>
    <dgm:pt modelId="{3D5651E4-EB18-4F42-A591-C8A9F8ADC3F1}" type="sibTrans" cxnId="{E395BD78-E5DD-476C-9E9B-C3ED35F7B976}">
      <dgm:prSet/>
      <dgm:spPr/>
      <dgm:t>
        <a:bodyPr/>
        <a:lstStyle/>
        <a:p>
          <a:endParaRPr lang="fr-FR"/>
        </a:p>
      </dgm:t>
    </dgm:pt>
    <dgm:pt modelId="{CD542E7A-C168-4FA7-9D2A-5BCB3F3C2CDA}" type="pres">
      <dgm:prSet presAssocID="{E2C772F9-5EAF-41BD-9F20-441CA3475056}" presName="linearFlow" presStyleCnt="0">
        <dgm:presLayoutVars>
          <dgm:dir/>
          <dgm:resizeHandles val="exact"/>
        </dgm:presLayoutVars>
      </dgm:prSet>
      <dgm:spPr/>
      <dgm:t>
        <a:bodyPr/>
        <a:lstStyle/>
        <a:p>
          <a:endParaRPr lang="fr-FR"/>
        </a:p>
      </dgm:t>
    </dgm:pt>
    <dgm:pt modelId="{8CEAA0DE-3687-49C9-814C-E62896D261AC}" type="pres">
      <dgm:prSet presAssocID="{11B7193F-4F8D-450E-A2A1-3979F9DCC299}" presName="composite" presStyleCnt="0"/>
      <dgm:spPr/>
    </dgm:pt>
    <dgm:pt modelId="{18B168A3-B5D2-4834-A40F-C718162236CD}" type="pres">
      <dgm:prSet presAssocID="{11B7193F-4F8D-450E-A2A1-3979F9DCC299}" presName="imgShp" presStyleLbl="fgImgPlace1" presStyleIdx="0" presStyleCnt="8"/>
      <dgm:spPr/>
    </dgm:pt>
    <dgm:pt modelId="{2D48B94E-E8B2-4144-BD8E-44E70B888D10}" type="pres">
      <dgm:prSet presAssocID="{11B7193F-4F8D-450E-A2A1-3979F9DCC299}" presName="txShp" presStyleLbl="node1" presStyleIdx="0" presStyleCnt="8">
        <dgm:presLayoutVars>
          <dgm:bulletEnabled val="1"/>
        </dgm:presLayoutVars>
      </dgm:prSet>
      <dgm:spPr/>
      <dgm:t>
        <a:bodyPr/>
        <a:lstStyle/>
        <a:p>
          <a:endParaRPr lang="fr-FR"/>
        </a:p>
      </dgm:t>
    </dgm:pt>
    <dgm:pt modelId="{245DC12D-ECD3-44F2-8E68-C71EA7D95860}" type="pres">
      <dgm:prSet presAssocID="{10ABB051-5626-42FB-BD9A-45FE0F56337D}" presName="spacing" presStyleCnt="0"/>
      <dgm:spPr/>
    </dgm:pt>
    <dgm:pt modelId="{508998B1-CFBB-43FB-A650-B981F819FA9A}" type="pres">
      <dgm:prSet presAssocID="{038DAA07-DECA-4E10-A81C-9C0F785039C9}" presName="composite" presStyleCnt="0"/>
      <dgm:spPr/>
    </dgm:pt>
    <dgm:pt modelId="{25AD9AC9-0AFF-4FBF-8031-C54D3757554D}" type="pres">
      <dgm:prSet presAssocID="{038DAA07-DECA-4E10-A81C-9C0F785039C9}" presName="imgShp" presStyleLbl="fgImgPlace1" presStyleIdx="1" presStyleCnt="8"/>
      <dgm:spPr/>
    </dgm:pt>
    <dgm:pt modelId="{950517A7-1F96-4DFB-AAD0-A744D1EE0FC1}" type="pres">
      <dgm:prSet presAssocID="{038DAA07-DECA-4E10-A81C-9C0F785039C9}" presName="txShp" presStyleLbl="node1" presStyleIdx="1" presStyleCnt="8">
        <dgm:presLayoutVars>
          <dgm:bulletEnabled val="1"/>
        </dgm:presLayoutVars>
      </dgm:prSet>
      <dgm:spPr/>
      <dgm:t>
        <a:bodyPr/>
        <a:lstStyle/>
        <a:p>
          <a:endParaRPr lang="fr-FR"/>
        </a:p>
      </dgm:t>
    </dgm:pt>
    <dgm:pt modelId="{A9B0D5F2-6ABC-4835-949B-0262AF745935}" type="pres">
      <dgm:prSet presAssocID="{9592CE67-30BD-491E-A4F8-D38D44A6BA31}" presName="spacing" presStyleCnt="0"/>
      <dgm:spPr/>
    </dgm:pt>
    <dgm:pt modelId="{30F1064A-37F0-43F1-A131-617E22707573}" type="pres">
      <dgm:prSet presAssocID="{3489AFCC-1537-4929-9E1F-4F6AB63FBC70}" presName="composite" presStyleCnt="0"/>
      <dgm:spPr/>
    </dgm:pt>
    <dgm:pt modelId="{0214430A-3D53-43C9-8730-E7D26C6E65B1}" type="pres">
      <dgm:prSet presAssocID="{3489AFCC-1537-4929-9E1F-4F6AB63FBC70}" presName="imgShp" presStyleLbl="fgImgPlace1" presStyleIdx="2" presStyleCnt="8"/>
      <dgm:spPr/>
    </dgm:pt>
    <dgm:pt modelId="{AD94BD95-44AF-4567-B258-BF9718735A8A}" type="pres">
      <dgm:prSet presAssocID="{3489AFCC-1537-4929-9E1F-4F6AB63FBC70}" presName="txShp" presStyleLbl="node1" presStyleIdx="2" presStyleCnt="8">
        <dgm:presLayoutVars>
          <dgm:bulletEnabled val="1"/>
        </dgm:presLayoutVars>
      </dgm:prSet>
      <dgm:spPr/>
      <dgm:t>
        <a:bodyPr/>
        <a:lstStyle/>
        <a:p>
          <a:endParaRPr lang="fr-FR"/>
        </a:p>
      </dgm:t>
    </dgm:pt>
    <dgm:pt modelId="{71769294-A63F-4950-BC99-74F53682103D}" type="pres">
      <dgm:prSet presAssocID="{C0DA42D3-B527-47E7-8ACB-7846170395D1}" presName="spacing" presStyleCnt="0"/>
      <dgm:spPr/>
    </dgm:pt>
    <dgm:pt modelId="{80E44127-8E37-41FF-8585-82D6D6ADC9D3}" type="pres">
      <dgm:prSet presAssocID="{11E9E005-6817-4FD3-8723-9F852ADFB405}" presName="composite" presStyleCnt="0"/>
      <dgm:spPr/>
    </dgm:pt>
    <dgm:pt modelId="{3A79FE35-019B-4A13-AADF-28ACC0C60787}" type="pres">
      <dgm:prSet presAssocID="{11E9E005-6817-4FD3-8723-9F852ADFB405}" presName="imgShp" presStyleLbl="fgImgPlace1" presStyleIdx="3" presStyleCnt="8"/>
      <dgm:spPr/>
    </dgm:pt>
    <dgm:pt modelId="{23222FF0-9499-4BFD-A5E3-345B6ECC89F5}" type="pres">
      <dgm:prSet presAssocID="{11E9E005-6817-4FD3-8723-9F852ADFB405}" presName="txShp" presStyleLbl="node1" presStyleIdx="3" presStyleCnt="8">
        <dgm:presLayoutVars>
          <dgm:bulletEnabled val="1"/>
        </dgm:presLayoutVars>
      </dgm:prSet>
      <dgm:spPr/>
      <dgm:t>
        <a:bodyPr/>
        <a:lstStyle/>
        <a:p>
          <a:endParaRPr lang="fr-FR"/>
        </a:p>
      </dgm:t>
    </dgm:pt>
    <dgm:pt modelId="{1E3E37A9-375F-483F-B605-4785E5CDA3D6}" type="pres">
      <dgm:prSet presAssocID="{3BED7701-0C5F-4544-9391-0DAD4E632EA1}" presName="spacing" presStyleCnt="0"/>
      <dgm:spPr/>
    </dgm:pt>
    <dgm:pt modelId="{AD0CC974-E306-4E26-A834-8145BB5A904C}" type="pres">
      <dgm:prSet presAssocID="{5122BF1C-2A01-45D9-98ED-50F94D4478B9}" presName="composite" presStyleCnt="0"/>
      <dgm:spPr/>
    </dgm:pt>
    <dgm:pt modelId="{546A84F6-F16E-4648-BFAE-BBE9EE82C5E5}" type="pres">
      <dgm:prSet presAssocID="{5122BF1C-2A01-45D9-98ED-50F94D4478B9}" presName="imgShp" presStyleLbl="fgImgPlace1" presStyleIdx="4" presStyleCnt="8"/>
      <dgm:spPr/>
    </dgm:pt>
    <dgm:pt modelId="{32DC52B5-EB14-4E76-AF9A-D615B072A73B}" type="pres">
      <dgm:prSet presAssocID="{5122BF1C-2A01-45D9-98ED-50F94D4478B9}" presName="txShp" presStyleLbl="node1" presStyleIdx="4" presStyleCnt="8">
        <dgm:presLayoutVars>
          <dgm:bulletEnabled val="1"/>
        </dgm:presLayoutVars>
      </dgm:prSet>
      <dgm:spPr/>
      <dgm:t>
        <a:bodyPr/>
        <a:lstStyle/>
        <a:p>
          <a:endParaRPr lang="fr-FR"/>
        </a:p>
      </dgm:t>
    </dgm:pt>
    <dgm:pt modelId="{CF20FB31-C742-4AB8-B2BB-FE8DDDD59F79}" type="pres">
      <dgm:prSet presAssocID="{2B40518C-DAE4-434E-8294-66B584BEE524}" presName="spacing" presStyleCnt="0"/>
      <dgm:spPr/>
    </dgm:pt>
    <dgm:pt modelId="{2CC42D9C-4AF7-470F-92C4-A779A2AC3FA2}" type="pres">
      <dgm:prSet presAssocID="{6355A0AE-059A-4245-AB4B-5E75889D00B7}" presName="composite" presStyleCnt="0"/>
      <dgm:spPr/>
    </dgm:pt>
    <dgm:pt modelId="{8A3FCA30-21B5-43C9-B3AD-F65EBFE8BAF6}" type="pres">
      <dgm:prSet presAssocID="{6355A0AE-059A-4245-AB4B-5E75889D00B7}" presName="imgShp" presStyleLbl="fgImgPlace1" presStyleIdx="5" presStyleCnt="8"/>
      <dgm:spPr/>
    </dgm:pt>
    <dgm:pt modelId="{BD15DE33-5EB3-4BF5-8FA8-5624D8D0562B}" type="pres">
      <dgm:prSet presAssocID="{6355A0AE-059A-4245-AB4B-5E75889D00B7}" presName="txShp" presStyleLbl="node1" presStyleIdx="5" presStyleCnt="8">
        <dgm:presLayoutVars>
          <dgm:bulletEnabled val="1"/>
        </dgm:presLayoutVars>
      </dgm:prSet>
      <dgm:spPr/>
      <dgm:t>
        <a:bodyPr/>
        <a:lstStyle/>
        <a:p>
          <a:endParaRPr lang="fr-FR"/>
        </a:p>
      </dgm:t>
    </dgm:pt>
    <dgm:pt modelId="{3EAEE8AB-2AA9-42DD-A93C-DA499601CA0A}" type="pres">
      <dgm:prSet presAssocID="{49610052-99A5-4C43-9EC4-163FFC70A144}" presName="spacing" presStyleCnt="0"/>
      <dgm:spPr/>
    </dgm:pt>
    <dgm:pt modelId="{F691CDEC-A9CB-4D8C-9DFE-AEA8723E05A3}" type="pres">
      <dgm:prSet presAssocID="{50D5A874-A97D-4589-A42A-01A474385BEE}" presName="composite" presStyleCnt="0"/>
      <dgm:spPr/>
    </dgm:pt>
    <dgm:pt modelId="{F652FA60-EEE6-4E39-A670-5CC4AB5512CB}" type="pres">
      <dgm:prSet presAssocID="{50D5A874-A97D-4589-A42A-01A474385BEE}" presName="imgShp" presStyleLbl="fgImgPlace1" presStyleIdx="6" presStyleCnt="8"/>
      <dgm:spPr/>
    </dgm:pt>
    <dgm:pt modelId="{E8478648-8042-4E33-B821-E3283A80C675}" type="pres">
      <dgm:prSet presAssocID="{50D5A874-A97D-4589-A42A-01A474385BEE}" presName="txShp" presStyleLbl="node1" presStyleIdx="6" presStyleCnt="8">
        <dgm:presLayoutVars>
          <dgm:bulletEnabled val="1"/>
        </dgm:presLayoutVars>
      </dgm:prSet>
      <dgm:spPr/>
      <dgm:t>
        <a:bodyPr/>
        <a:lstStyle/>
        <a:p>
          <a:endParaRPr lang="fr-FR"/>
        </a:p>
      </dgm:t>
    </dgm:pt>
    <dgm:pt modelId="{FC084BAF-66F8-4895-B2A9-A323F6ED46FF}" type="pres">
      <dgm:prSet presAssocID="{4ECB87CE-02C4-40B0-BA0A-D93AA0707CED}" presName="spacing" presStyleCnt="0"/>
      <dgm:spPr/>
    </dgm:pt>
    <dgm:pt modelId="{D2BB39DE-6D3F-47E1-B58E-BE3AB7A35BB5}" type="pres">
      <dgm:prSet presAssocID="{8AF8510B-A8A2-4940-B2C6-02F6BC05CC50}" presName="composite" presStyleCnt="0"/>
      <dgm:spPr/>
    </dgm:pt>
    <dgm:pt modelId="{5E5CE627-F7C4-4D9D-841B-8A6B4C8E2CBD}" type="pres">
      <dgm:prSet presAssocID="{8AF8510B-A8A2-4940-B2C6-02F6BC05CC50}" presName="imgShp" presStyleLbl="fgImgPlace1" presStyleIdx="7" presStyleCnt="8"/>
      <dgm:spPr/>
    </dgm:pt>
    <dgm:pt modelId="{5B5BD42F-0C93-4369-A958-615C687F5E26}" type="pres">
      <dgm:prSet presAssocID="{8AF8510B-A8A2-4940-B2C6-02F6BC05CC50}" presName="txShp" presStyleLbl="node1" presStyleIdx="7" presStyleCnt="8">
        <dgm:presLayoutVars>
          <dgm:bulletEnabled val="1"/>
        </dgm:presLayoutVars>
      </dgm:prSet>
      <dgm:spPr/>
      <dgm:t>
        <a:bodyPr/>
        <a:lstStyle/>
        <a:p>
          <a:endParaRPr lang="fr-FR"/>
        </a:p>
      </dgm:t>
    </dgm:pt>
  </dgm:ptLst>
  <dgm:cxnLst>
    <dgm:cxn modelId="{CA66A2FF-B85F-4BF4-8D49-697B58676979}" type="presOf" srcId="{E2C772F9-5EAF-41BD-9F20-441CA3475056}" destId="{CD542E7A-C168-4FA7-9D2A-5BCB3F3C2CDA}" srcOrd="0" destOrd="0" presId="urn:microsoft.com/office/officeart/2005/8/layout/vList3"/>
    <dgm:cxn modelId="{E750F1D5-B601-4357-8248-8A25E4573659}" srcId="{E2C772F9-5EAF-41BD-9F20-441CA3475056}" destId="{6355A0AE-059A-4245-AB4B-5E75889D00B7}" srcOrd="5" destOrd="0" parTransId="{3F202ED8-9534-4086-B945-3F3B1D0199E5}" sibTransId="{49610052-99A5-4C43-9EC4-163FFC70A144}"/>
    <dgm:cxn modelId="{A1276A30-CBDD-4075-B1B8-BCFD3160304B}" srcId="{E2C772F9-5EAF-41BD-9F20-441CA3475056}" destId="{3489AFCC-1537-4929-9E1F-4F6AB63FBC70}" srcOrd="2" destOrd="0" parTransId="{1C60D7D0-8C2E-49C7-B964-83977AFA7C04}" sibTransId="{C0DA42D3-B527-47E7-8ACB-7846170395D1}"/>
    <dgm:cxn modelId="{0E3FDD5E-DC07-4D7C-B646-F6AE1FA761DF}" srcId="{E2C772F9-5EAF-41BD-9F20-441CA3475056}" destId="{11E9E005-6817-4FD3-8723-9F852ADFB405}" srcOrd="3" destOrd="0" parTransId="{72213E40-653E-45DA-B6A1-D471C0FD4E6B}" sibTransId="{3BED7701-0C5F-4544-9391-0DAD4E632EA1}"/>
    <dgm:cxn modelId="{501810E5-ED69-4315-B437-365A61D6C471}" srcId="{E2C772F9-5EAF-41BD-9F20-441CA3475056}" destId="{11B7193F-4F8D-450E-A2A1-3979F9DCC299}" srcOrd="0" destOrd="0" parTransId="{C3AD0DFF-7FBD-4A15-B6A1-95306CCD439E}" sibTransId="{10ABB051-5626-42FB-BD9A-45FE0F56337D}"/>
    <dgm:cxn modelId="{DD59167A-2178-465F-BDF0-283FA432708C}" srcId="{E2C772F9-5EAF-41BD-9F20-441CA3475056}" destId="{038DAA07-DECA-4E10-A81C-9C0F785039C9}" srcOrd="1" destOrd="0" parTransId="{97CEB2EF-F395-480E-ABB1-70B77A75A38E}" sibTransId="{9592CE67-30BD-491E-A4F8-D38D44A6BA31}"/>
    <dgm:cxn modelId="{CDD6A661-0B7E-460F-BA52-52DCA2243E04}" srcId="{E2C772F9-5EAF-41BD-9F20-441CA3475056}" destId="{5122BF1C-2A01-45D9-98ED-50F94D4478B9}" srcOrd="4" destOrd="0" parTransId="{C629046D-D7CD-4D2E-B9E6-56B481D00AB5}" sibTransId="{2B40518C-DAE4-434E-8294-66B584BEE524}"/>
    <dgm:cxn modelId="{4B17EC9F-41B3-4B53-99C7-C70872033658}" type="presOf" srcId="{038DAA07-DECA-4E10-A81C-9C0F785039C9}" destId="{950517A7-1F96-4DFB-AAD0-A744D1EE0FC1}" srcOrd="0" destOrd="0" presId="urn:microsoft.com/office/officeart/2005/8/layout/vList3"/>
    <dgm:cxn modelId="{59F8D798-4319-4E3A-B358-BEEC2B52F186}" srcId="{E2C772F9-5EAF-41BD-9F20-441CA3475056}" destId="{50D5A874-A97D-4589-A42A-01A474385BEE}" srcOrd="6" destOrd="0" parTransId="{CD1EF0EA-4DD8-48DF-8E7F-BDAEEC3C0AFA}" sibTransId="{4ECB87CE-02C4-40B0-BA0A-D93AA0707CED}"/>
    <dgm:cxn modelId="{36F398DD-9D25-4592-9399-66315D53E76A}" type="presOf" srcId="{11E9E005-6817-4FD3-8723-9F852ADFB405}" destId="{23222FF0-9499-4BFD-A5E3-345B6ECC89F5}" srcOrd="0" destOrd="0" presId="urn:microsoft.com/office/officeart/2005/8/layout/vList3"/>
    <dgm:cxn modelId="{81EFB1DB-F0BB-4856-8DBA-54777DA112E5}" type="presOf" srcId="{50D5A874-A97D-4589-A42A-01A474385BEE}" destId="{E8478648-8042-4E33-B821-E3283A80C675}" srcOrd="0" destOrd="0" presId="urn:microsoft.com/office/officeart/2005/8/layout/vList3"/>
    <dgm:cxn modelId="{BE0D7D15-3650-45C5-9549-9B084F4E1788}" type="presOf" srcId="{5122BF1C-2A01-45D9-98ED-50F94D4478B9}" destId="{32DC52B5-EB14-4E76-AF9A-D615B072A73B}" srcOrd="0" destOrd="0" presId="urn:microsoft.com/office/officeart/2005/8/layout/vList3"/>
    <dgm:cxn modelId="{042417DB-D216-4BB9-A78C-102F5AAED0CA}" type="presOf" srcId="{6355A0AE-059A-4245-AB4B-5E75889D00B7}" destId="{BD15DE33-5EB3-4BF5-8FA8-5624D8D0562B}" srcOrd="0" destOrd="0" presId="urn:microsoft.com/office/officeart/2005/8/layout/vList3"/>
    <dgm:cxn modelId="{8246415D-C4B1-4A9E-AC7A-48569F31EA1E}" type="presOf" srcId="{11B7193F-4F8D-450E-A2A1-3979F9DCC299}" destId="{2D48B94E-E8B2-4144-BD8E-44E70B888D10}" srcOrd="0" destOrd="0" presId="urn:microsoft.com/office/officeart/2005/8/layout/vList3"/>
    <dgm:cxn modelId="{E395BD78-E5DD-476C-9E9B-C3ED35F7B976}" srcId="{E2C772F9-5EAF-41BD-9F20-441CA3475056}" destId="{8AF8510B-A8A2-4940-B2C6-02F6BC05CC50}" srcOrd="7" destOrd="0" parTransId="{699E23CD-3981-4991-B2B7-6C0B6CA87297}" sibTransId="{3D5651E4-EB18-4F42-A591-C8A9F8ADC3F1}"/>
    <dgm:cxn modelId="{9A9C45C5-075F-45EA-8AFD-8182D1D4CDAA}" type="presOf" srcId="{3489AFCC-1537-4929-9E1F-4F6AB63FBC70}" destId="{AD94BD95-44AF-4567-B258-BF9718735A8A}" srcOrd="0" destOrd="0" presId="urn:microsoft.com/office/officeart/2005/8/layout/vList3"/>
    <dgm:cxn modelId="{9C9B33DC-CB89-4DFA-9AA5-40B107A7E847}" type="presOf" srcId="{8AF8510B-A8A2-4940-B2C6-02F6BC05CC50}" destId="{5B5BD42F-0C93-4369-A958-615C687F5E26}" srcOrd="0" destOrd="0" presId="urn:microsoft.com/office/officeart/2005/8/layout/vList3"/>
    <dgm:cxn modelId="{080848F0-9D4C-4A54-9B2A-4E040585DC83}" type="presParOf" srcId="{CD542E7A-C168-4FA7-9D2A-5BCB3F3C2CDA}" destId="{8CEAA0DE-3687-49C9-814C-E62896D261AC}" srcOrd="0" destOrd="0" presId="urn:microsoft.com/office/officeart/2005/8/layout/vList3"/>
    <dgm:cxn modelId="{F364A65C-1949-4A51-B758-01A9DED84700}" type="presParOf" srcId="{8CEAA0DE-3687-49C9-814C-E62896D261AC}" destId="{18B168A3-B5D2-4834-A40F-C718162236CD}" srcOrd="0" destOrd="0" presId="urn:microsoft.com/office/officeart/2005/8/layout/vList3"/>
    <dgm:cxn modelId="{F1CBA9D6-4B4B-4443-AB17-2B5D56AFCE13}" type="presParOf" srcId="{8CEAA0DE-3687-49C9-814C-E62896D261AC}" destId="{2D48B94E-E8B2-4144-BD8E-44E70B888D10}" srcOrd="1" destOrd="0" presId="urn:microsoft.com/office/officeart/2005/8/layout/vList3"/>
    <dgm:cxn modelId="{E614CA5D-C7F8-4A15-AE52-4303524B233A}" type="presParOf" srcId="{CD542E7A-C168-4FA7-9D2A-5BCB3F3C2CDA}" destId="{245DC12D-ECD3-44F2-8E68-C71EA7D95860}" srcOrd="1" destOrd="0" presId="urn:microsoft.com/office/officeart/2005/8/layout/vList3"/>
    <dgm:cxn modelId="{5C42052E-F268-4043-867E-67A0059E5CF9}" type="presParOf" srcId="{CD542E7A-C168-4FA7-9D2A-5BCB3F3C2CDA}" destId="{508998B1-CFBB-43FB-A650-B981F819FA9A}" srcOrd="2" destOrd="0" presId="urn:microsoft.com/office/officeart/2005/8/layout/vList3"/>
    <dgm:cxn modelId="{73F13C9A-22BA-4D65-A048-58285BA91AC7}" type="presParOf" srcId="{508998B1-CFBB-43FB-A650-B981F819FA9A}" destId="{25AD9AC9-0AFF-4FBF-8031-C54D3757554D}" srcOrd="0" destOrd="0" presId="urn:microsoft.com/office/officeart/2005/8/layout/vList3"/>
    <dgm:cxn modelId="{1FD67F27-26C7-4478-B977-7C0983963FCC}" type="presParOf" srcId="{508998B1-CFBB-43FB-A650-B981F819FA9A}" destId="{950517A7-1F96-4DFB-AAD0-A744D1EE0FC1}" srcOrd="1" destOrd="0" presId="urn:microsoft.com/office/officeart/2005/8/layout/vList3"/>
    <dgm:cxn modelId="{7420266F-7F9D-4ED6-B2E4-AED96C267FFC}" type="presParOf" srcId="{CD542E7A-C168-4FA7-9D2A-5BCB3F3C2CDA}" destId="{A9B0D5F2-6ABC-4835-949B-0262AF745935}" srcOrd="3" destOrd="0" presId="urn:microsoft.com/office/officeart/2005/8/layout/vList3"/>
    <dgm:cxn modelId="{4AC60A4E-7F09-4235-ACE0-9F45D39B29A4}" type="presParOf" srcId="{CD542E7A-C168-4FA7-9D2A-5BCB3F3C2CDA}" destId="{30F1064A-37F0-43F1-A131-617E22707573}" srcOrd="4" destOrd="0" presId="urn:microsoft.com/office/officeart/2005/8/layout/vList3"/>
    <dgm:cxn modelId="{3F47FAAB-E279-4FF0-B3F3-A15894F76C6F}" type="presParOf" srcId="{30F1064A-37F0-43F1-A131-617E22707573}" destId="{0214430A-3D53-43C9-8730-E7D26C6E65B1}" srcOrd="0" destOrd="0" presId="urn:microsoft.com/office/officeart/2005/8/layout/vList3"/>
    <dgm:cxn modelId="{6DA46694-2438-465C-8AC7-C2792F6ED767}" type="presParOf" srcId="{30F1064A-37F0-43F1-A131-617E22707573}" destId="{AD94BD95-44AF-4567-B258-BF9718735A8A}" srcOrd="1" destOrd="0" presId="urn:microsoft.com/office/officeart/2005/8/layout/vList3"/>
    <dgm:cxn modelId="{3EFE5928-1EF1-4AFA-8C29-22E6554D8B75}" type="presParOf" srcId="{CD542E7A-C168-4FA7-9D2A-5BCB3F3C2CDA}" destId="{71769294-A63F-4950-BC99-74F53682103D}" srcOrd="5" destOrd="0" presId="urn:microsoft.com/office/officeart/2005/8/layout/vList3"/>
    <dgm:cxn modelId="{AAA5C722-027C-4E33-90C2-308B39E62BB2}" type="presParOf" srcId="{CD542E7A-C168-4FA7-9D2A-5BCB3F3C2CDA}" destId="{80E44127-8E37-41FF-8585-82D6D6ADC9D3}" srcOrd="6" destOrd="0" presId="urn:microsoft.com/office/officeart/2005/8/layout/vList3"/>
    <dgm:cxn modelId="{D0548D29-841C-4EB6-A38A-D38577BA7809}" type="presParOf" srcId="{80E44127-8E37-41FF-8585-82D6D6ADC9D3}" destId="{3A79FE35-019B-4A13-AADF-28ACC0C60787}" srcOrd="0" destOrd="0" presId="urn:microsoft.com/office/officeart/2005/8/layout/vList3"/>
    <dgm:cxn modelId="{BE108189-968E-4EC5-9CCD-D36BDD93E720}" type="presParOf" srcId="{80E44127-8E37-41FF-8585-82D6D6ADC9D3}" destId="{23222FF0-9499-4BFD-A5E3-345B6ECC89F5}" srcOrd="1" destOrd="0" presId="urn:microsoft.com/office/officeart/2005/8/layout/vList3"/>
    <dgm:cxn modelId="{93770EEF-86C3-4837-985A-F0FE5472FBBB}" type="presParOf" srcId="{CD542E7A-C168-4FA7-9D2A-5BCB3F3C2CDA}" destId="{1E3E37A9-375F-483F-B605-4785E5CDA3D6}" srcOrd="7" destOrd="0" presId="urn:microsoft.com/office/officeart/2005/8/layout/vList3"/>
    <dgm:cxn modelId="{5C650C51-27A7-4444-B199-B2916090BD00}" type="presParOf" srcId="{CD542E7A-C168-4FA7-9D2A-5BCB3F3C2CDA}" destId="{AD0CC974-E306-4E26-A834-8145BB5A904C}" srcOrd="8" destOrd="0" presId="urn:microsoft.com/office/officeart/2005/8/layout/vList3"/>
    <dgm:cxn modelId="{5B88E3BF-E27A-4EA8-B77E-ECEB83AB2396}" type="presParOf" srcId="{AD0CC974-E306-4E26-A834-8145BB5A904C}" destId="{546A84F6-F16E-4648-BFAE-BBE9EE82C5E5}" srcOrd="0" destOrd="0" presId="urn:microsoft.com/office/officeart/2005/8/layout/vList3"/>
    <dgm:cxn modelId="{BF1E3DF7-984B-4A9E-84D0-1F03DBD95306}" type="presParOf" srcId="{AD0CC974-E306-4E26-A834-8145BB5A904C}" destId="{32DC52B5-EB14-4E76-AF9A-D615B072A73B}" srcOrd="1" destOrd="0" presId="urn:microsoft.com/office/officeart/2005/8/layout/vList3"/>
    <dgm:cxn modelId="{0F9211CC-83A0-4E1D-A88D-7D4269B43916}" type="presParOf" srcId="{CD542E7A-C168-4FA7-9D2A-5BCB3F3C2CDA}" destId="{CF20FB31-C742-4AB8-B2BB-FE8DDDD59F79}" srcOrd="9" destOrd="0" presId="urn:microsoft.com/office/officeart/2005/8/layout/vList3"/>
    <dgm:cxn modelId="{0D970693-81B9-41E8-97E1-B87AB7035E4C}" type="presParOf" srcId="{CD542E7A-C168-4FA7-9D2A-5BCB3F3C2CDA}" destId="{2CC42D9C-4AF7-470F-92C4-A779A2AC3FA2}" srcOrd="10" destOrd="0" presId="urn:microsoft.com/office/officeart/2005/8/layout/vList3"/>
    <dgm:cxn modelId="{936D287B-DC7B-4004-BB53-4F1321A65A57}" type="presParOf" srcId="{2CC42D9C-4AF7-470F-92C4-A779A2AC3FA2}" destId="{8A3FCA30-21B5-43C9-B3AD-F65EBFE8BAF6}" srcOrd="0" destOrd="0" presId="urn:microsoft.com/office/officeart/2005/8/layout/vList3"/>
    <dgm:cxn modelId="{1D746E62-011E-45EA-AB1D-846148D90AD2}" type="presParOf" srcId="{2CC42D9C-4AF7-470F-92C4-A779A2AC3FA2}" destId="{BD15DE33-5EB3-4BF5-8FA8-5624D8D0562B}" srcOrd="1" destOrd="0" presId="urn:microsoft.com/office/officeart/2005/8/layout/vList3"/>
    <dgm:cxn modelId="{F1813055-5CED-48BD-8DFA-662B80839D3A}" type="presParOf" srcId="{CD542E7A-C168-4FA7-9D2A-5BCB3F3C2CDA}" destId="{3EAEE8AB-2AA9-42DD-A93C-DA499601CA0A}" srcOrd="11" destOrd="0" presId="urn:microsoft.com/office/officeart/2005/8/layout/vList3"/>
    <dgm:cxn modelId="{A52FBB9F-80D0-437A-8171-C32462C477A3}" type="presParOf" srcId="{CD542E7A-C168-4FA7-9D2A-5BCB3F3C2CDA}" destId="{F691CDEC-A9CB-4D8C-9DFE-AEA8723E05A3}" srcOrd="12" destOrd="0" presId="urn:microsoft.com/office/officeart/2005/8/layout/vList3"/>
    <dgm:cxn modelId="{3A8A2E75-C087-4885-A66A-DD3D90B93DCE}" type="presParOf" srcId="{F691CDEC-A9CB-4D8C-9DFE-AEA8723E05A3}" destId="{F652FA60-EEE6-4E39-A670-5CC4AB5512CB}" srcOrd="0" destOrd="0" presId="urn:microsoft.com/office/officeart/2005/8/layout/vList3"/>
    <dgm:cxn modelId="{D24D1FD1-A279-47F5-BD4C-DE6EB5E4F70E}" type="presParOf" srcId="{F691CDEC-A9CB-4D8C-9DFE-AEA8723E05A3}" destId="{E8478648-8042-4E33-B821-E3283A80C675}" srcOrd="1" destOrd="0" presId="urn:microsoft.com/office/officeart/2005/8/layout/vList3"/>
    <dgm:cxn modelId="{42286F06-DC46-4E89-9B10-2E65B112A2E1}" type="presParOf" srcId="{CD542E7A-C168-4FA7-9D2A-5BCB3F3C2CDA}" destId="{FC084BAF-66F8-4895-B2A9-A323F6ED46FF}" srcOrd="13" destOrd="0" presId="urn:microsoft.com/office/officeart/2005/8/layout/vList3"/>
    <dgm:cxn modelId="{27059772-4094-4D79-BACF-EAC5C0E48C36}" type="presParOf" srcId="{CD542E7A-C168-4FA7-9D2A-5BCB3F3C2CDA}" destId="{D2BB39DE-6D3F-47E1-B58E-BE3AB7A35BB5}" srcOrd="14" destOrd="0" presId="urn:microsoft.com/office/officeart/2005/8/layout/vList3"/>
    <dgm:cxn modelId="{7F42E293-F3D2-47CB-8823-423A0208CBBA}" type="presParOf" srcId="{D2BB39DE-6D3F-47E1-B58E-BE3AB7A35BB5}" destId="{5E5CE627-F7C4-4D9D-841B-8A6B4C8E2CBD}" srcOrd="0" destOrd="0" presId="urn:microsoft.com/office/officeart/2005/8/layout/vList3"/>
    <dgm:cxn modelId="{D14396F4-1671-4D92-8627-2C3C04EE9A9E}" type="presParOf" srcId="{D2BB39DE-6D3F-47E1-B58E-BE3AB7A35BB5}" destId="{5B5BD42F-0C93-4369-A958-615C687F5E2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6F52A-5191-4247-BD4A-794DA12361B6}"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fr-FR"/>
        </a:p>
      </dgm:t>
    </dgm:pt>
    <dgm:pt modelId="{019FEB72-D83B-42FB-8F04-90583E59391F}">
      <dgm:prSet/>
      <dgm:spPr/>
      <dgm:t>
        <a:bodyPr/>
        <a:lstStyle/>
        <a:p>
          <a:pPr rtl="0"/>
          <a:endParaRPr lang="fr-FR"/>
        </a:p>
      </dgm:t>
    </dgm:pt>
    <dgm:pt modelId="{1A0C05F6-C4A2-4733-A3B0-81E8AB380F32}" type="parTrans" cxnId="{D8C984D7-BB05-4821-B6E3-3CA78A445245}">
      <dgm:prSet/>
      <dgm:spPr/>
      <dgm:t>
        <a:bodyPr/>
        <a:lstStyle/>
        <a:p>
          <a:endParaRPr lang="fr-FR"/>
        </a:p>
      </dgm:t>
    </dgm:pt>
    <dgm:pt modelId="{23563656-3777-4897-86ED-6AF5282EED09}" type="sibTrans" cxnId="{D8C984D7-BB05-4821-B6E3-3CA78A445245}">
      <dgm:prSet/>
      <dgm:spPr/>
      <dgm:t>
        <a:bodyPr/>
        <a:lstStyle/>
        <a:p>
          <a:endParaRPr lang="fr-FR"/>
        </a:p>
      </dgm:t>
    </dgm:pt>
    <dgm:pt modelId="{8999F77B-C240-4A49-B177-A6474FC8A6B0}">
      <dgm:prSet/>
      <dgm:spPr/>
      <dgm:t>
        <a:bodyPr/>
        <a:lstStyle/>
        <a:p>
          <a:pPr rtl="1"/>
          <a:r>
            <a:rPr lang="ar-SA" dirty="0" smtClean="0"/>
            <a:t>تتطلب إعادة التدوير ثلاثة أنواع من البنية التحتي</a:t>
          </a:r>
          <a:endParaRPr lang="fr-FR" dirty="0"/>
        </a:p>
      </dgm:t>
    </dgm:pt>
    <dgm:pt modelId="{39F76536-3C27-4FB9-AA2E-45E62EF7B6A8}" type="parTrans" cxnId="{DEB459B2-F064-4B4D-A944-42A4992B41CD}">
      <dgm:prSet/>
      <dgm:spPr/>
      <dgm:t>
        <a:bodyPr/>
        <a:lstStyle/>
        <a:p>
          <a:endParaRPr lang="fr-FR"/>
        </a:p>
      </dgm:t>
    </dgm:pt>
    <dgm:pt modelId="{A1094D58-9E08-4EC1-A315-9BE6714AE211}" type="sibTrans" cxnId="{DEB459B2-F064-4B4D-A944-42A4992B41CD}">
      <dgm:prSet/>
      <dgm:spPr/>
      <dgm:t>
        <a:bodyPr/>
        <a:lstStyle/>
        <a:p>
          <a:endParaRPr lang="fr-FR"/>
        </a:p>
      </dgm:t>
    </dgm:pt>
    <dgm:pt modelId="{247B9BA4-0B95-4E42-A830-2C048109B7FC}">
      <dgm:prSet/>
      <dgm:spPr/>
      <dgm:t>
        <a:bodyPr/>
        <a:lstStyle/>
        <a:p>
          <a:pPr rtl="1"/>
          <a:r>
            <a:rPr lang="ar-SA" dirty="0" smtClean="0"/>
            <a:t>جمع ونقل المواد القابلة لإعادة التدوير</a:t>
          </a:r>
          <a:endParaRPr lang="fr-FR" dirty="0"/>
        </a:p>
      </dgm:t>
    </dgm:pt>
    <dgm:pt modelId="{76D0022F-96A6-4E46-BE3B-D10F028C63D1}" type="parTrans" cxnId="{05CA4EA9-BAF4-479C-9034-EF9728FC7872}">
      <dgm:prSet/>
      <dgm:spPr/>
      <dgm:t>
        <a:bodyPr/>
        <a:lstStyle/>
        <a:p>
          <a:endParaRPr lang="fr-FR"/>
        </a:p>
      </dgm:t>
    </dgm:pt>
    <dgm:pt modelId="{51C11089-5D9F-403A-8BDB-34DE03383B74}" type="sibTrans" cxnId="{05CA4EA9-BAF4-479C-9034-EF9728FC7872}">
      <dgm:prSet/>
      <dgm:spPr/>
      <dgm:t>
        <a:bodyPr/>
        <a:lstStyle/>
        <a:p>
          <a:endParaRPr lang="fr-FR"/>
        </a:p>
      </dgm:t>
    </dgm:pt>
    <dgm:pt modelId="{42F010CA-2BF8-4CB6-811A-C6AF03B2473F}">
      <dgm:prSet/>
      <dgm:spPr/>
      <dgm:t>
        <a:bodyPr/>
        <a:lstStyle/>
        <a:p>
          <a:pPr rtl="1"/>
          <a:r>
            <a:rPr lang="ar-SA" smtClean="0"/>
            <a:t>مرافق الفصل الفرز لعزل المكونات.</a:t>
          </a:r>
          <a:endParaRPr lang="fr-FR"/>
        </a:p>
      </dgm:t>
    </dgm:pt>
    <dgm:pt modelId="{449EFA43-9100-4929-AA57-43B0562D795D}" type="parTrans" cxnId="{59556381-40A4-477A-8D54-E476FD39E75D}">
      <dgm:prSet/>
      <dgm:spPr/>
      <dgm:t>
        <a:bodyPr/>
        <a:lstStyle/>
        <a:p>
          <a:endParaRPr lang="fr-FR"/>
        </a:p>
      </dgm:t>
    </dgm:pt>
    <dgm:pt modelId="{3D9E74E1-196E-467A-A676-EABF1C503B2D}" type="sibTrans" cxnId="{59556381-40A4-477A-8D54-E476FD39E75D}">
      <dgm:prSet/>
      <dgm:spPr/>
      <dgm:t>
        <a:bodyPr/>
        <a:lstStyle/>
        <a:p>
          <a:endParaRPr lang="fr-FR"/>
        </a:p>
      </dgm:t>
    </dgm:pt>
    <dgm:pt modelId="{D36D29CD-6AF7-49B4-AB5C-70F5EA1B9992}">
      <dgm:prSet/>
      <dgm:spPr/>
      <dgm:t>
        <a:bodyPr/>
        <a:lstStyle/>
        <a:p>
          <a:pPr rtl="1"/>
          <a:r>
            <a:rPr lang="ar-SA" dirty="0" smtClean="0"/>
            <a:t>مرافق إعادة المعالجة مثل المصاهر والتكرير التصنيع معادن جديدة من الخردة</a:t>
          </a:r>
          <a:endParaRPr lang="fr-FR" dirty="0"/>
        </a:p>
      </dgm:t>
    </dgm:pt>
    <dgm:pt modelId="{A5BE9018-7FCC-4E31-9ACE-60694CA24D8B}" type="parTrans" cxnId="{9D9B0016-6A0D-4362-8A34-5917AA959B35}">
      <dgm:prSet/>
      <dgm:spPr/>
      <dgm:t>
        <a:bodyPr/>
        <a:lstStyle/>
        <a:p>
          <a:endParaRPr lang="fr-FR"/>
        </a:p>
      </dgm:t>
    </dgm:pt>
    <dgm:pt modelId="{9A0E9511-4AEB-40FD-BE9B-9001E81CED52}" type="sibTrans" cxnId="{9D9B0016-6A0D-4362-8A34-5917AA959B35}">
      <dgm:prSet/>
      <dgm:spPr/>
      <dgm:t>
        <a:bodyPr/>
        <a:lstStyle/>
        <a:p>
          <a:endParaRPr lang="fr-FR"/>
        </a:p>
      </dgm:t>
    </dgm:pt>
    <dgm:pt modelId="{BF32A26C-61B2-4F4C-B276-C3F73B19514E}" type="pres">
      <dgm:prSet presAssocID="{02E6F52A-5191-4247-BD4A-794DA12361B6}" presName="compositeShape" presStyleCnt="0">
        <dgm:presLayoutVars>
          <dgm:chMax val="7"/>
          <dgm:dir/>
          <dgm:resizeHandles val="exact"/>
        </dgm:presLayoutVars>
      </dgm:prSet>
      <dgm:spPr/>
    </dgm:pt>
    <dgm:pt modelId="{EA84C123-764C-4FFF-930B-F4FDF3EABC4B}" type="pres">
      <dgm:prSet presAssocID="{019FEB72-D83B-42FB-8F04-90583E59391F}" presName="circ1" presStyleLbl="vennNode1" presStyleIdx="0" presStyleCnt="5"/>
      <dgm:spPr/>
    </dgm:pt>
    <dgm:pt modelId="{D1E0EDC7-690C-405C-8791-B2CC585406F3}" type="pres">
      <dgm:prSet presAssocID="{019FEB72-D83B-42FB-8F04-90583E59391F}" presName="circ1Tx" presStyleLbl="revTx" presStyleIdx="0" presStyleCnt="0">
        <dgm:presLayoutVars>
          <dgm:chMax val="0"/>
          <dgm:chPref val="0"/>
          <dgm:bulletEnabled val="1"/>
        </dgm:presLayoutVars>
      </dgm:prSet>
      <dgm:spPr/>
    </dgm:pt>
    <dgm:pt modelId="{E96F8290-BB04-4901-87CF-C171A4381FE8}" type="pres">
      <dgm:prSet presAssocID="{8999F77B-C240-4A49-B177-A6474FC8A6B0}" presName="circ2" presStyleLbl="vennNode1" presStyleIdx="1" presStyleCnt="5"/>
      <dgm:spPr/>
    </dgm:pt>
    <dgm:pt modelId="{D5E4C906-0AEF-4278-BA51-7854E3D4E623}" type="pres">
      <dgm:prSet presAssocID="{8999F77B-C240-4A49-B177-A6474FC8A6B0}" presName="circ2Tx" presStyleLbl="revTx" presStyleIdx="0" presStyleCnt="0" custLinFactX="-53431" custLinFactY="-13811" custLinFactNeighborX="-100000" custLinFactNeighborY="-100000">
        <dgm:presLayoutVars>
          <dgm:chMax val="0"/>
          <dgm:chPref val="0"/>
          <dgm:bulletEnabled val="1"/>
        </dgm:presLayoutVars>
      </dgm:prSet>
      <dgm:spPr/>
    </dgm:pt>
    <dgm:pt modelId="{62A21C01-F77A-4759-9CA3-9FBED8D01CC6}" type="pres">
      <dgm:prSet presAssocID="{247B9BA4-0B95-4E42-A830-2C048109B7FC}" presName="circ3" presStyleLbl="vennNode1" presStyleIdx="2" presStyleCnt="5"/>
      <dgm:spPr/>
    </dgm:pt>
    <dgm:pt modelId="{748A5808-6DE2-4D1A-9867-D60ECF4907BD}" type="pres">
      <dgm:prSet presAssocID="{247B9BA4-0B95-4E42-A830-2C048109B7FC}" presName="circ3Tx" presStyleLbl="revTx" presStyleIdx="0" presStyleCnt="0" custLinFactY="-95105" custLinFactNeighborX="20770" custLinFactNeighborY="-100000">
        <dgm:presLayoutVars>
          <dgm:chMax val="0"/>
          <dgm:chPref val="0"/>
          <dgm:bulletEnabled val="1"/>
        </dgm:presLayoutVars>
      </dgm:prSet>
      <dgm:spPr/>
    </dgm:pt>
    <dgm:pt modelId="{99C0DA88-F77D-436A-A16F-9B5365DF4123}" type="pres">
      <dgm:prSet presAssocID="{42F010CA-2BF8-4CB6-811A-C6AF03B2473F}" presName="circ4" presStyleLbl="vennNode1" presStyleIdx="3" presStyleCnt="5"/>
      <dgm:spPr/>
    </dgm:pt>
    <dgm:pt modelId="{772DCE86-7E75-42D7-BF5D-5E72F4DD140C}" type="pres">
      <dgm:prSet presAssocID="{42F010CA-2BF8-4CB6-811A-C6AF03B2473F}" presName="circ4Tx" presStyleLbl="revTx" presStyleIdx="0" presStyleCnt="0">
        <dgm:presLayoutVars>
          <dgm:chMax val="0"/>
          <dgm:chPref val="0"/>
          <dgm:bulletEnabled val="1"/>
        </dgm:presLayoutVars>
      </dgm:prSet>
      <dgm:spPr/>
    </dgm:pt>
    <dgm:pt modelId="{37374409-7752-4CA6-A2D6-F5A023EC0628}" type="pres">
      <dgm:prSet presAssocID="{D36D29CD-6AF7-49B4-AB5C-70F5EA1B9992}" presName="circ5" presStyleLbl="vennNode1" presStyleIdx="4" presStyleCnt="5" custLinFactNeighborY="-2090"/>
      <dgm:spPr/>
    </dgm:pt>
    <dgm:pt modelId="{1F56FE0F-B9ED-419E-B845-F839A4EC136D}" type="pres">
      <dgm:prSet presAssocID="{D36D29CD-6AF7-49B4-AB5C-70F5EA1B9992}" presName="circ5Tx" presStyleLbl="revTx" presStyleIdx="0" presStyleCnt="0" custLinFactNeighborY="-15302">
        <dgm:presLayoutVars>
          <dgm:chMax val="0"/>
          <dgm:chPref val="0"/>
          <dgm:bulletEnabled val="1"/>
        </dgm:presLayoutVars>
      </dgm:prSet>
      <dgm:spPr/>
    </dgm:pt>
  </dgm:ptLst>
  <dgm:cxnLst>
    <dgm:cxn modelId="{59556381-40A4-477A-8D54-E476FD39E75D}" srcId="{02E6F52A-5191-4247-BD4A-794DA12361B6}" destId="{42F010CA-2BF8-4CB6-811A-C6AF03B2473F}" srcOrd="3" destOrd="0" parTransId="{449EFA43-9100-4929-AA57-43B0562D795D}" sibTransId="{3D9E74E1-196E-467A-A676-EABF1C503B2D}"/>
    <dgm:cxn modelId="{DEB459B2-F064-4B4D-A944-42A4992B41CD}" srcId="{02E6F52A-5191-4247-BD4A-794DA12361B6}" destId="{8999F77B-C240-4A49-B177-A6474FC8A6B0}" srcOrd="1" destOrd="0" parTransId="{39F76536-3C27-4FB9-AA2E-45E62EF7B6A8}" sibTransId="{A1094D58-9E08-4EC1-A315-9BE6714AE211}"/>
    <dgm:cxn modelId="{5EDC8631-5B62-4917-83D3-54C757026A81}" type="presOf" srcId="{019FEB72-D83B-42FB-8F04-90583E59391F}" destId="{D1E0EDC7-690C-405C-8791-B2CC585406F3}" srcOrd="0" destOrd="0" presId="urn:microsoft.com/office/officeart/2005/8/layout/venn1"/>
    <dgm:cxn modelId="{2F733AF8-45B3-4FC6-A6CB-0E6AF9952AC0}" type="presOf" srcId="{02E6F52A-5191-4247-BD4A-794DA12361B6}" destId="{BF32A26C-61B2-4F4C-B276-C3F73B19514E}" srcOrd="0" destOrd="0" presId="urn:microsoft.com/office/officeart/2005/8/layout/venn1"/>
    <dgm:cxn modelId="{9D9B0016-6A0D-4362-8A34-5917AA959B35}" srcId="{02E6F52A-5191-4247-BD4A-794DA12361B6}" destId="{D36D29CD-6AF7-49B4-AB5C-70F5EA1B9992}" srcOrd="4" destOrd="0" parTransId="{A5BE9018-7FCC-4E31-9ACE-60694CA24D8B}" sibTransId="{9A0E9511-4AEB-40FD-BE9B-9001E81CED52}"/>
    <dgm:cxn modelId="{C1B54A7D-7700-4EDB-A650-25A3F6D9E396}" type="presOf" srcId="{247B9BA4-0B95-4E42-A830-2C048109B7FC}" destId="{748A5808-6DE2-4D1A-9867-D60ECF4907BD}" srcOrd="0" destOrd="0" presId="urn:microsoft.com/office/officeart/2005/8/layout/venn1"/>
    <dgm:cxn modelId="{DCC28018-2D68-42F2-8DD0-C239A11CBC10}" type="presOf" srcId="{42F010CA-2BF8-4CB6-811A-C6AF03B2473F}" destId="{772DCE86-7E75-42D7-BF5D-5E72F4DD140C}" srcOrd="0" destOrd="0" presId="urn:microsoft.com/office/officeart/2005/8/layout/venn1"/>
    <dgm:cxn modelId="{41F3BB51-83FC-4E85-9778-2B94D26A3A0E}" type="presOf" srcId="{D36D29CD-6AF7-49B4-AB5C-70F5EA1B9992}" destId="{1F56FE0F-B9ED-419E-B845-F839A4EC136D}" srcOrd="0" destOrd="0" presId="urn:microsoft.com/office/officeart/2005/8/layout/venn1"/>
    <dgm:cxn modelId="{F53977B6-98CB-4D1D-A9E7-330E0231707E}" type="presOf" srcId="{8999F77B-C240-4A49-B177-A6474FC8A6B0}" destId="{D5E4C906-0AEF-4278-BA51-7854E3D4E623}" srcOrd="0" destOrd="0" presId="urn:microsoft.com/office/officeart/2005/8/layout/venn1"/>
    <dgm:cxn modelId="{D8C984D7-BB05-4821-B6E3-3CA78A445245}" srcId="{02E6F52A-5191-4247-BD4A-794DA12361B6}" destId="{019FEB72-D83B-42FB-8F04-90583E59391F}" srcOrd="0" destOrd="0" parTransId="{1A0C05F6-C4A2-4733-A3B0-81E8AB380F32}" sibTransId="{23563656-3777-4897-86ED-6AF5282EED09}"/>
    <dgm:cxn modelId="{05CA4EA9-BAF4-479C-9034-EF9728FC7872}" srcId="{02E6F52A-5191-4247-BD4A-794DA12361B6}" destId="{247B9BA4-0B95-4E42-A830-2C048109B7FC}" srcOrd="2" destOrd="0" parTransId="{76D0022F-96A6-4E46-BE3B-D10F028C63D1}" sibTransId="{51C11089-5D9F-403A-8BDB-34DE03383B74}"/>
    <dgm:cxn modelId="{24F86DA2-289E-4D68-9C05-D67A5F0DECB2}" type="presParOf" srcId="{BF32A26C-61B2-4F4C-B276-C3F73B19514E}" destId="{EA84C123-764C-4FFF-930B-F4FDF3EABC4B}" srcOrd="0" destOrd="0" presId="urn:microsoft.com/office/officeart/2005/8/layout/venn1"/>
    <dgm:cxn modelId="{7ADB427B-1743-461A-B818-0603FBED4716}" type="presParOf" srcId="{BF32A26C-61B2-4F4C-B276-C3F73B19514E}" destId="{D1E0EDC7-690C-405C-8791-B2CC585406F3}" srcOrd="1" destOrd="0" presId="urn:microsoft.com/office/officeart/2005/8/layout/venn1"/>
    <dgm:cxn modelId="{9B56FF69-39F6-4566-99CA-3BD256A8FD5E}" type="presParOf" srcId="{BF32A26C-61B2-4F4C-B276-C3F73B19514E}" destId="{E96F8290-BB04-4901-87CF-C171A4381FE8}" srcOrd="2" destOrd="0" presId="urn:microsoft.com/office/officeart/2005/8/layout/venn1"/>
    <dgm:cxn modelId="{2B140322-6EF0-476E-9F7C-8187185E1EA5}" type="presParOf" srcId="{BF32A26C-61B2-4F4C-B276-C3F73B19514E}" destId="{D5E4C906-0AEF-4278-BA51-7854E3D4E623}" srcOrd="3" destOrd="0" presId="urn:microsoft.com/office/officeart/2005/8/layout/venn1"/>
    <dgm:cxn modelId="{7833A433-27D6-414A-921D-71B2368E8FC1}" type="presParOf" srcId="{BF32A26C-61B2-4F4C-B276-C3F73B19514E}" destId="{62A21C01-F77A-4759-9CA3-9FBED8D01CC6}" srcOrd="4" destOrd="0" presId="urn:microsoft.com/office/officeart/2005/8/layout/venn1"/>
    <dgm:cxn modelId="{336534CA-F04B-4BA8-8598-48E6A32B06CB}" type="presParOf" srcId="{BF32A26C-61B2-4F4C-B276-C3F73B19514E}" destId="{748A5808-6DE2-4D1A-9867-D60ECF4907BD}" srcOrd="5" destOrd="0" presId="urn:microsoft.com/office/officeart/2005/8/layout/venn1"/>
    <dgm:cxn modelId="{58647977-34D9-499B-BB5D-7C62F6CAA2A7}" type="presParOf" srcId="{BF32A26C-61B2-4F4C-B276-C3F73B19514E}" destId="{99C0DA88-F77D-436A-A16F-9B5365DF4123}" srcOrd="6" destOrd="0" presId="urn:microsoft.com/office/officeart/2005/8/layout/venn1"/>
    <dgm:cxn modelId="{634C91A6-78EB-45E0-911E-1CAD1B1868A7}" type="presParOf" srcId="{BF32A26C-61B2-4F4C-B276-C3F73B19514E}" destId="{772DCE86-7E75-42D7-BF5D-5E72F4DD140C}" srcOrd="7" destOrd="0" presId="urn:microsoft.com/office/officeart/2005/8/layout/venn1"/>
    <dgm:cxn modelId="{AEDB3483-0943-4988-BC70-015AE6AE4550}" type="presParOf" srcId="{BF32A26C-61B2-4F4C-B276-C3F73B19514E}" destId="{37374409-7752-4CA6-A2D6-F5A023EC0628}" srcOrd="8" destOrd="0" presId="urn:microsoft.com/office/officeart/2005/8/layout/venn1"/>
    <dgm:cxn modelId="{4D737D5F-58FF-43E7-95DF-8995915BC648}" type="presParOf" srcId="{BF32A26C-61B2-4F4C-B276-C3F73B19514E}" destId="{1F56FE0F-B9ED-419E-B845-F839A4EC136D}"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8B94E-E8B2-4144-BD8E-44E70B888D10}">
      <dsp:nvSpPr>
        <dsp:cNvPr id="0" name=""/>
        <dsp:cNvSpPr/>
      </dsp:nvSpPr>
      <dsp:spPr>
        <a:xfrm rot="10800000">
          <a:off x="1692811" y="110"/>
          <a:ext cx="6384795" cy="338444"/>
        </a:xfrm>
        <a:prstGeom prst="homePlate">
          <a:avLst/>
        </a:prstGeom>
        <a:blipFill rotWithShape="0">
          <a:blip xmlns:r="http://schemas.openxmlformats.org/officeDocument/2006/relationships" r:embed="rId1">
            <a:duotone>
              <a:schemeClr val="accent3">
                <a:shade val="50000"/>
                <a:hueOff val="0"/>
                <a:satOff val="0"/>
                <a:lumOff val="0"/>
                <a:alphaOff val="0"/>
                <a:shade val="74000"/>
                <a:satMod val="130000"/>
                <a:lumMod val="90000"/>
              </a:schemeClr>
              <a:schemeClr val="accent3">
                <a:shade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245" tIns="57150" rIns="106680" bIns="57150" numCol="1" spcCol="1270" anchor="ctr" anchorCtr="0">
          <a:noAutofit/>
        </a:bodyPr>
        <a:lstStyle/>
        <a:p>
          <a:pPr lvl="0" algn="ctr" defTabSz="666750" rtl="1">
            <a:lnSpc>
              <a:spcPct val="90000"/>
            </a:lnSpc>
            <a:spcBef>
              <a:spcPct val="0"/>
            </a:spcBef>
            <a:spcAft>
              <a:spcPct val="35000"/>
            </a:spcAft>
          </a:pPr>
          <a:r>
            <a:rPr lang="ar-DZ" sz="1500" kern="1200" smtClean="0"/>
            <a:t>المقدمة</a:t>
          </a:r>
          <a:r>
            <a:rPr lang="fr-FR" sz="1500" kern="1200" smtClean="0"/>
            <a:t> </a:t>
          </a:r>
          <a:endParaRPr lang="fr-FR" sz="1500" kern="1200"/>
        </a:p>
      </dsp:txBody>
      <dsp:txXfrm rot="10800000">
        <a:off x="1777422" y="110"/>
        <a:ext cx="6300184" cy="338444"/>
      </dsp:txXfrm>
    </dsp:sp>
    <dsp:sp modelId="{18B168A3-B5D2-4834-A40F-C718162236CD}">
      <dsp:nvSpPr>
        <dsp:cNvPr id="0" name=""/>
        <dsp:cNvSpPr/>
      </dsp:nvSpPr>
      <dsp:spPr>
        <a:xfrm>
          <a:off x="1523589" y="110"/>
          <a:ext cx="338444" cy="338444"/>
        </a:xfrm>
        <a:prstGeom prst="ellipse">
          <a:avLst/>
        </a:prstGeom>
        <a:solidFill>
          <a:schemeClr val="accent3">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50517A7-1F96-4DFB-AAD0-A744D1EE0FC1}">
      <dsp:nvSpPr>
        <dsp:cNvPr id="0" name=""/>
        <dsp:cNvSpPr/>
      </dsp:nvSpPr>
      <dsp:spPr>
        <a:xfrm rot="10800000">
          <a:off x="1692811" y="425863"/>
          <a:ext cx="6384795" cy="338444"/>
        </a:xfrm>
        <a:prstGeom prst="homePlate">
          <a:avLst/>
        </a:prstGeom>
        <a:blipFill rotWithShape="0">
          <a:blip xmlns:r="http://schemas.openxmlformats.org/officeDocument/2006/relationships" r:embed="rId1">
            <a:duotone>
              <a:schemeClr val="accent3">
                <a:shade val="50000"/>
                <a:hueOff val="91834"/>
                <a:satOff val="-5130"/>
                <a:lumOff val="11352"/>
                <a:alphaOff val="0"/>
                <a:shade val="74000"/>
                <a:satMod val="130000"/>
                <a:lumMod val="90000"/>
              </a:schemeClr>
              <a:schemeClr val="accent3">
                <a:shade val="50000"/>
                <a:hueOff val="91834"/>
                <a:satOff val="-5130"/>
                <a:lumOff val="1135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245" tIns="57150" rIns="106680" bIns="57150" numCol="1" spcCol="1270" anchor="ctr" anchorCtr="0">
          <a:noAutofit/>
        </a:bodyPr>
        <a:lstStyle/>
        <a:p>
          <a:pPr lvl="0" algn="ctr" defTabSz="666750" rtl="1">
            <a:lnSpc>
              <a:spcPct val="90000"/>
            </a:lnSpc>
            <a:spcBef>
              <a:spcPct val="0"/>
            </a:spcBef>
            <a:spcAft>
              <a:spcPct val="35000"/>
            </a:spcAft>
          </a:pPr>
          <a:r>
            <a:rPr lang="ar-DZ" sz="1500" kern="1200" smtClean="0"/>
            <a:t>المبحث</a:t>
          </a:r>
          <a:r>
            <a:rPr lang="fr-FR" sz="1500" kern="1200" smtClean="0"/>
            <a:t> </a:t>
          </a:r>
          <a:r>
            <a:rPr lang="ar-DZ" sz="1500" kern="1200" smtClean="0"/>
            <a:t>الأول: التحول</a:t>
          </a:r>
          <a:r>
            <a:rPr lang="fr-FR" sz="1500" kern="1200" smtClean="0"/>
            <a:t> </a:t>
          </a:r>
          <a:r>
            <a:rPr lang="ar-DZ" sz="1500" kern="1200" smtClean="0"/>
            <a:t>من</a:t>
          </a:r>
          <a:r>
            <a:rPr lang="fr-FR" sz="1500" kern="1200" smtClean="0"/>
            <a:t> </a:t>
          </a:r>
          <a:r>
            <a:rPr lang="ar-DZ" sz="1500" kern="1200" smtClean="0"/>
            <a:t>الاقتصاد</a:t>
          </a:r>
          <a:r>
            <a:rPr lang="fr-FR" sz="1500" kern="1200" smtClean="0"/>
            <a:t> </a:t>
          </a:r>
          <a:r>
            <a:rPr lang="ar-DZ" sz="1500" kern="1200" smtClean="0"/>
            <a:t>الخطي</a:t>
          </a:r>
          <a:r>
            <a:rPr lang="fr-FR" sz="1500" kern="1200" smtClean="0"/>
            <a:t> </a:t>
          </a:r>
          <a:r>
            <a:rPr lang="ar-DZ" sz="1500" kern="1200" smtClean="0"/>
            <a:t>الى</a:t>
          </a:r>
          <a:r>
            <a:rPr lang="fr-FR" sz="1500" kern="1200" smtClean="0"/>
            <a:t> </a:t>
          </a:r>
          <a:r>
            <a:rPr lang="ar-DZ" sz="1500" kern="1200" smtClean="0"/>
            <a:t>الاقتصاد</a:t>
          </a:r>
          <a:r>
            <a:rPr lang="fr-FR" sz="1500" kern="1200" smtClean="0"/>
            <a:t> </a:t>
          </a:r>
          <a:r>
            <a:rPr lang="ar-DZ" sz="1500" kern="1200" smtClean="0"/>
            <a:t>الدائري</a:t>
          </a:r>
          <a:endParaRPr lang="fr-FR" sz="1500" kern="1200"/>
        </a:p>
      </dsp:txBody>
      <dsp:txXfrm rot="10800000">
        <a:off x="1777422" y="425863"/>
        <a:ext cx="6300184" cy="338444"/>
      </dsp:txXfrm>
    </dsp:sp>
    <dsp:sp modelId="{25AD9AC9-0AFF-4FBF-8031-C54D3757554D}">
      <dsp:nvSpPr>
        <dsp:cNvPr id="0" name=""/>
        <dsp:cNvSpPr/>
      </dsp:nvSpPr>
      <dsp:spPr>
        <a:xfrm>
          <a:off x="1523589" y="425863"/>
          <a:ext cx="338444" cy="338444"/>
        </a:xfrm>
        <a:prstGeom prst="ellipse">
          <a:avLst/>
        </a:prstGeom>
        <a:solidFill>
          <a:schemeClr val="accent3">
            <a:tint val="50000"/>
            <a:hueOff val="-1537"/>
            <a:satOff val="65"/>
            <a:lumOff val="-354"/>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D94BD95-44AF-4567-B258-BF9718735A8A}">
      <dsp:nvSpPr>
        <dsp:cNvPr id="0" name=""/>
        <dsp:cNvSpPr/>
      </dsp:nvSpPr>
      <dsp:spPr>
        <a:xfrm rot="10800000">
          <a:off x="1692811" y="851616"/>
          <a:ext cx="6384795" cy="338444"/>
        </a:xfrm>
        <a:prstGeom prst="homePlate">
          <a:avLst/>
        </a:prstGeom>
        <a:blipFill rotWithShape="0">
          <a:blip xmlns:r="http://schemas.openxmlformats.org/officeDocument/2006/relationships" r:embed="rId1">
            <a:duotone>
              <a:schemeClr val="accent3">
                <a:shade val="50000"/>
                <a:hueOff val="183669"/>
                <a:satOff val="-10260"/>
                <a:lumOff val="22704"/>
                <a:alphaOff val="0"/>
                <a:shade val="74000"/>
                <a:satMod val="130000"/>
                <a:lumMod val="90000"/>
              </a:schemeClr>
              <a:schemeClr val="accent3">
                <a:shade val="50000"/>
                <a:hueOff val="183669"/>
                <a:satOff val="-10260"/>
                <a:lumOff val="2270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245" tIns="57150" rIns="106680" bIns="57150" numCol="1" spcCol="1270" anchor="ctr" anchorCtr="0">
          <a:noAutofit/>
        </a:bodyPr>
        <a:lstStyle/>
        <a:p>
          <a:pPr lvl="0" algn="ctr" defTabSz="666750" rtl="1">
            <a:lnSpc>
              <a:spcPct val="90000"/>
            </a:lnSpc>
            <a:spcBef>
              <a:spcPct val="0"/>
            </a:spcBef>
            <a:spcAft>
              <a:spcPct val="35000"/>
            </a:spcAft>
          </a:pPr>
          <a:r>
            <a:rPr lang="ar-DZ" sz="1500" kern="1200" dirty="0" smtClean="0"/>
            <a:t>مطلب01:مفهوم</a:t>
          </a:r>
          <a:r>
            <a:rPr lang="fr-FR" sz="1500" kern="1200" dirty="0" smtClean="0"/>
            <a:t> </a:t>
          </a:r>
          <a:r>
            <a:rPr lang="ar-DZ" sz="1500" kern="1200" dirty="0" smtClean="0"/>
            <a:t>الاقتصاد الخطي و الاقتصاد الدائري</a:t>
          </a:r>
          <a:endParaRPr lang="fr-FR" sz="1500" kern="1200" dirty="0"/>
        </a:p>
      </dsp:txBody>
      <dsp:txXfrm rot="10800000">
        <a:off x="1777422" y="851616"/>
        <a:ext cx="6300184" cy="338444"/>
      </dsp:txXfrm>
    </dsp:sp>
    <dsp:sp modelId="{0214430A-3D53-43C9-8730-E7D26C6E65B1}">
      <dsp:nvSpPr>
        <dsp:cNvPr id="0" name=""/>
        <dsp:cNvSpPr/>
      </dsp:nvSpPr>
      <dsp:spPr>
        <a:xfrm>
          <a:off x="1523589" y="851616"/>
          <a:ext cx="338444" cy="338444"/>
        </a:xfrm>
        <a:prstGeom prst="ellipse">
          <a:avLst/>
        </a:prstGeom>
        <a:solidFill>
          <a:schemeClr val="accent3">
            <a:tint val="50000"/>
            <a:hueOff val="-3074"/>
            <a:satOff val="130"/>
            <a:lumOff val="-708"/>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3222FF0-9499-4BFD-A5E3-345B6ECC89F5}">
      <dsp:nvSpPr>
        <dsp:cNvPr id="0" name=""/>
        <dsp:cNvSpPr/>
      </dsp:nvSpPr>
      <dsp:spPr>
        <a:xfrm rot="10800000">
          <a:off x="1692811" y="1277369"/>
          <a:ext cx="6384795" cy="338444"/>
        </a:xfrm>
        <a:prstGeom prst="homePlate">
          <a:avLst/>
        </a:prstGeom>
        <a:blipFill rotWithShape="0">
          <a:blip xmlns:r="http://schemas.openxmlformats.org/officeDocument/2006/relationships" r:embed="rId1">
            <a:duotone>
              <a:schemeClr val="accent3">
                <a:shade val="50000"/>
                <a:hueOff val="275503"/>
                <a:satOff val="-15389"/>
                <a:lumOff val="34057"/>
                <a:alphaOff val="0"/>
                <a:shade val="74000"/>
                <a:satMod val="130000"/>
                <a:lumMod val="90000"/>
              </a:schemeClr>
              <a:schemeClr val="accent3">
                <a:shade val="50000"/>
                <a:hueOff val="275503"/>
                <a:satOff val="-15389"/>
                <a:lumOff val="3405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245" tIns="57150" rIns="106680" bIns="57150" numCol="1" spcCol="1270" anchor="ctr" anchorCtr="0">
          <a:noAutofit/>
        </a:bodyPr>
        <a:lstStyle/>
        <a:p>
          <a:pPr lvl="0" algn="ctr" defTabSz="666750" rtl="1">
            <a:lnSpc>
              <a:spcPct val="90000"/>
            </a:lnSpc>
            <a:spcBef>
              <a:spcPct val="0"/>
            </a:spcBef>
            <a:spcAft>
              <a:spcPct val="35000"/>
            </a:spcAft>
          </a:pPr>
          <a:r>
            <a:rPr lang="ar-DZ" sz="1500" kern="1200" smtClean="0"/>
            <a:t>مطلب</a:t>
          </a:r>
          <a:r>
            <a:rPr lang="fr-FR" sz="1500" kern="1200" smtClean="0"/>
            <a:t> </a:t>
          </a:r>
          <a:r>
            <a:rPr lang="ar-DZ" sz="1500" kern="1200" smtClean="0"/>
            <a:t>02:مقارنة</a:t>
          </a:r>
          <a:r>
            <a:rPr lang="fr-FR" sz="1500" kern="1200" smtClean="0"/>
            <a:t> </a:t>
          </a:r>
          <a:r>
            <a:rPr lang="ar-DZ" sz="1500" kern="1200" smtClean="0"/>
            <a:t>بين</a:t>
          </a:r>
          <a:r>
            <a:rPr lang="fr-FR" sz="1500" kern="1200" smtClean="0"/>
            <a:t> </a:t>
          </a:r>
          <a:r>
            <a:rPr lang="ar-DZ" sz="1500" kern="1200" smtClean="0"/>
            <a:t>الاقتصاد</a:t>
          </a:r>
          <a:r>
            <a:rPr lang="fr-FR" sz="1500" kern="1200" smtClean="0"/>
            <a:t> </a:t>
          </a:r>
          <a:r>
            <a:rPr lang="ar-DZ" sz="1500" kern="1200" smtClean="0"/>
            <a:t>الدائري</a:t>
          </a:r>
          <a:r>
            <a:rPr lang="fr-FR" sz="1500" kern="1200" smtClean="0"/>
            <a:t> </a:t>
          </a:r>
          <a:r>
            <a:rPr lang="ar-DZ" sz="1500" kern="1200" smtClean="0"/>
            <a:t>والاقتصاد</a:t>
          </a:r>
          <a:r>
            <a:rPr lang="fr-FR" sz="1500" kern="1200" smtClean="0"/>
            <a:t> </a:t>
          </a:r>
          <a:r>
            <a:rPr lang="ar-DZ" sz="1500" kern="1200" smtClean="0"/>
            <a:t>الخطي</a:t>
          </a:r>
          <a:endParaRPr lang="fr-FR" sz="1500" kern="1200"/>
        </a:p>
      </dsp:txBody>
      <dsp:txXfrm rot="10800000">
        <a:off x="1777422" y="1277369"/>
        <a:ext cx="6300184" cy="338444"/>
      </dsp:txXfrm>
    </dsp:sp>
    <dsp:sp modelId="{3A79FE35-019B-4A13-AADF-28ACC0C60787}">
      <dsp:nvSpPr>
        <dsp:cNvPr id="0" name=""/>
        <dsp:cNvSpPr/>
      </dsp:nvSpPr>
      <dsp:spPr>
        <a:xfrm>
          <a:off x="1523589" y="1277369"/>
          <a:ext cx="338444" cy="338444"/>
        </a:xfrm>
        <a:prstGeom prst="ellipse">
          <a:avLst/>
        </a:prstGeom>
        <a:solidFill>
          <a:schemeClr val="accent3">
            <a:tint val="50000"/>
            <a:hueOff val="-4611"/>
            <a:satOff val="195"/>
            <a:lumOff val="-1062"/>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2DC52B5-EB14-4E76-AF9A-D615B072A73B}">
      <dsp:nvSpPr>
        <dsp:cNvPr id="0" name=""/>
        <dsp:cNvSpPr/>
      </dsp:nvSpPr>
      <dsp:spPr>
        <a:xfrm rot="10800000">
          <a:off x="1692811" y="1703122"/>
          <a:ext cx="6384795" cy="338444"/>
        </a:xfrm>
        <a:prstGeom prst="homePlate">
          <a:avLst/>
        </a:prstGeom>
        <a:blipFill rotWithShape="0">
          <a:blip xmlns:r="http://schemas.openxmlformats.org/officeDocument/2006/relationships" r:embed="rId1">
            <a:duotone>
              <a:schemeClr val="accent3">
                <a:shade val="50000"/>
                <a:hueOff val="367338"/>
                <a:satOff val="-20519"/>
                <a:lumOff val="45409"/>
                <a:alphaOff val="0"/>
                <a:shade val="74000"/>
                <a:satMod val="130000"/>
                <a:lumMod val="90000"/>
              </a:schemeClr>
              <a:schemeClr val="accent3">
                <a:shade val="50000"/>
                <a:hueOff val="367338"/>
                <a:satOff val="-20519"/>
                <a:lumOff val="4540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245" tIns="57150" rIns="106680" bIns="57150" numCol="1" spcCol="1270" anchor="ctr" anchorCtr="0">
          <a:noAutofit/>
        </a:bodyPr>
        <a:lstStyle/>
        <a:p>
          <a:pPr lvl="0" algn="ctr" defTabSz="666750" rtl="1">
            <a:lnSpc>
              <a:spcPct val="90000"/>
            </a:lnSpc>
            <a:spcBef>
              <a:spcPct val="0"/>
            </a:spcBef>
            <a:spcAft>
              <a:spcPct val="35000"/>
            </a:spcAft>
          </a:pPr>
          <a:r>
            <a:rPr lang="ar-DZ" sz="1500" kern="1200" smtClean="0"/>
            <a:t>المبحث</a:t>
          </a:r>
          <a:r>
            <a:rPr lang="fr-FR" sz="1500" kern="1200" smtClean="0"/>
            <a:t> </a:t>
          </a:r>
          <a:r>
            <a:rPr lang="ar-DZ" sz="1500" kern="1200" smtClean="0"/>
            <a:t>الثاني:اهمية</a:t>
          </a:r>
          <a:r>
            <a:rPr lang="fr-FR" sz="1500" kern="1200" smtClean="0"/>
            <a:t> </a:t>
          </a:r>
          <a:r>
            <a:rPr lang="ar-DZ" sz="1500" kern="1200" smtClean="0"/>
            <a:t>الاقتصاد</a:t>
          </a:r>
          <a:r>
            <a:rPr lang="fr-FR" sz="1500" kern="1200" smtClean="0"/>
            <a:t> </a:t>
          </a:r>
          <a:r>
            <a:rPr lang="ar-DZ" sz="1500" kern="1200" smtClean="0"/>
            <a:t>الدائري</a:t>
          </a:r>
          <a:r>
            <a:rPr lang="fr-FR" sz="1500" kern="1200" smtClean="0"/>
            <a:t> </a:t>
          </a:r>
          <a:r>
            <a:rPr lang="ar-DZ" sz="1500" kern="1200" smtClean="0"/>
            <a:t>وارتباطه</a:t>
          </a:r>
          <a:r>
            <a:rPr lang="fr-FR" sz="1500" kern="1200" smtClean="0"/>
            <a:t> </a:t>
          </a:r>
          <a:r>
            <a:rPr lang="ar-DZ" sz="1500" kern="1200" smtClean="0"/>
            <a:t>بالتنمية</a:t>
          </a:r>
          <a:r>
            <a:rPr lang="fr-FR" sz="1500" kern="1200" smtClean="0"/>
            <a:t> </a:t>
          </a:r>
          <a:r>
            <a:rPr lang="ar-DZ" sz="1500" kern="1200" smtClean="0"/>
            <a:t>المستدامة</a:t>
          </a:r>
          <a:r>
            <a:rPr lang="fr-FR" sz="1500" kern="1200" smtClean="0"/>
            <a:t> </a:t>
          </a:r>
          <a:endParaRPr lang="fr-FR" sz="1500" kern="1200"/>
        </a:p>
      </dsp:txBody>
      <dsp:txXfrm rot="10800000">
        <a:off x="1777422" y="1703122"/>
        <a:ext cx="6300184" cy="338444"/>
      </dsp:txXfrm>
    </dsp:sp>
    <dsp:sp modelId="{546A84F6-F16E-4648-BFAE-BBE9EE82C5E5}">
      <dsp:nvSpPr>
        <dsp:cNvPr id="0" name=""/>
        <dsp:cNvSpPr/>
      </dsp:nvSpPr>
      <dsp:spPr>
        <a:xfrm>
          <a:off x="1523589" y="1703122"/>
          <a:ext cx="338444" cy="338444"/>
        </a:xfrm>
        <a:prstGeom prst="ellipse">
          <a:avLst/>
        </a:prstGeom>
        <a:solidFill>
          <a:schemeClr val="accent3">
            <a:tint val="50000"/>
            <a:hueOff val="-6148"/>
            <a:satOff val="260"/>
            <a:lumOff val="-1415"/>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D15DE33-5EB3-4BF5-8FA8-5624D8D0562B}">
      <dsp:nvSpPr>
        <dsp:cNvPr id="0" name=""/>
        <dsp:cNvSpPr/>
      </dsp:nvSpPr>
      <dsp:spPr>
        <a:xfrm rot="10800000">
          <a:off x="1692811" y="2128875"/>
          <a:ext cx="6384795" cy="338444"/>
        </a:xfrm>
        <a:prstGeom prst="homePlate">
          <a:avLst/>
        </a:prstGeom>
        <a:blipFill rotWithShape="0">
          <a:blip xmlns:r="http://schemas.openxmlformats.org/officeDocument/2006/relationships" r:embed="rId1">
            <a:duotone>
              <a:schemeClr val="accent3">
                <a:shade val="50000"/>
                <a:hueOff val="275503"/>
                <a:satOff val="-15389"/>
                <a:lumOff val="34057"/>
                <a:alphaOff val="0"/>
                <a:shade val="74000"/>
                <a:satMod val="130000"/>
                <a:lumMod val="90000"/>
              </a:schemeClr>
              <a:schemeClr val="accent3">
                <a:shade val="50000"/>
                <a:hueOff val="275503"/>
                <a:satOff val="-15389"/>
                <a:lumOff val="3405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245" tIns="57150" rIns="106680" bIns="57150" numCol="1" spcCol="1270" anchor="ctr" anchorCtr="0">
          <a:noAutofit/>
        </a:bodyPr>
        <a:lstStyle/>
        <a:p>
          <a:pPr lvl="0" algn="ctr" defTabSz="666750" rtl="1">
            <a:lnSpc>
              <a:spcPct val="90000"/>
            </a:lnSpc>
            <a:spcBef>
              <a:spcPct val="0"/>
            </a:spcBef>
            <a:spcAft>
              <a:spcPct val="35000"/>
            </a:spcAft>
          </a:pPr>
          <a:r>
            <a:rPr lang="ar-DZ" sz="1500" kern="1200" smtClean="0"/>
            <a:t>مطلب01:علاقات</a:t>
          </a:r>
          <a:r>
            <a:rPr lang="fr-FR" sz="1500" kern="1200" smtClean="0"/>
            <a:t> </a:t>
          </a:r>
          <a:r>
            <a:rPr lang="ar-DZ" sz="1500" kern="1200" smtClean="0"/>
            <a:t>الاقتصاد</a:t>
          </a:r>
          <a:r>
            <a:rPr lang="fr-FR" sz="1500" kern="1200" smtClean="0"/>
            <a:t> </a:t>
          </a:r>
          <a:r>
            <a:rPr lang="ar-DZ" sz="1500" kern="1200" smtClean="0"/>
            <a:t>الدائري</a:t>
          </a:r>
          <a:r>
            <a:rPr lang="fr-FR" sz="1500" kern="1200" smtClean="0"/>
            <a:t> </a:t>
          </a:r>
          <a:r>
            <a:rPr lang="ar-DZ" sz="1500" kern="1200" smtClean="0"/>
            <a:t>التي</a:t>
          </a:r>
          <a:r>
            <a:rPr lang="fr-FR" sz="1500" kern="1200" smtClean="0"/>
            <a:t> </a:t>
          </a:r>
          <a:r>
            <a:rPr lang="ar-DZ" sz="1500" kern="1200" smtClean="0"/>
            <a:t>تحقق</a:t>
          </a:r>
          <a:r>
            <a:rPr lang="fr-FR" sz="1500" kern="1200" smtClean="0"/>
            <a:t> </a:t>
          </a:r>
          <a:r>
            <a:rPr lang="ar-DZ" sz="1500" kern="1200" smtClean="0"/>
            <a:t>التنمية</a:t>
          </a:r>
          <a:r>
            <a:rPr lang="fr-FR" sz="1500" kern="1200" smtClean="0"/>
            <a:t> </a:t>
          </a:r>
          <a:endParaRPr lang="fr-FR" sz="1500" kern="1200"/>
        </a:p>
      </dsp:txBody>
      <dsp:txXfrm rot="10800000">
        <a:off x="1777422" y="2128875"/>
        <a:ext cx="6300184" cy="338444"/>
      </dsp:txXfrm>
    </dsp:sp>
    <dsp:sp modelId="{8A3FCA30-21B5-43C9-B3AD-F65EBFE8BAF6}">
      <dsp:nvSpPr>
        <dsp:cNvPr id="0" name=""/>
        <dsp:cNvSpPr/>
      </dsp:nvSpPr>
      <dsp:spPr>
        <a:xfrm>
          <a:off x="1523589" y="2128875"/>
          <a:ext cx="338444" cy="338444"/>
        </a:xfrm>
        <a:prstGeom prst="ellipse">
          <a:avLst/>
        </a:prstGeom>
        <a:solidFill>
          <a:schemeClr val="accent3">
            <a:tint val="50000"/>
            <a:hueOff val="-7685"/>
            <a:satOff val="325"/>
            <a:lumOff val="-1769"/>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8478648-8042-4E33-B821-E3283A80C675}">
      <dsp:nvSpPr>
        <dsp:cNvPr id="0" name=""/>
        <dsp:cNvSpPr/>
      </dsp:nvSpPr>
      <dsp:spPr>
        <a:xfrm rot="10800000">
          <a:off x="1692811" y="2554628"/>
          <a:ext cx="6384795" cy="338444"/>
        </a:xfrm>
        <a:prstGeom prst="homePlate">
          <a:avLst/>
        </a:prstGeom>
        <a:blipFill rotWithShape="0">
          <a:blip xmlns:r="http://schemas.openxmlformats.org/officeDocument/2006/relationships" r:embed="rId1">
            <a:duotone>
              <a:schemeClr val="accent3">
                <a:shade val="50000"/>
                <a:hueOff val="183669"/>
                <a:satOff val="-10260"/>
                <a:lumOff val="22704"/>
                <a:alphaOff val="0"/>
                <a:shade val="74000"/>
                <a:satMod val="130000"/>
                <a:lumMod val="90000"/>
              </a:schemeClr>
              <a:schemeClr val="accent3">
                <a:shade val="50000"/>
                <a:hueOff val="183669"/>
                <a:satOff val="-10260"/>
                <a:lumOff val="2270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245" tIns="57150" rIns="106680" bIns="57150" numCol="1" spcCol="1270" anchor="ctr" anchorCtr="0">
          <a:noAutofit/>
        </a:bodyPr>
        <a:lstStyle/>
        <a:p>
          <a:pPr lvl="0" algn="ctr" defTabSz="666750" rtl="1">
            <a:lnSpc>
              <a:spcPct val="90000"/>
            </a:lnSpc>
            <a:spcBef>
              <a:spcPct val="0"/>
            </a:spcBef>
            <a:spcAft>
              <a:spcPct val="35000"/>
            </a:spcAft>
          </a:pPr>
          <a:r>
            <a:rPr lang="ar-DZ" sz="1500" kern="1200" smtClean="0"/>
            <a:t>مطلب02:اهمية</a:t>
          </a:r>
          <a:r>
            <a:rPr lang="fr-FR" sz="1500" kern="1200" smtClean="0"/>
            <a:t> </a:t>
          </a:r>
          <a:r>
            <a:rPr lang="ar-DZ" sz="1500" kern="1200" smtClean="0"/>
            <a:t>الاقتصاد</a:t>
          </a:r>
          <a:r>
            <a:rPr lang="fr-FR" sz="1500" kern="1200" smtClean="0"/>
            <a:t> </a:t>
          </a:r>
          <a:r>
            <a:rPr lang="ar-DZ" sz="1500" kern="1200" smtClean="0"/>
            <a:t>الدائري</a:t>
          </a:r>
          <a:r>
            <a:rPr lang="fr-FR" sz="1500" kern="1200" smtClean="0"/>
            <a:t> </a:t>
          </a:r>
          <a:endParaRPr lang="fr-FR" sz="1500" kern="1200"/>
        </a:p>
      </dsp:txBody>
      <dsp:txXfrm rot="10800000">
        <a:off x="1777422" y="2554628"/>
        <a:ext cx="6300184" cy="338444"/>
      </dsp:txXfrm>
    </dsp:sp>
    <dsp:sp modelId="{F652FA60-EEE6-4E39-A670-5CC4AB5512CB}">
      <dsp:nvSpPr>
        <dsp:cNvPr id="0" name=""/>
        <dsp:cNvSpPr/>
      </dsp:nvSpPr>
      <dsp:spPr>
        <a:xfrm>
          <a:off x="1523589" y="2554628"/>
          <a:ext cx="338444" cy="338444"/>
        </a:xfrm>
        <a:prstGeom prst="ellipse">
          <a:avLst/>
        </a:prstGeom>
        <a:solidFill>
          <a:schemeClr val="accent3">
            <a:tint val="50000"/>
            <a:hueOff val="-9221"/>
            <a:satOff val="390"/>
            <a:lumOff val="-2123"/>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B5BD42F-0C93-4369-A958-615C687F5E26}">
      <dsp:nvSpPr>
        <dsp:cNvPr id="0" name=""/>
        <dsp:cNvSpPr/>
      </dsp:nvSpPr>
      <dsp:spPr>
        <a:xfrm rot="10800000">
          <a:off x="1692811" y="2980381"/>
          <a:ext cx="6384795" cy="338444"/>
        </a:xfrm>
        <a:prstGeom prst="homePlate">
          <a:avLst/>
        </a:prstGeom>
        <a:blipFill rotWithShape="0">
          <a:blip xmlns:r="http://schemas.openxmlformats.org/officeDocument/2006/relationships" r:embed="rId1">
            <a:duotone>
              <a:schemeClr val="accent3">
                <a:shade val="50000"/>
                <a:hueOff val="91834"/>
                <a:satOff val="-5130"/>
                <a:lumOff val="11352"/>
                <a:alphaOff val="0"/>
                <a:shade val="74000"/>
                <a:satMod val="130000"/>
                <a:lumMod val="90000"/>
              </a:schemeClr>
              <a:schemeClr val="accent3">
                <a:shade val="50000"/>
                <a:hueOff val="91834"/>
                <a:satOff val="-5130"/>
                <a:lumOff val="1135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245" tIns="57150" rIns="106680" bIns="57150" numCol="1" spcCol="1270" anchor="ctr" anchorCtr="0">
          <a:noAutofit/>
        </a:bodyPr>
        <a:lstStyle/>
        <a:p>
          <a:pPr lvl="0" algn="ctr" defTabSz="666750" rtl="1">
            <a:lnSpc>
              <a:spcPct val="90000"/>
            </a:lnSpc>
            <a:spcBef>
              <a:spcPct val="0"/>
            </a:spcBef>
            <a:spcAft>
              <a:spcPct val="35000"/>
            </a:spcAft>
          </a:pPr>
          <a:r>
            <a:rPr lang="ar-DZ" sz="1500" kern="1200" smtClean="0"/>
            <a:t>الخاتمة</a:t>
          </a:r>
          <a:endParaRPr lang="fr-FR" sz="1500" kern="1200"/>
        </a:p>
      </dsp:txBody>
      <dsp:txXfrm rot="10800000">
        <a:off x="1777422" y="2980381"/>
        <a:ext cx="6300184" cy="338444"/>
      </dsp:txXfrm>
    </dsp:sp>
    <dsp:sp modelId="{5E5CE627-F7C4-4D9D-841B-8A6B4C8E2CBD}">
      <dsp:nvSpPr>
        <dsp:cNvPr id="0" name=""/>
        <dsp:cNvSpPr/>
      </dsp:nvSpPr>
      <dsp:spPr>
        <a:xfrm>
          <a:off x="1523589" y="2980381"/>
          <a:ext cx="338444" cy="338444"/>
        </a:xfrm>
        <a:prstGeom prst="ellipse">
          <a:avLst/>
        </a:prstGeom>
        <a:solidFill>
          <a:schemeClr val="accent3">
            <a:tint val="50000"/>
            <a:hueOff val="-10758"/>
            <a:satOff val="455"/>
            <a:lumOff val="-2477"/>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4C123-764C-4FFF-930B-F4FDF3EABC4B}">
      <dsp:nvSpPr>
        <dsp:cNvPr id="0" name=""/>
        <dsp:cNvSpPr/>
      </dsp:nvSpPr>
      <dsp:spPr>
        <a:xfrm>
          <a:off x="4731940" y="1526524"/>
          <a:ext cx="1874678" cy="187467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1E0EDC7-690C-405C-8791-B2CC585406F3}">
      <dsp:nvSpPr>
        <dsp:cNvPr id="0" name=""/>
        <dsp:cNvSpPr/>
      </dsp:nvSpPr>
      <dsp:spPr>
        <a:xfrm>
          <a:off x="4581966" y="0"/>
          <a:ext cx="2174627" cy="12587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endParaRPr lang="fr-FR" sz="2100" kern="1200"/>
        </a:p>
      </dsp:txBody>
      <dsp:txXfrm>
        <a:off x="4581966" y="0"/>
        <a:ext cx="2174627" cy="1258712"/>
      </dsp:txXfrm>
    </dsp:sp>
    <dsp:sp modelId="{E96F8290-BB04-4901-87CF-C171A4381FE8}">
      <dsp:nvSpPr>
        <dsp:cNvPr id="0" name=""/>
        <dsp:cNvSpPr/>
      </dsp:nvSpPr>
      <dsp:spPr>
        <a:xfrm>
          <a:off x="5445068" y="2044471"/>
          <a:ext cx="1874678" cy="187467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5E4C906-0AEF-4278-BA51-7854E3D4E623}">
      <dsp:nvSpPr>
        <dsp:cNvPr id="0" name=""/>
        <dsp:cNvSpPr/>
      </dsp:nvSpPr>
      <dsp:spPr>
        <a:xfrm>
          <a:off x="4477579" y="105956"/>
          <a:ext cx="1949665" cy="13658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r>
            <a:rPr lang="ar-SA" sz="2100" kern="1200" dirty="0" smtClean="0"/>
            <a:t>تتطلب إعادة التدوير ثلاثة أنواع من البنية التحتي</a:t>
          </a:r>
          <a:endParaRPr lang="fr-FR" sz="2100" kern="1200" dirty="0"/>
        </a:p>
      </dsp:txBody>
      <dsp:txXfrm>
        <a:off x="4477579" y="105956"/>
        <a:ext cx="1949665" cy="1365837"/>
      </dsp:txXfrm>
    </dsp:sp>
    <dsp:sp modelId="{62A21C01-F77A-4759-9CA3-9FBED8D01CC6}">
      <dsp:nvSpPr>
        <dsp:cNvPr id="0" name=""/>
        <dsp:cNvSpPr/>
      </dsp:nvSpPr>
      <dsp:spPr>
        <a:xfrm>
          <a:off x="5172865" y="2883255"/>
          <a:ext cx="1874678" cy="187467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48A5808-6DE2-4D1A-9867-D60ECF4907BD}">
      <dsp:nvSpPr>
        <dsp:cNvPr id="0" name=""/>
        <dsp:cNvSpPr/>
      </dsp:nvSpPr>
      <dsp:spPr>
        <a:xfrm>
          <a:off x="7573968" y="1325570"/>
          <a:ext cx="1949665" cy="13658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r>
            <a:rPr lang="ar-SA" sz="2100" kern="1200" dirty="0" smtClean="0"/>
            <a:t>جمع ونقل المواد القابلة لإعادة التدوير</a:t>
          </a:r>
          <a:endParaRPr lang="fr-FR" sz="2100" kern="1200" dirty="0"/>
        </a:p>
      </dsp:txBody>
      <dsp:txXfrm>
        <a:off x="7573968" y="1325570"/>
        <a:ext cx="1949665" cy="1365837"/>
      </dsp:txXfrm>
    </dsp:sp>
    <dsp:sp modelId="{99C0DA88-F77D-436A-A16F-9B5365DF4123}">
      <dsp:nvSpPr>
        <dsp:cNvPr id="0" name=""/>
        <dsp:cNvSpPr/>
      </dsp:nvSpPr>
      <dsp:spPr>
        <a:xfrm>
          <a:off x="4291016" y="2883255"/>
          <a:ext cx="1874678" cy="187467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72DCE86-7E75-42D7-BF5D-5E72F4DD140C}">
      <dsp:nvSpPr>
        <dsp:cNvPr id="0" name=""/>
        <dsp:cNvSpPr/>
      </dsp:nvSpPr>
      <dsp:spPr>
        <a:xfrm>
          <a:off x="2219871" y="3990387"/>
          <a:ext cx="1949665" cy="13658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r>
            <a:rPr lang="ar-SA" sz="2100" kern="1200" smtClean="0"/>
            <a:t>مرافق الفصل الفرز لعزل المكونات.</a:t>
          </a:r>
          <a:endParaRPr lang="fr-FR" sz="2100" kern="1200"/>
        </a:p>
      </dsp:txBody>
      <dsp:txXfrm>
        <a:off x="2219871" y="3990387"/>
        <a:ext cx="1949665" cy="1365837"/>
      </dsp:txXfrm>
    </dsp:sp>
    <dsp:sp modelId="{37374409-7752-4CA6-A2D6-F5A023EC0628}">
      <dsp:nvSpPr>
        <dsp:cNvPr id="0" name=""/>
        <dsp:cNvSpPr/>
      </dsp:nvSpPr>
      <dsp:spPr>
        <a:xfrm>
          <a:off x="4018812" y="2005290"/>
          <a:ext cx="1874678" cy="187467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F56FE0F-B9ED-419E-B845-F839A4EC136D}">
      <dsp:nvSpPr>
        <dsp:cNvPr id="0" name=""/>
        <dsp:cNvSpPr/>
      </dsp:nvSpPr>
      <dsp:spPr>
        <a:xfrm>
          <a:off x="1919922" y="1451429"/>
          <a:ext cx="1949665" cy="13658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r>
            <a:rPr lang="ar-SA" sz="2100" kern="1200" dirty="0" smtClean="0"/>
            <a:t>مرافق إعادة المعالجة مثل المصاهر والتكرير التصنيع معادن جديدة من الخردة</a:t>
          </a:r>
          <a:endParaRPr lang="fr-FR" sz="2100" kern="1200" dirty="0"/>
        </a:p>
      </dsp:txBody>
      <dsp:txXfrm>
        <a:off x="1919922" y="1451429"/>
        <a:ext cx="1949665" cy="136583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رأس الصفحة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a:p>
            <a:endParaRPr lang="en-US"/>
          </a:p>
        </p:txBody>
      </p:sp>
      <p:sp>
        <p:nvSpPr>
          <p:cNvPr id="3" name="عنصر نائب لتاريخ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20543-40F4-43C4-B1CA-06B26B317F1C}" type="datetimeFigureOut">
              <a:rPr lang="en-US" smtClean="0"/>
              <a:t>10/15/2024</a:t>
            </a:fld>
            <a:endParaRPr lang="en-US"/>
          </a:p>
        </p:txBody>
      </p:sp>
      <p:sp>
        <p:nvSpPr>
          <p:cNvPr id="4" name="عنصر نائب لصورة شريحة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عنصر نائب لملاحظات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ar-EG" altLang="en-US"/>
              <a:t>انقر لتحرير أنماط نص الشريحة الرئيسية</a:t>
            </a:r>
          </a:p>
          <a:p>
            <a:pPr lvl="1"/>
            <a:r>
              <a:rPr lang="ar-EG" altLang="en-US"/>
              <a:t>المستوى الثاني</a:t>
            </a:r>
          </a:p>
          <a:p>
            <a:pPr lvl="2"/>
            <a:r>
              <a:rPr lang="ar-EG" altLang="en-US"/>
              <a:t>المستوى الثالث</a:t>
            </a:r>
          </a:p>
          <a:p>
            <a:pPr lvl="3"/>
            <a:r>
              <a:rPr lang="ar-EG" altLang="en-US"/>
              <a:t>المستوى الرابع</a:t>
            </a:r>
          </a:p>
          <a:p>
            <a:pPr lvl="4"/>
            <a:r>
              <a:rPr lang="ar-EG" altLang="en-US"/>
              <a:t>المستوى الخامس</a:t>
            </a:r>
          </a:p>
        </p:txBody>
      </p:sp>
      <p:sp>
        <p:nvSpPr>
          <p:cNvPr id="6" name="عنصر نائب لحاشية سفلية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ar-EG" altLang="en-US"/>
          </a:p>
        </p:txBody>
      </p:sp>
      <p:sp>
        <p:nvSpPr>
          <p:cNvPr id="7" name="عنصر نائب لرقم شريحة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862B2-FF92-4432-BE04-8E4B263E6AB7}" type="slidenum">
              <a:rPr lang="en-US" smtClean="0"/>
              <a:t>‹N°›</a:t>
            </a:fld>
            <a:endParaRPr lang="en-US"/>
          </a:p>
        </p:txBody>
      </p:sp>
    </p:spTree>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BA8AADD8-E3F3-419D-B88F-90750B1F5283}"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F81787E1-BCFB-48C0-A3CA-2CC761F286A9}"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1746B697-5E33-4017-8873-C41443228A20}"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EditPoints="1"/>
          </p:cNvSpPr>
          <p:nvPr>
            <p:ph type="sldImg"/>
          </p:nvPr>
        </p:nvSpPr>
        <p:spPr>
          <a:xfrm>
            <a:off x="381000" y="685800"/>
            <a:ext cx="6096000" cy="3429000"/>
          </a:xfrm>
        </p:spPr>
        <p:txBody>
          <a:bodyPr/>
          <a:lstStyle/>
          <a:p>
            <a:endParaRPr/>
          </a:p>
        </p:txBody>
      </p:sp>
      <p:sp>
        <p:nvSpPr>
          <p:cNvPr id="3" name="Espace réservé des commentaires 2"/>
          <p:cNvSpPr>
            <a:spLocks noGrp="1" noEditPoints="1"/>
          </p:cNvSpPr>
          <p:nvPr>
            <p:ph type="body" idx="1"/>
          </p:nvPr>
        </p:nvSpPr>
        <p:spPr/>
        <p:txBody>
          <a:bodyPr>
            <a:normAutofit/>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72ED2820-9935-420A-9295-F9D0D922AF1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B9A13902-9592-4205-8B17-DE99BAEBFE69}"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2C99355D-5277-47BD-A4B5-D5EAA68952C1}" type="slidenum">
              <a:rPr lang="en-US" smtClean="0"/>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8531FA14-2188-4E3A-BD85-9EDB25883CC0}"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49EF8891-5732-47FC-BF9D-D38EF009B13A}"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D16FEEF3-BF17-4BD8-8900-54CE5181BD74}"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705D77D1-918D-435C-BCDF-1FACE797FEE0}"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D2A5190F-C7C2-47CF-922D-FE0459476A4F}"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AAE7433C-FF60-4297-8CE3-ACB76F1888E2}"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0225D20C-B84E-42FF-A42E-F528B6162F28}"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22643FAD-57A8-4EB4-BAD2-E452AE2909AB}"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1FD7FF2-845F-41B9-944F-35B90659B7D6}" type="datetimeFigureOut">
              <a:rPr lang="en-US" smtClean="0"/>
              <a:t>10/15/2024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ar-EG" altLang="en-US"/>
          </a:p>
        </p:txBody>
      </p:sp>
      <p:sp>
        <p:nvSpPr>
          <p:cNvPr id="6" name="Slide Number Placeholder 5"/>
          <p:cNvSpPr>
            <a:spLocks noGrp="1"/>
          </p:cNvSpPr>
          <p:nvPr>
            <p:ph type="sldNum" sz="quarter" idx="12"/>
          </p:nvPr>
        </p:nvSpPr>
        <p:spPr>
          <a:xfrm>
            <a:off x="8956900" y="5037663"/>
            <a:ext cx="551167" cy="279400"/>
          </a:xfrm>
        </p:spPr>
        <p:txBody>
          <a:bodyPr/>
          <a:lstStyle/>
          <a:p>
            <a:fld id="{707E345D-6FE0-4977-A3DF-5875ED8E59A8}" type="slidenum">
              <a:rPr lang="en-US" smtClean="0"/>
              <a:t>‹N°›</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18407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1FD7FF2-845F-41B9-944F-35B90659B7D6}"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ar-EG" altLang="en-US"/>
          </a:p>
        </p:txBody>
      </p:sp>
      <p:sp>
        <p:nvSpPr>
          <p:cNvPr id="7" name="Slide Number Placeholder 6"/>
          <p:cNvSpPr>
            <a:spLocks noGrp="1"/>
          </p:cNvSpPr>
          <p:nvPr>
            <p:ph type="sldNum" sz="quarter" idx="12"/>
          </p:nvPr>
        </p:nvSpPr>
        <p:spPr/>
        <p:txBody>
          <a:bodyPr/>
          <a:lstStyle/>
          <a:p>
            <a:fld id="{707E345D-6FE0-4977-A3DF-5875ED8E59A8}" type="slidenum">
              <a:rPr lang="en-US" smtClean="0"/>
              <a:t>‹N°›</a:t>
            </a:fld>
            <a:endParaRPr lang="en-US"/>
          </a:p>
        </p:txBody>
      </p:sp>
    </p:spTree>
    <p:extLst>
      <p:ext uri="{BB962C8B-B14F-4D97-AF65-F5344CB8AC3E}">
        <p14:creationId xmlns:p14="http://schemas.microsoft.com/office/powerpoint/2010/main" val="8618957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71FD7FF2-845F-41B9-944F-35B90659B7D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ar-EG" altLang="en-US"/>
          </a:p>
        </p:txBody>
      </p:sp>
      <p:sp>
        <p:nvSpPr>
          <p:cNvPr id="6" name="Slide Number Placeholder 5"/>
          <p:cNvSpPr>
            <a:spLocks noGrp="1"/>
          </p:cNvSpPr>
          <p:nvPr>
            <p:ph type="sldNum" sz="quarter" idx="12"/>
          </p:nvPr>
        </p:nvSpPr>
        <p:spPr/>
        <p:txBody>
          <a:bodyPr/>
          <a:lstStyle/>
          <a:p>
            <a:fld id="{707E345D-6FE0-4977-A3DF-5875ED8E59A8}" type="slidenum">
              <a:rPr lang="en-US" smtClean="0"/>
              <a:t>‹N°›</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74437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71FD7FF2-845F-41B9-944F-35B90659B7D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ar-EG" altLang="en-US"/>
          </a:p>
        </p:txBody>
      </p:sp>
      <p:sp>
        <p:nvSpPr>
          <p:cNvPr id="6" name="Slide Number Placeholder 5"/>
          <p:cNvSpPr>
            <a:spLocks noGrp="1"/>
          </p:cNvSpPr>
          <p:nvPr>
            <p:ph type="sldNum" sz="quarter" idx="12"/>
          </p:nvPr>
        </p:nvSpPr>
        <p:spPr/>
        <p:txBody>
          <a:bodyPr/>
          <a:lstStyle/>
          <a:p>
            <a:fld id="{707E345D-6FE0-4977-A3DF-5875ED8E59A8}" type="slidenum">
              <a:rPr lang="en-US" smtClean="0"/>
              <a:t>‹N°›</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32217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71FD7FF2-845F-41B9-944F-35B90659B7D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ar-EG" altLang="en-US"/>
          </a:p>
        </p:txBody>
      </p:sp>
      <p:sp>
        <p:nvSpPr>
          <p:cNvPr id="6" name="Slide Number Placeholder 5"/>
          <p:cNvSpPr>
            <a:spLocks noGrp="1"/>
          </p:cNvSpPr>
          <p:nvPr>
            <p:ph type="sldNum" sz="quarter" idx="12"/>
          </p:nvPr>
        </p:nvSpPr>
        <p:spPr/>
        <p:txBody>
          <a:bodyPr/>
          <a:lstStyle/>
          <a:p>
            <a:fld id="{707E345D-6FE0-4977-A3DF-5875ED8E59A8}" type="slidenum">
              <a:rPr lang="en-US" smtClean="0"/>
              <a:t>‹N°›</a:t>
            </a:fld>
            <a:endParaRPr lang="en-US"/>
          </a:p>
        </p:txBody>
      </p:sp>
    </p:spTree>
    <p:extLst>
      <p:ext uri="{BB962C8B-B14F-4D97-AF65-F5344CB8AC3E}">
        <p14:creationId xmlns:p14="http://schemas.microsoft.com/office/powerpoint/2010/main" val="39371089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71FD7FF2-845F-41B9-944F-35B90659B7D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ar-EG" altLang="en-US"/>
          </a:p>
        </p:txBody>
      </p:sp>
      <p:sp>
        <p:nvSpPr>
          <p:cNvPr id="6" name="Slide Number Placeholder 5"/>
          <p:cNvSpPr>
            <a:spLocks noGrp="1"/>
          </p:cNvSpPr>
          <p:nvPr>
            <p:ph type="sldNum" sz="quarter" idx="12"/>
          </p:nvPr>
        </p:nvSpPr>
        <p:spPr/>
        <p:txBody>
          <a:bodyPr/>
          <a:lstStyle/>
          <a:p>
            <a:fld id="{707E345D-6FE0-4977-A3DF-5875ED8E59A8}" type="slidenum">
              <a:rPr lang="en-US" smtClean="0"/>
              <a:t>‹N°›</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6060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71FD7FF2-845F-41B9-944F-35B90659B7D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ar-EG" altLang="en-US"/>
          </a:p>
        </p:txBody>
      </p:sp>
      <p:sp>
        <p:nvSpPr>
          <p:cNvPr id="6" name="Slide Number Placeholder 5"/>
          <p:cNvSpPr>
            <a:spLocks noGrp="1"/>
          </p:cNvSpPr>
          <p:nvPr>
            <p:ph type="sldNum" sz="quarter" idx="12"/>
          </p:nvPr>
        </p:nvSpPr>
        <p:spPr/>
        <p:txBody>
          <a:bodyPr/>
          <a:lstStyle/>
          <a:p>
            <a:fld id="{707E345D-6FE0-4977-A3DF-5875ED8E59A8}" type="slidenum">
              <a:rPr lang="en-US" smtClean="0"/>
              <a:t>‹N°›</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42135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1FD7FF2-845F-41B9-944F-35B90659B7D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ar-EG" altLang="en-US"/>
          </a:p>
        </p:txBody>
      </p:sp>
      <p:sp>
        <p:nvSpPr>
          <p:cNvPr id="6" name="Slide Number Placeholder 5"/>
          <p:cNvSpPr>
            <a:spLocks noGrp="1"/>
          </p:cNvSpPr>
          <p:nvPr>
            <p:ph type="sldNum" sz="quarter" idx="12"/>
          </p:nvPr>
        </p:nvSpPr>
        <p:spPr/>
        <p:txBody>
          <a:bodyPr/>
          <a:lstStyle/>
          <a:p>
            <a:fld id="{707E345D-6FE0-4977-A3DF-5875ED8E59A8}" type="slidenum">
              <a:rPr lang="en-US" smtClean="0"/>
              <a:t>‹N°›</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79168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1FD7FF2-845F-41B9-944F-35B90659B7D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ar-EG" altLang="en-US"/>
          </a:p>
        </p:txBody>
      </p:sp>
      <p:sp>
        <p:nvSpPr>
          <p:cNvPr id="6" name="Slide Number Placeholder 5"/>
          <p:cNvSpPr>
            <a:spLocks noGrp="1"/>
          </p:cNvSpPr>
          <p:nvPr>
            <p:ph type="sldNum" sz="quarter" idx="12"/>
          </p:nvPr>
        </p:nvSpPr>
        <p:spPr/>
        <p:txBody>
          <a:bodyPr/>
          <a:lstStyle/>
          <a:p>
            <a:fld id="{707E345D-6FE0-4977-A3DF-5875ED8E59A8}" type="slidenum">
              <a:rPr lang="en-US" smtClean="0"/>
              <a:t>‹N°›</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723350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1FD7FF2-845F-41B9-944F-35B90659B7D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ar-EG" altLang="en-US"/>
          </a:p>
        </p:txBody>
      </p:sp>
      <p:sp>
        <p:nvSpPr>
          <p:cNvPr id="6" name="Slide Number Placeholder 5"/>
          <p:cNvSpPr>
            <a:spLocks noGrp="1"/>
          </p:cNvSpPr>
          <p:nvPr>
            <p:ph type="sldNum" sz="quarter" idx="12"/>
          </p:nvPr>
        </p:nvSpPr>
        <p:spPr/>
        <p:txBody>
          <a:bodyPr/>
          <a:lstStyle/>
          <a:p>
            <a:fld id="{707E345D-6FE0-4977-A3DF-5875ED8E59A8}" type="slidenum">
              <a:rPr lang="en-US" smtClean="0"/>
              <a:t>‹N°›</a:t>
            </a:fld>
            <a:endParaRPr lang="en-US"/>
          </a:p>
        </p:txBody>
      </p:sp>
    </p:spTree>
    <p:extLst>
      <p:ext uri="{BB962C8B-B14F-4D97-AF65-F5344CB8AC3E}">
        <p14:creationId xmlns:p14="http://schemas.microsoft.com/office/powerpoint/2010/main" val="23921673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71FD7FF2-845F-41B9-944F-35B90659B7D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ar-EG" altLang="en-US"/>
          </a:p>
        </p:txBody>
      </p:sp>
      <p:sp>
        <p:nvSpPr>
          <p:cNvPr id="6" name="Slide Number Placeholder 5"/>
          <p:cNvSpPr>
            <a:spLocks noGrp="1"/>
          </p:cNvSpPr>
          <p:nvPr>
            <p:ph type="sldNum" sz="quarter" idx="12"/>
          </p:nvPr>
        </p:nvSpPr>
        <p:spPr/>
        <p:txBody>
          <a:bodyPr/>
          <a:lstStyle/>
          <a:p>
            <a:fld id="{707E345D-6FE0-4977-A3DF-5875ED8E59A8}" type="slidenum">
              <a:rPr lang="en-US" smtClean="0"/>
              <a:t>‹N°›</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1304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1FD7FF2-845F-41B9-944F-35B90659B7D6}"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ar-EG" altLang="en-US"/>
          </a:p>
        </p:txBody>
      </p:sp>
      <p:sp>
        <p:nvSpPr>
          <p:cNvPr id="7" name="Slide Number Placeholder 6"/>
          <p:cNvSpPr>
            <a:spLocks noGrp="1"/>
          </p:cNvSpPr>
          <p:nvPr>
            <p:ph type="sldNum" sz="quarter" idx="12"/>
          </p:nvPr>
        </p:nvSpPr>
        <p:spPr/>
        <p:txBody>
          <a:bodyPr/>
          <a:lstStyle/>
          <a:p>
            <a:fld id="{707E345D-6FE0-4977-A3DF-5875ED8E59A8}" type="slidenum">
              <a:rPr lang="en-US" smtClean="0"/>
              <a:t>‹N°›</a:t>
            </a:fld>
            <a:endParaRPr lang="en-US"/>
          </a:p>
        </p:txBody>
      </p:sp>
    </p:spTree>
    <p:extLst>
      <p:ext uri="{BB962C8B-B14F-4D97-AF65-F5344CB8AC3E}">
        <p14:creationId xmlns:p14="http://schemas.microsoft.com/office/powerpoint/2010/main" val="36163298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1FD7FF2-845F-41B9-944F-35B90659B7D6}"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ar-EG" altLang="en-US"/>
          </a:p>
        </p:txBody>
      </p:sp>
      <p:sp>
        <p:nvSpPr>
          <p:cNvPr id="9" name="Slide Number Placeholder 8"/>
          <p:cNvSpPr>
            <a:spLocks noGrp="1"/>
          </p:cNvSpPr>
          <p:nvPr>
            <p:ph type="sldNum" sz="quarter" idx="12"/>
          </p:nvPr>
        </p:nvSpPr>
        <p:spPr/>
        <p:txBody>
          <a:bodyPr/>
          <a:lstStyle/>
          <a:p>
            <a:fld id="{707E345D-6FE0-4977-A3DF-5875ED8E59A8}" type="slidenum">
              <a:rPr lang="en-US" smtClean="0"/>
              <a:t>‹N°›</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58825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1FD7FF2-845F-41B9-944F-35B90659B7D6}"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ar-EG" altLang="en-US"/>
          </a:p>
        </p:txBody>
      </p:sp>
      <p:sp>
        <p:nvSpPr>
          <p:cNvPr id="5" name="Slide Number Placeholder 4"/>
          <p:cNvSpPr>
            <a:spLocks noGrp="1"/>
          </p:cNvSpPr>
          <p:nvPr>
            <p:ph type="sldNum" sz="quarter" idx="12"/>
          </p:nvPr>
        </p:nvSpPr>
        <p:spPr/>
        <p:txBody>
          <a:bodyPr/>
          <a:lstStyle/>
          <a:p>
            <a:fld id="{707E345D-6FE0-4977-A3DF-5875ED8E59A8}" type="slidenum">
              <a:rPr lang="en-US" smtClean="0"/>
              <a:t>‹N°›</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445066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D7FF2-845F-41B9-944F-35B90659B7D6}"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ar-EG" altLang="en-US"/>
          </a:p>
        </p:txBody>
      </p:sp>
      <p:sp>
        <p:nvSpPr>
          <p:cNvPr id="4" name="Slide Number Placeholder 3"/>
          <p:cNvSpPr>
            <a:spLocks noGrp="1"/>
          </p:cNvSpPr>
          <p:nvPr>
            <p:ph type="sldNum" sz="quarter" idx="12"/>
          </p:nvPr>
        </p:nvSpPr>
        <p:spPr/>
        <p:txBody>
          <a:bodyPr/>
          <a:lstStyle/>
          <a:p>
            <a:fld id="{707E345D-6FE0-4977-A3DF-5875ED8E59A8}" type="slidenum">
              <a:rPr lang="en-US" smtClean="0"/>
              <a:t>‹N°›</a:t>
            </a:fld>
            <a:endParaRPr lang="en-US"/>
          </a:p>
        </p:txBody>
      </p:sp>
    </p:spTree>
    <p:extLst>
      <p:ext uri="{BB962C8B-B14F-4D97-AF65-F5344CB8AC3E}">
        <p14:creationId xmlns:p14="http://schemas.microsoft.com/office/powerpoint/2010/main" val="332134459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1FD7FF2-845F-41B9-944F-35B90659B7D6}"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ar-EG" altLang="en-US"/>
          </a:p>
        </p:txBody>
      </p:sp>
      <p:sp>
        <p:nvSpPr>
          <p:cNvPr id="7" name="Slide Number Placeholder 6"/>
          <p:cNvSpPr>
            <a:spLocks noGrp="1"/>
          </p:cNvSpPr>
          <p:nvPr>
            <p:ph type="sldNum" sz="quarter" idx="12"/>
          </p:nvPr>
        </p:nvSpPr>
        <p:spPr/>
        <p:txBody>
          <a:bodyPr/>
          <a:lstStyle/>
          <a:p>
            <a:fld id="{707E345D-6FE0-4977-A3DF-5875ED8E59A8}" type="slidenum">
              <a:rPr lang="en-US" smtClean="0"/>
              <a:t>‹N°›</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97165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1FD7FF2-845F-41B9-944F-35B90659B7D6}"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ar-EG" altLang="en-US"/>
          </a:p>
        </p:txBody>
      </p:sp>
      <p:sp>
        <p:nvSpPr>
          <p:cNvPr id="7" name="Slide Number Placeholder 6"/>
          <p:cNvSpPr>
            <a:spLocks noGrp="1"/>
          </p:cNvSpPr>
          <p:nvPr>
            <p:ph type="sldNum" sz="quarter" idx="12"/>
          </p:nvPr>
        </p:nvSpPr>
        <p:spPr/>
        <p:txBody>
          <a:bodyPr/>
          <a:lstStyle/>
          <a:p>
            <a:fld id="{707E345D-6FE0-4977-A3DF-5875ED8E59A8}" type="slidenum">
              <a:rPr lang="en-US" smtClean="0"/>
              <a:t>‹N°›</a:t>
            </a:fld>
            <a:endParaRPr lang="en-US"/>
          </a:p>
        </p:txBody>
      </p:sp>
    </p:spTree>
    <p:extLst>
      <p:ext uri="{BB962C8B-B14F-4D97-AF65-F5344CB8AC3E}">
        <p14:creationId xmlns:p14="http://schemas.microsoft.com/office/powerpoint/2010/main" val="21430423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FD7FF2-845F-41B9-944F-35B90659B7D6}" type="datetimeFigureOut">
              <a:rPr lang="en-US" smtClean="0"/>
              <a:t>10/15/2024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EG"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7E345D-6FE0-4977-A3DF-5875ED8E59A8}" type="slidenum">
              <a:rPr lang="en-US" smtClean="0"/>
              <a:t>‹N°›</a:t>
            </a:fld>
            <a:endParaRPr lang="en-US"/>
          </a:p>
        </p:txBody>
      </p:sp>
    </p:spTree>
    <p:extLst>
      <p:ext uri="{BB962C8B-B14F-4D97-AF65-F5344CB8AC3E}">
        <p14:creationId xmlns:p14="http://schemas.microsoft.com/office/powerpoint/2010/main" val="3172816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ctrTitle"/>
          </p:nvPr>
        </p:nvSpPr>
        <p:spPr>
          <a:xfrm>
            <a:off x="2382592" y="1482327"/>
            <a:ext cx="7456867" cy="2059362"/>
          </a:xfrm>
        </p:spPr>
        <p:style>
          <a:lnRef idx="2">
            <a:schemeClr val="accent2"/>
          </a:lnRef>
          <a:fillRef idx="1">
            <a:schemeClr val="lt1"/>
          </a:fillRef>
          <a:effectRef idx="0">
            <a:schemeClr val="accent2"/>
          </a:effectRef>
          <a:fontRef idx="minor">
            <a:schemeClr val="dk1"/>
          </a:fontRef>
        </p:style>
        <p:txBody>
          <a:bodyPr>
            <a:normAutofit/>
          </a:bodyPr>
          <a:lstStyle/>
          <a:p>
            <a:r>
              <a:rPr lang="ar-DZ" altLang="en-US" dirty="0" smtClean="0">
                <a:latin typeface="Tahoma" panose="020B0604030504040204" pitchFamily="34" charset="0"/>
                <a:ea typeface="Tahoma" panose="020B0604030504040204" pitchFamily="34" charset="0"/>
                <a:cs typeface="Tahoma" panose="020B0604030504040204" pitchFamily="34" charset="0"/>
              </a:rPr>
              <a:t>الاقتصاد </a:t>
            </a:r>
            <a:r>
              <a:rPr lang="ar-DZ" altLang="en-US" dirty="0">
                <a:latin typeface="Tahoma" panose="020B0604030504040204" pitchFamily="34" charset="0"/>
                <a:ea typeface="Tahoma" panose="020B0604030504040204" pitchFamily="34" charset="0"/>
                <a:cs typeface="Tahoma" panose="020B0604030504040204" pitchFamily="34" charset="0"/>
              </a:rPr>
              <a:t>الدائري و </a:t>
            </a:r>
            <a:r>
              <a:rPr lang="ar-DZ" altLang="en-US" dirty="0" smtClean="0">
                <a:latin typeface="Tahoma" panose="020B0604030504040204" pitchFamily="34" charset="0"/>
                <a:ea typeface="Tahoma" panose="020B0604030504040204" pitchFamily="34" charset="0"/>
                <a:cs typeface="Tahoma" panose="020B0604030504040204" pitchFamily="34" charset="0"/>
              </a:rPr>
              <a:t>الاقتصاد </a:t>
            </a:r>
            <a:r>
              <a:rPr lang="ar-DZ" altLang="en-US" dirty="0">
                <a:latin typeface="Tahoma" panose="020B0604030504040204" pitchFamily="34" charset="0"/>
                <a:ea typeface="Tahoma" panose="020B0604030504040204" pitchFamily="34" charset="0"/>
                <a:cs typeface="Tahoma" panose="020B0604030504040204" pitchFamily="34" charset="0"/>
              </a:rPr>
              <a:t>الخطي</a:t>
            </a:r>
            <a:endParaRPr lang="ar-EG" alt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عنوان فرعي 2"/>
          <p:cNvSpPr>
            <a:spLocks noGrp="1" noEditPoints="1"/>
          </p:cNvSpPr>
          <p:nvPr>
            <p:ph type="subTitle" idx="1"/>
          </p:nvPr>
        </p:nvSpPr>
        <p:spPr>
          <a:xfrm>
            <a:off x="2382592" y="3541689"/>
            <a:ext cx="7328078" cy="1481071"/>
          </a:xfrm>
          <a:ln>
            <a:noFill/>
          </a:ln>
        </p:spPr>
        <p:txBody>
          <a:bodyPr>
            <a:normAutofit lnSpcReduction="10000"/>
          </a:bodyPr>
          <a:lstStyle/>
          <a:p>
            <a:pPr algn="ctr"/>
            <a:r>
              <a:rPr lang="ar-DZ" altLang="en-US" dirty="0">
                <a:latin typeface="Arial" panose="020B0604020202020204" pitchFamily="34" charset="0"/>
                <a:cs typeface="Arial" panose="020B0604020202020204" pitchFamily="34" charset="0"/>
              </a:rPr>
              <a:t>من </a:t>
            </a:r>
            <a:r>
              <a:rPr lang="ar-DZ" altLang="en-US" sz="3200" dirty="0">
                <a:latin typeface="Arial" panose="020B0604020202020204" pitchFamily="34" charset="0"/>
                <a:cs typeface="Arial" panose="020B0604020202020204" pitchFamily="34" charset="0"/>
              </a:rPr>
              <a:t>اعداد</a:t>
            </a:r>
            <a:r>
              <a:rPr lang="ar-DZ" altLang="en-US" dirty="0">
                <a:latin typeface="Arial" panose="020B0604020202020204" pitchFamily="34" charset="0"/>
                <a:cs typeface="Arial" panose="020B0604020202020204" pitchFamily="34" charset="0"/>
              </a:rPr>
              <a:t> الطالب:</a:t>
            </a:r>
          </a:p>
          <a:p>
            <a:pPr algn="ctr"/>
            <a:r>
              <a:rPr lang="ar-DZ" altLang="en-US" dirty="0">
                <a:latin typeface="Arial" panose="020B0604020202020204" pitchFamily="34" charset="0"/>
                <a:cs typeface="Arial" panose="020B0604020202020204" pitchFamily="34" charset="0"/>
              </a:rPr>
              <a:t>مشروم اسماعيل</a:t>
            </a:r>
          </a:p>
          <a:p>
            <a:pPr algn="ctr"/>
            <a:r>
              <a:rPr lang="ar-DZ" altLang="en-US" dirty="0">
                <a:latin typeface="Arial" panose="020B0604020202020204" pitchFamily="34" charset="0"/>
                <a:cs typeface="Arial" panose="020B0604020202020204" pitchFamily="34" charset="0"/>
              </a:rPr>
              <a:t>الفوج:01</a:t>
            </a:r>
            <a:endParaRPr lang="ar-EG" altLang="en-US"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a:bodyPr>
          <a:lstStyle/>
          <a:p>
            <a:pPr algn="ctr" rtl="1"/>
            <a:r>
              <a:rPr lang="ar-DZ" dirty="0" smtClean="0"/>
              <a:t>:علاقات</a:t>
            </a:r>
            <a:r>
              <a:rPr dirty="0" smtClean="0"/>
              <a:t> </a:t>
            </a:r>
            <a:r>
              <a:rPr lang="ar-DZ" dirty="0" err="1"/>
              <a:t>الإقتصاد</a:t>
            </a:r>
            <a:r>
              <a:rPr dirty="0"/>
              <a:t> </a:t>
            </a:r>
            <a:r>
              <a:rPr lang="ar-DZ" b="1" dirty="0">
                <a:ln w="22225">
                  <a:solidFill>
                    <a:schemeClr val="accent2"/>
                  </a:solidFill>
                  <a:prstDash val="solid"/>
                </a:ln>
                <a:solidFill>
                  <a:schemeClr val="accent2">
                    <a:lumMod val="40000"/>
                    <a:lumOff val="60000"/>
                  </a:schemeClr>
                </a:solidFill>
              </a:rPr>
              <a:t>الدائري</a:t>
            </a:r>
            <a:endParaRPr lang="ar-DZ" dirty="0"/>
          </a:p>
        </p:txBody>
      </p:sp>
      <p:sp>
        <p:nvSpPr>
          <p:cNvPr id="3" name="عنصر نائب لمحتوى 2"/>
          <p:cNvSpPr>
            <a:spLocks noGrp="1" noEditPoints="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r" rtl="1"/>
            <a:r>
              <a:rPr lang="ar-SA" sz="3200" u="sng" dirty="0"/>
              <a:t>التخفيض:</a:t>
            </a:r>
            <a:endParaRPr lang="fr-FR" sz="3200" u="sng" dirty="0"/>
          </a:p>
          <a:p>
            <a:pPr algn="r" rtl="1"/>
            <a:r>
              <a:rPr lang="ar-SA" sz="1900" dirty="0"/>
              <a:t>يظهر التخفيض بشكل رئيسي على النحو التالي</a:t>
            </a:r>
            <a:r>
              <a:rPr lang="ar-SA" sz="1900" dirty="0" smtClean="0"/>
              <a:t>:</a:t>
            </a:r>
            <a:endParaRPr lang="fr-FR" sz="1900" dirty="0"/>
          </a:p>
          <a:p>
            <a:pPr algn="r" rtl="1"/>
            <a:r>
              <a:rPr lang="ar-SA" sz="1900" dirty="0" smtClean="0"/>
              <a:t>ت</a:t>
            </a:r>
            <a:r>
              <a:rPr lang="ar-DZ" sz="1900" dirty="0" smtClean="0"/>
              <a:t>حقيق</a:t>
            </a:r>
            <a:r>
              <a:rPr lang="ar-SA" sz="1900" dirty="0" smtClean="0"/>
              <a:t> الاستغلال الفعال للموارد عن طريق الممكنة </a:t>
            </a:r>
            <a:r>
              <a:rPr lang="ar-SA" sz="1900" dirty="0" err="1" smtClean="0"/>
              <a:t>والأتمتة</a:t>
            </a:r>
            <a:r>
              <a:rPr lang="ar-SA" sz="1900" dirty="0" smtClean="0"/>
              <a:t> وتحسين استغلالها</a:t>
            </a:r>
            <a:endParaRPr lang="fr-FR" sz="1900" dirty="0" smtClean="0"/>
          </a:p>
          <a:p>
            <a:pPr algn="r" rtl="1"/>
            <a:r>
              <a:rPr lang="ar-SA" sz="1900" dirty="0" smtClean="0"/>
              <a:t>تقليل نسبة تخفيف التعدين ونسبة فقدان الخام وتعزيز معدل استرداد معالجة المعادن والصهر لتحسين الاسترداد الإجمالي للموارد من خلال دراسة تقنية معالجة وصهر التعدين للخامات </a:t>
            </a:r>
            <a:r>
              <a:rPr lang="ar-SA" sz="1900" dirty="0" err="1" smtClean="0"/>
              <a:t>الصعية</a:t>
            </a:r>
            <a:r>
              <a:rPr lang="ar-SA" sz="1900" dirty="0" smtClean="0"/>
              <a:t> والحرارية المعقدة</a:t>
            </a:r>
            <a:endParaRPr lang="fr-FR" sz="1900" dirty="0" smtClean="0"/>
          </a:p>
          <a:p>
            <a:pPr algn="r" rtl="1"/>
            <a:r>
              <a:rPr lang="ar-SA" sz="1900" dirty="0" smtClean="0"/>
              <a:t>رفع </a:t>
            </a:r>
            <a:r>
              <a:rPr lang="ar-SA" sz="1900" dirty="0"/>
              <a:t>المنفعة الشاملة لتنمية الموارد عن طريق الحد من انبعاثات الملوثات المختلفة مثل النفايات والشوائب ومياه الصرف الصحي في المناجم</a:t>
            </a:r>
            <a:endParaRPr lang="fr-FR" sz="1900" dirty="0"/>
          </a:p>
          <a:p>
            <a:endParaRPr lang="ar-DZ" dirty="0"/>
          </a:p>
        </p:txBody>
      </p:sp>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noEditPoints="1"/>
          </p:cNvSpPr>
          <p:nvPr>
            <p:ph idx="4294967295"/>
          </p:nvPr>
        </p:nvSpPr>
        <p:spPr>
          <a:xfrm>
            <a:off x="979714" y="1175657"/>
            <a:ext cx="10358846" cy="4885509"/>
          </a:xfrm>
        </p:spPr>
        <p:style>
          <a:lnRef idx="1">
            <a:schemeClr val="accent3"/>
          </a:lnRef>
          <a:fillRef idx="2">
            <a:schemeClr val="accent3"/>
          </a:fillRef>
          <a:effectRef idx="1">
            <a:schemeClr val="accent3"/>
          </a:effectRef>
          <a:fontRef idx="minor">
            <a:schemeClr val="dk1"/>
          </a:fontRef>
        </p:style>
        <p:txBody>
          <a:bodyPr>
            <a:normAutofit/>
          </a:bodyPr>
          <a:lstStyle/>
          <a:p>
            <a:pPr algn="r" rtl="1"/>
            <a:r>
              <a:rPr lang="ar-SA" sz="3200" u="sng" dirty="0">
                <a:cs typeface="+mj-cs"/>
              </a:rPr>
              <a:t>اعادة </a:t>
            </a:r>
            <a:r>
              <a:rPr lang="ar-SA" sz="3200" u="sng" dirty="0" err="1">
                <a:cs typeface="+mj-cs"/>
              </a:rPr>
              <a:t>الأستخدام</a:t>
            </a:r>
            <a:r>
              <a:rPr lang="ar-SA" sz="3200" u="sng" dirty="0" smtClean="0">
                <a:cs typeface="+mj-cs"/>
              </a:rPr>
              <a:t>:</a:t>
            </a:r>
            <a:endParaRPr lang="fr-FR" sz="3200" u="sng" dirty="0">
              <a:cs typeface="+mj-cs"/>
            </a:endParaRPr>
          </a:p>
          <a:p>
            <a:pPr algn="r" rtl="1"/>
            <a:r>
              <a:rPr lang="ar-SA" sz="1900" dirty="0"/>
              <a:t>يمكن إطالة دورة حياة المنتج أو أحد المكونات عن طريق إعادة الاستخدام، ولكي يكون ذلك ممكننا يجب إعادة تصميم المنتجات من قبل الشركات المصنعة بحيث يمكن استخلاص المكونات </a:t>
            </a:r>
            <a:r>
              <a:rPr lang="ar-SA" sz="1900" dirty="0" smtClean="0"/>
              <a:t>لإعادة </a:t>
            </a:r>
            <a:r>
              <a:rPr lang="ar-SA" sz="1900" dirty="0"/>
              <a:t>استخدامها سهولة وبتكلفة معقولة.</a:t>
            </a:r>
            <a:endParaRPr lang="fr-FR" sz="1900" dirty="0"/>
          </a:p>
          <a:p>
            <a:pPr algn="r" rtl="1"/>
            <a:r>
              <a:rPr lang="ar-SA" sz="1900" dirty="0"/>
              <a:t>البناء المعياري هو احتمال آخر.</a:t>
            </a:r>
            <a:endParaRPr lang="fr-FR" sz="1900" dirty="0"/>
          </a:p>
          <a:p>
            <a:pPr algn="r" rtl="1"/>
            <a:r>
              <a:rPr lang="ar-SA" sz="1900" dirty="0"/>
              <a:t>المتطلبات الأساسية </a:t>
            </a:r>
            <a:r>
              <a:rPr lang="ar-SA" sz="1900" dirty="0" err="1"/>
              <a:t>تكي</a:t>
            </a:r>
            <a:r>
              <a:rPr lang="ar-SA" sz="1900" dirty="0"/>
              <a:t> يعمل هذا بشكل جيد هي توحيد تصميم المكونات ومواصفاته والتعاون الوثيق والتعاون على طول سلسلة القيمة بالإضافة</a:t>
            </a:r>
            <a:endParaRPr lang="fr-FR" sz="1900" dirty="0"/>
          </a:p>
          <a:p>
            <a:pPr algn="r" rtl="1"/>
            <a:r>
              <a:rPr lang="ar-SA" sz="1900" dirty="0"/>
              <a:t>إلى الفوائد التجارية الشركات المعادن</a:t>
            </a:r>
            <a:endParaRPr lang="fr-FR" sz="1900" dirty="0"/>
          </a:p>
          <a:p>
            <a:pPr algn="r" rtl="1"/>
            <a:r>
              <a:rPr lang="ar-SA" sz="1900" dirty="0"/>
              <a:t>. يمكن أيضا ضمان إعادة الاستخدام من خلال إعادة التصنيع والتجديد تفكيك المنتج وتنظيفه وإصلاحه وإعادة تجميمه - وإعادته إلى حالته</a:t>
            </a:r>
            <a:endParaRPr lang="fr-FR" sz="1900" dirty="0"/>
          </a:p>
          <a:p>
            <a:pPr algn="r" rtl="1"/>
            <a:r>
              <a:rPr lang="ar-SA" sz="1900" dirty="0"/>
              <a:t>الجديدة تماما</a:t>
            </a:r>
            <a:endParaRPr lang="fr-FR" sz="1900" dirty="0"/>
          </a:p>
          <a:p>
            <a:pPr algn="r" rtl="1"/>
            <a:endParaRPr lang="fr-FR" sz="1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noEditPoints="1"/>
          </p:cNvSpPr>
          <p:nvPr>
            <p:ph idx="4294967295"/>
          </p:nvPr>
        </p:nvSpPr>
        <p:spPr>
          <a:xfrm>
            <a:off x="522515" y="796834"/>
            <a:ext cx="10842172" cy="5212080"/>
          </a:xfrm>
          <a:prstGeom prst="rect">
            <a:avLst/>
          </a:prstGeom>
          <a:noFill/>
          <a:ln>
            <a:noFill/>
          </a:ln>
        </p:spPr>
        <p:style>
          <a:lnRef idx="0">
            <a:scrgbClr r="0" g="0" b="0"/>
          </a:lnRef>
          <a:fillRef idx="0">
            <a:scrgbClr r="0" g="0" b="0"/>
          </a:fillRef>
          <a:effectRef idx="0">
            <a:scrgbClr r="0" g="0" b="0"/>
          </a:effectRef>
          <a:fontRef idx="minor">
            <a:schemeClr val="accent3"/>
          </a:fontRef>
        </p:style>
        <p:txBody>
          <a:bodyPr>
            <a:normAutofit fontScale="85000" lnSpcReduction="20000"/>
          </a:bodyPr>
          <a:lstStyle/>
          <a:p>
            <a:pPr algn="r" rtl="1"/>
            <a:r>
              <a:rPr lang="ar-SA" sz="4600" u="sng" dirty="0" smtClean="0"/>
              <a:t>اعادة </a:t>
            </a:r>
            <a:r>
              <a:rPr lang="ar-SA" sz="4600" u="sng" dirty="0"/>
              <a:t>التدوير </a:t>
            </a:r>
            <a:endParaRPr lang="fr-FR" sz="4600" u="sng" dirty="0"/>
          </a:p>
          <a:p>
            <a:pPr algn="r" rtl="1"/>
            <a:r>
              <a:rPr lang="ar-SA" dirty="0"/>
              <a:t>تتطلب اعادة التدوير التقليل من خلق النفايات قدر الإمكان من خلال معالجة منتجات الموارد المعدنية التي اكملت وظائفها بحيث تصبح موارد متاحة مرة أخرى ويمكن أن تدخل السوق أو العملية الإنتاجية الثانوية</a:t>
            </a:r>
            <a:endParaRPr lang="fr-FR" dirty="0"/>
          </a:p>
          <a:p>
            <a:pPr algn="r" rtl="1"/>
            <a:r>
              <a:rPr lang="ar-SA" dirty="0"/>
              <a:t>اعادة التدوير النهائية (الخردة القديمة) تقوم باستعادة المعادن من المنتجات التي وصلت إلى نهاية عمرها الافتراضي أو نهاية استخدامها . هناك أربعة متطلبات أساسية لكي تكون عملية إعادة التدوير النهائية مستدامة وفعالة</a:t>
            </a:r>
            <a:endParaRPr lang="fr-FR" dirty="0"/>
          </a:p>
          <a:p>
            <a:pPr algn="r" rtl="1"/>
            <a:r>
              <a:rPr lang="ar-SA" dirty="0"/>
              <a:t>بنى تحتية كافية للتجميع والمعالجة المسبقة.</a:t>
            </a:r>
            <a:endParaRPr lang="fr-FR" dirty="0"/>
          </a:p>
          <a:p>
            <a:pPr algn="r" rtl="1"/>
            <a:r>
              <a:rPr lang="ar-SA" dirty="0"/>
              <a:t>ما يكفي من الخردة القديمة المتاحة للعملية( تعتمد الأحجام على عمر</a:t>
            </a:r>
            <a:endParaRPr lang="fr-FR" dirty="0"/>
          </a:p>
          <a:p>
            <a:pPr algn="r" rtl="1"/>
            <a:r>
              <a:rPr lang="ar-SA" dirty="0"/>
              <a:t>المعدن المستخدم حاليا).</a:t>
            </a:r>
            <a:endParaRPr lang="fr-FR" dirty="0"/>
          </a:p>
          <a:p>
            <a:pPr algn="r" rtl="1"/>
            <a:r>
              <a:rPr lang="ar-SA" dirty="0"/>
              <a:t>تكاليف إنتاج تنافسية حيث أن إعادة التدوير تنافس إنتاج المعادن الأولية.</a:t>
            </a:r>
            <a:endParaRPr lang="fr-FR" dirty="0"/>
          </a:p>
          <a:p>
            <a:pPr algn="r" rtl="1"/>
            <a:r>
              <a:rPr lang="ar-SA" dirty="0"/>
              <a:t> </a:t>
            </a:r>
            <a:endParaRPr lang="fr-FR" dirty="0"/>
          </a:p>
          <a:p>
            <a:pPr algn="r" rtl="1"/>
            <a:r>
              <a:rPr lang="ar-SA" dirty="0"/>
              <a:t>إمكانية إعادة التدوير (بما في ذلك إعادة التدوير) أو إعادة الاستخدام في</a:t>
            </a:r>
            <a:endParaRPr lang="fr-FR" dirty="0"/>
          </a:p>
          <a:p>
            <a:pPr algn="r" rtl="1"/>
            <a:r>
              <a:rPr lang="ar-SA" dirty="0"/>
              <a:t>تطبيقات مختلفة لا يمكن دائما إعادة استخدام المواد المعاد تدويرها في</a:t>
            </a:r>
            <a:endParaRPr lang="fr-FR" dirty="0"/>
          </a:p>
          <a:p>
            <a:pPr algn="r" rtl="1"/>
            <a:r>
              <a:rPr lang="ar-SA" dirty="0"/>
              <a:t>تطبيقات عالية الجودة بسبب صناعة السبائك أو الشوائب</a:t>
            </a:r>
            <a:endParaRPr lang="fr-FR" dirty="0"/>
          </a:p>
          <a:p>
            <a:pPr algn="r" rtl="1"/>
            <a:endParaRPr lang="fr-FR" dirty="0"/>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4294967295"/>
            <p:extLst>
              <p:ext uri="{D42A27DB-BD31-4B8C-83A1-F6EECF244321}">
                <p14:modId xmlns:p14="http://schemas.microsoft.com/office/powerpoint/2010/main" val="2637459029"/>
              </p:ext>
            </p:extLst>
          </p:nvPr>
        </p:nvGraphicFramePr>
        <p:xfrm>
          <a:off x="0" y="769938"/>
          <a:ext cx="11338560" cy="535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1295402" y="982132"/>
            <a:ext cx="9601196" cy="977297"/>
          </a:xfrm>
        </p:spPr>
        <p:txBody>
          <a:bodyPr>
            <a:normAutofit/>
          </a:bodyPr>
          <a:lstStyle/>
          <a:p>
            <a:pPr algn="ctr" rtl="1"/>
            <a:r>
              <a:rPr lang="ar-DZ" b="1" dirty="0" smtClean="0">
                <a:ln w="12700">
                  <a:solidFill>
                    <a:schemeClr val="accent5"/>
                  </a:solidFill>
                  <a:prstDash val="solid"/>
                </a:ln>
                <a:pattFill prst="ltDnDiag">
                  <a:fgClr>
                    <a:schemeClr val="accent5">
                      <a:lumMod val="60000"/>
                      <a:lumOff val="40000"/>
                    </a:schemeClr>
                  </a:fgClr>
                  <a:bgClr>
                    <a:schemeClr val="bg1"/>
                  </a:bgClr>
                </a:pattFill>
              </a:rPr>
              <a:t>أهمية</a:t>
            </a:r>
            <a:r>
              <a:rPr dirty="0" smtClean="0"/>
              <a:t> </a:t>
            </a:r>
            <a:r>
              <a:rPr lang="ar-DZ" dirty="0"/>
              <a:t>الإقتصاد</a:t>
            </a:r>
            <a:r>
              <a:rPr dirty="0"/>
              <a:t> </a:t>
            </a:r>
            <a:r>
              <a:rPr lang="ar-DZ" b="1" dirty="0">
                <a:ln w="22225">
                  <a:solidFill>
                    <a:schemeClr val="accent2"/>
                  </a:solidFill>
                  <a:prstDash val="solid"/>
                </a:ln>
                <a:solidFill>
                  <a:schemeClr val="accent2">
                    <a:lumMod val="40000"/>
                    <a:lumOff val="60000"/>
                  </a:schemeClr>
                </a:solidFill>
              </a:rPr>
              <a:t>الدائري</a:t>
            </a:r>
            <a:r>
              <a:rPr lang="ar-DZ" dirty="0"/>
              <a:t> </a:t>
            </a:r>
          </a:p>
        </p:txBody>
      </p:sp>
      <p:sp>
        <p:nvSpPr>
          <p:cNvPr id="3" name="عنصر نائب لمحتوى 2"/>
          <p:cNvSpPr>
            <a:spLocks noGrp="1" noEditPoints="1"/>
          </p:cNvSpPr>
          <p:nvPr>
            <p:ph idx="1"/>
          </p:nvPr>
        </p:nvSpPr>
        <p:spPr>
          <a:xfrm>
            <a:off x="838200" y="2481943"/>
            <a:ext cx="10058398" cy="3474719"/>
          </a:xfrm>
        </p:spPr>
        <p:txBody>
          <a:bodyPr>
            <a:normAutofit lnSpcReduction="10000"/>
          </a:bodyPr>
          <a:lstStyle/>
          <a:p>
            <a:pPr algn="r" rtl="1"/>
            <a:r>
              <a:rPr lang="ar-DZ" sz="1800" u="sng" dirty="0" smtClean="0">
                <a:effectLst>
                  <a:outerShdw blurRad="38100" dist="38100" dir="2700000" algn="tl">
                    <a:srgbClr val="000000">
                      <a:alpha val="43137"/>
                    </a:srgbClr>
                  </a:outerShdw>
                </a:effectLst>
              </a:rPr>
              <a:t>أ </a:t>
            </a:r>
            <a:r>
              <a:rPr lang="ar-DZ" sz="1800" u="sng" dirty="0">
                <a:effectLst>
                  <a:outerShdw blurRad="38100" dist="38100" dir="2700000" algn="tl">
                    <a:srgbClr val="000000">
                      <a:alpha val="43137"/>
                    </a:srgbClr>
                  </a:outerShdw>
                </a:effectLst>
              </a:rPr>
              <a:t>- بالنسبة للأرض والإنسانية :  </a:t>
            </a:r>
            <a:endParaRPr lang="fr-FR" sz="1800" u="sng" dirty="0">
              <a:effectLst>
                <a:outerShdw blurRad="38100" dist="38100" dir="2700000" algn="tl">
                  <a:srgbClr val="000000">
                    <a:alpha val="43137"/>
                  </a:srgbClr>
                </a:outerShdw>
              </a:effectLst>
            </a:endParaRPr>
          </a:p>
          <a:p>
            <a:pPr algn="r" rtl="1"/>
            <a:r>
              <a:rPr lang="ar-SA" sz="1800" dirty="0">
                <a:cs typeface="+mj-cs"/>
              </a:rPr>
              <a:t>-	</a:t>
            </a:r>
            <a:r>
              <a:rPr lang="ar-DZ" sz="1800" dirty="0">
                <a:cs typeface="+mj-cs"/>
              </a:rPr>
              <a:t>حماية الموارد الطبيعية والتقليل من خطر نضوبها؛ </a:t>
            </a:r>
            <a:endParaRPr lang="fr-FR" sz="1800" dirty="0">
              <a:cs typeface="+mj-cs"/>
            </a:endParaRPr>
          </a:p>
          <a:p>
            <a:pPr algn="r" rtl="1"/>
            <a:r>
              <a:rPr lang="ar-SA" sz="1800" dirty="0">
                <a:cs typeface="+mj-cs"/>
              </a:rPr>
              <a:t>-	</a:t>
            </a:r>
            <a:r>
              <a:rPr lang="ar-DZ" sz="1800" dirty="0">
                <a:cs typeface="+mj-cs"/>
              </a:rPr>
              <a:t>الاستخدام الفعال للقيمة المادية بتلبية طلب كبير عبر كمية اقل؛ </a:t>
            </a:r>
            <a:endParaRPr lang="fr-FR" sz="1800" dirty="0">
              <a:cs typeface="+mj-cs"/>
            </a:endParaRPr>
          </a:p>
          <a:p>
            <a:pPr algn="r" rtl="1"/>
            <a:r>
              <a:rPr lang="ar-SA" sz="1800" dirty="0">
                <a:cs typeface="+mj-cs"/>
              </a:rPr>
              <a:t>-	</a:t>
            </a:r>
            <a:r>
              <a:rPr lang="ar-DZ" sz="1800" dirty="0">
                <a:cs typeface="+mj-cs"/>
              </a:rPr>
              <a:t>المساهمة في انخفاض المخاطر المتعلقة بالعرض وتقلبات أسعار أسهم </a:t>
            </a:r>
            <a:r>
              <a:rPr lang="ar-DZ" sz="1800" dirty="0" err="1">
                <a:cs typeface="+mj-cs"/>
              </a:rPr>
              <a:t>المواردالطبيعية</a:t>
            </a:r>
            <a:r>
              <a:rPr lang="ar-DZ" sz="1800" dirty="0">
                <a:cs typeface="+mj-cs"/>
              </a:rPr>
              <a:t>؛ </a:t>
            </a:r>
            <a:endParaRPr lang="fr-FR" sz="1800" dirty="0">
              <a:cs typeface="+mj-cs"/>
            </a:endParaRPr>
          </a:p>
          <a:p>
            <a:pPr algn="r" rtl="1"/>
            <a:r>
              <a:rPr lang="ar-SA" sz="1800" dirty="0">
                <a:cs typeface="+mj-cs"/>
              </a:rPr>
              <a:t>-	</a:t>
            </a:r>
            <a:r>
              <a:rPr lang="ar-DZ" sz="1800" dirty="0">
                <a:cs typeface="+mj-cs"/>
              </a:rPr>
              <a:t>تقليل </a:t>
            </a:r>
            <a:r>
              <a:rPr lang="ar-DZ" sz="1800" dirty="0" err="1">
                <a:cs typeface="+mj-cs"/>
              </a:rPr>
              <a:t>انبعاثات</a:t>
            </a:r>
            <a:r>
              <a:rPr lang="ar-DZ" sz="1800" dirty="0">
                <a:cs typeface="+mj-cs"/>
              </a:rPr>
              <a:t> الغازات الدفينة (ثاني أكسيد الكربون )</a:t>
            </a:r>
            <a:r>
              <a:rPr lang="ar-SA" sz="1800" dirty="0">
                <a:cs typeface="+mj-cs"/>
              </a:rPr>
              <a:t> </a:t>
            </a:r>
            <a:r>
              <a:rPr lang="ar-DZ" sz="1800" dirty="0">
                <a:cs typeface="+mj-cs"/>
              </a:rPr>
              <a:t>بسبب فعالية الموارد</a:t>
            </a:r>
            <a:r>
              <a:rPr lang="ar-SA" sz="1800" dirty="0">
                <a:cs typeface="+mj-cs"/>
              </a:rPr>
              <a:t>. </a:t>
            </a:r>
            <a:endParaRPr lang="ar-DZ" sz="1800" dirty="0">
              <a:cs typeface="+mj-cs"/>
            </a:endParaRPr>
          </a:p>
          <a:p>
            <a:pPr algn="r" rtl="1"/>
            <a:r>
              <a:rPr lang="ar-SA" sz="1800" u="sng" dirty="0" smtClean="0">
                <a:cs typeface="+mj-cs"/>
              </a:rPr>
              <a:t> </a:t>
            </a:r>
            <a:r>
              <a:rPr lang="ar-DZ" sz="1800" u="sng" dirty="0" smtClean="0">
                <a:cs typeface="+mj-cs"/>
              </a:rPr>
              <a:t>ب - بالنسبة </a:t>
            </a:r>
            <a:r>
              <a:rPr lang="ar-DZ" sz="1800" u="sng" dirty="0">
                <a:cs typeface="+mj-cs"/>
              </a:rPr>
              <a:t>للدول و المناطق: </a:t>
            </a:r>
            <a:endParaRPr lang="fr-FR" sz="1800" u="sng" dirty="0">
              <a:cs typeface="+mj-cs"/>
            </a:endParaRPr>
          </a:p>
          <a:p>
            <a:pPr algn="r" rtl="1"/>
            <a:r>
              <a:rPr lang="ar-SA" sz="1800" dirty="0">
                <a:cs typeface="+mj-cs"/>
              </a:rPr>
              <a:t>-	</a:t>
            </a:r>
            <a:r>
              <a:rPr lang="ar-DZ" sz="1800" dirty="0">
                <a:cs typeface="+mj-cs"/>
              </a:rPr>
              <a:t>خلق قيمة اقتصادية  وتوفير العمالة؛ </a:t>
            </a:r>
            <a:endParaRPr lang="fr-FR" sz="1800" dirty="0">
              <a:cs typeface="+mj-cs"/>
            </a:endParaRPr>
          </a:p>
          <a:p>
            <a:pPr algn="r" rtl="1"/>
            <a:r>
              <a:rPr lang="ar-SA" sz="1800" dirty="0">
                <a:cs typeface="+mj-cs"/>
              </a:rPr>
              <a:t>-	</a:t>
            </a:r>
            <a:r>
              <a:rPr lang="ar-DZ" sz="1800" dirty="0">
                <a:cs typeface="+mj-cs"/>
              </a:rPr>
              <a:t>تحسين الميزان التجار </a:t>
            </a:r>
            <a:r>
              <a:rPr lang="ar-DZ" sz="1800" dirty="0" err="1">
                <a:cs typeface="+mj-cs"/>
              </a:rPr>
              <a:t>ي</a:t>
            </a:r>
            <a:r>
              <a:rPr lang="ar-DZ" sz="1800" dirty="0">
                <a:cs typeface="+mj-cs"/>
              </a:rPr>
              <a:t>؛ 	</a:t>
            </a:r>
            <a:endParaRPr lang="fr-FR" sz="1800" dirty="0">
              <a:cs typeface="+mj-cs"/>
            </a:endParaRPr>
          </a:p>
          <a:p>
            <a:pPr algn="r" rtl="1"/>
            <a:r>
              <a:rPr lang="ar-SA" sz="1800" dirty="0">
                <a:cs typeface="+mj-cs"/>
              </a:rPr>
              <a:t>-	</a:t>
            </a:r>
            <a:r>
              <a:rPr lang="ar-DZ" sz="1800" dirty="0">
                <a:cs typeface="+mj-cs"/>
              </a:rPr>
              <a:t>تأمين الوصول إلى الموارد </a:t>
            </a:r>
            <a:r>
              <a:rPr lang="ar-DZ" sz="1800" dirty="0" err="1">
                <a:cs typeface="+mj-cs"/>
              </a:rPr>
              <a:t>الاسترتيجية</a:t>
            </a:r>
            <a:endParaRPr lang="fr-FR" sz="1800" dirty="0">
              <a:cs typeface="+mj-cs"/>
            </a:endParaRPr>
          </a:p>
          <a:p>
            <a:pPr marL="0" marR="0" indent="0" fontAlgn="auto">
              <a:lnSpc>
                <a:spcPct val="115000"/>
              </a:lnSpc>
              <a:spcBef>
                <a:spcPts val="0"/>
              </a:spcBef>
              <a:spcAft>
                <a:spcPts val="1000"/>
              </a:spcAft>
              <a:buFontTx/>
            </a:pPr>
            <a:endParaRPr kumimoji="0" lang="ar-DZ" sz="2800" b="0" i="0" u="none" strike="noStrike" cap="none" spc="0" baseline="0" dirty="0">
              <a:ln w="0">
                <a:noFill/>
              </a:ln>
              <a:effectLst/>
              <a:uLnTx/>
              <a:uFillTx/>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noEditPoints="1"/>
          </p:cNvSpPr>
          <p:nvPr>
            <p:ph idx="4294967295"/>
          </p:nvPr>
        </p:nvSpPr>
        <p:spPr>
          <a:xfrm>
            <a:off x="1384663" y="979715"/>
            <a:ext cx="9956800" cy="4824276"/>
          </a:xfrm>
        </p:spPr>
        <p:txBody>
          <a:bodyPr>
            <a:normAutofit/>
          </a:bodyPr>
          <a:lstStyle/>
          <a:p>
            <a:pPr algn="r" rtl="1"/>
            <a:r>
              <a:rPr lang="ar-DZ" sz="2000" u="sng" dirty="0"/>
              <a:t>بالنسبة للشركات:</a:t>
            </a:r>
          </a:p>
          <a:p>
            <a:pPr algn="r" rtl="1"/>
            <a:r>
              <a:rPr lang="ar-DZ" sz="2000" dirty="0"/>
              <a:t>تحسين الوصول </a:t>
            </a:r>
            <a:r>
              <a:rPr lang="ar-DZ" sz="2000" dirty="0" err="1"/>
              <a:t>الى</a:t>
            </a:r>
            <a:r>
              <a:rPr lang="ar-DZ" sz="2000" dirty="0"/>
              <a:t> الموارد</a:t>
            </a:r>
          </a:p>
          <a:p>
            <a:pPr algn="r" rtl="1"/>
            <a:r>
              <a:rPr lang="ar-DZ" sz="2000" dirty="0"/>
              <a:t>فرص جديدة لخلق قيمة</a:t>
            </a:r>
          </a:p>
          <a:p>
            <a:pPr algn="r" rtl="1"/>
            <a:r>
              <a:rPr lang="ar-DZ" sz="2000" dirty="0"/>
              <a:t>الحماية من المخاطر</a:t>
            </a:r>
          </a:p>
          <a:p>
            <a:pPr algn="r" rtl="1"/>
            <a:r>
              <a:rPr lang="ar-DZ" sz="2000" dirty="0"/>
              <a:t>بناء ميزة تنافسية </a:t>
            </a:r>
            <a:r>
              <a:rPr lang="ar-DZ" sz="2000" dirty="0" err="1"/>
              <a:t>بالأضافة</a:t>
            </a:r>
            <a:r>
              <a:rPr lang="ar-DZ" sz="2000" dirty="0"/>
              <a:t> </a:t>
            </a:r>
            <a:r>
              <a:rPr lang="ar-DZ" sz="2000" dirty="0" err="1"/>
              <a:t>الى</a:t>
            </a:r>
            <a:r>
              <a:rPr lang="ar-DZ" sz="2000" dirty="0"/>
              <a:t> علاقات أفَضل مع العملاء</a:t>
            </a:r>
          </a:p>
          <a:p>
            <a:pPr algn="r" rtl="1"/>
            <a:r>
              <a:rPr lang="ar-DZ" sz="2000" dirty="0"/>
              <a:t>بالنسبة للمستهلكين:</a:t>
            </a:r>
          </a:p>
          <a:p>
            <a:pPr algn="r" rtl="1"/>
            <a:r>
              <a:rPr lang="ar-DZ" sz="2000" dirty="0"/>
              <a:t>خدمات مبتكرة بأثمان قليلة</a:t>
            </a:r>
          </a:p>
          <a:p>
            <a:pPr algn="r" rtl="1"/>
            <a:r>
              <a:rPr lang="ar-DZ" sz="2000" dirty="0"/>
              <a:t>مصادر </a:t>
            </a:r>
            <a:r>
              <a:rPr lang="ar-DZ" sz="2000" dirty="0" err="1"/>
              <a:t>ايرادات</a:t>
            </a:r>
            <a:r>
              <a:rPr lang="ar-DZ" sz="2000" dirty="0"/>
              <a:t> جديدة</a:t>
            </a:r>
          </a:p>
          <a:p>
            <a:pPr algn="r" rtl="1"/>
            <a:r>
              <a:rPr lang="ar-DZ" sz="2000" dirty="0"/>
              <a:t>تخفيض كلي في تكلفة امتلاك سلعة معينة</a:t>
            </a:r>
          </a:p>
          <a:p>
            <a:pPr algn="r" rtl="1"/>
            <a:endParaRPr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ar-DZ"/>
              <a:t>الخاتمة</a:t>
            </a:r>
          </a:p>
        </p:txBody>
      </p:sp>
      <p:sp>
        <p:nvSpPr>
          <p:cNvPr id="3" name="عنصر نائب لمحتوى 2"/>
          <p:cNvSpPr>
            <a:spLocks noGrp="1" noEditPoints="1"/>
          </p:cNvSpPr>
          <p:nvPr>
            <p:ph idx="1"/>
          </p:nvPr>
        </p:nvSpPr>
        <p:spPr/>
        <p:txBody>
          <a:bodyPr/>
          <a:lstStyle/>
          <a:p>
            <a:pPr algn="ctr" rtl="1"/>
            <a:r>
              <a:rPr lang="ar-DZ"/>
              <a:t>يعتبر</a:t>
            </a:r>
            <a:r>
              <a:t> </a:t>
            </a:r>
            <a:r>
              <a:rPr lang="ar-DZ"/>
              <a:t>الإقتصاد</a:t>
            </a:r>
            <a:r>
              <a:t> </a:t>
            </a:r>
            <a:r>
              <a:rPr lang="ar-DZ"/>
              <a:t>الدائري</a:t>
            </a:r>
            <a:r>
              <a:t> </a:t>
            </a:r>
            <a:r>
              <a:rPr lang="ar-DZ"/>
              <a:t>خيارا</a:t>
            </a:r>
            <a:r>
              <a:t> </a:t>
            </a:r>
            <a:r>
              <a:rPr lang="ar-DZ"/>
              <a:t>مستقبليا</a:t>
            </a:r>
            <a:r>
              <a:t> </a:t>
            </a:r>
            <a:r>
              <a:rPr lang="ar-DZ"/>
              <a:t>لمختلف</a:t>
            </a:r>
            <a:r>
              <a:t> </a:t>
            </a:r>
            <a:r>
              <a:rPr lang="ar-DZ"/>
              <a:t>الشركات</a:t>
            </a:r>
            <a:r>
              <a:t> </a:t>
            </a:r>
            <a:r>
              <a:rPr lang="ar-DZ"/>
              <a:t>نظرا</a:t>
            </a:r>
            <a:r>
              <a:t> </a:t>
            </a:r>
            <a:r>
              <a:rPr lang="ar-DZ"/>
              <a:t>المزايا</a:t>
            </a:r>
            <a:r>
              <a:t> </a:t>
            </a:r>
            <a:r>
              <a:rPr lang="ar-DZ"/>
              <a:t>التي</a:t>
            </a:r>
            <a:r>
              <a:t> </a:t>
            </a:r>
            <a:r>
              <a:rPr lang="ar-DZ"/>
              <a:t>تحصل</a:t>
            </a:r>
            <a:r>
              <a:t> </a:t>
            </a:r>
            <a:r>
              <a:rPr lang="ar-DZ"/>
              <a:t>عليها</a:t>
            </a:r>
            <a:r>
              <a:t> </a:t>
            </a:r>
            <a:r>
              <a:rPr lang="ar-DZ"/>
              <a:t>نتيجة</a:t>
            </a:r>
            <a:r>
              <a:t> </a:t>
            </a:r>
            <a:r>
              <a:rPr lang="ar-DZ"/>
              <a:t>الحفاظ</a:t>
            </a:r>
            <a:r>
              <a:t> </a:t>
            </a:r>
            <a:r>
              <a:rPr lang="ar-DZ"/>
              <a:t>على</a:t>
            </a:r>
            <a:r>
              <a:t> </a:t>
            </a:r>
            <a:r>
              <a:rPr lang="ar-DZ"/>
              <a:t>البيئة</a:t>
            </a:r>
            <a:r>
              <a:t> </a:t>
            </a:r>
            <a:r>
              <a:rPr lang="ar-DZ"/>
              <a:t>وتقليل</a:t>
            </a:r>
            <a:r>
              <a:t> </a:t>
            </a:r>
            <a:r>
              <a:rPr lang="ar-DZ"/>
              <a:t>النفايات</a:t>
            </a:r>
            <a:r>
              <a:t> </a:t>
            </a:r>
            <a:r>
              <a:rPr lang="ar-DZ"/>
              <a:t>الأمر</a:t>
            </a:r>
            <a:r>
              <a:t> </a:t>
            </a:r>
            <a:r>
              <a:rPr lang="ar-DZ"/>
              <a:t>الذي</a:t>
            </a:r>
            <a:r>
              <a:t> </a:t>
            </a:r>
            <a:r>
              <a:rPr lang="ar-DZ"/>
              <a:t>ينعكس</a:t>
            </a:r>
            <a:r>
              <a:t> </a:t>
            </a:r>
            <a:r>
              <a:rPr lang="ar-DZ"/>
              <a:t>ايجابا</a:t>
            </a:r>
            <a:r>
              <a:t> </a:t>
            </a:r>
            <a:r>
              <a:rPr lang="ar-DZ"/>
              <a:t>على</a:t>
            </a:r>
            <a:r>
              <a:t> </a:t>
            </a:r>
            <a:r>
              <a:rPr lang="ar-DZ"/>
              <a:t>الإقتصاد</a:t>
            </a:r>
            <a:r>
              <a:t> </a:t>
            </a:r>
            <a:r>
              <a:rPr lang="ar-DZ"/>
              <a:t>وعلى</a:t>
            </a:r>
            <a:r>
              <a:t> </a:t>
            </a:r>
            <a:r>
              <a:rPr lang="ar-DZ"/>
              <a:t>المجتمع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style>
          <a:lnRef idx="1">
            <a:schemeClr val="accent3"/>
          </a:lnRef>
          <a:fillRef idx="3">
            <a:schemeClr val="accent3"/>
          </a:fillRef>
          <a:effectRef idx="2">
            <a:schemeClr val="accent3"/>
          </a:effectRef>
          <a:fontRef idx="minor">
            <a:schemeClr val="lt1"/>
          </a:fontRef>
        </p:style>
        <p:txBody>
          <a:bodyPr/>
          <a:lstStyle/>
          <a:p>
            <a:pPr rtl="1"/>
            <a:r>
              <a:rPr lang="ar-DZ" sz="5400" dirty="0">
                <a:ln w="0"/>
                <a:solidFill>
                  <a:schemeClr val="bg1"/>
                </a:solidFill>
                <a:effectLst>
                  <a:outerShdw blurRad="38100" dist="19050" dir="2700000" algn="tl" rotWithShape="0">
                    <a:schemeClr val="dk1">
                      <a:alpha val="40000"/>
                    </a:schemeClr>
                  </a:outerShdw>
                </a:effectLst>
              </a:rPr>
              <a:t>خطة</a:t>
            </a:r>
            <a:r>
              <a:rPr dirty="0"/>
              <a:t> </a:t>
            </a:r>
            <a:r>
              <a:rPr lang="ar-DZ" sz="6000" dirty="0">
                <a:ln w="0"/>
                <a:solidFill>
                  <a:schemeClr val="bg1"/>
                </a:solidFill>
                <a:effectLst>
                  <a:outerShdw blurRad="38100" dist="19050" dir="2700000" algn="tl" rotWithShape="0">
                    <a:schemeClr val="dk1">
                      <a:alpha val="40000"/>
                    </a:schemeClr>
                  </a:outerShdw>
                </a:effectLst>
              </a:rPr>
              <a:t>البحث</a:t>
            </a:r>
            <a:r>
              <a:rPr dirty="0"/>
              <a:t>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2960119"/>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ar-DZ" dirty="0">
                <a:ln w="0"/>
                <a:solidFill>
                  <a:schemeClr val="tx1"/>
                </a:solidFill>
                <a:effectLst>
                  <a:outerShdw blurRad="38100" dist="19050" dir="2700000" algn="tl" rotWithShape="0">
                    <a:schemeClr val="dk1">
                      <a:alpha val="40000"/>
                    </a:schemeClr>
                  </a:outerShdw>
                </a:effectLst>
                <a:latin typeface="Simplified Arabic" pitchFamily="18" charset="-78"/>
                <a:cs typeface="Simplified Arabic" pitchFamily="18" charset="-78"/>
              </a:rPr>
              <a:t>المقدمة</a:t>
            </a:r>
            <a:endParaRPr lang="ar-DZ" dirty="0">
              <a:latin typeface="Simplified Arabic" pitchFamily="18" charset="-78"/>
              <a:cs typeface="Simplified Arabic" pitchFamily="18" charset="-78"/>
            </a:endParaRPr>
          </a:p>
        </p:txBody>
      </p:sp>
      <p:sp>
        <p:nvSpPr>
          <p:cNvPr id="3" name="عنصر نائب لمحتوى 2"/>
          <p:cNvSpPr>
            <a:spLocks noGrp="1" noEditPoints="1"/>
          </p:cNvSpPr>
          <p:nvPr>
            <p:ph idx="1"/>
          </p:nvPr>
        </p:nvSpPr>
        <p:spPr>
          <a:xfrm>
            <a:off x="1295401" y="2575775"/>
            <a:ext cx="9601196" cy="3300093"/>
          </a:xfrm>
        </p:spPr>
        <p:txBody>
          <a:bodyPr>
            <a:normAutofit lnSpcReduction="10000"/>
          </a:bodyPr>
          <a:lstStyle/>
          <a:p>
            <a:pPr marL="0" marR="0" indent="0" algn="ctr" rtl="1" fontAlgn="auto">
              <a:lnSpc>
                <a:spcPct val="107916"/>
              </a:lnSpc>
              <a:spcBef>
                <a:spcPts val="0"/>
              </a:spcBef>
              <a:spcAft>
                <a:spcPts val="800"/>
              </a:spcAft>
              <a:buFontTx/>
            </a:pPr>
            <a:r>
              <a:rPr kumimoji="0" lang="en-US" sz="2800" b="0" i="0" u="none" strike="noStrike" cap="none" spc="0" baseline="0" dirty="0" err="1" smtClean="0">
                <a:ln w="0">
                  <a:noFill/>
                </a:ln>
                <a:effectLst/>
                <a:uLnTx/>
                <a:uFillTx/>
                <a:latin typeface="Calibri" panose="020F0502020204030204"/>
              </a:rPr>
              <a:t>تشير</a:t>
            </a:r>
            <a:r>
              <a:rPr kumimoji="0" lang="en-US" sz="2800" b="0" i="0" u="none" strike="noStrike" cap="none" spc="0" baseline="0" dirty="0" smtClean="0">
                <a:ln w="0">
                  <a:noFill/>
                </a:ln>
                <a:effectLst/>
                <a:uLnTx/>
                <a:uFillTx/>
                <a:latin typeface="Calibri" panose="020F0502020204030204"/>
              </a:rPr>
              <a:t> </a:t>
            </a:r>
            <a:r>
              <a:rPr kumimoji="0" lang="en-US" sz="2800" b="0" i="0" u="none" strike="noStrike" cap="none" spc="0" baseline="0" dirty="0">
                <a:ln w="0">
                  <a:noFill/>
                </a:ln>
                <a:effectLst/>
                <a:uLnTx/>
                <a:uFillTx/>
                <a:latin typeface="Calibri" panose="020F0502020204030204"/>
              </a:rPr>
              <a:t>النظرية الإقتصادية الى محدودية الموارد وندرتها النسبية فبحلول عام 2050 سيكون هناك نحو 9.7 مليارات شخص يعيشون على الأرض وهذا يتطلب تقنين استخدام الموارد البيئية، لذا فهناك حاجة ماسة الى نماذج اقتصادية جديدة تقلل </a:t>
            </a:r>
            <a:r>
              <a:rPr kumimoji="0" lang="en-US" sz="2800" b="0" i="0" u="none" strike="noStrike" cap="none" spc="0" baseline="0" dirty="0" err="1">
                <a:ln w="0">
                  <a:noFill/>
                </a:ln>
                <a:effectLst/>
                <a:uLnTx/>
                <a:uFillTx/>
                <a:latin typeface="Calibri" panose="020F0502020204030204"/>
              </a:rPr>
              <a:t>من</a:t>
            </a:r>
            <a:r>
              <a:rPr kumimoji="0" lang="en-US" sz="2800" b="0" i="0" u="none" strike="noStrike" cap="none" spc="0" baseline="0" dirty="0">
                <a:ln w="0">
                  <a:noFill/>
                </a:ln>
                <a:effectLst/>
                <a:uLnTx/>
                <a:uFillTx/>
                <a:latin typeface="Calibri" panose="020F0502020204030204"/>
              </a:rPr>
              <a:t> استنفاذ قاعدة الموارد الطبيعية وتدهور الأنظمة البيئية ومن هذه النماذج الإقتصاد الدائري </a:t>
            </a:r>
            <a:endParaRPr kumimoji="0" lang="ar-DZ" sz="2800" b="0" i="0" u="none" strike="noStrike" cap="none" spc="0" baseline="0" dirty="0" smtClean="0">
              <a:ln w="0">
                <a:noFill/>
              </a:ln>
              <a:effectLst/>
              <a:uLnTx/>
              <a:uFillTx/>
              <a:latin typeface="Calibri" panose="020F0502020204030204"/>
            </a:endParaRPr>
          </a:p>
          <a:p>
            <a:pPr marL="0" marR="0" indent="0" algn="ctr" rtl="1" fontAlgn="auto">
              <a:lnSpc>
                <a:spcPct val="107916"/>
              </a:lnSpc>
              <a:spcBef>
                <a:spcPts val="0"/>
              </a:spcBef>
              <a:spcAft>
                <a:spcPts val="800"/>
              </a:spcAft>
              <a:buFontTx/>
            </a:pPr>
            <a:r>
              <a:rPr kumimoji="0" lang="en-US" sz="2800" b="0" i="0" u="none" strike="noStrike" cap="none" spc="0" baseline="0" dirty="0" smtClean="0">
                <a:ln w="0">
                  <a:noFill/>
                </a:ln>
                <a:effectLst/>
                <a:uLnTx/>
                <a:uFillTx/>
                <a:latin typeface="Calibri" panose="020F0502020204030204"/>
              </a:rPr>
              <a:t>،</a:t>
            </a:r>
            <a:r>
              <a:rPr kumimoji="0" lang="en-US" sz="2800" b="0" i="0" u="none" strike="noStrike" cap="none" spc="0" baseline="0" dirty="0">
                <a:ln w="0">
                  <a:noFill/>
                </a:ln>
                <a:effectLst/>
                <a:uLnTx/>
                <a:uFillTx/>
                <a:latin typeface="Calibri" panose="020F0502020204030204"/>
              </a:rPr>
              <a:t>ماهو وماعلاقته بالاستدامة الكاملة ؟</a:t>
            </a:r>
          </a:p>
          <a:p>
            <a:pPr marL="0" marR="0" indent="0" algn="ctr" rtl="1" fontAlgn="auto">
              <a:lnSpc>
                <a:spcPct val="107916"/>
              </a:lnSpc>
              <a:spcBef>
                <a:spcPts val="0"/>
              </a:spcBef>
              <a:spcAft>
                <a:spcPts val="800"/>
              </a:spcAft>
              <a:buFontTx/>
            </a:pPr>
            <a:r>
              <a:rPr kumimoji="0" lang="en-US" sz="2800" b="0" i="0" u="none" strike="noStrike" cap="none" spc="0" baseline="0" dirty="0">
                <a:ln w="0">
                  <a:noFill/>
                </a:ln>
                <a:effectLst/>
                <a:uLnTx/>
                <a:uFillTx/>
                <a:latin typeface="Calibri" panose="020F0502020204030204"/>
              </a:rPr>
              <a:t>وهل هو بديل أفضل للإقتصاد الخطي ؟</a:t>
            </a: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ctrTitle"/>
          </p:nvPr>
        </p:nvSpPr>
        <p:spPr/>
        <p:txBody>
          <a:bodyPr/>
          <a:lstStyle/>
          <a:p>
            <a:pPr algn="ctr" rtl="1"/>
            <a:r>
              <a:rPr lang="ar-DZ" dirty="0"/>
              <a:t>المبحث</a:t>
            </a:r>
            <a:r>
              <a:rPr dirty="0"/>
              <a:t> </a:t>
            </a:r>
            <a:r>
              <a:rPr lang="ar-DZ" dirty="0"/>
              <a:t>الأول:</a:t>
            </a:r>
          </a:p>
        </p:txBody>
      </p:sp>
      <p:sp>
        <p:nvSpPr>
          <p:cNvPr id="3" name="عنصر نائب لمحتوى 2"/>
          <p:cNvSpPr>
            <a:spLocks noGrp="1" noEditPoints="1"/>
          </p:cNvSpPr>
          <p:nvPr>
            <p:ph type="subTitle" idx="1"/>
          </p:nvPr>
        </p:nvSpPr>
        <p:spPr/>
        <p:txBody>
          <a:bodyPr>
            <a:normAutofit fontScale="92500" lnSpcReduction="10000"/>
          </a:bodyPr>
          <a:lstStyle/>
          <a:p>
            <a:pPr algn="ctr" rtl="1"/>
            <a:r>
              <a:rPr lang="ar-DZ" sz="4800" dirty="0"/>
              <a:t>التحول</a:t>
            </a:r>
            <a:r>
              <a:rPr sz="4800" dirty="0"/>
              <a:t> </a:t>
            </a:r>
            <a:r>
              <a:rPr lang="ar-DZ" sz="4800" dirty="0"/>
              <a:t>من</a:t>
            </a:r>
            <a:r>
              <a:rPr sz="4800" dirty="0"/>
              <a:t> </a:t>
            </a:r>
            <a:r>
              <a:rPr lang="ar-DZ" sz="4800" dirty="0" err="1"/>
              <a:t>الإقتصاد</a:t>
            </a:r>
            <a:r>
              <a:rPr sz="4800" dirty="0"/>
              <a:t> </a:t>
            </a:r>
            <a:r>
              <a:rPr lang="ar-DZ" sz="4800" dirty="0"/>
              <a:t>الخطي</a:t>
            </a:r>
            <a:r>
              <a:rPr sz="4800" dirty="0"/>
              <a:t> </a:t>
            </a:r>
            <a:r>
              <a:rPr lang="ar-DZ" sz="4800" dirty="0"/>
              <a:t>الى</a:t>
            </a:r>
            <a:r>
              <a:rPr sz="4800" dirty="0"/>
              <a:t> </a:t>
            </a:r>
            <a:r>
              <a:rPr lang="ar-DZ" sz="4800" dirty="0" err="1"/>
              <a:t>الإقتصاد</a:t>
            </a:r>
            <a:r>
              <a:rPr sz="4800" dirty="0"/>
              <a:t> </a:t>
            </a:r>
            <a:r>
              <a:rPr lang="ar-DZ" sz="4800" dirty="0"/>
              <a:t>الدائري</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ar-DZ" dirty="0" smtClean="0"/>
              <a:t>مفهوم الاقتصاد الخطي</a:t>
            </a:r>
            <a:endParaRPr lang="fr-FR" dirty="0"/>
          </a:p>
        </p:txBody>
      </p:sp>
      <p:sp>
        <p:nvSpPr>
          <p:cNvPr id="3" name="Espace réservé du contenu 2"/>
          <p:cNvSpPr>
            <a:spLocks noGrp="1"/>
          </p:cNvSpPr>
          <p:nvPr>
            <p:ph idx="1"/>
          </p:nvPr>
        </p:nvSpPr>
        <p:spPr>
          <a:xfrm>
            <a:off x="1295401" y="2416629"/>
            <a:ext cx="8945879" cy="2978331"/>
          </a:xfrm>
          <a:noFill/>
          <a:ln>
            <a:noFill/>
          </a:ln>
        </p:spPr>
        <p:style>
          <a:lnRef idx="0">
            <a:scrgbClr r="0" g="0" b="0"/>
          </a:lnRef>
          <a:fillRef idx="0">
            <a:scrgbClr r="0" g="0" b="0"/>
          </a:fillRef>
          <a:effectRef idx="0">
            <a:scrgbClr r="0" g="0" b="0"/>
          </a:effectRef>
          <a:fontRef idx="minor">
            <a:schemeClr val="accent4"/>
          </a:fontRef>
        </p:style>
        <p:txBody>
          <a:bodyPr>
            <a:noAutofit/>
          </a:bodyPr>
          <a:lstStyle/>
          <a:p>
            <a:pPr marL="0" lvl="0" indent="0" algn="ctr" rtl="1">
              <a:lnSpc>
                <a:spcPct val="107916"/>
              </a:lnSpc>
              <a:spcBef>
                <a:spcPts val="0"/>
              </a:spcBef>
              <a:spcAft>
                <a:spcPts val="800"/>
              </a:spcAft>
              <a:buClr>
                <a:srgbClr val="83992A"/>
              </a:buClr>
              <a:buFontTx/>
              <a:buChar char="•"/>
            </a:pP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يعرف </a:t>
            </a:r>
            <a:r>
              <a:rPr lang="en-US" sz="4400" dirty="0" err="1">
                <a:ln w="0"/>
                <a:solidFill>
                  <a:schemeClr val="accent1"/>
                </a:solidFill>
                <a:effectLst>
                  <a:outerShdw blurRad="38100" dist="25400" dir="5400000" algn="ctr" rotWithShape="0">
                    <a:srgbClr val="6E747A">
                      <a:alpha val="43000"/>
                    </a:srgbClr>
                  </a:outerShdw>
                </a:effectLst>
                <a:latin typeface="Bell MT" panose="02020503060305020303" pitchFamily="18" charset="0"/>
              </a:rPr>
              <a:t>الإقتصاد</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rPr>
              <a:t>التقليدي</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الخط</a:t>
            </a:r>
            <a:r>
              <a:rPr lang="ar-DZ" sz="4400" dirty="0">
                <a:ln w="0"/>
                <a:solidFill>
                  <a:schemeClr val="accent1"/>
                </a:solidFill>
                <a:effectLst>
                  <a:outerShdw blurRad="38100" dist="25400" dir="5400000" algn="ctr" rotWithShape="0">
                    <a:srgbClr val="6E747A">
                      <a:alpha val="43000"/>
                    </a:srgbClr>
                  </a:outerShdw>
                </a:effectLst>
                <a:latin typeface="Calibri" panose="020F0502020204030204"/>
              </a:rPr>
              <a:t>ي)</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أنه</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الإقتصاد</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الذي</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ينظر</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الى</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عملية</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الإنتاج</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على</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انها</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نظاما</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مغلقا</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يلخص</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في</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استخلاص،انتاج،استهلاك،ورمي</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بغض</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النضر</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على</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اضرار</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ذلك</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على</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r>
              <a:rPr lang="en-US" sz="4400" dirty="0" err="1">
                <a:ln w="0"/>
                <a:solidFill>
                  <a:schemeClr val="accent1"/>
                </a:solidFill>
                <a:effectLst>
                  <a:outerShdw blurRad="38100" dist="25400" dir="5400000" algn="ctr" rotWithShape="0">
                    <a:srgbClr val="6E747A">
                      <a:alpha val="43000"/>
                    </a:srgbClr>
                  </a:outerShdw>
                </a:effectLst>
                <a:latin typeface="Calibri" panose="020F0502020204030204"/>
              </a:rPr>
              <a:t>البيئة</a:t>
            </a:r>
            <a:r>
              <a:rPr lang="en-US" sz="4400" dirty="0">
                <a:ln w="0"/>
                <a:solidFill>
                  <a:schemeClr val="accent1"/>
                </a:solidFill>
                <a:effectLst>
                  <a:outerShdw blurRad="38100" dist="25400" dir="5400000" algn="ctr" rotWithShape="0">
                    <a:srgbClr val="6E747A">
                      <a:alpha val="43000"/>
                    </a:srgbClr>
                  </a:outerShdw>
                </a:effectLst>
                <a:latin typeface="Calibri" panose="020F0502020204030204"/>
              </a:rPr>
              <a:t> .</a:t>
            </a:r>
          </a:p>
          <a:p>
            <a:endParaRPr lang="fr-FR" sz="4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76610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1295402" y="982133"/>
            <a:ext cx="9601196" cy="1003421"/>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rtl="1"/>
            <a:r>
              <a:rPr lang="ar-DZ" u="sng" dirty="0"/>
              <a:t>مفهوم </a:t>
            </a:r>
            <a:r>
              <a:rPr lang="ar-DZ" u="sng" dirty="0" err="1"/>
              <a:t>الإقتصاد</a:t>
            </a:r>
            <a:r>
              <a:rPr lang="ar-DZ" u="sng" dirty="0"/>
              <a:t> الدائري:</a:t>
            </a:r>
            <a:br>
              <a:rPr lang="ar-DZ" u="sng" dirty="0"/>
            </a:br>
            <a:endParaRPr lang="ar-DZ" dirty="0">
              <a:latin typeface="Simplified Arabic" pitchFamily="18" charset="-78"/>
              <a:cs typeface="Simplified Arabic" pitchFamily="18" charset="-78"/>
            </a:endParaRPr>
          </a:p>
        </p:txBody>
      </p:sp>
      <p:sp>
        <p:nvSpPr>
          <p:cNvPr id="3" name="عنصر نائب لمحتوى 2"/>
          <p:cNvSpPr>
            <a:spLocks noGrp="1" noEditPoints="1"/>
          </p:cNvSpPr>
          <p:nvPr>
            <p:ph idx="1"/>
          </p:nvPr>
        </p:nvSpPr>
        <p:spPr>
          <a:xfrm>
            <a:off x="1199833" y="2168435"/>
            <a:ext cx="9956800" cy="3983738"/>
          </a:xfrm>
        </p:spPr>
        <p:txBody>
          <a:bodyPr>
            <a:normAutofit lnSpcReduction="10000"/>
          </a:bodyPr>
          <a:lstStyle/>
          <a:p>
            <a:pPr algn="ctr" rtl="1"/>
            <a:r>
              <a:rPr lang="ar-SA" sz="2000" dirty="0" smtClean="0"/>
              <a:t>الاقتصاد </a:t>
            </a:r>
            <a:r>
              <a:rPr lang="ar-SA" sz="2000" dirty="0"/>
              <a:t>الدائري عبارة عن نموذج اقتصادي يستهدف تقليل الهذر من المواد والسلع والطاقة والاستفادة منها قدر الإمكان بحيث يتم خفض الاستهلاك والنفايات والانبعاث وذلك عن طريق تبسيط العمليات وسلاسل الإمداد يساهم الاقتصاد الدائري أيضا في تعظيم الاستفادة من جميع المواد الخام والمعادن والطاقة والموارد بمختلف صورها، فضلاً على إطلاق عمليات إعادة التدوير والاستخدام وإعادة التصنيع والتطوير بدلا من نمط الهذر وإلقاء النفايات يعيد الاقتصاد الدائري بوجه عام تصوير الأنظمة الصحية والاستهلاكية والتعريف بقيمة الأشياء وأهمية الاستخدام الفعال وتقليل الآثار السلبية الناجمة عن الأنماط الاقتصادية التقليدية كما أنه يساهم في خلق فرص اقتصادية واستثمارية أفضل للشركات والمؤسسات فضلاً على المزايا البينية والاجتماعية</a:t>
            </a:r>
            <a:endParaRPr lang="fr-FR" sz="2000" dirty="0"/>
          </a:p>
          <a:p>
            <a:pPr algn="r" rtl="1"/>
            <a:r>
              <a:rPr lang="ar-SA" sz="2000" dirty="0" smtClean="0"/>
              <a:t>لا </a:t>
            </a:r>
            <a:r>
              <a:rPr lang="ar-SA" sz="2000" dirty="0"/>
              <a:t>بعد الاقتصاد الدائري مصطلح وليد السنوات الأخيرة بل انه يضرب بجذوره في العالم منذ عقود على ابتكار مفهوم التدوير وإعادة الاستخدام، وظهر بشكل واضح في الدول الصناعية بعد الحرب العالمية الثانية عليها حاولت </a:t>
            </a:r>
            <a:r>
              <a:rPr lang="ar-SA" sz="2000" dirty="0" smtClean="0"/>
              <a:t>حكومة </a:t>
            </a:r>
            <a:r>
              <a:rPr lang="ar-SA" sz="2000" dirty="0"/>
              <a:t>استغلال التقنية والآلة في اعادة التصنيع يقدم الاقتصاد الدائري النموذج اقتصاديا جديدا يهتم بتغيير كل أساليب الإنتاج وأنماط الاستهلاك غير المستدامة بحيث يهدف إلى الاستغلال الأمثل للثروات المعدنية والتنمية المستدامة لصناعة التعدين وحفظ قيمة المنتجات والمواد والموارد في الاقتصاد لأطول فترة ممكنة من عمر الاستخدام و تفليل النفايات بشكل كبير ويساهم في تعزيز الكفاءة وخفض استهلاك الطاقة الكهربائية وانبعاثات غاز ثاني أكسيد الكربون</a:t>
            </a:r>
            <a:endParaRPr lang="fr-FR" sz="2000" dirty="0"/>
          </a:p>
          <a:p>
            <a:pPr algn="ctr" rtl="1"/>
            <a:endParaRPr lang="ar-DZ"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1295402" y="982132"/>
            <a:ext cx="9601196" cy="794417"/>
          </a:xfrm>
        </p:spPr>
        <p:style>
          <a:lnRef idx="3">
            <a:schemeClr val="lt1"/>
          </a:lnRef>
          <a:fillRef idx="1">
            <a:schemeClr val="accent3"/>
          </a:fillRef>
          <a:effectRef idx="1">
            <a:schemeClr val="accent3"/>
          </a:effectRef>
          <a:fontRef idx="minor">
            <a:schemeClr val="lt1"/>
          </a:fontRef>
        </p:style>
        <p:txBody>
          <a:bodyPr>
            <a:normAutofit/>
          </a:bodyPr>
          <a:lstStyle/>
          <a:p>
            <a:pPr algn="ctr" rtl="1"/>
            <a:r>
              <a:rPr lang="ar-DZ" dirty="0" smtClean="0"/>
              <a:t>الاقتصاد</a:t>
            </a:r>
            <a:r>
              <a:rPr dirty="0" smtClean="0"/>
              <a:t> </a:t>
            </a:r>
            <a:r>
              <a:rPr lang="ar-DZ" dirty="0"/>
              <a:t>الخطي</a:t>
            </a:r>
            <a:r>
              <a:rPr dirty="0"/>
              <a:t> </a:t>
            </a:r>
            <a:r>
              <a:rPr lang="ar-DZ" dirty="0"/>
              <a:t>ام</a:t>
            </a:r>
            <a:r>
              <a:rPr dirty="0"/>
              <a:t> </a:t>
            </a:r>
            <a:r>
              <a:rPr lang="ar-DZ" dirty="0" err="1"/>
              <a:t>الإقتصاد</a:t>
            </a:r>
            <a:r>
              <a:rPr dirty="0"/>
              <a:t> </a:t>
            </a:r>
            <a:r>
              <a:rPr lang="ar-DZ" dirty="0"/>
              <a:t>الدائري</a:t>
            </a:r>
          </a:p>
        </p:txBody>
      </p:sp>
      <p:sp>
        <p:nvSpPr>
          <p:cNvPr id="3" name="عنصر نائب لمحتوى 2"/>
          <p:cNvSpPr>
            <a:spLocks noGrp="1" noEditPoints="1"/>
          </p:cNvSpPr>
          <p:nvPr>
            <p:ph idx="1"/>
          </p:nvPr>
        </p:nvSpPr>
        <p:spPr>
          <a:xfrm>
            <a:off x="1125584" y="2442754"/>
            <a:ext cx="9601196" cy="3344092"/>
          </a:xfrm>
        </p:spPr>
        <p:txBody>
          <a:bodyPr>
            <a:noAutofit/>
          </a:bodyPr>
          <a:lstStyle/>
          <a:p>
            <a:pPr algn="r" rtl="1"/>
            <a:r>
              <a:rPr lang="ar-SA" sz="1600" dirty="0">
                <a:ln w="0"/>
                <a:solidFill>
                  <a:schemeClr val="accent1"/>
                </a:solidFill>
                <a:effectLst>
                  <a:outerShdw blurRad="38100" dist="25400" dir="5400000" algn="ctr" rotWithShape="0">
                    <a:srgbClr val="6E747A">
                      <a:alpha val="43000"/>
                    </a:srgbClr>
                  </a:outerShdw>
                </a:effectLst>
              </a:rPr>
              <a:t>الاقتصاد الخطي هو نظام غير فعال ومكلف ويستهلك المواد الطبيعية. فالأنشطة التعدينية في الذهب والفحم يمكنها تدمير النظام البيئي بأكمله للمناطق المحيطة بالمناجم ويتطلب تصنيع الفولاذ من خام الحديد كميات كبيرة من الطاقة التي ينتج عنها غاز ثاني أكسيد الكربون الذي يتسبب في زيادة درجات الحرارة على سطح الأرض المنتج الثانوي في إطار النموذج الخطي للاقتصاد هو النقابات الناتجة عن عملية التصنيع والتي تحتاج إلى مساحات للتخلص منها وقد تحتوي على ملوثات للبيئة وتنتهي تلك النفايات في اماكن غير مرغوب فيها.</a:t>
            </a:r>
            <a:endParaRPr lang="fr-FR" sz="1600" dirty="0">
              <a:ln w="0"/>
              <a:solidFill>
                <a:schemeClr val="accent1"/>
              </a:solidFill>
              <a:effectLst>
                <a:outerShdw blurRad="38100" dist="25400" dir="5400000" algn="ctr" rotWithShape="0">
                  <a:srgbClr val="6E747A">
                    <a:alpha val="43000"/>
                  </a:srgbClr>
                </a:outerShdw>
              </a:effectLst>
            </a:endParaRPr>
          </a:p>
          <a:p>
            <a:pPr algn="ctr" rtl="1"/>
            <a:r>
              <a:rPr lang="ar-SA" sz="1600" dirty="0" err="1">
                <a:ln w="0"/>
                <a:solidFill>
                  <a:schemeClr val="accent1"/>
                </a:solidFill>
                <a:effectLst>
                  <a:outerShdw blurRad="38100" dist="25400" dir="5400000" algn="ctr" rotWithShape="0">
                    <a:srgbClr val="6E747A">
                      <a:alpha val="43000"/>
                    </a:srgbClr>
                  </a:outerShdw>
                </a:effectLst>
              </a:rPr>
              <a:t>الإقتصاد</a:t>
            </a:r>
            <a:r>
              <a:rPr lang="ar-SA" sz="1600" dirty="0">
                <a:ln w="0"/>
                <a:solidFill>
                  <a:schemeClr val="accent1"/>
                </a:solidFill>
                <a:effectLst>
                  <a:outerShdw blurRad="38100" dist="25400" dir="5400000" algn="ctr" rotWithShape="0">
                    <a:srgbClr val="6E747A">
                      <a:alpha val="43000"/>
                    </a:srgbClr>
                  </a:outerShdw>
                </a:effectLst>
              </a:rPr>
              <a:t> الدائري يهدف الى إعادة النضر في هذه النفايات حيث سيفرض تكاليف و ضغوطات على المناجم التي تولد الكثير من النفايات ويتم إجراء تغييرات على الصناعة،فعلى عمال المناجم ان يراجعون العلاقات مع عملاء الصهر والتكرير والتصنيع للوصول الى مستوى معين من التكامل الرأسي في التكرير واعادة التدوير والقيام بصناعة التعدين لتشغيل امدادات اكثر استدامة للموارد </a:t>
            </a:r>
            <a:endParaRPr lang="fr-FR" sz="1600" dirty="0">
              <a:ln w="0"/>
              <a:solidFill>
                <a:schemeClr val="accent1"/>
              </a:solidFill>
              <a:effectLst>
                <a:outerShdw blurRad="38100" dist="25400" dir="5400000" algn="ctr" rotWithShape="0">
                  <a:srgbClr val="6E747A">
                    <a:alpha val="43000"/>
                  </a:srgbClr>
                </a:outerShdw>
              </a:effectLst>
            </a:endParaRPr>
          </a:p>
          <a:p>
            <a:pPr algn="ctr" rtl="1"/>
            <a:r>
              <a:rPr lang="ar-SA" sz="1600" dirty="0">
                <a:ln w="0"/>
                <a:solidFill>
                  <a:schemeClr val="accent1"/>
                </a:solidFill>
                <a:effectLst>
                  <a:outerShdw blurRad="38100" dist="25400" dir="5400000" algn="ctr" rotWithShape="0">
                    <a:srgbClr val="6E747A">
                      <a:alpha val="43000"/>
                    </a:srgbClr>
                  </a:outerShdw>
                </a:effectLst>
              </a:rPr>
              <a:t>ان التمييز بين العلوم المعدنية والكيميائية هو شرط مسبق لنجاح </a:t>
            </a:r>
            <a:r>
              <a:rPr lang="ar-SA" sz="1600" dirty="0" err="1">
                <a:ln w="0"/>
                <a:solidFill>
                  <a:schemeClr val="accent1"/>
                </a:solidFill>
                <a:effectLst>
                  <a:outerShdw blurRad="38100" dist="25400" dir="5400000" algn="ctr" rotWithShape="0">
                    <a:srgbClr val="6E747A">
                      <a:alpha val="43000"/>
                    </a:srgbClr>
                  </a:outerShdw>
                </a:effectLst>
              </a:rPr>
              <a:t>الإقتصاد</a:t>
            </a:r>
            <a:r>
              <a:rPr lang="ar-SA" sz="1600" dirty="0">
                <a:ln w="0"/>
                <a:solidFill>
                  <a:schemeClr val="accent1"/>
                </a:solidFill>
                <a:effectLst>
                  <a:outerShdw blurRad="38100" dist="25400" dir="5400000" algn="ctr" rotWithShape="0">
                    <a:srgbClr val="6E747A">
                      <a:alpha val="43000"/>
                    </a:srgbClr>
                  </a:outerShdw>
                </a:effectLst>
              </a:rPr>
              <a:t> الدائري.</a:t>
            </a:r>
            <a:endParaRPr lang="fr-FR" sz="1600" dirty="0">
              <a:ln w="0"/>
              <a:solidFill>
                <a:schemeClr val="accent1"/>
              </a:solidFill>
              <a:effectLst>
                <a:outerShdw blurRad="38100" dist="25400" dir="5400000" algn="ctr" rotWithShape="0">
                  <a:srgbClr val="6E747A">
                    <a:alpha val="43000"/>
                  </a:srgbClr>
                </a:outerShdw>
              </a:effectLst>
            </a:endParaRPr>
          </a:p>
          <a:p>
            <a:pPr algn="ctr" rtl="1"/>
            <a:r>
              <a:rPr lang="ar-SA" sz="1600" dirty="0">
                <a:ln w="0"/>
                <a:solidFill>
                  <a:schemeClr val="accent1"/>
                </a:solidFill>
                <a:effectLst>
                  <a:outerShdw blurRad="38100" dist="25400" dir="5400000" algn="ctr" rotWithShape="0">
                    <a:srgbClr val="6E747A">
                      <a:alpha val="43000"/>
                    </a:srgbClr>
                  </a:outerShdw>
                </a:effectLst>
              </a:rPr>
              <a:t>ان </a:t>
            </a:r>
            <a:r>
              <a:rPr lang="ar-SA" sz="1600" dirty="0" err="1">
                <a:ln w="0"/>
                <a:solidFill>
                  <a:schemeClr val="accent1"/>
                </a:solidFill>
                <a:effectLst>
                  <a:outerShdw blurRad="38100" dist="25400" dir="5400000" algn="ctr" rotWithShape="0">
                    <a:srgbClr val="6E747A">
                      <a:alpha val="43000"/>
                    </a:srgbClr>
                  </a:outerShdw>
                </a:effectLst>
              </a:rPr>
              <a:t>الإختلاف</a:t>
            </a:r>
            <a:r>
              <a:rPr lang="ar-SA" sz="1600" dirty="0">
                <a:ln w="0"/>
                <a:solidFill>
                  <a:schemeClr val="accent1"/>
                </a:solidFill>
                <a:effectLst>
                  <a:outerShdw blurRad="38100" dist="25400" dir="5400000" algn="ctr" rotWithShape="0">
                    <a:srgbClr val="6E747A">
                      <a:alpha val="43000"/>
                    </a:srgbClr>
                  </a:outerShdw>
                </a:effectLst>
              </a:rPr>
              <a:t> الحاصل بين نظرية </a:t>
            </a:r>
            <a:r>
              <a:rPr lang="ar-SA" sz="1600" dirty="0" err="1">
                <a:ln w="0"/>
                <a:solidFill>
                  <a:schemeClr val="accent1"/>
                </a:solidFill>
                <a:effectLst>
                  <a:outerShdw blurRad="38100" dist="25400" dir="5400000" algn="ctr" rotWithShape="0">
                    <a:srgbClr val="6E747A">
                      <a:alpha val="43000"/>
                    </a:srgbClr>
                  </a:outerShdw>
                </a:effectLst>
              </a:rPr>
              <a:t>الإقتصاد</a:t>
            </a:r>
            <a:r>
              <a:rPr lang="ar-SA" sz="1600" dirty="0">
                <a:ln w="0"/>
                <a:solidFill>
                  <a:schemeClr val="accent1"/>
                </a:solidFill>
                <a:effectLst>
                  <a:outerShdw blurRad="38100" dist="25400" dir="5400000" algn="ctr" rotWithShape="0">
                    <a:srgbClr val="6E747A">
                      <a:alpha val="43000"/>
                    </a:srgbClr>
                  </a:outerShdw>
                </a:effectLst>
              </a:rPr>
              <a:t> الخطي الى نظرية </a:t>
            </a:r>
            <a:r>
              <a:rPr lang="ar-SA" sz="1600" dirty="0" err="1">
                <a:ln w="0"/>
                <a:solidFill>
                  <a:schemeClr val="accent1"/>
                </a:solidFill>
                <a:effectLst>
                  <a:outerShdw blurRad="38100" dist="25400" dir="5400000" algn="ctr" rotWithShape="0">
                    <a:srgbClr val="6E747A">
                      <a:alpha val="43000"/>
                    </a:srgbClr>
                  </a:outerShdw>
                </a:effectLst>
              </a:rPr>
              <a:t>الإقتصاد</a:t>
            </a:r>
            <a:r>
              <a:rPr lang="ar-SA" sz="1600" dirty="0">
                <a:ln w="0"/>
                <a:solidFill>
                  <a:schemeClr val="accent1"/>
                </a:solidFill>
                <a:effectLst>
                  <a:outerShdw blurRad="38100" dist="25400" dir="5400000" algn="ctr" rotWithShape="0">
                    <a:srgbClr val="6E747A">
                      <a:alpha val="43000"/>
                    </a:srgbClr>
                  </a:outerShdw>
                </a:effectLst>
              </a:rPr>
              <a:t> الدائري مع اعتماد </a:t>
            </a:r>
            <a:r>
              <a:rPr lang="ar-SA" sz="1600" dirty="0" err="1">
                <a:ln w="0"/>
                <a:solidFill>
                  <a:schemeClr val="accent1"/>
                </a:solidFill>
                <a:effectLst>
                  <a:outerShdw blurRad="38100" dist="25400" dir="5400000" algn="ctr" rotWithShape="0">
                    <a:srgbClr val="6E747A">
                      <a:alpha val="43000"/>
                    </a:srgbClr>
                  </a:outerShdw>
                </a:effectLst>
              </a:rPr>
              <a:t>الرقمنة</a:t>
            </a:r>
            <a:r>
              <a:rPr lang="ar-SA" sz="1600" dirty="0">
                <a:ln w="0"/>
                <a:solidFill>
                  <a:schemeClr val="accent1"/>
                </a:solidFill>
                <a:effectLst>
                  <a:outerShdw blurRad="38100" dist="25400" dir="5400000" algn="ctr" rotWithShape="0">
                    <a:srgbClr val="6E747A">
                      <a:alpha val="43000"/>
                    </a:srgbClr>
                  </a:outerShdw>
                </a:effectLst>
              </a:rPr>
              <a:t> يمكننا من تحسين مجتمعنا و اقتصادنا وبيئتنا ،</a:t>
            </a:r>
            <a:r>
              <a:rPr lang="ar-SA" sz="1600" dirty="0" err="1">
                <a:ln w="0"/>
                <a:solidFill>
                  <a:schemeClr val="accent1"/>
                </a:solidFill>
                <a:effectLst>
                  <a:outerShdw blurRad="38100" dist="25400" dir="5400000" algn="ctr" rotWithShape="0">
                    <a:srgbClr val="6E747A">
                      <a:alpha val="43000"/>
                    </a:srgbClr>
                  </a:outerShdw>
                </a:effectLst>
              </a:rPr>
              <a:t>فالإقتصاد</a:t>
            </a:r>
            <a:r>
              <a:rPr lang="ar-SA" sz="1600" dirty="0">
                <a:ln w="0"/>
                <a:solidFill>
                  <a:schemeClr val="accent1"/>
                </a:solidFill>
                <a:effectLst>
                  <a:outerShdw blurRad="38100" dist="25400" dir="5400000" algn="ctr" rotWithShape="0">
                    <a:srgbClr val="6E747A">
                      <a:alpha val="43000"/>
                    </a:srgbClr>
                  </a:outerShdw>
                </a:effectLst>
              </a:rPr>
              <a:t> الخطي ببساطة يستخدم المواد الخام التي تتم معالجتها ويتم التخلص منها بعد </a:t>
            </a:r>
            <a:r>
              <a:rPr lang="ar-SA" sz="1600" dirty="0" err="1">
                <a:ln w="0"/>
                <a:solidFill>
                  <a:schemeClr val="accent1"/>
                </a:solidFill>
                <a:effectLst>
                  <a:outerShdw blurRad="38100" dist="25400" dir="5400000" algn="ctr" rotWithShape="0">
                    <a:srgbClr val="6E747A">
                      <a:alpha val="43000"/>
                    </a:srgbClr>
                  </a:outerShdw>
                </a:effectLst>
              </a:rPr>
              <a:t>الإستخدام</a:t>
            </a:r>
            <a:r>
              <a:rPr lang="ar-SA" sz="1600" dirty="0">
                <a:ln w="0"/>
                <a:solidFill>
                  <a:schemeClr val="accent1"/>
                </a:solidFill>
                <a:effectLst>
                  <a:outerShdw blurRad="38100" dist="25400" dir="5400000" algn="ctr" rotWithShape="0">
                    <a:srgbClr val="6E747A">
                      <a:alpha val="43000"/>
                    </a:srgbClr>
                  </a:outerShdw>
                </a:effectLst>
              </a:rPr>
              <a:t> واعادة تدويرها يخلق </a:t>
            </a:r>
            <a:r>
              <a:rPr lang="ar-SA" sz="1600" dirty="0" err="1">
                <a:ln w="0"/>
                <a:solidFill>
                  <a:schemeClr val="accent1"/>
                </a:solidFill>
                <a:effectLst>
                  <a:outerShdw blurRad="38100" dist="25400" dir="5400000" algn="ctr" rotWithShape="0">
                    <a:srgbClr val="6E747A">
                      <a:alpha val="43000"/>
                    </a:srgbClr>
                  </a:outerShdw>
                </a:effectLst>
              </a:rPr>
              <a:t>الإقتصاد</a:t>
            </a:r>
            <a:r>
              <a:rPr lang="ar-SA" sz="1600" dirty="0">
                <a:ln w="0"/>
                <a:solidFill>
                  <a:schemeClr val="accent1"/>
                </a:solidFill>
                <a:effectLst>
                  <a:outerShdw blurRad="38100" dist="25400" dir="5400000" algn="ctr" rotWithShape="0">
                    <a:srgbClr val="6E747A">
                      <a:alpha val="43000"/>
                    </a:srgbClr>
                  </a:outerShdw>
                </a:effectLst>
              </a:rPr>
              <a:t> الدائري .</a:t>
            </a:r>
            <a:endParaRPr lang="fr-FR" sz="1600" dirty="0">
              <a:ln w="0"/>
              <a:solidFill>
                <a:schemeClr val="accent1"/>
              </a:solidFill>
              <a:effectLst>
                <a:outerShdw blurRad="38100" dist="25400" dir="5400000" algn="ctr" rotWithShape="0">
                  <a:srgbClr val="6E747A">
                    <a:alpha val="43000"/>
                  </a:srgbClr>
                </a:outerShdw>
              </a:effectLst>
            </a:endParaRPr>
          </a:p>
          <a:p>
            <a:pPr algn="ctr" rtl="1"/>
            <a:endParaRPr lang="fr-FR" sz="16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1295402" y="982132"/>
            <a:ext cx="9601196" cy="977297"/>
          </a:xfrm>
        </p:spPr>
        <p:style>
          <a:lnRef idx="2">
            <a:schemeClr val="accent2"/>
          </a:lnRef>
          <a:fillRef idx="1">
            <a:schemeClr val="lt1"/>
          </a:fillRef>
          <a:effectRef idx="0">
            <a:schemeClr val="accent2"/>
          </a:effectRef>
          <a:fontRef idx="minor">
            <a:schemeClr val="dk1"/>
          </a:fontRef>
        </p:style>
        <p:txBody>
          <a:bodyPr>
            <a:normAutofit/>
          </a:bodyPr>
          <a:lstStyle/>
          <a:p>
            <a:pPr algn="r"/>
            <a:r>
              <a:rPr lang="ar-DZ" dirty="0"/>
              <a:t>الفرق بين </a:t>
            </a:r>
            <a:r>
              <a:rPr lang="ar-DZ" dirty="0" smtClean="0"/>
              <a:t>الاقتصاد </a:t>
            </a:r>
            <a:r>
              <a:rPr lang="ar-DZ" b="1" dirty="0">
                <a:ln w="22225">
                  <a:solidFill>
                    <a:schemeClr val="accent2"/>
                  </a:solidFill>
                  <a:prstDash val="solid"/>
                </a:ln>
                <a:solidFill>
                  <a:schemeClr val="accent2">
                    <a:lumMod val="40000"/>
                    <a:lumOff val="60000"/>
                  </a:schemeClr>
                </a:solidFill>
              </a:rPr>
              <a:t>الدائري</a:t>
            </a:r>
            <a:r>
              <a:rPr lang="ar-DZ" dirty="0"/>
              <a:t> </a:t>
            </a:r>
            <a:r>
              <a:rPr lang="ar-DZ" dirty="0" smtClean="0"/>
              <a:t>والاقتصاد </a:t>
            </a:r>
            <a:r>
              <a:rPr lang="ar-DZ" dirty="0"/>
              <a:t>الخطي</a:t>
            </a:r>
          </a:p>
        </p:txBody>
      </p:sp>
      <p:sp>
        <p:nvSpPr>
          <p:cNvPr id="3" name="عنصر نائب لمحتوى 2"/>
          <p:cNvSpPr>
            <a:spLocks noGrp="1" noEditPoints="1"/>
          </p:cNvSpPr>
          <p:nvPr>
            <p:ph idx="1"/>
          </p:nvPr>
        </p:nvSpPr>
        <p:spPr/>
        <p:txBody>
          <a:bodyPr/>
          <a:lstStyle/>
          <a:p>
            <a:endParaRPr/>
          </a:p>
        </p:txBody>
      </p:sp>
      <p:pic>
        <p:nvPicPr>
          <p:cNvPr id="4" name="صورة 3"/>
          <p:cNvPicPr>
            <a:picLocks noChangeAspect="1"/>
          </p:cNvPicPr>
          <p:nvPr/>
        </p:nvPicPr>
        <p:blipFill>
          <a:blip r:embed="rId3"/>
          <a:srcRect/>
          <a:stretch>
            <a:fillRect/>
          </a:stretch>
        </p:blipFill>
        <p:spPr>
          <a:xfrm>
            <a:off x="580292" y="2299063"/>
            <a:ext cx="10779370" cy="3877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ctrTitle"/>
          </p:nvPr>
        </p:nvSpPr>
        <p:spPr/>
        <p:txBody>
          <a:bodyPr/>
          <a:lstStyle/>
          <a:p>
            <a:pPr algn="ctr" rtl="1"/>
            <a:r>
              <a:rPr lang="ar-DZ" dirty="0"/>
              <a:t>المبحث</a:t>
            </a:r>
            <a:r>
              <a:rPr dirty="0"/>
              <a:t> </a:t>
            </a:r>
            <a:r>
              <a:rPr lang="ar-DZ" dirty="0"/>
              <a:t>الثاني:</a:t>
            </a:r>
          </a:p>
        </p:txBody>
      </p:sp>
      <p:sp>
        <p:nvSpPr>
          <p:cNvPr id="3" name="عنصر نائب لمحتوى 2"/>
          <p:cNvSpPr>
            <a:spLocks noGrp="1" noEditPoints="1"/>
          </p:cNvSpPr>
          <p:nvPr>
            <p:ph type="subTitle" idx="1"/>
          </p:nvPr>
        </p:nvSpPr>
        <p:spPr/>
        <p:txBody>
          <a:bodyPr>
            <a:normAutofit lnSpcReduction="10000"/>
          </a:bodyPr>
          <a:lstStyle/>
          <a:p>
            <a:pPr algn="ctr" rtl="1"/>
            <a:r>
              <a:rPr lang="ar-DZ" sz="4400" dirty="0" err="1"/>
              <a:t>الإقتصاد</a:t>
            </a:r>
            <a:r>
              <a:rPr sz="4400" dirty="0"/>
              <a:t> </a:t>
            </a:r>
            <a:r>
              <a:rPr lang="ar-DZ" sz="4400" dirty="0"/>
              <a:t>الدائري</a:t>
            </a:r>
            <a:r>
              <a:rPr sz="4400" dirty="0"/>
              <a:t> </a:t>
            </a:r>
            <a:r>
              <a:rPr lang="ar-DZ" sz="4400" dirty="0"/>
              <a:t>وعلاقته</a:t>
            </a:r>
            <a:r>
              <a:rPr sz="4400" dirty="0"/>
              <a:t> </a:t>
            </a:r>
            <a:r>
              <a:rPr lang="ar-DZ" sz="4400" dirty="0"/>
              <a:t>بالتنمية</a:t>
            </a:r>
            <a:r>
              <a:rPr sz="4400" dirty="0"/>
              <a:t> </a:t>
            </a:r>
            <a:r>
              <a:rPr lang="ar-DZ" sz="4400" dirty="0"/>
              <a:t>المستدامة</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190</TotalTime>
  <Words>967</Words>
  <Application>Microsoft Office PowerPoint</Application>
  <PresentationFormat>Grand écran</PresentationFormat>
  <Paragraphs>95</Paragraphs>
  <Slides>16</Slides>
  <Notes>15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Bell MT</vt:lpstr>
      <vt:lpstr>Calibri</vt:lpstr>
      <vt:lpstr>Garamond</vt:lpstr>
      <vt:lpstr>Simplified Arabic</vt:lpstr>
      <vt:lpstr>Tahoma</vt:lpstr>
      <vt:lpstr>Times New Roman</vt:lpstr>
      <vt:lpstr>Organique</vt:lpstr>
      <vt:lpstr>الاقتصاد الدائري و الاقتصاد الخطي</vt:lpstr>
      <vt:lpstr>خطة البحث </vt:lpstr>
      <vt:lpstr>المقدمة</vt:lpstr>
      <vt:lpstr>المبحث الأول:</vt:lpstr>
      <vt:lpstr>مفهوم الاقتصاد الخطي</vt:lpstr>
      <vt:lpstr>مفهوم الإقتصاد الدائري: </vt:lpstr>
      <vt:lpstr>الاقتصاد الخطي ام الإقتصاد الدائري</vt:lpstr>
      <vt:lpstr>الفرق بين الاقتصاد الدائري والاقتصاد الخطي</vt:lpstr>
      <vt:lpstr>المبحث الثاني:</vt:lpstr>
      <vt:lpstr>:علاقات الإقتصاد الدائري</vt:lpstr>
      <vt:lpstr>Présentation PowerPoint</vt:lpstr>
      <vt:lpstr>Présentation PowerPoint</vt:lpstr>
      <vt:lpstr>Présentation PowerPoint</vt:lpstr>
      <vt:lpstr>أهمية الإقتصاد الدائري </vt:lpstr>
      <vt:lpstr>Présentation PowerPoint</vt:lpstr>
      <vt:lpstr>الخاتمة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الإقتصاد الدائري والإقتصاد الخطي</dc:title>
  <dc:creator>MOHAMED</dc:creator>
  <cp:lastModifiedBy>admin</cp:lastModifiedBy>
  <cp:revision>52</cp:revision>
  <dcterms:created xsi:type="dcterms:W3CDTF">2024-10-13T18:53:41Z</dcterms:created>
  <dcterms:modified xsi:type="dcterms:W3CDTF">2024-10-15T21:12:03Z</dcterms:modified>
</cp:coreProperties>
</file>