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0" r:id="rId3"/>
    <p:sldId id="272" r:id="rId4"/>
    <p:sldId id="279" r:id="rId5"/>
    <p:sldId id="280" r:id="rId6"/>
    <p:sldId id="281" r:id="rId7"/>
    <p:sldId id="273" r:id="rId8"/>
    <p:sldId id="277" r:id="rId9"/>
    <p:sldId id="278" r:id="rId10"/>
    <p:sldId id="275" r:id="rId11"/>
    <p:sldId id="27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71" d="100"/>
          <a:sy n="71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3A1C593-65D0-4073-BCC9-577B9352EA97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816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362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42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478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2452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041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619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195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652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302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1594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3A1C593-65D0-4073-BCC9-577B9352EA97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3524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73584"/>
            <a:ext cx="7772400" cy="1463040"/>
          </a:xfrm>
        </p:spPr>
        <p:txBody>
          <a:bodyPr/>
          <a:lstStyle/>
          <a:p>
            <a:pPr algn="ctr"/>
            <a:r>
              <a:rPr lang="ar-DZ" dirty="0"/>
              <a:t>معايير إعداد التقارير </a:t>
            </a:r>
            <a:r>
              <a:rPr lang="ar-DZ" dirty="0" smtClean="0"/>
              <a:t>المالية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5795681"/>
            <a:ext cx="3200400" cy="627495"/>
          </a:xfrm>
        </p:spPr>
        <p:txBody>
          <a:bodyPr>
            <a:normAutofit fontScale="77500" lnSpcReduction="20000"/>
          </a:bodyPr>
          <a:lstStyle/>
          <a:p>
            <a:r>
              <a:rPr lang="ar-DZ" sz="2800" dirty="0" smtClean="0"/>
              <a:t>الأستاذة الدكتورة   بن قارة إيمان</a:t>
            </a:r>
            <a:endParaRPr lang="en-U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410200" y="4090594"/>
            <a:ext cx="3200400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DZ" sz="2800" dirty="0" smtClean="0"/>
              <a:t>محاضرات في مقياس</a:t>
            </a:r>
            <a:endParaRPr lang="fr-FR" sz="2800" dirty="0" smtClean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415988" y="281524"/>
            <a:ext cx="6795247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DZ" sz="3200" dirty="0" smtClean="0"/>
              <a:t>جامعة باجي مختار عنابة</a:t>
            </a:r>
          </a:p>
          <a:p>
            <a:pPr algn="ctr"/>
            <a:r>
              <a:rPr lang="ar-DZ" sz="3200" dirty="0" smtClean="0"/>
              <a:t>كلية العلوم الاقتصادية و علوم التسيير </a:t>
            </a:r>
          </a:p>
          <a:p>
            <a:pPr algn="ctr"/>
            <a:r>
              <a:rPr lang="ar-DZ" sz="3200" dirty="0" smtClean="0"/>
              <a:t>قسم العلوم المالية </a:t>
            </a:r>
            <a:endParaRPr lang="en-US" sz="3200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42046" y="3264943"/>
            <a:ext cx="5571565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DZ" sz="3200" dirty="0" smtClean="0"/>
              <a:t>ماستر 1 محاسبة و جباية</a:t>
            </a:r>
          </a:p>
        </p:txBody>
      </p:sp>
      <p:sp>
        <p:nvSpPr>
          <p:cNvPr id="7" name="Rectangle 6"/>
          <p:cNvSpPr/>
          <p:nvPr/>
        </p:nvSpPr>
        <p:spPr>
          <a:xfrm>
            <a:off x="7173172" y="2528372"/>
            <a:ext cx="29819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4000" b="1" dirty="0"/>
              <a:t>المحاضرة </a:t>
            </a:r>
            <a:r>
              <a:rPr lang="ar-DZ" sz="4000" b="1" dirty="0" smtClean="0"/>
              <a:t>03 </a:t>
            </a:r>
            <a:r>
              <a:rPr lang="ar-DZ" sz="4000" b="1" dirty="0"/>
              <a:t>: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77254" y="-88542"/>
            <a:ext cx="9720072" cy="1499616"/>
          </a:xfrm>
        </p:spPr>
        <p:txBody>
          <a:bodyPr/>
          <a:lstStyle/>
          <a:p>
            <a:pPr algn="ctr"/>
            <a:r>
              <a:rPr lang="ar-DZ" dirty="0" smtClean="0"/>
              <a:t>مثال 2  تطبيقي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699248" y="914400"/>
            <a:ext cx="10071846" cy="563431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</a:pPr>
            <a:endParaRPr lang="ar-DZ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أصدرت الشركة </a:t>
            </a:r>
            <a:r>
              <a:rPr lang="fr-FR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في </a:t>
            </a: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1-1-2023 أسهم ممتازة غير قابلة للتحويل عددها 500 سهم بقيمة 200 دج للسهم الواحد، مع العلم أن القيمة السوقية لمثيلاتها في السوق قدرت بــ 80.000 دج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سددت الشركة مصاريف البنك المنفذ للعملية مبلغ  قيمة 20.000 دج نقدا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المطلوب</a:t>
            </a:r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إعداد قيود إصدار الأسهم و مصاريف إصدارها</a:t>
            </a:r>
          </a:p>
        </p:txBody>
      </p:sp>
    </p:spTree>
    <p:extLst>
      <p:ext uri="{BB962C8B-B14F-4D97-AF65-F5344CB8AC3E}">
        <p14:creationId xmlns:p14="http://schemas.microsoft.com/office/powerpoint/2010/main" val="1954456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35538" y="167885"/>
            <a:ext cx="2106995" cy="1327999"/>
          </a:xfrm>
        </p:spPr>
        <p:txBody>
          <a:bodyPr>
            <a:normAutofit/>
          </a:bodyPr>
          <a:lstStyle/>
          <a:p>
            <a:pPr algn="ctr"/>
            <a:r>
              <a:rPr lang="ar-DZ" dirty="0" smtClean="0"/>
              <a:t>الحل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215153" y="178072"/>
            <a:ext cx="9520518" cy="234304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القيمة الاسمية للاسهم : </a:t>
            </a: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100.000 </a:t>
            </a: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دج 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القيمة العادلة للاسهم: </a:t>
            </a: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80.000 </a:t>
            </a: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دج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الفرق بينهما هو </a:t>
            </a: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20.000 </a:t>
            </a: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دج مدفوع كعلاوة اصدار الأسهم أي مكسب 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قيمة مصاريف اصدار الأسهم : </a:t>
            </a: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20000 دج</a:t>
            </a:r>
            <a:endParaRPr lang="ar-DZ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348384"/>
              </p:ext>
            </p:extLst>
          </p:nvPr>
        </p:nvGraphicFramePr>
        <p:xfrm>
          <a:off x="630349" y="2590391"/>
          <a:ext cx="8089152" cy="139849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22288"/>
                <a:gridCol w="2022288"/>
                <a:gridCol w="2022288"/>
                <a:gridCol w="2022288"/>
              </a:tblGrid>
              <a:tr h="369131"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100.000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النقدية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9131"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80.000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رأس مال الأسهم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60232"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20.000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علاوة اصدار الأسهم-رأس</a:t>
                      </a:r>
                      <a:r>
                        <a:rPr lang="ar-DZ" b="1" baseline="0" dirty="0" smtClean="0"/>
                        <a:t> مال اضافي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8719501" y="4703294"/>
            <a:ext cx="28600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قيد </a:t>
            </a:r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مصاريف إصدار الأسهم</a:t>
            </a:r>
            <a:endParaRPr lang="fr-FR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8912242" y="2630070"/>
            <a:ext cx="1963999" cy="12109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قيد اصدار </a:t>
            </a:r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الأسهم 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في 1-1-2023</a:t>
            </a:r>
            <a:endParaRPr lang="ar-DZ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912242" y="5879368"/>
            <a:ext cx="28376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قيد </a:t>
            </a:r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تحميل مصاريف الأسهم</a:t>
            </a:r>
            <a:endParaRPr lang="fr-FR" sz="2400" b="1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567930"/>
              </p:ext>
            </p:extLst>
          </p:nvPr>
        </p:nvGraphicFramePr>
        <p:xfrm>
          <a:off x="531737" y="4202606"/>
          <a:ext cx="8187764" cy="73152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46941"/>
                <a:gridCol w="2046941"/>
                <a:gridCol w="2046941"/>
                <a:gridCol w="2046941"/>
              </a:tblGrid>
              <a:tr h="0"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20.000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مصاريف إصدار الأسهم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49018"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20.000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النقدية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068895"/>
              </p:ext>
            </p:extLst>
          </p:nvPr>
        </p:nvGraphicFramePr>
        <p:xfrm>
          <a:off x="531737" y="5609513"/>
          <a:ext cx="8187764" cy="100584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46941"/>
                <a:gridCol w="2046941"/>
                <a:gridCol w="2046941"/>
                <a:gridCol w="2046941"/>
              </a:tblGrid>
              <a:tr h="0"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20.000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علاوة اصدار الأسهم-رأس</a:t>
                      </a:r>
                      <a:r>
                        <a:rPr lang="ar-DZ" b="1" baseline="0" dirty="0" smtClean="0"/>
                        <a:t> مال إضافي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49018"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20.000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مصاريف اصدار الأسهم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3507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4960137"/>
            <a:ext cx="10206319" cy="1463040"/>
          </a:xfrm>
        </p:spPr>
        <p:txBody>
          <a:bodyPr/>
          <a:lstStyle/>
          <a:p>
            <a:pPr rtl="1"/>
            <a:r>
              <a:rPr lang="ar-DZ" dirty="0" smtClean="0"/>
              <a:t>المعيار المحاسبي الولي </a:t>
            </a:r>
            <a:r>
              <a:rPr lang="fr-FR" dirty="0" smtClean="0"/>
              <a:t>IAS 32</a:t>
            </a:r>
            <a:r>
              <a:rPr lang="ar-DZ" dirty="0" smtClean="0"/>
              <a:t> : العرض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16450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2248094" y="203970"/>
            <a:ext cx="6305971" cy="8996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prstClr val="black"/>
                </a:solidFill>
              </a:rPr>
              <a:t>أسهم الخزينة</a:t>
            </a:r>
            <a:endParaRPr lang="fr-FR" sz="3200" b="1" dirty="0">
              <a:solidFill>
                <a:prstClr val="black"/>
              </a:solidFill>
            </a:endParaRPr>
          </a:p>
        </p:txBody>
      </p:sp>
      <p:sp>
        <p:nvSpPr>
          <p:cNvPr id="2" name="Ellipse 1"/>
          <p:cNvSpPr/>
          <p:nvPr/>
        </p:nvSpPr>
        <p:spPr>
          <a:xfrm>
            <a:off x="8981414" y="341572"/>
            <a:ext cx="872921" cy="7261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C00000"/>
                </a:solidFill>
              </a:rPr>
              <a:t>3</a:t>
            </a:r>
            <a:endParaRPr lang="fr-FR" sz="2400" b="1" dirty="0">
              <a:solidFill>
                <a:srgbClr val="C00000"/>
              </a:solidFill>
            </a:endParaRPr>
          </a:p>
        </p:txBody>
      </p:sp>
      <p:sp>
        <p:nvSpPr>
          <p:cNvPr id="3" name="Pensées 2"/>
          <p:cNvSpPr/>
          <p:nvPr/>
        </p:nvSpPr>
        <p:spPr>
          <a:xfrm>
            <a:off x="306534" y="3630706"/>
            <a:ext cx="1722301" cy="1758601"/>
          </a:xfrm>
          <a:prstGeom prst="cloudCallout">
            <a:avLst>
              <a:gd name="adj1" fmla="val -21566"/>
              <a:gd name="adj2" fmla="val 857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solidFill>
                  <a:srgbClr val="C00000"/>
                </a:solidFill>
              </a:rPr>
              <a:t>رأس مال إضافي</a:t>
            </a:r>
            <a:endParaRPr lang="fr-FR" sz="2800" b="1" dirty="0">
              <a:solidFill>
                <a:srgbClr val="C00000"/>
              </a:solidFill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84292" y="1350914"/>
            <a:ext cx="8549971" cy="984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dirty="0">
                <a:solidFill>
                  <a:schemeClr val="tx1"/>
                </a:solidFill>
              </a:rPr>
              <a:t>يتم شرائها من قبل المنشأة من السوق </a:t>
            </a:r>
            <a:r>
              <a:rPr lang="ar-DZ" sz="2800" dirty="0" smtClean="0">
                <a:solidFill>
                  <a:schemeClr val="tx1"/>
                </a:solidFill>
              </a:rPr>
              <a:t>المالي </a:t>
            </a:r>
            <a:r>
              <a:rPr lang="ar-DZ" sz="2800" dirty="0">
                <a:solidFill>
                  <a:schemeClr val="tx1"/>
                </a:solidFill>
              </a:rPr>
              <a:t>ك</a:t>
            </a:r>
            <a:r>
              <a:rPr lang="ar-DZ" sz="2800" dirty="0" smtClean="0">
                <a:solidFill>
                  <a:schemeClr val="tx1"/>
                </a:solidFill>
              </a:rPr>
              <a:t>أسهم مصدرة أو حقوق ملكية</a:t>
            </a:r>
            <a:endParaRPr lang="ar-DZ" sz="2800" dirty="0">
              <a:solidFill>
                <a:schemeClr val="tx1"/>
              </a:solidFill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2084292" y="2436106"/>
            <a:ext cx="8635587" cy="984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dirty="0">
                <a:solidFill>
                  <a:schemeClr val="tx1"/>
                </a:solidFill>
              </a:rPr>
              <a:t>يتم </a:t>
            </a:r>
            <a:r>
              <a:rPr lang="ar-DZ" sz="2800" dirty="0" smtClean="0">
                <a:solidFill>
                  <a:schemeClr val="tx1"/>
                </a:solidFill>
              </a:rPr>
              <a:t>لا تعتبر أسهم متداولة خلال الفترة و تظهر في الميزانية </a:t>
            </a:r>
            <a:r>
              <a:rPr lang="ar-DZ" sz="2800" b="1" dirty="0" smtClean="0">
                <a:solidFill>
                  <a:srgbClr val="FF0000"/>
                </a:solidFill>
              </a:rPr>
              <a:t>بالتكلفة</a:t>
            </a:r>
            <a:r>
              <a:rPr lang="ar-DZ" sz="2800" dirty="0" smtClean="0">
                <a:solidFill>
                  <a:schemeClr val="tx1"/>
                </a:solidFill>
              </a:rPr>
              <a:t> في بند منفصل مخصومة من حقوق الملكية</a:t>
            </a:r>
            <a:endParaRPr lang="ar-DZ" sz="2800" dirty="0">
              <a:solidFill>
                <a:schemeClr val="tx1"/>
              </a:solidFill>
            </a:endParaRPr>
          </a:p>
        </p:txBody>
      </p:sp>
      <p:sp>
        <p:nvSpPr>
          <p:cNvPr id="5" name="Flèche gauche 4"/>
          <p:cNvSpPr/>
          <p:nvPr/>
        </p:nvSpPr>
        <p:spPr>
          <a:xfrm>
            <a:off x="10775335" y="1563057"/>
            <a:ext cx="963947" cy="55985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Flèche gauche 33"/>
          <p:cNvSpPr/>
          <p:nvPr/>
        </p:nvSpPr>
        <p:spPr>
          <a:xfrm>
            <a:off x="10775334" y="2676151"/>
            <a:ext cx="963947" cy="55985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à coins arrondis 34"/>
          <p:cNvSpPr/>
          <p:nvPr/>
        </p:nvSpPr>
        <p:spPr>
          <a:xfrm>
            <a:off x="2127099" y="3521757"/>
            <a:ext cx="8549971" cy="984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dirty="0" smtClean="0">
                <a:solidFill>
                  <a:schemeClr val="tx1"/>
                </a:solidFill>
              </a:rPr>
              <a:t>عند بيعها لا يعترف بأرباح البيع ضمن قائمة الدخل و لا قائمة الدخل الشامل وانما ضمن مكونات حقوق </a:t>
            </a:r>
            <a:r>
              <a:rPr lang="ar-DZ" sz="2800" dirty="0">
                <a:solidFill>
                  <a:schemeClr val="tx1"/>
                </a:solidFill>
              </a:rPr>
              <a:t>الملكية كرأس مال إضافي </a:t>
            </a:r>
            <a:r>
              <a:rPr lang="ar-DZ" sz="2800" dirty="0" smtClean="0">
                <a:solidFill>
                  <a:schemeClr val="tx1"/>
                </a:solidFill>
              </a:rPr>
              <a:t>مدفوع</a:t>
            </a:r>
            <a:endParaRPr lang="ar-DZ" sz="2800" dirty="0">
              <a:solidFill>
                <a:schemeClr val="tx1"/>
              </a:solidFill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2169907" y="4617307"/>
            <a:ext cx="8635587" cy="984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dirty="0">
                <a:solidFill>
                  <a:schemeClr val="tx1"/>
                </a:solidFill>
              </a:rPr>
              <a:t>عند بيعها </a:t>
            </a:r>
            <a:r>
              <a:rPr lang="ar-DZ" sz="2800" dirty="0" smtClean="0">
                <a:solidFill>
                  <a:schemeClr val="tx1"/>
                </a:solidFill>
              </a:rPr>
              <a:t>بخسارة يتم تحميلها كذلك على حساب رأس مال إضافي مدفوع-أسهم الخزينة</a:t>
            </a:r>
            <a:endParaRPr lang="ar-DZ" sz="2800" dirty="0">
              <a:solidFill>
                <a:schemeClr val="tx1"/>
              </a:solidFill>
            </a:endParaRPr>
          </a:p>
        </p:txBody>
      </p:sp>
      <p:sp>
        <p:nvSpPr>
          <p:cNvPr id="37" name="Flèche gauche 36"/>
          <p:cNvSpPr/>
          <p:nvPr/>
        </p:nvSpPr>
        <p:spPr>
          <a:xfrm>
            <a:off x="10775334" y="3738850"/>
            <a:ext cx="878332" cy="55985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Flèche gauche 37"/>
          <p:cNvSpPr/>
          <p:nvPr/>
        </p:nvSpPr>
        <p:spPr>
          <a:xfrm>
            <a:off x="10833222" y="4829450"/>
            <a:ext cx="878332" cy="55985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Rectangle à coins arrondis 39"/>
          <p:cNvSpPr/>
          <p:nvPr/>
        </p:nvSpPr>
        <p:spPr>
          <a:xfrm>
            <a:off x="2169907" y="5748548"/>
            <a:ext cx="8635587" cy="984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dirty="0" smtClean="0">
                <a:solidFill>
                  <a:schemeClr val="tx1"/>
                </a:solidFill>
              </a:rPr>
              <a:t>إذا كانت خسارة البيع أكبر من رصيد </a:t>
            </a:r>
            <a:r>
              <a:rPr lang="ar-DZ" sz="2800" dirty="0">
                <a:solidFill>
                  <a:schemeClr val="tx1"/>
                </a:solidFill>
              </a:rPr>
              <a:t>حساب رأس مال إضافي مدفوع-أسهم </a:t>
            </a:r>
            <a:r>
              <a:rPr lang="ar-DZ" sz="2800" dirty="0" smtClean="0">
                <a:solidFill>
                  <a:schemeClr val="tx1"/>
                </a:solidFill>
              </a:rPr>
              <a:t>الخزينة يحمل الباقي على الأرباح المحتجزة</a:t>
            </a:r>
            <a:endParaRPr lang="ar-DZ" sz="2800" dirty="0">
              <a:solidFill>
                <a:schemeClr val="tx1"/>
              </a:solidFill>
            </a:endParaRPr>
          </a:p>
        </p:txBody>
      </p:sp>
      <p:sp>
        <p:nvSpPr>
          <p:cNvPr id="41" name="Flèche gauche 40"/>
          <p:cNvSpPr/>
          <p:nvPr/>
        </p:nvSpPr>
        <p:spPr>
          <a:xfrm>
            <a:off x="10860949" y="5960691"/>
            <a:ext cx="878332" cy="55985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Pensées 41"/>
          <p:cNvSpPr/>
          <p:nvPr/>
        </p:nvSpPr>
        <p:spPr>
          <a:xfrm>
            <a:off x="248647" y="5660302"/>
            <a:ext cx="1835645" cy="1072390"/>
          </a:xfrm>
          <a:prstGeom prst="cloudCallout">
            <a:avLst>
              <a:gd name="adj1" fmla="val -21566"/>
              <a:gd name="adj2" fmla="val 857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solidFill>
                  <a:srgbClr val="C00000"/>
                </a:solidFill>
              </a:rPr>
              <a:t>أرباح محتجزة</a:t>
            </a:r>
            <a:endParaRPr lang="fr-FR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182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3" grpId="0" animBg="1"/>
      <p:bldP spid="32" grpId="0" animBg="1"/>
      <p:bldP spid="33" grpId="0" animBg="1"/>
      <p:bldP spid="35" grpId="0" animBg="1"/>
      <p:bldP spid="36" grpId="0" animBg="1"/>
      <p:bldP spid="40" grpId="0" animBg="1"/>
      <p:bldP spid="4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77254" y="-88542"/>
            <a:ext cx="9720072" cy="1499616"/>
          </a:xfrm>
        </p:spPr>
        <p:txBody>
          <a:bodyPr/>
          <a:lstStyle/>
          <a:p>
            <a:pPr algn="ctr"/>
            <a:r>
              <a:rPr lang="ar-DZ" dirty="0" smtClean="0"/>
              <a:t>مثال 1 تطبيقي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699248" y="914400"/>
            <a:ext cx="10071846" cy="563431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</a:pPr>
            <a:endParaRPr lang="ar-DZ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قامت الشركة </a:t>
            </a:r>
            <a:r>
              <a:rPr lang="fr-FR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في 1-3-2021 بشراء 50.000 سهم من أسهمها من السوق المالي بتكلفة 3 دج للسهم الواحد .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في 4-5-2021 قامت ببيع 20.000 سهم من أسهم الخزينة بسعر 4 دج 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في 5-6-2021 قامت ببيع 20.000 دج من أسهم الخزينة بسعر 1,5 دج للسهم الواحد 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المطلوب: 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إثبات قيود اليومية اللازمة لعمليات الشركة</a:t>
            </a:r>
          </a:p>
        </p:txBody>
      </p:sp>
    </p:spTree>
    <p:extLst>
      <p:ext uri="{BB962C8B-B14F-4D97-AF65-F5344CB8AC3E}">
        <p14:creationId xmlns:p14="http://schemas.microsoft.com/office/powerpoint/2010/main" val="2472541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77254" y="-88542"/>
            <a:ext cx="9720072" cy="1499616"/>
          </a:xfrm>
        </p:spPr>
        <p:txBody>
          <a:bodyPr/>
          <a:lstStyle/>
          <a:p>
            <a:pPr algn="ctr"/>
            <a:r>
              <a:rPr lang="ar-DZ" dirty="0" smtClean="0"/>
              <a:t>الحل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645459" y="954740"/>
            <a:ext cx="10071846" cy="575534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</a:pPr>
            <a:endParaRPr lang="ar-DZ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4" indent="-342900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Font typeface="Wingdings" panose="05000000000000000000" pitchFamily="2" charset="2"/>
              <a:buChar char="ü"/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يتم الاعتراف بالأسهم التي تم شراؤها بالتكلفة : 50.000 سهم </a:t>
            </a:r>
            <a:r>
              <a:rPr lang="fr-FR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3دج = 150.000 دج</a:t>
            </a:r>
          </a:p>
          <a:p>
            <a:pPr marL="342900" lvl="4" indent="-342900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Font typeface="Wingdings" panose="05000000000000000000" pitchFamily="2" charset="2"/>
              <a:buChar char="ü"/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عملية البيع الأولى كانت 20.000 سهم </a:t>
            </a:r>
            <a:r>
              <a:rPr lang="fr-FR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4دج = 80.000 دج 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حيث تم شراؤها 20.000 سهم </a:t>
            </a:r>
            <a:r>
              <a:rPr lang="fr-FR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دج= 60.000 دج 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الفرق بينهما هو 20.000 دج مكسب عن عملية البيع يعترف به ضمن حقوق الملكية( رأس مال إضافي-أسهم خزينة</a:t>
            </a:r>
          </a:p>
          <a:p>
            <a:pPr marL="342900" lvl="4" indent="-342900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Font typeface="Wingdings" panose="05000000000000000000" pitchFamily="2" charset="2"/>
              <a:buChar char="ü"/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عملية البيع الثانية كانت </a:t>
            </a:r>
            <a:r>
              <a:rPr lang="ar-D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20.000 سهم </a:t>
            </a:r>
            <a:r>
              <a:rPr lang="fr-F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ar-D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 دج </a:t>
            </a:r>
            <a:r>
              <a:rPr lang="ar-D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30.000 </a:t>
            </a:r>
            <a:r>
              <a:rPr lang="ar-D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دج 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حيث تم شراؤها 20.000 سهم </a:t>
            </a:r>
            <a:r>
              <a:rPr lang="fr-F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ar-D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دج= 60.000 دج 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الفرق بينهما هو </a:t>
            </a: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30.000 </a:t>
            </a:r>
            <a:r>
              <a:rPr lang="ar-D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دج </a:t>
            </a: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خسائر </a:t>
            </a:r>
            <a:r>
              <a:rPr lang="ar-D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عن عملية البيع </a:t>
            </a: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يتم تحميلها على حساب رأس </a:t>
            </a:r>
            <a:r>
              <a:rPr lang="ar-D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مال إضافي-أسهم </a:t>
            </a: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خزينة 20.000 دج وبقيت 10.000دج تحمل الأرباح المحتجزة (خسائر أسهم الخزينة)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endParaRPr lang="ar-DZ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193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697174"/>
              </p:ext>
            </p:extLst>
          </p:nvPr>
        </p:nvGraphicFramePr>
        <p:xfrm>
          <a:off x="509152" y="2349065"/>
          <a:ext cx="7847278" cy="181885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961820"/>
                <a:gridCol w="1473095"/>
                <a:gridCol w="2143775"/>
                <a:gridCol w="2268588"/>
              </a:tblGrid>
              <a:tr h="538690"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80.000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النقدية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57360"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60.000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DZ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أسهم الخزينة-حق ملكية</a:t>
                      </a:r>
                    </a:p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35893"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20.000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رأس مال</a:t>
                      </a:r>
                      <a:r>
                        <a:rPr lang="ar-DZ" b="1" baseline="0" dirty="0" smtClean="0"/>
                        <a:t> إضافي – أسهم خزينة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8560803" y="2793812"/>
            <a:ext cx="232146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قيد </a:t>
            </a:r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بيع أسهم الخزينة </a:t>
            </a:r>
          </a:p>
          <a:p>
            <a:pPr algn="ctr"/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في 4-5-2021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719501" y="566179"/>
            <a:ext cx="2542683" cy="12772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قيد شراء اسهم الخزينة 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في 1-3-2021</a:t>
            </a:r>
          </a:p>
        </p:txBody>
      </p:sp>
      <p:sp>
        <p:nvSpPr>
          <p:cNvPr id="8" name="Rectangle 7"/>
          <p:cNvSpPr/>
          <p:nvPr/>
        </p:nvSpPr>
        <p:spPr>
          <a:xfrm>
            <a:off x="8572024" y="5153227"/>
            <a:ext cx="232146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قيد </a:t>
            </a:r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بيع أسهم الخزينة </a:t>
            </a:r>
          </a:p>
          <a:p>
            <a:pPr algn="ctr"/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في 5-6-2021</a:t>
            </a:r>
            <a:endParaRPr lang="fr-FR" sz="2400" b="1" dirty="0">
              <a:solidFill>
                <a:prstClr val="black"/>
              </a:solidFill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057636"/>
              </p:ext>
            </p:extLst>
          </p:nvPr>
        </p:nvGraphicFramePr>
        <p:xfrm>
          <a:off x="383820" y="566179"/>
          <a:ext cx="8187764" cy="13716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46941"/>
                <a:gridCol w="2046941"/>
                <a:gridCol w="2046941"/>
                <a:gridCol w="2046941"/>
              </a:tblGrid>
              <a:tr h="685800"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150.000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أسهم الخزينة-حق ملكية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150.000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النقدية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22938"/>
              </p:ext>
            </p:extLst>
          </p:nvPr>
        </p:nvGraphicFramePr>
        <p:xfrm>
          <a:off x="432803" y="4420645"/>
          <a:ext cx="8128000" cy="22961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30.000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النقدية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b="1" dirty="0" smtClean="0"/>
                        <a:t>20.000</a:t>
                      </a:r>
                      <a:endParaRPr lang="fr-FR" b="1" dirty="0" smtClean="0"/>
                    </a:p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DZ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رأس مال إضافي – أسهم خزينة</a:t>
                      </a:r>
                      <a:endParaRPr kumimoji="0" lang="fr-FR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10.000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DZ" b="1" dirty="0" smtClean="0"/>
                        <a:t>خسارة – أسهم الخزينة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DZ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60.000</a:t>
                      </a:r>
                      <a:endParaRPr kumimoji="0" lang="fr-FR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DZ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أسهم الخزينة-حق ملكية</a:t>
                      </a:r>
                    </a:p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9479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2248094" y="203970"/>
            <a:ext cx="6305971" cy="8996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prstClr val="black"/>
                </a:solidFill>
              </a:rPr>
              <a:t>المقاصة بين أصل مالي و </a:t>
            </a:r>
            <a:r>
              <a:rPr lang="ar-DZ" sz="3200" b="1" dirty="0" err="1" smtClean="0">
                <a:solidFill>
                  <a:prstClr val="black"/>
                </a:solidFill>
              </a:rPr>
              <a:t>إلتزام</a:t>
            </a:r>
            <a:r>
              <a:rPr lang="ar-DZ" sz="3200" b="1" dirty="0" smtClean="0">
                <a:solidFill>
                  <a:prstClr val="black"/>
                </a:solidFill>
              </a:rPr>
              <a:t> مالي</a:t>
            </a:r>
            <a:endParaRPr lang="fr-FR" sz="3200" b="1" dirty="0">
              <a:solidFill>
                <a:prstClr val="black"/>
              </a:solidFill>
            </a:endParaRPr>
          </a:p>
        </p:txBody>
      </p:sp>
      <p:sp>
        <p:nvSpPr>
          <p:cNvPr id="2" name="Ellipse 1"/>
          <p:cNvSpPr/>
          <p:nvPr/>
        </p:nvSpPr>
        <p:spPr>
          <a:xfrm>
            <a:off x="8981414" y="341572"/>
            <a:ext cx="872921" cy="7261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C00000"/>
                </a:solidFill>
              </a:rPr>
              <a:t>4</a:t>
            </a:r>
            <a:endParaRPr lang="fr-FR" sz="2400" b="1" dirty="0">
              <a:solidFill>
                <a:srgbClr val="C00000"/>
              </a:solidFill>
            </a:endParaRPr>
          </a:p>
        </p:txBody>
      </p:sp>
      <p:sp>
        <p:nvSpPr>
          <p:cNvPr id="3" name="Pensées 2"/>
          <p:cNvSpPr/>
          <p:nvPr/>
        </p:nvSpPr>
        <p:spPr>
          <a:xfrm>
            <a:off x="7812743" y="1250634"/>
            <a:ext cx="3404420" cy="1660796"/>
          </a:xfrm>
          <a:prstGeom prst="cloudCallout">
            <a:avLst>
              <a:gd name="adj1" fmla="val -1874"/>
              <a:gd name="adj2" fmla="val 7464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srgbClr val="C00000"/>
                </a:solidFill>
              </a:rPr>
              <a:t>لا يسمح بالمقاصة من قبل المعيار</a:t>
            </a:r>
            <a:endParaRPr lang="fr-FR" sz="2800" b="1" dirty="0">
              <a:solidFill>
                <a:srgbClr val="C00000"/>
              </a:solidFill>
            </a:endParaRPr>
          </a:p>
        </p:txBody>
      </p:sp>
      <p:sp>
        <p:nvSpPr>
          <p:cNvPr id="5" name="Rogner un rectangle avec un coin du même côté 4"/>
          <p:cNvSpPr/>
          <p:nvPr/>
        </p:nvSpPr>
        <p:spPr>
          <a:xfrm>
            <a:off x="7436223" y="3402106"/>
            <a:ext cx="4563485" cy="2205318"/>
          </a:xfrm>
          <a:prstGeom prst="snip2Same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لأن المعيار يشترط عرض منفصل للأصول و الالتزامات المالية لضمان </a:t>
            </a:r>
            <a:r>
              <a:rPr lang="ar-D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أفضل عرض للتدفقات النقدية</a:t>
            </a:r>
            <a:r>
              <a:rPr lang="ar-D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لكل واحدة على حدى و المخاطر المرتبطة بها 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5401079" y="1412562"/>
            <a:ext cx="1586753" cy="1035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الشرط الأول</a:t>
            </a: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5207985" y="4281164"/>
            <a:ext cx="1586753" cy="1035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الشرط الثاني</a:t>
            </a: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Flèche angle droit à deux pointes 7"/>
          <p:cNvSpPr/>
          <p:nvPr/>
        </p:nvSpPr>
        <p:spPr>
          <a:xfrm rot="17733330">
            <a:off x="5627529" y="2659056"/>
            <a:ext cx="2732112" cy="893241"/>
          </a:xfrm>
          <a:prstGeom prst="leftUpArrow">
            <a:avLst>
              <a:gd name="adj1" fmla="val 22692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>
            <a:off x="804506" y="1970194"/>
            <a:ext cx="4397188" cy="127054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وجود حق قانوني أي ضمن عقد اتفاق الطرفان</a:t>
            </a:r>
            <a:endParaRPr lang="fr-F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571413" y="4136392"/>
            <a:ext cx="4397188" cy="141520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وجود نية التسديد أي تسوية العقد المبرم على أساس الصافي </a:t>
            </a:r>
            <a:endParaRPr lang="fr-F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13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344706" y="203970"/>
            <a:ext cx="7209359" cy="8996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prstClr val="black"/>
                </a:solidFill>
              </a:rPr>
              <a:t>عرض الفائدة</a:t>
            </a:r>
            <a:r>
              <a:rPr lang="fr-FR" sz="3200" b="1" dirty="0" smtClean="0">
                <a:solidFill>
                  <a:prstClr val="black"/>
                </a:solidFill>
              </a:rPr>
              <a:t>/</a:t>
            </a:r>
            <a:r>
              <a:rPr lang="ar-DZ" sz="3200" b="1" dirty="0" smtClean="0">
                <a:solidFill>
                  <a:prstClr val="black"/>
                </a:solidFill>
              </a:rPr>
              <a:t> توزيع</a:t>
            </a:r>
            <a:r>
              <a:rPr lang="ar-DZ" sz="3200" b="1" dirty="0">
                <a:solidFill>
                  <a:prstClr val="black"/>
                </a:solidFill>
              </a:rPr>
              <a:t> </a:t>
            </a:r>
            <a:r>
              <a:rPr lang="ar-DZ" sz="3200" b="1" dirty="0" smtClean="0">
                <a:solidFill>
                  <a:prstClr val="black"/>
                </a:solidFill>
              </a:rPr>
              <a:t>الأرباح</a:t>
            </a:r>
            <a:r>
              <a:rPr lang="fr-FR" sz="3200" b="1" dirty="0" smtClean="0">
                <a:solidFill>
                  <a:prstClr val="black"/>
                </a:solidFill>
              </a:rPr>
              <a:t>/</a:t>
            </a:r>
            <a:r>
              <a:rPr lang="ar-DZ" sz="3200" b="1" dirty="0" smtClean="0">
                <a:solidFill>
                  <a:prstClr val="black"/>
                </a:solidFill>
              </a:rPr>
              <a:t> الخسائر و المكاسب</a:t>
            </a:r>
            <a:endParaRPr lang="fr-FR" sz="3200" b="1" dirty="0">
              <a:solidFill>
                <a:prstClr val="black"/>
              </a:solidFill>
            </a:endParaRPr>
          </a:p>
        </p:txBody>
      </p:sp>
      <p:sp>
        <p:nvSpPr>
          <p:cNvPr id="2" name="Ellipse 1"/>
          <p:cNvSpPr/>
          <p:nvPr/>
        </p:nvSpPr>
        <p:spPr>
          <a:xfrm>
            <a:off x="8981414" y="341572"/>
            <a:ext cx="872921" cy="7261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C00000"/>
                </a:solidFill>
              </a:rPr>
              <a:t>5</a:t>
            </a:r>
            <a:endParaRPr lang="fr-FR" sz="2400" b="1" dirty="0">
              <a:solidFill>
                <a:srgbClr val="C00000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10134442" y="1481176"/>
            <a:ext cx="1586753" cy="1035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الفائدة</a:t>
            </a:r>
            <a:endParaRPr lang="fr-FR" sz="24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10127821" y="3160605"/>
            <a:ext cx="1586753" cy="1035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توزيع الأرباح</a:t>
            </a:r>
            <a:endParaRPr lang="fr-FR" sz="24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4424081" y="1536795"/>
            <a:ext cx="5430254" cy="92401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تعتبر </a:t>
            </a:r>
            <a:r>
              <a:rPr lang="ar-DZ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إلتزام</a:t>
            </a:r>
            <a:r>
              <a:rPr lang="ar-DZ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مالي تعالج ضمن مصروف الفائدة على السندات</a:t>
            </a:r>
            <a:endParaRPr lang="fr-FR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4540654" y="2719352"/>
            <a:ext cx="5430253" cy="88250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توزيع الأرباح على حاملي الأسهم المتداولة </a:t>
            </a:r>
            <a:endParaRPr lang="fr-FR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10228572" y="4868527"/>
            <a:ext cx="1492621" cy="13557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المكاسب </a:t>
            </a:r>
            <a:r>
              <a:rPr lang="ar-DZ" sz="24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 الخسائر</a:t>
            </a:r>
            <a:endParaRPr lang="fr-FR" sz="24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4669486" y="4646412"/>
            <a:ext cx="5430253" cy="88096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المرتبطة </a:t>
            </a:r>
            <a:r>
              <a:rPr lang="ar-DZ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بإسترداد</a:t>
            </a:r>
            <a:r>
              <a:rPr lang="ar-DZ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الإلتزامات</a:t>
            </a:r>
            <a:r>
              <a:rPr lang="ar-DZ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المالية</a:t>
            </a:r>
            <a:endParaRPr lang="fr-FR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4669486" y="5745836"/>
            <a:ext cx="5301421" cy="87158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المرتبطة </a:t>
            </a:r>
            <a:r>
              <a:rPr lang="ar-DZ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بإسترداد</a:t>
            </a:r>
            <a:r>
              <a:rPr lang="ar-DZ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و إعادة تمويل أدوات حقوق الملكية</a:t>
            </a:r>
            <a:endParaRPr lang="fr-FR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Flèche gauche 5"/>
          <p:cNvSpPr/>
          <p:nvPr/>
        </p:nvSpPr>
        <p:spPr>
          <a:xfrm>
            <a:off x="3509681" y="1871993"/>
            <a:ext cx="914400" cy="3765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ogner un rectangle avec un coin diagonal 9"/>
          <p:cNvSpPr/>
          <p:nvPr/>
        </p:nvSpPr>
        <p:spPr>
          <a:xfrm>
            <a:off x="1344706" y="1581035"/>
            <a:ext cx="2030506" cy="835536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قائمة الدخل</a:t>
            </a: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ogner un rectangle avec un coin diagonal 16"/>
          <p:cNvSpPr/>
          <p:nvPr/>
        </p:nvSpPr>
        <p:spPr>
          <a:xfrm>
            <a:off x="1344706" y="2853315"/>
            <a:ext cx="2030506" cy="835536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تخفض من حقوق الملكية</a:t>
            </a: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Flèche gauche 17"/>
          <p:cNvSpPr/>
          <p:nvPr/>
        </p:nvSpPr>
        <p:spPr>
          <a:xfrm>
            <a:off x="3469340" y="3166866"/>
            <a:ext cx="914400" cy="3765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à coins arrondis 18"/>
          <p:cNvSpPr/>
          <p:nvPr/>
        </p:nvSpPr>
        <p:spPr>
          <a:xfrm>
            <a:off x="4540654" y="3481331"/>
            <a:ext cx="5430253" cy="88250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توزيع الأرباح على المصنفة </a:t>
            </a:r>
            <a:r>
              <a:rPr lang="ar-DZ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كإلتزام</a:t>
            </a:r>
            <a:r>
              <a:rPr lang="ar-DZ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مالي</a:t>
            </a:r>
            <a:endParaRPr lang="fr-FR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ogner un rectangle avec un coin diagonal 19"/>
          <p:cNvSpPr/>
          <p:nvPr/>
        </p:nvSpPr>
        <p:spPr>
          <a:xfrm>
            <a:off x="1344706" y="3615294"/>
            <a:ext cx="2030506" cy="835536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تعالج مثل الفوائد</a:t>
            </a: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Flèche gauche 20"/>
          <p:cNvSpPr/>
          <p:nvPr/>
        </p:nvSpPr>
        <p:spPr>
          <a:xfrm>
            <a:off x="3469340" y="3928845"/>
            <a:ext cx="914400" cy="3765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ogner un rectangle avec un coin diagonal 21"/>
          <p:cNvSpPr/>
          <p:nvPr/>
        </p:nvSpPr>
        <p:spPr>
          <a:xfrm>
            <a:off x="726141" y="4876980"/>
            <a:ext cx="2783540" cy="835536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حساب الأرباح و الخسائر</a:t>
            </a: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Flèche gauche 22"/>
          <p:cNvSpPr/>
          <p:nvPr/>
        </p:nvSpPr>
        <p:spPr>
          <a:xfrm>
            <a:off x="3632383" y="5086893"/>
            <a:ext cx="914400" cy="3765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ogner un rectangle avec un coin diagonal 23"/>
          <p:cNvSpPr/>
          <p:nvPr/>
        </p:nvSpPr>
        <p:spPr>
          <a:xfrm>
            <a:off x="632012" y="5866365"/>
            <a:ext cx="2837328" cy="835536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تغيرات في حقوق الملكية</a:t>
            </a: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Flèche gauche 24"/>
          <p:cNvSpPr/>
          <p:nvPr/>
        </p:nvSpPr>
        <p:spPr>
          <a:xfrm>
            <a:off x="3612213" y="6095874"/>
            <a:ext cx="914400" cy="3765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816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344706" y="203970"/>
            <a:ext cx="7209359" cy="8996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prstClr val="black"/>
                </a:solidFill>
              </a:rPr>
              <a:t>عرض الفائدة</a:t>
            </a:r>
            <a:r>
              <a:rPr lang="fr-FR" sz="3200" b="1" dirty="0" smtClean="0">
                <a:solidFill>
                  <a:prstClr val="black"/>
                </a:solidFill>
              </a:rPr>
              <a:t>/</a:t>
            </a:r>
            <a:r>
              <a:rPr lang="ar-DZ" sz="3200" b="1" dirty="0" smtClean="0">
                <a:solidFill>
                  <a:prstClr val="black"/>
                </a:solidFill>
              </a:rPr>
              <a:t> توزيع</a:t>
            </a:r>
            <a:r>
              <a:rPr lang="ar-DZ" sz="3200" b="1" dirty="0">
                <a:solidFill>
                  <a:prstClr val="black"/>
                </a:solidFill>
              </a:rPr>
              <a:t> </a:t>
            </a:r>
            <a:r>
              <a:rPr lang="ar-DZ" sz="3200" b="1" dirty="0" smtClean="0">
                <a:solidFill>
                  <a:prstClr val="black"/>
                </a:solidFill>
              </a:rPr>
              <a:t>الأرباح</a:t>
            </a:r>
            <a:r>
              <a:rPr lang="fr-FR" sz="3200" b="1" dirty="0" smtClean="0">
                <a:solidFill>
                  <a:prstClr val="black"/>
                </a:solidFill>
              </a:rPr>
              <a:t>/</a:t>
            </a:r>
            <a:r>
              <a:rPr lang="ar-DZ" sz="3200" b="1" dirty="0" smtClean="0">
                <a:solidFill>
                  <a:prstClr val="black"/>
                </a:solidFill>
              </a:rPr>
              <a:t> الخسائر والارباح</a:t>
            </a:r>
            <a:endParaRPr lang="fr-FR" sz="3200" b="1" dirty="0">
              <a:solidFill>
                <a:prstClr val="black"/>
              </a:solidFill>
            </a:endParaRPr>
          </a:p>
        </p:txBody>
      </p:sp>
      <p:sp>
        <p:nvSpPr>
          <p:cNvPr id="2" name="Ellipse 1"/>
          <p:cNvSpPr/>
          <p:nvPr/>
        </p:nvSpPr>
        <p:spPr>
          <a:xfrm>
            <a:off x="8981414" y="341572"/>
            <a:ext cx="872921" cy="7261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C00000"/>
                </a:solidFill>
              </a:rPr>
              <a:t>5</a:t>
            </a:r>
            <a:endParaRPr lang="fr-FR" sz="2400" b="1" dirty="0">
              <a:solidFill>
                <a:srgbClr val="C00000"/>
              </a:solidFill>
            </a:endParaRPr>
          </a:p>
        </p:txBody>
      </p:sp>
      <p:sp>
        <p:nvSpPr>
          <p:cNvPr id="3" name="Nuage 2"/>
          <p:cNvSpPr/>
          <p:nvPr/>
        </p:nvSpPr>
        <p:spPr>
          <a:xfrm>
            <a:off x="8981414" y="2554941"/>
            <a:ext cx="2314115" cy="123713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ملاحظات </a:t>
            </a:r>
            <a:endParaRPr lang="fr-F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44706" y="2326341"/>
            <a:ext cx="7153835" cy="10892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لا يتم قيد التكاليف المتكبدة في إصدار أو شراء أدوات حقوق الملكية الذاتية كمصاريف بل يتم محاسبتها كتخفيض لحقوق الملكية (تخفيض رأس المال </a:t>
            </a:r>
            <a:r>
              <a:rPr lang="ar-DZ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الإضافي،علاوة</a:t>
            </a:r>
            <a:r>
              <a:rPr lang="ar-D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إصدار الأسهم)</a:t>
            </a: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400230" y="4093667"/>
            <a:ext cx="7153835" cy="10892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لا يتم </a:t>
            </a:r>
            <a:r>
              <a:rPr lang="ar-DZ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الإعتراف</a:t>
            </a:r>
            <a:r>
              <a:rPr lang="ar-D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بالتغيرات الحاصلة في القيمة العادلة لأدوات حقوق الملكية في البيانات المالية</a:t>
            </a: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66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4169</TotalTime>
  <Words>657</Words>
  <Application>Microsoft Office PowerPoint</Application>
  <PresentationFormat>Grand écran</PresentationFormat>
  <Paragraphs>115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Times New Roman</vt:lpstr>
      <vt:lpstr>Tw Cen MT</vt:lpstr>
      <vt:lpstr>Tw Cen MT Condensed</vt:lpstr>
      <vt:lpstr>Wingdings</vt:lpstr>
      <vt:lpstr>Wingdings 3</vt:lpstr>
      <vt:lpstr>Intégral</vt:lpstr>
      <vt:lpstr>معايير إعداد التقارير المالية 1</vt:lpstr>
      <vt:lpstr>المعيار المحاسبي الولي IAS 32 : العرض</vt:lpstr>
      <vt:lpstr>Présentation PowerPoint</vt:lpstr>
      <vt:lpstr>مثال 1 تطبيقي</vt:lpstr>
      <vt:lpstr>الحل</vt:lpstr>
      <vt:lpstr>Présentation PowerPoint</vt:lpstr>
      <vt:lpstr>Présentation PowerPoint</vt:lpstr>
      <vt:lpstr>Présentation PowerPoint</vt:lpstr>
      <vt:lpstr>Présentation PowerPoint</vt:lpstr>
      <vt:lpstr>مثال 2  تطبيقي</vt:lpstr>
      <vt:lpstr>الحل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imybe</dc:creator>
  <cp:lastModifiedBy>imybe</cp:lastModifiedBy>
  <cp:revision>92</cp:revision>
  <dcterms:created xsi:type="dcterms:W3CDTF">2021-03-30T17:59:31Z</dcterms:created>
  <dcterms:modified xsi:type="dcterms:W3CDTF">2025-10-18T16:51:25Z</dcterms:modified>
</cp:coreProperties>
</file>