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4" r:id="rId4"/>
  </p:sldMasterIdLst>
  <p:notesMasterIdLst>
    <p:notesMasterId r:id="rId24"/>
  </p:notesMasterIdLst>
  <p:sldIdLst>
    <p:sldId id="256" r:id="rId5"/>
    <p:sldId id="273" r:id="rId6"/>
    <p:sldId id="274"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71" r:id="rId20"/>
    <p:sldId id="272"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0" d="100"/>
          <a:sy n="70" d="100"/>
        </p:scale>
        <p:origin x="6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4347A-A59A-47BC-8558-3C5E363E97B6}" type="datetimeFigureOut">
              <a:rPr lang="fr-FR" smtClean="0"/>
              <a:t>08/12/2024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68EE5-2ACC-4725-8F60-E6A958CC5404}" type="slidenum">
              <a:rPr lang="fr-FR" smtClean="0"/>
              <a:t>‹N°›</a:t>
            </a:fld>
            <a:endParaRPr lang="fr-FR"/>
          </a:p>
        </p:txBody>
      </p:sp>
    </p:spTree>
    <p:extLst>
      <p:ext uri="{BB962C8B-B14F-4D97-AF65-F5344CB8AC3E}">
        <p14:creationId xmlns:p14="http://schemas.microsoft.com/office/powerpoint/2010/main" val="218261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38DA2C-C54E-49EB-8708-6C2F56C44743}" type="slidenum">
              <a:rPr lang="en-US" altLang="zh-CN" smtClean="0">
                <a:solidFill>
                  <a:srgbClr val="000000"/>
                </a:solidFill>
              </a:rPr>
              <a:pPr/>
              <a:t>2</a:t>
            </a:fld>
            <a:endParaRPr lang="en-US" altLang="zh-CN">
              <a:solidFill>
                <a:srgbClr val="000000"/>
              </a:solidFill>
            </a:endParaRPr>
          </a:p>
        </p:txBody>
      </p:sp>
    </p:spTree>
    <p:extLst>
      <p:ext uri="{BB962C8B-B14F-4D97-AF65-F5344CB8AC3E}">
        <p14:creationId xmlns:p14="http://schemas.microsoft.com/office/powerpoint/2010/main" val="186558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38DA2C-C54E-49EB-8708-6C2F56C44743}" type="slidenum">
              <a:rPr lang="en-US" altLang="zh-CN" smtClean="0">
                <a:solidFill>
                  <a:srgbClr val="000000"/>
                </a:solidFill>
              </a:rPr>
              <a:pPr/>
              <a:t>3</a:t>
            </a:fld>
            <a:endParaRPr lang="en-US" altLang="zh-CN">
              <a:solidFill>
                <a:srgbClr val="000000"/>
              </a:solidFill>
            </a:endParaRPr>
          </a:p>
        </p:txBody>
      </p:sp>
    </p:spTree>
    <p:extLst>
      <p:ext uri="{BB962C8B-B14F-4D97-AF65-F5344CB8AC3E}">
        <p14:creationId xmlns:p14="http://schemas.microsoft.com/office/powerpoint/2010/main" val="245546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38DA2C-C54E-49EB-8708-6C2F56C44743}" type="slidenum">
              <a:rPr lang="en-US" altLang="zh-CN" smtClean="0">
                <a:solidFill>
                  <a:srgbClr val="000000"/>
                </a:solidFill>
              </a:rPr>
              <a:pPr/>
              <a:t>16</a:t>
            </a:fld>
            <a:endParaRPr lang="en-US" altLang="zh-CN">
              <a:solidFill>
                <a:srgbClr val="000000"/>
              </a:solidFill>
            </a:endParaRPr>
          </a:p>
        </p:txBody>
      </p:sp>
    </p:spTree>
    <p:extLst>
      <p:ext uri="{BB962C8B-B14F-4D97-AF65-F5344CB8AC3E}">
        <p14:creationId xmlns:p14="http://schemas.microsoft.com/office/powerpoint/2010/main" val="67573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38DA2C-C54E-49EB-8708-6C2F56C44743}" type="slidenum">
              <a:rPr lang="en-US" altLang="zh-CN" smtClean="0">
                <a:solidFill>
                  <a:srgbClr val="000000"/>
                </a:solidFill>
              </a:rPr>
              <a:pPr/>
              <a:t>17</a:t>
            </a:fld>
            <a:endParaRPr lang="en-US" altLang="zh-CN">
              <a:solidFill>
                <a:srgbClr val="000000"/>
              </a:solidFill>
            </a:endParaRPr>
          </a:p>
        </p:txBody>
      </p:sp>
    </p:spTree>
    <p:extLst>
      <p:ext uri="{BB962C8B-B14F-4D97-AF65-F5344CB8AC3E}">
        <p14:creationId xmlns:p14="http://schemas.microsoft.com/office/powerpoint/2010/main" val="413122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3A1C593-65D0-4073-BCC9-577B9352EA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58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64664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8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186261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87361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293419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243658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49453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1950243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4277049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69449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690063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358821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380922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2227762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2660005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855875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309187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3697861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21753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3009668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210379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3A1C593-65D0-4073-BCC9-577B9352EA97}"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334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3122428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2452155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3890248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3265031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2939228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1793189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3484281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4252146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3209420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128828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1570350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3707398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3017102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33612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2806045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487746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2170725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3407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1862355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1089688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143597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325489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37629750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1638344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1191714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3992286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16928929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1255943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30136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14660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48661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A1C593-65D0-4073-BCC9-577B9352EA97}"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03630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A1C593-65D0-4073-BCC9-577B9352EA97}"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75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A1C593-65D0-4073-BCC9-577B9352EA97}" type="datetimeFigureOut">
              <a:rPr lang="en-US" smtClean="0"/>
              <a:t>12/8/2024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B618960-8005-486C-9A75-10CB2AAC16F9}" type="slidenum">
              <a:rPr lang="en-US" smtClean="0"/>
              <a:t>‹N°›</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55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253924745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2451644044"/>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876248116"/>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73584"/>
            <a:ext cx="7772400" cy="1463040"/>
          </a:xfrm>
        </p:spPr>
        <p:txBody>
          <a:bodyPr/>
          <a:lstStyle/>
          <a:p>
            <a:pPr algn="ctr"/>
            <a:r>
              <a:rPr lang="ar-DZ" dirty="0" smtClean="0"/>
              <a:t>التدقيق</a:t>
            </a:r>
            <a:endParaRPr lang="en-US" dirty="0"/>
          </a:p>
        </p:txBody>
      </p:sp>
      <p:sp>
        <p:nvSpPr>
          <p:cNvPr id="3" name="Subtitle 2"/>
          <p:cNvSpPr>
            <a:spLocks noGrp="1"/>
          </p:cNvSpPr>
          <p:nvPr>
            <p:ph type="subTitle" idx="1"/>
          </p:nvPr>
        </p:nvSpPr>
        <p:spPr>
          <a:xfrm>
            <a:off x="8610600" y="5795681"/>
            <a:ext cx="3200400" cy="627495"/>
          </a:xfrm>
        </p:spPr>
        <p:txBody>
          <a:bodyPr>
            <a:normAutofit fontScale="77500" lnSpcReduction="20000"/>
          </a:bodyPr>
          <a:lstStyle/>
          <a:p>
            <a:r>
              <a:rPr lang="ar-DZ" sz="2800" dirty="0" smtClean="0"/>
              <a:t>الأستاذة الدكتورة   بن قارة إيمان</a:t>
            </a:r>
            <a:endParaRPr lang="en-US" sz="2800" dirty="0"/>
          </a:p>
        </p:txBody>
      </p:sp>
      <p:sp>
        <p:nvSpPr>
          <p:cNvPr id="4" name="Subtitle 2"/>
          <p:cNvSpPr txBox="1">
            <a:spLocks/>
          </p:cNvSpPr>
          <p:nvPr/>
        </p:nvSpPr>
        <p:spPr>
          <a:xfrm>
            <a:off x="5410200" y="409059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ar-DZ" sz="2800" dirty="0" smtClean="0"/>
              <a:t>محاضرات في مقياس</a:t>
            </a:r>
            <a:endParaRPr lang="fr-FR" sz="2800" dirty="0" smtClean="0"/>
          </a:p>
          <a:p>
            <a:r>
              <a:rPr lang="ar-DZ" sz="2800" dirty="0" smtClean="0"/>
              <a:t>المحاضرة </a:t>
            </a:r>
            <a:r>
              <a:rPr lang="ar-DZ" sz="2800" dirty="0" smtClean="0"/>
              <a:t>8 </a:t>
            </a:r>
            <a:r>
              <a:rPr lang="ar-DZ" sz="2800" dirty="0" smtClean="0"/>
              <a:t>: </a:t>
            </a:r>
            <a:endParaRPr lang="en-US" sz="2800" dirty="0"/>
          </a:p>
        </p:txBody>
      </p:sp>
      <p:sp>
        <p:nvSpPr>
          <p:cNvPr id="5" name="Subtitle 2"/>
          <p:cNvSpPr txBox="1">
            <a:spLocks/>
          </p:cNvSpPr>
          <p:nvPr/>
        </p:nvSpPr>
        <p:spPr>
          <a:xfrm>
            <a:off x="2415988" y="281524"/>
            <a:ext cx="6795247" cy="146304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ar-DZ" sz="3200" dirty="0" smtClean="0"/>
              <a:t>جامعة باجي مختار عنابة</a:t>
            </a:r>
          </a:p>
          <a:p>
            <a:pPr algn="ctr"/>
            <a:r>
              <a:rPr lang="ar-DZ" sz="3200" dirty="0" smtClean="0"/>
              <a:t>كلية العلوم الاقتصادية و علوم التسيير </a:t>
            </a:r>
          </a:p>
          <a:p>
            <a:pPr algn="ctr"/>
            <a:r>
              <a:rPr lang="ar-DZ" sz="3200" dirty="0" smtClean="0"/>
              <a:t>قسم العلوم المالية </a:t>
            </a:r>
            <a:endParaRPr lang="en-US" sz="3200" dirty="0"/>
          </a:p>
        </p:txBody>
      </p:sp>
      <p:sp>
        <p:nvSpPr>
          <p:cNvPr id="6" name="Subtitle 2"/>
          <p:cNvSpPr txBox="1">
            <a:spLocks/>
          </p:cNvSpPr>
          <p:nvPr/>
        </p:nvSpPr>
        <p:spPr>
          <a:xfrm>
            <a:off x="242046" y="3264943"/>
            <a:ext cx="5571565"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ar-DZ" sz="3200" dirty="0" smtClean="0"/>
              <a:t>ماستر 2 تخصص مالية المؤسسة</a:t>
            </a:r>
            <a:endParaRPr lang="en-US" sz="3200" dirty="0"/>
          </a:p>
        </p:txBody>
      </p:sp>
    </p:spTree>
    <p:extLst>
      <p:ext uri="{BB962C8B-B14F-4D97-AF65-F5344CB8AC3E}">
        <p14:creationId xmlns:p14="http://schemas.microsoft.com/office/powerpoint/2010/main" val="307201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560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أحداث تقع بعد إقفال الحسابات</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8" name="Rounded Rectangle 4"/>
          <p:cNvSpPr/>
          <p:nvPr/>
        </p:nvSpPr>
        <p:spPr bwMode="auto">
          <a:xfrm>
            <a:off x="1991544" y="3717032"/>
            <a:ext cx="8289752" cy="144016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3200" dirty="0">
                <a:solidFill>
                  <a:srgbClr val="000000"/>
                </a:solidFill>
              </a:rPr>
              <a:t>لا يلتزم المدقق بأي إجراء تدقيق على الكشوف المالية بعد إشهارها.</a:t>
            </a:r>
          </a:p>
        </p:txBody>
      </p:sp>
      <p:sp>
        <p:nvSpPr>
          <p:cNvPr id="3" name="Flèche gauche 2"/>
          <p:cNvSpPr/>
          <p:nvPr/>
        </p:nvSpPr>
        <p:spPr bwMode="auto">
          <a:xfrm rot="16200000">
            <a:off x="5713378" y="2700021"/>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6" name="Rectangle 5"/>
          <p:cNvSpPr/>
          <p:nvPr/>
        </p:nvSpPr>
        <p:spPr bwMode="auto">
          <a:xfrm>
            <a:off x="2239354" y="1766553"/>
            <a:ext cx="7704856" cy="71824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800" b="1" dirty="0">
                <a:solidFill>
                  <a:srgbClr val="003366"/>
                </a:solidFill>
              </a:rPr>
              <a:t>أحداث أعلم بها المدقق بعد نشر الكشوفات المالية</a:t>
            </a:r>
            <a:endParaRPr lang="fr-FR" sz="2800" b="1" dirty="0">
              <a:solidFill>
                <a:srgbClr val="003366"/>
              </a:solidFill>
            </a:endParaRPr>
          </a:p>
        </p:txBody>
      </p:sp>
    </p:spTree>
    <p:extLst>
      <p:ext uri="{BB962C8B-B14F-4D97-AF65-F5344CB8AC3E}">
        <p14:creationId xmlns:p14="http://schemas.microsoft.com/office/powerpoint/2010/main" val="525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580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 التصريحات الكتابية</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9084332" y="1563895"/>
            <a:ext cx="122413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مجال التطبيق</a:t>
            </a:r>
          </a:p>
        </p:txBody>
      </p:sp>
      <p:sp>
        <p:nvSpPr>
          <p:cNvPr id="11" name="Oval 9"/>
          <p:cNvSpPr/>
          <p:nvPr/>
        </p:nvSpPr>
        <p:spPr bwMode="auto">
          <a:xfrm>
            <a:off x="9732947" y="51453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000" b="1" dirty="0">
                <a:solidFill>
                  <a:srgbClr val="FFFFFF"/>
                </a:solidFill>
              </a:rPr>
              <a:t>3</a:t>
            </a:r>
            <a:endParaRPr lang="fr-FR" sz="2000" b="1" dirty="0">
              <a:solidFill>
                <a:srgbClr val="FFFFFF"/>
              </a:solidFill>
            </a:endParaRPr>
          </a:p>
        </p:txBody>
      </p:sp>
      <p:sp>
        <p:nvSpPr>
          <p:cNvPr id="8" name="Rounded Rectangle 4"/>
          <p:cNvSpPr/>
          <p:nvPr/>
        </p:nvSpPr>
        <p:spPr bwMode="auto">
          <a:xfrm>
            <a:off x="1697466" y="1288509"/>
            <a:ext cx="6476649" cy="166390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3000" dirty="0">
                <a:solidFill>
                  <a:srgbClr val="000000"/>
                </a:solidFill>
              </a:rPr>
              <a:t>يعالج إلزامية تحصل المدقق على التصريحات الكتابية من طرف الإدارة في إطار مراجعة الكشوف المالية.</a:t>
            </a:r>
          </a:p>
        </p:txBody>
      </p:sp>
      <p:sp>
        <p:nvSpPr>
          <p:cNvPr id="3" name="Flèche gauche 2"/>
          <p:cNvSpPr/>
          <p:nvPr/>
        </p:nvSpPr>
        <p:spPr bwMode="auto">
          <a:xfrm rot="19828276">
            <a:off x="8168981" y="2005387"/>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9" name="Rounded Rectangle 4"/>
          <p:cNvSpPr/>
          <p:nvPr/>
        </p:nvSpPr>
        <p:spPr bwMode="auto">
          <a:xfrm>
            <a:off x="9095069" y="4454836"/>
            <a:ext cx="142996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التصريحات الكتابية</a:t>
            </a:r>
          </a:p>
        </p:txBody>
      </p:sp>
      <p:sp>
        <p:nvSpPr>
          <p:cNvPr id="10" name="Rounded Rectangle 4"/>
          <p:cNvSpPr/>
          <p:nvPr/>
        </p:nvSpPr>
        <p:spPr bwMode="auto">
          <a:xfrm>
            <a:off x="1708203" y="3699358"/>
            <a:ext cx="6476649" cy="289799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3000" dirty="0">
                <a:solidFill>
                  <a:srgbClr val="000000"/>
                </a:solidFill>
              </a:rPr>
              <a:t>هي كل المعلومات الضرورية للمدقق في إطار مراجعة الكشوف المالية، وهي بذلك تعتبر </a:t>
            </a:r>
            <a:r>
              <a:rPr lang="ar-DZ" sz="3000" b="1" dirty="0">
                <a:solidFill>
                  <a:srgbClr val="000000"/>
                </a:solidFill>
              </a:rPr>
              <a:t>عنصرا مقنعا</a:t>
            </a:r>
            <a:r>
              <a:rPr lang="ar-DZ" sz="3000" dirty="0">
                <a:solidFill>
                  <a:srgbClr val="000000"/>
                </a:solidFill>
              </a:rPr>
              <a:t>، إلا أنها لا تعتبر في حد ذاتها عناصر مقنعة كافية و ملائمة فيما يتعلق بالمسائل التي تعالجها. </a:t>
            </a:r>
          </a:p>
        </p:txBody>
      </p:sp>
      <p:sp>
        <p:nvSpPr>
          <p:cNvPr id="12" name="Flèche gauche 11"/>
          <p:cNvSpPr/>
          <p:nvPr/>
        </p:nvSpPr>
        <p:spPr bwMode="auto">
          <a:xfrm rot="19828276">
            <a:off x="8243379" y="4896326"/>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Tree>
    <p:extLst>
      <p:ext uri="{BB962C8B-B14F-4D97-AF65-F5344CB8AC3E}">
        <p14:creationId xmlns:p14="http://schemas.microsoft.com/office/powerpoint/2010/main" val="92863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3" name="Rounded Rectangle 4"/>
          <p:cNvSpPr/>
          <p:nvPr/>
        </p:nvSpPr>
        <p:spPr bwMode="auto">
          <a:xfrm>
            <a:off x="9084332" y="1563895"/>
            <a:ext cx="122413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أهداف المدقق</a:t>
            </a:r>
          </a:p>
        </p:txBody>
      </p:sp>
      <p:sp>
        <p:nvSpPr>
          <p:cNvPr id="8" name="Rounded Rectangle 4"/>
          <p:cNvSpPr/>
          <p:nvPr/>
        </p:nvSpPr>
        <p:spPr bwMode="auto">
          <a:xfrm>
            <a:off x="1775521" y="1171097"/>
            <a:ext cx="6476649" cy="534160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 الحصول على التصريحات الكتابية من طرف الإدارة يؤكد أ ن هذه الأخيرة قد قامت</a:t>
            </a:r>
          </a:p>
          <a:p>
            <a:pPr algn="just" rtl="1" fontAlgn="base">
              <a:spcBef>
                <a:spcPct val="0"/>
              </a:spcBef>
              <a:spcAft>
                <a:spcPct val="0"/>
              </a:spcAft>
            </a:pPr>
            <a:r>
              <a:rPr lang="ar-DZ" sz="2800" dirty="0">
                <a:solidFill>
                  <a:srgbClr val="000000"/>
                </a:solidFill>
              </a:rPr>
              <a:t>بمسؤولياتها على أكمل وجه خاصة تلك المتعلقة بإعداد الكشوف المالية و شمولية المعلومات المقدمة للمدقق.</a:t>
            </a:r>
          </a:p>
          <a:p>
            <a:pPr algn="just" rtl="1" fontAlgn="base">
              <a:spcBef>
                <a:spcPct val="0"/>
              </a:spcBef>
              <a:spcAft>
                <a:spcPct val="0"/>
              </a:spcAft>
            </a:pPr>
            <a:r>
              <a:rPr lang="ar-DZ" sz="2800" dirty="0">
                <a:solidFill>
                  <a:srgbClr val="000000"/>
                </a:solidFill>
              </a:rPr>
              <a:t>- تعزيز العناصر المقنعة الأخرى المتعلقة بالكشوف المالية أو بالتأكيدات الخاصة</a:t>
            </a:r>
          </a:p>
          <a:p>
            <a:pPr algn="just" rtl="1" fontAlgn="base">
              <a:spcBef>
                <a:spcPct val="0"/>
              </a:spcBef>
              <a:spcAft>
                <a:spcPct val="0"/>
              </a:spcAft>
            </a:pPr>
            <a:r>
              <a:rPr lang="ar-DZ" sz="2800" dirty="0">
                <a:solidFill>
                  <a:srgbClr val="000000"/>
                </a:solidFill>
              </a:rPr>
              <a:t>المتضمنة فيها عن طريق التصريحات الكتابية</a:t>
            </a:r>
          </a:p>
          <a:p>
            <a:pPr algn="just" rtl="1" fontAlgn="base">
              <a:spcBef>
                <a:spcPct val="0"/>
              </a:spcBef>
              <a:spcAft>
                <a:spcPct val="0"/>
              </a:spcAft>
            </a:pPr>
            <a:r>
              <a:rPr lang="ar-DZ" sz="2800" dirty="0">
                <a:solidFill>
                  <a:srgbClr val="000000"/>
                </a:solidFill>
              </a:rPr>
              <a:t>- الرد بشكل ملائم على التصريحات الكتابية المقدمة من طرف الإدارة أو في حالة عدم تقديم التصريحات المكتوبة المطلوبة من طرف المدقق.</a:t>
            </a:r>
          </a:p>
        </p:txBody>
      </p:sp>
      <p:sp>
        <p:nvSpPr>
          <p:cNvPr id="3" name="Flèche gauche 2"/>
          <p:cNvSpPr/>
          <p:nvPr/>
        </p:nvSpPr>
        <p:spPr bwMode="auto">
          <a:xfrm rot="19828276">
            <a:off x="8321435" y="3008314"/>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7"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580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 التصريحات الكتابية</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1734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3" name="Rounded Rectangle 4"/>
          <p:cNvSpPr/>
          <p:nvPr/>
        </p:nvSpPr>
        <p:spPr bwMode="auto">
          <a:xfrm>
            <a:off x="2423592" y="1164323"/>
            <a:ext cx="7056784" cy="49845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الواجبات المطلوبة</a:t>
            </a:r>
          </a:p>
        </p:txBody>
      </p:sp>
      <p:sp>
        <p:nvSpPr>
          <p:cNvPr id="8" name="Rounded Rectangle 4"/>
          <p:cNvSpPr/>
          <p:nvPr/>
        </p:nvSpPr>
        <p:spPr bwMode="auto">
          <a:xfrm>
            <a:off x="8046967" y="2583634"/>
            <a:ext cx="2101734" cy="379769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dirty="0">
                <a:solidFill>
                  <a:srgbClr val="000000"/>
                </a:solidFill>
              </a:rPr>
              <a:t>المسيرون الذين تطلب عندهم التصريحات هم الإدارة والمسيرون الاجتماعيون</a:t>
            </a:r>
          </a:p>
          <a:p>
            <a:pPr algn="ctr" rtl="1" fontAlgn="base">
              <a:spcBef>
                <a:spcPct val="0"/>
              </a:spcBef>
              <a:spcAft>
                <a:spcPct val="0"/>
              </a:spcAft>
            </a:pPr>
            <a:r>
              <a:rPr lang="ar-DZ" sz="2600" dirty="0">
                <a:solidFill>
                  <a:srgbClr val="000000"/>
                </a:solidFill>
              </a:rPr>
              <a:t>المسؤولون عن إعداد الكشوفات المالية</a:t>
            </a:r>
          </a:p>
        </p:txBody>
      </p:sp>
      <p:sp>
        <p:nvSpPr>
          <p:cNvPr id="3" name="Flèche gauche 2"/>
          <p:cNvSpPr/>
          <p:nvPr/>
        </p:nvSpPr>
        <p:spPr bwMode="auto">
          <a:xfrm rot="16200000">
            <a:off x="2652354" y="1879857"/>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7"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580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 التصريحات الكتابية</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9" name="Flèche gauche 8"/>
          <p:cNvSpPr/>
          <p:nvPr/>
        </p:nvSpPr>
        <p:spPr bwMode="auto">
          <a:xfrm rot="16200000">
            <a:off x="5528942" y="1915140"/>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0" name="Flèche gauche 9"/>
          <p:cNvSpPr/>
          <p:nvPr/>
        </p:nvSpPr>
        <p:spPr bwMode="auto">
          <a:xfrm rot="16200000">
            <a:off x="8674792" y="1879858"/>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1" name="Rounded Rectangle 4"/>
          <p:cNvSpPr/>
          <p:nvPr/>
        </p:nvSpPr>
        <p:spPr bwMode="auto">
          <a:xfrm>
            <a:off x="5101389" y="2592134"/>
            <a:ext cx="1701190" cy="239677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dirty="0">
                <a:solidFill>
                  <a:srgbClr val="000000"/>
                </a:solidFill>
              </a:rPr>
              <a:t>التصريحات</a:t>
            </a:r>
          </a:p>
          <a:p>
            <a:pPr algn="ctr" rtl="1" fontAlgn="base">
              <a:spcBef>
                <a:spcPct val="0"/>
              </a:spcBef>
              <a:spcAft>
                <a:spcPct val="0"/>
              </a:spcAft>
            </a:pPr>
            <a:r>
              <a:rPr lang="ar-DZ" sz="2600" dirty="0">
                <a:solidFill>
                  <a:srgbClr val="000000"/>
                </a:solidFill>
              </a:rPr>
              <a:t>المتعلقة بمسؤوليات الإدارة </a:t>
            </a:r>
            <a:r>
              <a:rPr lang="ar-DZ" sz="2600" dirty="0" err="1">
                <a:solidFill>
                  <a:srgbClr val="000000"/>
                </a:solidFill>
              </a:rPr>
              <a:t>إتجاه</a:t>
            </a:r>
            <a:r>
              <a:rPr lang="ar-DZ" sz="2600" dirty="0">
                <a:solidFill>
                  <a:srgbClr val="000000"/>
                </a:solidFill>
              </a:rPr>
              <a:t> المدقق </a:t>
            </a:r>
          </a:p>
        </p:txBody>
      </p:sp>
      <p:sp>
        <p:nvSpPr>
          <p:cNvPr id="12" name="Rounded Rectangle 4"/>
          <p:cNvSpPr/>
          <p:nvPr/>
        </p:nvSpPr>
        <p:spPr bwMode="auto">
          <a:xfrm>
            <a:off x="2224801" y="2592134"/>
            <a:ext cx="1701190" cy="141293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dirty="0">
                <a:solidFill>
                  <a:srgbClr val="000000"/>
                </a:solidFill>
              </a:rPr>
              <a:t>تصريحات كتابية أخرى</a:t>
            </a:r>
          </a:p>
        </p:txBody>
      </p:sp>
      <p:sp>
        <p:nvSpPr>
          <p:cNvPr id="4" name="Rectangle 3"/>
          <p:cNvSpPr/>
          <p:nvPr/>
        </p:nvSpPr>
        <p:spPr bwMode="auto">
          <a:xfrm>
            <a:off x="1805883" y="4342887"/>
            <a:ext cx="3043085" cy="2308059"/>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200" dirty="0">
                <a:solidFill>
                  <a:srgbClr val="000000"/>
                </a:solidFill>
              </a:rPr>
              <a:t>- الإعلام بكل النقائص المتعلقة بالمراجعة الداخلية، </a:t>
            </a:r>
          </a:p>
          <a:p>
            <a:pPr algn="just" rtl="1" fontAlgn="base">
              <a:spcBef>
                <a:spcPct val="0"/>
              </a:spcBef>
              <a:spcAft>
                <a:spcPct val="0"/>
              </a:spcAft>
            </a:pPr>
            <a:r>
              <a:rPr lang="ar-DZ" sz="2200" dirty="0">
                <a:solidFill>
                  <a:srgbClr val="000000"/>
                </a:solidFill>
              </a:rPr>
              <a:t>- غياب رأي أو موقف هيئات المراقبة في كيفية عرض الحسابات و طرق تقييمها،</a:t>
            </a:r>
          </a:p>
          <a:p>
            <a:pPr algn="just" rtl="1" fontAlgn="base">
              <a:spcBef>
                <a:spcPct val="0"/>
              </a:spcBef>
              <a:spcAft>
                <a:spcPct val="0"/>
              </a:spcAft>
            </a:pPr>
            <a:r>
              <a:rPr lang="ar-DZ" sz="2200" dirty="0">
                <a:solidFill>
                  <a:srgbClr val="000000"/>
                </a:solidFill>
              </a:rPr>
              <a:t>- حالة الدعاوى و النزاعات المعلومة أو المحتملة </a:t>
            </a:r>
          </a:p>
        </p:txBody>
      </p:sp>
    </p:spTree>
    <p:extLst>
      <p:ext uri="{BB962C8B-B14F-4D97-AF65-F5344CB8AC3E}">
        <p14:creationId xmlns:p14="http://schemas.microsoft.com/office/powerpoint/2010/main" val="20428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0" grpId="0" animBg="1"/>
      <p:bldP spid="11" grpId="0" animBg="1"/>
      <p:bldP spid="1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3" name="Rounded Rectangle 4"/>
          <p:cNvSpPr/>
          <p:nvPr/>
        </p:nvSpPr>
        <p:spPr bwMode="auto">
          <a:xfrm>
            <a:off x="8870689" y="1224670"/>
            <a:ext cx="1651423" cy="139380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تاريخ ومدة التصريحات</a:t>
            </a:r>
          </a:p>
        </p:txBody>
      </p:sp>
      <p:sp>
        <p:nvSpPr>
          <p:cNvPr id="8" name="Rounded Rectangle 4"/>
          <p:cNvSpPr/>
          <p:nvPr/>
        </p:nvSpPr>
        <p:spPr bwMode="auto">
          <a:xfrm>
            <a:off x="1775258" y="4199858"/>
            <a:ext cx="6620665" cy="198900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600" dirty="0">
                <a:solidFill>
                  <a:srgbClr val="000000"/>
                </a:solidFill>
              </a:rPr>
              <a:t>يجب أن تكون على شكل رسالة تأكيد موجهة إلى المدقق، حيث تطالب الإدارة قانونيا بإصدار "شهادات عمومية" كتابية تذكر فيها بمسؤولياتها و يعتبر المدقق أنها تقدم كل أو جزء من التصريحات المطلوبة</a:t>
            </a:r>
          </a:p>
        </p:txBody>
      </p:sp>
      <p:sp>
        <p:nvSpPr>
          <p:cNvPr id="3" name="Flèche gauche 2"/>
          <p:cNvSpPr/>
          <p:nvPr/>
        </p:nvSpPr>
        <p:spPr bwMode="auto">
          <a:xfrm rot="19828276">
            <a:off x="8431279" y="2756841"/>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7"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580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 التصريحات الكتابية</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9" name="Rounded Rectangle 4"/>
          <p:cNvSpPr/>
          <p:nvPr/>
        </p:nvSpPr>
        <p:spPr bwMode="auto">
          <a:xfrm>
            <a:off x="8870689" y="3800057"/>
            <a:ext cx="1651423" cy="139380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شكل التصريحات</a:t>
            </a:r>
          </a:p>
        </p:txBody>
      </p:sp>
      <p:sp>
        <p:nvSpPr>
          <p:cNvPr id="10" name="Rounded Rectangle 4"/>
          <p:cNvSpPr/>
          <p:nvPr/>
        </p:nvSpPr>
        <p:spPr bwMode="auto">
          <a:xfrm>
            <a:off x="1680858" y="1893944"/>
            <a:ext cx="6620665" cy="198900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600" dirty="0">
                <a:solidFill>
                  <a:srgbClr val="000000"/>
                </a:solidFill>
              </a:rPr>
              <a:t>يجب أن تشير التصريحات الكتابية إلى كل الكشوف المالية، و كل الفترات التي يغطيها تقرير المدقق.</a:t>
            </a:r>
          </a:p>
          <a:p>
            <a:pPr marL="457200" indent="-457200" algn="just" rtl="1" fontAlgn="base">
              <a:spcBef>
                <a:spcPct val="0"/>
              </a:spcBef>
              <a:spcAft>
                <a:spcPct val="0"/>
              </a:spcAft>
              <a:buFontTx/>
              <a:buChar char="-"/>
            </a:pPr>
            <a:r>
              <a:rPr lang="ar-DZ" sz="2600" dirty="0">
                <a:solidFill>
                  <a:srgbClr val="000000"/>
                </a:solidFill>
              </a:rPr>
              <a:t>يجب أن يكون تاريخ التصريحات الكتابية الأقرب مما يمكن من تاريخ تقرير المدقق حول الكشوف المالية        و ليس بعده.</a:t>
            </a:r>
          </a:p>
        </p:txBody>
      </p:sp>
      <p:sp>
        <p:nvSpPr>
          <p:cNvPr id="11" name="Flèche gauche 10"/>
          <p:cNvSpPr/>
          <p:nvPr/>
        </p:nvSpPr>
        <p:spPr bwMode="auto">
          <a:xfrm rot="19828276">
            <a:off x="8361725" y="5281910"/>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Tree>
    <p:extLst>
      <p:ext uri="{BB962C8B-B14F-4D97-AF65-F5344CB8AC3E}">
        <p14:creationId xmlns:p14="http://schemas.microsoft.com/office/powerpoint/2010/main" val="23091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505</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التأكيدات الخارجية</a:t>
            </a:r>
          </a:p>
        </p:txBody>
      </p:sp>
      <p:sp>
        <p:nvSpPr>
          <p:cNvPr id="13" name="Rounded Rectangle 4"/>
          <p:cNvSpPr/>
          <p:nvPr/>
        </p:nvSpPr>
        <p:spPr bwMode="auto">
          <a:xfrm>
            <a:off x="9084332" y="1438674"/>
            <a:ext cx="122413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مجال التطبيق</a:t>
            </a:r>
          </a:p>
        </p:txBody>
      </p:sp>
      <p:sp>
        <p:nvSpPr>
          <p:cNvPr id="11" name="Oval 9"/>
          <p:cNvSpPr/>
          <p:nvPr/>
        </p:nvSpPr>
        <p:spPr bwMode="auto">
          <a:xfrm>
            <a:off x="9732947" y="51453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000" b="1" dirty="0">
                <a:solidFill>
                  <a:srgbClr val="FFFFFF"/>
                </a:solidFill>
              </a:rPr>
              <a:t>4</a:t>
            </a:r>
            <a:endParaRPr lang="fr-FR" sz="2000" b="1" dirty="0">
              <a:solidFill>
                <a:srgbClr val="FFFFFF"/>
              </a:solidFill>
            </a:endParaRPr>
          </a:p>
        </p:txBody>
      </p:sp>
      <p:sp>
        <p:nvSpPr>
          <p:cNvPr id="8" name="Rounded Rectangle 4"/>
          <p:cNvSpPr/>
          <p:nvPr/>
        </p:nvSpPr>
        <p:spPr bwMode="auto">
          <a:xfrm>
            <a:off x="1759441" y="1443724"/>
            <a:ext cx="6476649" cy="129604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يعالج هذا المعيار استعمال المدقق لإجراءات التأكيد الخارجية بهدف الحصول على أدلة مثبتة</a:t>
            </a:r>
          </a:p>
        </p:txBody>
      </p:sp>
      <p:sp>
        <p:nvSpPr>
          <p:cNvPr id="3" name="Flèche gauche 2"/>
          <p:cNvSpPr/>
          <p:nvPr/>
        </p:nvSpPr>
        <p:spPr bwMode="auto">
          <a:xfrm rot="19828276">
            <a:off x="8209251" y="1936294"/>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9" name="Rounded Rectangle 4"/>
          <p:cNvSpPr/>
          <p:nvPr/>
        </p:nvSpPr>
        <p:spPr bwMode="auto">
          <a:xfrm>
            <a:off x="8974924" y="3158939"/>
            <a:ext cx="142996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هدف المدقق</a:t>
            </a:r>
          </a:p>
        </p:txBody>
      </p:sp>
      <p:sp>
        <p:nvSpPr>
          <p:cNvPr id="10" name="Rounded Rectangle 4"/>
          <p:cNvSpPr/>
          <p:nvPr/>
        </p:nvSpPr>
        <p:spPr bwMode="auto">
          <a:xfrm>
            <a:off x="1729415" y="3069233"/>
            <a:ext cx="6476649" cy="147674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يلجأ المدقق إلى إجراءات التأكيد الخارجي لكي يكون تصور لوضع حيز التنفيذ بهدف الحصول على أدلة مثبتة ذات دلالة ومصداقية.</a:t>
            </a:r>
          </a:p>
        </p:txBody>
      </p:sp>
      <p:sp>
        <p:nvSpPr>
          <p:cNvPr id="12" name="Flèche gauche 11"/>
          <p:cNvSpPr/>
          <p:nvPr/>
        </p:nvSpPr>
        <p:spPr bwMode="auto">
          <a:xfrm rot="19828276">
            <a:off x="8183277" y="3733868"/>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4" name="Rounded Rectangle 4"/>
          <p:cNvSpPr/>
          <p:nvPr/>
        </p:nvSpPr>
        <p:spPr bwMode="auto">
          <a:xfrm>
            <a:off x="9059803" y="4803599"/>
            <a:ext cx="142996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التأكيدات الخارجية</a:t>
            </a:r>
          </a:p>
        </p:txBody>
      </p:sp>
      <p:sp>
        <p:nvSpPr>
          <p:cNvPr id="15" name="Rounded Rectangle 4"/>
          <p:cNvSpPr/>
          <p:nvPr/>
        </p:nvSpPr>
        <p:spPr bwMode="auto">
          <a:xfrm>
            <a:off x="1679526" y="4875447"/>
            <a:ext cx="6476649" cy="155836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هو دليل مثبت يتم </a:t>
            </a:r>
            <a:r>
              <a:rPr lang="ar-DZ" sz="2600" dirty="0" err="1">
                <a:solidFill>
                  <a:srgbClr val="000000"/>
                </a:solidFill>
              </a:rPr>
              <a:t>التحصل</a:t>
            </a:r>
            <a:r>
              <a:rPr lang="ar-DZ" sz="2600" dirty="0">
                <a:solidFill>
                  <a:srgbClr val="000000"/>
                </a:solidFill>
              </a:rPr>
              <a:t> عليه عن طريق رد خطي موجه مباشرة إلى المدقق من طرف الغير، سواء أكان في شكل ورقي، الكتروني أو شكل آخر.</a:t>
            </a:r>
          </a:p>
        </p:txBody>
      </p:sp>
      <p:sp>
        <p:nvSpPr>
          <p:cNvPr id="16" name="Flèche gauche 15"/>
          <p:cNvSpPr/>
          <p:nvPr/>
        </p:nvSpPr>
        <p:spPr bwMode="auto">
          <a:xfrm rot="19828276">
            <a:off x="8253860" y="5759182"/>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7" name="Rounded Rectangle 4"/>
          <p:cNvSpPr/>
          <p:nvPr/>
        </p:nvSpPr>
        <p:spPr bwMode="auto">
          <a:xfrm>
            <a:off x="3928242" y="2250949"/>
            <a:ext cx="6476649" cy="155836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1- طلب تأكيد مستعجل </a:t>
            </a:r>
            <a:r>
              <a:rPr lang="ar-DZ" sz="2600" b="1" dirty="0">
                <a:solidFill>
                  <a:srgbClr val="000000"/>
                </a:solidFill>
              </a:rPr>
              <a:t>«تأكيد إيجابي» </a:t>
            </a:r>
            <a:r>
              <a:rPr lang="ar-DZ" sz="2600" dirty="0">
                <a:solidFill>
                  <a:srgbClr val="000000"/>
                </a:solidFill>
              </a:rPr>
              <a:t>هو طلب من خلاله يكون "الغير" مدعو للرد مباشرة على المدقق ما إذا كان يؤكد أو ينفي المعلومات الواردة في الطلب أو يقدم معلومات مطلوبة.</a:t>
            </a:r>
          </a:p>
        </p:txBody>
      </p:sp>
      <p:sp>
        <p:nvSpPr>
          <p:cNvPr id="18" name="Rounded Rectangle 4"/>
          <p:cNvSpPr/>
          <p:nvPr/>
        </p:nvSpPr>
        <p:spPr bwMode="auto">
          <a:xfrm>
            <a:off x="2927649" y="4902560"/>
            <a:ext cx="6476649" cy="155836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2- طلب تأكيد ضمني </a:t>
            </a:r>
            <a:r>
              <a:rPr lang="ar-DZ" sz="2600" b="1" dirty="0">
                <a:solidFill>
                  <a:srgbClr val="000000"/>
                </a:solidFill>
              </a:rPr>
              <a:t>«تأكيد سلبي» </a:t>
            </a:r>
            <a:r>
              <a:rPr lang="ar-DZ" sz="2600" dirty="0">
                <a:solidFill>
                  <a:srgbClr val="000000"/>
                </a:solidFill>
              </a:rPr>
              <a:t>هو طلب من خلاله يكون الغير مدعو للرد مباشرة على المدقق فقط في حالة نفيه للمعلومات الواردة في الطلب.</a:t>
            </a:r>
          </a:p>
        </p:txBody>
      </p:sp>
    </p:spTree>
    <p:extLst>
      <p:ext uri="{BB962C8B-B14F-4D97-AF65-F5344CB8AC3E}">
        <p14:creationId xmlns:p14="http://schemas.microsoft.com/office/powerpoint/2010/main" val="24625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1919536" y="142287"/>
            <a:ext cx="7776864"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900" dirty="0">
                <a:solidFill>
                  <a:srgbClr val="003366"/>
                </a:solidFill>
                <a:effectLst>
                  <a:outerShdw blurRad="38100" dist="38100" dir="2700000" algn="tl">
                    <a:srgbClr val="000000">
                      <a:alpha val="43137"/>
                    </a:srgbClr>
                  </a:outerShdw>
                </a:effectLst>
                <a:latin typeface="Gabriola" pitchFamily="82" charset="0"/>
              </a:rPr>
              <a:t> 700 NAA </a:t>
            </a:r>
            <a:r>
              <a:rPr lang="ar-DZ" sz="2900" dirty="0">
                <a:solidFill>
                  <a:srgbClr val="003366"/>
                </a:solidFill>
                <a:effectLst>
                  <a:outerShdw blurRad="38100" dist="38100" dir="2700000" algn="tl">
                    <a:srgbClr val="000000">
                      <a:alpha val="43137"/>
                    </a:srgbClr>
                  </a:outerShdw>
                </a:effectLst>
                <a:latin typeface="Gabriola" pitchFamily="82" charset="0"/>
              </a:rPr>
              <a:t>: تأسيس الرأي وتقرير التدقيق حول الكشوفات المالية</a:t>
            </a:r>
            <a:endParaRPr lang="ar-DZ" sz="29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8931473" y="1677481"/>
            <a:ext cx="1585827" cy="105862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الواجبات المطلوبة</a:t>
            </a:r>
          </a:p>
        </p:txBody>
      </p:sp>
      <p:sp>
        <p:nvSpPr>
          <p:cNvPr id="11" name="Oval 9"/>
          <p:cNvSpPr/>
          <p:nvPr/>
        </p:nvSpPr>
        <p:spPr bwMode="auto">
          <a:xfrm>
            <a:off x="9732947" y="51453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000" b="1" dirty="0">
                <a:solidFill>
                  <a:srgbClr val="FFFFFF"/>
                </a:solidFill>
              </a:rPr>
              <a:t>4</a:t>
            </a:r>
            <a:endParaRPr lang="fr-FR" sz="2000" b="1" dirty="0">
              <a:solidFill>
                <a:srgbClr val="FFFFFF"/>
              </a:solidFill>
            </a:endParaRPr>
          </a:p>
        </p:txBody>
      </p:sp>
      <p:sp>
        <p:nvSpPr>
          <p:cNvPr id="8" name="Rounded Rectangle 4"/>
          <p:cNvSpPr/>
          <p:nvPr/>
        </p:nvSpPr>
        <p:spPr bwMode="auto">
          <a:xfrm>
            <a:off x="1655998" y="1220051"/>
            <a:ext cx="6476649" cy="404914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يجب على المدقق من خلال الواجبات التي أداها أن:</a:t>
            </a:r>
          </a:p>
          <a:p>
            <a:pPr marL="457200" indent="-457200" algn="just" rtl="1" fontAlgn="base">
              <a:spcBef>
                <a:spcPct val="0"/>
              </a:spcBef>
              <a:spcAft>
                <a:spcPct val="0"/>
              </a:spcAft>
              <a:buFontTx/>
              <a:buChar char="-"/>
            </a:pPr>
            <a:r>
              <a:rPr lang="ar-DZ" sz="2800" dirty="0">
                <a:solidFill>
                  <a:srgbClr val="000000"/>
                </a:solidFill>
              </a:rPr>
              <a:t>يكون رأي بشأن معرفة ما إذا كان إعداد الكشوفات المالية في جميع جوانبها قد تم وفقا للمرجع المحاسبي المطبق،</a:t>
            </a:r>
          </a:p>
          <a:p>
            <a:pPr marL="457200" indent="-457200" algn="just" rtl="1" fontAlgn="base">
              <a:spcBef>
                <a:spcPct val="0"/>
              </a:spcBef>
              <a:spcAft>
                <a:spcPct val="0"/>
              </a:spcAft>
              <a:buFontTx/>
              <a:buChar char="-"/>
            </a:pPr>
            <a:r>
              <a:rPr lang="ar-DZ" sz="2800" dirty="0">
                <a:solidFill>
                  <a:srgbClr val="000000"/>
                </a:solidFill>
              </a:rPr>
              <a:t>يستنتج إذا كان قد حصل أو لم يحصل على الضمانات المعقولة التي تبين أن الكشوفات المالية في مجملها لا تحتوي على </a:t>
            </a:r>
            <a:r>
              <a:rPr lang="ar-DZ" sz="2800" dirty="0" err="1">
                <a:solidFill>
                  <a:srgbClr val="000000"/>
                </a:solidFill>
              </a:rPr>
              <a:t>إختلالات</a:t>
            </a:r>
            <a:r>
              <a:rPr lang="ar-DZ" sz="2800" dirty="0">
                <a:solidFill>
                  <a:srgbClr val="000000"/>
                </a:solidFill>
              </a:rPr>
              <a:t> معتبرة.</a:t>
            </a:r>
          </a:p>
          <a:p>
            <a:pPr marL="457200" indent="-457200" algn="just" rtl="1" fontAlgn="base">
              <a:spcBef>
                <a:spcPct val="0"/>
              </a:spcBef>
              <a:spcAft>
                <a:spcPct val="0"/>
              </a:spcAft>
              <a:buFontTx/>
              <a:buChar char="-"/>
            </a:pPr>
            <a:endParaRPr lang="ar-DZ" sz="2800" dirty="0">
              <a:solidFill>
                <a:srgbClr val="000000"/>
              </a:solidFill>
            </a:endParaRPr>
          </a:p>
        </p:txBody>
      </p:sp>
      <p:sp>
        <p:nvSpPr>
          <p:cNvPr id="3" name="Flèche gauche 2"/>
          <p:cNvSpPr/>
          <p:nvPr/>
        </p:nvSpPr>
        <p:spPr bwMode="auto">
          <a:xfrm rot="19828276">
            <a:off x="8087054" y="1954765"/>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5" name="Rounded Rectangle 4"/>
          <p:cNvSpPr/>
          <p:nvPr/>
        </p:nvSpPr>
        <p:spPr bwMode="auto">
          <a:xfrm>
            <a:off x="8961803" y="5458260"/>
            <a:ext cx="1525166" cy="94095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شكل الرأي</a:t>
            </a:r>
          </a:p>
        </p:txBody>
      </p:sp>
      <p:sp>
        <p:nvSpPr>
          <p:cNvPr id="16" name="Rounded Rectangle 4"/>
          <p:cNvSpPr/>
          <p:nvPr/>
        </p:nvSpPr>
        <p:spPr bwMode="auto">
          <a:xfrm>
            <a:off x="1655767" y="5459565"/>
            <a:ext cx="6657918" cy="11797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إذا استخلص المدقق أنه قد تم إعداد الكشوفات المالية في جميع جوانبها المهمة وفقا للمرجع المحاسبي المطبق فإنه يعبر عن ذلك برأي غير معدل</a:t>
            </a:r>
          </a:p>
        </p:txBody>
      </p:sp>
      <p:sp>
        <p:nvSpPr>
          <p:cNvPr id="17" name="Flèche gauche 16"/>
          <p:cNvSpPr/>
          <p:nvPr/>
        </p:nvSpPr>
        <p:spPr bwMode="auto">
          <a:xfrm rot="19828276">
            <a:off x="8369587" y="6097423"/>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4" name="Rounded Rectangle 4"/>
          <p:cNvSpPr/>
          <p:nvPr/>
        </p:nvSpPr>
        <p:spPr bwMode="auto">
          <a:xfrm>
            <a:off x="1814346" y="5370715"/>
            <a:ext cx="6657918" cy="133756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rPr>
              <a:t>يعبر المدقق عن رأي معدل في تقريره إذا استنتج وفقا للعناصر المقنعة المجمعة أن الكشوفات المالية في مجملها تتضمن </a:t>
            </a:r>
            <a:r>
              <a:rPr lang="ar-DZ" sz="2400" dirty="0" err="1">
                <a:solidFill>
                  <a:srgbClr val="000000"/>
                </a:solidFill>
              </a:rPr>
              <a:t>إختلالات</a:t>
            </a:r>
            <a:r>
              <a:rPr lang="ar-DZ" sz="2400" dirty="0">
                <a:solidFill>
                  <a:srgbClr val="000000"/>
                </a:solidFill>
              </a:rPr>
              <a:t> معتبرة، كذلك ليس بوسعه جمع العناصر المقنعة الكافية والمناسبة لذلك. </a:t>
            </a:r>
          </a:p>
        </p:txBody>
      </p:sp>
    </p:spTree>
    <p:extLst>
      <p:ext uri="{BB962C8B-B14F-4D97-AF65-F5344CB8AC3E}">
        <p14:creationId xmlns:p14="http://schemas.microsoft.com/office/powerpoint/2010/main" val="25593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1919536" y="142287"/>
            <a:ext cx="7776864"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900" dirty="0">
                <a:solidFill>
                  <a:srgbClr val="003366"/>
                </a:solidFill>
                <a:effectLst>
                  <a:outerShdw blurRad="38100" dist="38100" dir="2700000" algn="tl">
                    <a:srgbClr val="000000">
                      <a:alpha val="43137"/>
                    </a:srgbClr>
                  </a:outerShdw>
                </a:effectLst>
                <a:latin typeface="Gabriola" pitchFamily="82" charset="0"/>
              </a:rPr>
              <a:t> 700 NAA </a:t>
            </a:r>
            <a:r>
              <a:rPr lang="ar-DZ" sz="2900" dirty="0">
                <a:solidFill>
                  <a:srgbClr val="003366"/>
                </a:solidFill>
                <a:effectLst>
                  <a:outerShdw blurRad="38100" dist="38100" dir="2700000" algn="tl">
                    <a:srgbClr val="000000">
                      <a:alpha val="43137"/>
                    </a:srgbClr>
                  </a:outerShdw>
                </a:effectLst>
                <a:latin typeface="Gabriola" pitchFamily="82" charset="0"/>
              </a:rPr>
              <a:t>: تأسيس الرأي وتقرير التدقيق حول الكشوفات المالية</a:t>
            </a:r>
            <a:endParaRPr lang="ar-DZ" sz="29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8931473" y="1677481"/>
            <a:ext cx="1585827" cy="146348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مضمون تقرير التدقيق</a:t>
            </a:r>
          </a:p>
        </p:txBody>
      </p:sp>
      <p:sp>
        <p:nvSpPr>
          <p:cNvPr id="11" name="Oval 9"/>
          <p:cNvSpPr/>
          <p:nvPr/>
        </p:nvSpPr>
        <p:spPr bwMode="auto">
          <a:xfrm>
            <a:off x="9732947" y="51453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000" b="1" dirty="0">
                <a:solidFill>
                  <a:srgbClr val="FFFFFF"/>
                </a:solidFill>
              </a:rPr>
              <a:t>4</a:t>
            </a:r>
            <a:endParaRPr lang="fr-FR" sz="2000" b="1" dirty="0">
              <a:solidFill>
                <a:srgbClr val="FFFFFF"/>
              </a:solidFill>
            </a:endParaRPr>
          </a:p>
        </p:txBody>
      </p:sp>
      <p:sp>
        <p:nvSpPr>
          <p:cNvPr id="8" name="Rounded Rectangle 4"/>
          <p:cNvSpPr/>
          <p:nvPr/>
        </p:nvSpPr>
        <p:spPr bwMode="auto">
          <a:xfrm>
            <a:off x="1919537" y="1412776"/>
            <a:ext cx="6260625" cy="504056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 يجب أن يكون تقرير المدقق كتابي و يتضمن:</a:t>
            </a:r>
          </a:p>
          <a:p>
            <a:pPr marL="457200" indent="-457200" algn="just" rtl="1" fontAlgn="base">
              <a:spcBef>
                <a:spcPct val="0"/>
              </a:spcBef>
              <a:spcAft>
                <a:spcPct val="0"/>
              </a:spcAft>
              <a:buFontTx/>
              <a:buChar char="-"/>
            </a:pPr>
            <a:r>
              <a:rPr lang="ar-DZ" sz="2800" dirty="0">
                <a:solidFill>
                  <a:srgbClr val="000000"/>
                </a:solidFill>
              </a:rPr>
              <a:t>عنوان يشرح بوضوح أن التقرير لمدقق مستقل،</a:t>
            </a:r>
          </a:p>
          <a:p>
            <a:pPr marL="457200" indent="-457200" algn="just" rtl="1" fontAlgn="base">
              <a:spcBef>
                <a:spcPct val="0"/>
              </a:spcBef>
              <a:spcAft>
                <a:spcPct val="0"/>
              </a:spcAft>
              <a:buFontTx/>
              <a:buChar char="-"/>
            </a:pPr>
            <a:r>
              <a:rPr lang="ar-DZ" sz="2800" dirty="0">
                <a:solidFill>
                  <a:srgbClr val="000000"/>
                </a:solidFill>
              </a:rPr>
              <a:t>المرسل إليه،</a:t>
            </a:r>
          </a:p>
          <a:p>
            <a:pPr marL="457200" indent="-457200" algn="just" rtl="1" fontAlgn="base">
              <a:spcBef>
                <a:spcPct val="0"/>
              </a:spcBef>
              <a:spcAft>
                <a:spcPct val="0"/>
              </a:spcAft>
              <a:buFontTx/>
              <a:buChar char="-"/>
            </a:pPr>
            <a:r>
              <a:rPr lang="ar-DZ" sz="2800" dirty="0">
                <a:solidFill>
                  <a:srgbClr val="000000"/>
                </a:solidFill>
              </a:rPr>
              <a:t>فقرة تمهيدية للتعريف بالكيان و الكشوفات المالية المدققة وتاريخ إقفالها وملخص لأهم الطرق المحاسبية المستعملة،</a:t>
            </a:r>
          </a:p>
          <a:p>
            <a:pPr marL="457200" indent="-457200" algn="just" rtl="1" fontAlgn="base">
              <a:spcBef>
                <a:spcPct val="0"/>
              </a:spcBef>
              <a:spcAft>
                <a:spcPct val="0"/>
              </a:spcAft>
              <a:buFontTx/>
              <a:buChar char="-"/>
            </a:pPr>
            <a:r>
              <a:rPr lang="ar-DZ" sz="2800" dirty="0">
                <a:solidFill>
                  <a:srgbClr val="000000"/>
                </a:solidFill>
              </a:rPr>
              <a:t>شرح لمسؤولية المسيرين </a:t>
            </a:r>
            <a:r>
              <a:rPr lang="ar-DZ" sz="2800" dirty="0" err="1">
                <a:solidFill>
                  <a:srgbClr val="000000"/>
                </a:solidFill>
              </a:rPr>
              <a:t>الإجتماعيين</a:t>
            </a:r>
            <a:r>
              <a:rPr lang="ar-DZ" sz="2800" dirty="0">
                <a:solidFill>
                  <a:srgbClr val="000000"/>
                </a:solidFill>
              </a:rPr>
              <a:t>،</a:t>
            </a:r>
          </a:p>
          <a:p>
            <a:pPr marL="457200" indent="-457200" algn="just" rtl="1" fontAlgn="base">
              <a:spcBef>
                <a:spcPct val="0"/>
              </a:spcBef>
              <a:spcAft>
                <a:spcPct val="0"/>
              </a:spcAft>
              <a:buFontTx/>
              <a:buChar char="-"/>
            </a:pPr>
            <a:r>
              <a:rPr lang="ar-DZ" sz="2800" dirty="0">
                <a:solidFill>
                  <a:srgbClr val="000000"/>
                </a:solidFill>
              </a:rPr>
              <a:t>شرح لمسؤولية المدقق،</a:t>
            </a:r>
          </a:p>
          <a:p>
            <a:pPr marL="457200" indent="-457200" algn="just" rtl="1" fontAlgn="base">
              <a:spcBef>
                <a:spcPct val="0"/>
              </a:spcBef>
              <a:spcAft>
                <a:spcPct val="0"/>
              </a:spcAft>
              <a:buFontTx/>
              <a:buChar char="-"/>
            </a:pPr>
            <a:r>
              <a:rPr lang="ar-DZ" sz="2800" dirty="0">
                <a:solidFill>
                  <a:srgbClr val="000000"/>
                </a:solidFill>
              </a:rPr>
              <a:t>تاريخ تقرير المدقق،</a:t>
            </a:r>
          </a:p>
          <a:p>
            <a:pPr marL="457200" indent="-457200" algn="just" rtl="1" fontAlgn="base">
              <a:spcBef>
                <a:spcPct val="0"/>
              </a:spcBef>
              <a:spcAft>
                <a:spcPct val="0"/>
              </a:spcAft>
              <a:buFontTx/>
              <a:buChar char="-"/>
            </a:pPr>
            <a:r>
              <a:rPr lang="ar-DZ" sz="2800" dirty="0">
                <a:solidFill>
                  <a:srgbClr val="000000"/>
                </a:solidFill>
              </a:rPr>
              <a:t>عنوان المدقق،</a:t>
            </a:r>
          </a:p>
        </p:txBody>
      </p:sp>
      <p:sp>
        <p:nvSpPr>
          <p:cNvPr id="3" name="Flèche gauche 2"/>
          <p:cNvSpPr/>
          <p:nvPr/>
        </p:nvSpPr>
        <p:spPr bwMode="auto">
          <a:xfrm rot="19828276">
            <a:off x="8087054" y="1954765"/>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Tree>
    <p:extLst>
      <p:ext uri="{BB962C8B-B14F-4D97-AF65-F5344CB8AC3E}">
        <p14:creationId xmlns:p14="http://schemas.microsoft.com/office/powerpoint/2010/main" val="27178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8" name="Rounded Rectangle 7"/>
          <p:cNvSpPr/>
          <p:nvPr/>
        </p:nvSpPr>
        <p:spPr bwMode="auto">
          <a:xfrm>
            <a:off x="7968208" y="2420888"/>
            <a:ext cx="2579479" cy="576064"/>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الرأي النظيف</a:t>
            </a:r>
          </a:p>
        </p:txBody>
      </p:sp>
      <p:sp>
        <p:nvSpPr>
          <p:cNvPr id="3" name="Left Arrow 2"/>
          <p:cNvSpPr/>
          <p:nvPr/>
        </p:nvSpPr>
        <p:spPr bwMode="auto">
          <a:xfrm>
            <a:off x="9031899" y="755777"/>
            <a:ext cx="1551071" cy="1778268"/>
          </a:xfrm>
          <a:prstGeom prst="leftArrow">
            <a:avLst>
              <a:gd name="adj1" fmla="val 50000"/>
              <a:gd name="adj2" fmla="val 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أنواع تقرير المدقق </a:t>
            </a:r>
          </a:p>
        </p:txBody>
      </p:sp>
      <p:sp>
        <p:nvSpPr>
          <p:cNvPr id="7" name="Rounded Rectangle 6"/>
          <p:cNvSpPr/>
          <p:nvPr/>
        </p:nvSpPr>
        <p:spPr bwMode="auto">
          <a:xfrm>
            <a:off x="3166867" y="284127"/>
            <a:ext cx="5256585" cy="74513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700" b="1" dirty="0">
                <a:solidFill>
                  <a:srgbClr val="003366"/>
                </a:solidFill>
                <a:latin typeface="Gabriola" pitchFamily="82" charset="0"/>
              </a:rPr>
              <a:t>ISA 700</a:t>
            </a:r>
            <a:r>
              <a:rPr lang="ar-DZ" sz="2700" b="1" dirty="0">
                <a:solidFill>
                  <a:srgbClr val="003366"/>
                </a:solidFill>
                <a:latin typeface="Gabriola" pitchFamily="82" charset="0"/>
              </a:rPr>
              <a:t>  = تقرير المدقق عن القوائم المالية</a:t>
            </a:r>
            <a:endParaRPr lang="fr-FR" sz="2700" b="1" dirty="0">
              <a:solidFill>
                <a:srgbClr val="003366"/>
              </a:solidFill>
              <a:latin typeface="Gabriola" pitchFamily="82" charset="0"/>
            </a:endParaRPr>
          </a:p>
        </p:txBody>
      </p:sp>
      <p:sp>
        <p:nvSpPr>
          <p:cNvPr id="10" name="Oval 9"/>
          <p:cNvSpPr/>
          <p:nvPr/>
        </p:nvSpPr>
        <p:spPr bwMode="auto">
          <a:xfrm>
            <a:off x="9059880" y="369530"/>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a:solidFill>
                  <a:srgbClr val="FFFFFF"/>
                </a:solidFill>
              </a:rPr>
              <a:t>1</a:t>
            </a:r>
          </a:p>
        </p:txBody>
      </p:sp>
      <p:sp>
        <p:nvSpPr>
          <p:cNvPr id="11" name="Rounded Rectangle 10"/>
          <p:cNvSpPr/>
          <p:nvPr/>
        </p:nvSpPr>
        <p:spPr bwMode="auto">
          <a:xfrm>
            <a:off x="4943873" y="1356879"/>
            <a:ext cx="2579479" cy="576064"/>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الرأي المتحفظ</a:t>
            </a:r>
          </a:p>
        </p:txBody>
      </p:sp>
      <p:sp>
        <p:nvSpPr>
          <p:cNvPr id="12" name="Rounded Rectangle 11"/>
          <p:cNvSpPr/>
          <p:nvPr/>
        </p:nvSpPr>
        <p:spPr bwMode="auto">
          <a:xfrm>
            <a:off x="1877127" y="1356879"/>
            <a:ext cx="2579479" cy="576064"/>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عدم إبداء الرأي</a:t>
            </a:r>
          </a:p>
        </p:txBody>
      </p:sp>
      <p:sp>
        <p:nvSpPr>
          <p:cNvPr id="13" name="Rounded Rectangle 12"/>
          <p:cNvSpPr/>
          <p:nvPr/>
        </p:nvSpPr>
        <p:spPr bwMode="auto">
          <a:xfrm>
            <a:off x="7969820" y="3140968"/>
            <a:ext cx="2579479" cy="360040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latin typeface="Gabriola" pitchFamily="82" charset="0"/>
              </a:rPr>
              <a:t>يكون في حالة استنتاج المدقق بأن القوائم المالية تعبر بصورة حقيقية وعادلة عن الوضعية الحقيقية للمؤسسة و لا تتضمن أخطار جوهرية .</a:t>
            </a:r>
          </a:p>
        </p:txBody>
      </p:sp>
      <p:sp>
        <p:nvSpPr>
          <p:cNvPr id="14" name="Rounded Rectangle 13"/>
          <p:cNvSpPr/>
          <p:nvPr/>
        </p:nvSpPr>
        <p:spPr bwMode="auto">
          <a:xfrm>
            <a:off x="4943873" y="2060848"/>
            <a:ext cx="2579479" cy="4464496"/>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latin typeface="Gabriola" pitchFamily="82" charset="0"/>
              </a:rPr>
              <a:t>عندما يخلص المدقق إلى أن الأخطاء الجوهرية ليس هامة بدرجة كبيرة تؤثر على مصداقية القوائم المالية و لكن أخذها بعين الإعتبار سيساعد في عدم وقوعها مجددا.</a:t>
            </a:r>
          </a:p>
        </p:txBody>
      </p:sp>
      <p:sp>
        <p:nvSpPr>
          <p:cNvPr id="15" name="Rounded Rectangle 14"/>
          <p:cNvSpPr/>
          <p:nvPr/>
        </p:nvSpPr>
        <p:spPr bwMode="auto">
          <a:xfrm>
            <a:off x="1853932" y="2062651"/>
            <a:ext cx="2801908" cy="4464496"/>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latin typeface="Gabriola" pitchFamily="82" charset="0"/>
              </a:rPr>
              <a:t>في حالة وجود أخطاء جوهرية معتبرة  و لا يتمكن المدقق من الحصول على أدلة إثبات كافية و ملائمة نظرا لعدم توفير المعلومات المناسبة من قبل الإدارة.</a:t>
            </a:r>
          </a:p>
        </p:txBody>
      </p:sp>
    </p:spTree>
    <p:extLst>
      <p:ext uri="{BB962C8B-B14F-4D97-AF65-F5344CB8AC3E}">
        <p14:creationId xmlns:p14="http://schemas.microsoft.com/office/powerpoint/2010/main" val="279896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3" name="Left Arrow 2"/>
          <p:cNvSpPr/>
          <p:nvPr/>
        </p:nvSpPr>
        <p:spPr bwMode="auto">
          <a:xfrm>
            <a:off x="9031899" y="755777"/>
            <a:ext cx="1551071" cy="1778268"/>
          </a:xfrm>
          <a:prstGeom prst="leftArrow">
            <a:avLst>
              <a:gd name="adj1" fmla="val 50000"/>
              <a:gd name="adj2" fmla="val 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أنواع تقرير المدقق </a:t>
            </a:r>
          </a:p>
        </p:txBody>
      </p:sp>
      <p:sp>
        <p:nvSpPr>
          <p:cNvPr id="7" name="Rounded Rectangle 6"/>
          <p:cNvSpPr/>
          <p:nvPr/>
        </p:nvSpPr>
        <p:spPr bwMode="auto">
          <a:xfrm>
            <a:off x="3166867" y="284127"/>
            <a:ext cx="5256585" cy="74513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700" b="1" dirty="0">
                <a:solidFill>
                  <a:srgbClr val="003366"/>
                </a:solidFill>
                <a:latin typeface="Gabriola" pitchFamily="82" charset="0"/>
              </a:rPr>
              <a:t>ISA 700</a:t>
            </a:r>
            <a:r>
              <a:rPr lang="ar-DZ" sz="2700" b="1" dirty="0">
                <a:solidFill>
                  <a:srgbClr val="003366"/>
                </a:solidFill>
                <a:latin typeface="Gabriola" pitchFamily="82" charset="0"/>
              </a:rPr>
              <a:t>  = تقرير المدقق عن القوائم المالية</a:t>
            </a:r>
            <a:endParaRPr lang="fr-FR" sz="2700" b="1" dirty="0">
              <a:solidFill>
                <a:srgbClr val="003366"/>
              </a:solidFill>
              <a:latin typeface="Gabriola" pitchFamily="82" charset="0"/>
            </a:endParaRPr>
          </a:p>
        </p:txBody>
      </p:sp>
      <p:sp>
        <p:nvSpPr>
          <p:cNvPr id="10" name="Oval 9"/>
          <p:cNvSpPr/>
          <p:nvPr/>
        </p:nvSpPr>
        <p:spPr bwMode="auto">
          <a:xfrm>
            <a:off x="9059880" y="369530"/>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a:solidFill>
                  <a:srgbClr val="FFFFFF"/>
                </a:solidFill>
              </a:rPr>
              <a:t>1</a:t>
            </a:r>
          </a:p>
        </p:txBody>
      </p:sp>
      <p:sp>
        <p:nvSpPr>
          <p:cNvPr id="11" name="Rounded Rectangle 10"/>
          <p:cNvSpPr/>
          <p:nvPr/>
        </p:nvSpPr>
        <p:spPr bwMode="auto">
          <a:xfrm>
            <a:off x="4943873" y="1356879"/>
            <a:ext cx="2579479" cy="576064"/>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الرأي المعاكس</a:t>
            </a:r>
          </a:p>
        </p:txBody>
      </p:sp>
      <p:sp>
        <p:nvSpPr>
          <p:cNvPr id="14" name="Rounded Rectangle 13"/>
          <p:cNvSpPr/>
          <p:nvPr/>
        </p:nvSpPr>
        <p:spPr bwMode="auto">
          <a:xfrm>
            <a:off x="3166866" y="2060848"/>
            <a:ext cx="5377406" cy="4032448"/>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latin typeface="Gabriola" pitchFamily="82" charset="0"/>
              </a:rPr>
              <a:t>يقوم المدقق بإبداءه في حالة وجود أخطاء جوهرية تؤثر على مصداقية و عدالة القوائم المالية و يرى أن مجرد التحفظ في التقرير لوحده ليس كافيا للإفصاح عن طبيعة الإنحراف أو النقصان في القوائم المالية.</a:t>
            </a:r>
          </a:p>
          <a:p>
            <a:pPr algn="just" rtl="1" fontAlgn="base">
              <a:spcBef>
                <a:spcPct val="0"/>
              </a:spcBef>
              <a:spcAft>
                <a:spcPct val="0"/>
              </a:spcAft>
            </a:pPr>
            <a:r>
              <a:rPr lang="ar-DZ" sz="2600" dirty="0">
                <a:solidFill>
                  <a:srgbClr val="000000"/>
                </a:solidFill>
                <a:latin typeface="Gabriola" pitchFamily="82" charset="0"/>
              </a:rPr>
              <a:t> و يجب أن يتضمن تقريره وصفا واضحا لكافة الأسباب و أدلة الإثبات لكافة الأخطاء </a:t>
            </a:r>
            <a:r>
              <a:rPr lang="ar-DZ" sz="2600">
                <a:solidFill>
                  <a:srgbClr val="000000"/>
                </a:solidFill>
                <a:latin typeface="Gabriola" pitchFamily="82" charset="0"/>
              </a:rPr>
              <a:t>المكتشفة.</a:t>
            </a:r>
          </a:p>
        </p:txBody>
      </p:sp>
    </p:spTree>
    <p:extLst>
      <p:ext uri="{BB962C8B-B14F-4D97-AF65-F5344CB8AC3E}">
        <p14:creationId xmlns:p14="http://schemas.microsoft.com/office/powerpoint/2010/main" val="84973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510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 مهام التدقيق الأولية – الأرصدة </a:t>
            </a:r>
            <a:r>
              <a:rPr lang="ar-DZ" sz="3200" dirty="0" err="1">
                <a:solidFill>
                  <a:srgbClr val="003366"/>
                </a:solidFill>
                <a:effectLst>
                  <a:outerShdw blurRad="38100" dist="38100" dir="2700000" algn="tl">
                    <a:srgbClr val="000000">
                      <a:alpha val="43137"/>
                    </a:srgbClr>
                  </a:outerShdw>
                </a:effectLst>
                <a:latin typeface="Gabriola" pitchFamily="82" charset="0"/>
              </a:rPr>
              <a:t>الإفتتاحية</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9243622" y="2364417"/>
            <a:ext cx="1224136" cy="105862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الهدف</a:t>
            </a:r>
          </a:p>
        </p:txBody>
      </p:sp>
      <p:sp>
        <p:nvSpPr>
          <p:cNvPr id="11" name="Oval 9"/>
          <p:cNvSpPr/>
          <p:nvPr/>
        </p:nvSpPr>
        <p:spPr bwMode="auto">
          <a:xfrm>
            <a:off x="9732947" y="51453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000" b="1" dirty="0">
                <a:solidFill>
                  <a:srgbClr val="FFFFFF"/>
                </a:solidFill>
              </a:rPr>
              <a:t>3</a:t>
            </a:r>
            <a:endParaRPr lang="fr-FR" sz="2000" b="1" dirty="0">
              <a:solidFill>
                <a:srgbClr val="FFFFFF"/>
              </a:solidFill>
            </a:endParaRPr>
          </a:p>
        </p:txBody>
      </p:sp>
      <p:sp>
        <p:nvSpPr>
          <p:cNvPr id="8" name="Rounded Rectangle 4"/>
          <p:cNvSpPr/>
          <p:nvPr/>
        </p:nvSpPr>
        <p:spPr bwMode="auto">
          <a:xfrm>
            <a:off x="1731968" y="1171097"/>
            <a:ext cx="6810135" cy="415054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500" dirty="0">
                <a:solidFill>
                  <a:srgbClr val="000000"/>
                </a:solidFill>
              </a:rPr>
              <a:t>يجب على المدقق جمع العناصر المقنعة الكافية والمناسبة التي تسمح بضمان أنه:</a:t>
            </a:r>
          </a:p>
          <a:p>
            <a:pPr marL="457200" indent="-457200" algn="just" rtl="1" fontAlgn="base">
              <a:spcBef>
                <a:spcPct val="0"/>
              </a:spcBef>
              <a:spcAft>
                <a:spcPct val="0"/>
              </a:spcAft>
              <a:buFontTx/>
              <a:buChar char="-"/>
            </a:pPr>
            <a:r>
              <a:rPr lang="ar-DZ" sz="2500" dirty="0">
                <a:solidFill>
                  <a:srgbClr val="000000"/>
                </a:solidFill>
              </a:rPr>
              <a:t>قد تم عند إعادة </a:t>
            </a:r>
            <a:r>
              <a:rPr lang="ar-DZ" sz="2500" dirty="0" err="1">
                <a:solidFill>
                  <a:srgbClr val="000000"/>
                </a:solidFill>
              </a:rPr>
              <a:t>الإفتتاح</a:t>
            </a:r>
            <a:r>
              <a:rPr lang="ar-DZ" sz="2500" dirty="0">
                <a:solidFill>
                  <a:srgbClr val="000000"/>
                </a:solidFill>
              </a:rPr>
              <a:t> نقل أرصدة اقفال السنة المالية السابقة بشكل صحيح وأنها لا تحتوي على أي اختلال له تأثير معتبر على الكشوفات المالية الخاصة بالسنة الجارية.</a:t>
            </a:r>
          </a:p>
          <a:p>
            <a:pPr marL="457200" indent="-457200" algn="just" rtl="1" fontAlgn="base">
              <a:spcBef>
                <a:spcPct val="0"/>
              </a:spcBef>
              <a:spcAft>
                <a:spcPct val="0"/>
              </a:spcAft>
              <a:buFontTx/>
              <a:buChar char="-"/>
            </a:pPr>
            <a:r>
              <a:rPr lang="ar-DZ" sz="2500" dirty="0">
                <a:solidFill>
                  <a:srgbClr val="000000"/>
                </a:solidFill>
              </a:rPr>
              <a:t>الطرق المحاسبية الملائمة والتي انعكست في الأرصدة الافتتاحية قد تم تطبيقها بشكل </a:t>
            </a:r>
            <a:r>
              <a:rPr lang="ar-DZ" sz="2500">
                <a:solidFill>
                  <a:srgbClr val="000000"/>
                </a:solidFill>
              </a:rPr>
              <a:t>دائم في </a:t>
            </a:r>
            <a:r>
              <a:rPr lang="ar-DZ" sz="2500" dirty="0">
                <a:solidFill>
                  <a:srgbClr val="000000"/>
                </a:solidFill>
              </a:rPr>
              <a:t>إعداد الكشوفات المالية للفترة الجارية.</a:t>
            </a:r>
          </a:p>
          <a:p>
            <a:pPr marL="457200" indent="-457200" algn="just" rtl="1" fontAlgn="base">
              <a:spcBef>
                <a:spcPct val="0"/>
              </a:spcBef>
              <a:spcAft>
                <a:spcPct val="0"/>
              </a:spcAft>
              <a:buFontTx/>
              <a:buChar char="-"/>
            </a:pPr>
            <a:r>
              <a:rPr lang="ar-DZ" sz="2500" dirty="0">
                <a:solidFill>
                  <a:srgbClr val="000000"/>
                </a:solidFill>
              </a:rPr>
              <a:t> قد تم التسجيل المحاسبي لأثر التغيرات الحاصلة في الطرق بصفة ملائمة وتم عرضه بشكل صحيح.</a:t>
            </a:r>
          </a:p>
        </p:txBody>
      </p:sp>
      <p:sp>
        <p:nvSpPr>
          <p:cNvPr id="3" name="Flèche gauche 2"/>
          <p:cNvSpPr/>
          <p:nvPr/>
        </p:nvSpPr>
        <p:spPr bwMode="auto">
          <a:xfrm rot="19828276">
            <a:off x="8611368" y="2895619"/>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5" name="Rounded Rectangle 4"/>
          <p:cNvSpPr/>
          <p:nvPr/>
        </p:nvSpPr>
        <p:spPr bwMode="auto">
          <a:xfrm>
            <a:off x="8933817" y="5603579"/>
            <a:ext cx="1525166" cy="94095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الأرصدة الافتتاحية</a:t>
            </a:r>
          </a:p>
        </p:txBody>
      </p:sp>
      <p:sp>
        <p:nvSpPr>
          <p:cNvPr id="16" name="Rounded Rectangle 4"/>
          <p:cNvSpPr/>
          <p:nvPr/>
        </p:nvSpPr>
        <p:spPr bwMode="auto">
          <a:xfrm>
            <a:off x="1655767" y="5459565"/>
            <a:ext cx="6657918" cy="11797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هي المبالغ الواردة في الكشوفات المالية للعناصر الموجودة في بداية الفترة والتي على أساسها يجب تقديم المعلومات، مثل الطرق المحاسبية في عرض حسابات السنوات السابقة.</a:t>
            </a:r>
          </a:p>
        </p:txBody>
      </p:sp>
      <p:sp>
        <p:nvSpPr>
          <p:cNvPr id="17" name="Flèche gauche 16"/>
          <p:cNvSpPr/>
          <p:nvPr/>
        </p:nvSpPr>
        <p:spPr bwMode="auto">
          <a:xfrm rot="19828276">
            <a:off x="8369587" y="6097423"/>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4" name="Rounded Rectangle 4"/>
          <p:cNvSpPr/>
          <p:nvPr/>
        </p:nvSpPr>
        <p:spPr bwMode="auto">
          <a:xfrm>
            <a:off x="8933817" y="4177491"/>
            <a:ext cx="1525166" cy="118153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مهام التدقيق الاولية</a:t>
            </a:r>
          </a:p>
        </p:txBody>
      </p:sp>
      <p:sp>
        <p:nvSpPr>
          <p:cNvPr id="18" name="Rounded Rectangle 4"/>
          <p:cNvSpPr/>
          <p:nvPr/>
        </p:nvSpPr>
        <p:spPr bwMode="auto">
          <a:xfrm>
            <a:off x="1731967" y="5519252"/>
            <a:ext cx="6657918" cy="11797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هي المهمة تتسم فيها الكشوفات المالية للفترة السابقة بأنها لم تكن موضوع تدقيق أو تم تدقيقها من طرف المدقق السابق (سالف).</a:t>
            </a:r>
          </a:p>
        </p:txBody>
      </p:sp>
      <p:sp>
        <p:nvSpPr>
          <p:cNvPr id="19" name="Flèche gauche 18"/>
          <p:cNvSpPr/>
          <p:nvPr/>
        </p:nvSpPr>
        <p:spPr bwMode="auto">
          <a:xfrm rot="19828276">
            <a:off x="8521987" y="6249823"/>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Tree>
    <p:extLst>
      <p:ext uri="{BB962C8B-B14F-4D97-AF65-F5344CB8AC3E}">
        <p14:creationId xmlns:p14="http://schemas.microsoft.com/office/powerpoint/2010/main" val="4802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fade">
                                      <p:cBhvr>
                                        <p:cTn id="4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510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 مهام التدقيق الأولية – الأرصدة </a:t>
            </a:r>
            <a:r>
              <a:rPr lang="ar-DZ" sz="3200" dirty="0" err="1">
                <a:solidFill>
                  <a:srgbClr val="003366"/>
                </a:solidFill>
                <a:effectLst>
                  <a:outerShdw blurRad="38100" dist="38100" dir="2700000" algn="tl">
                    <a:srgbClr val="000000">
                      <a:alpha val="43137"/>
                    </a:srgbClr>
                  </a:outerShdw>
                </a:effectLst>
                <a:latin typeface="Gabriola" pitchFamily="82" charset="0"/>
              </a:rPr>
              <a:t>الإفتتاحية</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8" name="Rounded Rectangle 4"/>
          <p:cNvSpPr/>
          <p:nvPr/>
        </p:nvSpPr>
        <p:spPr bwMode="auto">
          <a:xfrm>
            <a:off x="2166942" y="2384884"/>
            <a:ext cx="7890255" cy="144016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500" dirty="0">
                <a:solidFill>
                  <a:srgbClr val="000000"/>
                </a:solidFill>
              </a:rPr>
              <a:t>إذا كان المدقق غير قادر على جمع العناصر المقنعة الكافي والملائمة حول الأرصدة </a:t>
            </a:r>
            <a:r>
              <a:rPr lang="ar-DZ" sz="2500" dirty="0" err="1">
                <a:solidFill>
                  <a:srgbClr val="000000"/>
                </a:solidFill>
              </a:rPr>
              <a:t>الإفتتاحي</a:t>
            </a:r>
            <a:r>
              <a:rPr lang="ar-DZ" sz="2500" dirty="0">
                <a:solidFill>
                  <a:srgbClr val="000000"/>
                </a:solidFill>
              </a:rPr>
              <a:t> يجب أن يقدم رأي بتحفظ ويبين استحالة تقديم رأي حول الكشوفات المالية.</a:t>
            </a:r>
          </a:p>
        </p:txBody>
      </p:sp>
      <p:sp>
        <p:nvSpPr>
          <p:cNvPr id="20" name="Rounded Rectangle 4"/>
          <p:cNvSpPr/>
          <p:nvPr/>
        </p:nvSpPr>
        <p:spPr bwMode="auto">
          <a:xfrm>
            <a:off x="8256240" y="1182244"/>
            <a:ext cx="1224136" cy="105862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ملاحظة</a:t>
            </a:r>
          </a:p>
        </p:txBody>
      </p:sp>
      <p:sp>
        <p:nvSpPr>
          <p:cNvPr id="21" name="Rounded Rectangle 4"/>
          <p:cNvSpPr/>
          <p:nvPr/>
        </p:nvSpPr>
        <p:spPr bwMode="auto">
          <a:xfrm>
            <a:off x="2188000" y="4365104"/>
            <a:ext cx="7890255" cy="1800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500" dirty="0">
                <a:solidFill>
                  <a:srgbClr val="000000"/>
                </a:solidFill>
              </a:rPr>
              <a:t>إذا توصل المدقق إلى نتيجة أن الأرصدة الافتتاحية تحمل اختلالا لديه تأثير معتبر على الكشوفات المالية للفترة الجارية و أن هذا </a:t>
            </a:r>
            <a:r>
              <a:rPr lang="ar-DZ" sz="2500" dirty="0" err="1">
                <a:solidFill>
                  <a:srgbClr val="000000"/>
                </a:solidFill>
              </a:rPr>
              <a:t>الإختلاف</a:t>
            </a:r>
            <a:r>
              <a:rPr lang="ar-DZ" sz="2500" dirty="0">
                <a:solidFill>
                  <a:srgbClr val="000000"/>
                </a:solidFill>
              </a:rPr>
              <a:t> لم يتم تسجيله محاسبيا بطريقة ملائمة ولم يكن محل عرض مناسب وجب عليه تبعا للحالة تقديم رأي بتحفظ أو رأي بالرفض .</a:t>
            </a:r>
          </a:p>
        </p:txBody>
      </p:sp>
    </p:spTree>
    <p:extLst>
      <p:ext uri="{BB962C8B-B14F-4D97-AF65-F5344CB8AC3E}">
        <p14:creationId xmlns:p14="http://schemas.microsoft.com/office/powerpoint/2010/main" val="42484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560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أحداث تقع بعد إقفال الحسابات</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9084332" y="1563895"/>
            <a:ext cx="122413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مجال التطبيق</a:t>
            </a:r>
          </a:p>
        </p:txBody>
      </p:sp>
      <p:sp>
        <p:nvSpPr>
          <p:cNvPr id="11" name="Oval 9"/>
          <p:cNvSpPr/>
          <p:nvPr/>
        </p:nvSpPr>
        <p:spPr bwMode="auto">
          <a:xfrm>
            <a:off x="9732947" y="51453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a:solidFill>
                  <a:srgbClr val="FFFFFF"/>
                </a:solidFill>
              </a:rPr>
              <a:t>2</a:t>
            </a:r>
          </a:p>
        </p:txBody>
      </p:sp>
      <p:sp>
        <p:nvSpPr>
          <p:cNvPr id="8" name="Rounded Rectangle 4"/>
          <p:cNvSpPr/>
          <p:nvPr/>
        </p:nvSpPr>
        <p:spPr bwMode="auto">
          <a:xfrm>
            <a:off x="1697466" y="1288509"/>
            <a:ext cx="6476649" cy="166390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3000" dirty="0">
                <a:solidFill>
                  <a:srgbClr val="000000"/>
                </a:solidFill>
              </a:rPr>
              <a:t>يتطرق هذا المعيار إلى التزامات المدقق اتجاه الأحداث اللاحقة لإقفال الحسابات في إطار تدقيق الكشوف المالية</a:t>
            </a:r>
          </a:p>
        </p:txBody>
      </p:sp>
      <p:sp>
        <p:nvSpPr>
          <p:cNvPr id="3" name="Flèche gauche 2"/>
          <p:cNvSpPr/>
          <p:nvPr/>
        </p:nvSpPr>
        <p:spPr bwMode="auto">
          <a:xfrm rot="19828276">
            <a:off x="8168981" y="2005387"/>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9" name="Rounded Rectangle 4"/>
          <p:cNvSpPr/>
          <p:nvPr/>
        </p:nvSpPr>
        <p:spPr bwMode="auto">
          <a:xfrm>
            <a:off x="9095069" y="4454836"/>
            <a:ext cx="122413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الأحداث اللاحقة</a:t>
            </a:r>
          </a:p>
        </p:txBody>
      </p:sp>
      <p:sp>
        <p:nvSpPr>
          <p:cNvPr id="10" name="Rounded Rectangle 4"/>
          <p:cNvSpPr/>
          <p:nvPr/>
        </p:nvSpPr>
        <p:spPr bwMode="auto">
          <a:xfrm>
            <a:off x="1708203" y="3699358"/>
            <a:ext cx="6476649" cy="289799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3000" dirty="0">
                <a:solidFill>
                  <a:srgbClr val="000000"/>
                </a:solidFill>
              </a:rPr>
              <a:t>هي الأحداث الواقعة:</a:t>
            </a:r>
          </a:p>
          <a:p>
            <a:pPr marL="457200" indent="-457200" algn="just" rtl="1" fontAlgn="base">
              <a:spcBef>
                <a:spcPct val="0"/>
              </a:spcBef>
              <a:spcAft>
                <a:spcPct val="0"/>
              </a:spcAft>
              <a:buFontTx/>
              <a:buChar char="-"/>
            </a:pPr>
            <a:r>
              <a:rPr lang="ar-DZ" sz="3000" dirty="0">
                <a:solidFill>
                  <a:srgbClr val="000000"/>
                </a:solidFill>
              </a:rPr>
              <a:t>بين تاريخ إعداد الكشوف المالية (تاريخ إقفال الحسابات) و تاريخ تقرير المدقق؛ </a:t>
            </a:r>
          </a:p>
          <a:p>
            <a:pPr algn="just" rtl="1" fontAlgn="base">
              <a:spcBef>
                <a:spcPct val="0"/>
              </a:spcBef>
              <a:spcAft>
                <a:spcPct val="0"/>
              </a:spcAft>
            </a:pPr>
            <a:r>
              <a:rPr lang="ar-DZ" sz="3000" dirty="0">
                <a:solidFill>
                  <a:srgbClr val="000000"/>
                </a:solidFill>
              </a:rPr>
              <a:t>- بعد تاريخ تقريره إلى غاية تاريخ اعتماد الكشوف المالية من طرف الهيئة المداولة.</a:t>
            </a:r>
          </a:p>
        </p:txBody>
      </p:sp>
      <p:sp>
        <p:nvSpPr>
          <p:cNvPr id="12" name="Flèche gauche 11"/>
          <p:cNvSpPr/>
          <p:nvPr/>
        </p:nvSpPr>
        <p:spPr bwMode="auto">
          <a:xfrm rot="19828276">
            <a:off x="8243379" y="4896326"/>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Tree>
    <p:extLst>
      <p:ext uri="{BB962C8B-B14F-4D97-AF65-F5344CB8AC3E}">
        <p14:creationId xmlns:p14="http://schemas.microsoft.com/office/powerpoint/2010/main" val="336072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560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أحداث تقع بعد إقفال الحسابات</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9084332" y="1563895"/>
            <a:ext cx="122413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أنواع الاحداث اللاحقة</a:t>
            </a:r>
          </a:p>
        </p:txBody>
      </p:sp>
      <p:sp>
        <p:nvSpPr>
          <p:cNvPr id="8" name="Rounded Rectangle 4"/>
          <p:cNvSpPr/>
          <p:nvPr/>
        </p:nvSpPr>
        <p:spPr bwMode="auto">
          <a:xfrm>
            <a:off x="1697466" y="1288509"/>
            <a:ext cx="6476649" cy="1965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800" dirty="0">
                <a:solidFill>
                  <a:srgbClr val="000000"/>
                </a:solidFill>
              </a:rPr>
              <a:t>تلك التي تؤكد الظروف السائدة عند تاريخ إقفال الحسابات. </a:t>
            </a:r>
          </a:p>
          <a:p>
            <a:pPr marL="457200" indent="-457200" algn="just" rtl="1" fontAlgn="base">
              <a:spcBef>
                <a:spcPct val="0"/>
              </a:spcBef>
              <a:spcAft>
                <a:spcPct val="0"/>
              </a:spcAft>
              <a:buFontTx/>
              <a:buChar char="-"/>
            </a:pPr>
            <a:r>
              <a:rPr lang="ar-DZ" sz="2800" dirty="0">
                <a:solidFill>
                  <a:srgbClr val="000000"/>
                </a:solidFill>
              </a:rPr>
              <a:t>تلك التي تدل على ظروف ظهرت بعد تاريخ إقفال الحسابات.</a:t>
            </a:r>
          </a:p>
        </p:txBody>
      </p:sp>
      <p:sp>
        <p:nvSpPr>
          <p:cNvPr id="3" name="Flèche gauche 2"/>
          <p:cNvSpPr/>
          <p:nvPr/>
        </p:nvSpPr>
        <p:spPr bwMode="auto">
          <a:xfrm rot="19828276">
            <a:off x="8168981" y="2005387"/>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9" name="Rounded Rectangle 4"/>
          <p:cNvSpPr/>
          <p:nvPr/>
        </p:nvSpPr>
        <p:spPr bwMode="auto">
          <a:xfrm>
            <a:off x="9017964" y="3305768"/>
            <a:ext cx="142996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تاريخ إعداد الكشوف المالية</a:t>
            </a:r>
          </a:p>
        </p:txBody>
      </p:sp>
      <p:sp>
        <p:nvSpPr>
          <p:cNvPr id="10" name="Rounded Rectangle 4"/>
          <p:cNvSpPr/>
          <p:nvPr/>
        </p:nvSpPr>
        <p:spPr bwMode="auto">
          <a:xfrm>
            <a:off x="1650635" y="3399184"/>
            <a:ext cx="6476649" cy="151216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3000" dirty="0">
                <a:solidFill>
                  <a:srgbClr val="000000"/>
                </a:solidFill>
              </a:rPr>
              <a:t>هو التاريخ الذي أعدت فيه الكشوف المالية و تحمل فيه الأشخاص ذوي سلطة الأقفال مسؤولياتهم حيال ذلك.</a:t>
            </a:r>
          </a:p>
        </p:txBody>
      </p:sp>
      <p:sp>
        <p:nvSpPr>
          <p:cNvPr id="12" name="Flèche gauche 11"/>
          <p:cNvSpPr/>
          <p:nvPr/>
        </p:nvSpPr>
        <p:spPr bwMode="auto">
          <a:xfrm rot="19828276">
            <a:off x="8166274" y="3747258"/>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4" name="Rounded Rectangle 4"/>
          <p:cNvSpPr/>
          <p:nvPr/>
        </p:nvSpPr>
        <p:spPr bwMode="auto">
          <a:xfrm>
            <a:off x="9051693" y="5219948"/>
            <a:ext cx="142996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تاريخ تقرير المدقق</a:t>
            </a:r>
          </a:p>
        </p:txBody>
      </p:sp>
      <p:sp>
        <p:nvSpPr>
          <p:cNvPr id="15" name="Rounded Rectangle 4"/>
          <p:cNvSpPr/>
          <p:nvPr/>
        </p:nvSpPr>
        <p:spPr bwMode="auto">
          <a:xfrm>
            <a:off x="1699109" y="5201895"/>
            <a:ext cx="6476649" cy="151216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هو التاريخ الموضح على التقرير المتعلق بالكشوف المالية و الموافق لتاريخ النهاية الفعلية لمهمة التدقيق، ولا يمكن أن يكون سابقا لتاريخ إعداد الكشوف المالية</a:t>
            </a:r>
          </a:p>
        </p:txBody>
      </p:sp>
      <p:sp>
        <p:nvSpPr>
          <p:cNvPr id="16" name="Flèche gauche 15"/>
          <p:cNvSpPr/>
          <p:nvPr/>
        </p:nvSpPr>
        <p:spPr bwMode="auto">
          <a:xfrm rot="19828276">
            <a:off x="8200003" y="5661438"/>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7" name="Rounded Rectangle 4"/>
          <p:cNvSpPr/>
          <p:nvPr/>
        </p:nvSpPr>
        <p:spPr bwMode="auto">
          <a:xfrm>
            <a:off x="8904313" y="3301413"/>
            <a:ext cx="1590449"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200" b="1" dirty="0">
                <a:solidFill>
                  <a:srgbClr val="000000"/>
                </a:solidFill>
              </a:rPr>
              <a:t>تاريخ المصادقة على الكشوف المالية</a:t>
            </a:r>
          </a:p>
        </p:txBody>
      </p:sp>
      <p:sp>
        <p:nvSpPr>
          <p:cNvPr id="18" name="Rounded Rectangle 4"/>
          <p:cNvSpPr/>
          <p:nvPr/>
        </p:nvSpPr>
        <p:spPr bwMode="auto">
          <a:xfrm>
            <a:off x="1697466" y="3457503"/>
            <a:ext cx="6476649" cy="151216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3000" dirty="0">
                <a:solidFill>
                  <a:srgbClr val="000000"/>
                </a:solidFill>
              </a:rPr>
              <a:t>هو التاريخ الذي تعتمد فيه هذه الأخيرة من طرف الجمعية العامة أو من طرف الهيئة المداولة.</a:t>
            </a:r>
          </a:p>
        </p:txBody>
      </p:sp>
      <p:sp>
        <p:nvSpPr>
          <p:cNvPr id="19" name="Flèche gauche 18"/>
          <p:cNvSpPr/>
          <p:nvPr/>
        </p:nvSpPr>
        <p:spPr bwMode="auto">
          <a:xfrm rot="19828276">
            <a:off x="8213105" y="3805577"/>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20" name="Rounded Rectangle 4"/>
          <p:cNvSpPr/>
          <p:nvPr/>
        </p:nvSpPr>
        <p:spPr bwMode="auto">
          <a:xfrm>
            <a:off x="9051693" y="5224303"/>
            <a:ext cx="142996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تاريخ إصدار الكشوفات المالية</a:t>
            </a:r>
          </a:p>
        </p:txBody>
      </p:sp>
      <p:sp>
        <p:nvSpPr>
          <p:cNvPr id="21" name="Rounded Rectangle 4"/>
          <p:cNvSpPr/>
          <p:nvPr/>
        </p:nvSpPr>
        <p:spPr bwMode="auto">
          <a:xfrm>
            <a:off x="1722524" y="5181432"/>
            <a:ext cx="6476649" cy="151216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هو التاريخ الذي يتم فيه توفير الكشوف المالية المدققة، وكذا تقرير المدقق إن وجد، لأطراف خارجية.</a:t>
            </a:r>
          </a:p>
        </p:txBody>
      </p:sp>
      <p:sp>
        <p:nvSpPr>
          <p:cNvPr id="22" name="Flèche gauche 21"/>
          <p:cNvSpPr/>
          <p:nvPr/>
        </p:nvSpPr>
        <p:spPr bwMode="auto">
          <a:xfrm rot="19828276">
            <a:off x="8246834" y="5719757"/>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Tree>
    <p:extLst>
      <p:ext uri="{BB962C8B-B14F-4D97-AF65-F5344CB8AC3E}">
        <p14:creationId xmlns:p14="http://schemas.microsoft.com/office/powerpoint/2010/main" val="41132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560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أحداث تقع بعد إقفال الحسابات</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9084332" y="1563895"/>
            <a:ext cx="1224136" cy="13870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أهداف المدقق</a:t>
            </a:r>
          </a:p>
        </p:txBody>
      </p:sp>
      <p:sp>
        <p:nvSpPr>
          <p:cNvPr id="8" name="Rounded Rectangle 4"/>
          <p:cNvSpPr/>
          <p:nvPr/>
        </p:nvSpPr>
        <p:spPr bwMode="auto">
          <a:xfrm>
            <a:off x="1775521" y="1563895"/>
            <a:ext cx="6476649" cy="494880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 الحصول على العناصر المثبتة الكافية والملائمة    و التي تدل على أن الأحداث التي وقعت بين</a:t>
            </a:r>
          </a:p>
          <a:p>
            <a:pPr algn="just" rtl="1" fontAlgn="base">
              <a:spcBef>
                <a:spcPct val="0"/>
              </a:spcBef>
              <a:spcAft>
                <a:spcPct val="0"/>
              </a:spcAft>
            </a:pPr>
            <a:r>
              <a:rPr lang="ar-DZ" sz="2800" dirty="0">
                <a:solidFill>
                  <a:srgbClr val="000000"/>
                </a:solidFill>
              </a:rPr>
              <a:t>تاريخ الكشوف المالية و تاريخ تقريره، و التي تتطلب إحداث تعديلات على الكشوف المالية          أو معلومة متضمنة فيها، قد تمت معالجتها وفقا للمنهج المحاسبي المطبق ؛</a:t>
            </a:r>
          </a:p>
          <a:p>
            <a:pPr algn="just" rtl="1" fontAlgn="base">
              <a:spcBef>
                <a:spcPct val="0"/>
              </a:spcBef>
              <a:spcAft>
                <a:spcPct val="0"/>
              </a:spcAft>
            </a:pPr>
            <a:r>
              <a:rPr lang="ar-DZ" sz="2800" dirty="0">
                <a:solidFill>
                  <a:srgbClr val="000000"/>
                </a:solidFill>
              </a:rPr>
              <a:t>- المعالجة الملائمة للأحداث التي علم بها بعد تاريخ إصدار تقريره و التي كانت لتؤدي به إلى إحداث تعديلات على محتواه إن هو علم بها قبل ذلك التاريخ.</a:t>
            </a:r>
          </a:p>
        </p:txBody>
      </p:sp>
      <p:sp>
        <p:nvSpPr>
          <p:cNvPr id="3" name="Flèche gauche 2"/>
          <p:cNvSpPr/>
          <p:nvPr/>
        </p:nvSpPr>
        <p:spPr bwMode="auto">
          <a:xfrm rot="19828276">
            <a:off x="8321435" y="3008314"/>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Tree>
    <p:extLst>
      <p:ext uri="{BB962C8B-B14F-4D97-AF65-F5344CB8AC3E}">
        <p14:creationId xmlns:p14="http://schemas.microsoft.com/office/powerpoint/2010/main" val="41955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560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أحداث تقع بعد إقفال الحسابات</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8895311" y="2059014"/>
            <a:ext cx="1602178" cy="150506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الإجراءات المطلوبة</a:t>
            </a:r>
          </a:p>
        </p:txBody>
      </p:sp>
      <p:sp>
        <p:nvSpPr>
          <p:cNvPr id="8" name="Rounded Rectangle 4"/>
          <p:cNvSpPr/>
          <p:nvPr/>
        </p:nvSpPr>
        <p:spPr bwMode="auto">
          <a:xfrm>
            <a:off x="1766689" y="2303954"/>
            <a:ext cx="6476649" cy="41430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800" dirty="0">
                <a:solidFill>
                  <a:srgbClr val="000000"/>
                </a:solidFill>
              </a:rPr>
              <a:t>يتوجب على الإدارة إعلام المدقق بالأحداث التي من شأنها التأثير على الكشوف المالية، و التي علمت بها بين تاريخ إصدار التقرير و تاريخ نشر الكشوف المالية.</a:t>
            </a:r>
          </a:p>
          <a:p>
            <a:pPr marL="457200" indent="-457200" algn="just" rtl="1" fontAlgn="base">
              <a:spcBef>
                <a:spcPct val="0"/>
              </a:spcBef>
              <a:spcAft>
                <a:spcPct val="0"/>
              </a:spcAft>
              <a:buFontTx/>
              <a:buChar char="-"/>
            </a:pPr>
            <a:r>
              <a:rPr lang="ar-DZ" sz="2800" dirty="0">
                <a:solidFill>
                  <a:srgbClr val="000000"/>
                </a:solidFill>
              </a:rPr>
              <a:t>من واجب المدقق وضع الإجراءات الكافية بجمع العناصر المثبتة الكافية و الملائمة التي من شأنها تحديد ما إذا كانت الأحداث الواقعة بين تاريخ الكشوف المالية و تاريخ إصدار التقرير و التي تتطلب إحداث تعديلات على الكشوف المالية.</a:t>
            </a:r>
          </a:p>
        </p:txBody>
      </p:sp>
      <p:sp>
        <p:nvSpPr>
          <p:cNvPr id="3" name="Flèche gauche 2"/>
          <p:cNvSpPr/>
          <p:nvPr/>
        </p:nvSpPr>
        <p:spPr bwMode="auto">
          <a:xfrm rot="19828276">
            <a:off x="8490745" y="3350698"/>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6" name="Rectangle 5"/>
          <p:cNvSpPr/>
          <p:nvPr/>
        </p:nvSpPr>
        <p:spPr bwMode="auto">
          <a:xfrm>
            <a:off x="1784352" y="1188035"/>
            <a:ext cx="7704856" cy="71824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lang="ar-DZ" sz="2800" b="1" dirty="0">
                <a:solidFill>
                  <a:srgbClr val="003366"/>
                </a:solidFill>
              </a:rPr>
              <a:t>أحداث وقعت بين تاريخ الكشوفات المالية وتاريخ تقرير المدقق </a:t>
            </a:r>
            <a:endParaRPr lang="fr-FR" sz="2800" b="1" dirty="0">
              <a:solidFill>
                <a:srgbClr val="003366"/>
              </a:solidFill>
            </a:endParaRPr>
          </a:p>
        </p:txBody>
      </p:sp>
      <p:sp>
        <p:nvSpPr>
          <p:cNvPr id="10" name="Rounded Rectangle 4"/>
          <p:cNvSpPr/>
          <p:nvPr/>
        </p:nvSpPr>
        <p:spPr bwMode="auto">
          <a:xfrm>
            <a:off x="1699320" y="2303954"/>
            <a:ext cx="6611385" cy="42954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700" dirty="0">
                <a:solidFill>
                  <a:srgbClr val="000000"/>
                </a:solidFill>
              </a:rPr>
              <a:t>يجب أن يأخذ المدقق بعين الاعتبار تقييمه الشخصي للمخاطر قصد تحديد طبيعة ونطاق إجراءات التدقيق المتضمنة لـ:</a:t>
            </a:r>
          </a:p>
          <a:p>
            <a:pPr algn="just" rtl="1" fontAlgn="base">
              <a:spcBef>
                <a:spcPct val="0"/>
              </a:spcBef>
              <a:spcAft>
                <a:spcPct val="0"/>
              </a:spcAft>
            </a:pPr>
            <a:r>
              <a:rPr lang="ar-DZ" sz="2700" dirty="0">
                <a:solidFill>
                  <a:srgbClr val="000000"/>
                </a:solidFill>
              </a:rPr>
              <a:t>- إدراك كافة الإجراءات الموضوعة من طرف الإدارة من أجل التأكد أن الأحداث اللاحقة قد تم تحديدها؛</a:t>
            </a:r>
          </a:p>
          <a:p>
            <a:pPr algn="just" rtl="1" fontAlgn="base">
              <a:spcBef>
                <a:spcPct val="0"/>
              </a:spcBef>
              <a:spcAft>
                <a:spcPct val="0"/>
              </a:spcAft>
            </a:pPr>
            <a:r>
              <a:rPr lang="ar-DZ" sz="2700" dirty="0">
                <a:solidFill>
                  <a:srgbClr val="000000"/>
                </a:solidFill>
              </a:rPr>
              <a:t>- طلبات للحصول على معلومات من الإدارة و إذا لزم الأمر لدى القائمين على الحكم في المؤسسة، لمعرفة ما إذا كان للأحداث اللاحقة، عند إقفال الحسابات، تأثير على الكشوف المالية الواقعة.</a:t>
            </a:r>
          </a:p>
        </p:txBody>
      </p:sp>
      <p:sp>
        <p:nvSpPr>
          <p:cNvPr id="11" name="Rounded Rectangle 4"/>
          <p:cNvSpPr/>
          <p:nvPr/>
        </p:nvSpPr>
        <p:spPr bwMode="auto">
          <a:xfrm>
            <a:off x="1876462" y="2303954"/>
            <a:ext cx="6611385" cy="42954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3200" dirty="0">
                <a:solidFill>
                  <a:srgbClr val="000000"/>
                </a:solidFill>
              </a:rPr>
              <a:t>إذا تبين للمدقق إثر تحقيق الإجراءات المطلوبة في الاقرارات وجود أحداثا تستوجب إحداث تعديلات على الكشوف المالية أو معلومة متضمنة فيها، فإنه يستوجب عليه تحديد ما إذا كان كل منها ينعكس بشكل صحيح في الكشوف المالية وفقا للمرجع المحاسبي المعمول به.</a:t>
            </a:r>
          </a:p>
        </p:txBody>
      </p:sp>
    </p:spTree>
    <p:extLst>
      <p:ext uri="{BB962C8B-B14F-4D97-AF65-F5344CB8AC3E}">
        <p14:creationId xmlns:p14="http://schemas.microsoft.com/office/powerpoint/2010/main" val="40143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3"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560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a:t>
            </a:r>
            <a:r>
              <a:rPr lang="fr-FR" sz="3200" dirty="0">
                <a:solidFill>
                  <a:srgbClr val="003366"/>
                </a:solidFill>
                <a:effectLst>
                  <a:outerShdw blurRad="38100" dist="38100" dir="2700000" algn="tl">
                    <a:srgbClr val="000000">
                      <a:alpha val="43137"/>
                    </a:srgbClr>
                  </a:outerShdw>
                </a:effectLst>
                <a:latin typeface="Gabriola" pitchFamily="82" charset="0"/>
              </a:rPr>
              <a:t> </a:t>
            </a:r>
            <a:r>
              <a:rPr lang="ar-DZ" sz="3200" dirty="0">
                <a:solidFill>
                  <a:srgbClr val="003366"/>
                </a:solidFill>
                <a:effectLst>
                  <a:outerShdw blurRad="38100" dist="38100" dir="2700000" algn="tl">
                    <a:srgbClr val="000000">
                      <a:alpha val="43137"/>
                    </a:srgbClr>
                  </a:outerShdw>
                </a:effectLst>
                <a:latin typeface="Gabriola" pitchFamily="82" charset="0"/>
              </a:rPr>
              <a:t>أحداث تقع بعد إقفال الحسابات</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8895311" y="2059014"/>
            <a:ext cx="1602178" cy="150506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700" b="1" dirty="0">
                <a:solidFill>
                  <a:srgbClr val="000000"/>
                </a:solidFill>
              </a:rPr>
              <a:t>التصريحات الكتابية</a:t>
            </a:r>
          </a:p>
        </p:txBody>
      </p:sp>
      <p:sp>
        <p:nvSpPr>
          <p:cNvPr id="8" name="Rounded Rectangle 4"/>
          <p:cNvSpPr/>
          <p:nvPr/>
        </p:nvSpPr>
        <p:spPr bwMode="auto">
          <a:xfrm>
            <a:off x="1766689" y="2303954"/>
            <a:ext cx="6476649" cy="41430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3200" dirty="0">
                <a:solidFill>
                  <a:srgbClr val="000000"/>
                </a:solidFill>
              </a:rPr>
              <a:t>يجب على المدقق أن يطالب الإدارة                 أو الأشخاص القائمين على </a:t>
            </a:r>
            <a:r>
              <a:rPr lang="ar-DZ" sz="3200" dirty="0" err="1">
                <a:solidFill>
                  <a:srgbClr val="000000"/>
                </a:solidFill>
              </a:rPr>
              <a:t>الحوكمة</a:t>
            </a:r>
            <a:r>
              <a:rPr lang="ar-DZ" sz="3200" dirty="0">
                <a:solidFill>
                  <a:srgbClr val="000000"/>
                </a:solidFill>
              </a:rPr>
              <a:t> في المؤسسة، بمنحه رسالة تثبيت وتؤكد أن كل الأحداث اللاحقة لتاريخ الكشوف المالية التي استوجبت إحداث تعديل          أو تقديم معلومة وفقا للمعايير المحاسبية المعمول بها، قد تمت معالجتها.</a:t>
            </a:r>
          </a:p>
        </p:txBody>
      </p:sp>
      <p:sp>
        <p:nvSpPr>
          <p:cNvPr id="3" name="Flèche gauche 2"/>
          <p:cNvSpPr/>
          <p:nvPr/>
        </p:nvSpPr>
        <p:spPr bwMode="auto">
          <a:xfrm rot="19828276">
            <a:off x="8490745" y="3350698"/>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6" name="Rectangle 5"/>
          <p:cNvSpPr/>
          <p:nvPr/>
        </p:nvSpPr>
        <p:spPr bwMode="auto">
          <a:xfrm>
            <a:off x="1784352" y="1188035"/>
            <a:ext cx="7704856" cy="71824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800" b="1" dirty="0">
                <a:solidFill>
                  <a:srgbClr val="003366"/>
                </a:solidFill>
              </a:rPr>
              <a:t>أحداث وقعت بين تاريخ الكشوفات المالية وتاريخ تقرير المدقق </a:t>
            </a:r>
            <a:endParaRPr lang="fr-FR" sz="2800" b="1" dirty="0">
              <a:solidFill>
                <a:srgbClr val="003366"/>
              </a:solidFill>
            </a:endParaRPr>
          </a:p>
        </p:txBody>
      </p:sp>
      <p:sp>
        <p:nvSpPr>
          <p:cNvPr id="12" name="Rounded Rectangle 4"/>
          <p:cNvSpPr/>
          <p:nvPr/>
        </p:nvSpPr>
        <p:spPr bwMode="auto">
          <a:xfrm>
            <a:off x="1919089" y="2113586"/>
            <a:ext cx="8578401" cy="448584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800" dirty="0">
                <a:solidFill>
                  <a:srgbClr val="000000"/>
                </a:solidFill>
              </a:rPr>
              <a:t>لا يلزم المدقق بالقيام بإجراءات التدقيق على الكشوف المالية بعد تاريخ إصدار تقريره، لكن و إذا صادف أن أعلمت الإدارة المدقق، بعد إصدار تقريره و قبل المصادقة على الكشوف المالية، بحدث من شأنه أن يحدث تعديلات على التقرير إن هو علم به عند إصداره، فعليه:</a:t>
            </a:r>
          </a:p>
          <a:p>
            <a:pPr algn="just" rtl="1" fontAlgn="base">
              <a:spcBef>
                <a:spcPct val="0"/>
              </a:spcBef>
              <a:spcAft>
                <a:spcPct val="0"/>
              </a:spcAft>
            </a:pPr>
            <a:r>
              <a:rPr lang="ar-DZ" sz="2800" dirty="0">
                <a:solidFill>
                  <a:srgbClr val="000000"/>
                </a:solidFill>
              </a:rPr>
              <a:t>* مناقشة هذه المسألة مع الإدارة، وإذا لزم الأمر، مع القائمين على الحكم في المؤسسة؛</a:t>
            </a:r>
          </a:p>
          <a:p>
            <a:pPr algn="just" rtl="1" fontAlgn="base">
              <a:spcBef>
                <a:spcPct val="0"/>
              </a:spcBef>
              <a:spcAft>
                <a:spcPct val="0"/>
              </a:spcAft>
            </a:pPr>
            <a:r>
              <a:rPr lang="ar-DZ" sz="2800" dirty="0">
                <a:solidFill>
                  <a:srgbClr val="000000"/>
                </a:solidFill>
              </a:rPr>
              <a:t>* تحديد ما إذا كان ينبغي تعديل الكشوف المالية، وإذا كان الأمر كذلك، الاستفسار لدى الإدارة عن الكيفية التي تنوي التعامل بها اتجاه هذا النقطة في الكشوف المالية.</a:t>
            </a:r>
          </a:p>
        </p:txBody>
      </p:sp>
    </p:spTree>
    <p:extLst>
      <p:ext uri="{BB962C8B-B14F-4D97-AF65-F5344CB8AC3E}">
        <p14:creationId xmlns:p14="http://schemas.microsoft.com/office/powerpoint/2010/main" val="251709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 calcmode="lin" valueType="num">
                                      <p:cBhvr additive="base">
                                        <p:cTn id="2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 calcmode="lin" valueType="num">
                                      <p:cBhvr additive="base">
                                        <p:cTn id="3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816080" y="372519"/>
            <a:ext cx="3465216" cy="101683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800" b="1" dirty="0">
                <a:solidFill>
                  <a:srgbClr val="003366"/>
                </a:solidFill>
              </a:rPr>
              <a:t>إذا عدلت الإدارة الكشوف المالية، فعلى المدقق </a:t>
            </a:r>
            <a:endParaRPr lang="fr-FR" sz="2800" b="1" dirty="0">
              <a:solidFill>
                <a:srgbClr val="003366"/>
              </a:solidFill>
            </a:endParaRPr>
          </a:p>
        </p:txBody>
      </p:sp>
      <p:sp>
        <p:nvSpPr>
          <p:cNvPr id="6" name="Rectangle 5"/>
          <p:cNvSpPr/>
          <p:nvPr/>
        </p:nvSpPr>
        <p:spPr bwMode="auto">
          <a:xfrm>
            <a:off x="2351584" y="404664"/>
            <a:ext cx="3465216" cy="101683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800" b="1" dirty="0">
                <a:solidFill>
                  <a:srgbClr val="003366"/>
                </a:solidFill>
              </a:rPr>
              <a:t>إذا لم تعدل الإدارة الكشوف المالية، فعلى المدقق </a:t>
            </a:r>
            <a:endParaRPr lang="fr-FR" sz="2800" b="1" dirty="0">
              <a:solidFill>
                <a:srgbClr val="003366"/>
              </a:solidFill>
            </a:endParaRPr>
          </a:p>
        </p:txBody>
      </p:sp>
      <p:sp>
        <p:nvSpPr>
          <p:cNvPr id="7" name="Flèche vers le bas 6"/>
          <p:cNvSpPr/>
          <p:nvPr/>
        </p:nvSpPr>
        <p:spPr bwMode="auto">
          <a:xfrm>
            <a:off x="8184233" y="1421494"/>
            <a:ext cx="477767" cy="78337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8" name="Flèche vers le bas 7"/>
          <p:cNvSpPr/>
          <p:nvPr/>
        </p:nvSpPr>
        <p:spPr bwMode="auto">
          <a:xfrm>
            <a:off x="3845309" y="1421494"/>
            <a:ext cx="477767" cy="78337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9" name="Ellipse 8"/>
          <p:cNvSpPr/>
          <p:nvPr/>
        </p:nvSpPr>
        <p:spPr bwMode="auto">
          <a:xfrm>
            <a:off x="9912424" y="256490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0" name="Rectangle à coins arrondis 9"/>
          <p:cNvSpPr/>
          <p:nvPr/>
        </p:nvSpPr>
        <p:spPr bwMode="auto">
          <a:xfrm>
            <a:off x="6600056" y="2237010"/>
            <a:ext cx="3816424" cy="4288335"/>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700" dirty="0">
                <a:solidFill>
                  <a:srgbClr val="000000"/>
                </a:solidFill>
              </a:rPr>
              <a:t>تنفيذ إجراءات التدقيق الظرفية اللازمة على التعديل المقدم، يسمح للمدقق بحصر إجراءات التدقيق اللازمة على الأحداث اللاحقة لهذا التعديل فقط.</a:t>
            </a:r>
          </a:p>
          <a:p>
            <a:pPr marL="457200" indent="-457200" algn="just" rtl="1" fontAlgn="base">
              <a:spcBef>
                <a:spcPct val="0"/>
              </a:spcBef>
              <a:spcAft>
                <a:spcPct val="0"/>
              </a:spcAft>
              <a:buFontTx/>
              <a:buChar char="-"/>
            </a:pPr>
            <a:r>
              <a:rPr lang="ar-DZ" sz="2700" dirty="0">
                <a:solidFill>
                  <a:srgbClr val="000000"/>
                </a:solidFill>
              </a:rPr>
              <a:t>إصدار </a:t>
            </a:r>
            <a:r>
              <a:rPr lang="ar-DZ" sz="2700" b="1" dirty="0">
                <a:solidFill>
                  <a:srgbClr val="000000"/>
                </a:solidFill>
              </a:rPr>
              <a:t>تقرير تدقيق جديد </a:t>
            </a:r>
            <a:r>
              <a:rPr lang="ar-DZ" sz="2700" dirty="0">
                <a:solidFill>
                  <a:srgbClr val="000000"/>
                </a:solidFill>
              </a:rPr>
              <a:t>على الكشوف المالية المعدلة.</a:t>
            </a:r>
          </a:p>
        </p:txBody>
      </p:sp>
      <p:sp>
        <p:nvSpPr>
          <p:cNvPr id="12" name="Rectangle à coins arrondis 11"/>
          <p:cNvSpPr/>
          <p:nvPr/>
        </p:nvSpPr>
        <p:spPr bwMode="auto">
          <a:xfrm>
            <a:off x="6435830" y="2237009"/>
            <a:ext cx="4144876" cy="4288335"/>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400" dirty="0">
                <a:solidFill>
                  <a:srgbClr val="000000"/>
                </a:solidFill>
              </a:rPr>
              <a:t>إما تعديل تقريره بإدراج تاريخ إضافي يخص التعديل فقط: إنها ازدواجية التأريخ</a:t>
            </a:r>
          </a:p>
          <a:p>
            <a:pPr marL="457200" indent="-457200" algn="just" rtl="1" fontAlgn="base">
              <a:spcBef>
                <a:spcPct val="0"/>
              </a:spcBef>
              <a:spcAft>
                <a:spcPct val="0"/>
              </a:spcAft>
              <a:buFontTx/>
              <a:buChar char="-"/>
            </a:pPr>
            <a:r>
              <a:rPr lang="ar-DZ" sz="2400" dirty="0">
                <a:solidFill>
                  <a:srgbClr val="000000"/>
                </a:solidFill>
              </a:rPr>
              <a:t>إما إصدار تقرير تدقيق جديد     أو تقرير معدل يتضمن إشارة في فقرة ملاحظة أو فقرة متعلقة بنقاط أخرى تدل على أن إجراءات المدقق المتعلقة بالأحداث اللاحقة، لا تخص إلا تلك التي كانت سببا في تعديل الكشوف المالية.</a:t>
            </a:r>
          </a:p>
        </p:txBody>
      </p:sp>
      <p:sp>
        <p:nvSpPr>
          <p:cNvPr id="14" name="Rectangle à coins arrondis 13"/>
          <p:cNvSpPr/>
          <p:nvPr/>
        </p:nvSpPr>
        <p:spPr bwMode="auto">
          <a:xfrm>
            <a:off x="1631505" y="2237008"/>
            <a:ext cx="4498415" cy="450436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400" dirty="0">
                <a:solidFill>
                  <a:srgbClr val="000000"/>
                </a:solidFill>
              </a:rPr>
              <a:t>إذا </a:t>
            </a:r>
            <a:r>
              <a:rPr lang="ar-DZ" sz="2400" b="1" dirty="0">
                <a:solidFill>
                  <a:srgbClr val="000000"/>
                </a:solidFill>
              </a:rPr>
              <a:t>لم يتم إيداع</a:t>
            </a:r>
            <a:r>
              <a:rPr lang="ar-DZ" sz="2400" dirty="0">
                <a:solidFill>
                  <a:srgbClr val="000000"/>
                </a:solidFill>
              </a:rPr>
              <a:t> تقرير التدقيق للكيان، استوجب على المدقق تغيير رأيه ثم إرسال تقريره،</a:t>
            </a:r>
          </a:p>
          <a:p>
            <a:pPr marL="457200" indent="-457200" algn="just" rtl="1" fontAlgn="base">
              <a:spcBef>
                <a:spcPct val="0"/>
              </a:spcBef>
              <a:spcAft>
                <a:spcPct val="0"/>
              </a:spcAft>
              <a:buFontTx/>
              <a:buChar char="-"/>
            </a:pPr>
            <a:r>
              <a:rPr lang="ar-DZ" sz="2400" dirty="0">
                <a:solidFill>
                  <a:srgbClr val="000000"/>
                </a:solidFill>
              </a:rPr>
              <a:t>إذا </a:t>
            </a:r>
            <a:r>
              <a:rPr lang="ar-DZ" sz="2400" b="1" dirty="0">
                <a:solidFill>
                  <a:srgbClr val="000000"/>
                </a:solidFill>
              </a:rPr>
              <a:t>تم ايداع </a:t>
            </a:r>
            <a:r>
              <a:rPr lang="ar-DZ" sz="2400" dirty="0">
                <a:solidFill>
                  <a:srgbClr val="000000"/>
                </a:solidFill>
              </a:rPr>
              <a:t>تقرير التدقيق للكيان، فعلى المدقق إشعار الهيئة المداولة، بعدم إظهار الكشوف المالية للغير قبل إتمام التعديلات الضرورية، لكن إذا تم ذلك، فعلى المدقق اتخاذ الإجراءات اللازمة لمحاولة تفادي استعمال الغير لتقريره، ففي هذه الحالة تكون الاستشارة القانونية ضرورية.</a:t>
            </a:r>
          </a:p>
        </p:txBody>
      </p:sp>
    </p:spTree>
    <p:extLst>
      <p:ext uri="{BB962C8B-B14F-4D97-AF65-F5344CB8AC3E}">
        <p14:creationId xmlns:p14="http://schemas.microsoft.com/office/powerpoint/2010/main" val="1136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2465</TotalTime>
  <Words>1874</Words>
  <Application>Microsoft Office PowerPoint</Application>
  <PresentationFormat>Grand écran</PresentationFormat>
  <Paragraphs>153</Paragraphs>
  <Slides>19</Slides>
  <Notes>4</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19</vt:i4>
      </vt:variant>
    </vt:vector>
  </HeadingPairs>
  <TitlesOfParts>
    <vt:vector size="31" baseType="lpstr">
      <vt:lpstr>宋体</vt:lpstr>
      <vt:lpstr>Arial</vt:lpstr>
      <vt:lpstr>Arial Black</vt:lpstr>
      <vt:lpstr>Calibri</vt:lpstr>
      <vt:lpstr>Gabriola</vt:lpstr>
      <vt:lpstr>Tw Cen MT</vt:lpstr>
      <vt:lpstr>Tw Cen MT Condensed</vt:lpstr>
      <vt:lpstr>Wingdings 3</vt:lpstr>
      <vt:lpstr>Intégral</vt:lpstr>
      <vt:lpstr>590TGp_climb_dark_ani</vt:lpstr>
      <vt:lpstr>1_590TGp_climb_dark_ani</vt:lpstr>
      <vt:lpstr>2_590TGp_climb_dark_ani</vt:lpstr>
      <vt:lpstr>التدقيق</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imybe</dc:creator>
  <cp:lastModifiedBy>imybe</cp:lastModifiedBy>
  <cp:revision>48</cp:revision>
  <dcterms:created xsi:type="dcterms:W3CDTF">2021-03-30T17:59:31Z</dcterms:created>
  <dcterms:modified xsi:type="dcterms:W3CDTF">2024-12-08T09:43:18Z</dcterms:modified>
</cp:coreProperties>
</file>