
<file path=[Content_Types].xml><?xml version="1.0" encoding="utf-8"?>
<Types xmlns="http://schemas.openxmlformats.org/package/2006/content-types">
  <Default Extension="png" ContentType="image/png"/>
  <Default Extension="jfif" ContentType="image/j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66" r:id="rId2"/>
    <p:sldId id="267" r:id="rId3"/>
    <p:sldId id="271" r:id="rId4"/>
    <p:sldId id="269" r:id="rId5"/>
    <p:sldId id="270" r:id="rId6"/>
    <p:sldId id="259" r:id="rId7"/>
    <p:sldId id="256" r:id="rId8"/>
    <p:sldId id="258" r:id="rId9"/>
    <p:sldId id="273" r:id="rId10"/>
    <p:sldId id="261" r:id="rId11"/>
    <p:sldId id="263" r:id="rId12"/>
    <p:sldId id="264" r:id="rId13"/>
    <p:sldId id="265" r:id="rId14"/>
    <p:sldId id="272" r:id="rId15"/>
  </p:sldIdLst>
  <p:sldSz cx="14630400" cy="8229600"/>
  <p:notesSz cx="8229600" cy="14630400"/>
  <p:embeddedFontLst>
    <p:embeddedFont>
      <p:font typeface="Times New Roman Bold" panose="020B0604020202020204" charset="0"/>
      <p:regular r:id="rId17"/>
    </p:embeddedFont>
    <p:embeddedFont>
      <p:font typeface="Geist"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10"/>
  </p:normalViewPr>
  <p:slideViewPr>
    <p:cSldViewPr snapToGrid="0" snapToObjects="1">
      <p:cViewPr>
        <p:scale>
          <a:sx n="62" d="100"/>
          <a:sy n="62" d="100"/>
        </p:scale>
        <p:origin x="400"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91B7C-435B-4E12-AA19-D6D69DB62ED6}"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fr-FR"/>
        </a:p>
      </dgm:t>
    </dgm:pt>
    <dgm:pt modelId="{5943BA5E-2CA9-4668-81ED-E645792B1F0A}">
      <dgm:prSet phldrT="[Texte]" custT="1"/>
      <dgm:spPr>
        <a:solidFill>
          <a:schemeClr val="accent6"/>
        </a:solidFill>
      </dgm:spPr>
      <dgm:t>
        <a:bodyPr/>
        <a:lstStyle/>
        <a:p>
          <a:pPr algn="ctr" rtl="1"/>
          <a:r>
            <a:rPr lang="ar-DZ" sz="3200" b="1" dirty="0" smtClean="0">
              <a:latin typeface="Noto Serif SC Bold" pitchFamily="34" charset="0"/>
              <a:ea typeface="Noto Serif SC Bold" pitchFamily="34" charset="-122"/>
              <a:cs typeface="+mj-cs"/>
            </a:rPr>
            <a:t>التشريعات </a:t>
          </a:r>
          <a:r>
            <a:rPr lang="en-US" sz="3200" b="1" dirty="0" smtClean="0">
              <a:latin typeface="Noto Serif SC Bold" pitchFamily="34" charset="0"/>
              <a:ea typeface="Noto Serif SC Bold" pitchFamily="34" charset="-122"/>
              <a:cs typeface="+mj-cs"/>
            </a:rPr>
            <a:t>البنكية </a:t>
          </a:r>
          <a:r>
            <a:rPr lang="en-US" sz="3200" b="1" dirty="0" err="1" smtClean="0">
              <a:latin typeface="Noto Serif SC Bold" pitchFamily="34" charset="0"/>
              <a:ea typeface="Noto Serif SC Bold" pitchFamily="34" charset="-122"/>
              <a:cs typeface="+mj-cs"/>
            </a:rPr>
            <a:t>في</a:t>
          </a:r>
          <a:r>
            <a:rPr lang="en-US" sz="3200" b="1" dirty="0" smtClean="0">
              <a:latin typeface="Noto Serif SC Bold" pitchFamily="34" charset="0"/>
              <a:ea typeface="Noto Serif SC Bold" pitchFamily="34" charset="-122"/>
              <a:cs typeface="+mj-cs"/>
            </a:rPr>
            <a:t> </a:t>
          </a:r>
          <a:r>
            <a:rPr lang="en-US" sz="3200" b="1" dirty="0" err="1" smtClean="0">
              <a:latin typeface="Noto Serif SC Bold" pitchFamily="34" charset="0"/>
              <a:ea typeface="Noto Serif SC Bold" pitchFamily="34" charset="-122"/>
              <a:cs typeface="+mj-cs"/>
            </a:rPr>
            <a:t>الجزائر</a:t>
          </a:r>
          <a:r>
            <a:rPr lang="en-US" sz="3200" b="1" dirty="0" smtClean="0">
              <a:latin typeface="Noto Serif SC Bold" pitchFamily="34" charset="0"/>
              <a:ea typeface="Noto Serif SC Bold" pitchFamily="34" charset="-122"/>
              <a:cs typeface="+mj-cs"/>
            </a:rPr>
            <a:t> </a:t>
          </a:r>
          <a:r>
            <a:rPr lang="ar-DZ" sz="3200" b="1" dirty="0" smtClean="0">
              <a:solidFill>
                <a:srgbClr val="FF0000"/>
              </a:solidFill>
              <a:latin typeface="Noto Serif SC Bold" pitchFamily="34" charset="0"/>
              <a:ea typeface="Noto Serif SC Bold" pitchFamily="34" charset="-122"/>
              <a:cs typeface="+mj-cs"/>
            </a:rPr>
            <a:t>قبل</a:t>
          </a:r>
          <a:r>
            <a:rPr lang="ar-DZ" sz="3200" b="1" dirty="0" smtClean="0">
              <a:latin typeface="Noto Serif SC Bold" pitchFamily="34" charset="0"/>
              <a:ea typeface="Noto Serif SC Bold" pitchFamily="34" charset="-122"/>
              <a:cs typeface="+mj-cs"/>
            </a:rPr>
            <a:t> صدور قانون النقد والقرض 1990</a:t>
          </a:r>
          <a:endParaRPr lang="fr-FR" sz="3200" dirty="0">
            <a:cs typeface="+mj-cs"/>
          </a:endParaRPr>
        </a:p>
      </dgm:t>
    </dgm:pt>
    <dgm:pt modelId="{B7127B8C-5D78-433F-92A8-1C28143E40B9}" type="parTrans" cxnId="{804249E6-280B-4DCE-AF04-8BCDA9C61102}">
      <dgm:prSet/>
      <dgm:spPr/>
      <dgm:t>
        <a:bodyPr/>
        <a:lstStyle/>
        <a:p>
          <a:endParaRPr lang="fr-FR"/>
        </a:p>
      </dgm:t>
    </dgm:pt>
    <dgm:pt modelId="{B5E1E44C-62DC-41E1-BD84-6697172BD030}" type="sibTrans" cxnId="{804249E6-280B-4DCE-AF04-8BCDA9C61102}">
      <dgm:prSet/>
      <dgm:spPr/>
      <dgm:t>
        <a:bodyPr/>
        <a:lstStyle/>
        <a:p>
          <a:endParaRPr lang="fr-FR"/>
        </a:p>
      </dgm:t>
    </dgm:pt>
    <dgm:pt modelId="{16A711A4-AB4A-4EFD-81F5-0DD3469C14DD}">
      <dgm:prSet phldrT="[Texte]"/>
      <dgm:spPr>
        <a:solidFill>
          <a:schemeClr val="accent6">
            <a:lumMod val="60000"/>
            <a:lumOff val="40000"/>
          </a:schemeClr>
        </a:solidFill>
      </dgm:spPr>
      <dgm:t>
        <a:bodyPr/>
        <a:lstStyle/>
        <a:p>
          <a:pPr algn="ctr" rtl="1"/>
          <a:r>
            <a:rPr lang="ar-DZ" b="1" dirty="0" smtClean="0">
              <a:latin typeface="Noto Serif SC Bold" pitchFamily="34" charset="0"/>
              <a:ea typeface="Noto Serif SC Bold" pitchFamily="34" charset="-122"/>
              <a:cs typeface="+mj-cs"/>
            </a:rPr>
            <a:t>التشريعات </a:t>
          </a:r>
          <a:r>
            <a:rPr lang="en-US" b="1" dirty="0" smtClean="0">
              <a:latin typeface="Noto Serif SC Bold" pitchFamily="34" charset="0"/>
              <a:ea typeface="Noto Serif SC Bold" pitchFamily="34" charset="-122"/>
              <a:cs typeface="+mj-cs"/>
            </a:rPr>
            <a:t>البنكية </a:t>
          </a:r>
          <a:r>
            <a:rPr lang="en-US" b="1" dirty="0" err="1" smtClean="0">
              <a:latin typeface="Noto Serif SC Bold" pitchFamily="34" charset="0"/>
              <a:ea typeface="Noto Serif SC Bold" pitchFamily="34" charset="-122"/>
              <a:cs typeface="+mj-cs"/>
            </a:rPr>
            <a:t>في</a:t>
          </a:r>
          <a:r>
            <a:rPr lang="en-US" b="1" dirty="0" smtClean="0">
              <a:latin typeface="Noto Serif SC Bold" pitchFamily="34" charset="0"/>
              <a:ea typeface="Noto Serif SC Bold" pitchFamily="34" charset="-122"/>
              <a:cs typeface="+mj-cs"/>
            </a:rPr>
            <a:t> </a:t>
          </a:r>
          <a:r>
            <a:rPr lang="en-US" b="1" dirty="0" err="1" smtClean="0">
              <a:latin typeface="Noto Serif SC Bold" pitchFamily="34" charset="0"/>
              <a:ea typeface="Noto Serif SC Bold" pitchFamily="34" charset="-122"/>
              <a:cs typeface="+mj-cs"/>
            </a:rPr>
            <a:t>الجزائر</a:t>
          </a:r>
          <a:r>
            <a:rPr lang="en-US" b="1" dirty="0" smtClean="0">
              <a:solidFill>
                <a:srgbClr val="FF0000"/>
              </a:solidFill>
              <a:latin typeface="Noto Serif SC Bold" pitchFamily="34" charset="0"/>
              <a:ea typeface="Noto Serif SC Bold" pitchFamily="34" charset="-122"/>
              <a:cs typeface="+mj-cs"/>
            </a:rPr>
            <a:t> </a:t>
          </a:r>
          <a:r>
            <a:rPr lang="ar-DZ" b="1" dirty="0" smtClean="0">
              <a:solidFill>
                <a:srgbClr val="FF0000"/>
              </a:solidFill>
              <a:latin typeface="Noto Serif SC Bold" pitchFamily="34" charset="0"/>
              <a:ea typeface="Noto Serif SC Bold" pitchFamily="34" charset="-122"/>
              <a:cs typeface="+mj-cs"/>
            </a:rPr>
            <a:t>بعد </a:t>
          </a:r>
          <a:r>
            <a:rPr lang="ar-DZ" b="1" dirty="0" smtClean="0">
              <a:latin typeface="Noto Serif SC Bold" pitchFamily="34" charset="0"/>
              <a:ea typeface="Noto Serif SC Bold" pitchFamily="34" charset="-122"/>
              <a:cs typeface="+mj-cs"/>
            </a:rPr>
            <a:t>صدور </a:t>
          </a:r>
          <a:r>
            <a:rPr lang="ar-DZ" b="1" dirty="0" smtClean="0">
              <a:latin typeface="Noto Serif SC Bold" pitchFamily="34" charset="0"/>
              <a:ea typeface="Noto Serif SC Bold" pitchFamily="34" charset="-122"/>
              <a:cs typeface="+mj-cs"/>
            </a:rPr>
            <a:t>قانون النقد والقرض 1990</a:t>
          </a:r>
          <a:endParaRPr lang="fr-FR" dirty="0"/>
        </a:p>
      </dgm:t>
    </dgm:pt>
    <dgm:pt modelId="{051D6DED-9543-4196-88FD-306A5E2B5681}" type="parTrans" cxnId="{0850A1CC-2820-4A7A-85ED-FF32BE2DD5FD}">
      <dgm:prSet/>
      <dgm:spPr/>
      <dgm:t>
        <a:bodyPr/>
        <a:lstStyle/>
        <a:p>
          <a:endParaRPr lang="fr-FR"/>
        </a:p>
      </dgm:t>
    </dgm:pt>
    <dgm:pt modelId="{79FBA296-D4D5-4B93-975A-604B9F68F519}" type="sibTrans" cxnId="{0850A1CC-2820-4A7A-85ED-FF32BE2DD5FD}">
      <dgm:prSet/>
      <dgm:spPr/>
      <dgm:t>
        <a:bodyPr/>
        <a:lstStyle/>
        <a:p>
          <a:endParaRPr lang="fr-FR"/>
        </a:p>
      </dgm:t>
    </dgm:pt>
    <dgm:pt modelId="{79282AE4-09A2-458D-9290-6B3E1BDA13DD}">
      <dgm:prSet phldrT="[Texte]"/>
      <dgm:spPr>
        <a:solidFill>
          <a:schemeClr val="accent6">
            <a:lumMod val="40000"/>
            <a:lumOff val="60000"/>
          </a:schemeClr>
        </a:solidFill>
      </dgm:spPr>
      <dgm:t>
        <a:bodyPr/>
        <a:lstStyle/>
        <a:p>
          <a:pPr algn="ctr" rtl="1"/>
          <a:r>
            <a:rPr lang="ar-DZ" b="1" dirty="0" smtClean="0">
              <a:latin typeface="Noto Serif SC Bold" pitchFamily="34" charset="0"/>
              <a:ea typeface="Noto Serif SC Bold" pitchFamily="34" charset="-122"/>
              <a:cs typeface="+mj-cs"/>
            </a:rPr>
            <a:t>التشريعات </a:t>
          </a:r>
          <a:r>
            <a:rPr lang="en-US" b="1" dirty="0" smtClean="0">
              <a:latin typeface="Noto Serif SC Bold" pitchFamily="34" charset="0"/>
              <a:ea typeface="Noto Serif SC Bold" pitchFamily="34" charset="-122"/>
              <a:cs typeface="+mj-cs"/>
            </a:rPr>
            <a:t>البنكية </a:t>
          </a:r>
          <a:r>
            <a:rPr lang="en-US" b="1" dirty="0" err="1" smtClean="0">
              <a:latin typeface="Noto Serif SC Bold" pitchFamily="34" charset="0"/>
              <a:ea typeface="Noto Serif SC Bold" pitchFamily="34" charset="-122"/>
              <a:cs typeface="+mj-cs"/>
            </a:rPr>
            <a:t>في</a:t>
          </a:r>
          <a:r>
            <a:rPr lang="en-US" b="1" dirty="0" smtClean="0">
              <a:latin typeface="Noto Serif SC Bold" pitchFamily="34" charset="0"/>
              <a:ea typeface="Noto Serif SC Bold" pitchFamily="34" charset="-122"/>
              <a:cs typeface="+mj-cs"/>
            </a:rPr>
            <a:t> </a:t>
          </a:r>
          <a:r>
            <a:rPr lang="en-US" b="1" dirty="0" err="1" smtClean="0">
              <a:latin typeface="Noto Serif SC Bold" pitchFamily="34" charset="0"/>
              <a:ea typeface="Noto Serif SC Bold" pitchFamily="34" charset="-122"/>
              <a:cs typeface="+mj-cs"/>
            </a:rPr>
            <a:t>الجزائر</a:t>
          </a:r>
          <a:r>
            <a:rPr lang="en-US" b="1" dirty="0" smtClean="0">
              <a:latin typeface="Noto Serif SC Bold" pitchFamily="34" charset="0"/>
              <a:ea typeface="Noto Serif SC Bold" pitchFamily="34" charset="-122"/>
              <a:cs typeface="+mj-cs"/>
            </a:rPr>
            <a:t> </a:t>
          </a:r>
          <a:r>
            <a:rPr lang="ar-DZ" b="1" dirty="0" smtClean="0">
              <a:solidFill>
                <a:srgbClr val="FF0000"/>
              </a:solidFill>
              <a:latin typeface="Noto Serif SC Bold" pitchFamily="34" charset="0"/>
              <a:ea typeface="Noto Serif SC Bold" pitchFamily="34" charset="-122"/>
              <a:cs typeface="+mj-cs"/>
            </a:rPr>
            <a:t>بعد</a:t>
          </a:r>
          <a:r>
            <a:rPr lang="ar-DZ" b="1" dirty="0" smtClean="0">
              <a:latin typeface="Noto Serif SC Bold" pitchFamily="34" charset="0"/>
              <a:ea typeface="Noto Serif SC Bold" pitchFamily="34" charset="-122"/>
              <a:cs typeface="+mj-cs"/>
            </a:rPr>
            <a:t> صدور قانون النقد والقرض </a:t>
          </a:r>
          <a:r>
            <a:rPr lang="ar-DZ" b="1" dirty="0" smtClean="0">
              <a:latin typeface="Noto Serif SC Bold" pitchFamily="34" charset="0"/>
              <a:ea typeface="Noto Serif SC Bold" pitchFamily="34" charset="-122"/>
              <a:cs typeface="+mj-cs"/>
            </a:rPr>
            <a:t>2023</a:t>
          </a:r>
          <a:endParaRPr lang="fr-FR" dirty="0"/>
        </a:p>
      </dgm:t>
    </dgm:pt>
    <dgm:pt modelId="{B10C8BEE-A435-4173-B216-EF36D9A328F2}" type="parTrans" cxnId="{42368A69-698E-410A-8C96-520E7751506A}">
      <dgm:prSet/>
      <dgm:spPr/>
      <dgm:t>
        <a:bodyPr/>
        <a:lstStyle/>
        <a:p>
          <a:endParaRPr lang="fr-FR"/>
        </a:p>
      </dgm:t>
    </dgm:pt>
    <dgm:pt modelId="{A410C509-007C-46F4-B582-5A59517488A0}" type="sibTrans" cxnId="{42368A69-698E-410A-8C96-520E7751506A}">
      <dgm:prSet/>
      <dgm:spPr/>
      <dgm:t>
        <a:bodyPr/>
        <a:lstStyle/>
        <a:p>
          <a:endParaRPr lang="fr-FR"/>
        </a:p>
      </dgm:t>
    </dgm:pt>
    <dgm:pt modelId="{1DE30F7C-DEA4-429B-A65A-4700D7905266}" type="pres">
      <dgm:prSet presAssocID="{E6B91B7C-435B-4E12-AA19-D6D69DB62ED6}" presName="linear" presStyleCnt="0">
        <dgm:presLayoutVars>
          <dgm:dir/>
          <dgm:animLvl val="lvl"/>
          <dgm:resizeHandles val="exact"/>
        </dgm:presLayoutVars>
      </dgm:prSet>
      <dgm:spPr/>
      <dgm:t>
        <a:bodyPr/>
        <a:lstStyle/>
        <a:p>
          <a:endParaRPr lang="fr-FR"/>
        </a:p>
      </dgm:t>
    </dgm:pt>
    <dgm:pt modelId="{58CA71AD-6FE2-4AE4-A804-85CBB056787C}" type="pres">
      <dgm:prSet presAssocID="{5943BA5E-2CA9-4668-81ED-E645792B1F0A}" presName="parentLin" presStyleCnt="0"/>
      <dgm:spPr/>
    </dgm:pt>
    <dgm:pt modelId="{516C5002-CC01-434B-9018-230ACA3BF36B}" type="pres">
      <dgm:prSet presAssocID="{5943BA5E-2CA9-4668-81ED-E645792B1F0A}" presName="parentLeftMargin" presStyleLbl="node1" presStyleIdx="0" presStyleCnt="3"/>
      <dgm:spPr/>
      <dgm:t>
        <a:bodyPr/>
        <a:lstStyle/>
        <a:p>
          <a:endParaRPr lang="fr-FR"/>
        </a:p>
      </dgm:t>
    </dgm:pt>
    <dgm:pt modelId="{E16B98A1-4F46-4550-BAFC-68845CE36EA6}" type="pres">
      <dgm:prSet presAssocID="{5943BA5E-2CA9-4668-81ED-E645792B1F0A}" presName="parentText" presStyleLbl="node1" presStyleIdx="0" presStyleCnt="3" custScaleX="157296">
        <dgm:presLayoutVars>
          <dgm:chMax val="0"/>
          <dgm:bulletEnabled val="1"/>
        </dgm:presLayoutVars>
      </dgm:prSet>
      <dgm:spPr/>
      <dgm:t>
        <a:bodyPr/>
        <a:lstStyle/>
        <a:p>
          <a:endParaRPr lang="fr-FR"/>
        </a:p>
      </dgm:t>
    </dgm:pt>
    <dgm:pt modelId="{620374E6-FD47-4B75-88BF-ED76ED1261A5}" type="pres">
      <dgm:prSet presAssocID="{5943BA5E-2CA9-4668-81ED-E645792B1F0A}" presName="negativeSpace" presStyleCnt="0"/>
      <dgm:spPr/>
    </dgm:pt>
    <dgm:pt modelId="{BEC9564A-68A4-4A22-81FD-341A6C93DB45}" type="pres">
      <dgm:prSet presAssocID="{5943BA5E-2CA9-4668-81ED-E645792B1F0A}" presName="childText" presStyleLbl="conFgAcc1" presStyleIdx="0" presStyleCnt="3">
        <dgm:presLayoutVars>
          <dgm:bulletEnabled val="1"/>
        </dgm:presLayoutVars>
      </dgm:prSet>
      <dgm:spPr/>
    </dgm:pt>
    <dgm:pt modelId="{57111A38-FCB3-42CE-A29E-5980EE438192}" type="pres">
      <dgm:prSet presAssocID="{B5E1E44C-62DC-41E1-BD84-6697172BD030}" presName="spaceBetweenRectangles" presStyleCnt="0"/>
      <dgm:spPr/>
    </dgm:pt>
    <dgm:pt modelId="{865F6F11-E7AA-49E3-9E26-3C08A1DB03C3}" type="pres">
      <dgm:prSet presAssocID="{16A711A4-AB4A-4EFD-81F5-0DD3469C14DD}" presName="parentLin" presStyleCnt="0"/>
      <dgm:spPr/>
    </dgm:pt>
    <dgm:pt modelId="{7DFA623A-5AF4-4E37-9510-989A761E3F4E}" type="pres">
      <dgm:prSet presAssocID="{16A711A4-AB4A-4EFD-81F5-0DD3469C14DD}" presName="parentLeftMargin" presStyleLbl="node1" presStyleIdx="0" presStyleCnt="3"/>
      <dgm:spPr/>
      <dgm:t>
        <a:bodyPr/>
        <a:lstStyle/>
        <a:p>
          <a:endParaRPr lang="fr-FR"/>
        </a:p>
      </dgm:t>
    </dgm:pt>
    <dgm:pt modelId="{8620AF52-E1DC-446A-95A4-CBD4E30D9E86}" type="pres">
      <dgm:prSet presAssocID="{16A711A4-AB4A-4EFD-81F5-0DD3469C14DD}" presName="parentText" presStyleLbl="node1" presStyleIdx="1" presStyleCnt="3" custScaleX="142857">
        <dgm:presLayoutVars>
          <dgm:chMax val="0"/>
          <dgm:bulletEnabled val="1"/>
        </dgm:presLayoutVars>
      </dgm:prSet>
      <dgm:spPr/>
      <dgm:t>
        <a:bodyPr/>
        <a:lstStyle/>
        <a:p>
          <a:endParaRPr lang="fr-FR"/>
        </a:p>
      </dgm:t>
    </dgm:pt>
    <dgm:pt modelId="{A8CD1162-A57C-44C9-89CD-9946FB5A6664}" type="pres">
      <dgm:prSet presAssocID="{16A711A4-AB4A-4EFD-81F5-0DD3469C14DD}" presName="negativeSpace" presStyleCnt="0"/>
      <dgm:spPr/>
    </dgm:pt>
    <dgm:pt modelId="{3881049F-E7B1-4526-BCE5-27F69579646D}" type="pres">
      <dgm:prSet presAssocID="{16A711A4-AB4A-4EFD-81F5-0DD3469C14DD}" presName="childText" presStyleLbl="conFgAcc1" presStyleIdx="1" presStyleCnt="3">
        <dgm:presLayoutVars>
          <dgm:bulletEnabled val="1"/>
        </dgm:presLayoutVars>
      </dgm:prSet>
      <dgm:spPr/>
    </dgm:pt>
    <dgm:pt modelId="{787BEE4C-6CFC-4F4C-8E3E-925D7787029D}" type="pres">
      <dgm:prSet presAssocID="{79FBA296-D4D5-4B93-975A-604B9F68F519}" presName="spaceBetweenRectangles" presStyleCnt="0"/>
      <dgm:spPr/>
    </dgm:pt>
    <dgm:pt modelId="{1C848460-451F-48E8-A43C-279E485633E7}" type="pres">
      <dgm:prSet presAssocID="{79282AE4-09A2-458D-9290-6B3E1BDA13DD}" presName="parentLin" presStyleCnt="0"/>
      <dgm:spPr/>
    </dgm:pt>
    <dgm:pt modelId="{65B80F6E-A496-4197-8D7B-927D6A8E8A2C}" type="pres">
      <dgm:prSet presAssocID="{79282AE4-09A2-458D-9290-6B3E1BDA13DD}" presName="parentLeftMargin" presStyleLbl="node1" presStyleIdx="1" presStyleCnt="3"/>
      <dgm:spPr/>
      <dgm:t>
        <a:bodyPr/>
        <a:lstStyle/>
        <a:p>
          <a:endParaRPr lang="fr-FR"/>
        </a:p>
      </dgm:t>
    </dgm:pt>
    <dgm:pt modelId="{96C1BFE4-94D0-46BC-9B3A-F3524F627CC3}" type="pres">
      <dgm:prSet presAssocID="{79282AE4-09A2-458D-9290-6B3E1BDA13DD}" presName="parentText" presStyleLbl="node1" presStyleIdx="2" presStyleCnt="3" custScaleX="142857">
        <dgm:presLayoutVars>
          <dgm:chMax val="0"/>
          <dgm:bulletEnabled val="1"/>
        </dgm:presLayoutVars>
      </dgm:prSet>
      <dgm:spPr/>
      <dgm:t>
        <a:bodyPr/>
        <a:lstStyle/>
        <a:p>
          <a:endParaRPr lang="fr-FR"/>
        </a:p>
      </dgm:t>
    </dgm:pt>
    <dgm:pt modelId="{E0309C39-11CB-4568-9079-BB965A86C7DB}" type="pres">
      <dgm:prSet presAssocID="{79282AE4-09A2-458D-9290-6B3E1BDA13DD}" presName="negativeSpace" presStyleCnt="0"/>
      <dgm:spPr/>
    </dgm:pt>
    <dgm:pt modelId="{FB84BFE0-6FCC-4C9C-BB73-52A3164C3C10}" type="pres">
      <dgm:prSet presAssocID="{79282AE4-09A2-458D-9290-6B3E1BDA13DD}" presName="childText" presStyleLbl="conFgAcc1" presStyleIdx="2" presStyleCnt="3">
        <dgm:presLayoutVars>
          <dgm:bulletEnabled val="1"/>
        </dgm:presLayoutVars>
      </dgm:prSet>
      <dgm:spPr/>
    </dgm:pt>
  </dgm:ptLst>
  <dgm:cxnLst>
    <dgm:cxn modelId="{C6E1D147-D40D-493B-A1EB-462B0A2869D8}" type="presOf" srcId="{79282AE4-09A2-458D-9290-6B3E1BDA13DD}" destId="{65B80F6E-A496-4197-8D7B-927D6A8E8A2C}" srcOrd="0" destOrd="0" presId="urn:microsoft.com/office/officeart/2005/8/layout/list1"/>
    <dgm:cxn modelId="{4D45C4B0-D10E-4D76-A23B-4D45B1270B46}" type="presOf" srcId="{E6B91B7C-435B-4E12-AA19-D6D69DB62ED6}" destId="{1DE30F7C-DEA4-429B-A65A-4700D7905266}" srcOrd="0" destOrd="0" presId="urn:microsoft.com/office/officeart/2005/8/layout/list1"/>
    <dgm:cxn modelId="{51BC0F92-F89C-49B4-812C-DE6DCF886419}" type="presOf" srcId="{5943BA5E-2CA9-4668-81ED-E645792B1F0A}" destId="{E16B98A1-4F46-4550-BAFC-68845CE36EA6}" srcOrd="1" destOrd="0" presId="urn:microsoft.com/office/officeart/2005/8/layout/list1"/>
    <dgm:cxn modelId="{0850A1CC-2820-4A7A-85ED-FF32BE2DD5FD}" srcId="{E6B91B7C-435B-4E12-AA19-D6D69DB62ED6}" destId="{16A711A4-AB4A-4EFD-81F5-0DD3469C14DD}" srcOrd="1" destOrd="0" parTransId="{051D6DED-9543-4196-88FD-306A5E2B5681}" sibTransId="{79FBA296-D4D5-4B93-975A-604B9F68F519}"/>
    <dgm:cxn modelId="{804249E6-280B-4DCE-AF04-8BCDA9C61102}" srcId="{E6B91B7C-435B-4E12-AA19-D6D69DB62ED6}" destId="{5943BA5E-2CA9-4668-81ED-E645792B1F0A}" srcOrd="0" destOrd="0" parTransId="{B7127B8C-5D78-433F-92A8-1C28143E40B9}" sibTransId="{B5E1E44C-62DC-41E1-BD84-6697172BD030}"/>
    <dgm:cxn modelId="{57A60B9B-DF2D-41E3-86E1-DA64FD1DF4CB}" type="presOf" srcId="{79282AE4-09A2-458D-9290-6B3E1BDA13DD}" destId="{96C1BFE4-94D0-46BC-9B3A-F3524F627CC3}" srcOrd="1" destOrd="0" presId="urn:microsoft.com/office/officeart/2005/8/layout/list1"/>
    <dgm:cxn modelId="{E55F848D-C5AC-40F2-96B6-A13D464CD339}" type="presOf" srcId="{16A711A4-AB4A-4EFD-81F5-0DD3469C14DD}" destId="{7DFA623A-5AF4-4E37-9510-989A761E3F4E}" srcOrd="0" destOrd="0" presId="urn:microsoft.com/office/officeart/2005/8/layout/list1"/>
    <dgm:cxn modelId="{19FB5DDF-2836-4754-AB44-1E06B0DF934E}" type="presOf" srcId="{5943BA5E-2CA9-4668-81ED-E645792B1F0A}" destId="{516C5002-CC01-434B-9018-230ACA3BF36B}" srcOrd="0" destOrd="0" presId="urn:microsoft.com/office/officeart/2005/8/layout/list1"/>
    <dgm:cxn modelId="{42368A69-698E-410A-8C96-520E7751506A}" srcId="{E6B91B7C-435B-4E12-AA19-D6D69DB62ED6}" destId="{79282AE4-09A2-458D-9290-6B3E1BDA13DD}" srcOrd="2" destOrd="0" parTransId="{B10C8BEE-A435-4173-B216-EF36D9A328F2}" sibTransId="{A410C509-007C-46F4-B582-5A59517488A0}"/>
    <dgm:cxn modelId="{295079A2-B1C8-43B8-9580-8BD793EAFC96}" type="presOf" srcId="{16A711A4-AB4A-4EFD-81F5-0DD3469C14DD}" destId="{8620AF52-E1DC-446A-95A4-CBD4E30D9E86}" srcOrd="1" destOrd="0" presId="urn:microsoft.com/office/officeart/2005/8/layout/list1"/>
    <dgm:cxn modelId="{06635487-B7E1-4537-A39C-82F06AA7904E}" type="presParOf" srcId="{1DE30F7C-DEA4-429B-A65A-4700D7905266}" destId="{58CA71AD-6FE2-4AE4-A804-85CBB056787C}" srcOrd="0" destOrd="0" presId="urn:microsoft.com/office/officeart/2005/8/layout/list1"/>
    <dgm:cxn modelId="{2B804AD5-C349-4FD9-B24C-64B82C92CBC7}" type="presParOf" srcId="{58CA71AD-6FE2-4AE4-A804-85CBB056787C}" destId="{516C5002-CC01-434B-9018-230ACA3BF36B}" srcOrd="0" destOrd="0" presId="urn:microsoft.com/office/officeart/2005/8/layout/list1"/>
    <dgm:cxn modelId="{EE821630-AB01-4DFE-9BA3-09C5BDA4C955}" type="presParOf" srcId="{58CA71AD-6FE2-4AE4-A804-85CBB056787C}" destId="{E16B98A1-4F46-4550-BAFC-68845CE36EA6}" srcOrd="1" destOrd="0" presId="urn:microsoft.com/office/officeart/2005/8/layout/list1"/>
    <dgm:cxn modelId="{978043D5-2E21-452A-8FA1-5B1F75BB423B}" type="presParOf" srcId="{1DE30F7C-DEA4-429B-A65A-4700D7905266}" destId="{620374E6-FD47-4B75-88BF-ED76ED1261A5}" srcOrd="1" destOrd="0" presId="urn:microsoft.com/office/officeart/2005/8/layout/list1"/>
    <dgm:cxn modelId="{CF9308C2-B825-4953-B225-C2D263E97F13}" type="presParOf" srcId="{1DE30F7C-DEA4-429B-A65A-4700D7905266}" destId="{BEC9564A-68A4-4A22-81FD-341A6C93DB45}" srcOrd="2" destOrd="0" presId="urn:microsoft.com/office/officeart/2005/8/layout/list1"/>
    <dgm:cxn modelId="{7EE9BE0E-1677-4D42-A61F-55A8112B19D3}" type="presParOf" srcId="{1DE30F7C-DEA4-429B-A65A-4700D7905266}" destId="{57111A38-FCB3-42CE-A29E-5980EE438192}" srcOrd="3" destOrd="0" presId="urn:microsoft.com/office/officeart/2005/8/layout/list1"/>
    <dgm:cxn modelId="{6470A51E-3D20-4DB0-A90C-80998C821D60}" type="presParOf" srcId="{1DE30F7C-DEA4-429B-A65A-4700D7905266}" destId="{865F6F11-E7AA-49E3-9E26-3C08A1DB03C3}" srcOrd="4" destOrd="0" presId="urn:microsoft.com/office/officeart/2005/8/layout/list1"/>
    <dgm:cxn modelId="{9FA0A21B-DFE7-45C0-9FF5-5EB0384441D1}" type="presParOf" srcId="{865F6F11-E7AA-49E3-9E26-3C08A1DB03C3}" destId="{7DFA623A-5AF4-4E37-9510-989A761E3F4E}" srcOrd="0" destOrd="0" presId="urn:microsoft.com/office/officeart/2005/8/layout/list1"/>
    <dgm:cxn modelId="{E31295E1-8A7E-456E-AD08-D85C82E08BFA}" type="presParOf" srcId="{865F6F11-E7AA-49E3-9E26-3C08A1DB03C3}" destId="{8620AF52-E1DC-446A-95A4-CBD4E30D9E86}" srcOrd="1" destOrd="0" presId="urn:microsoft.com/office/officeart/2005/8/layout/list1"/>
    <dgm:cxn modelId="{A688BBF6-E5DF-46DA-A63C-BCCB6B15BA8A}" type="presParOf" srcId="{1DE30F7C-DEA4-429B-A65A-4700D7905266}" destId="{A8CD1162-A57C-44C9-89CD-9946FB5A6664}" srcOrd="5" destOrd="0" presId="urn:microsoft.com/office/officeart/2005/8/layout/list1"/>
    <dgm:cxn modelId="{1BE98B51-7B6F-442C-AD2C-A989D4195596}" type="presParOf" srcId="{1DE30F7C-DEA4-429B-A65A-4700D7905266}" destId="{3881049F-E7B1-4526-BCE5-27F69579646D}" srcOrd="6" destOrd="0" presId="urn:microsoft.com/office/officeart/2005/8/layout/list1"/>
    <dgm:cxn modelId="{79EA1FA3-7272-462F-9083-A97574816138}" type="presParOf" srcId="{1DE30F7C-DEA4-429B-A65A-4700D7905266}" destId="{787BEE4C-6CFC-4F4C-8E3E-925D7787029D}" srcOrd="7" destOrd="0" presId="urn:microsoft.com/office/officeart/2005/8/layout/list1"/>
    <dgm:cxn modelId="{C5759B70-D8F9-4497-BED6-4F7A4F849205}" type="presParOf" srcId="{1DE30F7C-DEA4-429B-A65A-4700D7905266}" destId="{1C848460-451F-48E8-A43C-279E485633E7}" srcOrd="8" destOrd="0" presId="urn:microsoft.com/office/officeart/2005/8/layout/list1"/>
    <dgm:cxn modelId="{46A8D616-AF96-4F40-8311-DCAB95C752CC}" type="presParOf" srcId="{1C848460-451F-48E8-A43C-279E485633E7}" destId="{65B80F6E-A496-4197-8D7B-927D6A8E8A2C}" srcOrd="0" destOrd="0" presId="urn:microsoft.com/office/officeart/2005/8/layout/list1"/>
    <dgm:cxn modelId="{16363FEF-020E-4049-9B67-DD01094DE6D9}" type="presParOf" srcId="{1C848460-451F-48E8-A43C-279E485633E7}" destId="{96C1BFE4-94D0-46BC-9B3A-F3524F627CC3}" srcOrd="1" destOrd="0" presId="urn:microsoft.com/office/officeart/2005/8/layout/list1"/>
    <dgm:cxn modelId="{6B944750-033B-407E-A13B-CC70618213DE}" type="presParOf" srcId="{1DE30F7C-DEA4-429B-A65A-4700D7905266}" destId="{E0309C39-11CB-4568-9079-BB965A86C7DB}" srcOrd="9" destOrd="0" presId="urn:microsoft.com/office/officeart/2005/8/layout/list1"/>
    <dgm:cxn modelId="{28AB974B-7DD5-483C-9154-2465CB85F17E}" type="presParOf" srcId="{1DE30F7C-DEA4-429B-A65A-4700D7905266}" destId="{FB84BFE0-6FCC-4C9C-BB73-52A3164C3C1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564A-68A4-4A22-81FD-341A6C93DB45}">
      <dsp:nvSpPr>
        <dsp:cNvPr id="0" name=""/>
        <dsp:cNvSpPr/>
      </dsp:nvSpPr>
      <dsp:spPr>
        <a:xfrm>
          <a:off x="0" y="1134183"/>
          <a:ext cx="10513671" cy="831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16B98A1-4F46-4550-BAFC-68845CE36EA6}">
      <dsp:nvSpPr>
        <dsp:cNvPr id="0" name=""/>
        <dsp:cNvSpPr/>
      </dsp:nvSpPr>
      <dsp:spPr>
        <a:xfrm>
          <a:off x="456379" y="647103"/>
          <a:ext cx="10050135" cy="974160"/>
        </a:xfrm>
        <a:prstGeom prst="roundRect">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74" tIns="0" rIns="278174" bIns="0" numCol="1" spcCol="1270" anchor="ctr" anchorCtr="0">
          <a:noAutofit/>
        </a:bodyPr>
        <a:lstStyle/>
        <a:p>
          <a:pPr lvl="0" algn="ctr" defTabSz="1422400" rtl="1">
            <a:lnSpc>
              <a:spcPct val="90000"/>
            </a:lnSpc>
            <a:spcBef>
              <a:spcPct val="0"/>
            </a:spcBef>
            <a:spcAft>
              <a:spcPct val="35000"/>
            </a:spcAft>
          </a:pPr>
          <a:r>
            <a:rPr lang="ar-DZ" sz="3200" b="1" kern="1200" dirty="0" smtClean="0">
              <a:latin typeface="Noto Serif SC Bold" pitchFamily="34" charset="0"/>
              <a:ea typeface="Noto Serif SC Bold" pitchFamily="34" charset="-122"/>
              <a:cs typeface="+mj-cs"/>
            </a:rPr>
            <a:t>التشريعات </a:t>
          </a:r>
          <a:r>
            <a:rPr lang="en-US" sz="3200" b="1" kern="1200" dirty="0" smtClean="0">
              <a:latin typeface="Noto Serif SC Bold" pitchFamily="34" charset="0"/>
              <a:ea typeface="Noto Serif SC Bold" pitchFamily="34" charset="-122"/>
              <a:cs typeface="+mj-cs"/>
            </a:rPr>
            <a:t>البنكية </a:t>
          </a:r>
          <a:r>
            <a:rPr lang="en-US" sz="3200" b="1" kern="1200" dirty="0" err="1" smtClean="0">
              <a:latin typeface="Noto Serif SC Bold" pitchFamily="34" charset="0"/>
              <a:ea typeface="Noto Serif SC Bold" pitchFamily="34" charset="-122"/>
              <a:cs typeface="+mj-cs"/>
            </a:rPr>
            <a:t>في</a:t>
          </a:r>
          <a:r>
            <a:rPr lang="en-US" sz="3200" b="1" kern="1200" dirty="0" smtClean="0">
              <a:latin typeface="Noto Serif SC Bold" pitchFamily="34" charset="0"/>
              <a:ea typeface="Noto Serif SC Bold" pitchFamily="34" charset="-122"/>
              <a:cs typeface="+mj-cs"/>
            </a:rPr>
            <a:t> </a:t>
          </a:r>
          <a:r>
            <a:rPr lang="en-US" sz="3200" b="1" kern="1200" dirty="0" err="1" smtClean="0">
              <a:latin typeface="Noto Serif SC Bold" pitchFamily="34" charset="0"/>
              <a:ea typeface="Noto Serif SC Bold" pitchFamily="34" charset="-122"/>
              <a:cs typeface="+mj-cs"/>
            </a:rPr>
            <a:t>الجزائر</a:t>
          </a:r>
          <a:r>
            <a:rPr lang="en-US" sz="3200" b="1" kern="1200" dirty="0" smtClean="0">
              <a:latin typeface="Noto Serif SC Bold" pitchFamily="34" charset="0"/>
              <a:ea typeface="Noto Serif SC Bold" pitchFamily="34" charset="-122"/>
              <a:cs typeface="+mj-cs"/>
            </a:rPr>
            <a:t> </a:t>
          </a:r>
          <a:r>
            <a:rPr lang="ar-DZ" sz="3200" b="1" kern="1200" dirty="0" smtClean="0">
              <a:solidFill>
                <a:srgbClr val="FF0000"/>
              </a:solidFill>
              <a:latin typeface="Noto Serif SC Bold" pitchFamily="34" charset="0"/>
              <a:ea typeface="Noto Serif SC Bold" pitchFamily="34" charset="-122"/>
              <a:cs typeface="+mj-cs"/>
            </a:rPr>
            <a:t>قبل</a:t>
          </a:r>
          <a:r>
            <a:rPr lang="ar-DZ" sz="3200" b="1" kern="1200" dirty="0" smtClean="0">
              <a:latin typeface="Noto Serif SC Bold" pitchFamily="34" charset="0"/>
              <a:ea typeface="Noto Serif SC Bold" pitchFamily="34" charset="-122"/>
              <a:cs typeface="+mj-cs"/>
            </a:rPr>
            <a:t> صدور قانون النقد والقرض 1990</a:t>
          </a:r>
          <a:endParaRPr lang="fr-FR" sz="3200" kern="1200" dirty="0">
            <a:cs typeface="+mj-cs"/>
          </a:endParaRPr>
        </a:p>
      </dsp:txBody>
      <dsp:txXfrm>
        <a:off x="503934" y="694658"/>
        <a:ext cx="9955025" cy="879050"/>
      </dsp:txXfrm>
    </dsp:sp>
    <dsp:sp modelId="{3881049F-E7B1-4526-BCE5-27F69579646D}">
      <dsp:nvSpPr>
        <dsp:cNvPr id="0" name=""/>
        <dsp:cNvSpPr/>
      </dsp:nvSpPr>
      <dsp:spPr>
        <a:xfrm>
          <a:off x="0" y="2631064"/>
          <a:ext cx="10513671" cy="8316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620AF52-E1DC-446A-95A4-CBD4E30D9E86}">
      <dsp:nvSpPr>
        <dsp:cNvPr id="0" name=""/>
        <dsp:cNvSpPr/>
      </dsp:nvSpPr>
      <dsp:spPr>
        <a:xfrm>
          <a:off x="500528" y="2143984"/>
          <a:ext cx="10010565" cy="974160"/>
        </a:xfrm>
        <a:prstGeom prst="round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74" tIns="0" rIns="278174" bIns="0" numCol="1" spcCol="1270" anchor="ctr" anchorCtr="0">
          <a:noAutofit/>
        </a:bodyPr>
        <a:lstStyle/>
        <a:p>
          <a:pPr lvl="0" algn="ctr" defTabSz="1466850" rtl="1">
            <a:lnSpc>
              <a:spcPct val="90000"/>
            </a:lnSpc>
            <a:spcBef>
              <a:spcPct val="0"/>
            </a:spcBef>
            <a:spcAft>
              <a:spcPct val="35000"/>
            </a:spcAft>
          </a:pPr>
          <a:r>
            <a:rPr lang="ar-DZ" sz="3300" b="1" kern="1200" dirty="0" smtClean="0">
              <a:latin typeface="Noto Serif SC Bold" pitchFamily="34" charset="0"/>
              <a:ea typeface="Noto Serif SC Bold" pitchFamily="34" charset="-122"/>
              <a:cs typeface="+mj-cs"/>
            </a:rPr>
            <a:t>التشريعات </a:t>
          </a:r>
          <a:r>
            <a:rPr lang="en-US" sz="3300" b="1" kern="1200" dirty="0" smtClean="0">
              <a:latin typeface="Noto Serif SC Bold" pitchFamily="34" charset="0"/>
              <a:ea typeface="Noto Serif SC Bold" pitchFamily="34" charset="-122"/>
              <a:cs typeface="+mj-cs"/>
            </a:rPr>
            <a:t>البنكية </a:t>
          </a:r>
          <a:r>
            <a:rPr lang="en-US" sz="3300" b="1" kern="1200" dirty="0" err="1" smtClean="0">
              <a:latin typeface="Noto Serif SC Bold" pitchFamily="34" charset="0"/>
              <a:ea typeface="Noto Serif SC Bold" pitchFamily="34" charset="-122"/>
              <a:cs typeface="+mj-cs"/>
            </a:rPr>
            <a:t>في</a:t>
          </a:r>
          <a:r>
            <a:rPr lang="en-US" sz="3300" b="1" kern="1200" dirty="0" smtClean="0">
              <a:latin typeface="Noto Serif SC Bold" pitchFamily="34" charset="0"/>
              <a:ea typeface="Noto Serif SC Bold" pitchFamily="34" charset="-122"/>
              <a:cs typeface="+mj-cs"/>
            </a:rPr>
            <a:t> </a:t>
          </a:r>
          <a:r>
            <a:rPr lang="en-US" sz="3300" b="1" kern="1200" dirty="0" err="1" smtClean="0">
              <a:latin typeface="Noto Serif SC Bold" pitchFamily="34" charset="0"/>
              <a:ea typeface="Noto Serif SC Bold" pitchFamily="34" charset="-122"/>
              <a:cs typeface="+mj-cs"/>
            </a:rPr>
            <a:t>الجزائر</a:t>
          </a:r>
          <a:r>
            <a:rPr lang="en-US" sz="3300" b="1" kern="1200" dirty="0" smtClean="0">
              <a:solidFill>
                <a:srgbClr val="FF0000"/>
              </a:solidFill>
              <a:latin typeface="Noto Serif SC Bold" pitchFamily="34" charset="0"/>
              <a:ea typeface="Noto Serif SC Bold" pitchFamily="34" charset="-122"/>
              <a:cs typeface="+mj-cs"/>
            </a:rPr>
            <a:t> </a:t>
          </a:r>
          <a:r>
            <a:rPr lang="ar-DZ" sz="3300" b="1" kern="1200" dirty="0" smtClean="0">
              <a:solidFill>
                <a:srgbClr val="FF0000"/>
              </a:solidFill>
              <a:latin typeface="Noto Serif SC Bold" pitchFamily="34" charset="0"/>
              <a:ea typeface="Noto Serif SC Bold" pitchFamily="34" charset="-122"/>
              <a:cs typeface="+mj-cs"/>
            </a:rPr>
            <a:t>بعد </a:t>
          </a:r>
          <a:r>
            <a:rPr lang="ar-DZ" sz="3300" b="1" kern="1200" dirty="0" smtClean="0">
              <a:latin typeface="Noto Serif SC Bold" pitchFamily="34" charset="0"/>
              <a:ea typeface="Noto Serif SC Bold" pitchFamily="34" charset="-122"/>
              <a:cs typeface="+mj-cs"/>
            </a:rPr>
            <a:t>صدور </a:t>
          </a:r>
          <a:r>
            <a:rPr lang="ar-DZ" sz="3300" b="1" kern="1200" dirty="0" smtClean="0">
              <a:latin typeface="Noto Serif SC Bold" pitchFamily="34" charset="0"/>
              <a:ea typeface="Noto Serif SC Bold" pitchFamily="34" charset="-122"/>
              <a:cs typeface="+mj-cs"/>
            </a:rPr>
            <a:t>قانون النقد والقرض 1990</a:t>
          </a:r>
          <a:endParaRPr lang="fr-FR" sz="3300" kern="1200" dirty="0"/>
        </a:p>
      </dsp:txBody>
      <dsp:txXfrm>
        <a:off x="548083" y="2191539"/>
        <a:ext cx="9915455" cy="879050"/>
      </dsp:txXfrm>
    </dsp:sp>
    <dsp:sp modelId="{FB84BFE0-6FCC-4C9C-BB73-52A3164C3C10}">
      <dsp:nvSpPr>
        <dsp:cNvPr id="0" name=""/>
        <dsp:cNvSpPr/>
      </dsp:nvSpPr>
      <dsp:spPr>
        <a:xfrm>
          <a:off x="0" y="4127944"/>
          <a:ext cx="10513671" cy="8316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96C1BFE4-94D0-46BC-9B3A-F3524F627CC3}">
      <dsp:nvSpPr>
        <dsp:cNvPr id="0" name=""/>
        <dsp:cNvSpPr/>
      </dsp:nvSpPr>
      <dsp:spPr>
        <a:xfrm>
          <a:off x="500528" y="3640864"/>
          <a:ext cx="10010565" cy="974160"/>
        </a:xfrm>
        <a:prstGeom prst="round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74" tIns="0" rIns="278174" bIns="0" numCol="1" spcCol="1270" anchor="ctr" anchorCtr="0">
          <a:noAutofit/>
        </a:bodyPr>
        <a:lstStyle/>
        <a:p>
          <a:pPr lvl="0" algn="ctr" defTabSz="1466850" rtl="1">
            <a:lnSpc>
              <a:spcPct val="90000"/>
            </a:lnSpc>
            <a:spcBef>
              <a:spcPct val="0"/>
            </a:spcBef>
            <a:spcAft>
              <a:spcPct val="35000"/>
            </a:spcAft>
          </a:pPr>
          <a:r>
            <a:rPr lang="ar-DZ" sz="3300" b="1" kern="1200" dirty="0" smtClean="0">
              <a:latin typeface="Noto Serif SC Bold" pitchFamily="34" charset="0"/>
              <a:ea typeface="Noto Serif SC Bold" pitchFamily="34" charset="-122"/>
              <a:cs typeface="+mj-cs"/>
            </a:rPr>
            <a:t>التشريعات </a:t>
          </a:r>
          <a:r>
            <a:rPr lang="en-US" sz="3300" b="1" kern="1200" dirty="0" smtClean="0">
              <a:latin typeface="Noto Serif SC Bold" pitchFamily="34" charset="0"/>
              <a:ea typeface="Noto Serif SC Bold" pitchFamily="34" charset="-122"/>
              <a:cs typeface="+mj-cs"/>
            </a:rPr>
            <a:t>البنكية </a:t>
          </a:r>
          <a:r>
            <a:rPr lang="en-US" sz="3300" b="1" kern="1200" dirty="0" err="1" smtClean="0">
              <a:latin typeface="Noto Serif SC Bold" pitchFamily="34" charset="0"/>
              <a:ea typeface="Noto Serif SC Bold" pitchFamily="34" charset="-122"/>
              <a:cs typeface="+mj-cs"/>
            </a:rPr>
            <a:t>في</a:t>
          </a:r>
          <a:r>
            <a:rPr lang="en-US" sz="3300" b="1" kern="1200" dirty="0" smtClean="0">
              <a:latin typeface="Noto Serif SC Bold" pitchFamily="34" charset="0"/>
              <a:ea typeface="Noto Serif SC Bold" pitchFamily="34" charset="-122"/>
              <a:cs typeface="+mj-cs"/>
            </a:rPr>
            <a:t> </a:t>
          </a:r>
          <a:r>
            <a:rPr lang="en-US" sz="3300" b="1" kern="1200" dirty="0" err="1" smtClean="0">
              <a:latin typeface="Noto Serif SC Bold" pitchFamily="34" charset="0"/>
              <a:ea typeface="Noto Serif SC Bold" pitchFamily="34" charset="-122"/>
              <a:cs typeface="+mj-cs"/>
            </a:rPr>
            <a:t>الجزائر</a:t>
          </a:r>
          <a:r>
            <a:rPr lang="en-US" sz="3300" b="1" kern="1200" dirty="0" smtClean="0">
              <a:latin typeface="Noto Serif SC Bold" pitchFamily="34" charset="0"/>
              <a:ea typeface="Noto Serif SC Bold" pitchFamily="34" charset="-122"/>
              <a:cs typeface="+mj-cs"/>
            </a:rPr>
            <a:t> </a:t>
          </a:r>
          <a:r>
            <a:rPr lang="ar-DZ" sz="3300" b="1" kern="1200" dirty="0" smtClean="0">
              <a:solidFill>
                <a:srgbClr val="FF0000"/>
              </a:solidFill>
              <a:latin typeface="Noto Serif SC Bold" pitchFamily="34" charset="0"/>
              <a:ea typeface="Noto Serif SC Bold" pitchFamily="34" charset="-122"/>
              <a:cs typeface="+mj-cs"/>
            </a:rPr>
            <a:t>بعد</a:t>
          </a:r>
          <a:r>
            <a:rPr lang="ar-DZ" sz="3300" b="1" kern="1200" dirty="0" smtClean="0">
              <a:latin typeface="Noto Serif SC Bold" pitchFamily="34" charset="0"/>
              <a:ea typeface="Noto Serif SC Bold" pitchFamily="34" charset="-122"/>
              <a:cs typeface="+mj-cs"/>
            </a:rPr>
            <a:t> صدور قانون النقد والقرض </a:t>
          </a:r>
          <a:r>
            <a:rPr lang="ar-DZ" sz="3300" b="1" kern="1200" dirty="0" smtClean="0">
              <a:latin typeface="Noto Serif SC Bold" pitchFamily="34" charset="0"/>
              <a:ea typeface="Noto Serif SC Bold" pitchFamily="34" charset="-122"/>
              <a:cs typeface="+mj-cs"/>
            </a:rPr>
            <a:t>2023</a:t>
          </a:r>
          <a:endParaRPr lang="fr-FR" sz="3300" kern="1200" dirty="0"/>
        </a:p>
      </dsp:txBody>
      <dsp:txXfrm>
        <a:off x="548083" y="3688419"/>
        <a:ext cx="9915455"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72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23890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96359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80163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62795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43026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26101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408147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0091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66689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0903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5085080"/>
            <a:ext cx="1706880" cy="292100"/>
          </a:xfrm>
          <a:prstGeom prst="rect">
            <a:avLst/>
          </a:prstGeom>
        </p:spPr>
        <p:txBody>
          <a:bodyPr/>
          <a:lstStyle/>
          <a:p>
            <a:fld id="{1D8BD707-D9CF-40AE-B4C6-C98DA3205C09}" type="datetimeFigureOut">
              <a:rPr lang="en-US" smtClean="0"/>
              <a:pPr/>
              <a:t>11/15/2025</a:t>
            </a:fld>
            <a:endParaRPr lang="en-US"/>
          </a:p>
        </p:txBody>
      </p:sp>
      <p:sp>
        <p:nvSpPr>
          <p:cNvPr id="3" name="Footer Placeholder 2"/>
          <p:cNvSpPr>
            <a:spLocks noGrp="1"/>
          </p:cNvSpPr>
          <p:nvPr>
            <p:ph type="ftr" sz="quarter" idx="11"/>
          </p:nvPr>
        </p:nvSpPr>
        <p:spPr>
          <a:xfrm>
            <a:off x="2499360" y="5085080"/>
            <a:ext cx="2316480" cy="292100"/>
          </a:xfrm>
          <a:prstGeom prst="rect">
            <a:avLst/>
          </a:prstGeom>
        </p:spPr>
        <p:txBody>
          <a:bodyPr/>
          <a:lstStyle/>
          <a:p>
            <a:endParaRPr lang="en-US"/>
          </a:p>
        </p:txBody>
      </p:sp>
      <p:sp>
        <p:nvSpPr>
          <p:cNvPr id="4" name="Slide Number Placeholder 3"/>
          <p:cNvSpPr>
            <a:spLocks noGrp="1"/>
          </p:cNvSpPr>
          <p:nvPr>
            <p:ph type="sldNum" sz="quarter" idx="12"/>
          </p:nvPr>
        </p:nvSpPr>
        <p:spPr>
          <a:xfrm>
            <a:off x="5242560" y="5085080"/>
            <a:ext cx="1706880" cy="292100"/>
          </a:xfrm>
          <a:prstGeom prst="rect">
            <a:avLst/>
          </a:prstGeom>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7452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3.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93539" y="2810489"/>
            <a:ext cx="8616429" cy="2480786"/>
          </a:xfrm>
          <a:prstGeom prst="rect">
            <a:avLst/>
          </a:prstGeom>
          <a:noFill/>
          <a:ln/>
        </p:spPr>
        <p:txBody>
          <a:bodyPr wrap="square" lIns="0" tIns="0" rIns="0" bIns="0" rtlCol="0" anchor="t"/>
          <a:lstStyle/>
          <a:p>
            <a:pPr marL="0" indent="0" algn="r" rtl="1">
              <a:lnSpc>
                <a:spcPts val="9750"/>
              </a:lnSpc>
              <a:buNone/>
            </a:pPr>
            <a:r>
              <a:rPr lang="ar-DZ" sz="4000" b="1" u="sng" dirty="0" smtClean="0">
                <a:solidFill>
                  <a:srgbClr val="006747"/>
                </a:solidFill>
                <a:latin typeface="Noto Serif SC Bold" pitchFamily="34" charset="0"/>
                <a:ea typeface="Noto Serif SC Bold" pitchFamily="34" charset="-122"/>
                <a:cs typeface="Noto Serif SC Bold" pitchFamily="34" charset="-120"/>
              </a:rPr>
              <a:t>المحاضرة </a:t>
            </a:r>
            <a:r>
              <a:rPr lang="ar-DZ" sz="4000" b="1" u="sng" dirty="0" smtClean="0">
                <a:solidFill>
                  <a:srgbClr val="006747"/>
                </a:solidFill>
                <a:latin typeface="Noto Serif SC Bold" pitchFamily="34" charset="0"/>
                <a:ea typeface="Noto Serif SC Bold" pitchFamily="34" charset="-122"/>
                <a:cs typeface="Noto Serif SC Bold" pitchFamily="34" charset="-120"/>
              </a:rPr>
              <a:t>الثالثة:</a:t>
            </a:r>
            <a:endParaRPr lang="ar-DZ" sz="4000" b="1" u="sng" dirty="0" smtClean="0">
              <a:solidFill>
                <a:srgbClr val="006747"/>
              </a:solidFill>
              <a:latin typeface="Noto Serif SC Bold" pitchFamily="34" charset="0"/>
              <a:ea typeface="Noto Serif SC Bold" pitchFamily="34" charset="-122"/>
              <a:cs typeface="Noto Serif SC Bold" pitchFamily="34" charset="-120"/>
            </a:endParaRPr>
          </a:p>
          <a:p>
            <a:pPr marL="0" indent="0" algn="r" rtl="1">
              <a:lnSpc>
                <a:spcPts val="9750"/>
              </a:lnSpc>
              <a:buNone/>
            </a:pPr>
            <a:r>
              <a:rPr lang="ar-DZ" sz="5400" b="1" dirty="0" smtClean="0">
                <a:solidFill>
                  <a:srgbClr val="006747"/>
                </a:solidFill>
                <a:latin typeface="Noto Serif SC Bold" pitchFamily="34" charset="0"/>
                <a:ea typeface="Noto Serif SC Bold" pitchFamily="34" charset="-122"/>
                <a:cs typeface="Noto Serif SC Bold" pitchFamily="34" charset="-120"/>
              </a:rPr>
              <a:t>التشريعات </a:t>
            </a:r>
            <a:r>
              <a:rPr lang="en-US" sz="5400" b="1" dirty="0" smtClean="0">
                <a:solidFill>
                  <a:srgbClr val="006747"/>
                </a:solidFill>
                <a:latin typeface="Noto Serif SC Bold" pitchFamily="34" charset="0"/>
                <a:ea typeface="Noto Serif SC Bold" pitchFamily="34" charset="-122"/>
                <a:cs typeface="Noto Serif SC Bold" pitchFamily="34" charset="-120"/>
              </a:rPr>
              <a:t>البنكية </a:t>
            </a:r>
            <a:r>
              <a:rPr lang="en-US" sz="5400" b="1" dirty="0" err="1">
                <a:solidFill>
                  <a:srgbClr val="006747"/>
                </a:solidFill>
                <a:latin typeface="Noto Serif SC Bold" pitchFamily="34" charset="0"/>
                <a:ea typeface="Noto Serif SC Bold" pitchFamily="34" charset="-122"/>
                <a:cs typeface="Noto Serif SC Bold" pitchFamily="34" charset="-120"/>
              </a:rPr>
              <a:t>في</a:t>
            </a:r>
            <a:r>
              <a:rPr lang="en-US" sz="5400" b="1" dirty="0">
                <a:solidFill>
                  <a:srgbClr val="006747"/>
                </a:solidFill>
                <a:latin typeface="Noto Serif SC Bold" pitchFamily="34" charset="0"/>
                <a:ea typeface="Noto Serif SC Bold" pitchFamily="34" charset="-122"/>
                <a:cs typeface="Noto Serif SC Bold" pitchFamily="34" charset="-120"/>
              </a:rPr>
              <a:t> </a:t>
            </a:r>
            <a:r>
              <a:rPr lang="en-US" sz="5400" b="1" dirty="0" err="1" smtClean="0">
                <a:solidFill>
                  <a:srgbClr val="006747"/>
                </a:solidFill>
                <a:latin typeface="Noto Serif SC Bold" pitchFamily="34" charset="0"/>
                <a:ea typeface="Noto Serif SC Bold" pitchFamily="34" charset="-122"/>
                <a:cs typeface="Noto Serif SC Bold" pitchFamily="34" charset="-120"/>
              </a:rPr>
              <a:t>الجزائر</a:t>
            </a:r>
            <a:r>
              <a:rPr lang="ar-DZ" sz="5400" b="1" dirty="0" smtClean="0">
                <a:solidFill>
                  <a:srgbClr val="006747"/>
                </a:solidFill>
                <a:latin typeface="Noto Serif SC Bold" pitchFamily="34" charset="0"/>
                <a:ea typeface="Noto Serif SC Bold" pitchFamily="34" charset="-122"/>
                <a:cs typeface="Noto Serif SC Bold" pitchFamily="34" charset="-120"/>
              </a:rPr>
              <a:t> </a:t>
            </a:r>
            <a:r>
              <a:rPr lang="ar-DZ" sz="4400" b="1" dirty="0" smtClean="0">
                <a:solidFill>
                  <a:srgbClr val="006747"/>
                </a:solidFill>
                <a:latin typeface="Noto Serif SC Bold" pitchFamily="34" charset="0"/>
                <a:ea typeface="Noto Serif SC Bold" pitchFamily="34" charset="-122"/>
                <a:cs typeface="Noto Serif SC Bold" pitchFamily="34" charset="-120"/>
              </a:rPr>
              <a:t>(2)</a:t>
            </a:r>
            <a:endParaRPr lang="ar-DZ" sz="4400" b="1" dirty="0">
              <a:solidFill>
                <a:srgbClr val="006747"/>
              </a:solidFill>
              <a:latin typeface="Noto Serif SC Bold" pitchFamily="34" charset="0"/>
              <a:ea typeface="Noto Serif SC Bold" pitchFamily="34" charset="-122"/>
              <a:cs typeface="Noto Serif SC Bold" pitchFamily="34" charset="-120"/>
            </a:endParaRPr>
          </a:p>
        </p:txBody>
      </p:sp>
      <p:sp>
        <p:nvSpPr>
          <p:cNvPr id="4" name="Text 1"/>
          <p:cNvSpPr/>
          <p:nvPr/>
        </p:nvSpPr>
        <p:spPr>
          <a:xfrm>
            <a:off x="1476696" y="6981466"/>
            <a:ext cx="7556421" cy="396954"/>
          </a:xfrm>
          <a:prstGeom prst="rect">
            <a:avLst/>
          </a:prstGeom>
          <a:noFill/>
          <a:ln/>
        </p:spPr>
        <p:txBody>
          <a:bodyPr wrap="none" lIns="0" tIns="0" rIns="0" bIns="0" rtlCol="0" anchor="t"/>
          <a:lstStyle/>
          <a:p>
            <a:pPr marL="0" indent="0" algn="r" rtl="1">
              <a:lnSpc>
                <a:spcPts val="3100"/>
              </a:lnSpc>
              <a:buNone/>
            </a:pP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من اعداد الأستاذة : </a:t>
            </a:r>
            <a:r>
              <a:rPr lang="ar-DZ" sz="2800" dirty="0" smtClean="0">
                <a:solidFill>
                  <a:srgbClr val="4B4A4A"/>
                </a:solidFill>
                <a:latin typeface="Times New Roman" panose="02020603050405020304" pitchFamily="18" charset="0"/>
                <a:ea typeface="Geist" pitchFamily="34" charset="-122"/>
                <a:cs typeface="Times New Roman" panose="02020603050405020304" pitchFamily="18" charset="0"/>
              </a:rPr>
              <a:t>سيهام مخلوف</a:t>
            </a:r>
            <a:endParaRPr lang="en-US" sz="28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1342663" y="219369"/>
            <a:ext cx="6458673" cy="2246769"/>
          </a:xfrm>
          <a:prstGeom prst="rect">
            <a:avLst/>
          </a:prstGeom>
          <a:noFill/>
        </p:spPr>
        <p:txBody>
          <a:bodyPr wrap="square" rtlCol="0">
            <a:spAutoFit/>
          </a:bodyPr>
          <a:lstStyle/>
          <a:p>
            <a:pPr algn="ctr"/>
            <a:r>
              <a:rPr lang="ar-DZ" sz="2800" dirty="0" smtClean="0">
                <a:cs typeface="+mj-cs"/>
              </a:rPr>
              <a:t>جامعة باجي مختار عنابة</a:t>
            </a:r>
          </a:p>
          <a:p>
            <a:pPr algn="ctr"/>
            <a:r>
              <a:rPr lang="ar-DZ" sz="2800" dirty="0" smtClean="0">
                <a:cs typeface="+mj-cs"/>
              </a:rPr>
              <a:t>كلية العلوم الاقتصادية والتجارية وعلوم التسيير</a:t>
            </a:r>
          </a:p>
          <a:p>
            <a:pPr algn="ctr"/>
            <a:r>
              <a:rPr lang="ar-DZ" sz="2800" dirty="0" smtClean="0">
                <a:cs typeface="+mj-cs"/>
              </a:rPr>
              <a:t>قسم العلوم الاقتصادية</a:t>
            </a:r>
          </a:p>
          <a:p>
            <a:pPr algn="ctr"/>
            <a:r>
              <a:rPr lang="ar-DZ" sz="2800" dirty="0" smtClean="0">
                <a:cs typeface="+mj-cs"/>
              </a:rPr>
              <a:t>تخصص: اقتصاد نقدي ومالي</a:t>
            </a:r>
          </a:p>
          <a:p>
            <a:pPr algn="ctr"/>
            <a:r>
              <a:rPr lang="ar-DZ" sz="2800" dirty="0" smtClean="0">
                <a:cs typeface="+mj-cs"/>
              </a:rPr>
              <a:t>المستوى: ماستر 2</a:t>
            </a:r>
            <a:endParaRPr lang="fr-FR" sz="2800" dirty="0" smtClean="0">
              <a:cs typeface="+mj-cs"/>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931" y="11221"/>
            <a:ext cx="5173582" cy="8229600"/>
          </a:xfrm>
          <a:prstGeom prst="rect">
            <a:avLst/>
          </a:prstGeom>
        </p:spPr>
      </p:pic>
    </p:spTree>
    <p:extLst>
      <p:ext uri="{BB962C8B-B14F-4D97-AF65-F5344CB8AC3E}">
        <p14:creationId xmlns:p14="http://schemas.microsoft.com/office/powerpoint/2010/main" val="3356668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8"/>
          <p:cNvSpPr/>
          <p:nvPr/>
        </p:nvSpPr>
        <p:spPr>
          <a:xfrm>
            <a:off x="7284351" y="5498344"/>
            <a:ext cx="6756559" cy="1794284"/>
          </a:xfrm>
          <a:prstGeom prst="roundRect">
            <a:avLst>
              <a:gd name="adj" fmla="val 6339"/>
            </a:avLst>
          </a:prstGeom>
          <a:solidFill>
            <a:srgbClr val="E5F9F2">
              <a:alpha val="95000"/>
            </a:srgbClr>
          </a:solidFill>
          <a:ln/>
        </p:spPr>
      </p:sp>
      <p:sp>
        <p:nvSpPr>
          <p:cNvPr id="3" name="Text 1"/>
          <p:cNvSpPr/>
          <p:nvPr/>
        </p:nvSpPr>
        <p:spPr>
          <a:xfrm>
            <a:off x="-310307" y="1444636"/>
            <a:ext cx="14388553" cy="460574"/>
          </a:xfrm>
          <a:prstGeom prst="rect">
            <a:avLst/>
          </a:prstGeom>
          <a:noFill/>
          <a:ln/>
        </p:spPr>
        <p:txBody>
          <a:bodyPr wrap="square" lIns="0" tIns="0" rIns="0" bIns="0" rtlCol="0" anchor="t"/>
          <a:lstStyle/>
          <a:p>
            <a:pPr marL="0" indent="0" algn="r" rtl="1">
              <a:lnSpc>
                <a:spcPct val="1500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يمثل الأمر الرئاسي 01-01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الصادر</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في 27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فبراير</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2001</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نقطة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تحول مهمة في تنظيم القطاع النقدي والمالي في الجزائر،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حيث</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جاء</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لتعديل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قانون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النقد</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والقرض</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رقم</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90-10</a:t>
            </a:r>
          </a:p>
          <a:p>
            <a:pPr marL="0" indent="0" algn="r" rtl="1">
              <a:lnSpc>
                <a:spcPct val="150000"/>
              </a:lnSpc>
              <a:buNone/>
            </a:pP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ه</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ذه</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التعديلات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ركزت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الجوانب</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الإدارية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والتنظيمية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لتعزيز</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فعالية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وشفافية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أداء</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المؤسس</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5" name="Shape 3"/>
          <p:cNvSpPr/>
          <p:nvPr/>
        </p:nvSpPr>
        <p:spPr>
          <a:xfrm>
            <a:off x="9746784" y="2922749"/>
            <a:ext cx="4463058" cy="2066505"/>
          </a:xfrm>
          <a:prstGeom prst="roundRect">
            <a:avLst>
              <a:gd name="adj" fmla="val 5408"/>
            </a:avLst>
          </a:prstGeom>
          <a:solidFill>
            <a:srgbClr val="E5F9F2">
              <a:alpha val="95000"/>
            </a:srgbClr>
          </a:solidFill>
          <a:ln/>
        </p:spPr>
      </p:sp>
      <p:sp>
        <p:nvSpPr>
          <p:cNvPr id="6" name="Shape 4"/>
          <p:cNvSpPr/>
          <p:nvPr/>
        </p:nvSpPr>
        <p:spPr>
          <a:xfrm>
            <a:off x="9653784" y="2920155"/>
            <a:ext cx="4463058" cy="60960"/>
          </a:xfrm>
          <a:prstGeom prst="roundRect">
            <a:avLst>
              <a:gd name="adj" fmla="val 183273"/>
            </a:avLst>
          </a:prstGeom>
          <a:solidFill>
            <a:srgbClr val="006747"/>
          </a:solidFill>
          <a:ln/>
        </p:spPr>
      </p:sp>
      <p:sp>
        <p:nvSpPr>
          <p:cNvPr id="7" name="Shape 5"/>
          <p:cNvSpPr/>
          <p:nvPr/>
        </p:nvSpPr>
        <p:spPr>
          <a:xfrm>
            <a:off x="11687035" y="2702389"/>
            <a:ext cx="372308" cy="372308"/>
          </a:xfrm>
          <a:prstGeom prst="roundRect">
            <a:avLst>
              <a:gd name="adj" fmla="val 245603"/>
            </a:avLst>
          </a:prstGeom>
          <a:solidFill>
            <a:srgbClr val="006747"/>
          </a:solidFill>
          <a:ln/>
        </p:spPr>
      </p:sp>
      <p:sp>
        <p:nvSpPr>
          <p:cNvPr id="9" name="Text 6"/>
          <p:cNvSpPr/>
          <p:nvPr/>
        </p:nvSpPr>
        <p:spPr>
          <a:xfrm>
            <a:off x="11404164" y="5756799"/>
            <a:ext cx="2060138" cy="232767"/>
          </a:xfrm>
          <a:prstGeom prst="rect">
            <a:avLst/>
          </a:prstGeom>
          <a:noFill/>
          <a:ln/>
        </p:spPr>
        <p:txBody>
          <a:bodyPr wrap="none" lIns="0" tIns="0" rIns="0" bIns="0" rtlCol="0" anchor="t"/>
          <a:lstStyle/>
          <a:p>
            <a:pPr marL="0" indent="0" algn="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تقسيم مجلس النقد والقرض</a:t>
            </a:r>
            <a:endParaRPr lang="en-US" sz="2000" dirty="0">
              <a:solidFill>
                <a:schemeClr val="accent6"/>
              </a:solidFill>
            </a:endParaRPr>
          </a:p>
        </p:txBody>
      </p:sp>
      <p:sp>
        <p:nvSpPr>
          <p:cNvPr id="10" name="Text 7"/>
          <p:cNvSpPr/>
          <p:nvPr/>
        </p:nvSpPr>
        <p:spPr>
          <a:xfrm>
            <a:off x="7653479" y="6125820"/>
            <a:ext cx="6079998" cy="595789"/>
          </a:xfrm>
          <a:prstGeom prst="rect">
            <a:avLst/>
          </a:prstGeom>
          <a:noFill/>
          <a:ln/>
        </p:spPr>
        <p:txBody>
          <a:bodyPr wrap="square" lIns="0" tIns="0" rIns="0" bIns="0" rtlCol="0" anchor="t"/>
          <a:lstStyle/>
          <a:p>
            <a:pPr algn="r" rtl="1">
              <a:lnSpc>
                <a:spcPct val="150000"/>
              </a:lnSpc>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تم تقسيم مجلس النقد والقرض إلى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جهازين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مستقلين</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فتم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تخصيص</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جهاز</a:t>
            </a:r>
            <a:r>
              <a:rPr lang="en-US" sz="1600" b="1"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لإدارة</a:t>
            </a:r>
            <a:r>
              <a:rPr lang="ar-DZ" sz="1600" b="1"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البنك</a:t>
            </a:r>
            <a:r>
              <a:rPr lang="en-US" sz="1600" b="1"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المركزي</a:t>
            </a:r>
            <a:r>
              <a:rPr lang="en-US" sz="1600" b="1"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جهاز</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لسن</a:t>
            </a:r>
            <a:r>
              <a:rPr lang="en-US" sz="1600" b="1"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السياسات</a:t>
            </a:r>
            <a:r>
              <a:rPr lang="en-US" sz="1600" b="1"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solidFill>
                <a:latin typeface="Times New Roman" panose="02020603050405020304" pitchFamily="18" charset="0"/>
                <a:ea typeface="Geist" pitchFamily="34" charset="-122"/>
                <a:cs typeface="Times New Roman" panose="02020603050405020304" pitchFamily="18" charset="0"/>
              </a:rPr>
              <a:t>النقدية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يتم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ضمان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أن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تكون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القرارات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المتعلقة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بالسياسة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النقدية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مستقلة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العمليات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الإدارية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اليومية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للبنك</a:t>
            </a:r>
            <a:endParaRPr lang="en-US" sz="1600" b="1" dirty="0">
              <a:latin typeface="Times New Roman" panose="02020603050405020304" pitchFamily="18" charset="0"/>
              <a:cs typeface="Times New Roman" panose="02020603050405020304" pitchFamily="18" charset="0"/>
            </a:endParaRPr>
          </a:p>
        </p:txBody>
      </p:sp>
      <p:sp>
        <p:nvSpPr>
          <p:cNvPr id="11" name="Shape 8"/>
          <p:cNvSpPr/>
          <p:nvPr/>
        </p:nvSpPr>
        <p:spPr>
          <a:xfrm>
            <a:off x="5094893" y="2864219"/>
            <a:ext cx="4463058" cy="2158933"/>
          </a:xfrm>
          <a:prstGeom prst="roundRect">
            <a:avLst>
              <a:gd name="adj" fmla="val 5408"/>
            </a:avLst>
          </a:prstGeom>
          <a:solidFill>
            <a:srgbClr val="E5F9F2">
              <a:alpha val="95000"/>
            </a:srgbClr>
          </a:solidFill>
          <a:ln/>
        </p:spPr>
      </p:sp>
      <p:sp>
        <p:nvSpPr>
          <p:cNvPr id="12" name="Shape 9"/>
          <p:cNvSpPr/>
          <p:nvPr/>
        </p:nvSpPr>
        <p:spPr>
          <a:xfrm>
            <a:off x="5094893" y="2874030"/>
            <a:ext cx="4463058" cy="60960"/>
          </a:xfrm>
          <a:prstGeom prst="roundRect">
            <a:avLst>
              <a:gd name="adj" fmla="val 183273"/>
            </a:avLst>
          </a:prstGeom>
          <a:solidFill>
            <a:srgbClr val="006747"/>
          </a:solidFill>
          <a:ln/>
        </p:spPr>
      </p:sp>
      <p:sp>
        <p:nvSpPr>
          <p:cNvPr id="13" name="Shape 10"/>
          <p:cNvSpPr/>
          <p:nvPr/>
        </p:nvSpPr>
        <p:spPr>
          <a:xfrm>
            <a:off x="7035144" y="2717195"/>
            <a:ext cx="372308" cy="372308"/>
          </a:xfrm>
          <a:prstGeom prst="roundRect">
            <a:avLst>
              <a:gd name="adj" fmla="val 245603"/>
            </a:avLst>
          </a:prstGeom>
          <a:solidFill>
            <a:srgbClr val="006747"/>
          </a:solidFill>
          <a:ln/>
        </p:spPr>
      </p:sp>
      <p:sp>
        <p:nvSpPr>
          <p:cNvPr id="15" name="Text 11"/>
          <p:cNvSpPr/>
          <p:nvPr/>
        </p:nvSpPr>
        <p:spPr>
          <a:xfrm>
            <a:off x="7501354" y="3029952"/>
            <a:ext cx="1862018" cy="232767"/>
          </a:xfrm>
          <a:prstGeom prst="rect">
            <a:avLst/>
          </a:prstGeom>
          <a:noFill/>
          <a:ln/>
        </p:spPr>
        <p:txBody>
          <a:bodyPr wrap="none" lIns="0" tIns="0" rIns="0" bIns="0" rtlCol="0" anchor="t"/>
          <a:lstStyle/>
          <a:p>
            <a:pPr marL="0" indent="0" algn="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تسيير البنك المركزي</a:t>
            </a:r>
            <a:endParaRPr lang="en-US" sz="2000" dirty="0">
              <a:solidFill>
                <a:schemeClr val="accent6"/>
              </a:solidFill>
            </a:endParaRPr>
          </a:p>
        </p:txBody>
      </p:sp>
      <p:sp>
        <p:nvSpPr>
          <p:cNvPr id="16" name="Text 12"/>
          <p:cNvSpPr/>
          <p:nvPr/>
        </p:nvSpPr>
        <p:spPr>
          <a:xfrm>
            <a:off x="5200442" y="3355796"/>
            <a:ext cx="4184452" cy="962085"/>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أصبح تسيير وإدارة البنك المركزي من صلاحيات محافظ البنك المركزي، مما يعزز دوره التنفيذي ويمنحه مسؤولية أكبر في الإدارة اليومية للبنك. يتم دعم المحافظ بثلاثة نواب لضمان استمرارية وكفاءة العمل.</a:t>
            </a:r>
            <a:endParaRPr lang="en-US" sz="1600" b="1" dirty="0">
              <a:latin typeface="Times New Roman" panose="02020603050405020304" pitchFamily="18" charset="0"/>
              <a:cs typeface="Times New Roman" panose="02020603050405020304" pitchFamily="18" charset="0"/>
            </a:endParaRPr>
          </a:p>
        </p:txBody>
      </p:sp>
      <p:sp>
        <p:nvSpPr>
          <p:cNvPr id="17" name="Shape 13"/>
          <p:cNvSpPr/>
          <p:nvPr/>
        </p:nvSpPr>
        <p:spPr>
          <a:xfrm>
            <a:off x="443002" y="2804197"/>
            <a:ext cx="4463058" cy="2231919"/>
          </a:xfrm>
          <a:prstGeom prst="roundRect">
            <a:avLst>
              <a:gd name="adj" fmla="val 5408"/>
            </a:avLst>
          </a:prstGeom>
          <a:solidFill>
            <a:srgbClr val="E5F9F2">
              <a:alpha val="95000"/>
            </a:srgbClr>
          </a:solidFill>
          <a:ln/>
        </p:spPr>
      </p:sp>
      <p:sp>
        <p:nvSpPr>
          <p:cNvPr id="18" name="Shape 14"/>
          <p:cNvSpPr/>
          <p:nvPr/>
        </p:nvSpPr>
        <p:spPr>
          <a:xfrm>
            <a:off x="496610" y="2850721"/>
            <a:ext cx="4463058" cy="60960"/>
          </a:xfrm>
          <a:prstGeom prst="roundRect">
            <a:avLst>
              <a:gd name="adj" fmla="val 183273"/>
            </a:avLst>
          </a:prstGeom>
          <a:solidFill>
            <a:srgbClr val="006747"/>
          </a:solidFill>
          <a:ln/>
        </p:spPr>
      </p:sp>
      <p:sp>
        <p:nvSpPr>
          <p:cNvPr id="19" name="Shape 15"/>
          <p:cNvSpPr/>
          <p:nvPr/>
        </p:nvSpPr>
        <p:spPr>
          <a:xfrm>
            <a:off x="2590165" y="2689792"/>
            <a:ext cx="372308" cy="372308"/>
          </a:xfrm>
          <a:prstGeom prst="roundRect">
            <a:avLst>
              <a:gd name="adj" fmla="val 245603"/>
            </a:avLst>
          </a:prstGeom>
          <a:solidFill>
            <a:srgbClr val="006747"/>
          </a:solidFill>
          <a:ln/>
        </p:spPr>
      </p:sp>
      <p:sp>
        <p:nvSpPr>
          <p:cNvPr id="21" name="Text 16"/>
          <p:cNvSpPr/>
          <p:nvPr/>
        </p:nvSpPr>
        <p:spPr>
          <a:xfrm>
            <a:off x="2877026" y="3071393"/>
            <a:ext cx="1862018" cy="232767"/>
          </a:xfrm>
          <a:prstGeom prst="rect">
            <a:avLst/>
          </a:prstGeom>
          <a:noFill/>
          <a:ln/>
        </p:spPr>
        <p:txBody>
          <a:bodyPr wrap="none" lIns="0" tIns="0" rIns="0" bIns="0" rtlCol="0" anchor="t"/>
          <a:lstStyle/>
          <a:p>
            <a:pPr marL="0" indent="0" algn="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تنظيم اجتماعات المجلس</a:t>
            </a:r>
            <a:endParaRPr lang="en-US" sz="2000" dirty="0">
              <a:solidFill>
                <a:schemeClr val="accent6"/>
              </a:solidFill>
            </a:endParaRPr>
          </a:p>
        </p:txBody>
      </p:sp>
      <p:sp>
        <p:nvSpPr>
          <p:cNvPr id="22" name="Text 17"/>
          <p:cNvSpPr/>
          <p:nvPr/>
        </p:nvSpPr>
        <p:spPr>
          <a:xfrm>
            <a:off x="665263" y="3450706"/>
            <a:ext cx="4184452" cy="1087273"/>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تنظم اجتماعات مجلس النقد والقرض من قبل المحافظ، الذي يتولى إعداد جدول الأعمال واستدعاء الأعضاء. يتطلب النصاب القانوني حضور ستة أعضاء على الأقل، وتتخذ القرارات بالأغلبية البسيطة، مع ترجيح صوت المحافظ في حالة التعادل.</a:t>
            </a:r>
            <a:endParaRPr lang="en-US" sz="1600" b="1" dirty="0">
              <a:latin typeface="Times New Roman" panose="02020603050405020304" pitchFamily="18" charset="0"/>
              <a:cs typeface="Times New Roman" panose="02020603050405020304" pitchFamily="18" charset="0"/>
            </a:endParaRPr>
          </a:p>
        </p:txBody>
      </p:sp>
      <p:sp>
        <p:nvSpPr>
          <p:cNvPr id="24" name="Shape 19"/>
          <p:cNvSpPr/>
          <p:nvPr/>
        </p:nvSpPr>
        <p:spPr>
          <a:xfrm>
            <a:off x="7284350" y="5462868"/>
            <a:ext cx="6756559" cy="60960"/>
          </a:xfrm>
          <a:prstGeom prst="roundRect">
            <a:avLst>
              <a:gd name="adj" fmla="val 183273"/>
            </a:avLst>
          </a:prstGeom>
          <a:solidFill>
            <a:srgbClr val="006747"/>
          </a:solidFill>
          <a:ln/>
        </p:spPr>
      </p:sp>
      <p:sp>
        <p:nvSpPr>
          <p:cNvPr id="25" name="Shape 20"/>
          <p:cNvSpPr/>
          <p:nvPr/>
        </p:nvSpPr>
        <p:spPr>
          <a:xfrm>
            <a:off x="10423566" y="5276714"/>
            <a:ext cx="372308" cy="372308"/>
          </a:xfrm>
          <a:prstGeom prst="roundRect">
            <a:avLst>
              <a:gd name="adj" fmla="val 245603"/>
            </a:avLst>
          </a:prstGeom>
          <a:solidFill>
            <a:srgbClr val="006747"/>
          </a:solidFill>
          <a:ln/>
        </p:spPr>
      </p:sp>
      <p:sp>
        <p:nvSpPr>
          <p:cNvPr id="27" name="Text 21"/>
          <p:cNvSpPr/>
          <p:nvPr/>
        </p:nvSpPr>
        <p:spPr>
          <a:xfrm>
            <a:off x="11887719" y="3134919"/>
            <a:ext cx="2093833" cy="232767"/>
          </a:xfrm>
          <a:prstGeom prst="rect">
            <a:avLst/>
          </a:prstGeom>
          <a:noFill/>
          <a:ln/>
        </p:spPr>
        <p:txBody>
          <a:bodyPr wrap="none" lIns="0" tIns="0" rIns="0" bIns="0" rtlCol="0" anchor="t"/>
          <a:lstStyle/>
          <a:p>
            <a:pPr marL="0" indent="0" algn="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تشكيل مجلس النقد والقرض</a:t>
            </a:r>
            <a:endParaRPr lang="en-US" sz="2000" dirty="0">
              <a:solidFill>
                <a:schemeClr val="accent6"/>
              </a:solidFill>
            </a:endParaRPr>
          </a:p>
        </p:txBody>
      </p:sp>
      <p:sp>
        <p:nvSpPr>
          <p:cNvPr id="28" name="Text 22"/>
          <p:cNvSpPr/>
          <p:nvPr/>
        </p:nvSpPr>
        <p:spPr>
          <a:xfrm>
            <a:off x="9746784" y="3496376"/>
            <a:ext cx="4370058" cy="894449"/>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يتكون المجلس من أعضاء مجلس إدارة بنك الجزائر بالإضافة إلى ثلاث شخصيات مستقلة يتم اختيارها بناءً على كفاءتها في المجالات المالية والاقتصادية،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ويتم تعيينهم بموج مرسوم رئاسي</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29" name="Shape 23"/>
          <p:cNvSpPr/>
          <p:nvPr/>
        </p:nvSpPr>
        <p:spPr>
          <a:xfrm>
            <a:off x="372368" y="5503266"/>
            <a:ext cx="6756678" cy="1815194"/>
          </a:xfrm>
          <a:prstGeom prst="roundRect">
            <a:avLst>
              <a:gd name="adj" fmla="val 6339"/>
            </a:avLst>
          </a:prstGeom>
          <a:solidFill>
            <a:srgbClr val="E5F9F2">
              <a:alpha val="95000"/>
            </a:srgbClr>
          </a:solidFill>
          <a:ln/>
        </p:spPr>
      </p:sp>
      <p:sp>
        <p:nvSpPr>
          <p:cNvPr id="30" name="Shape 24"/>
          <p:cNvSpPr/>
          <p:nvPr/>
        </p:nvSpPr>
        <p:spPr>
          <a:xfrm>
            <a:off x="290393" y="5474438"/>
            <a:ext cx="6756678" cy="60960"/>
          </a:xfrm>
          <a:prstGeom prst="roundRect">
            <a:avLst>
              <a:gd name="adj" fmla="val 183273"/>
            </a:avLst>
          </a:prstGeom>
          <a:solidFill>
            <a:srgbClr val="006747"/>
          </a:solidFill>
          <a:ln/>
        </p:spPr>
      </p:sp>
      <p:sp>
        <p:nvSpPr>
          <p:cNvPr id="31" name="Shape 25"/>
          <p:cNvSpPr/>
          <p:nvPr/>
        </p:nvSpPr>
        <p:spPr>
          <a:xfrm>
            <a:off x="3482578" y="5294021"/>
            <a:ext cx="372308" cy="372308"/>
          </a:xfrm>
          <a:prstGeom prst="roundRect">
            <a:avLst>
              <a:gd name="adj" fmla="val 245603"/>
            </a:avLst>
          </a:prstGeom>
          <a:solidFill>
            <a:srgbClr val="006747"/>
          </a:solidFill>
          <a:ln/>
        </p:spPr>
      </p:sp>
      <p:sp>
        <p:nvSpPr>
          <p:cNvPr id="33" name="Text 26"/>
          <p:cNvSpPr/>
          <p:nvPr/>
        </p:nvSpPr>
        <p:spPr>
          <a:xfrm>
            <a:off x="5083731" y="5744606"/>
            <a:ext cx="1862018" cy="232767"/>
          </a:xfrm>
          <a:prstGeom prst="rect">
            <a:avLst/>
          </a:prstGeom>
          <a:noFill/>
          <a:ln/>
        </p:spPr>
        <p:txBody>
          <a:bodyPr wrap="none" lIns="0" tIns="0" rIns="0" bIns="0" rtlCol="0" anchor="t"/>
          <a:lstStyle/>
          <a:p>
            <a:pPr marL="0" indent="0" algn="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تعديلات</a:t>
            </a:r>
            <a:r>
              <a:rPr lang="en-US" sz="2000" b="1" u="sng" dirty="0">
                <a:solidFill>
                  <a:schemeClr val="accent6"/>
                </a:solidFill>
                <a:latin typeface="Noto Serif SC Bold" pitchFamily="34" charset="0"/>
                <a:ea typeface="Noto Serif SC Bold" pitchFamily="34" charset="-122"/>
                <a:cs typeface="Noto Serif SC Bold" pitchFamily="34" charset="-120"/>
              </a:rPr>
              <a:t> المادة 23</a:t>
            </a:r>
            <a:endParaRPr lang="en-US" sz="2000" u="sng" dirty="0">
              <a:solidFill>
                <a:schemeClr val="accent6"/>
              </a:solidFill>
            </a:endParaRPr>
          </a:p>
        </p:txBody>
      </p:sp>
      <p:sp>
        <p:nvSpPr>
          <p:cNvPr id="34" name="Text 27"/>
          <p:cNvSpPr/>
          <p:nvPr/>
        </p:nvSpPr>
        <p:spPr>
          <a:xfrm>
            <a:off x="568999" y="6105309"/>
            <a:ext cx="6478072" cy="1232601"/>
          </a:xfrm>
          <a:prstGeom prst="rect">
            <a:avLst/>
          </a:prstGeom>
          <a:noFill/>
          <a:ln/>
        </p:spPr>
        <p:txBody>
          <a:bodyPr wrap="square" lIns="0" tIns="0" rIns="0" bIns="0" rtlCol="0" anchor="t"/>
          <a:lstStyle/>
          <a:p>
            <a:pPr marL="0" indent="0" algn="r" rtl="1">
              <a:lnSpc>
                <a:spcPct val="150000"/>
              </a:lnSpc>
              <a:buNone/>
            </a:pP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ألغى الأمر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01-01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الفقرة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الثالثة من المادة 23، التي كانت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تمنع المحافظ ونوابه من الاقتراض</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كما تم تعديل الفقرتين الأولى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والثانية لإزالة القيود المفروضة على قبول التعهدات الشخصية والقروض</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مما يسهل على المسؤولين الحصول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التمويل</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39" name="Text 31"/>
          <p:cNvSpPr/>
          <p:nvPr/>
        </p:nvSpPr>
        <p:spPr>
          <a:xfrm>
            <a:off x="7488240" y="6000154"/>
            <a:ext cx="6493312" cy="397193"/>
          </a:xfrm>
          <a:prstGeom prst="rect">
            <a:avLst/>
          </a:prstGeom>
          <a:noFill/>
          <a:ln/>
        </p:spPr>
        <p:txBody>
          <a:bodyPr wrap="square" lIns="0" tIns="0" rIns="0" bIns="0" rtlCol="0" anchor="t"/>
          <a:lstStyle/>
          <a:p>
            <a:pPr marL="0" indent="0" algn="r" rtl="1">
              <a:lnSpc>
                <a:spcPct val="150000"/>
              </a:lnSpc>
              <a:buNone/>
            </a:pPr>
            <a:endParaRPr lang="en-US" sz="1600" b="1" dirty="0">
              <a:latin typeface="Times New Roman" panose="02020603050405020304" pitchFamily="18" charset="0"/>
              <a:cs typeface="Times New Roman" panose="02020603050405020304" pitchFamily="18" charset="0"/>
            </a:endParaRPr>
          </a:p>
        </p:txBody>
      </p:sp>
      <p:sp>
        <p:nvSpPr>
          <p:cNvPr id="44" name="Text 35"/>
          <p:cNvSpPr/>
          <p:nvPr/>
        </p:nvSpPr>
        <p:spPr>
          <a:xfrm>
            <a:off x="553759" y="6082129"/>
            <a:ext cx="6493312" cy="397193"/>
          </a:xfrm>
          <a:prstGeom prst="rect">
            <a:avLst/>
          </a:prstGeom>
          <a:noFill/>
          <a:ln/>
        </p:spPr>
        <p:txBody>
          <a:bodyPr wrap="square" lIns="0" tIns="0" rIns="0" bIns="0" rtlCol="0" anchor="t"/>
          <a:lstStyle/>
          <a:p>
            <a:pPr marL="0" indent="0" algn="r" rtl="1">
              <a:lnSpc>
                <a:spcPct val="150000"/>
              </a:lnSpc>
              <a:buNone/>
            </a:pPr>
            <a:endParaRPr lang="en-US" sz="1600" b="1" dirty="0">
              <a:latin typeface="Times New Roman" panose="02020603050405020304" pitchFamily="18" charset="0"/>
              <a:cs typeface="Times New Roman" panose="02020603050405020304" pitchFamily="18" charset="0"/>
            </a:endParaRPr>
          </a:p>
        </p:txBody>
      </p:sp>
      <p:sp>
        <p:nvSpPr>
          <p:cNvPr id="46" name="Text 37"/>
          <p:cNvSpPr/>
          <p:nvPr/>
        </p:nvSpPr>
        <p:spPr>
          <a:xfrm>
            <a:off x="496491" y="7495222"/>
            <a:ext cx="13637419" cy="198596"/>
          </a:xfrm>
          <a:prstGeom prst="rect">
            <a:avLst/>
          </a:prstGeom>
          <a:noFill/>
          <a:ln/>
        </p:spPr>
        <p:txBody>
          <a:bodyPr wrap="none" lIns="0" tIns="0" rIns="0" bIns="0" rtlCol="0" anchor="t"/>
          <a:lstStyle/>
          <a:p>
            <a:pPr marL="0" indent="0" algn="r">
              <a:lnSpc>
                <a:spcPts val="1550"/>
              </a:lnSpc>
              <a:buNone/>
            </a:pPr>
            <a:endParaRPr lang="en-US" sz="950" dirty="0"/>
          </a:p>
        </p:txBody>
      </p:sp>
      <p:sp>
        <p:nvSpPr>
          <p:cNvPr id="48" name="Rectangle à coins arrondis 47"/>
          <p:cNvSpPr/>
          <p:nvPr/>
        </p:nvSpPr>
        <p:spPr>
          <a:xfrm>
            <a:off x="0" y="-96135"/>
            <a:ext cx="14630400" cy="117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ts val="4850"/>
              </a:lnSpc>
            </a:pPr>
            <a:r>
              <a:rPr lang="ar-DZ" sz="3900" b="1" dirty="0" smtClean="0">
                <a:solidFill>
                  <a:srgbClr val="006747"/>
                </a:solidFill>
                <a:latin typeface="Noto Serif SC Bold" pitchFamily="34" charset="0"/>
                <a:ea typeface="Noto Serif SC Bold" pitchFamily="34" charset="-122"/>
                <a:cs typeface="Noto Serif SC Bold" pitchFamily="34" charset="-120"/>
              </a:rPr>
              <a:t>ثانيا: </a:t>
            </a:r>
            <a:r>
              <a:rPr lang="en-US" sz="3900" b="1" dirty="0" err="1">
                <a:solidFill>
                  <a:srgbClr val="006747"/>
                </a:solidFill>
                <a:latin typeface="Noto Serif SC Bold" pitchFamily="34" charset="0"/>
                <a:ea typeface="Noto Serif SC Bold" pitchFamily="34" charset="-122"/>
                <a:cs typeface="Noto Serif SC Bold" pitchFamily="34" charset="-120"/>
              </a:rPr>
              <a:t>النظام</a:t>
            </a:r>
            <a:r>
              <a:rPr lang="en-US" sz="3900" b="1" dirty="0">
                <a:solidFill>
                  <a:srgbClr val="006747"/>
                </a:solidFill>
                <a:latin typeface="Noto Serif SC Bold" pitchFamily="34" charset="0"/>
                <a:ea typeface="Noto Serif SC Bold" pitchFamily="34" charset="-122"/>
                <a:cs typeface="Noto Serif SC Bold" pitchFamily="34" charset="-120"/>
              </a:rPr>
              <a:t> </a:t>
            </a:r>
            <a:r>
              <a:rPr lang="ar-DZ" sz="3900" b="1" dirty="0">
                <a:solidFill>
                  <a:srgbClr val="006747"/>
                </a:solidFill>
                <a:latin typeface="Noto Serif SC Bold" pitchFamily="34" charset="0"/>
                <a:ea typeface="Noto Serif SC Bold" pitchFamily="34" charset="-122"/>
                <a:cs typeface="Noto Serif SC Bold" pitchFamily="34" charset="-120"/>
              </a:rPr>
              <a:t>البنكي </a:t>
            </a:r>
            <a:r>
              <a:rPr lang="ar-DZ" sz="3900" b="1" dirty="0" smtClean="0">
                <a:solidFill>
                  <a:srgbClr val="006747"/>
                </a:solidFill>
                <a:latin typeface="Noto Serif SC Bold" pitchFamily="34" charset="0"/>
                <a:ea typeface="Noto Serif SC Bold" pitchFamily="34" charset="-122"/>
                <a:cs typeface="Noto Serif SC Bold" pitchFamily="34" charset="-120"/>
              </a:rPr>
              <a:t>في ظل تعديل قانون النقد والقرض لسنة 2001 الأمر رقم (01-01)</a:t>
            </a:r>
            <a:endParaRPr lang="en-US" sz="3900" dirty="0"/>
          </a:p>
        </p:txBody>
      </p:sp>
      <p:sp>
        <p:nvSpPr>
          <p:cNvPr id="49" name="Rectangle 48"/>
          <p:cNvSpPr/>
          <p:nvPr/>
        </p:nvSpPr>
        <p:spPr>
          <a:xfrm>
            <a:off x="0" y="7733560"/>
            <a:ext cx="14630400" cy="496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0447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14"/>
          <p:cNvSpPr/>
          <p:nvPr/>
        </p:nvSpPr>
        <p:spPr>
          <a:xfrm>
            <a:off x="899356" y="5307040"/>
            <a:ext cx="12401397" cy="2092441"/>
          </a:xfrm>
          <a:prstGeom prst="roundRect">
            <a:avLst>
              <a:gd name="adj" fmla="val 2350"/>
            </a:avLst>
          </a:prstGeom>
          <a:solidFill>
            <a:srgbClr val="E5F9F2">
              <a:alpha val="95000"/>
            </a:srgbClr>
          </a:solidFill>
          <a:ln w="15240">
            <a:solidFill>
              <a:srgbClr val="B7D5CA"/>
            </a:solidFill>
            <a:prstDash val="solid"/>
          </a:ln>
        </p:spPr>
      </p:sp>
      <p:sp>
        <p:nvSpPr>
          <p:cNvPr id="3" name="Text 1"/>
          <p:cNvSpPr/>
          <p:nvPr/>
        </p:nvSpPr>
        <p:spPr>
          <a:xfrm>
            <a:off x="171863" y="1143507"/>
            <a:ext cx="14072123" cy="586351"/>
          </a:xfrm>
          <a:prstGeom prst="rect">
            <a:avLst/>
          </a:prstGeom>
          <a:noFill/>
          <a:ln/>
        </p:spPr>
        <p:txBody>
          <a:bodyPr wrap="square" lIns="0" tIns="0" rIns="0" bIns="0" rtlCol="0" anchor="t"/>
          <a:lstStyle/>
          <a:p>
            <a:pPr marL="0" indent="0" algn="just" rtl="1">
              <a:lnSpc>
                <a:spcPct val="1500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جاء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الأمر</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رق</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م 03-11 لتعديل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ق</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انون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النقد</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والقرض</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و</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إعادة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هيكلة هيئات البنك المركزي الجزائري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وتحديد</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صلاحياته</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هذه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التعديلات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جاءت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لتقوية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الإطار</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القانوني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للبنك</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5" name="Shape 3"/>
          <p:cNvSpPr/>
          <p:nvPr/>
        </p:nvSpPr>
        <p:spPr>
          <a:xfrm>
            <a:off x="7331035" y="1850839"/>
            <a:ext cx="6760845" cy="3237559"/>
          </a:xfrm>
          <a:prstGeom prst="roundRect">
            <a:avLst>
              <a:gd name="adj" fmla="val 2350"/>
            </a:avLst>
          </a:prstGeom>
          <a:solidFill>
            <a:srgbClr val="E5F9F2">
              <a:alpha val="95000"/>
            </a:srgbClr>
          </a:solidFill>
          <a:ln w="15240">
            <a:solidFill>
              <a:srgbClr val="B7D5CA"/>
            </a:solidFill>
            <a:prstDash val="solid"/>
          </a:ln>
        </p:spPr>
      </p:sp>
      <p:sp>
        <p:nvSpPr>
          <p:cNvPr id="6" name="Shape 4"/>
          <p:cNvSpPr/>
          <p:nvPr/>
        </p:nvSpPr>
        <p:spPr>
          <a:xfrm>
            <a:off x="14041039" y="1866239"/>
            <a:ext cx="60960" cy="3201475"/>
          </a:xfrm>
          <a:prstGeom prst="roundRect">
            <a:avLst>
              <a:gd name="adj" fmla="val 181929"/>
            </a:avLst>
          </a:prstGeom>
          <a:solidFill>
            <a:srgbClr val="006747"/>
          </a:solidFill>
          <a:ln/>
        </p:spPr>
      </p:sp>
      <p:sp>
        <p:nvSpPr>
          <p:cNvPr id="7" name="Text 5"/>
          <p:cNvSpPr/>
          <p:nvPr/>
        </p:nvSpPr>
        <p:spPr>
          <a:xfrm>
            <a:off x="12055316" y="1977152"/>
            <a:ext cx="1898213" cy="230981"/>
          </a:xfrm>
          <a:prstGeom prst="rect">
            <a:avLst/>
          </a:prstGeom>
          <a:noFill/>
          <a:ln/>
        </p:spPr>
        <p:txBody>
          <a:bodyPr wrap="none" lIns="0" tIns="0" rIns="0" bIns="0" rtlCol="0" anchor="t"/>
          <a:lstStyle/>
          <a:p>
            <a:pPr marL="0" indent="0" algn="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مجلس إدارة البنك المركزي</a:t>
            </a:r>
            <a:endParaRPr lang="en-US" sz="2000" dirty="0">
              <a:solidFill>
                <a:schemeClr val="accent6"/>
              </a:solidFill>
            </a:endParaRPr>
          </a:p>
        </p:txBody>
      </p:sp>
      <p:sp>
        <p:nvSpPr>
          <p:cNvPr id="8" name="Text 6"/>
          <p:cNvSpPr/>
          <p:nvPr/>
        </p:nvSpPr>
        <p:spPr>
          <a:xfrm>
            <a:off x="7515106" y="2281953"/>
            <a:ext cx="6438424" cy="433724"/>
          </a:xfrm>
          <a:prstGeom prst="rect">
            <a:avLst/>
          </a:prstGeom>
          <a:noFill/>
          <a:ln/>
        </p:spPr>
        <p:txBody>
          <a:bodyPr wrap="square" lIns="0" tIns="0" rIns="0" bIns="0" rtlCol="0" anchor="t"/>
          <a:lstStyle/>
          <a:p>
            <a:pPr marL="0" indent="0" algn="just" rtl="1">
              <a:lnSpc>
                <a:spcPts val="1550"/>
              </a:lnSpc>
              <a:buNone/>
            </a:pP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يتكون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من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المحافظ كرئيس،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ثلاثة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نواب</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ثلاثة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موظفين سامين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يتم تعيينهم بمرسوم رئاسي. هذا التعديل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يهدف</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لا</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ستعادة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الصلاحيات الدستورية لرئيس الجمهورية في تعيين هذه المناصب الحيوية.</a:t>
            </a:r>
            <a:endParaRPr lang="en-US" sz="1600" b="1" dirty="0">
              <a:latin typeface="Times New Roman" panose="02020603050405020304" pitchFamily="18" charset="0"/>
              <a:cs typeface="Times New Roman" panose="02020603050405020304" pitchFamily="18" charset="0"/>
            </a:endParaRPr>
          </a:p>
        </p:txBody>
      </p:sp>
      <p:sp>
        <p:nvSpPr>
          <p:cNvPr id="9" name="Text 7"/>
          <p:cNvSpPr/>
          <p:nvPr/>
        </p:nvSpPr>
        <p:spPr>
          <a:xfrm>
            <a:off x="7492245" y="2913873"/>
            <a:ext cx="6438424" cy="1786943"/>
          </a:xfrm>
          <a:prstGeom prst="rect">
            <a:avLst/>
          </a:prstGeom>
          <a:noFill/>
          <a:ln/>
        </p:spPr>
        <p:txBody>
          <a:bodyPr wrap="square" lIns="0" tIns="0" rIns="0" bIns="0" rtlCol="0" anchor="t"/>
          <a:lstStyle/>
          <a:p>
            <a:pPr marL="0" indent="0" algn="r" rtl="1">
              <a:lnSpc>
                <a:spcPts val="1550"/>
              </a:lnSpc>
              <a:buNone/>
            </a:pPr>
            <a:r>
              <a:rPr lang="en-US" b="1" u="sng" dirty="0" err="1">
                <a:solidFill>
                  <a:schemeClr val="accent6"/>
                </a:solidFill>
                <a:latin typeface="Times New Roman" panose="02020603050405020304" pitchFamily="18" charset="0"/>
                <a:ea typeface="Geist" pitchFamily="34" charset="-122"/>
                <a:cs typeface="Times New Roman" panose="02020603050405020304" pitchFamily="18" charset="0"/>
              </a:rPr>
              <a:t>صلاحيات</a:t>
            </a:r>
            <a:r>
              <a:rPr lang="en-US" b="1" u="sng"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b="1" u="sng" dirty="0" err="1" smtClean="0">
                <a:solidFill>
                  <a:schemeClr val="accent6"/>
                </a:solidFill>
                <a:latin typeface="Times New Roman" panose="02020603050405020304" pitchFamily="18" charset="0"/>
                <a:ea typeface="Geist" pitchFamily="34" charset="-122"/>
                <a:cs typeface="Times New Roman" panose="02020603050405020304" pitchFamily="18" charset="0"/>
              </a:rPr>
              <a:t>المجلس</a:t>
            </a:r>
            <a:endParaRPr lang="ar-DZ" b="1" u="sng" dirty="0" smtClean="0">
              <a:solidFill>
                <a:schemeClr val="accent6"/>
              </a:solidFill>
              <a:latin typeface="Times New Roman" panose="02020603050405020304" pitchFamily="18" charset="0"/>
              <a:ea typeface="Geist" pitchFamily="34" charset="-122"/>
              <a:cs typeface="Times New Roman" panose="02020603050405020304" pitchFamily="18" charset="0"/>
            </a:endParaRPr>
          </a:p>
          <a:p>
            <a:pPr marL="0" indent="0" algn="r" rtl="1">
              <a:buNone/>
            </a:pPr>
            <a:r>
              <a:rPr lang="en-US" sz="1600"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ألغيت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حرية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الأعضاء في المداولة التي كانت ممنوحة بموجب القانون السابق، مما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جعل المجلس أكثر تبعية للسلطة التنفيذية في قراراته.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تشمل صلاحيات المجلس ما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يلي</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marL="285750" indent="-285750" algn="r" rtl="1">
              <a:lnSpc>
                <a:spcPct val="15000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التداول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حول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التنظيم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العام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لبنك</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الجزائر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وإصدار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اللوائح</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الداخلية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a:t>
            </a:r>
          </a:p>
          <a:p>
            <a:pPr marL="285750" indent="-285750" algn="r" rtl="1">
              <a:lnSpc>
                <a:spcPts val="155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الموافقة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النظام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الأساسي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للمستخدمين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وتحديد</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رواتب</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الموظفين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a:t>
            </a:r>
          </a:p>
          <a:p>
            <a:pPr marL="285750" indent="-285750" algn="r" rtl="1">
              <a:lnSpc>
                <a:spcPts val="155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اتخاذ</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القرارات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المتعلقة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بالعقارات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والتصرف</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فيها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a:t>
            </a:r>
          </a:p>
          <a:p>
            <a:pPr marL="285750" indent="-285750" algn="r" rtl="1">
              <a:lnSpc>
                <a:spcPts val="155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الموافقة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رفع</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الدعاوى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القضائية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يرفعها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285750" indent="-285750" algn="r" rtl="1">
              <a:lnSpc>
                <a:spcPts val="155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تحديد</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الميزانية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السنوية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للبنك</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وتوزيع</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الأرباح</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a:t>
            </a:r>
          </a:p>
          <a:p>
            <a:pPr marL="285750" indent="-285750" algn="r" rtl="1">
              <a:lnSpc>
                <a:spcPts val="155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الإشراف</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العام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تسيير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بنك</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الجزائر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وتقديم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التقارير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لرئيس</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الجمهورية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a:t>
            </a:r>
          </a:p>
          <a:p>
            <a:pPr algn="r" rtl="1">
              <a:lnSpc>
                <a:spcPts val="1550"/>
              </a:lnSpc>
            </a:pPr>
            <a:endParaRPr lang="en-US" sz="1600" dirty="0"/>
          </a:p>
          <a:p>
            <a:pPr algn="r" rtl="1">
              <a:lnSpc>
                <a:spcPts val="1550"/>
              </a:lnSpc>
            </a:pPr>
            <a:endParaRPr lang="en-US" sz="1600" dirty="0"/>
          </a:p>
          <a:p>
            <a:pPr algn="r" rtl="1">
              <a:lnSpc>
                <a:spcPts val="1550"/>
              </a:lnSpc>
            </a:pPr>
            <a:endParaRPr lang="en-US" sz="1600" dirty="0"/>
          </a:p>
          <a:p>
            <a:pPr algn="r" rtl="1">
              <a:lnSpc>
                <a:spcPts val="1550"/>
              </a:lnSpc>
            </a:pPr>
            <a:endParaRPr lang="en-US" sz="1600" dirty="0" smtClean="0"/>
          </a:p>
          <a:p>
            <a:pPr algn="r" rtl="1">
              <a:lnSpc>
                <a:spcPts val="1550"/>
              </a:lnSpc>
            </a:pPr>
            <a:endParaRPr lang="en-US" sz="1600" dirty="0"/>
          </a:p>
          <a:p>
            <a:pPr marL="0" indent="0" algn="r" rtl="1">
              <a:lnSpc>
                <a:spcPts val="1550"/>
              </a:lnSpc>
              <a:buNone/>
            </a:pPr>
            <a:endParaRPr lang="en-US" sz="1600" dirty="0" smtClean="0">
              <a:latin typeface="Times New Roman" panose="02020603050405020304" pitchFamily="18" charset="0"/>
              <a:cs typeface="Times New Roman" panose="02020603050405020304" pitchFamily="18" charset="0"/>
            </a:endParaRPr>
          </a:p>
          <a:p>
            <a:pPr marL="0" indent="0" algn="r" rtl="1">
              <a:lnSpc>
                <a:spcPts val="1550"/>
              </a:lnSpc>
              <a:buNone/>
            </a:pPr>
            <a:endParaRPr lang="en-US" sz="1600" dirty="0">
              <a:latin typeface="Times New Roman" panose="02020603050405020304" pitchFamily="18" charset="0"/>
              <a:cs typeface="Times New Roman" panose="02020603050405020304" pitchFamily="18" charset="0"/>
            </a:endParaRPr>
          </a:p>
        </p:txBody>
      </p:sp>
      <p:sp>
        <p:nvSpPr>
          <p:cNvPr id="13" name="Text 11"/>
          <p:cNvSpPr/>
          <p:nvPr/>
        </p:nvSpPr>
        <p:spPr>
          <a:xfrm>
            <a:off x="7515106" y="4136231"/>
            <a:ext cx="6438424" cy="197168"/>
          </a:xfrm>
          <a:prstGeom prst="rect">
            <a:avLst/>
          </a:prstGeom>
          <a:noFill/>
          <a:ln/>
        </p:spPr>
        <p:txBody>
          <a:bodyPr wrap="none" lIns="0" tIns="0" rIns="0" bIns="0" rtlCol="0" anchor="t"/>
          <a:lstStyle/>
          <a:p>
            <a:pPr marL="342900" indent="-342900" algn="r" rtl="1">
              <a:lnSpc>
                <a:spcPts val="1550"/>
              </a:lnSpc>
              <a:buSzPct val="100000"/>
              <a:buChar char="•"/>
            </a:pPr>
            <a:endParaRPr lang="en-US" sz="950" dirty="0"/>
          </a:p>
        </p:txBody>
      </p:sp>
      <p:sp>
        <p:nvSpPr>
          <p:cNvPr id="14" name="Text 12"/>
          <p:cNvSpPr/>
          <p:nvPr/>
        </p:nvSpPr>
        <p:spPr>
          <a:xfrm>
            <a:off x="7515106" y="4376499"/>
            <a:ext cx="6438424" cy="197168"/>
          </a:xfrm>
          <a:prstGeom prst="rect">
            <a:avLst/>
          </a:prstGeom>
          <a:noFill/>
          <a:ln/>
        </p:spPr>
        <p:txBody>
          <a:bodyPr wrap="none" lIns="0" tIns="0" rIns="0" bIns="0" rtlCol="0" anchor="t"/>
          <a:lstStyle/>
          <a:p>
            <a:pPr marL="342900" indent="-342900" algn="r" rtl="1">
              <a:lnSpc>
                <a:spcPts val="1550"/>
              </a:lnSpc>
              <a:buSzPct val="100000"/>
              <a:buChar char="•"/>
            </a:pPr>
            <a:endParaRPr lang="en-US" sz="950" dirty="0"/>
          </a:p>
        </p:txBody>
      </p:sp>
      <p:sp>
        <p:nvSpPr>
          <p:cNvPr id="15" name="Text 13"/>
          <p:cNvSpPr/>
          <p:nvPr/>
        </p:nvSpPr>
        <p:spPr>
          <a:xfrm>
            <a:off x="7515106" y="4616768"/>
            <a:ext cx="6438424" cy="197168"/>
          </a:xfrm>
          <a:prstGeom prst="rect">
            <a:avLst/>
          </a:prstGeom>
          <a:noFill/>
          <a:ln/>
        </p:spPr>
        <p:txBody>
          <a:bodyPr wrap="none" lIns="0" tIns="0" rIns="0" bIns="0" rtlCol="0" anchor="t"/>
          <a:lstStyle/>
          <a:p>
            <a:pPr marL="342900" indent="-342900" algn="r" rtl="1">
              <a:lnSpc>
                <a:spcPts val="1550"/>
              </a:lnSpc>
              <a:buSzPct val="100000"/>
              <a:buChar char="•"/>
            </a:pPr>
            <a:endParaRPr lang="en-US" sz="950" dirty="0"/>
          </a:p>
        </p:txBody>
      </p:sp>
      <p:sp>
        <p:nvSpPr>
          <p:cNvPr id="16" name="Shape 14"/>
          <p:cNvSpPr/>
          <p:nvPr/>
        </p:nvSpPr>
        <p:spPr>
          <a:xfrm>
            <a:off x="469939" y="1833052"/>
            <a:ext cx="6760845" cy="3255345"/>
          </a:xfrm>
          <a:prstGeom prst="roundRect">
            <a:avLst>
              <a:gd name="adj" fmla="val 2350"/>
            </a:avLst>
          </a:prstGeom>
          <a:solidFill>
            <a:srgbClr val="E5F9F2">
              <a:alpha val="95000"/>
            </a:srgbClr>
          </a:solidFill>
          <a:ln w="15240">
            <a:solidFill>
              <a:srgbClr val="B7D5CA"/>
            </a:solidFill>
            <a:prstDash val="solid"/>
          </a:ln>
        </p:spPr>
      </p:sp>
      <p:sp>
        <p:nvSpPr>
          <p:cNvPr id="17" name="Shape 15"/>
          <p:cNvSpPr/>
          <p:nvPr/>
        </p:nvSpPr>
        <p:spPr>
          <a:xfrm>
            <a:off x="7161907" y="1818119"/>
            <a:ext cx="60960" cy="3249596"/>
          </a:xfrm>
          <a:prstGeom prst="roundRect">
            <a:avLst>
              <a:gd name="adj" fmla="val 181929"/>
            </a:avLst>
          </a:prstGeom>
          <a:solidFill>
            <a:srgbClr val="006747"/>
          </a:solidFill>
          <a:ln/>
        </p:spPr>
      </p:sp>
      <p:sp>
        <p:nvSpPr>
          <p:cNvPr id="18" name="Text 16"/>
          <p:cNvSpPr/>
          <p:nvPr/>
        </p:nvSpPr>
        <p:spPr>
          <a:xfrm>
            <a:off x="5221248" y="1977152"/>
            <a:ext cx="1848326" cy="230981"/>
          </a:xfrm>
          <a:prstGeom prst="rect">
            <a:avLst/>
          </a:prstGeom>
          <a:noFill/>
          <a:ln/>
        </p:spPr>
        <p:txBody>
          <a:bodyPr wrap="none" lIns="0" tIns="0" rIns="0" bIns="0" rtlCol="0" anchor="t"/>
          <a:lstStyle/>
          <a:p>
            <a:pPr marL="0" indent="0" algn="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مجلس النقد والقرض</a:t>
            </a:r>
            <a:endParaRPr lang="en-US" sz="2000" dirty="0">
              <a:solidFill>
                <a:schemeClr val="accent6"/>
              </a:solidFill>
            </a:endParaRPr>
          </a:p>
        </p:txBody>
      </p:sp>
      <p:sp>
        <p:nvSpPr>
          <p:cNvPr id="19" name="Text 17"/>
          <p:cNvSpPr/>
          <p:nvPr/>
        </p:nvSpPr>
        <p:spPr>
          <a:xfrm>
            <a:off x="661631" y="2316004"/>
            <a:ext cx="6438424" cy="591503"/>
          </a:xfrm>
          <a:prstGeom prst="rect">
            <a:avLst/>
          </a:prstGeom>
          <a:noFill/>
          <a:ln/>
        </p:spPr>
        <p:txBody>
          <a:bodyPr wrap="square" lIns="0" tIns="0" rIns="0" bIns="0" rtlCol="0" anchor="t"/>
          <a:lstStyle/>
          <a:p>
            <a:pPr marL="0" indent="0" algn="just" rtl="1">
              <a:lnSpc>
                <a:spcPts val="1550"/>
              </a:lnSpc>
              <a:buNone/>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يتكون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تسعة أعضاء، السبعة أعضاء من مجلس إدارة البنك المركزي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بالإضافة إلى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عضوين يتم اختيارهما بناءً على مؤهلاتهما وخبرتهما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في المجالات النقدية والمالية. على الرغم من احتفاظه بنفس التشكيلة السابقة، إلا أن تعيين الأعضاء أصبح بمرسوم رئاسي، مما يعزز هيمنة السلطة التنفيذية على قرارات المجلس.</a:t>
            </a:r>
            <a:endParaRPr lang="en-US" sz="1600" b="1" dirty="0">
              <a:latin typeface="Times New Roman" panose="02020603050405020304" pitchFamily="18" charset="0"/>
              <a:cs typeface="Times New Roman" panose="02020603050405020304" pitchFamily="18" charset="0"/>
            </a:endParaRPr>
          </a:p>
        </p:txBody>
      </p:sp>
      <p:sp>
        <p:nvSpPr>
          <p:cNvPr id="20" name="Text 18"/>
          <p:cNvSpPr/>
          <p:nvPr/>
        </p:nvSpPr>
        <p:spPr>
          <a:xfrm>
            <a:off x="615613" y="3248071"/>
            <a:ext cx="6438424" cy="1517799"/>
          </a:xfrm>
          <a:prstGeom prst="rect">
            <a:avLst/>
          </a:prstGeom>
          <a:noFill/>
          <a:ln/>
        </p:spPr>
        <p:txBody>
          <a:bodyPr wrap="square" lIns="0" tIns="0" rIns="0" bIns="0" rtlCol="0" anchor="t"/>
          <a:lstStyle/>
          <a:p>
            <a:pPr marL="0" indent="0" algn="r" rtl="1">
              <a:lnSpc>
                <a:spcPts val="1550"/>
              </a:lnSpc>
              <a:buNone/>
            </a:pPr>
            <a:r>
              <a:rPr lang="en-US" b="1" u="sng" dirty="0" err="1">
                <a:solidFill>
                  <a:schemeClr val="accent6"/>
                </a:solidFill>
                <a:latin typeface="Times New Roman" panose="02020603050405020304" pitchFamily="18" charset="0"/>
                <a:ea typeface="Geist" pitchFamily="34" charset="-122"/>
                <a:cs typeface="Times New Roman" panose="02020603050405020304" pitchFamily="18" charset="0"/>
              </a:rPr>
              <a:t>صلاحيات</a:t>
            </a:r>
            <a:r>
              <a:rPr lang="en-US" b="1" u="sng"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b="1" u="sng" dirty="0" err="1" smtClean="0">
                <a:solidFill>
                  <a:schemeClr val="accent6"/>
                </a:solidFill>
                <a:latin typeface="Times New Roman" panose="02020603050405020304" pitchFamily="18" charset="0"/>
                <a:ea typeface="Geist" pitchFamily="34" charset="-122"/>
                <a:cs typeface="Times New Roman" panose="02020603050405020304" pitchFamily="18" charset="0"/>
              </a:rPr>
              <a:t>المجلس</a:t>
            </a:r>
            <a:r>
              <a:rPr lang="ar-DZ" u="sng" dirty="0" smtClean="0">
                <a:solidFill>
                  <a:schemeClr val="accent6"/>
                </a:solidFill>
                <a:latin typeface="Times New Roman" panose="02020603050405020304" pitchFamily="18" charset="0"/>
                <a:ea typeface="Geist" pitchFamily="34" charset="-122"/>
                <a:cs typeface="Times New Roman" panose="02020603050405020304" pitchFamily="18" charset="0"/>
              </a:rPr>
              <a:t>:</a:t>
            </a:r>
          </a:p>
          <a:p>
            <a:pPr marL="0" indent="0" algn="r" rtl="1">
              <a:lnSpc>
                <a:spcPct val="150000"/>
              </a:lnSpc>
              <a:buNone/>
            </a:pP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الغيت</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الصلاحيات</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القديمة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المتعلقة ب</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قضايا</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الاستثمار</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وأصبحت</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الصلاحيات</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متعلقة </a:t>
            </a:r>
            <a:r>
              <a:rPr lang="ar-DZ"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با</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لشؤون</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النقدية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21" name="Text 19"/>
          <p:cNvSpPr/>
          <p:nvPr/>
        </p:nvSpPr>
        <p:spPr>
          <a:xfrm>
            <a:off x="1493367" y="3962132"/>
            <a:ext cx="5468203" cy="647077"/>
          </a:xfrm>
          <a:prstGeom prst="rect">
            <a:avLst/>
          </a:prstGeom>
          <a:noFill/>
          <a:ln/>
        </p:spPr>
        <p:txBody>
          <a:bodyPr wrap="none" lIns="0" tIns="0" rIns="0" bIns="0" rtlCol="0" anchor="t"/>
          <a:lstStyle/>
          <a:p>
            <a:pPr marL="342900" indent="-342900" algn="r" rtl="1">
              <a:lnSpc>
                <a:spcPts val="1550"/>
              </a:lnSpc>
              <a:buSzPct val="100000"/>
              <a:buChar char="•"/>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تخضع أنظمة المجلس لرقابة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مجلس</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الدولة</a:t>
            </a:r>
            <a:endPar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lvl="2" indent="-342900" algn="r" rtl="1">
              <a:lnSpc>
                <a:spcPts val="15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لوزير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الحق</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رفع</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دعوى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للإلغاء</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عند</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الضرورة</a:t>
            </a:r>
            <a:endPar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lvl="2" indent="-342900" algn="r" rtl="1">
              <a:lnSpc>
                <a:spcPts val="1550"/>
              </a:lnSpc>
              <a:buSzPct val="100000"/>
              <a:buFontTx/>
              <a:buChar char="•"/>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يعتبر</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المجلس</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مستشارًا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وجوبيًا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للحكومة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المسائل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النقدية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والاقتصادية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marL="342900" indent="-342900" algn="r" rtl="1">
              <a:lnSpc>
                <a:spcPts val="1550"/>
              </a:lnSpc>
              <a:buSzPct val="100000"/>
              <a:buFontTx/>
              <a:buChar char="•"/>
            </a:pPr>
            <a:endParaRPr lang="en-US" sz="1600"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algn="r" rtl="1">
              <a:lnSpc>
                <a:spcPts val="1550"/>
              </a:lnSpc>
              <a:buSzPct val="100000"/>
            </a:pPr>
            <a:endParaRPr lang="en-US" sz="1600" dirty="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22" name="Text 20"/>
          <p:cNvSpPr/>
          <p:nvPr/>
        </p:nvSpPr>
        <p:spPr>
          <a:xfrm>
            <a:off x="631150" y="3655695"/>
            <a:ext cx="6438424" cy="197168"/>
          </a:xfrm>
          <a:prstGeom prst="rect">
            <a:avLst/>
          </a:prstGeom>
          <a:noFill/>
          <a:ln/>
        </p:spPr>
        <p:txBody>
          <a:bodyPr wrap="none" lIns="0" tIns="0" rIns="0" bIns="0" rtlCol="0" anchor="t"/>
          <a:lstStyle/>
          <a:p>
            <a:pPr marL="342900" indent="-342900" algn="r" rtl="1">
              <a:lnSpc>
                <a:spcPts val="1550"/>
              </a:lnSpc>
              <a:buSzPct val="100000"/>
              <a:buChar char="•"/>
            </a:pPr>
            <a:endParaRPr lang="en-US" sz="1600" dirty="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24" name="Text 22"/>
          <p:cNvSpPr/>
          <p:nvPr/>
        </p:nvSpPr>
        <p:spPr>
          <a:xfrm>
            <a:off x="10421718" y="5379194"/>
            <a:ext cx="2582704" cy="308015"/>
          </a:xfrm>
          <a:prstGeom prst="rect">
            <a:avLst/>
          </a:prstGeom>
          <a:noFill/>
          <a:ln/>
        </p:spPr>
        <p:txBody>
          <a:bodyPr wrap="none" lIns="0" tIns="0" rIns="0" bIns="0" rtlCol="0" anchor="t"/>
          <a:lstStyle/>
          <a:p>
            <a:pPr marL="0" indent="0" algn="r" rtl="1">
              <a:lnSpc>
                <a:spcPts val="2400"/>
              </a:lnSpc>
              <a:buNone/>
            </a:pPr>
            <a:r>
              <a:rPr lang="en-US" sz="2000" b="1" dirty="0">
                <a:solidFill>
                  <a:schemeClr val="accent6"/>
                </a:solidFill>
                <a:latin typeface="Noto Serif SC Bold" pitchFamily="34" charset="0"/>
                <a:ea typeface="Noto Serif SC Bold" pitchFamily="34" charset="-122"/>
                <a:cs typeface="Noto Serif SC Bold" pitchFamily="34" charset="-120"/>
              </a:rPr>
              <a:t>الجمعية المصرفية الجزائرية</a:t>
            </a:r>
            <a:endParaRPr lang="en-US" sz="2000" dirty="0">
              <a:solidFill>
                <a:schemeClr val="accent6"/>
              </a:solidFill>
            </a:endParaRPr>
          </a:p>
        </p:txBody>
      </p:sp>
      <p:sp>
        <p:nvSpPr>
          <p:cNvPr id="25" name="Text 23"/>
          <p:cNvSpPr/>
          <p:nvPr/>
        </p:nvSpPr>
        <p:spPr>
          <a:xfrm>
            <a:off x="1177148" y="5947634"/>
            <a:ext cx="11845812" cy="1648042"/>
          </a:xfrm>
          <a:prstGeom prst="rect">
            <a:avLst/>
          </a:prstGeom>
          <a:noFill/>
          <a:ln/>
        </p:spPr>
        <p:txBody>
          <a:bodyPr wrap="none" lIns="0" tIns="0" rIns="0" bIns="0" rtlCol="0" anchor="t"/>
          <a:lstStyle/>
          <a:p>
            <a:pPr algn="r" rtl="1">
              <a:lnSpc>
                <a:spcPts val="1550"/>
              </a:lnSpc>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تأسيس</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ها</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كجزء</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أساسي من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التنظيم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بنكي</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الجديد</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وذلك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بهدف</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توحيد</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جهود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المؤسسات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بنكية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والمالية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فكل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بنك</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أو</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مؤسسة</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مالية</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مرخصة</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للعمل</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في</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الجزائر</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ملزمة</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بالانخراط فيها.</a:t>
            </a:r>
            <a:endPar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endParaRPr>
          </a:p>
          <a:p>
            <a:pPr marL="0" indent="0" algn="r" rtl="1">
              <a:lnSpc>
                <a:spcPts val="1550"/>
              </a:lnSpc>
              <a:buNone/>
            </a:pPr>
            <a:endParaRPr lang="en-US" sz="1600" dirty="0">
              <a:solidFill>
                <a:srgbClr val="4B4A4A"/>
              </a:solidFill>
              <a:latin typeface="Times New Roman" panose="02020603050405020304" pitchFamily="18" charset="0"/>
              <a:ea typeface="Geist" pitchFamily="34" charset="-122"/>
              <a:cs typeface="Times New Roman" panose="02020603050405020304" pitchFamily="18" charset="0"/>
            </a:endParaRPr>
          </a:p>
          <a:p>
            <a:pPr algn="r" rtl="1">
              <a:lnSpc>
                <a:spcPts val="1550"/>
              </a:lnSpc>
            </a:pPr>
            <a:r>
              <a:rPr lang="en-US" b="1" u="sng" dirty="0" err="1">
                <a:solidFill>
                  <a:schemeClr val="accent6"/>
                </a:solidFill>
                <a:latin typeface="Times New Roman" panose="02020603050405020304" pitchFamily="18" charset="0"/>
                <a:ea typeface="Geist" pitchFamily="34" charset="-122"/>
                <a:cs typeface="Times New Roman" panose="02020603050405020304" pitchFamily="18" charset="0"/>
              </a:rPr>
              <a:t>صلاحيات</a:t>
            </a:r>
            <a:r>
              <a:rPr lang="en-US" sz="1600"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u="sng" dirty="0" err="1">
                <a:solidFill>
                  <a:schemeClr val="accent6"/>
                </a:solidFill>
                <a:latin typeface="Times New Roman" panose="02020603050405020304" pitchFamily="18" charset="0"/>
                <a:ea typeface="Geist" pitchFamily="34" charset="-122"/>
                <a:cs typeface="Times New Roman" panose="02020603050405020304" pitchFamily="18" charset="0"/>
              </a:rPr>
              <a:t>وأهداف</a:t>
            </a:r>
            <a:r>
              <a:rPr lang="en-US" b="1" u="sng"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b="1" u="sng" dirty="0" err="1">
                <a:solidFill>
                  <a:schemeClr val="accent6"/>
                </a:solidFill>
                <a:latin typeface="Times New Roman" panose="02020603050405020304" pitchFamily="18" charset="0"/>
                <a:ea typeface="Geist" pitchFamily="34" charset="-122"/>
                <a:cs typeface="Times New Roman" panose="02020603050405020304" pitchFamily="18" charset="0"/>
              </a:rPr>
              <a:t>الجمعية</a:t>
            </a:r>
            <a:r>
              <a:rPr lang="en-US" sz="1600" dirty="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1600"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285750" indent="-285750" algn="r" rtl="1">
              <a:lnSpc>
                <a:spcPct val="15000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تهدف</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الجمعية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إلى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تمثيل</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مصالح</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الأعضاء المنخرطين.</a:t>
            </a:r>
            <a:endParaRPr lang="en-US" sz="1600"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285750" indent="-285750" algn="r" rtl="1">
              <a:lnSpc>
                <a:spcPts val="155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تقديم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المشورة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والدعم</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فيما يعلق بالعمل البنكي مثل تقنيات التمويل، مكافحة الاحتكار، ادخال التكنولوجيا الجديدة.</a:t>
            </a:r>
            <a:endParaRPr lang="en-US" sz="1600"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r" rtl="1">
              <a:lnSpc>
                <a:spcPts val="1550"/>
              </a:lnSpc>
              <a:buNone/>
            </a:pPr>
            <a:endParaRPr lang="en-US" sz="1600" dirty="0" smtClean="0">
              <a:latin typeface="Times New Roman" panose="02020603050405020304" pitchFamily="18" charset="0"/>
              <a:cs typeface="Times New Roman" panose="02020603050405020304" pitchFamily="18" charset="0"/>
            </a:endParaRPr>
          </a:p>
          <a:p>
            <a:pPr marL="0" indent="0" algn="r" rtl="1">
              <a:lnSpc>
                <a:spcPts val="1550"/>
              </a:lnSpc>
              <a:buNone/>
            </a:pPr>
            <a:endParaRPr lang="en-US" sz="1600" dirty="0">
              <a:latin typeface="Times New Roman" panose="02020603050405020304" pitchFamily="18" charset="0"/>
              <a:cs typeface="Times New Roman" panose="02020603050405020304" pitchFamily="18" charset="0"/>
            </a:endParaRPr>
          </a:p>
        </p:txBody>
      </p:sp>
      <p:sp>
        <p:nvSpPr>
          <p:cNvPr id="33" name="Rectangle 32"/>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5" name="Rectangle à coins arrondis 34"/>
          <p:cNvSpPr/>
          <p:nvPr/>
        </p:nvSpPr>
        <p:spPr>
          <a:xfrm>
            <a:off x="0" y="-49082"/>
            <a:ext cx="14630400" cy="105621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ts val="4850"/>
              </a:lnSpc>
            </a:pPr>
            <a:r>
              <a:rPr lang="ar-DZ" sz="3900" b="1" dirty="0" smtClean="0">
                <a:solidFill>
                  <a:srgbClr val="006747"/>
                </a:solidFill>
                <a:latin typeface="Noto Serif SC Bold" pitchFamily="34" charset="0"/>
                <a:ea typeface="Noto Serif SC Bold" pitchFamily="34" charset="-122"/>
                <a:cs typeface="Noto Serif SC Bold" pitchFamily="34" charset="-120"/>
              </a:rPr>
              <a:t>ثا</a:t>
            </a:r>
            <a:r>
              <a:rPr lang="ar-DZ" sz="3900" b="1" dirty="0" smtClean="0">
                <a:solidFill>
                  <a:srgbClr val="006747"/>
                </a:solidFill>
                <a:latin typeface="Noto Serif SC Bold" pitchFamily="34" charset="0"/>
                <a:ea typeface="Noto Serif SC Bold" pitchFamily="34" charset="-122"/>
                <a:cs typeface="Noto Serif SC Bold" pitchFamily="34" charset="-120"/>
              </a:rPr>
              <a:t>لثا</a:t>
            </a:r>
            <a:r>
              <a:rPr lang="ar-DZ" sz="3900" b="1" dirty="0" smtClean="0">
                <a:solidFill>
                  <a:srgbClr val="006747"/>
                </a:solidFill>
                <a:latin typeface="Noto Serif SC Bold" pitchFamily="34" charset="0"/>
                <a:ea typeface="Noto Serif SC Bold" pitchFamily="34" charset="-122"/>
                <a:cs typeface="Noto Serif SC Bold" pitchFamily="34" charset="-120"/>
              </a:rPr>
              <a:t>:</a:t>
            </a:r>
            <a:r>
              <a:rPr lang="en-US" sz="4000" b="1" dirty="0">
                <a:solidFill>
                  <a:srgbClr val="006747"/>
                </a:solidFill>
                <a:latin typeface="Noto Serif SC Bold" pitchFamily="34" charset="0"/>
                <a:ea typeface="Noto Serif SC Bold" pitchFamily="34" charset="-122"/>
                <a:cs typeface="Noto Serif SC Bold" pitchFamily="34" charset="-120"/>
              </a:rPr>
              <a:t> </a:t>
            </a:r>
            <a:r>
              <a:rPr lang="en-US" sz="4000" b="1" dirty="0" err="1">
                <a:solidFill>
                  <a:srgbClr val="006747"/>
                </a:solidFill>
                <a:latin typeface="Noto Serif SC Bold" pitchFamily="34" charset="0"/>
                <a:ea typeface="Noto Serif SC Bold" pitchFamily="34" charset="-122"/>
                <a:cs typeface="Noto Serif SC Bold" pitchFamily="34" charset="-120"/>
              </a:rPr>
              <a:t>النظام</a:t>
            </a:r>
            <a:r>
              <a:rPr lang="en-US" sz="4000" b="1" dirty="0">
                <a:solidFill>
                  <a:srgbClr val="006747"/>
                </a:solidFill>
                <a:latin typeface="Noto Serif SC Bold" pitchFamily="34" charset="0"/>
                <a:ea typeface="Noto Serif SC Bold" pitchFamily="34" charset="-122"/>
                <a:cs typeface="Noto Serif SC Bold" pitchFamily="34" charset="-120"/>
              </a:rPr>
              <a:t> </a:t>
            </a:r>
            <a:r>
              <a:rPr lang="ar-DZ" sz="4000" b="1" dirty="0">
                <a:solidFill>
                  <a:srgbClr val="006747"/>
                </a:solidFill>
                <a:latin typeface="Noto Serif SC Bold" pitchFamily="34" charset="0"/>
                <a:ea typeface="Noto Serif SC Bold" pitchFamily="34" charset="-122"/>
                <a:cs typeface="Noto Serif SC Bold" pitchFamily="34" charset="-120"/>
              </a:rPr>
              <a:t>البنكي في ظل تعديل </a:t>
            </a:r>
            <a:r>
              <a:rPr lang="ar-DZ" sz="4000" b="1" dirty="0" smtClean="0">
                <a:solidFill>
                  <a:srgbClr val="006747"/>
                </a:solidFill>
                <a:latin typeface="Noto Serif SC Bold" pitchFamily="34" charset="0"/>
                <a:ea typeface="Noto Serif SC Bold" pitchFamily="34" charset="-122"/>
                <a:cs typeface="Noto Serif SC Bold" pitchFamily="34" charset="-120"/>
              </a:rPr>
              <a:t>قانون النقد والقرض لسنة 2003 الأمر </a:t>
            </a:r>
            <a:r>
              <a:rPr lang="ar-DZ" sz="4000" b="1" dirty="0">
                <a:solidFill>
                  <a:srgbClr val="006747"/>
                </a:solidFill>
                <a:latin typeface="Noto Serif SC Bold" pitchFamily="34" charset="0"/>
                <a:ea typeface="Noto Serif SC Bold" pitchFamily="34" charset="-122"/>
                <a:cs typeface="Noto Serif SC Bold" pitchFamily="34" charset="-120"/>
              </a:rPr>
              <a:t>رقم (</a:t>
            </a:r>
            <a:r>
              <a:rPr lang="ar-DZ" sz="4000" b="1" dirty="0" smtClean="0">
                <a:solidFill>
                  <a:srgbClr val="006747"/>
                </a:solidFill>
                <a:latin typeface="Noto Serif SC Bold" pitchFamily="34" charset="0"/>
                <a:ea typeface="Noto Serif SC Bold" pitchFamily="34" charset="-122"/>
                <a:cs typeface="Noto Serif SC Bold" pitchFamily="34" charset="-120"/>
              </a:rPr>
              <a:t>03-11</a:t>
            </a:r>
            <a:r>
              <a:rPr lang="ar-DZ" sz="4000" b="1" dirty="0">
                <a:solidFill>
                  <a:srgbClr val="006747"/>
                </a:solidFill>
                <a:latin typeface="Noto Serif SC Bold" pitchFamily="34" charset="0"/>
                <a:ea typeface="Noto Serif SC Bold" pitchFamily="34" charset="-122"/>
                <a:cs typeface="Noto Serif SC Bold" pitchFamily="34" charset="-120"/>
              </a:rPr>
              <a:t>)</a:t>
            </a:r>
            <a:endParaRPr lang="en-US" sz="4000" dirty="0"/>
          </a:p>
        </p:txBody>
      </p:sp>
      <p:sp>
        <p:nvSpPr>
          <p:cNvPr id="37" name="Shape 4"/>
          <p:cNvSpPr/>
          <p:nvPr/>
        </p:nvSpPr>
        <p:spPr>
          <a:xfrm>
            <a:off x="13234774" y="5252856"/>
            <a:ext cx="45719" cy="2092441"/>
          </a:xfrm>
          <a:prstGeom prst="roundRect">
            <a:avLst>
              <a:gd name="adj" fmla="val 181929"/>
            </a:avLst>
          </a:prstGeom>
          <a:solidFill>
            <a:srgbClr val="006747"/>
          </a:solidFill>
          <a:ln/>
        </p:spPr>
      </p:sp>
    </p:spTree>
    <p:extLst>
      <p:ext uri="{BB962C8B-B14F-4D97-AF65-F5344CB8AC3E}">
        <p14:creationId xmlns:p14="http://schemas.microsoft.com/office/powerpoint/2010/main" val="2875274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2"/>
          <p:cNvSpPr/>
          <p:nvPr/>
        </p:nvSpPr>
        <p:spPr>
          <a:xfrm>
            <a:off x="4767825" y="4785122"/>
            <a:ext cx="4583658" cy="2933462"/>
          </a:xfrm>
          <a:prstGeom prst="roundRect">
            <a:avLst>
              <a:gd name="adj" fmla="val 2494"/>
            </a:avLst>
          </a:prstGeom>
          <a:solidFill>
            <a:srgbClr val="E5F9F2">
              <a:alpha val="95000"/>
            </a:srgbClr>
          </a:solidFill>
          <a:ln w="15240">
            <a:solidFill>
              <a:srgbClr val="B7D5CA"/>
            </a:solidFill>
            <a:prstDash val="solid"/>
          </a:ln>
        </p:spPr>
      </p:sp>
      <p:sp>
        <p:nvSpPr>
          <p:cNvPr id="3" name="Text 1"/>
          <p:cNvSpPr/>
          <p:nvPr/>
        </p:nvSpPr>
        <p:spPr>
          <a:xfrm>
            <a:off x="340756" y="1262264"/>
            <a:ext cx="13418344" cy="484823"/>
          </a:xfrm>
          <a:prstGeom prst="rect">
            <a:avLst/>
          </a:prstGeom>
          <a:noFill/>
          <a:ln/>
        </p:spPr>
        <p:txBody>
          <a:bodyPr wrap="square" lIns="0" tIns="0" rIns="0" bIns="0" rtlCol="0" anchor="t"/>
          <a:lstStyle/>
          <a:p>
            <a:pPr marL="0" indent="0" algn="r" rtl="1">
              <a:lnSpc>
                <a:spcPct val="150000"/>
              </a:lnSpc>
              <a:buNone/>
            </a:pP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تمثلت أهم المبادئ التي نص عليها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الأمر</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 رقم 10-04 فيما يلي:</a:t>
            </a:r>
            <a:endParaRPr lang="en-US" b="1" dirty="0">
              <a:latin typeface="Times New Roman" panose="02020603050405020304" pitchFamily="18" charset="0"/>
              <a:cs typeface="Times New Roman" panose="02020603050405020304" pitchFamily="18" charset="0"/>
            </a:endParaRPr>
          </a:p>
        </p:txBody>
      </p:sp>
      <p:sp>
        <p:nvSpPr>
          <p:cNvPr id="4" name="Shape 2"/>
          <p:cNvSpPr/>
          <p:nvPr/>
        </p:nvSpPr>
        <p:spPr>
          <a:xfrm>
            <a:off x="7293864" y="1942624"/>
            <a:ext cx="6730508" cy="2691051"/>
          </a:xfrm>
          <a:prstGeom prst="roundRect">
            <a:avLst>
              <a:gd name="adj" fmla="val 2718"/>
            </a:avLst>
          </a:prstGeom>
          <a:solidFill>
            <a:srgbClr val="E5F9F2">
              <a:alpha val="95000"/>
            </a:srgbClr>
          </a:solidFill>
          <a:ln w="15240">
            <a:solidFill>
              <a:srgbClr val="B7D5CA"/>
            </a:solidFill>
            <a:prstDash val="solid"/>
          </a:ln>
        </p:spPr>
      </p:sp>
      <p:sp>
        <p:nvSpPr>
          <p:cNvPr id="5" name="Shape 3"/>
          <p:cNvSpPr/>
          <p:nvPr/>
        </p:nvSpPr>
        <p:spPr>
          <a:xfrm>
            <a:off x="13978652" y="1942624"/>
            <a:ext cx="60960" cy="2691051"/>
          </a:xfrm>
          <a:prstGeom prst="roundRect">
            <a:avLst>
              <a:gd name="adj" fmla="val 223706"/>
            </a:avLst>
          </a:prstGeom>
          <a:solidFill>
            <a:srgbClr val="006747"/>
          </a:solidFill>
          <a:ln/>
        </p:spPr>
      </p:sp>
      <p:sp>
        <p:nvSpPr>
          <p:cNvPr id="6" name="Text 4"/>
          <p:cNvSpPr/>
          <p:nvPr/>
        </p:nvSpPr>
        <p:spPr>
          <a:xfrm>
            <a:off x="11373207" y="2109311"/>
            <a:ext cx="2438757" cy="236696"/>
          </a:xfrm>
          <a:prstGeom prst="rect">
            <a:avLst/>
          </a:prstGeom>
          <a:noFill/>
          <a:ln/>
        </p:spPr>
        <p:txBody>
          <a:bodyPr wrap="none" lIns="0" tIns="0" rIns="0" bIns="0" rtlCol="0" anchor="t"/>
          <a:lstStyle/>
          <a:p>
            <a:pPr marL="0" indent="0" algn="r" rtl="1">
              <a:lnSpc>
                <a:spcPts val="1850"/>
              </a:lnSpc>
              <a:buNone/>
            </a:pPr>
            <a:r>
              <a:rPr lang="en-US" sz="2000" b="1" dirty="0">
                <a:solidFill>
                  <a:schemeClr val="accent6"/>
                </a:solidFill>
                <a:latin typeface="Noto Serif SC Bold" pitchFamily="34" charset="0"/>
                <a:ea typeface="Noto Serif SC Bold" pitchFamily="34" charset="-122"/>
                <a:cs typeface="Noto Serif SC Bold" pitchFamily="34" charset="-120"/>
              </a:rPr>
              <a:t>تعزيز الرقابة على القطاع المصرفي</a:t>
            </a:r>
            <a:endParaRPr lang="en-US" sz="2000" dirty="0">
              <a:solidFill>
                <a:schemeClr val="accent6"/>
              </a:solidFill>
            </a:endParaRPr>
          </a:p>
        </p:txBody>
      </p:sp>
      <p:sp>
        <p:nvSpPr>
          <p:cNvPr id="7" name="Text 5"/>
          <p:cNvSpPr/>
          <p:nvPr/>
        </p:nvSpPr>
        <p:spPr>
          <a:xfrm>
            <a:off x="7557610" y="2520195"/>
            <a:ext cx="6254353" cy="969645"/>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لقد شهدت الجزائر تدابير تشريعية مهمة ل</a:t>
            </a:r>
            <a:r>
              <a:rPr lang="en-US" sz="1600" b="1" dirty="0">
                <a:solidFill>
                  <a:schemeClr val="accent6"/>
                </a:solidFill>
                <a:latin typeface="Times New Roman" panose="02020603050405020304" pitchFamily="18" charset="0"/>
                <a:ea typeface="Geist" pitchFamily="34" charset="-122"/>
                <a:cs typeface="Times New Roman" panose="02020603050405020304" pitchFamily="18" charset="0"/>
              </a:rPr>
              <a:t>تعزيز دور البنك المركزي الجزائري في مراقبة البنوك والمؤسسات المالية.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أصبح البنك المركزي يتمتع بسلطات أوسع ودور محوري في الإشراف على عمليات الرقابة وتنفيذ القوانين المتعلقة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بالقطاع</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بنكي</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لضمان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الشفافية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هذا يشمل وضع معايير صارمة للمخاطر وإدارة السيولة.</a:t>
            </a:r>
            <a:endParaRPr lang="en-US" sz="1600" b="1" dirty="0">
              <a:latin typeface="Times New Roman" panose="02020603050405020304" pitchFamily="18" charset="0"/>
              <a:cs typeface="Times New Roman" panose="02020603050405020304" pitchFamily="18" charset="0"/>
            </a:endParaRPr>
          </a:p>
        </p:txBody>
      </p:sp>
      <p:sp>
        <p:nvSpPr>
          <p:cNvPr id="9" name="Shape 7"/>
          <p:cNvSpPr/>
          <p:nvPr/>
        </p:nvSpPr>
        <p:spPr>
          <a:xfrm>
            <a:off x="208344" y="1942624"/>
            <a:ext cx="6818724" cy="2691051"/>
          </a:xfrm>
          <a:prstGeom prst="roundRect">
            <a:avLst>
              <a:gd name="adj" fmla="val 2718"/>
            </a:avLst>
          </a:prstGeom>
          <a:solidFill>
            <a:srgbClr val="E5F9F2">
              <a:alpha val="95000"/>
            </a:srgbClr>
          </a:solidFill>
          <a:ln w="15240">
            <a:solidFill>
              <a:srgbClr val="B7D5CA"/>
            </a:solidFill>
            <a:prstDash val="solid"/>
          </a:ln>
        </p:spPr>
      </p:sp>
      <p:sp>
        <p:nvSpPr>
          <p:cNvPr id="10" name="Shape 8"/>
          <p:cNvSpPr/>
          <p:nvPr/>
        </p:nvSpPr>
        <p:spPr>
          <a:xfrm>
            <a:off x="6973728" y="1942624"/>
            <a:ext cx="60960" cy="2691051"/>
          </a:xfrm>
          <a:prstGeom prst="roundRect">
            <a:avLst>
              <a:gd name="adj" fmla="val 223706"/>
            </a:avLst>
          </a:prstGeom>
          <a:solidFill>
            <a:srgbClr val="006747"/>
          </a:solidFill>
          <a:ln/>
        </p:spPr>
      </p:sp>
      <p:sp>
        <p:nvSpPr>
          <p:cNvPr id="11" name="Text 9"/>
          <p:cNvSpPr/>
          <p:nvPr/>
        </p:nvSpPr>
        <p:spPr>
          <a:xfrm>
            <a:off x="4315562" y="2126035"/>
            <a:ext cx="2398990" cy="236696"/>
          </a:xfrm>
          <a:prstGeom prst="rect">
            <a:avLst/>
          </a:prstGeom>
          <a:noFill/>
          <a:ln/>
        </p:spPr>
        <p:txBody>
          <a:bodyPr wrap="none" lIns="0" tIns="0" rIns="0" bIns="0" rtlCol="0" anchor="t"/>
          <a:lstStyle/>
          <a:p>
            <a:pPr marL="0" indent="0" algn="r" rtl="1">
              <a:lnSpc>
                <a:spcPts val="1850"/>
              </a:lnSpc>
              <a:buNone/>
            </a:pPr>
            <a:r>
              <a:rPr lang="en-US" sz="2000" b="1" dirty="0">
                <a:solidFill>
                  <a:schemeClr val="accent6"/>
                </a:solidFill>
                <a:latin typeface="Noto Serif SC Bold" pitchFamily="34" charset="0"/>
                <a:ea typeface="Noto Serif SC Bold" pitchFamily="34" charset="-122"/>
                <a:cs typeface="Noto Serif SC Bold" pitchFamily="34" charset="-120"/>
              </a:rPr>
              <a:t>ضبط </a:t>
            </a:r>
            <a:r>
              <a:rPr lang="en-US" sz="2000" b="1" u="sng" dirty="0">
                <a:solidFill>
                  <a:schemeClr val="accent6"/>
                </a:solidFill>
                <a:latin typeface="Noto Serif SC Bold" pitchFamily="34" charset="0"/>
                <a:ea typeface="Noto Serif SC Bold" pitchFamily="34" charset="-122"/>
                <a:cs typeface="Noto Serif SC Bold" pitchFamily="34" charset="-120"/>
              </a:rPr>
              <a:t>مشاركة</a:t>
            </a:r>
            <a:r>
              <a:rPr lang="en-US" sz="2000" b="1" dirty="0">
                <a:solidFill>
                  <a:schemeClr val="accent6"/>
                </a:solidFill>
                <a:latin typeface="Noto Serif SC Bold" pitchFamily="34" charset="0"/>
                <a:ea typeface="Noto Serif SC Bold" pitchFamily="34" charset="-122"/>
                <a:cs typeface="Noto Serif SC Bold" pitchFamily="34" charset="-120"/>
              </a:rPr>
              <a:t> رأس المال الأجنبي</a:t>
            </a:r>
            <a:endParaRPr lang="en-US" sz="2000" dirty="0">
              <a:solidFill>
                <a:schemeClr val="accent6"/>
              </a:solidFill>
            </a:endParaRPr>
          </a:p>
        </p:txBody>
      </p:sp>
      <p:sp>
        <p:nvSpPr>
          <p:cNvPr id="12" name="Text 10"/>
          <p:cNvSpPr/>
          <p:nvPr/>
        </p:nvSpPr>
        <p:spPr>
          <a:xfrm>
            <a:off x="936444" y="2512694"/>
            <a:ext cx="5881175" cy="2017742"/>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من أهم المبادئ التي نص عليها الأمر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رقم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10-04</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هو</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solidFill>
                <a:latin typeface="Times New Roman" panose="02020603050405020304" pitchFamily="18" charset="0"/>
                <a:ea typeface="Geist" pitchFamily="34" charset="-122"/>
                <a:cs typeface="Times New Roman" panose="02020603050405020304" pitchFamily="18" charset="0"/>
              </a:rPr>
              <a:t>تقييد مشاركة رأس المال الأجنبي في البنوك الجزائرية والمؤسسات 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لا يمكن للمستثمرين الأجانب امتلاك أكثر من 49% من رأس مال البنوك أو المؤسسات المالية العاملة في الجزائر. </a:t>
            </a:r>
            <a:endPar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ct val="150000"/>
              </a:lnSpc>
              <a:buNone/>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هذا</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التقييد يضمن أن تظل المساهمة الوطنية هي الأغلبية، حيث يجب أن تكون مساهمة الدولة الجزائرية في أي بنك أو مؤسسة مالية بحد أدنى 51% من رأس المال.</a:t>
            </a:r>
            <a:endParaRPr lang="en-US" sz="1600" b="1" dirty="0">
              <a:latin typeface="Times New Roman" panose="02020603050405020304" pitchFamily="18" charset="0"/>
              <a:cs typeface="Times New Roman" panose="02020603050405020304" pitchFamily="18" charset="0"/>
            </a:endParaRPr>
          </a:p>
        </p:txBody>
      </p:sp>
      <p:sp>
        <p:nvSpPr>
          <p:cNvPr id="14" name="Shape 12"/>
          <p:cNvSpPr/>
          <p:nvPr/>
        </p:nvSpPr>
        <p:spPr>
          <a:xfrm>
            <a:off x="9493277" y="4775599"/>
            <a:ext cx="4444768" cy="2933462"/>
          </a:xfrm>
          <a:prstGeom prst="roundRect">
            <a:avLst>
              <a:gd name="adj" fmla="val 2494"/>
            </a:avLst>
          </a:prstGeom>
          <a:solidFill>
            <a:srgbClr val="E5F9F2">
              <a:alpha val="95000"/>
            </a:srgbClr>
          </a:solidFill>
          <a:ln w="15240">
            <a:solidFill>
              <a:srgbClr val="B7D5CA"/>
            </a:solidFill>
            <a:prstDash val="solid"/>
          </a:ln>
        </p:spPr>
      </p:sp>
      <p:sp>
        <p:nvSpPr>
          <p:cNvPr id="15" name="Shape 13"/>
          <p:cNvSpPr/>
          <p:nvPr/>
        </p:nvSpPr>
        <p:spPr>
          <a:xfrm>
            <a:off x="13863487" y="4798599"/>
            <a:ext cx="60960" cy="2933462"/>
          </a:xfrm>
          <a:prstGeom prst="roundRect">
            <a:avLst>
              <a:gd name="adj" fmla="val 223706"/>
            </a:avLst>
          </a:prstGeom>
          <a:solidFill>
            <a:srgbClr val="006747"/>
          </a:solidFill>
          <a:ln/>
        </p:spPr>
      </p:sp>
      <p:sp>
        <p:nvSpPr>
          <p:cNvPr id="16" name="Text 14"/>
          <p:cNvSpPr/>
          <p:nvPr/>
        </p:nvSpPr>
        <p:spPr>
          <a:xfrm>
            <a:off x="11528345" y="4975161"/>
            <a:ext cx="2128480" cy="236696"/>
          </a:xfrm>
          <a:prstGeom prst="rect">
            <a:avLst/>
          </a:prstGeom>
          <a:noFill/>
          <a:ln/>
        </p:spPr>
        <p:txBody>
          <a:bodyPr wrap="none" lIns="0" tIns="0" rIns="0" bIns="0" rtlCol="0" anchor="t"/>
          <a:lstStyle/>
          <a:p>
            <a:pPr marL="0" indent="0" algn="r" rtl="1">
              <a:lnSpc>
                <a:spcPts val="1850"/>
              </a:lnSpc>
              <a:buNone/>
            </a:pPr>
            <a:r>
              <a:rPr lang="en-US" sz="2000" b="1" dirty="0">
                <a:solidFill>
                  <a:schemeClr val="accent6"/>
                </a:solidFill>
                <a:latin typeface="Noto Serif SC Bold" pitchFamily="34" charset="0"/>
                <a:ea typeface="Noto Serif SC Bold" pitchFamily="34" charset="-122"/>
                <a:cs typeface="Noto Serif SC Bold" pitchFamily="34" charset="-120"/>
              </a:rPr>
              <a:t>شروط التراخيص للمساهمين</a:t>
            </a:r>
            <a:endParaRPr lang="en-US" sz="2000" dirty="0">
              <a:solidFill>
                <a:schemeClr val="accent6"/>
              </a:solidFill>
            </a:endParaRPr>
          </a:p>
        </p:txBody>
      </p:sp>
      <p:sp>
        <p:nvSpPr>
          <p:cNvPr id="17" name="Text 15"/>
          <p:cNvSpPr/>
          <p:nvPr/>
        </p:nvSpPr>
        <p:spPr>
          <a:xfrm>
            <a:off x="9572874" y="5351972"/>
            <a:ext cx="4166181" cy="1212056"/>
          </a:xfrm>
          <a:prstGeom prst="rect">
            <a:avLst/>
          </a:prstGeom>
          <a:noFill/>
          <a:ln/>
        </p:spPr>
        <p:txBody>
          <a:bodyPr wrap="square" lIns="0" tIns="0" rIns="0" bIns="0" rtlCol="0" anchor="t"/>
          <a:lstStyle/>
          <a:p>
            <a:pPr marL="0" indent="0" algn="just" rtl="1">
              <a:lnSpc>
                <a:spcPct val="150000"/>
              </a:lnSpc>
              <a:buNone/>
            </a:pP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لا يمكن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لأي</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مساهم</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أجني أو محلي</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في</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البنوك</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الدخول</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إلى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السوق</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دون</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الحصول على تراخيص رسمية من محافظ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البنك</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المركزي</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بعد</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موافقة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مجلس النقد والقرض.</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algn="just" rtl="1">
              <a:lnSpc>
                <a:spcPct val="150000"/>
              </a:lnSpc>
            </a:pP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ت</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ضمن ه</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ذه</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الإجراءات</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أن جميع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الاستثمارات</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القطاع</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بنكي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قانونية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وأن يتم احترام المعايير المحددة من قبل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فيما يتعلق بالملاءة المالية، السمعة الحسنة، والخلو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شبهات.</a:t>
            </a:r>
            <a:endParaRPr lang="en-US" sz="1600" b="1" dirty="0">
              <a:latin typeface="Times New Roman" panose="02020603050405020304" pitchFamily="18" charset="0"/>
              <a:cs typeface="Times New Roman" panose="02020603050405020304" pitchFamily="18" charset="0"/>
            </a:endParaRPr>
          </a:p>
        </p:txBody>
      </p:sp>
      <p:sp>
        <p:nvSpPr>
          <p:cNvPr id="18" name="Text 16"/>
          <p:cNvSpPr/>
          <p:nvPr/>
        </p:nvSpPr>
        <p:spPr>
          <a:xfrm>
            <a:off x="5079536" y="5331182"/>
            <a:ext cx="4070228" cy="969645"/>
          </a:xfrm>
          <a:prstGeom prst="rect">
            <a:avLst/>
          </a:prstGeom>
          <a:noFill/>
          <a:ln/>
        </p:spPr>
        <p:txBody>
          <a:bodyPr wrap="square" lIns="0" tIns="0" rIns="0" bIns="0" rtlCol="0" anchor="t"/>
          <a:lstStyle/>
          <a:p>
            <a:pPr marL="0" indent="0" algn="just" rtl="1">
              <a:lnSpc>
                <a:spcPct val="150000"/>
              </a:lnSpc>
              <a:buNone/>
            </a:pP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يشترط على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أي مساهم أجنبي في البنوك الجزائرية أو البنوك الأجنبية العاملة في الجزائر احترام المعايير الدولية والوطنية التي يضعها البنك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المركزي</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الجزائري</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marL="0" indent="0" algn="just" rtl="1">
              <a:lnSpc>
                <a:spcPct val="150000"/>
              </a:lnSpc>
              <a:buNone/>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هذه</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المعايير تضمن أن الاستثمارات الأجنبية تتوافق مع السياسات النقدية الوطنية وتحافظ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الا</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ستقرار</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المالي والنقدي للبلاد، </a:t>
            </a:r>
            <a:endParaRPr lang="en-US" sz="1600" b="1" dirty="0">
              <a:latin typeface="Times New Roman" panose="02020603050405020304" pitchFamily="18" charset="0"/>
              <a:cs typeface="Times New Roman" panose="02020603050405020304" pitchFamily="18" charset="0"/>
            </a:endParaRPr>
          </a:p>
        </p:txBody>
      </p:sp>
      <p:sp>
        <p:nvSpPr>
          <p:cNvPr id="19" name="Shape 17"/>
          <p:cNvSpPr/>
          <p:nvPr/>
        </p:nvSpPr>
        <p:spPr>
          <a:xfrm>
            <a:off x="208344" y="4785122"/>
            <a:ext cx="4294208" cy="2933462"/>
          </a:xfrm>
          <a:prstGeom prst="roundRect">
            <a:avLst>
              <a:gd name="adj" fmla="val 2494"/>
            </a:avLst>
          </a:prstGeom>
          <a:solidFill>
            <a:srgbClr val="E5F9F2">
              <a:alpha val="95000"/>
            </a:srgbClr>
          </a:solidFill>
          <a:ln w="15240">
            <a:solidFill>
              <a:srgbClr val="B7D5CA"/>
            </a:solidFill>
            <a:prstDash val="solid"/>
          </a:ln>
        </p:spPr>
      </p:sp>
      <p:sp>
        <p:nvSpPr>
          <p:cNvPr id="20" name="Shape 18"/>
          <p:cNvSpPr/>
          <p:nvPr/>
        </p:nvSpPr>
        <p:spPr>
          <a:xfrm>
            <a:off x="4449212" y="4798599"/>
            <a:ext cx="60960" cy="2933462"/>
          </a:xfrm>
          <a:prstGeom prst="roundRect">
            <a:avLst>
              <a:gd name="adj" fmla="val 223706"/>
            </a:avLst>
          </a:prstGeom>
          <a:solidFill>
            <a:srgbClr val="006747"/>
          </a:solidFill>
          <a:ln/>
        </p:spPr>
      </p:sp>
      <p:sp>
        <p:nvSpPr>
          <p:cNvPr id="21" name="Text 19"/>
          <p:cNvSpPr/>
          <p:nvPr/>
        </p:nvSpPr>
        <p:spPr>
          <a:xfrm>
            <a:off x="2296182" y="4967049"/>
            <a:ext cx="1893927" cy="236696"/>
          </a:xfrm>
          <a:prstGeom prst="rect">
            <a:avLst/>
          </a:prstGeom>
          <a:noFill/>
          <a:ln/>
        </p:spPr>
        <p:txBody>
          <a:bodyPr wrap="none" lIns="0" tIns="0" rIns="0" bIns="0" rtlCol="0" anchor="t"/>
          <a:lstStyle/>
          <a:p>
            <a:pPr marL="0" indent="0" algn="r" rtl="1">
              <a:lnSpc>
                <a:spcPts val="1850"/>
              </a:lnSpc>
              <a:buNone/>
            </a:pPr>
            <a:r>
              <a:rPr lang="en-US" sz="2000" b="1" dirty="0">
                <a:solidFill>
                  <a:schemeClr val="accent6"/>
                </a:solidFill>
                <a:latin typeface="Noto Serif SC Bold" pitchFamily="34" charset="0"/>
                <a:ea typeface="Noto Serif SC Bold" pitchFamily="34" charset="-122"/>
                <a:cs typeface="Noto Serif SC Bold" pitchFamily="34" charset="-120"/>
              </a:rPr>
              <a:t>حماية التوازن المالي</a:t>
            </a:r>
            <a:endParaRPr lang="en-US" sz="2000" dirty="0">
              <a:solidFill>
                <a:schemeClr val="accent6"/>
              </a:solidFill>
            </a:endParaRPr>
          </a:p>
        </p:txBody>
      </p:sp>
      <p:sp>
        <p:nvSpPr>
          <p:cNvPr id="22" name="Text 20"/>
          <p:cNvSpPr/>
          <p:nvPr/>
        </p:nvSpPr>
        <p:spPr>
          <a:xfrm>
            <a:off x="606029" y="5339952"/>
            <a:ext cx="3537708" cy="727234"/>
          </a:xfrm>
          <a:prstGeom prst="rect">
            <a:avLst/>
          </a:prstGeom>
          <a:noFill/>
          <a:ln/>
        </p:spPr>
        <p:txBody>
          <a:bodyPr wrap="square" lIns="0" tIns="0" rIns="0" bIns="0" rtlCol="0" anchor="t"/>
          <a:lstStyle/>
          <a:p>
            <a:pPr marL="0" indent="0" algn="just" rtl="1">
              <a:lnSpc>
                <a:spcPct val="150000"/>
              </a:lnSpc>
              <a:buNone/>
            </a:pP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للبنك المركزي الجزائري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دور</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رئيسي</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في الحفاظ على توازن الأسعار من خلال التحكم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في</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إصدا</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ر</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العملة وتنظيم السيولة المالية في السوق. </a:t>
            </a:r>
            <a:endPar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endParaRPr>
          </a:p>
          <a:p>
            <a:pPr marL="0" indent="0" algn="just" rtl="1">
              <a:lnSpc>
                <a:spcPct val="150000"/>
              </a:lnSpc>
              <a:buNone/>
            </a:pP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ي</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ساهم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هذا الدور في تثبيت قيمة الدينار الجزائري ومواجهة الضغوط التضخمية التي قد تؤثر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در</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ة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الشرائية للمواطنين.</a:t>
            </a:r>
            <a:endParaRPr lang="en-US" sz="1600" b="1" dirty="0">
              <a:latin typeface="Times New Roman" panose="02020603050405020304" pitchFamily="18" charset="0"/>
              <a:cs typeface="Times New Roman" panose="02020603050405020304" pitchFamily="18" charset="0"/>
            </a:endParaRPr>
          </a:p>
        </p:txBody>
      </p:sp>
      <p:sp>
        <p:nvSpPr>
          <p:cNvPr id="25" name="Rectangle à coins arrondis 24"/>
          <p:cNvSpPr/>
          <p:nvPr/>
        </p:nvSpPr>
        <p:spPr>
          <a:xfrm>
            <a:off x="0" y="-96135"/>
            <a:ext cx="14630400" cy="117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ts val="4850"/>
              </a:lnSpc>
            </a:pPr>
            <a:r>
              <a:rPr lang="ar-DZ" sz="3900" b="1" dirty="0" smtClean="0">
                <a:solidFill>
                  <a:srgbClr val="006747"/>
                </a:solidFill>
                <a:latin typeface="Noto Serif SC Bold" pitchFamily="34" charset="0"/>
                <a:ea typeface="Noto Serif SC Bold" pitchFamily="34" charset="-122"/>
                <a:cs typeface="Noto Serif SC Bold" pitchFamily="34" charset="-120"/>
              </a:rPr>
              <a:t>رابعا</a:t>
            </a:r>
            <a:r>
              <a:rPr lang="ar-DZ" sz="3900" b="1" dirty="0" smtClean="0">
                <a:solidFill>
                  <a:srgbClr val="006747"/>
                </a:solidFill>
                <a:latin typeface="Noto Serif SC Bold" pitchFamily="34" charset="0"/>
                <a:ea typeface="Noto Serif SC Bold" pitchFamily="34" charset="-122"/>
                <a:cs typeface="Noto Serif SC Bold" pitchFamily="34" charset="-120"/>
              </a:rPr>
              <a:t>: </a:t>
            </a:r>
            <a:r>
              <a:rPr lang="en-US" sz="3900" b="1" dirty="0" err="1">
                <a:solidFill>
                  <a:srgbClr val="006747"/>
                </a:solidFill>
                <a:latin typeface="Noto Serif SC Bold" pitchFamily="34" charset="0"/>
                <a:ea typeface="Noto Serif SC Bold" pitchFamily="34" charset="-122"/>
                <a:cs typeface="Noto Serif SC Bold" pitchFamily="34" charset="-120"/>
              </a:rPr>
              <a:t>النظام</a:t>
            </a:r>
            <a:r>
              <a:rPr lang="en-US" sz="3900" b="1" dirty="0">
                <a:solidFill>
                  <a:srgbClr val="006747"/>
                </a:solidFill>
                <a:latin typeface="Noto Serif SC Bold" pitchFamily="34" charset="0"/>
                <a:ea typeface="Noto Serif SC Bold" pitchFamily="34" charset="-122"/>
                <a:cs typeface="Noto Serif SC Bold" pitchFamily="34" charset="-120"/>
              </a:rPr>
              <a:t> </a:t>
            </a:r>
            <a:r>
              <a:rPr lang="ar-DZ" sz="3900" b="1" dirty="0">
                <a:solidFill>
                  <a:srgbClr val="006747"/>
                </a:solidFill>
                <a:latin typeface="Noto Serif SC Bold" pitchFamily="34" charset="0"/>
                <a:ea typeface="Noto Serif SC Bold" pitchFamily="34" charset="-122"/>
                <a:cs typeface="Noto Serif SC Bold" pitchFamily="34" charset="-120"/>
              </a:rPr>
              <a:t>البنكي </a:t>
            </a:r>
            <a:r>
              <a:rPr lang="ar-DZ" sz="3900" b="1" dirty="0" smtClean="0">
                <a:solidFill>
                  <a:srgbClr val="006747"/>
                </a:solidFill>
                <a:latin typeface="Noto Serif SC Bold" pitchFamily="34" charset="0"/>
                <a:ea typeface="Noto Serif SC Bold" pitchFamily="34" charset="-122"/>
                <a:cs typeface="Noto Serif SC Bold" pitchFamily="34" charset="-120"/>
              </a:rPr>
              <a:t>في ظل تعديل قانون النقد والقرض لسنة 2010 (الأمر 10-04)</a:t>
            </a:r>
            <a:endParaRPr lang="en-US" sz="4000" dirty="0"/>
          </a:p>
        </p:txBody>
      </p:sp>
      <p:sp>
        <p:nvSpPr>
          <p:cNvPr id="27" name="Text 19"/>
          <p:cNvSpPr/>
          <p:nvPr/>
        </p:nvSpPr>
        <p:spPr>
          <a:xfrm>
            <a:off x="7107486" y="4979653"/>
            <a:ext cx="1893927" cy="236696"/>
          </a:xfrm>
          <a:prstGeom prst="rect">
            <a:avLst/>
          </a:prstGeom>
          <a:noFill/>
          <a:ln/>
        </p:spPr>
        <p:txBody>
          <a:bodyPr wrap="none" lIns="0" tIns="0" rIns="0" bIns="0" rtlCol="0" anchor="t"/>
          <a:lstStyle/>
          <a:p>
            <a:pPr marL="0" indent="0" algn="r" rtl="1">
              <a:lnSpc>
                <a:spcPts val="1850"/>
              </a:lnSpc>
              <a:buNone/>
            </a:pPr>
            <a:r>
              <a:rPr lang="ar-DZ" sz="2000" b="1" dirty="0" smtClean="0">
                <a:solidFill>
                  <a:schemeClr val="accent6"/>
                </a:solidFill>
                <a:latin typeface="Noto Serif SC Bold" pitchFamily="34" charset="0"/>
                <a:ea typeface="Noto Serif SC Bold" pitchFamily="34" charset="-122"/>
                <a:cs typeface="Noto Serif SC Bold" pitchFamily="34" charset="-120"/>
              </a:rPr>
              <a:t>احترام المعايير </a:t>
            </a:r>
            <a:r>
              <a:rPr lang="ar-DZ" sz="2000" b="1" dirty="0" smtClean="0">
                <a:solidFill>
                  <a:schemeClr val="accent6"/>
                </a:solidFill>
                <a:latin typeface="Noto Serif SC Bold" pitchFamily="34" charset="0"/>
                <a:ea typeface="Noto Serif SC Bold" pitchFamily="34" charset="-122"/>
                <a:cs typeface="Noto Serif SC Bold" pitchFamily="34" charset="-120"/>
              </a:rPr>
              <a:t>ال</a:t>
            </a:r>
            <a:r>
              <a:rPr lang="ar-DZ" sz="2000" b="1" dirty="0" smtClean="0">
                <a:solidFill>
                  <a:schemeClr val="accent6"/>
                </a:solidFill>
                <a:latin typeface="Noto Serif SC Bold" pitchFamily="34" charset="0"/>
                <a:ea typeface="Noto Serif SC Bold" pitchFamily="34" charset="-122"/>
                <a:cs typeface="Noto Serif SC Bold" pitchFamily="34" charset="-120"/>
              </a:rPr>
              <a:t>دولية</a:t>
            </a:r>
            <a:endParaRPr lang="en-US" sz="2000" dirty="0">
              <a:solidFill>
                <a:schemeClr val="accent6"/>
              </a:solidFill>
            </a:endParaRPr>
          </a:p>
        </p:txBody>
      </p:sp>
      <p:sp>
        <p:nvSpPr>
          <p:cNvPr id="28" name="Shape 18"/>
          <p:cNvSpPr/>
          <p:nvPr/>
        </p:nvSpPr>
        <p:spPr>
          <a:xfrm>
            <a:off x="9266686" y="4775599"/>
            <a:ext cx="60960" cy="2933462"/>
          </a:xfrm>
          <a:prstGeom prst="roundRect">
            <a:avLst>
              <a:gd name="adj" fmla="val 223706"/>
            </a:avLst>
          </a:prstGeom>
          <a:solidFill>
            <a:srgbClr val="006747"/>
          </a:solidFill>
          <a:ln/>
        </p:spPr>
      </p:sp>
      <p:sp>
        <p:nvSpPr>
          <p:cNvPr id="29" name="Rectangle 28"/>
          <p:cNvSpPr/>
          <p:nvPr/>
        </p:nvSpPr>
        <p:spPr>
          <a:xfrm>
            <a:off x="0" y="7784236"/>
            <a:ext cx="14630400" cy="4453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24119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72902" y="458986"/>
            <a:ext cx="8130302" cy="333732"/>
          </a:xfrm>
          <a:prstGeom prst="rect">
            <a:avLst/>
          </a:prstGeom>
          <a:noFill/>
          <a:ln/>
        </p:spPr>
        <p:txBody>
          <a:bodyPr wrap="none" lIns="0" tIns="0" rIns="0" bIns="0" rtlCol="0" anchor="t"/>
          <a:lstStyle/>
          <a:p>
            <a:pPr marL="0" indent="0" algn="r" rtl="1">
              <a:lnSpc>
                <a:spcPts val="2600"/>
              </a:lnSpc>
              <a:buNone/>
            </a:pPr>
            <a:endParaRPr lang="en-US" sz="2100" dirty="0"/>
          </a:p>
        </p:txBody>
      </p:sp>
      <p:sp>
        <p:nvSpPr>
          <p:cNvPr id="3" name="Text 1"/>
          <p:cNvSpPr/>
          <p:nvPr/>
        </p:nvSpPr>
        <p:spPr>
          <a:xfrm>
            <a:off x="152578" y="1026879"/>
            <a:ext cx="13776008" cy="341709"/>
          </a:xfrm>
          <a:prstGeom prst="rect">
            <a:avLst/>
          </a:prstGeom>
          <a:noFill/>
          <a:ln/>
        </p:spPr>
        <p:txBody>
          <a:bodyPr wrap="square" lIns="0" tIns="0" rIns="0" bIns="0" rtlCol="0" anchor="t"/>
          <a:lstStyle/>
          <a:p>
            <a:pPr marL="0" indent="0" algn="r" rtl="1">
              <a:lnSpc>
                <a:spcPct val="150000"/>
              </a:lnSpc>
              <a:buNone/>
            </a:pP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يمثل</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القانون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رقم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17-10</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نقطة تحول محورية في كيفية تنظيم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النظام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ا</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لبنكي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والمال</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خاصةً فيما يتعلق بالتمويل النقدي وعمليات الدين العام. هذا التعديل أثار جدلاً واسعًا حول تداعياته الاقتصادية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والمالية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المحتملة</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 name="Text 2"/>
          <p:cNvSpPr/>
          <p:nvPr/>
        </p:nvSpPr>
        <p:spPr>
          <a:xfrm>
            <a:off x="10995541" y="1508165"/>
            <a:ext cx="3207663" cy="266938"/>
          </a:xfrm>
          <a:prstGeom prst="rect">
            <a:avLst/>
          </a:prstGeom>
          <a:noFill/>
          <a:ln/>
        </p:spPr>
        <p:txBody>
          <a:bodyPr wrap="none" lIns="0" tIns="0" rIns="0" bIns="0" rtlCol="0" anchor="t"/>
          <a:lstStyle/>
          <a:p>
            <a:pPr marL="0" indent="0" algn="r" rtl="1">
              <a:lnSpc>
                <a:spcPts val="2100"/>
              </a:lnSpc>
              <a:buNone/>
            </a:pPr>
            <a:endParaRPr lang="en-US" sz="2400" dirty="0"/>
          </a:p>
        </p:txBody>
      </p:sp>
      <p:sp>
        <p:nvSpPr>
          <p:cNvPr id="5" name="Shape 3"/>
          <p:cNvSpPr/>
          <p:nvPr/>
        </p:nvSpPr>
        <p:spPr>
          <a:xfrm>
            <a:off x="7399139" y="2121033"/>
            <a:ext cx="6834545" cy="1062038"/>
          </a:xfrm>
          <a:prstGeom prst="roundRect">
            <a:avLst>
              <a:gd name="adj" fmla="val 6888"/>
            </a:avLst>
          </a:prstGeom>
          <a:solidFill>
            <a:srgbClr val="E5F9F2">
              <a:alpha val="95000"/>
            </a:srgbClr>
          </a:solidFill>
          <a:ln w="15240">
            <a:solidFill>
              <a:srgbClr val="B7D5CA"/>
            </a:solidFill>
            <a:prstDash val="solid"/>
          </a:ln>
        </p:spPr>
      </p:sp>
      <p:sp>
        <p:nvSpPr>
          <p:cNvPr id="6" name="Shape 4"/>
          <p:cNvSpPr/>
          <p:nvPr/>
        </p:nvSpPr>
        <p:spPr>
          <a:xfrm>
            <a:off x="14192986" y="2095897"/>
            <a:ext cx="60960" cy="1062038"/>
          </a:xfrm>
          <a:prstGeom prst="roundRect">
            <a:avLst>
              <a:gd name="adj" fmla="val 157680"/>
            </a:avLst>
          </a:prstGeom>
          <a:solidFill>
            <a:srgbClr val="006747"/>
          </a:solidFill>
          <a:ln/>
        </p:spPr>
      </p:sp>
      <p:sp>
        <p:nvSpPr>
          <p:cNvPr id="7" name="Text 5"/>
          <p:cNvSpPr/>
          <p:nvPr/>
        </p:nvSpPr>
        <p:spPr>
          <a:xfrm>
            <a:off x="12639203" y="2242349"/>
            <a:ext cx="1334929" cy="166807"/>
          </a:xfrm>
          <a:prstGeom prst="rect">
            <a:avLst/>
          </a:prstGeom>
          <a:noFill/>
          <a:ln/>
        </p:spPr>
        <p:txBody>
          <a:bodyPr wrap="none" lIns="0" tIns="0" rIns="0" bIns="0" rtlCol="0" anchor="t"/>
          <a:lstStyle/>
          <a:p>
            <a:pPr marL="0" indent="0" algn="r" rtl="1">
              <a:lnSpc>
                <a:spcPts val="1300"/>
              </a:lnSpc>
              <a:buNone/>
            </a:pPr>
            <a:r>
              <a:rPr lang="ar-DZ" sz="2000" b="1" dirty="0" smtClean="0">
                <a:solidFill>
                  <a:schemeClr val="accent6"/>
                </a:solidFill>
                <a:latin typeface="Noto Serif SC Bold" pitchFamily="34" charset="0"/>
                <a:ea typeface="Noto Serif SC Bold" pitchFamily="34" charset="-122"/>
                <a:cs typeface="Noto Serif SC Bold" pitchFamily="34" charset="-120"/>
              </a:rPr>
              <a:t>مضمون المادة 45 مكرر</a:t>
            </a:r>
            <a:endParaRPr lang="en-US" sz="2000" dirty="0">
              <a:solidFill>
                <a:schemeClr val="accent6"/>
              </a:solidFill>
            </a:endParaRPr>
          </a:p>
        </p:txBody>
      </p:sp>
      <p:sp>
        <p:nvSpPr>
          <p:cNvPr id="8" name="Text 6"/>
          <p:cNvSpPr/>
          <p:nvPr/>
        </p:nvSpPr>
        <p:spPr>
          <a:xfrm>
            <a:off x="7499912" y="2427982"/>
            <a:ext cx="6544747" cy="341709"/>
          </a:xfrm>
          <a:prstGeom prst="rect">
            <a:avLst/>
          </a:prstGeom>
          <a:noFill/>
          <a:ln/>
        </p:spPr>
        <p:txBody>
          <a:bodyPr wrap="square" lIns="0" tIns="0" rIns="0" bIns="0" rtlCol="0" anchor="t"/>
          <a:lstStyle/>
          <a:p>
            <a:pPr marL="0" indent="0" algn="r"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تتيح هذه المادة لبنك الجزائر، بشكل استثنائي، </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لبدء</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 شراء السندات المالية التي تصدرها الدولة مباشرة من الخزينة العامة لمدة لا تتجاوز الخمس سنوات. </a:t>
            </a:r>
            <a:endParaRPr lang="en-US" sz="1600" b="1" dirty="0">
              <a:latin typeface="Times New Roman" panose="02020603050405020304" pitchFamily="18" charset="0"/>
              <a:cs typeface="Times New Roman" panose="02020603050405020304" pitchFamily="18" charset="0"/>
            </a:endParaRPr>
          </a:p>
        </p:txBody>
      </p:sp>
      <p:sp>
        <p:nvSpPr>
          <p:cNvPr id="9" name="Shape 7"/>
          <p:cNvSpPr/>
          <p:nvPr/>
        </p:nvSpPr>
        <p:spPr>
          <a:xfrm>
            <a:off x="441256" y="2109069"/>
            <a:ext cx="6834664" cy="1481626"/>
          </a:xfrm>
          <a:prstGeom prst="roundRect">
            <a:avLst>
              <a:gd name="adj" fmla="val 6888"/>
            </a:avLst>
          </a:prstGeom>
          <a:solidFill>
            <a:srgbClr val="E5F9F2">
              <a:alpha val="95000"/>
            </a:srgbClr>
          </a:solidFill>
          <a:ln w="15240">
            <a:solidFill>
              <a:srgbClr val="B7D5CA"/>
            </a:solidFill>
            <a:prstDash val="solid"/>
          </a:ln>
        </p:spPr>
      </p:sp>
      <p:sp>
        <p:nvSpPr>
          <p:cNvPr id="10" name="Shape 8"/>
          <p:cNvSpPr/>
          <p:nvPr/>
        </p:nvSpPr>
        <p:spPr>
          <a:xfrm>
            <a:off x="7204650" y="2109069"/>
            <a:ext cx="60960" cy="1481626"/>
          </a:xfrm>
          <a:prstGeom prst="roundRect">
            <a:avLst>
              <a:gd name="adj" fmla="val 157680"/>
            </a:avLst>
          </a:prstGeom>
          <a:solidFill>
            <a:srgbClr val="006747"/>
          </a:solidFill>
          <a:ln/>
        </p:spPr>
      </p:sp>
      <p:sp>
        <p:nvSpPr>
          <p:cNvPr id="11" name="Text 9"/>
          <p:cNvSpPr/>
          <p:nvPr/>
        </p:nvSpPr>
        <p:spPr>
          <a:xfrm>
            <a:off x="5562403" y="2242349"/>
            <a:ext cx="1334929" cy="166807"/>
          </a:xfrm>
          <a:prstGeom prst="rect">
            <a:avLst/>
          </a:prstGeom>
          <a:noFill/>
          <a:ln/>
        </p:spPr>
        <p:txBody>
          <a:bodyPr wrap="none" lIns="0" tIns="0" rIns="0" bIns="0" rtlCol="0" anchor="t"/>
          <a:lstStyle/>
          <a:p>
            <a:pPr marL="0" indent="0" algn="r" rtl="1">
              <a:lnSpc>
                <a:spcPts val="1300"/>
              </a:lnSpc>
              <a:buNone/>
            </a:pPr>
            <a:r>
              <a:rPr lang="en-US" sz="2000" b="1" dirty="0" err="1">
                <a:solidFill>
                  <a:schemeClr val="accent6"/>
                </a:solidFill>
                <a:latin typeface="Times New Roman" panose="02020603050405020304" pitchFamily="18" charset="0"/>
                <a:ea typeface="Noto Serif SC Bold" pitchFamily="34" charset="-122"/>
                <a:cs typeface="Times New Roman" panose="02020603050405020304" pitchFamily="18" charset="0"/>
              </a:rPr>
              <a:t>أهداف</a:t>
            </a:r>
            <a:r>
              <a:rPr lang="en-US" sz="2000" b="1" dirty="0">
                <a:solidFill>
                  <a:schemeClr val="accent6"/>
                </a:solidFill>
                <a:latin typeface="Times New Roman" panose="02020603050405020304" pitchFamily="18" charset="0"/>
                <a:ea typeface="Noto Serif SC Bold" pitchFamily="34" charset="-122"/>
                <a:cs typeface="Times New Roman" panose="02020603050405020304" pitchFamily="18" charset="0"/>
              </a:rPr>
              <a:t> </a:t>
            </a:r>
            <a:r>
              <a:rPr lang="en-US" sz="20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ا</a:t>
            </a:r>
            <a:r>
              <a:rPr lang="ar-DZ" sz="20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لمادة 45 مكرر</a:t>
            </a:r>
            <a:endParaRPr lang="en-US" sz="2000" dirty="0">
              <a:solidFill>
                <a:schemeClr val="accent6"/>
              </a:solidFill>
              <a:latin typeface="Times New Roman" panose="02020603050405020304" pitchFamily="18" charset="0"/>
              <a:cs typeface="Times New Roman" panose="02020603050405020304" pitchFamily="18" charset="0"/>
            </a:endParaRPr>
          </a:p>
        </p:txBody>
      </p:sp>
      <p:sp>
        <p:nvSpPr>
          <p:cNvPr id="12" name="Text 10"/>
          <p:cNvSpPr/>
          <p:nvPr/>
        </p:nvSpPr>
        <p:spPr>
          <a:xfrm>
            <a:off x="585621" y="2552576"/>
            <a:ext cx="6544866" cy="170855"/>
          </a:xfrm>
          <a:prstGeom prst="rect">
            <a:avLst/>
          </a:prstGeom>
          <a:noFill/>
          <a:ln/>
        </p:spPr>
        <p:txBody>
          <a:bodyPr wrap="none" lIns="0" tIns="0" rIns="0" bIns="0" rtlCol="0" anchor="t"/>
          <a:lstStyle/>
          <a:p>
            <a:pPr marL="342900" indent="-342900" algn="r" rtl="1">
              <a:lnSpc>
                <a:spcPts val="1300"/>
              </a:lnSpc>
              <a:buSzPct val="100000"/>
              <a:buChar char="•"/>
            </a:pPr>
            <a:r>
              <a:rPr lang="en-US" sz="1600" b="1" dirty="0">
                <a:latin typeface="Times New Roman" panose="02020603050405020304" pitchFamily="18" charset="0"/>
                <a:cs typeface="Times New Roman" panose="02020603050405020304" pitchFamily="18" charset="0"/>
              </a:rPr>
              <a:t>تغطية احتياجات تمويل </a:t>
            </a:r>
            <a:r>
              <a:rPr lang="en-US" sz="1600" b="1" dirty="0" err="1">
                <a:latin typeface="Times New Roman" panose="02020603050405020304" pitchFamily="18" charset="0"/>
                <a:cs typeface="Times New Roman" panose="02020603050405020304" pitchFamily="18" charset="0"/>
              </a:rPr>
              <a:t>الخزينة</a:t>
            </a:r>
            <a:r>
              <a:rPr lang="en-US" sz="1600" b="1" dirty="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العامة</a:t>
            </a:r>
            <a:endParaRPr lang="ar-DZ" sz="1600" b="1" dirty="0" smtClean="0">
              <a:latin typeface="Times New Roman" panose="02020603050405020304" pitchFamily="18" charset="0"/>
              <a:cs typeface="Times New Roman" panose="02020603050405020304" pitchFamily="18" charset="0"/>
            </a:endParaRPr>
          </a:p>
          <a:p>
            <a:pPr marL="342900" indent="-342900" algn="r" rtl="1">
              <a:lnSpc>
                <a:spcPts val="1300"/>
              </a:lnSpc>
              <a:buSzPct val="100000"/>
              <a:buChar char="•"/>
            </a:pPr>
            <a:endParaRPr lang="ar-DZ" sz="1600" b="1" dirty="0">
              <a:latin typeface="Times New Roman" panose="02020603050405020304" pitchFamily="18" charset="0"/>
              <a:cs typeface="Times New Roman" panose="02020603050405020304" pitchFamily="18" charset="0"/>
            </a:endParaRPr>
          </a:p>
          <a:p>
            <a:pPr marL="342900" indent="-342900" algn="r" rtl="1">
              <a:lnSpc>
                <a:spcPts val="1300"/>
              </a:lnSpc>
              <a:buSzPct val="100000"/>
              <a:buChar char="•"/>
            </a:pPr>
            <a:r>
              <a:rPr lang="en-US" sz="1600" b="1" dirty="0" err="1" smtClean="0">
                <a:latin typeface="Times New Roman" panose="02020603050405020304" pitchFamily="18" charset="0"/>
                <a:cs typeface="Times New Roman" panose="02020603050405020304" pitchFamily="18" charset="0"/>
              </a:rPr>
              <a:t>تمويل</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الدين</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العمومي</a:t>
            </a:r>
            <a:r>
              <a:rPr lang="en-US" sz="1600" b="1" dirty="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الداخلي</a:t>
            </a:r>
            <a:endParaRPr lang="ar-DZ" sz="1600" b="1" dirty="0" smtClean="0">
              <a:latin typeface="Times New Roman" panose="02020603050405020304" pitchFamily="18" charset="0"/>
              <a:cs typeface="Times New Roman" panose="02020603050405020304" pitchFamily="18" charset="0"/>
            </a:endParaRPr>
          </a:p>
          <a:p>
            <a:pPr marL="342900" indent="-342900" algn="r" rtl="1">
              <a:lnSpc>
                <a:spcPts val="1300"/>
              </a:lnSpc>
              <a:buSzPct val="100000"/>
              <a:buChar char="•"/>
            </a:pPr>
            <a:endParaRPr lang="ar-DZ" sz="1600" b="1" dirty="0">
              <a:latin typeface="Times New Roman" panose="02020603050405020304" pitchFamily="18" charset="0"/>
              <a:cs typeface="Times New Roman" panose="02020603050405020304" pitchFamily="18" charset="0"/>
            </a:endParaRPr>
          </a:p>
          <a:p>
            <a:pPr marL="342900" indent="-342900" algn="r" rtl="1">
              <a:lnSpc>
                <a:spcPts val="1300"/>
              </a:lnSpc>
              <a:buSzPct val="100000"/>
              <a:buFontTx/>
              <a:buChar char="•"/>
            </a:pPr>
            <a:r>
              <a:rPr lang="en-US" sz="1600" b="1" dirty="0" err="1">
                <a:latin typeface="Times New Roman" panose="02020603050405020304" pitchFamily="18" charset="0"/>
                <a:cs typeface="Times New Roman" panose="02020603050405020304" pitchFamily="18" charset="0"/>
              </a:rPr>
              <a:t>تمويل</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صندوق</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الاستثمار</a:t>
            </a:r>
            <a:endParaRPr lang="en-US" sz="1600" b="1" dirty="0">
              <a:latin typeface="Times New Roman" panose="02020603050405020304" pitchFamily="18" charset="0"/>
              <a:cs typeface="Times New Roman" panose="02020603050405020304" pitchFamily="18" charset="0"/>
            </a:endParaRPr>
          </a:p>
          <a:p>
            <a:pPr marL="342900" indent="-342900" algn="r" rtl="1">
              <a:lnSpc>
                <a:spcPts val="1300"/>
              </a:lnSpc>
              <a:buSzPct val="100000"/>
              <a:buChar char="•"/>
            </a:pPr>
            <a:endParaRPr lang="en-US" sz="1400" dirty="0">
              <a:latin typeface="Times New Roman" panose="02020603050405020304" pitchFamily="18" charset="0"/>
              <a:cs typeface="Times New Roman" panose="02020603050405020304" pitchFamily="18" charset="0"/>
            </a:endParaRPr>
          </a:p>
        </p:txBody>
      </p:sp>
      <p:sp>
        <p:nvSpPr>
          <p:cNvPr id="13" name="Text 11"/>
          <p:cNvSpPr/>
          <p:nvPr/>
        </p:nvSpPr>
        <p:spPr>
          <a:xfrm>
            <a:off x="549235" y="2496264"/>
            <a:ext cx="6544866" cy="170855"/>
          </a:xfrm>
          <a:prstGeom prst="rect">
            <a:avLst/>
          </a:prstGeom>
          <a:noFill/>
          <a:ln/>
        </p:spPr>
        <p:txBody>
          <a:bodyPr wrap="none" lIns="0" tIns="0" rIns="0" bIns="0" rtlCol="0" anchor="t"/>
          <a:lstStyle/>
          <a:p>
            <a:pPr marL="342900" indent="-342900" algn="r" rtl="1">
              <a:lnSpc>
                <a:spcPts val="130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4" name="Text 12"/>
          <p:cNvSpPr/>
          <p:nvPr/>
        </p:nvSpPr>
        <p:spPr>
          <a:xfrm>
            <a:off x="549235" y="2704386"/>
            <a:ext cx="6544866" cy="170855"/>
          </a:xfrm>
          <a:prstGeom prst="rect">
            <a:avLst/>
          </a:prstGeom>
          <a:noFill/>
          <a:ln/>
        </p:spPr>
        <p:txBody>
          <a:bodyPr wrap="none" lIns="0" tIns="0" rIns="0" bIns="0" rtlCol="0" anchor="t"/>
          <a:lstStyle/>
          <a:p>
            <a:pPr marL="342900" indent="-342900" algn="r" rtl="1">
              <a:lnSpc>
                <a:spcPts val="130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1509844" y="1076385"/>
            <a:ext cx="12578941" cy="571263"/>
          </a:xfrm>
          <a:prstGeom prst="rect">
            <a:avLst/>
          </a:prstGeom>
          <a:noFill/>
          <a:ln/>
        </p:spPr>
        <p:txBody>
          <a:bodyPr wrap="none" lIns="0" tIns="0" rIns="0" bIns="0" rtlCol="0" anchor="t"/>
          <a:lstStyle/>
          <a:p>
            <a:pPr marL="0" indent="0" algn="r" rtl="1">
              <a:lnSpc>
                <a:spcPts val="1300"/>
              </a:lnSpc>
              <a:buNone/>
            </a:pPr>
            <a:endParaRPr lang="en-US" sz="1600" dirty="0">
              <a:latin typeface="Times New Roman" panose="02020603050405020304" pitchFamily="18" charset="0"/>
              <a:cs typeface="Times New Roman" panose="02020603050405020304" pitchFamily="18" charset="0"/>
            </a:endParaRPr>
          </a:p>
        </p:txBody>
      </p:sp>
      <p:sp>
        <p:nvSpPr>
          <p:cNvPr id="16" name="Text 14"/>
          <p:cNvSpPr/>
          <p:nvPr/>
        </p:nvSpPr>
        <p:spPr>
          <a:xfrm>
            <a:off x="10896600" y="3448407"/>
            <a:ext cx="3306604" cy="266938"/>
          </a:xfrm>
          <a:prstGeom prst="rect">
            <a:avLst/>
          </a:prstGeom>
          <a:noFill/>
          <a:ln/>
        </p:spPr>
        <p:txBody>
          <a:bodyPr wrap="none" lIns="0" tIns="0" rIns="0" bIns="0" rtlCol="0" anchor="t"/>
          <a:lstStyle/>
          <a:p>
            <a:pPr marL="0" indent="0" algn="r" rtl="1">
              <a:lnSpc>
                <a:spcPts val="2100"/>
              </a:lnSpc>
              <a:buNone/>
            </a:pPr>
            <a:r>
              <a:rPr lang="en-US" sz="2400" b="1" dirty="0" err="1">
                <a:solidFill>
                  <a:schemeClr val="accent6"/>
                </a:solidFill>
                <a:latin typeface="Noto Serif SC Bold" pitchFamily="34" charset="0"/>
                <a:ea typeface="Noto Serif SC Bold" pitchFamily="34" charset="-122"/>
                <a:cs typeface="Noto Serif SC Bold" pitchFamily="34" charset="-120"/>
              </a:rPr>
              <a:t>المخاطر</a:t>
            </a:r>
            <a:r>
              <a:rPr lang="en-US" sz="2400" b="1" dirty="0">
                <a:solidFill>
                  <a:schemeClr val="accent6"/>
                </a:solidFill>
                <a:latin typeface="Noto Serif SC Bold" pitchFamily="34" charset="0"/>
                <a:ea typeface="Noto Serif SC Bold" pitchFamily="34" charset="-122"/>
                <a:cs typeface="Noto Serif SC Bold" pitchFamily="34" charset="-120"/>
              </a:rPr>
              <a:t> </a:t>
            </a:r>
            <a:r>
              <a:rPr lang="en-US" sz="2400" b="1" dirty="0" err="1" smtClean="0">
                <a:solidFill>
                  <a:schemeClr val="accent6"/>
                </a:solidFill>
                <a:latin typeface="Noto Serif SC Bold" pitchFamily="34" charset="0"/>
                <a:ea typeface="Noto Serif SC Bold" pitchFamily="34" charset="-122"/>
                <a:cs typeface="Noto Serif SC Bold" pitchFamily="34" charset="-120"/>
              </a:rPr>
              <a:t>المحتملة</a:t>
            </a:r>
            <a:endParaRPr lang="en-US" sz="2400" dirty="0">
              <a:solidFill>
                <a:schemeClr val="accent6"/>
              </a:solidFill>
            </a:endParaRPr>
          </a:p>
        </p:txBody>
      </p:sp>
      <p:sp>
        <p:nvSpPr>
          <p:cNvPr id="17" name="Shape 15"/>
          <p:cNvSpPr/>
          <p:nvPr/>
        </p:nvSpPr>
        <p:spPr>
          <a:xfrm>
            <a:off x="9696539" y="3868070"/>
            <a:ext cx="4520803" cy="1625531"/>
          </a:xfrm>
          <a:prstGeom prst="roundRect">
            <a:avLst>
              <a:gd name="adj" fmla="val 6868"/>
            </a:avLst>
          </a:prstGeom>
          <a:solidFill>
            <a:srgbClr val="D1EFE4"/>
          </a:solidFill>
          <a:ln w="7620">
            <a:solidFill>
              <a:srgbClr val="B7D5CA"/>
            </a:solidFill>
            <a:prstDash val="solid"/>
          </a:ln>
        </p:spPr>
      </p:sp>
      <p:sp>
        <p:nvSpPr>
          <p:cNvPr id="18" name="Shape 16"/>
          <p:cNvSpPr/>
          <p:nvPr/>
        </p:nvSpPr>
        <p:spPr>
          <a:xfrm>
            <a:off x="13768388" y="3989903"/>
            <a:ext cx="320397" cy="320397"/>
          </a:xfrm>
          <a:prstGeom prst="roundRect">
            <a:avLst>
              <a:gd name="adj" fmla="val 28536739"/>
            </a:avLst>
          </a:prstGeom>
          <a:solidFill>
            <a:srgbClr val="006747"/>
          </a:solidFill>
          <a:ln/>
        </p:spPr>
      </p:sp>
      <p:sp>
        <p:nvSpPr>
          <p:cNvPr id="20" name="Text 17"/>
          <p:cNvSpPr/>
          <p:nvPr/>
        </p:nvSpPr>
        <p:spPr>
          <a:xfrm>
            <a:off x="12319040" y="4066639"/>
            <a:ext cx="1334929" cy="166807"/>
          </a:xfrm>
          <a:prstGeom prst="rect">
            <a:avLst/>
          </a:prstGeom>
          <a:noFill/>
          <a:ln/>
        </p:spPr>
        <p:txBody>
          <a:bodyPr wrap="none" lIns="0" tIns="0" rIns="0" bIns="0" rtlCol="0" anchor="t"/>
          <a:lstStyle/>
          <a:p>
            <a:pPr marL="0" indent="0" algn="r" rtl="1">
              <a:lnSpc>
                <a:spcPts val="1300"/>
              </a:lnSpc>
              <a:buNone/>
            </a:pPr>
            <a:r>
              <a:rPr lang="en-US" sz="2000" b="1" dirty="0">
                <a:solidFill>
                  <a:schemeClr val="accent6"/>
                </a:solidFill>
                <a:latin typeface="Noto Serif SC Bold" pitchFamily="34" charset="0"/>
                <a:ea typeface="Noto Serif SC Bold" pitchFamily="34" charset="-122"/>
                <a:cs typeface="Noto Serif SC Bold" pitchFamily="34" charset="-120"/>
              </a:rPr>
              <a:t>زيادة التضخم</a:t>
            </a:r>
            <a:endParaRPr lang="en-US" sz="2000" dirty="0">
              <a:solidFill>
                <a:schemeClr val="accent6"/>
              </a:solidFill>
            </a:endParaRPr>
          </a:p>
        </p:txBody>
      </p:sp>
      <p:sp>
        <p:nvSpPr>
          <p:cNvPr id="21" name="Text 18"/>
          <p:cNvSpPr/>
          <p:nvPr/>
        </p:nvSpPr>
        <p:spPr>
          <a:xfrm>
            <a:off x="9782532" y="4358098"/>
            <a:ext cx="4291965" cy="512564"/>
          </a:xfrm>
          <a:prstGeom prst="rect">
            <a:avLst/>
          </a:prstGeom>
          <a:noFill/>
          <a:ln/>
        </p:spPr>
        <p:txBody>
          <a:bodyPr wrap="square" lIns="0" tIns="0" rIns="0" bIns="0" rtlCol="0" anchor="t"/>
          <a:lstStyle/>
          <a:p>
            <a:pPr marL="0" indent="0" algn="just" rtl="1">
              <a:lnSpc>
                <a:spcPct val="150000"/>
              </a:lnSpc>
              <a:buNone/>
            </a:pPr>
            <a:r>
              <a:rPr lang="ar-DZ" sz="1600" b="1" dirty="0" smtClean="0">
                <a:latin typeface="Times New Roman" panose="02020603050405020304" pitchFamily="18" charset="0"/>
                <a:cs typeface="Times New Roman" panose="02020603050405020304" pitchFamily="18" charset="0"/>
              </a:rPr>
              <a:t>التمويل من خلال طباعة النقود قد يؤدي الى زيادة التضخم ، خاصة اذا لم يكن هناك توازن بين الإنتاج النقدي و النمو الاقتصادي </a:t>
            </a:r>
            <a:endParaRPr lang="en-US" sz="1600" b="1" dirty="0">
              <a:latin typeface="Times New Roman" panose="02020603050405020304" pitchFamily="18" charset="0"/>
              <a:cs typeface="Times New Roman" panose="02020603050405020304" pitchFamily="18" charset="0"/>
            </a:endParaRPr>
          </a:p>
        </p:txBody>
      </p:sp>
      <p:sp>
        <p:nvSpPr>
          <p:cNvPr id="22" name="Shape 19"/>
          <p:cNvSpPr/>
          <p:nvPr/>
        </p:nvSpPr>
        <p:spPr>
          <a:xfrm>
            <a:off x="5047179" y="3881731"/>
            <a:ext cx="4520803" cy="1672504"/>
          </a:xfrm>
          <a:prstGeom prst="roundRect">
            <a:avLst>
              <a:gd name="adj" fmla="val 6868"/>
            </a:avLst>
          </a:prstGeom>
          <a:solidFill>
            <a:srgbClr val="D1EFE4"/>
          </a:solidFill>
          <a:ln w="7620">
            <a:solidFill>
              <a:srgbClr val="B7D5CA"/>
            </a:solidFill>
            <a:prstDash val="solid"/>
          </a:ln>
        </p:spPr>
      </p:sp>
      <p:sp>
        <p:nvSpPr>
          <p:cNvPr id="23" name="Shape 20"/>
          <p:cNvSpPr/>
          <p:nvPr/>
        </p:nvSpPr>
        <p:spPr>
          <a:xfrm>
            <a:off x="9140785" y="3989903"/>
            <a:ext cx="320397" cy="320397"/>
          </a:xfrm>
          <a:prstGeom prst="roundRect">
            <a:avLst>
              <a:gd name="adj" fmla="val 28536739"/>
            </a:avLst>
          </a:prstGeom>
          <a:solidFill>
            <a:srgbClr val="006747"/>
          </a:solidFill>
          <a:ln/>
        </p:spPr>
      </p:sp>
      <p:sp>
        <p:nvSpPr>
          <p:cNvPr id="25" name="Text 21"/>
          <p:cNvSpPr/>
          <p:nvPr/>
        </p:nvSpPr>
        <p:spPr>
          <a:xfrm>
            <a:off x="7635895" y="4097650"/>
            <a:ext cx="1334929" cy="166807"/>
          </a:xfrm>
          <a:prstGeom prst="rect">
            <a:avLst/>
          </a:prstGeom>
          <a:noFill/>
          <a:ln/>
        </p:spPr>
        <p:txBody>
          <a:bodyPr wrap="none" lIns="0" tIns="0" rIns="0" bIns="0" rtlCol="0" anchor="t"/>
          <a:lstStyle/>
          <a:p>
            <a:pPr marL="0" indent="0" algn="r" rtl="1">
              <a:lnSpc>
                <a:spcPts val="1300"/>
              </a:lnSpc>
              <a:buNone/>
            </a:pPr>
            <a:r>
              <a:rPr lang="en-US" sz="2000" b="1" dirty="0">
                <a:solidFill>
                  <a:schemeClr val="accent6"/>
                </a:solidFill>
                <a:latin typeface="Noto Serif SC Bold" pitchFamily="34" charset="0"/>
                <a:ea typeface="Noto Serif SC Bold" pitchFamily="34" charset="-122"/>
                <a:cs typeface="Noto Serif SC Bold" pitchFamily="34" charset="-120"/>
              </a:rPr>
              <a:t>استدامة الدين العام</a:t>
            </a:r>
            <a:endParaRPr lang="en-US" sz="2000" dirty="0">
              <a:solidFill>
                <a:schemeClr val="accent6"/>
              </a:solidFill>
            </a:endParaRPr>
          </a:p>
        </p:txBody>
      </p:sp>
      <p:sp>
        <p:nvSpPr>
          <p:cNvPr id="26" name="Text 22"/>
          <p:cNvSpPr/>
          <p:nvPr/>
        </p:nvSpPr>
        <p:spPr>
          <a:xfrm>
            <a:off x="5110471" y="4321693"/>
            <a:ext cx="4291965" cy="833334"/>
          </a:xfrm>
          <a:prstGeom prst="rect">
            <a:avLst/>
          </a:prstGeom>
          <a:noFill/>
          <a:ln/>
        </p:spPr>
        <p:txBody>
          <a:bodyPr wrap="square" lIns="0" tIns="0" rIns="0" bIns="0" rtlCol="0" anchor="t"/>
          <a:lstStyle/>
          <a:p>
            <a:pPr marL="0" indent="0" algn="just" rtl="1">
              <a:lnSpc>
                <a:spcPct val="150000"/>
              </a:lnSpc>
              <a:buNone/>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الاعتماد</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تمويل</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الدين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قد</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يؤدي</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إلى</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تراكم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الدين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العام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مما</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يهدد</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الاستدامة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للدولة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المدى</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الطويل</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و</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يعرض</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الأجيال</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القادمة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لأعباء</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مالية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جسيمة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27" name="Shape 23"/>
          <p:cNvSpPr/>
          <p:nvPr/>
        </p:nvSpPr>
        <p:spPr>
          <a:xfrm>
            <a:off x="413057" y="3867681"/>
            <a:ext cx="4520803" cy="1686554"/>
          </a:xfrm>
          <a:prstGeom prst="roundRect">
            <a:avLst>
              <a:gd name="adj" fmla="val 6868"/>
            </a:avLst>
          </a:prstGeom>
          <a:solidFill>
            <a:srgbClr val="D1EFE4"/>
          </a:solidFill>
          <a:ln w="7620">
            <a:solidFill>
              <a:srgbClr val="B7D5CA"/>
            </a:solidFill>
            <a:prstDash val="solid"/>
          </a:ln>
        </p:spPr>
      </p:sp>
      <p:sp>
        <p:nvSpPr>
          <p:cNvPr id="28" name="Shape 24"/>
          <p:cNvSpPr/>
          <p:nvPr/>
        </p:nvSpPr>
        <p:spPr>
          <a:xfrm>
            <a:off x="4513183" y="3989903"/>
            <a:ext cx="320397" cy="320397"/>
          </a:xfrm>
          <a:prstGeom prst="roundRect">
            <a:avLst>
              <a:gd name="adj" fmla="val 28536739"/>
            </a:avLst>
          </a:prstGeom>
          <a:solidFill>
            <a:srgbClr val="006747"/>
          </a:solidFill>
          <a:ln/>
        </p:spPr>
      </p:sp>
      <p:sp>
        <p:nvSpPr>
          <p:cNvPr id="30" name="Text 25"/>
          <p:cNvSpPr/>
          <p:nvPr/>
        </p:nvSpPr>
        <p:spPr>
          <a:xfrm>
            <a:off x="2620149" y="4095607"/>
            <a:ext cx="1723073" cy="166807"/>
          </a:xfrm>
          <a:prstGeom prst="rect">
            <a:avLst/>
          </a:prstGeom>
          <a:noFill/>
          <a:ln/>
        </p:spPr>
        <p:txBody>
          <a:bodyPr wrap="none" lIns="0" tIns="0" rIns="0" bIns="0" rtlCol="0" anchor="t"/>
          <a:lstStyle/>
          <a:p>
            <a:pPr marL="0" indent="0" algn="r" rtl="1">
              <a:lnSpc>
                <a:spcPts val="1300"/>
              </a:lnSpc>
              <a:buNone/>
            </a:pPr>
            <a:r>
              <a:rPr lang="ar-DZ" sz="2000" b="1" dirty="0" smtClean="0">
                <a:solidFill>
                  <a:schemeClr val="accent6"/>
                </a:solidFill>
                <a:latin typeface="Noto Serif SC Bold" pitchFamily="34" charset="0"/>
                <a:ea typeface="Noto Serif SC Bold" pitchFamily="34" charset="-122"/>
                <a:cs typeface="Noto Serif SC Bold" pitchFamily="34" charset="-120"/>
              </a:rPr>
              <a:t>ال</a:t>
            </a:r>
            <a:r>
              <a:rPr lang="en-US" sz="2000" b="1" dirty="0" err="1" smtClean="0">
                <a:solidFill>
                  <a:schemeClr val="accent6"/>
                </a:solidFill>
                <a:latin typeface="Noto Serif SC Bold" pitchFamily="34" charset="0"/>
                <a:ea typeface="Noto Serif SC Bold" pitchFamily="34" charset="-122"/>
                <a:cs typeface="Noto Serif SC Bold" pitchFamily="34" charset="-120"/>
              </a:rPr>
              <a:t>تأثير</a:t>
            </a:r>
            <a:r>
              <a:rPr lang="en-US" sz="2000" b="1" dirty="0" smtClean="0">
                <a:solidFill>
                  <a:schemeClr val="accent6"/>
                </a:solidFill>
                <a:latin typeface="Noto Serif SC Bold" pitchFamily="34" charset="0"/>
                <a:ea typeface="Noto Serif SC Bold" pitchFamily="34" charset="-122"/>
                <a:cs typeface="Noto Serif SC Bold" pitchFamily="34" charset="-120"/>
              </a:rPr>
              <a:t> </a:t>
            </a:r>
            <a:r>
              <a:rPr lang="en-US" sz="2000" b="1" dirty="0">
                <a:solidFill>
                  <a:schemeClr val="accent6"/>
                </a:solidFill>
                <a:latin typeface="Noto Serif SC Bold" pitchFamily="34" charset="0"/>
                <a:ea typeface="Noto Serif SC Bold" pitchFamily="34" charset="-122"/>
                <a:cs typeface="Noto Serif SC Bold" pitchFamily="34" charset="-120"/>
              </a:rPr>
              <a:t>على استقلالية البنك المركزي</a:t>
            </a:r>
            <a:endParaRPr lang="en-US" sz="2000" dirty="0">
              <a:solidFill>
                <a:schemeClr val="accent6"/>
              </a:solidFill>
            </a:endParaRPr>
          </a:p>
        </p:txBody>
      </p:sp>
      <p:sp>
        <p:nvSpPr>
          <p:cNvPr id="31" name="Text 26"/>
          <p:cNvSpPr/>
          <p:nvPr/>
        </p:nvSpPr>
        <p:spPr>
          <a:xfrm>
            <a:off x="549235" y="4375038"/>
            <a:ext cx="4291965" cy="512564"/>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قد يؤثر هذا التعديل على استقلالية بنك الجزائر، حيث قد يُعتبر البنك جزءًا من السلطة التنفيذية، مما يعكس تداخلاً بين السياسة المالية والنقدية. </a:t>
            </a:r>
            <a:endParaRPr lang="en-US" sz="1600" b="1" dirty="0">
              <a:latin typeface="Times New Roman" panose="02020603050405020304" pitchFamily="18" charset="0"/>
              <a:cs typeface="Times New Roman" panose="02020603050405020304" pitchFamily="18" charset="0"/>
            </a:endParaRPr>
          </a:p>
        </p:txBody>
      </p:sp>
      <p:sp>
        <p:nvSpPr>
          <p:cNvPr id="32" name="Text 27"/>
          <p:cNvSpPr/>
          <p:nvPr/>
        </p:nvSpPr>
        <p:spPr>
          <a:xfrm>
            <a:off x="11849159" y="5818313"/>
            <a:ext cx="2274689" cy="266938"/>
          </a:xfrm>
          <a:prstGeom prst="rect">
            <a:avLst/>
          </a:prstGeom>
          <a:noFill/>
          <a:ln/>
        </p:spPr>
        <p:txBody>
          <a:bodyPr wrap="none" lIns="0" tIns="0" rIns="0" bIns="0" rtlCol="0" anchor="t"/>
          <a:lstStyle/>
          <a:p>
            <a:pPr marL="0" indent="0" algn="r" rtl="1">
              <a:lnSpc>
                <a:spcPts val="2100"/>
              </a:lnSpc>
              <a:buNone/>
            </a:pPr>
            <a:r>
              <a:rPr lang="en-US" sz="2400" b="1" dirty="0" err="1">
                <a:solidFill>
                  <a:schemeClr val="accent6"/>
                </a:solidFill>
                <a:latin typeface="Noto Serif SC Bold" pitchFamily="34" charset="0"/>
                <a:ea typeface="Noto Serif SC Bold" pitchFamily="34" charset="-122"/>
                <a:cs typeface="Noto Serif SC Bold" pitchFamily="34" charset="-120"/>
              </a:rPr>
              <a:t>التحليل</a:t>
            </a:r>
            <a:r>
              <a:rPr lang="en-US" sz="2400" b="1" dirty="0">
                <a:solidFill>
                  <a:schemeClr val="accent6"/>
                </a:solidFill>
                <a:latin typeface="Noto Serif SC Bold" pitchFamily="34" charset="0"/>
                <a:ea typeface="Noto Serif SC Bold" pitchFamily="34" charset="-122"/>
                <a:cs typeface="Noto Serif SC Bold" pitchFamily="34" charset="-120"/>
              </a:rPr>
              <a:t> </a:t>
            </a:r>
            <a:r>
              <a:rPr lang="en-US" sz="2400" b="1" dirty="0" err="1" smtClean="0">
                <a:solidFill>
                  <a:schemeClr val="accent6"/>
                </a:solidFill>
                <a:latin typeface="Noto Serif SC Bold" pitchFamily="34" charset="0"/>
                <a:ea typeface="Noto Serif SC Bold" pitchFamily="34" charset="-122"/>
                <a:cs typeface="Noto Serif SC Bold" pitchFamily="34" charset="-120"/>
              </a:rPr>
              <a:t>الشا</a:t>
            </a:r>
            <a:r>
              <a:rPr lang="ar-DZ" sz="2400" b="1" dirty="0" smtClean="0">
                <a:solidFill>
                  <a:schemeClr val="accent6"/>
                </a:solidFill>
                <a:latin typeface="Noto Serif SC Bold" pitchFamily="34" charset="0"/>
                <a:ea typeface="Noto Serif SC Bold" pitchFamily="34" charset="-122"/>
                <a:cs typeface="Noto Serif SC Bold" pitchFamily="34" charset="-120"/>
              </a:rPr>
              <a:t>مل</a:t>
            </a:r>
            <a:endParaRPr lang="en-US" sz="2400" dirty="0">
              <a:solidFill>
                <a:schemeClr val="accent6"/>
              </a:solidFill>
            </a:endParaRPr>
          </a:p>
        </p:txBody>
      </p:sp>
      <p:sp>
        <p:nvSpPr>
          <p:cNvPr id="34" name="Shape 29"/>
          <p:cNvSpPr/>
          <p:nvPr/>
        </p:nvSpPr>
        <p:spPr>
          <a:xfrm>
            <a:off x="14187964" y="5862161"/>
            <a:ext cx="15240" cy="411123"/>
          </a:xfrm>
          <a:prstGeom prst="rect">
            <a:avLst/>
          </a:prstGeom>
          <a:solidFill>
            <a:srgbClr val="006747"/>
          </a:solidFill>
          <a:ln/>
        </p:spPr>
      </p:sp>
      <p:sp>
        <p:nvSpPr>
          <p:cNvPr id="41" name="Rectangle 40"/>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42" name="Rectangle à coins arrondis 41"/>
          <p:cNvSpPr/>
          <p:nvPr/>
        </p:nvSpPr>
        <p:spPr>
          <a:xfrm>
            <a:off x="0" y="-16550"/>
            <a:ext cx="14630400" cy="9655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ts val="4850"/>
              </a:lnSpc>
            </a:pPr>
            <a:r>
              <a:rPr lang="ar-DZ" sz="3900" b="1" dirty="0" smtClean="0">
                <a:solidFill>
                  <a:srgbClr val="006747"/>
                </a:solidFill>
                <a:latin typeface="Noto Serif SC Bold" pitchFamily="34" charset="0"/>
                <a:ea typeface="Noto Serif SC Bold" pitchFamily="34" charset="-122"/>
                <a:cs typeface="Noto Serif SC Bold" pitchFamily="34" charset="-120"/>
              </a:rPr>
              <a:t>خامسا</a:t>
            </a:r>
            <a:r>
              <a:rPr lang="ar-DZ" sz="3900" b="1" dirty="0" smtClean="0">
                <a:solidFill>
                  <a:srgbClr val="006747"/>
                </a:solidFill>
                <a:latin typeface="Noto Serif SC Bold" pitchFamily="34" charset="0"/>
                <a:ea typeface="Noto Serif SC Bold" pitchFamily="34" charset="-122"/>
                <a:cs typeface="Noto Serif SC Bold" pitchFamily="34" charset="-120"/>
              </a:rPr>
              <a:t>: </a:t>
            </a:r>
            <a:r>
              <a:rPr lang="en-US" sz="3900" b="1" dirty="0" err="1" smtClean="0">
                <a:solidFill>
                  <a:srgbClr val="006747"/>
                </a:solidFill>
                <a:latin typeface="Noto Serif SC Bold" pitchFamily="34" charset="0"/>
                <a:ea typeface="Noto Serif SC Bold" pitchFamily="34" charset="-122"/>
                <a:cs typeface="Noto Serif SC Bold" pitchFamily="34" charset="-120"/>
              </a:rPr>
              <a:t>النظام</a:t>
            </a:r>
            <a:r>
              <a:rPr lang="en-US" sz="3900" b="1" dirty="0" smtClean="0">
                <a:solidFill>
                  <a:srgbClr val="006747"/>
                </a:solidFill>
                <a:latin typeface="Noto Serif SC Bold" pitchFamily="34" charset="0"/>
                <a:ea typeface="Noto Serif SC Bold" pitchFamily="34" charset="-122"/>
                <a:cs typeface="Noto Serif SC Bold" pitchFamily="34" charset="-120"/>
              </a:rPr>
              <a:t> </a:t>
            </a:r>
            <a:r>
              <a:rPr lang="ar-DZ" sz="3900" b="1" dirty="0" smtClean="0">
                <a:solidFill>
                  <a:srgbClr val="006747"/>
                </a:solidFill>
                <a:latin typeface="Noto Serif SC Bold" pitchFamily="34" charset="0"/>
                <a:ea typeface="Noto Serif SC Bold" pitchFamily="34" charset="-122"/>
                <a:cs typeface="Noto Serif SC Bold" pitchFamily="34" charset="-120"/>
              </a:rPr>
              <a:t>البنكي في ظل تعديل قانون النقد والقرض لسنة 2017 ( القانون 17-10)</a:t>
            </a:r>
            <a:endParaRPr lang="en-US" sz="4000" dirty="0"/>
          </a:p>
        </p:txBody>
      </p:sp>
      <p:sp>
        <p:nvSpPr>
          <p:cNvPr id="47" name="ZoneTexte 46"/>
          <p:cNvSpPr txBox="1"/>
          <p:nvPr/>
        </p:nvSpPr>
        <p:spPr>
          <a:xfrm>
            <a:off x="210313" y="6188450"/>
            <a:ext cx="13767576" cy="1338828"/>
          </a:xfrm>
          <a:prstGeom prst="rect">
            <a:avLst/>
          </a:prstGeom>
          <a:noFill/>
        </p:spPr>
        <p:txBody>
          <a:bodyPr wrap="square" rtlCol="0">
            <a:spAutoFit/>
          </a:bodyPr>
          <a:lstStyle/>
          <a:p>
            <a:pPr algn="just" rtl="1">
              <a:lnSpc>
                <a:spcPct val="150000"/>
              </a:lnSpc>
            </a:pP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يُظهر</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هذا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التعديل</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رغبة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الحكومة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استخدام</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أدوات</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جديدة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لمواجهة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التحديات</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والاقتصادية</a:t>
            </a:r>
            <a:r>
              <a:rPr lang="ar-DZ" b="1" dirty="0">
                <a:solidFill>
                  <a:srgbClr val="4B4A4A"/>
                </a:solidFill>
                <a:latin typeface="Times New Roman" panose="02020603050405020304" pitchFamily="18" charset="0"/>
                <a:ea typeface="Geist" pitchFamily="34" charset="-122"/>
                <a:cs typeface="Times New Roman" panose="02020603050405020304" pitchFamily="18" charset="0"/>
              </a:rPr>
              <a:t> من خلال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استخدام</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التمويل</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غير</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التقليدي</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a:t>
            </a:r>
            <a:r>
              <a:rPr lang="ar-DZ"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مما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يتيح</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ل</a:t>
            </a:r>
            <a:r>
              <a:rPr lang="ar-DZ" b="1" dirty="0">
                <a:solidFill>
                  <a:srgbClr val="4B4A4A"/>
                </a:solidFill>
                <a:latin typeface="Times New Roman" panose="02020603050405020304" pitchFamily="18" charset="0"/>
                <a:ea typeface="Geist" pitchFamily="34" charset="-122"/>
                <a:cs typeface="Times New Roman" panose="02020603050405020304" pitchFamily="18" charset="0"/>
              </a:rPr>
              <a:t>ها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طباعة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النقود</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لتمويل</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نفقاتها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ومشاريعها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الحكومية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هذا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النهج</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قد</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smtClean="0">
                <a:solidFill>
                  <a:srgbClr val="4B4A4A"/>
                </a:solidFill>
                <a:latin typeface="Times New Roman" panose="02020603050405020304" pitchFamily="18" charset="0"/>
                <a:ea typeface="Geist" pitchFamily="34" charset="-122"/>
                <a:cs typeface="Times New Roman" panose="02020603050405020304" pitchFamily="18" charset="0"/>
              </a:rPr>
              <a:t>يوفر</a:t>
            </a:r>
            <a:r>
              <a:rPr lang="ar-DZ"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لها</a:t>
            </a:r>
            <a:r>
              <a:rPr lang="en-US"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حلولاً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سريعة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لأزمات</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السيولة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إلا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أنه</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يحمل</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طياته</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مخاطر</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006747"/>
                </a:solidFill>
                <a:latin typeface="Times New Roman" panose="02020603050405020304" pitchFamily="18" charset="0"/>
                <a:ea typeface="Geist" pitchFamily="34" charset="-122"/>
                <a:cs typeface="Times New Roman" panose="02020603050405020304" pitchFamily="18" charset="0"/>
              </a:rPr>
              <a:t>اقتصادية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كبيرة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تتطلب</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دراسة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متأنية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وإدارة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حكيمة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a:t>
            </a:r>
            <a:r>
              <a:rPr lang="ar-DZ" b="1" dirty="0">
                <a:solidFill>
                  <a:srgbClr val="4B4A4A"/>
                </a:solidFill>
                <a:latin typeface="Times New Roman" panose="02020603050405020304" pitchFamily="18" charset="0"/>
                <a:ea typeface="Geist" pitchFamily="34" charset="-122"/>
                <a:cs typeface="Times New Roman" panose="02020603050405020304" pitchFamily="18" charset="0"/>
              </a:rPr>
              <a:t>، ف</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من</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الضروري</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أن</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تتخذ</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الحكومة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إجراءات</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موازية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لضمان</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أن</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هذه</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السياسات</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لا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تؤدي</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إلى</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تفاقم</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الأزمات</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الاقتصادية</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597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98248" y="2006528"/>
            <a:ext cx="10532962" cy="466459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2"/>
          <p:cNvGrpSpPr/>
          <p:nvPr/>
        </p:nvGrpSpPr>
        <p:grpSpPr>
          <a:xfrm>
            <a:off x="4359739" y="2980647"/>
            <a:ext cx="9718087" cy="3650679"/>
            <a:chOff x="-21330" y="-1065977"/>
            <a:chExt cx="14461135" cy="6084463"/>
          </a:xfrm>
        </p:grpSpPr>
        <p:sp>
          <p:nvSpPr>
            <p:cNvPr id="3" name="TextBox 3"/>
            <p:cNvSpPr txBox="1"/>
            <p:nvPr/>
          </p:nvSpPr>
          <p:spPr>
            <a:xfrm>
              <a:off x="0" y="52493"/>
              <a:ext cx="14439805" cy="2073216"/>
            </a:xfrm>
            <a:prstGeom prst="rect">
              <a:avLst/>
            </a:prstGeom>
          </p:spPr>
          <p:txBody>
            <a:bodyPr lIns="0" tIns="0" rIns="0" bIns="0" rtlCol="0" anchor="t">
              <a:spAutoFit/>
            </a:bodyPr>
            <a:lstStyle/>
            <a:p>
              <a:pPr algn="r" rtl="1">
                <a:lnSpc>
                  <a:spcPts val="9701"/>
                </a:lnSpc>
                <a:spcBef>
                  <a:spcPct val="0"/>
                </a:spcBef>
              </a:pPr>
              <a:endParaRPr lang="ar-EG" sz="8819" b="1" dirty="0">
                <a:solidFill>
                  <a:srgbClr val="FFFFFF"/>
                </a:solidFill>
                <a:latin typeface="Times New Roman Bold"/>
                <a:ea typeface="Times New Roman Bold"/>
                <a:cs typeface="Times New Roman Bold"/>
                <a:sym typeface="Times New Roman Bold"/>
                <a:rtl/>
              </a:endParaRPr>
            </a:p>
          </p:txBody>
        </p:sp>
        <p:sp>
          <p:nvSpPr>
            <p:cNvPr id="4" name="TextBox 4"/>
            <p:cNvSpPr txBox="1"/>
            <p:nvPr/>
          </p:nvSpPr>
          <p:spPr>
            <a:xfrm>
              <a:off x="-21330" y="-1065977"/>
              <a:ext cx="12419465" cy="6084463"/>
            </a:xfrm>
            <a:prstGeom prst="rect">
              <a:avLst/>
            </a:prstGeom>
          </p:spPr>
          <p:txBody>
            <a:bodyPr lIns="0" tIns="0" rIns="0" bIns="0" rtlCol="0" anchor="t">
              <a:spAutoFit/>
            </a:bodyPr>
            <a:lstStyle/>
            <a:p>
              <a:pPr lvl="0" algn="ctr" rtl="1">
                <a:lnSpc>
                  <a:spcPts val="7331"/>
                </a:lnSpc>
                <a:spcBef>
                  <a:spcPct val="0"/>
                </a:spcBef>
              </a:pPr>
              <a:r>
                <a:rPr lang="ar-EG" sz="9600" b="1" dirty="0" smtClean="0">
                  <a:solidFill>
                    <a:schemeClr val="tx1">
                      <a:lumMod val="85000"/>
                      <a:lumOff val="15000"/>
                    </a:schemeClr>
                  </a:solidFill>
                  <a:latin typeface="Times New Roman Bold"/>
                  <a:ea typeface="Times New Roman Bold"/>
                  <a:cs typeface="Times New Roman Bold"/>
                  <a:sym typeface="Times New Roman Bold"/>
                  <a:rtl/>
                </a:rPr>
                <a:t>شكرا</a:t>
              </a:r>
              <a:endParaRPr lang="ar-DZ" sz="9600" b="1" dirty="0" smtClean="0">
                <a:solidFill>
                  <a:schemeClr val="tx1">
                    <a:lumMod val="85000"/>
                    <a:lumOff val="15000"/>
                  </a:schemeClr>
                </a:solidFill>
                <a:latin typeface="Times New Roman Bold"/>
                <a:ea typeface="Times New Roman Bold"/>
                <a:cs typeface="Times New Roman Bold"/>
                <a:sym typeface="Times New Roman Bold"/>
                <a:rtl/>
              </a:endParaRPr>
            </a:p>
            <a:p>
              <a:pPr lvl="0" algn="ctr" rtl="1">
                <a:lnSpc>
                  <a:spcPts val="7331"/>
                </a:lnSpc>
                <a:spcBef>
                  <a:spcPct val="0"/>
                </a:spcBef>
              </a:pPr>
              <a:endParaRPr lang="ar-DZ" sz="9600" b="1" dirty="0">
                <a:solidFill>
                  <a:schemeClr val="tx1">
                    <a:lumMod val="85000"/>
                    <a:lumOff val="15000"/>
                  </a:schemeClr>
                </a:solidFill>
                <a:latin typeface="Times New Roman Bold"/>
                <a:ea typeface="Times New Roman Bold"/>
                <a:cs typeface="Times New Roman Bold"/>
                <a:sym typeface="Times New Roman Bold"/>
                <a:rtl/>
              </a:endParaRPr>
            </a:p>
            <a:p>
              <a:pPr lvl="0" algn="ctr" rtl="1">
                <a:lnSpc>
                  <a:spcPts val="7331"/>
                </a:lnSpc>
                <a:spcBef>
                  <a:spcPct val="0"/>
                </a:spcBef>
              </a:pPr>
              <a:r>
                <a:rPr lang="ar-DZ" sz="4800" b="1" dirty="0" smtClean="0">
                  <a:solidFill>
                    <a:schemeClr val="tx1">
                      <a:lumMod val="85000"/>
                      <a:lumOff val="15000"/>
                    </a:schemeClr>
                  </a:solidFill>
                  <a:latin typeface="Times New Roman Bold"/>
                  <a:ea typeface="Times New Roman Bold"/>
                  <a:cs typeface="Times New Roman Bold"/>
                  <a:sym typeface="Times New Roman Bold"/>
                  <a:rtl/>
                </a:rPr>
                <a:t>                على حسن الاصغاء والمتابعة</a:t>
              </a:r>
              <a:endParaRPr lang="ar-EG" sz="4800" b="1" dirty="0">
                <a:solidFill>
                  <a:schemeClr val="tx1">
                    <a:lumMod val="85000"/>
                    <a:lumOff val="15000"/>
                  </a:schemeClr>
                </a:solidFill>
                <a:latin typeface="Times New Roman Bold"/>
                <a:ea typeface="Times New Roman Bold"/>
                <a:cs typeface="Times New Roman Bold"/>
                <a:sym typeface="Times New Roman Bold"/>
                <a:rtl/>
              </a:endParaRPr>
            </a:p>
          </p:txBody>
        </p:sp>
      </p:grpSp>
      <p:grpSp>
        <p:nvGrpSpPr>
          <p:cNvPr id="5" name="Group 5"/>
          <p:cNvGrpSpPr/>
          <p:nvPr/>
        </p:nvGrpSpPr>
        <p:grpSpPr>
          <a:xfrm>
            <a:off x="9296479" y="7020147"/>
            <a:ext cx="6818632" cy="3513950"/>
            <a:chOff x="0" y="0"/>
            <a:chExt cx="10424273" cy="5372100"/>
          </a:xfrm>
          <a:solidFill>
            <a:schemeClr val="accent6">
              <a:lumMod val="75000"/>
            </a:schemeClr>
          </a:solidFill>
        </p:grpSpPr>
        <p:sp>
          <p:nvSpPr>
            <p:cNvPr id="6" name="Freeform 6"/>
            <p:cNvSpPr/>
            <p:nvPr/>
          </p:nvSpPr>
          <p:spPr>
            <a:xfrm>
              <a:off x="0" y="0"/>
              <a:ext cx="10424273" cy="5372100"/>
            </a:xfrm>
            <a:custGeom>
              <a:avLst/>
              <a:gdLst/>
              <a:ahLst/>
              <a:cxnLst/>
              <a:rect l="l" t="t" r="r" b="b"/>
              <a:pathLst>
                <a:path w="10424273" h="5372100">
                  <a:moveTo>
                    <a:pt x="8873603" y="0"/>
                  </a:moveTo>
                  <a:lnTo>
                    <a:pt x="1550670" y="0"/>
                  </a:lnTo>
                  <a:lnTo>
                    <a:pt x="0" y="2686050"/>
                  </a:lnTo>
                  <a:lnTo>
                    <a:pt x="1550670" y="5372100"/>
                  </a:lnTo>
                  <a:lnTo>
                    <a:pt x="8873603" y="5372100"/>
                  </a:lnTo>
                  <a:lnTo>
                    <a:pt x="10424273" y="2686050"/>
                  </a:lnTo>
                  <a:lnTo>
                    <a:pt x="8873603" y="0"/>
                  </a:lnTo>
                  <a:close/>
                </a:path>
              </a:pathLst>
            </a:custGeom>
            <a:grpFill/>
          </p:spPr>
        </p:sp>
      </p:grpSp>
      <p:grpSp>
        <p:nvGrpSpPr>
          <p:cNvPr id="7" name="Group 7"/>
          <p:cNvGrpSpPr/>
          <p:nvPr/>
        </p:nvGrpSpPr>
        <p:grpSpPr>
          <a:xfrm>
            <a:off x="7933333" y="7406640"/>
            <a:ext cx="2726295" cy="3513950"/>
            <a:chOff x="0" y="0"/>
            <a:chExt cx="4167939" cy="5372100"/>
          </a:xfrm>
          <a:solidFill>
            <a:schemeClr val="accent6">
              <a:lumMod val="60000"/>
              <a:lumOff val="40000"/>
            </a:schemeClr>
          </a:solidFill>
        </p:grpSpPr>
        <p:sp>
          <p:nvSpPr>
            <p:cNvPr id="8" name="Freeform 8"/>
            <p:cNvSpPr/>
            <p:nvPr/>
          </p:nvSpPr>
          <p:spPr>
            <a:xfrm>
              <a:off x="0" y="0"/>
              <a:ext cx="4167939" cy="5372100"/>
            </a:xfrm>
            <a:custGeom>
              <a:avLst/>
              <a:gdLst/>
              <a:ahLst/>
              <a:cxnLst/>
              <a:rect l="l" t="t" r="r" b="b"/>
              <a:pathLst>
                <a:path w="4167939" h="5372100">
                  <a:moveTo>
                    <a:pt x="2617269" y="0"/>
                  </a:moveTo>
                  <a:lnTo>
                    <a:pt x="1550670" y="0"/>
                  </a:lnTo>
                  <a:lnTo>
                    <a:pt x="0" y="2686050"/>
                  </a:lnTo>
                  <a:lnTo>
                    <a:pt x="1550670" y="5372100"/>
                  </a:lnTo>
                  <a:lnTo>
                    <a:pt x="2617269" y="5372100"/>
                  </a:lnTo>
                  <a:lnTo>
                    <a:pt x="4167939" y="2686050"/>
                  </a:lnTo>
                  <a:lnTo>
                    <a:pt x="2617269" y="0"/>
                  </a:lnTo>
                  <a:close/>
                </a:path>
              </a:pathLst>
            </a:custGeom>
            <a:grpFill/>
          </p:spPr>
        </p:sp>
      </p:grpSp>
      <p:grpSp>
        <p:nvGrpSpPr>
          <p:cNvPr id="9" name="Group 9"/>
          <p:cNvGrpSpPr/>
          <p:nvPr/>
        </p:nvGrpSpPr>
        <p:grpSpPr>
          <a:xfrm rot="-10800000">
            <a:off x="-2882213" y="-3022947"/>
            <a:ext cx="8612046" cy="4504450"/>
            <a:chOff x="0" y="0"/>
            <a:chExt cx="10270904" cy="5372100"/>
          </a:xfrm>
        </p:grpSpPr>
        <p:sp>
          <p:nvSpPr>
            <p:cNvPr id="10" name="Freeform 10"/>
            <p:cNvSpPr/>
            <p:nvPr/>
          </p:nvSpPr>
          <p:spPr>
            <a:xfrm>
              <a:off x="0" y="0"/>
              <a:ext cx="10270904" cy="5372100"/>
            </a:xfrm>
            <a:custGeom>
              <a:avLst/>
              <a:gdLst/>
              <a:ahLst/>
              <a:cxnLst/>
              <a:rect l="l" t="t" r="r" b="b"/>
              <a:pathLst>
                <a:path w="10270904" h="5372100">
                  <a:moveTo>
                    <a:pt x="8720234" y="0"/>
                  </a:moveTo>
                  <a:lnTo>
                    <a:pt x="1550670" y="0"/>
                  </a:lnTo>
                  <a:lnTo>
                    <a:pt x="0" y="2686050"/>
                  </a:lnTo>
                  <a:lnTo>
                    <a:pt x="1550670" y="5372100"/>
                  </a:lnTo>
                  <a:lnTo>
                    <a:pt x="8720234" y="5372100"/>
                  </a:lnTo>
                  <a:lnTo>
                    <a:pt x="10270904" y="2686050"/>
                  </a:lnTo>
                  <a:lnTo>
                    <a:pt x="8720234" y="0"/>
                  </a:lnTo>
                  <a:close/>
                </a:path>
              </a:pathLst>
            </a:custGeom>
            <a:solidFill>
              <a:srgbClr val="FFFFFF"/>
            </a:solidFill>
          </p:spPr>
        </p:sp>
      </p:grpSp>
      <p:sp>
        <p:nvSpPr>
          <p:cNvPr id="11" name="Freeform 11"/>
          <p:cNvSpPr/>
          <p:nvPr/>
        </p:nvSpPr>
        <p:spPr>
          <a:xfrm>
            <a:off x="0" y="-277307"/>
            <a:ext cx="14630400" cy="1758810"/>
          </a:xfrm>
          <a:custGeom>
            <a:avLst/>
            <a:gdLst/>
            <a:ahLst/>
            <a:cxnLst/>
            <a:rect l="l" t="t" r="r" b="b"/>
            <a:pathLst>
              <a:path w="3850505" h="2198512">
                <a:moveTo>
                  <a:pt x="0" y="0"/>
                </a:moveTo>
                <a:lnTo>
                  <a:pt x="3850505" y="0"/>
                </a:lnTo>
                <a:lnTo>
                  <a:pt x="3850505" y="2198512"/>
                </a:lnTo>
                <a:lnTo>
                  <a:pt x="0" y="2198512"/>
                </a:lnTo>
                <a:lnTo>
                  <a:pt x="0" y="0"/>
                </a:lnTo>
                <a:close/>
              </a:path>
            </a:pathLst>
          </a:custGeom>
          <a:solidFill>
            <a:schemeClr val="accent6"/>
          </a:solidFill>
        </p:spPr>
      </p:sp>
    </p:spTree>
    <p:extLst>
      <p:ext uri="{BB962C8B-B14F-4D97-AF65-F5344CB8AC3E}">
        <p14:creationId xmlns:p14="http://schemas.microsoft.com/office/powerpoint/2010/main" val="80198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042999" y="204339"/>
            <a:ext cx="7678307" cy="620078"/>
          </a:xfrm>
          <a:prstGeom prst="rect">
            <a:avLst/>
          </a:prstGeom>
          <a:noFill/>
          <a:ln/>
        </p:spPr>
        <p:txBody>
          <a:bodyPr wrap="none" lIns="0" tIns="0" rIns="0" bIns="0" rtlCol="0" anchor="t"/>
          <a:lstStyle/>
          <a:p>
            <a:pPr marL="0" indent="0" algn="ctr" rtl="1">
              <a:lnSpc>
                <a:spcPts val="4850"/>
              </a:lnSpc>
              <a:buNone/>
            </a:pPr>
            <a:endParaRPr lang="en-US" sz="4000" dirty="0"/>
          </a:p>
        </p:txBody>
      </p:sp>
      <p:sp>
        <p:nvSpPr>
          <p:cNvPr id="19" name="Rectangle 18"/>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graphicFrame>
        <p:nvGraphicFramePr>
          <p:cNvPr id="35" name="Diagramme 34"/>
          <p:cNvGraphicFramePr/>
          <p:nvPr>
            <p:extLst/>
          </p:nvPr>
        </p:nvGraphicFramePr>
        <p:xfrm>
          <a:off x="1524000" y="1400537"/>
          <a:ext cx="10513671" cy="560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363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flipH="1">
            <a:off x="174778" y="3235751"/>
            <a:ext cx="6120972" cy="0"/>
          </a:xfrm>
          <a:prstGeom prst="line">
            <a:avLst/>
          </a:prstGeom>
          <a:ln w="63500" cap="rnd">
            <a:solidFill>
              <a:srgbClr val="86C7ED"/>
            </a:solidFill>
            <a:prstDash val="sysDot"/>
            <a:headEnd type="none" w="sm" len="sm"/>
            <a:tailEnd type="none" w="sm" len="sm"/>
          </a:ln>
        </p:spPr>
      </p:sp>
      <p:sp>
        <p:nvSpPr>
          <p:cNvPr id="5" name="AutoShape 5"/>
          <p:cNvSpPr/>
          <p:nvPr/>
        </p:nvSpPr>
        <p:spPr>
          <a:xfrm flipH="1">
            <a:off x="203569" y="4379270"/>
            <a:ext cx="6120972" cy="0"/>
          </a:xfrm>
          <a:prstGeom prst="line">
            <a:avLst/>
          </a:prstGeom>
          <a:ln w="63500" cap="rnd">
            <a:solidFill>
              <a:srgbClr val="86C7ED"/>
            </a:solidFill>
            <a:prstDash val="sysDot"/>
            <a:headEnd type="none" w="sm" len="sm"/>
            <a:tailEnd type="none" w="sm" len="sm"/>
          </a:ln>
        </p:spPr>
      </p:sp>
      <p:sp>
        <p:nvSpPr>
          <p:cNvPr id="7" name="AutoShape 7"/>
          <p:cNvSpPr/>
          <p:nvPr/>
        </p:nvSpPr>
        <p:spPr>
          <a:xfrm flipH="1">
            <a:off x="203569" y="5453342"/>
            <a:ext cx="6120972" cy="0"/>
          </a:xfrm>
          <a:prstGeom prst="line">
            <a:avLst/>
          </a:prstGeom>
          <a:ln w="63500" cap="rnd">
            <a:solidFill>
              <a:srgbClr val="86C7ED"/>
            </a:solidFill>
            <a:prstDash val="sysDot"/>
            <a:headEnd type="none" w="sm" len="sm"/>
            <a:tailEnd type="none" w="sm" len="sm"/>
          </a:ln>
        </p:spPr>
      </p:sp>
      <p:sp>
        <p:nvSpPr>
          <p:cNvPr id="11" name="AutoShape 11"/>
          <p:cNvSpPr/>
          <p:nvPr/>
        </p:nvSpPr>
        <p:spPr>
          <a:xfrm flipH="1">
            <a:off x="315420" y="6649319"/>
            <a:ext cx="6120972" cy="0"/>
          </a:xfrm>
          <a:prstGeom prst="line">
            <a:avLst/>
          </a:prstGeom>
          <a:ln w="63500" cap="rnd">
            <a:solidFill>
              <a:srgbClr val="86C7ED"/>
            </a:solidFill>
            <a:prstDash val="sysDot"/>
            <a:headEnd type="none" w="sm" len="sm"/>
            <a:tailEnd type="none" w="sm" len="sm"/>
          </a:ln>
        </p:spPr>
      </p:sp>
      <p:grpSp>
        <p:nvGrpSpPr>
          <p:cNvPr id="13" name="Group 13"/>
          <p:cNvGrpSpPr/>
          <p:nvPr/>
        </p:nvGrpSpPr>
        <p:grpSpPr>
          <a:xfrm>
            <a:off x="6943933" y="3235751"/>
            <a:ext cx="6485034" cy="3441956"/>
            <a:chOff x="0" y="1034422"/>
            <a:chExt cx="10808390" cy="5736595"/>
          </a:xfrm>
        </p:grpSpPr>
        <p:sp>
          <p:nvSpPr>
            <p:cNvPr id="14" name="AutoShape 14"/>
            <p:cNvSpPr/>
            <p:nvPr/>
          </p:nvSpPr>
          <p:spPr>
            <a:xfrm flipH="1">
              <a:off x="0" y="1034422"/>
              <a:ext cx="10201619" cy="0"/>
            </a:xfrm>
            <a:prstGeom prst="line">
              <a:avLst/>
            </a:prstGeom>
            <a:ln w="63500" cap="rnd">
              <a:solidFill>
                <a:srgbClr val="86C7ED"/>
              </a:solidFill>
              <a:prstDash val="sysDot"/>
              <a:headEnd type="none" w="sm" len="sm"/>
              <a:tailEnd type="none" w="sm" len="sm"/>
            </a:ln>
          </p:spPr>
        </p:sp>
        <p:sp>
          <p:nvSpPr>
            <p:cNvPr id="17" name="TextBox 17"/>
            <p:cNvSpPr txBox="1"/>
            <p:nvPr/>
          </p:nvSpPr>
          <p:spPr>
            <a:xfrm>
              <a:off x="137961" y="1570317"/>
              <a:ext cx="10670429" cy="1407972"/>
            </a:xfrm>
            <a:prstGeom prst="rect">
              <a:avLst/>
            </a:prstGeom>
          </p:spPr>
          <p:txBody>
            <a:bodyPr wrap="square" lIns="0" tIns="0" rIns="0" bIns="0" rtlCol="0" anchor="t">
              <a:spAutoFit/>
            </a:bodyPr>
            <a:lstStyle/>
            <a:p>
              <a:pPr algn="ctr" rtl="1">
                <a:lnSpc>
                  <a:spcPts val="3359"/>
                </a:lnSpc>
                <a:spcBef>
                  <a:spcPct val="0"/>
                </a:spcBef>
              </a:pPr>
              <a:r>
                <a:rPr lang="ar-DZ" sz="2800" b="1" dirty="0">
                  <a:latin typeface="Noto Serif SC Bold" pitchFamily="34" charset="0"/>
                  <a:ea typeface="Noto Serif SC Bold" pitchFamily="34" charset="-122"/>
                  <a:cs typeface="Noto Serif SC Bold" pitchFamily="34" charset="-120"/>
                </a:rPr>
                <a:t>أولا: </a:t>
              </a:r>
              <a:r>
                <a:rPr lang="en-US" sz="2800" b="1" dirty="0" err="1">
                  <a:latin typeface="Noto Serif SC Bold" pitchFamily="34" charset="0"/>
                  <a:ea typeface="Noto Serif SC Bold" pitchFamily="34" charset="-122"/>
                  <a:cs typeface="Noto Serif SC Bold" pitchFamily="34" charset="-120"/>
                </a:rPr>
                <a:t>النظام</a:t>
              </a:r>
              <a:r>
                <a:rPr lang="en-US" sz="2800" b="1" dirty="0">
                  <a:latin typeface="Noto Serif SC Bold" pitchFamily="34" charset="0"/>
                  <a:ea typeface="Noto Serif SC Bold" pitchFamily="34" charset="-122"/>
                  <a:cs typeface="Noto Serif SC Bold" pitchFamily="34" charset="-120"/>
                </a:rPr>
                <a:t> </a:t>
              </a:r>
              <a:r>
                <a:rPr lang="ar-DZ" sz="2800" b="1" dirty="0">
                  <a:latin typeface="Noto Serif SC Bold" pitchFamily="34" charset="0"/>
                  <a:ea typeface="Noto Serif SC Bold" pitchFamily="34" charset="-122"/>
                  <a:cs typeface="Noto Serif SC Bold" pitchFamily="34" charset="-120"/>
                </a:rPr>
                <a:t>البنكي في ظل قانون النقد </a:t>
              </a:r>
              <a:r>
                <a:rPr lang="ar-DZ" sz="2800" b="1" dirty="0" smtClean="0">
                  <a:latin typeface="Noto Serif SC Bold" pitchFamily="34" charset="0"/>
                  <a:ea typeface="Noto Serif SC Bold" pitchFamily="34" charset="-122"/>
                  <a:cs typeface="Noto Serif SC Bold" pitchFamily="34" charset="-120"/>
                </a:rPr>
                <a:t>والقرض</a:t>
              </a:r>
            </a:p>
            <a:p>
              <a:pPr algn="ctr" rtl="1">
                <a:lnSpc>
                  <a:spcPts val="3359"/>
                </a:lnSpc>
                <a:spcBef>
                  <a:spcPct val="0"/>
                </a:spcBef>
              </a:pPr>
              <a:r>
                <a:rPr lang="ar-DZ" sz="2800" b="1" dirty="0" smtClean="0">
                  <a:latin typeface="Noto Serif SC Bold" pitchFamily="34" charset="0"/>
                  <a:ea typeface="Noto Serif SC Bold" pitchFamily="34" charset="-122"/>
                  <a:cs typeface="Noto Serif SC Bold" pitchFamily="34" charset="-120"/>
                </a:rPr>
                <a:t> </a:t>
              </a:r>
              <a:r>
                <a:rPr lang="ar-DZ" sz="2800" b="1" dirty="0">
                  <a:latin typeface="Noto Serif SC Bold" pitchFamily="34" charset="0"/>
                  <a:ea typeface="Noto Serif SC Bold" pitchFamily="34" charset="-122"/>
                  <a:cs typeface="Noto Serif SC Bold" pitchFamily="34" charset="-120"/>
                </a:rPr>
                <a:t>90-10</a:t>
              </a:r>
              <a:endParaRPr lang="en-US" sz="2800" b="1" dirty="0">
                <a:latin typeface="Noto Serif SC Bold" pitchFamily="34" charset="0"/>
                <a:ea typeface="Noto Serif SC Bold" pitchFamily="34" charset="-122"/>
                <a:cs typeface="Noto Serif SC Bold" pitchFamily="34" charset="-120"/>
              </a:endParaRPr>
            </a:p>
          </p:txBody>
        </p:sp>
        <p:sp>
          <p:nvSpPr>
            <p:cNvPr id="18" name="AutoShape 18"/>
            <p:cNvSpPr/>
            <p:nvPr/>
          </p:nvSpPr>
          <p:spPr>
            <a:xfrm flipH="1">
              <a:off x="0" y="3268238"/>
              <a:ext cx="10201619" cy="0"/>
            </a:xfrm>
            <a:prstGeom prst="line">
              <a:avLst/>
            </a:prstGeom>
            <a:ln w="63500" cap="rnd">
              <a:solidFill>
                <a:srgbClr val="86C7ED"/>
              </a:solidFill>
              <a:prstDash val="sysDot"/>
              <a:headEnd type="none" w="sm" len="sm"/>
              <a:tailEnd type="none" w="sm" len="sm"/>
            </a:ln>
          </p:spPr>
        </p:sp>
        <p:sp>
          <p:nvSpPr>
            <p:cNvPr id="20" name="AutoShape 20"/>
            <p:cNvSpPr/>
            <p:nvPr/>
          </p:nvSpPr>
          <p:spPr>
            <a:xfrm flipH="1">
              <a:off x="0" y="4385146"/>
              <a:ext cx="10201619" cy="0"/>
            </a:xfrm>
            <a:prstGeom prst="line">
              <a:avLst/>
            </a:prstGeom>
            <a:ln w="63500" cap="rnd">
              <a:solidFill>
                <a:srgbClr val="86C7ED"/>
              </a:solidFill>
              <a:prstDash val="sysDot"/>
              <a:headEnd type="none" w="sm" len="sm"/>
              <a:tailEnd type="none" w="sm" len="sm"/>
            </a:ln>
          </p:spPr>
        </p:sp>
        <p:sp>
          <p:nvSpPr>
            <p:cNvPr id="21" name="TextBox 21"/>
            <p:cNvSpPr txBox="1"/>
            <p:nvPr/>
          </p:nvSpPr>
          <p:spPr>
            <a:xfrm>
              <a:off x="1190040" y="3437388"/>
              <a:ext cx="9407303" cy="726695"/>
            </a:xfrm>
            <a:prstGeom prst="rect">
              <a:avLst/>
            </a:prstGeom>
          </p:spPr>
          <p:txBody>
            <a:bodyPr lIns="0" tIns="0" rIns="0" bIns="0" rtlCol="0" anchor="t">
              <a:spAutoFit/>
            </a:bodyPr>
            <a:lstStyle/>
            <a:p>
              <a:pPr marL="457200" indent="-457200" algn="ctr" rtl="1">
                <a:lnSpc>
                  <a:spcPts val="3359"/>
                </a:lnSpc>
                <a:spcBef>
                  <a:spcPct val="0"/>
                </a:spcBef>
                <a:buFont typeface="+mj-lt"/>
                <a:buAutoNum type="arabicPeriod"/>
              </a:pPr>
              <a:r>
                <a:rPr lang="en-US" sz="2400" b="1" dirty="0" err="1">
                  <a:solidFill>
                    <a:srgbClr val="006747"/>
                  </a:solidFill>
                  <a:latin typeface="Noto Serif SC Bold" pitchFamily="34" charset="0"/>
                  <a:ea typeface="Noto Serif SC Bold" pitchFamily="34" charset="-122"/>
                  <a:cs typeface="Noto Serif SC Bold" pitchFamily="34" charset="-120"/>
                </a:rPr>
                <a:t>المبادئ</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الجوهرية</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لقانون</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النقد</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والقرض</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smtClean="0">
                  <a:solidFill>
                    <a:srgbClr val="006747"/>
                  </a:solidFill>
                  <a:latin typeface="Noto Serif SC Bold" pitchFamily="34" charset="0"/>
                  <a:ea typeface="Noto Serif SC Bold" pitchFamily="34" charset="-122"/>
                  <a:cs typeface="Noto Serif SC Bold" pitchFamily="34" charset="-120"/>
                </a:rPr>
                <a:t>90-10</a:t>
              </a:r>
              <a:endParaRPr lang="en-US" sz="2400" dirty="0"/>
            </a:p>
          </p:txBody>
        </p:sp>
        <p:sp>
          <p:nvSpPr>
            <p:cNvPr id="22" name="AutoShape 22"/>
            <p:cNvSpPr/>
            <p:nvPr/>
          </p:nvSpPr>
          <p:spPr>
            <a:xfrm flipH="1">
              <a:off x="0" y="5502054"/>
              <a:ext cx="10201619" cy="0"/>
            </a:xfrm>
            <a:prstGeom prst="line">
              <a:avLst/>
            </a:prstGeom>
            <a:ln w="63500" cap="rnd">
              <a:solidFill>
                <a:srgbClr val="86C7ED"/>
              </a:solidFill>
              <a:prstDash val="sysDot"/>
              <a:headEnd type="none" w="sm" len="sm"/>
              <a:tailEnd type="none" w="sm" len="sm"/>
            </a:ln>
          </p:spPr>
        </p:sp>
        <p:sp>
          <p:nvSpPr>
            <p:cNvPr id="23" name="TextBox 23"/>
            <p:cNvSpPr txBox="1"/>
            <p:nvPr/>
          </p:nvSpPr>
          <p:spPr>
            <a:xfrm>
              <a:off x="269111" y="4590933"/>
              <a:ext cx="9932507" cy="2180084"/>
            </a:xfrm>
            <a:prstGeom prst="rect">
              <a:avLst/>
            </a:prstGeom>
          </p:spPr>
          <p:txBody>
            <a:bodyPr wrap="square" lIns="0" tIns="0" rIns="0" bIns="0" rtlCol="0" anchor="t">
              <a:spAutoFit/>
            </a:bodyPr>
            <a:lstStyle/>
            <a:p>
              <a:pPr marL="457200" indent="-457200" algn="r" rtl="1">
                <a:lnSpc>
                  <a:spcPts val="3359"/>
                </a:lnSpc>
                <a:spcBef>
                  <a:spcPct val="0"/>
                </a:spcBef>
                <a:buFont typeface="+mj-lt"/>
                <a:buAutoNum type="arabicPeriod" startAt="2"/>
              </a:pPr>
              <a:r>
                <a:rPr lang="en-US" sz="2400" b="1" dirty="0" err="1">
                  <a:solidFill>
                    <a:srgbClr val="006747"/>
                  </a:solidFill>
                  <a:latin typeface="Noto Serif SC Bold" pitchFamily="34" charset="0"/>
                  <a:ea typeface="Noto Serif SC Bold" pitchFamily="34" charset="-122"/>
                  <a:cs typeface="Noto Serif SC Bold" pitchFamily="34" charset="-120"/>
                </a:rPr>
                <a:t>صلاحيات</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البنك</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المركزي</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في</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ظل</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قانون</a:t>
              </a:r>
              <a:r>
                <a:rPr lang="en-US" sz="2400" b="1" dirty="0">
                  <a:solidFill>
                    <a:srgbClr val="006747"/>
                  </a:solidFill>
                  <a:latin typeface="Noto Serif SC Bold" pitchFamily="34" charset="0"/>
                  <a:ea typeface="Noto Serif SC Bold" pitchFamily="34" charset="-122"/>
                  <a:cs typeface="Noto Serif SC Bold" pitchFamily="34" charset="-120"/>
                </a:rPr>
                <a:t> </a:t>
              </a:r>
              <a:r>
                <a:rPr lang="ar-DZ" sz="2400" b="1" dirty="0">
                  <a:solidFill>
                    <a:srgbClr val="006747"/>
                  </a:solidFill>
                  <a:latin typeface="Noto Serif SC Bold" pitchFamily="34" charset="0"/>
                  <a:ea typeface="Noto Serif SC Bold" pitchFamily="34" charset="-122"/>
                  <a:cs typeface="Noto Serif SC Bold" pitchFamily="34" charset="-120"/>
                </a:rPr>
                <a:t>90-</a:t>
              </a:r>
              <a:r>
                <a:rPr lang="ar-DZ" sz="2200" b="1" dirty="0">
                  <a:solidFill>
                    <a:srgbClr val="006747"/>
                  </a:solidFill>
                  <a:latin typeface="Noto Serif SC Bold" pitchFamily="34" charset="0"/>
                  <a:ea typeface="Noto Serif SC Bold" pitchFamily="34" charset="-122"/>
                  <a:cs typeface="Noto Serif SC Bold" pitchFamily="34" charset="-120"/>
                </a:rPr>
                <a:t>10</a:t>
              </a:r>
              <a:endParaRPr lang="en-US" sz="2200" dirty="0"/>
            </a:p>
            <a:p>
              <a:pPr marL="457200" indent="-457200" algn="r" rtl="1">
                <a:lnSpc>
                  <a:spcPts val="3359"/>
                </a:lnSpc>
                <a:spcBef>
                  <a:spcPct val="0"/>
                </a:spcBef>
                <a:buFont typeface="+mj-lt"/>
                <a:buAutoNum type="arabicPeriod" startAt="2"/>
              </a:pPr>
              <a:endParaRPr lang="en-US" sz="2400" dirty="0" smtClean="0"/>
            </a:p>
            <a:p>
              <a:pPr algn="ctr" rtl="1">
                <a:lnSpc>
                  <a:spcPts val="3359"/>
                </a:lnSpc>
                <a:spcBef>
                  <a:spcPct val="0"/>
                </a:spcBef>
              </a:pPr>
              <a:r>
                <a:rPr lang="ar-EG" sz="2400" b="1" dirty="0">
                  <a:solidFill>
                    <a:srgbClr val="006747"/>
                  </a:solidFill>
                  <a:latin typeface="Noto Serif SC Bold" pitchFamily="34" charset="0"/>
                  <a:ea typeface="Noto Serif SC Bold" pitchFamily="34" charset="-122"/>
                  <a:cs typeface="Noto Serif SC Bold" pitchFamily="34" charset="-120"/>
                  <a:sym typeface="Times New Roman"/>
                </a:rPr>
                <a:t> </a:t>
              </a:r>
              <a:endParaRPr lang="ar-EG" sz="2400" b="1" dirty="0">
                <a:solidFill>
                  <a:srgbClr val="006747"/>
                </a:solidFill>
                <a:latin typeface="Noto Serif SC Bold" pitchFamily="34" charset="0"/>
                <a:ea typeface="Noto Serif SC Bold" pitchFamily="34" charset="-122"/>
                <a:cs typeface="Noto Serif SC Bold" pitchFamily="34" charset="-120"/>
                <a:sym typeface="Times New Roman"/>
              </a:endParaRPr>
            </a:p>
          </p:txBody>
        </p:sp>
        <p:sp>
          <p:nvSpPr>
            <p:cNvPr id="24" name="TextBox 24"/>
            <p:cNvSpPr txBox="1"/>
            <p:nvPr/>
          </p:nvSpPr>
          <p:spPr>
            <a:xfrm>
              <a:off x="1350381" y="5670072"/>
              <a:ext cx="9407304" cy="726695"/>
            </a:xfrm>
            <a:prstGeom prst="rect">
              <a:avLst/>
            </a:prstGeom>
          </p:spPr>
          <p:txBody>
            <a:bodyPr lIns="0" tIns="0" rIns="0" bIns="0" rtlCol="0" anchor="t">
              <a:spAutoFit/>
            </a:bodyPr>
            <a:lstStyle/>
            <a:p>
              <a:pPr marL="457200" indent="-457200" algn="ctr" rtl="1">
                <a:lnSpc>
                  <a:spcPts val="3359"/>
                </a:lnSpc>
                <a:spcBef>
                  <a:spcPct val="0"/>
                </a:spcBef>
                <a:buFont typeface="+mj-lt"/>
                <a:buAutoNum type="arabicPeriod" startAt="3"/>
              </a:pPr>
              <a:r>
                <a:rPr lang="ar-DZ" sz="2400" b="1" dirty="0">
                  <a:solidFill>
                    <a:srgbClr val="006747"/>
                  </a:solidFill>
                  <a:latin typeface="Noto Serif SC Bold" pitchFamily="34" charset="0"/>
                  <a:ea typeface="Noto Serif SC Bold" pitchFamily="34" charset="-122"/>
                  <a:cs typeface="Noto Serif SC Bold" pitchFamily="34" charset="-120"/>
                </a:rPr>
                <a:t>الهيئات التي تم انشاؤها في ظل قانون </a:t>
              </a:r>
              <a:r>
                <a:rPr lang="ar-DZ" sz="2400" b="1" dirty="0">
                  <a:solidFill>
                    <a:srgbClr val="006747"/>
                  </a:solidFill>
                  <a:latin typeface="Noto Serif SC Bold" pitchFamily="34" charset="0"/>
                  <a:ea typeface="Noto Serif SC Bold" pitchFamily="34" charset="-122"/>
                  <a:cs typeface="Noto Serif SC Bold" pitchFamily="34" charset="-120"/>
                </a:rPr>
                <a:t>90-</a:t>
              </a:r>
              <a:r>
                <a:rPr lang="ar-DZ" sz="2400" b="1" dirty="0" smtClean="0">
                  <a:solidFill>
                    <a:srgbClr val="006747"/>
                  </a:solidFill>
                  <a:latin typeface="Noto Serif SC Bold" pitchFamily="34" charset="0"/>
                  <a:ea typeface="Noto Serif SC Bold" pitchFamily="34" charset="-122"/>
                  <a:cs typeface="Noto Serif SC Bold" pitchFamily="34" charset="-120"/>
                </a:rPr>
                <a:t>10</a:t>
              </a:r>
              <a:endParaRPr lang="en-US" sz="2000" dirty="0"/>
            </a:p>
          </p:txBody>
        </p:sp>
      </p:grpSp>
      <p:grpSp>
        <p:nvGrpSpPr>
          <p:cNvPr id="25" name="Group 25"/>
          <p:cNvGrpSpPr/>
          <p:nvPr/>
        </p:nvGrpSpPr>
        <p:grpSpPr>
          <a:xfrm rot="-10800000">
            <a:off x="-3" y="-2490454"/>
            <a:ext cx="14734573" cy="4296105"/>
            <a:chOff x="0" y="0"/>
            <a:chExt cx="13666499" cy="5372100"/>
          </a:xfrm>
          <a:solidFill>
            <a:schemeClr val="accent6"/>
          </a:solidFill>
        </p:grpSpPr>
        <p:sp>
          <p:nvSpPr>
            <p:cNvPr id="26" name="Freeform 26"/>
            <p:cNvSpPr/>
            <p:nvPr/>
          </p:nvSpPr>
          <p:spPr>
            <a:xfrm>
              <a:off x="0" y="0"/>
              <a:ext cx="13666499" cy="5372100"/>
            </a:xfrm>
            <a:custGeom>
              <a:avLst/>
              <a:gdLst/>
              <a:ahLst/>
              <a:cxnLst/>
              <a:rect l="l" t="t" r="r" b="b"/>
              <a:pathLst>
                <a:path w="13666499" h="5372100">
                  <a:moveTo>
                    <a:pt x="12115829" y="0"/>
                  </a:moveTo>
                  <a:lnTo>
                    <a:pt x="1550670" y="0"/>
                  </a:lnTo>
                  <a:lnTo>
                    <a:pt x="0" y="2686050"/>
                  </a:lnTo>
                  <a:lnTo>
                    <a:pt x="1550670" y="5372100"/>
                  </a:lnTo>
                  <a:lnTo>
                    <a:pt x="12115829" y="5372100"/>
                  </a:lnTo>
                  <a:lnTo>
                    <a:pt x="13666499" y="2686050"/>
                  </a:lnTo>
                  <a:lnTo>
                    <a:pt x="12115829" y="0"/>
                  </a:lnTo>
                  <a:close/>
                </a:path>
              </a:pathLst>
            </a:custGeom>
            <a:grpFill/>
          </p:spPr>
        </p:sp>
      </p:grpSp>
      <p:sp>
        <p:nvSpPr>
          <p:cNvPr id="27" name="TextBox 27"/>
          <p:cNvSpPr txBox="1"/>
          <p:nvPr/>
        </p:nvSpPr>
        <p:spPr>
          <a:xfrm>
            <a:off x="4554492" y="500638"/>
            <a:ext cx="4778879" cy="897682"/>
          </a:xfrm>
          <a:prstGeom prst="rect">
            <a:avLst/>
          </a:prstGeom>
        </p:spPr>
        <p:txBody>
          <a:bodyPr lIns="0" tIns="0" rIns="0" bIns="0" rtlCol="0" anchor="t">
            <a:spAutoFit/>
          </a:bodyPr>
          <a:lstStyle/>
          <a:p>
            <a:pPr algn="r" rtl="1">
              <a:lnSpc>
                <a:spcPts val="6974"/>
              </a:lnSpc>
              <a:spcBef>
                <a:spcPct val="0"/>
              </a:spcBef>
            </a:pPr>
            <a:r>
              <a:rPr lang="ar-EG" sz="6340" b="1" dirty="0">
                <a:solidFill>
                  <a:srgbClr val="FFFFFF"/>
                </a:solidFill>
                <a:latin typeface="Times New Roman Bold"/>
                <a:ea typeface="Times New Roman Bold"/>
                <a:cs typeface="Times New Roman Bold"/>
                <a:sym typeface="Times New Roman Bold"/>
                <a:rtl/>
              </a:rPr>
              <a:t>محتوى المحاضرة</a:t>
            </a:r>
          </a:p>
        </p:txBody>
      </p:sp>
      <p:sp>
        <p:nvSpPr>
          <p:cNvPr id="29" name="TextBox 15"/>
          <p:cNvSpPr txBox="1"/>
          <p:nvPr/>
        </p:nvSpPr>
        <p:spPr>
          <a:xfrm>
            <a:off x="366059" y="2140539"/>
            <a:ext cx="13321303" cy="647421"/>
          </a:xfrm>
          <a:prstGeom prst="rect">
            <a:avLst/>
          </a:prstGeom>
        </p:spPr>
        <p:txBody>
          <a:bodyPr wrap="square" lIns="0" tIns="0" rIns="0" bIns="0" rtlCol="0" anchor="t">
            <a:spAutoFit/>
          </a:bodyPr>
          <a:lstStyle/>
          <a:p>
            <a:pPr algn="ctr" rtl="1">
              <a:lnSpc>
                <a:spcPct val="150000"/>
              </a:lnSpc>
            </a:pPr>
            <a:r>
              <a:rPr lang="ar-EG" sz="3200" b="1" dirty="0">
                <a:latin typeface="Noto Serif SC Bold" pitchFamily="34" charset="0"/>
                <a:ea typeface="Noto Serif SC Bold" pitchFamily="34" charset="-122"/>
                <a:sym typeface="Times New Roman Bold"/>
              </a:rPr>
              <a:t>المحور ا</a:t>
            </a:r>
            <a:r>
              <a:rPr lang="ar-DZ" sz="3200" b="1" dirty="0" smtClean="0">
                <a:latin typeface="Noto Serif SC Bold" pitchFamily="34" charset="0"/>
                <a:ea typeface="Noto Serif SC Bold" pitchFamily="34" charset="-122"/>
                <a:sym typeface="Times New Roman Bold"/>
              </a:rPr>
              <a:t>لثاني: </a:t>
            </a:r>
            <a:r>
              <a:rPr lang="ar-DZ" sz="3200" b="1" dirty="0">
                <a:latin typeface="Noto Serif SC Bold" pitchFamily="34" charset="0"/>
                <a:ea typeface="Noto Serif SC Bold" pitchFamily="34" charset="-122"/>
              </a:rPr>
              <a:t>التشريعات </a:t>
            </a:r>
            <a:r>
              <a:rPr lang="en-US" sz="3200" b="1" dirty="0">
                <a:latin typeface="Noto Serif SC Bold" pitchFamily="34" charset="0"/>
                <a:ea typeface="Noto Serif SC Bold" pitchFamily="34" charset="-122"/>
              </a:rPr>
              <a:t>البنكية </a:t>
            </a:r>
            <a:r>
              <a:rPr lang="en-US" sz="3200" b="1" dirty="0" err="1" smtClean="0">
                <a:latin typeface="Noto Serif SC Bold" pitchFamily="34" charset="0"/>
                <a:ea typeface="Noto Serif SC Bold" pitchFamily="34" charset="-122"/>
              </a:rPr>
              <a:t>في</a:t>
            </a:r>
            <a:r>
              <a:rPr lang="ar-DZ" sz="3200" b="1" dirty="0" smtClean="0">
                <a:latin typeface="Noto Serif SC Bold" pitchFamily="34" charset="0"/>
                <a:ea typeface="Noto Serif SC Bold" pitchFamily="34" charset="-122"/>
              </a:rPr>
              <a:t> </a:t>
            </a:r>
            <a:r>
              <a:rPr lang="en-US" sz="3200" b="1" dirty="0" smtClean="0">
                <a:latin typeface="Noto Serif SC Bold" pitchFamily="34" charset="0"/>
                <a:ea typeface="Noto Serif SC Bold" pitchFamily="34" charset="-122"/>
              </a:rPr>
              <a:t> </a:t>
            </a:r>
            <a:r>
              <a:rPr lang="en-US" sz="3200" b="1" dirty="0" err="1" smtClean="0">
                <a:latin typeface="Noto Serif SC Bold" pitchFamily="34" charset="0"/>
                <a:ea typeface="Noto Serif SC Bold" pitchFamily="34" charset="-122"/>
              </a:rPr>
              <a:t>الجزائر</a:t>
            </a:r>
            <a:r>
              <a:rPr lang="en-US" sz="3200" b="1" dirty="0" smtClean="0">
                <a:solidFill>
                  <a:srgbClr val="FF0000"/>
                </a:solidFill>
                <a:latin typeface="Noto Serif SC Bold" pitchFamily="34" charset="0"/>
                <a:ea typeface="Noto Serif SC Bold" pitchFamily="34" charset="-122"/>
              </a:rPr>
              <a:t> </a:t>
            </a:r>
            <a:r>
              <a:rPr lang="ar-DZ" sz="3200" b="1" dirty="0" smtClean="0">
                <a:solidFill>
                  <a:srgbClr val="FF0000"/>
                </a:solidFill>
                <a:latin typeface="Noto Serif SC Bold" pitchFamily="34" charset="0"/>
                <a:ea typeface="Noto Serif SC Bold" pitchFamily="34" charset="-122"/>
              </a:rPr>
              <a:t>بعد </a:t>
            </a:r>
            <a:r>
              <a:rPr lang="ar-DZ" sz="3200" b="1" dirty="0">
                <a:latin typeface="Noto Serif SC Bold" pitchFamily="34" charset="0"/>
                <a:ea typeface="Noto Serif SC Bold" pitchFamily="34" charset="-122"/>
              </a:rPr>
              <a:t>صدور قانون النقد </a:t>
            </a:r>
            <a:r>
              <a:rPr lang="ar-DZ" sz="3200" b="1" dirty="0" smtClean="0">
                <a:latin typeface="Noto Serif SC Bold" pitchFamily="34" charset="0"/>
                <a:ea typeface="Noto Serif SC Bold" pitchFamily="34" charset="-122"/>
              </a:rPr>
              <a:t>والقرض</a:t>
            </a:r>
            <a:endParaRPr lang="en-US" sz="3200" b="1" dirty="0">
              <a:solidFill>
                <a:schemeClr val="accent6">
                  <a:lumMod val="75000"/>
                </a:schemeClr>
              </a:solidFill>
              <a:latin typeface="Noto Serif SC Bold" pitchFamily="34" charset="0"/>
              <a:ea typeface="Noto Serif SC Bold" pitchFamily="34" charset="-122"/>
            </a:endParaRPr>
          </a:p>
        </p:txBody>
      </p:sp>
      <p:sp>
        <p:nvSpPr>
          <p:cNvPr id="41" name="AutoShape 11"/>
          <p:cNvSpPr/>
          <p:nvPr/>
        </p:nvSpPr>
        <p:spPr>
          <a:xfrm flipH="1">
            <a:off x="6943931" y="6589401"/>
            <a:ext cx="6120972" cy="0"/>
          </a:xfrm>
          <a:prstGeom prst="line">
            <a:avLst/>
          </a:prstGeom>
          <a:ln w="63500" cap="rnd">
            <a:solidFill>
              <a:srgbClr val="86C7ED"/>
            </a:solidFill>
            <a:prstDash val="sysDot"/>
            <a:headEnd type="none" w="sm" len="sm"/>
            <a:tailEnd type="none" w="sm" len="sm"/>
          </a:ln>
        </p:spPr>
      </p:sp>
      <p:sp>
        <p:nvSpPr>
          <p:cNvPr id="31" name="TextBox 17"/>
          <p:cNvSpPr txBox="1"/>
          <p:nvPr/>
        </p:nvSpPr>
        <p:spPr>
          <a:xfrm>
            <a:off x="456060" y="3440485"/>
            <a:ext cx="6402257" cy="844783"/>
          </a:xfrm>
          <a:prstGeom prst="rect">
            <a:avLst/>
          </a:prstGeom>
        </p:spPr>
        <p:txBody>
          <a:bodyPr wrap="square" lIns="0" tIns="0" rIns="0" bIns="0" rtlCol="0" anchor="t">
            <a:spAutoFit/>
          </a:bodyPr>
          <a:lstStyle/>
          <a:p>
            <a:pPr algn="ctr" rtl="1">
              <a:lnSpc>
                <a:spcPts val="3359"/>
              </a:lnSpc>
              <a:spcBef>
                <a:spcPct val="0"/>
              </a:spcBef>
            </a:pPr>
            <a:r>
              <a:rPr lang="ar-DZ" sz="2800" b="1" dirty="0">
                <a:latin typeface="Noto Serif SC Bold" pitchFamily="34" charset="0"/>
                <a:ea typeface="Noto Serif SC Bold" pitchFamily="34" charset="-122"/>
                <a:cs typeface="Noto Serif SC Bold" pitchFamily="34" charset="-120"/>
              </a:rPr>
              <a:t>ثانيا:</a:t>
            </a:r>
            <a:r>
              <a:rPr lang="en-US" sz="2800" b="1" dirty="0">
                <a:latin typeface="Noto Serif SC Bold" pitchFamily="34" charset="0"/>
                <a:ea typeface="Noto Serif SC Bold" pitchFamily="34" charset="-122"/>
                <a:cs typeface="Noto Serif SC Bold" pitchFamily="34" charset="-120"/>
              </a:rPr>
              <a:t> </a:t>
            </a:r>
            <a:r>
              <a:rPr lang="en-US" sz="2800" b="1" dirty="0" err="1">
                <a:latin typeface="Noto Serif SC Bold" pitchFamily="34" charset="0"/>
                <a:ea typeface="Noto Serif SC Bold" pitchFamily="34" charset="-122"/>
                <a:cs typeface="Noto Serif SC Bold" pitchFamily="34" charset="-120"/>
              </a:rPr>
              <a:t>النظام</a:t>
            </a:r>
            <a:r>
              <a:rPr lang="en-US" sz="2800" b="1" dirty="0">
                <a:latin typeface="Noto Serif SC Bold" pitchFamily="34" charset="0"/>
                <a:ea typeface="Noto Serif SC Bold" pitchFamily="34" charset="-122"/>
                <a:cs typeface="Noto Serif SC Bold" pitchFamily="34" charset="-120"/>
              </a:rPr>
              <a:t> </a:t>
            </a:r>
            <a:r>
              <a:rPr lang="ar-DZ" sz="2800" b="1" dirty="0">
                <a:latin typeface="Noto Serif SC Bold" pitchFamily="34" charset="0"/>
                <a:ea typeface="Noto Serif SC Bold" pitchFamily="34" charset="-122"/>
                <a:cs typeface="Noto Serif SC Bold" pitchFamily="34" charset="-120"/>
              </a:rPr>
              <a:t>البنكي في ظل تعديل قانون النقد والقرض لسنة 2001 الأمر رقم (01-01)</a:t>
            </a:r>
            <a:endParaRPr lang="en-US" sz="2800" b="1" dirty="0">
              <a:latin typeface="Noto Serif SC Bold" pitchFamily="34" charset="0"/>
              <a:ea typeface="Noto Serif SC Bold" pitchFamily="34" charset="-122"/>
              <a:cs typeface="Noto Serif SC Bold" pitchFamily="34" charset="-120"/>
            </a:endParaRPr>
          </a:p>
        </p:txBody>
      </p:sp>
      <p:sp>
        <p:nvSpPr>
          <p:cNvPr id="32" name="TextBox 17"/>
          <p:cNvSpPr txBox="1"/>
          <p:nvPr/>
        </p:nvSpPr>
        <p:spPr>
          <a:xfrm>
            <a:off x="366059" y="4534974"/>
            <a:ext cx="6402257" cy="1308050"/>
          </a:xfrm>
          <a:prstGeom prst="rect">
            <a:avLst/>
          </a:prstGeom>
        </p:spPr>
        <p:txBody>
          <a:bodyPr wrap="square" lIns="0" tIns="0" rIns="0" bIns="0" rtlCol="0" anchor="t">
            <a:spAutoFit/>
          </a:bodyPr>
          <a:lstStyle/>
          <a:p>
            <a:pPr algn="ctr" rtl="1">
              <a:lnSpc>
                <a:spcPts val="3359"/>
              </a:lnSpc>
              <a:spcBef>
                <a:spcPct val="0"/>
              </a:spcBef>
            </a:pPr>
            <a:r>
              <a:rPr lang="ar-DZ" sz="2800" b="1" dirty="0">
                <a:latin typeface="Noto Serif SC Bold" pitchFamily="34" charset="0"/>
                <a:ea typeface="Noto Serif SC Bold" pitchFamily="34" charset="-122"/>
                <a:cs typeface="Noto Serif SC Bold" pitchFamily="34" charset="-120"/>
              </a:rPr>
              <a:t>ثالثا: </a:t>
            </a:r>
            <a:r>
              <a:rPr lang="en-US" sz="2800" b="1" dirty="0" err="1">
                <a:latin typeface="Noto Serif SC Bold" pitchFamily="34" charset="0"/>
                <a:ea typeface="Noto Serif SC Bold" pitchFamily="34" charset="-122"/>
                <a:cs typeface="Noto Serif SC Bold" pitchFamily="34" charset="-120"/>
              </a:rPr>
              <a:t>النظام</a:t>
            </a:r>
            <a:r>
              <a:rPr lang="en-US" sz="2800" b="1" dirty="0">
                <a:latin typeface="Noto Serif SC Bold" pitchFamily="34" charset="0"/>
                <a:ea typeface="Noto Serif SC Bold" pitchFamily="34" charset="-122"/>
                <a:cs typeface="Noto Serif SC Bold" pitchFamily="34" charset="-120"/>
              </a:rPr>
              <a:t> </a:t>
            </a:r>
            <a:r>
              <a:rPr lang="ar-DZ" sz="2800" b="1" dirty="0">
                <a:latin typeface="Noto Serif SC Bold" pitchFamily="34" charset="0"/>
                <a:ea typeface="Noto Serif SC Bold" pitchFamily="34" charset="-122"/>
                <a:cs typeface="Noto Serif SC Bold" pitchFamily="34" charset="-120"/>
              </a:rPr>
              <a:t>البنكي في ظل تعديل قانون النقد والقرض لسنة 2003 الأمر رقم (03-11)</a:t>
            </a:r>
            <a:endParaRPr lang="en-US" sz="2800" b="1" dirty="0">
              <a:latin typeface="Noto Serif SC Bold" pitchFamily="34" charset="0"/>
              <a:ea typeface="Noto Serif SC Bold" pitchFamily="34" charset="-122"/>
              <a:cs typeface="Noto Serif SC Bold" pitchFamily="34" charset="-120"/>
            </a:endParaRPr>
          </a:p>
          <a:p>
            <a:pPr algn="ctr" rtl="1">
              <a:lnSpc>
                <a:spcPts val="3359"/>
              </a:lnSpc>
              <a:spcBef>
                <a:spcPct val="0"/>
              </a:spcBef>
            </a:pPr>
            <a:endParaRPr lang="en-US" sz="2800" dirty="0"/>
          </a:p>
        </p:txBody>
      </p:sp>
      <p:sp>
        <p:nvSpPr>
          <p:cNvPr id="33" name="TextBox 17"/>
          <p:cNvSpPr txBox="1"/>
          <p:nvPr/>
        </p:nvSpPr>
        <p:spPr>
          <a:xfrm>
            <a:off x="299474" y="5660655"/>
            <a:ext cx="6402257" cy="1293816"/>
          </a:xfrm>
          <a:prstGeom prst="rect">
            <a:avLst/>
          </a:prstGeom>
        </p:spPr>
        <p:txBody>
          <a:bodyPr wrap="square" lIns="0" tIns="0" rIns="0" bIns="0" rtlCol="0" anchor="t">
            <a:spAutoFit/>
          </a:bodyPr>
          <a:lstStyle/>
          <a:p>
            <a:pPr algn="ctr" rtl="1">
              <a:lnSpc>
                <a:spcPts val="3359"/>
              </a:lnSpc>
              <a:spcBef>
                <a:spcPct val="0"/>
              </a:spcBef>
            </a:pPr>
            <a:r>
              <a:rPr lang="ar-DZ" sz="2800" b="1" dirty="0">
                <a:latin typeface="Noto Serif SC Bold" pitchFamily="34" charset="0"/>
                <a:ea typeface="Noto Serif SC Bold" pitchFamily="34" charset="-122"/>
                <a:cs typeface="Noto Serif SC Bold" pitchFamily="34" charset="-120"/>
              </a:rPr>
              <a:t>رابعا: </a:t>
            </a:r>
            <a:r>
              <a:rPr lang="en-US" sz="2800" b="1" dirty="0" err="1">
                <a:latin typeface="Noto Serif SC Bold" pitchFamily="34" charset="0"/>
                <a:ea typeface="Noto Serif SC Bold" pitchFamily="34" charset="-122"/>
                <a:cs typeface="Noto Serif SC Bold" pitchFamily="34" charset="-120"/>
              </a:rPr>
              <a:t>النظام</a:t>
            </a:r>
            <a:r>
              <a:rPr lang="en-US" sz="2800" b="1" dirty="0">
                <a:latin typeface="Noto Serif SC Bold" pitchFamily="34" charset="0"/>
                <a:ea typeface="Noto Serif SC Bold" pitchFamily="34" charset="-122"/>
                <a:cs typeface="Noto Serif SC Bold" pitchFamily="34" charset="-120"/>
              </a:rPr>
              <a:t> </a:t>
            </a:r>
            <a:r>
              <a:rPr lang="ar-DZ" sz="2800" b="1" dirty="0">
                <a:latin typeface="Noto Serif SC Bold" pitchFamily="34" charset="0"/>
                <a:ea typeface="Noto Serif SC Bold" pitchFamily="34" charset="-122"/>
                <a:cs typeface="Noto Serif SC Bold" pitchFamily="34" charset="-120"/>
              </a:rPr>
              <a:t>البنكي في ظل تعديل قانون النقد والقرض لسنة 2010 (الأمر 10-04)</a:t>
            </a:r>
            <a:endParaRPr lang="en-US" sz="2800" b="1" dirty="0">
              <a:latin typeface="Noto Serif SC Bold" pitchFamily="34" charset="0"/>
              <a:ea typeface="Noto Serif SC Bold" pitchFamily="34" charset="-122"/>
              <a:cs typeface="Noto Serif SC Bold" pitchFamily="34" charset="-120"/>
            </a:endParaRPr>
          </a:p>
          <a:p>
            <a:pPr algn="ctr" rtl="1">
              <a:lnSpc>
                <a:spcPts val="3359"/>
              </a:lnSpc>
              <a:spcBef>
                <a:spcPct val="0"/>
              </a:spcBef>
            </a:pPr>
            <a:endParaRPr lang="en-US" sz="2800" dirty="0"/>
          </a:p>
        </p:txBody>
      </p:sp>
      <p:sp>
        <p:nvSpPr>
          <p:cNvPr id="34" name="TextBox 17"/>
          <p:cNvSpPr txBox="1"/>
          <p:nvPr/>
        </p:nvSpPr>
        <p:spPr>
          <a:xfrm>
            <a:off x="299474" y="6917095"/>
            <a:ext cx="6402257" cy="1308050"/>
          </a:xfrm>
          <a:prstGeom prst="rect">
            <a:avLst/>
          </a:prstGeom>
        </p:spPr>
        <p:txBody>
          <a:bodyPr wrap="square" lIns="0" tIns="0" rIns="0" bIns="0" rtlCol="0" anchor="t">
            <a:spAutoFit/>
          </a:bodyPr>
          <a:lstStyle/>
          <a:p>
            <a:pPr algn="ctr" rtl="1">
              <a:lnSpc>
                <a:spcPts val="3359"/>
              </a:lnSpc>
              <a:spcBef>
                <a:spcPct val="0"/>
              </a:spcBef>
            </a:pPr>
            <a:r>
              <a:rPr lang="ar-DZ" sz="2800" b="1" dirty="0">
                <a:latin typeface="Noto Serif SC Bold" pitchFamily="34" charset="0"/>
                <a:ea typeface="Noto Serif SC Bold" pitchFamily="34" charset="-122"/>
                <a:cs typeface="Noto Serif SC Bold" pitchFamily="34" charset="-120"/>
              </a:rPr>
              <a:t>خامسا: </a:t>
            </a:r>
            <a:r>
              <a:rPr lang="en-US" sz="2800" b="1" dirty="0" err="1">
                <a:latin typeface="Noto Serif SC Bold" pitchFamily="34" charset="0"/>
                <a:ea typeface="Noto Serif SC Bold" pitchFamily="34" charset="-122"/>
                <a:cs typeface="Noto Serif SC Bold" pitchFamily="34" charset="-120"/>
              </a:rPr>
              <a:t>النظام</a:t>
            </a:r>
            <a:r>
              <a:rPr lang="en-US" sz="2800" b="1" dirty="0">
                <a:latin typeface="Noto Serif SC Bold" pitchFamily="34" charset="0"/>
                <a:ea typeface="Noto Serif SC Bold" pitchFamily="34" charset="-122"/>
                <a:cs typeface="Noto Serif SC Bold" pitchFamily="34" charset="-120"/>
              </a:rPr>
              <a:t> </a:t>
            </a:r>
            <a:r>
              <a:rPr lang="ar-DZ" sz="2800" b="1" dirty="0">
                <a:latin typeface="Noto Serif SC Bold" pitchFamily="34" charset="0"/>
                <a:ea typeface="Noto Serif SC Bold" pitchFamily="34" charset="-122"/>
                <a:cs typeface="Noto Serif SC Bold" pitchFamily="34" charset="-120"/>
              </a:rPr>
              <a:t>البنكي في ظل تعديل قانون النقد والقرض لسنة 2017 ( القانون 17-10)</a:t>
            </a:r>
            <a:endParaRPr lang="en-US" sz="2800" b="1" dirty="0">
              <a:latin typeface="Noto Serif SC Bold" pitchFamily="34" charset="0"/>
              <a:ea typeface="Noto Serif SC Bold" pitchFamily="34" charset="-122"/>
              <a:cs typeface="Noto Serif SC Bold" pitchFamily="34" charset="-120"/>
            </a:endParaRPr>
          </a:p>
          <a:p>
            <a:pPr algn="ctr" rtl="1">
              <a:lnSpc>
                <a:spcPts val="3359"/>
              </a:lnSpc>
              <a:spcBef>
                <a:spcPct val="0"/>
              </a:spcBef>
            </a:pPr>
            <a:endParaRPr lang="en-US" sz="2800" dirty="0"/>
          </a:p>
        </p:txBody>
      </p:sp>
      <p:sp>
        <p:nvSpPr>
          <p:cNvPr id="35" name="AutoShape 11"/>
          <p:cNvSpPr/>
          <p:nvPr/>
        </p:nvSpPr>
        <p:spPr>
          <a:xfrm flipH="1">
            <a:off x="456060" y="7865427"/>
            <a:ext cx="6120972" cy="0"/>
          </a:xfrm>
          <a:prstGeom prst="line">
            <a:avLst/>
          </a:prstGeom>
          <a:ln w="63500" cap="rnd">
            <a:solidFill>
              <a:srgbClr val="86C7ED"/>
            </a:solidFill>
            <a:prstDash val="sysDot"/>
            <a:headEnd type="none" w="sm" len="sm"/>
            <a:tailEnd type="none" w="sm" len="sm"/>
          </a:ln>
        </p:spPr>
      </p:sp>
    </p:spTree>
    <p:extLst>
      <p:ext uri="{BB962C8B-B14F-4D97-AF65-F5344CB8AC3E}">
        <p14:creationId xmlns:p14="http://schemas.microsoft.com/office/powerpoint/2010/main" val="271820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9188" y="2867442"/>
            <a:ext cx="11463645" cy="3139321"/>
          </a:xfrm>
          <a:prstGeom prst="rect">
            <a:avLst/>
          </a:prstGeom>
        </p:spPr>
        <p:txBody>
          <a:bodyPr wrap="square">
            <a:spAutoFit/>
          </a:bodyPr>
          <a:lstStyle/>
          <a:p>
            <a:pPr lvl="0" algn="r" rtl="1"/>
            <a:r>
              <a:rPr lang="ar-DZ" sz="4400" b="1" dirty="0" smtClean="0">
                <a:solidFill>
                  <a:schemeClr val="accent6">
                    <a:lumMod val="50000"/>
                  </a:schemeClr>
                </a:solidFill>
                <a:latin typeface="Noto Serif SC Bold" pitchFamily="34" charset="0"/>
                <a:ea typeface="Noto Serif SC Bold" pitchFamily="34" charset="-122"/>
              </a:rPr>
              <a:t>المحور </a:t>
            </a:r>
            <a:r>
              <a:rPr lang="ar-DZ" sz="4400" b="1" dirty="0" smtClean="0">
                <a:solidFill>
                  <a:schemeClr val="accent6">
                    <a:lumMod val="50000"/>
                  </a:schemeClr>
                </a:solidFill>
                <a:latin typeface="Noto Serif SC Bold" pitchFamily="34" charset="0"/>
                <a:ea typeface="Noto Serif SC Bold" pitchFamily="34" charset="-122"/>
              </a:rPr>
              <a:t>الثاني:</a:t>
            </a:r>
            <a:endParaRPr lang="ar-DZ" sz="4400" b="1" dirty="0" smtClean="0">
              <a:solidFill>
                <a:schemeClr val="accent6">
                  <a:lumMod val="50000"/>
                </a:schemeClr>
              </a:solidFill>
              <a:latin typeface="Noto Serif SC Bold" pitchFamily="34" charset="0"/>
              <a:ea typeface="Noto Serif SC Bold" pitchFamily="34" charset="-122"/>
            </a:endParaRPr>
          </a:p>
          <a:p>
            <a:pPr lvl="0" algn="ctr" rtl="1">
              <a:lnSpc>
                <a:spcPct val="150000"/>
              </a:lnSpc>
            </a:pPr>
            <a:r>
              <a:rPr lang="ar-DZ" sz="4400" b="1" dirty="0" smtClean="0">
                <a:solidFill>
                  <a:schemeClr val="accent6">
                    <a:lumMod val="75000"/>
                  </a:schemeClr>
                </a:solidFill>
                <a:latin typeface="Noto Serif SC Bold" pitchFamily="34" charset="0"/>
                <a:ea typeface="Noto Serif SC Bold" pitchFamily="34" charset="-122"/>
              </a:rPr>
              <a:t>التشريعات </a:t>
            </a:r>
            <a:r>
              <a:rPr lang="en-US" sz="4400" b="1" dirty="0">
                <a:solidFill>
                  <a:schemeClr val="accent6">
                    <a:lumMod val="75000"/>
                  </a:schemeClr>
                </a:solidFill>
                <a:latin typeface="Noto Serif SC Bold" pitchFamily="34" charset="0"/>
                <a:ea typeface="Noto Serif SC Bold" pitchFamily="34" charset="-122"/>
              </a:rPr>
              <a:t>البنكية </a:t>
            </a:r>
            <a:r>
              <a:rPr lang="en-US" sz="4400" b="1" dirty="0" err="1">
                <a:solidFill>
                  <a:schemeClr val="accent6">
                    <a:lumMod val="75000"/>
                  </a:schemeClr>
                </a:solidFill>
                <a:latin typeface="Noto Serif SC Bold" pitchFamily="34" charset="0"/>
                <a:ea typeface="Noto Serif SC Bold" pitchFamily="34" charset="-122"/>
              </a:rPr>
              <a:t>في</a:t>
            </a:r>
            <a:r>
              <a:rPr lang="en-US" sz="4400" b="1" dirty="0">
                <a:solidFill>
                  <a:schemeClr val="accent6">
                    <a:lumMod val="75000"/>
                  </a:schemeClr>
                </a:solidFill>
                <a:latin typeface="Noto Serif SC Bold" pitchFamily="34" charset="0"/>
                <a:ea typeface="Noto Serif SC Bold" pitchFamily="34" charset="-122"/>
              </a:rPr>
              <a:t> </a:t>
            </a:r>
            <a:r>
              <a:rPr lang="en-US" sz="4400" b="1" dirty="0" err="1" smtClean="0">
                <a:solidFill>
                  <a:schemeClr val="accent6">
                    <a:lumMod val="75000"/>
                  </a:schemeClr>
                </a:solidFill>
                <a:latin typeface="Noto Serif SC Bold" pitchFamily="34" charset="0"/>
                <a:ea typeface="Noto Serif SC Bold" pitchFamily="34" charset="-122"/>
              </a:rPr>
              <a:t>الجزائر</a:t>
            </a:r>
            <a:endParaRPr lang="en-US" sz="4400" b="1" dirty="0" smtClean="0">
              <a:solidFill>
                <a:schemeClr val="accent6">
                  <a:lumMod val="75000"/>
                </a:schemeClr>
              </a:solidFill>
              <a:latin typeface="Noto Serif SC Bold" pitchFamily="34" charset="0"/>
              <a:ea typeface="Noto Serif SC Bold" pitchFamily="34" charset="-122"/>
            </a:endParaRPr>
          </a:p>
          <a:p>
            <a:pPr lvl="0" algn="ctr" rtl="1"/>
            <a:r>
              <a:rPr lang="en-US" sz="4400" b="1" dirty="0" smtClean="0">
                <a:solidFill>
                  <a:schemeClr val="accent6">
                    <a:lumMod val="75000"/>
                  </a:schemeClr>
                </a:solidFill>
                <a:latin typeface="Noto Serif SC Bold" pitchFamily="34" charset="0"/>
                <a:ea typeface="Noto Serif SC Bold" pitchFamily="34" charset="-122"/>
              </a:rPr>
              <a:t> </a:t>
            </a:r>
            <a:r>
              <a:rPr lang="ar-DZ" sz="4400" b="1" dirty="0" smtClean="0">
                <a:solidFill>
                  <a:schemeClr val="accent6">
                    <a:lumMod val="75000"/>
                  </a:schemeClr>
                </a:solidFill>
                <a:latin typeface="Noto Serif SC Bold" pitchFamily="34" charset="0"/>
                <a:ea typeface="Noto Serif SC Bold" pitchFamily="34" charset="-122"/>
              </a:rPr>
              <a:t>بعد</a:t>
            </a:r>
            <a:r>
              <a:rPr lang="ar-DZ" sz="4400" b="1" dirty="0" smtClean="0">
                <a:solidFill>
                  <a:schemeClr val="accent6">
                    <a:lumMod val="75000"/>
                  </a:schemeClr>
                </a:solidFill>
                <a:latin typeface="Noto Serif SC Bold" pitchFamily="34" charset="0"/>
                <a:ea typeface="Noto Serif SC Bold" pitchFamily="34" charset="-122"/>
              </a:rPr>
              <a:t> </a:t>
            </a:r>
            <a:r>
              <a:rPr lang="ar-DZ" sz="4400" b="1" dirty="0">
                <a:solidFill>
                  <a:schemeClr val="accent6">
                    <a:lumMod val="75000"/>
                  </a:schemeClr>
                </a:solidFill>
                <a:latin typeface="Noto Serif SC Bold" pitchFamily="34" charset="0"/>
                <a:ea typeface="Noto Serif SC Bold" pitchFamily="34" charset="-122"/>
              </a:rPr>
              <a:t>صدور قانون النقد والقرض 1990</a:t>
            </a:r>
            <a:endParaRPr lang="fr-FR" sz="4400" dirty="0">
              <a:solidFill>
                <a:schemeClr val="accent6">
                  <a:lumMod val="75000"/>
                </a:schemeClr>
              </a:solidFill>
            </a:endParaRPr>
          </a:p>
          <a:p>
            <a:pPr algn="ctr" rtl="1"/>
            <a:endParaRPr lang="en-US" sz="4400" b="1" dirty="0">
              <a:solidFill>
                <a:srgbClr val="006747"/>
              </a:solidFill>
              <a:latin typeface="Noto Serif SC Bold" pitchFamily="34" charset="0"/>
              <a:ea typeface="Noto Serif SC Bold" pitchFamily="34" charset="-122"/>
              <a:cs typeface="+mj-cs"/>
            </a:endParaRPr>
          </a:p>
        </p:txBody>
      </p:sp>
      <p:sp>
        <p:nvSpPr>
          <p:cNvPr id="4" name="Rectangle 3"/>
          <p:cNvSpPr/>
          <p:nvPr/>
        </p:nvSpPr>
        <p:spPr>
          <a:xfrm>
            <a:off x="0" y="7727324"/>
            <a:ext cx="14630400" cy="5022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riangle isocèle 1"/>
          <p:cNvSpPr/>
          <p:nvPr/>
        </p:nvSpPr>
        <p:spPr>
          <a:xfrm rot="16200000">
            <a:off x="8605778" y="2204977"/>
            <a:ext cx="8229600" cy="3819645"/>
          </a:xfrm>
          <a:prstGeom prst="triangle">
            <a:avLst>
              <a:gd name="adj" fmla="val 5124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1483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358680" y="3763268"/>
            <a:ext cx="6095167" cy="566976"/>
          </a:xfrm>
          <a:prstGeom prst="rect">
            <a:avLst/>
          </a:prstGeom>
          <a:noFill/>
          <a:ln/>
        </p:spPr>
        <p:txBody>
          <a:bodyPr wrap="none" lIns="0" tIns="0" rIns="0" bIns="0" rtlCol="0" anchor="t"/>
          <a:lstStyle/>
          <a:p>
            <a:pPr marL="0" indent="0" algn="r" rtl="1">
              <a:lnSpc>
                <a:spcPts val="4450"/>
              </a:lnSpc>
              <a:buNone/>
            </a:pPr>
            <a:endParaRPr lang="en-US" sz="3550" dirty="0"/>
          </a:p>
        </p:txBody>
      </p:sp>
      <p:sp>
        <p:nvSpPr>
          <p:cNvPr id="4" name="Shape 1"/>
          <p:cNvSpPr/>
          <p:nvPr/>
        </p:nvSpPr>
        <p:spPr>
          <a:xfrm>
            <a:off x="1136415" y="2087930"/>
            <a:ext cx="12083249" cy="5581073"/>
          </a:xfrm>
          <a:prstGeom prst="roundRect">
            <a:avLst>
              <a:gd name="adj" fmla="val 6988"/>
            </a:avLst>
          </a:prstGeom>
          <a:solidFill>
            <a:srgbClr val="E5F9F2">
              <a:alpha val="95000"/>
            </a:srgbClr>
          </a:solidFill>
          <a:ln w="30480">
            <a:solidFill>
              <a:srgbClr val="B7D5CA"/>
            </a:solidFill>
            <a:prstDash val="solid"/>
          </a:ln>
        </p:spPr>
      </p:sp>
      <p:sp>
        <p:nvSpPr>
          <p:cNvPr id="5" name="Shape 2"/>
          <p:cNvSpPr/>
          <p:nvPr/>
        </p:nvSpPr>
        <p:spPr>
          <a:xfrm>
            <a:off x="12608822" y="2080694"/>
            <a:ext cx="610842" cy="5581074"/>
          </a:xfrm>
          <a:prstGeom prst="roundRect">
            <a:avLst>
              <a:gd name="adj" fmla="val 167442"/>
            </a:avLst>
          </a:prstGeom>
          <a:solidFill>
            <a:srgbClr val="006747"/>
          </a:solidFill>
          <a:ln/>
        </p:spPr>
      </p:sp>
      <p:sp>
        <p:nvSpPr>
          <p:cNvPr id="6" name="Text 3"/>
          <p:cNvSpPr/>
          <p:nvPr/>
        </p:nvSpPr>
        <p:spPr>
          <a:xfrm>
            <a:off x="3365441" y="4878467"/>
            <a:ext cx="2835235" cy="354330"/>
          </a:xfrm>
          <a:prstGeom prst="rect">
            <a:avLst/>
          </a:prstGeom>
          <a:noFill/>
          <a:ln/>
        </p:spPr>
        <p:txBody>
          <a:bodyPr wrap="none" lIns="0" tIns="0" rIns="0" bIns="0" rtlCol="0" anchor="t"/>
          <a:lstStyle/>
          <a:p>
            <a:pPr marL="0" indent="0" algn="r" rtl="1">
              <a:lnSpc>
                <a:spcPts val="2750"/>
              </a:lnSpc>
              <a:buNone/>
            </a:pPr>
            <a:endParaRPr lang="en-US" sz="2200" dirty="0"/>
          </a:p>
        </p:txBody>
      </p:sp>
      <p:sp>
        <p:nvSpPr>
          <p:cNvPr id="10" name="Text 7"/>
          <p:cNvSpPr/>
          <p:nvPr/>
        </p:nvSpPr>
        <p:spPr>
          <a:xfrm>
            <a:off x="10652641" y="4939070"/>
            <a:ext cx="2835235" cy="354330"/>
          </a:xfrm>
          <a:prstGeom prst="rect">
            <a:avLst/>
          </a:prstGeom>
          <a:noFill/>
          <a:ln/>
        </p:spPr>
        <p:txBody>
          <a:bodyPr wrap="none" lIns="0" tIns="0" rIns="0" bIns="0" rtlCol="0" anchor="t"/>
          <a:lstStyle/>
          <a:p>
            <a:pPr marL="0" indent="0" algn="r" rtl="1">
              <a:lnSpc>
                <a:spcPts val="2750"/>
              </a:lnSpc>
              <a:buNone/>
            </a:pPr>
            <a:endParaRPr lang="en-US" sz="2200" dirty="0"/>
          </a:p>
        </p:txBody>
      </p:sp>
      <p:sp>
        <p:nvSpPr>
          <p:cNvPr id="11" name="Text 8"/>
          <p:cNvSpPr/>
          <p:nvPr/>
        </p:nvSpPr>
        <p:spPr>
          <a:xfrm>
            <a:off x="9317620" y="5429488"/>
            <a:ext cx="4170257" cy="1088708"/>
          </a:xfrm>
          <a:prstGeom prst="rect">
            <a:avLst/>
          </a:prstGeom>
          <a:noFill/>
          <a:ln/>
        </p:spPr>
        <p:txBody>
          <a:bodyPr wrap="square" lIns="0" tIns="0" rIns="0" bIns="0" rtlCol="0" anchor="t"/>
          <a:lstStyle/>
          <a:p>
            <a:pPr marL="0" indent="0" algn="r" rtl="1">
              <a:lnSpc>
                <a:spcPts val="2850"/>
              </a:lnSpc>
              <a:buNone/>
            </a:pPr>
            <a:endParaRPr lang="en-US" sz="1750" b="1" dirty="0">
              <a:latin typeface="Times New Roman" panose="02020603050405020304" pitchFamily="18" charset="0"/>
              <a:cs typeface="Times New Roman" panose="02020603050405020304" pitchFamily="18" charset="0"/>
            </a:endParaRPr>
          </a:p>
        </p:txBody>
      </p:sp>
      <p:sp>
        <p:nvSpPr>
          <p:cNvPr id="2" name="Rectangle 1"/>
          <p:cNvSpPr/>
          <p:nvPr/>
        </p:nvSpPr>
        <p:spPr>
          <a:xfrm>
            <a:off x="1308632" y="2145656"/>
            <a:ext cx="11031977" cy="5262979"/>
          </a:xfrm>
          <a:prstGeom prst="rect">
            <a:avLst/>
          </a:prstGeom>
        </p:spPr>
        <p:txBody>
          <a:bodyPr wrap="square">
            <a:spAutoFit/>
          </a:bodyPr>
          <a:lstStyle/>
          <a:p>
            <a:pPr algn="just" rtl="1">
              <a:lnSpc>
                <a:spcPct val="200000"/>
              </a:lnSpc>
            </a:pP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يعد</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قانون</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النقد</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والقرض</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رقم</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800" b="1" dirty="0" smtClean="0">
                <a:solidFill>
                  <a:schemeClr val="accent6"/>
                </a:solidFill>
                <a:latin typeface="Times New Roman" panose="02020603050405020304" pitchFamily="18" charset="0"/>
                <a:ea typeface="Geist" pitchFamily="34" charset="-122"/>
                <a:cs typeface="Times New Roman" panose="02020603050405020304" pitchFamily="18" charset="0"/>
              </a:rPr>
              <a:t>90-10</a:t>
            </a:r>
            <a:r>
              <a:rPr lang="en-US" sz="2800" b="1" dirty="0" smtClean="0">
                <a:solidFill>
                  <a:schemeClr val="accent6"/>
                </a:solidFill>
                <a:latin typeface="Times New Roman" panose="02020603050405020304" pitchFamily="18" charset="0"/>
                <a:ea typeface="Geist" pitchFamily="34" charset="-122"/>
                <a:cs typeface="Times New Roman" panose="02020603050405020304" pitchFamily="18" charset="0"/>
              </a:rPr>
              <a:t> </a:t>
            </a:r>
            <a:r>
              <a:rPr lang="ar-DZ" sz="2800" b="1" dirty="0" smtClean="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نقطة</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تحول</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حاسمة</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ا</a:t>
            </a: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لنظام</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النقدي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والمالي</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للجزائر</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algn="just" rtl="1">
              <a:lnSpc>
                <a:spcPct val="200000"/>
              </a:lnSpc>
            </a:pP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فقد</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جاء</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هذا</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القانون</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لهدة أهداف نذكر منها:</a:t>
            </a:r>
          </a:p>
          <a:p>
            <a:pPr marL="457200" indent="-457200" algn="just" rtl="1">
              <a:lnSpc>
                <a:spcPct val="200000"/>
              </a:lnSpc>
              <a:buFont typeface="Courier New" panose="02070309020205020404" pitchFamily="49" charset="0"/>
              <a:buChar char="o"/>
            </a:pP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إعادة</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هيكلة</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القطاع</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المصرفي</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457200" indent="-457200" algn="just" rtl="1">
              <a:lnSpc>
                <a:spcPct val="200000"/>
              </a:lnSpc>
              <a:buFont typeface="Courier New" panose="02070309020205020404" pitchFamily="49" charset="0"/>
              <a:buChar char="o"/>
            </a:pP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تعزيز</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استقلالية</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السياسة</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النقدية</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457200" indent="-457200" algn="just" rtl="1">
              <a:lnSpc>
                <a:spcPct val="200000"/>
              </a:lnSpc>
              <a:buFont typeface="Courier New" panose="02070309020205020404" pitchFamily="49" charset="0"/>
              <a:buChar char="o"/>
            </a:pP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إرساء</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أسس</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نظام</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مالي</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أكثر</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شفافية</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وكفاءة</a:t>
            </a: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marL="457200" indent="-457200" algn="just" rtl="1">
              <a:lnSpc>
                <a:spcPct val="200000"/>
              </a:lnSpc>
              <a:buFont typeface="Courier New" panose="02070309020205020404" pitchFamily="49" charset="0"/>
              <a:buChar char="o"/>
            </a:pP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فصل</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السلطات</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وتوضيح</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الأدوار</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لضمان</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إدارة</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اقتصادية</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سليمة</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0" y="-96135"/>
            <a:ext cx="14630400" cy="117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ts val="4850"/>
              </a:lnSpc>
            </a:pPr>
            <a:r>
              <a:rPr lang="ar-DZ" sz="3900" b="1" dirty="0" smtClean="0">
                <a:solidFill>
                  <a:srgbClr val="006747"/>
                </a:solidFill>
                <a:latin typeface="Noto Serif SC Bold" pitchFamily="34" charset="0"/>
                <a:ea typeface="Noto Serif SC Bold" pitchFamily="34" charset="-122"/>
                <a:cs typeface="Noto Serif SC Bold" pitchFamily="34" charset="-120"/>
              </a:rPr>
              <a:t>أولا</a:t>
            </a:r>
            <a:r>
              <a:rPr lang="ar-DZ" sz="3900" b="1" dirty="0" smtClean="0">
                <a:solidFill>
                  <a:srgbClr val="006747"/>
                </a:solidFill>
                <a:latin typeface="Noto Serif SC Bold" pitchFamily="34" charset="0"/>
                <a:ea typeface="Noto Serif SC Bold" pitchFamily="34" charset="-122"/>
                <a:cs typeface="Noto Serif SC Bold" pitchFamily="34" charset="-120"/>
              </a:rPr>
              <a:t>: </a:t>
            </a:r>
            <a:r>
              <a:rPr lang="en-US" sz="3900" b="1" dirty="0" err="1">
                <a:solidFill>
                  <a:srgbClr val="006747"/>
                </a:solidFill>
                <a:latin typeface="Noto Serif SC Bold" pitchFamily="34" charset="0"/>
                <a:ea typeface="Noto Serif SC Bold" pitchFamily="34" charset="-122"/>
                <a:cs typeface="Noto Serif SC Bold" pitchFamily="34" charset="-120"/>
              </a:rPr>
              <a:t>النظام</a:t>
            </a:r>
            <a:r>
              <a:rPr lang="en-US" sz="3900" b="1" dirty="0">
                <a:solidFill>
                  <a:srgbClr val="006747"/>
                </a:solidFill>
                <a:latin typeface="Noto Serif SC Bold" pitchFamily="34" charset="0"/>
                <a:ea typeface="Noto Serif SC Bold" pitchFamily="34" charset="-122"/>
                <a:cs typeface="Noto Serif SC Bold" pitchFamily="34" charset="-120"/>
              </a:rPr>
              <a:t> </a:t>
            </a:r>
            <a:r>
              <a:rPr lang="ar-DZ" sz="3900" b="1" dirty="0">
                <a:solidFill>
                  <a:srgbClr val="006747"/>
                </a:solidFill>
                <a:latin typeface="Noto Serif SC Bold" pitchFamily="34" charset="0"/>
                <a:ea typeface="Noto Serif SC Bold" pitchFamily="34" charset="-122"/>
                <a:cs typeface="Noto Serif SC Bold" pitchFamily="34" charset="-120"/>
              </a:rPr>
              <a:t>البنكي </a:t>
            </a:r>
            <a:r>
              <a:rPr lang="ar-DZ" sz="3900" b="1" dirty="0" smtClean="0">
                <a:solidFill>
                  <a:srgbClr val="006747"/>
                </a:solidFill>
                <a:latin typeface="Noto Serif SC Bold" pitchFamily="34" charset="0"/>
                <a:ea typeface="Noto Serif SC Bold" pitchFamily="34" charset="-122"/>
                <a:cs typeface="Noto Serif SC Bold" pitchFamily="34" charset="-120"/>
              </a:rPr>
              <a:t>في ظل قانون النقد والقرض 90-10</a:t>
            </a:r>
            <a:r>
              <a:rPr lang="fr-FR" sz="3900" b="1" dirty="0" smtClean="0">
                <a:solidFill>
                  <a:srgbClr val="006747"/>
                </a:solidFill>
                <a:latin typeface="Noto Serif SC Bold" pitchFamily="34" charset="0"/>
                <a:ea typeface="Noto Serif SC Bold" pitchFamily="34" charset="-122"/>
                <a:cs typeface="Noto Serif SC Bold" pitchFamily="34" charset="-120"/>
              </a:rPr>
              <a:t> </a:t>
            </a:r>
            <a:endParaRPr lang="en-US" sz="3900" dirty="0"/>
          </a:p>
        </p:txBody>
      </p:sp>
      <p:sp>
        <p:nvSpPr>
          <p:cNvPr id="12" name="Rectangle 11"/>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785392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0" y="-96135"/>
            <a:ext cx="14630400" cy="74462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rtl="1">
              <a:lnSpc>
                <a:spcPts val="4850"/>
              </a:lnSpc>
              <a:buFont typeface="+mj-lt"/>
              <a:buAutoNum type="arabicPeriod"/>
            </a:pPr>
            <a:endParaRPr lang="en-US" dirty="0"/>
          </a:p>
        </p:txBody>
      </p:sp>
      <p:sp>
        <p:nvSpPr>
          <p:cNvPr id="2" name="Text 0"/>
          <p:cNvSpPr/>
          <p:nvPr/>
        </p:nvSpPr>
        <p:spPr>
          <a:xfrm>
            <a:off x="4061677" y="69309"/>
            <a:ext cx="6467713" cy="457914"/>
          </a:xfrm>
          <a:prstGeom prst="rect">
            <a:avLst/>
          </a:prstGeom>
          <a:noFill/>
          <a:ln/>
        </p:spPr>
        <p:txBody>
          <a:bodyPr wrap="none" lIns="0" tIns="0" rIns="0" bIns="0" rtlCol="0" anchor="t"/>
          <a:lstStyle/>
          <a:p>
            <a:pPr marL="514350" indent="-514350" algn="r" rtl="1">
              <a:lnSpc>
                <a:spcPts val="3600"/>
              </a:lnSpc>
              <a:buFont typeface="+mj-lt"/>
              <a:buAutoNum type="arabicPeriod"/>
            </a:pPr>
            <a:r>
              <a:rPr lang="en-US" sz="3200" b="1" dirty="0" err="1" smtClean="0">
                <a:solidFill>
                  <a:srgbClr val="006747"/>
                </a:solidFill>
                <a:latin typeface="Noto Serif SC Bold" pitchFamily="34" charset="0"/>
                <a:ea typeface="Noto Serif SC Bold" pitchFamily="34" charset="-122"/>
                <a:cs typeface="Noto Serif SC Bold" pitchFamily="34" charset="-120"/>
              </a:rPr>
              <a:t>المبادئ</a:t>
            </a:r>
            <a:r>
              <a:rPr lang="en-US" sz="3200" b="1" dirty="0" smtClean="0">
                <a:solidFill>
                  <a:srgbClr val="006747"/>
                </a:solidFill>
                <a:latin typeface="Noto Serif SC Bold" pitchFamily="34" charset="0"/>
                <a:ea typeface="Noto Serif SC Bold" pitchFamily="34" charset="-122"/>
                <a:cs typeface="Noto Serif SC Bold" pitchFamily="34" charset="-120"/>
              </a:rPr>
              <a:t> </a:t>
            </a:r>
            <a:r>
              <a:rPr lang="en-US" sz="3200" b="1" dirty="0">
                <a:solidFill>
                  <a:srgbClr val="006747"/>
                </a:solidFill>
                <a:latin typeface="Noto Serif SC Bold" pitchFamily="34" charset="0"/>
                <a:ea typeface="Noto Serif SC Bold" pitchFamily="34" charset="-122"/>
                <a:cs typeface="Noto Serif SC Bold" pitchFamily="34" charset="-120"/>
              </a:rPr>
              <a:t>الجوهرية لقانون </a:t>
            </a:r>
            <a:r>
              <a:rPr lang="en-US" sz="3200" b="1" dirty="0" err="1">
                <a:solidFill>
                  <a:srgbClr val="006747"/>
                </a:solidFill>
                <a:latin typeface="Noto Serif SC Bold" pitchFamily="34" charset="0"/>
                <a:ea typeface="Noto Serif SC Bold" pitchFamily="34" charset="-122"/>
                <a:cs typeface="Noto Serif SC Bold" pitchFamily="34" charset="-120"/>
              </a:rPr>
              <a:t>النقد</a:t>
            </a:r>
            <a:r>
              <a:rPr lang="en-US" sz="3200" b="1" dirty="0">
                <a:solidFill>
                  <a:srgbClr val="006747"/>
                </a:solidFill>
                <a:latin typeface="Noto Serif SC Bold" pitchFamily="34" charset="0"/>
                <a:ea typeface="Noto Serif SC Bold" pitchFamily="34" charset="-122"/>
                <a:cs typeface="Noto Serif SC Bold" pitchFamily="34" charset="-120"/>
              </a:rPr>
              <a:t> </a:t>
            </a:r>
            <a:r>
              <a:rPr lang="en-US" sz="3200" b="1" dirty="0" err="1" smtClean="0">
                <a:solidFill>
                  <a:srgbClr val="006747"/>
                </a:solidFill>
                <a:latin typeface="Noto Serif SC Bold" pitchFamily="34" charset="0"/>
                <a:ea typeface="Noto Serif SC Bold" pitchFamily="34" charset="-122"/>
                <a:cs typeface="Noto Serif SC Bold" pitchFamily="34" charset="-120"/>
              </a:rPr>
              <a:t>والقرض</a:t>
            </a:r>
            <a:r>
              <a:rPr lang="ar-DZ" sz="3200" b="1" dirty="0" smtClean="0">
                <a:solidFill>
                  <a:srgbClr val="006747"/>
                </a:solidFill>
                <a:latin typeface="Noto Serif SC Bold" pitchFamily="34" charset="0"/>
                <a:ea typeface="Noto Serif SC Bold" pitchFamily="34" charset="-122"/>
                <a:cs typeface="Noto Serif SC Bold" pitchFamily="34" charset="-120"/>
              </a:rPr>
              <a:t> 90-10</a:t>
            </a:r>
            <a:endParaRPr lang="en-US" sz="3200" dirty="0"/>
          </a:p>
        </p:txBody>
      </p:sp>
      <p:sp>
        <p:nvSpPr>
          <p:cNvPr id="4" name="Text 2"/>
          <p:cNvSpPr/>
          <p:nvPr/>
        </p:nvSpPr>
        <p:spPr>
          <a:xfrm>
            <a:off x="187226" y="2163634"/>
            <a:ext cx="4402613" cy="454124"/>
          </a:xfrm>
          <a:prstGeom prst="rect">
            <a:avLst/>
          </a:prstGeom>
          <a:noFill/>
          <a:ln/>
        </p:spPr>
        <p:txBody>
          <a:bodyPr wrap="none" lIns="0" tIns="0" rIns="0" bIns="0" rtlCol="0" anchor="t"/>
          <a:lstStyle/>
          <a:p>
            <a:pPr indent="0" algn="r" rtl="1">
              <a:lnSpc>
                <a:spcPts val="2400"/>
              </a:lnSpc>
              <a:buNone/>
            </a:pPr>
            <a:r>
              <a:rPr lang="en-US" sz="2000" b="1" dirty="0">
                <a:solidFill>
                  <a:schemeClr val="accent6"/>
                </a:solidFill>
                <a:latin typeface="Noto Serif SC Bold" pitchFamily="34" charset="0"/>
                <a:ea typeface="Noto Serif SC Bold" pitchFamily="34" charset="-122"/>
                <a:cs typeface="Noto Serif SC Bold" pitchFamily="34" charset="-120"/>
              </a:rPr>
              <a:t>الفصل بين الدائرة النقدية </a:t>
            </a:r>
            <a:r>
              <a:rPr lang="en-US" sz="2000" b="1" dirty="0" err="1">
                <a:solidFill>
                  <a:schemeClr val="accent6"/>
                </a:solidFill>
                <a:latin typeface="Noto Serif SC Bold" pitchFamily="34" charset="0"/>
                <a:ea typeface="Noto Serif SC Bold" pitchFamily="34" charset="-122"/>
                <a:cs typeface="Noto Serif SC Bold" pitchFamily="34" charset="-120"/>
              </a:rPr>
              <a:t>والدائرة</a:t>
            </a:r>
            <a:r>
              <a:rPr lang="en-US" sz="2000" b="1" dirty="0">
                <a:solidFill>
                  <a:schemeClr val="accent6"/>
                </a:solidFill>
                <a:latin typeface="Noto Serif SC Bold" pitchFamily="34" charset="0"/>
                <a:ea typeface="Noto Serif SC Bold" pitchFamily="34" charset="-122"/>
                <a:cs typeface="Noto Serif SC Bold" pitchFamily="34" charset="-120"/>
              </a:rPr>
              <a:t> </a:t>
            </a:r>
            <a:r>
              <a:rPr lang="en-US" sz="2000" b="1" dirty="0" err="1" smtClean="0">
                <a:solidFill>
                  <a:schemeClr val="accent6"/>
                </a:solidFill>
                <a:latin typeface="Noto Serif SC Bold" pitchFamily="34" charset="0"/>
                <a:ea typeface="Noto Serif SC Bold" pitchFamily="34" charset="-122"/>
                <a:cs typeface="Noto Serif SC Bold" pitchFamily="34" charset="-120"/>
              </a:rPr>
              <a:t>ال</a:t>
            </a:r>
            <a:r>
              <a:rPr lang="ar-DZ" sz="2000" b="1" dirty="0" smtClean="0">
                <a:solidFill>
                  <a:schemeClr val="accent6"/>
                </a:solidFill>
                <a:latin typeface="Noto Serif SC Bold" pitchFamily="34" charset="0"/>
                <a:ea typeface="Noto Serif SC Bold" pitchFamily="34" charset="-122"/>
                <a:cs typeface="Noto Serif SC Bold" pitchFamily="34" charset="-120"/>
              </a:rPr>
              <a:t>مالي</a:t>
            </a:r>
            <a:r>
              <a:rPr lang="en-US" sz="2000" b="1" dirty="0" smtClean="0">
                <a:solidFill>
                  <a:schemeClr val="accent6"/>
                </a:solidFill>
                <a:latin typeface="Noto Serif SC Bold" pitchFamily="34" charset="0"/>
                <a:ea typeface="Noto Serif SC Bold" pitchFamily="34" charset="-122"/>
                <a:cs typeface="Noto Serif SC Bold" pitchFamily="34" charset="-120"/>
              </a:rPr>
              <a:t>ة</a:t>
            </a:r>
            <a:endParaRPr lang="en-US" sz="2000" b="1" dirty="0">
              <a:solidFill>
                <a:schemeClr val="accent6"/>
              </a:solidFill>
              <a:latin typeface="Noto Serif SC Bold" pitchFamily="34" charset="0"/>
              <a:ea typeface="Noto Serif SC Bold" pitchFamily="34" charset="-122"/>
              <a:cs typeface="Noto Serif SC Bold" pitchFamily="34" charset="-120"/>
            </a:endParaRPr>
          </a:p>
        </p:txBody>
      </p:sp>
      <p:sp>
        <p:nvSpPr>
          <p:cNvPr id="5" name="Text 3"/>
          <p:cNvSpPr/>
          <p:nvPr/>
        </p:nvSpPr>
        <p:spPr>
          <a:xfrm>
            <a:off x="744043" y="2816226"/>
            <a:ext cx="4080986" cy="2133041"/>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قبل صدور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قانون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90-10</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كانت القرارات النقدية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تصدر عن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وزارة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والتخطيط</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حيث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جاء</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هذا القانون ليُحدث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فصلًا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واضحًا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أصبحت</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هذه القرارات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من</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اختصاص</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لسلطة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النقدية المستقلة،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ممثلة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في بنك الجزائر.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p>
          <a:p>
            <a:pPr marL="0" indent="0" algn="just" rtl="1">
              <a:lnSpc>
                <a:spcPct val="150000"/>
              </a:lnSpc>
              <a:buNone/>
            </a:pP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هذا التغيير أعاد للبنك المركزي دوره في التحكم في السياسة النقدية للدولة.</a:t>
            </a:r>
            <a:endParaRPr lang="en-US" sz="1600" b="1" dirty="0">
              <a:latin typeface="Times New Roman" panose="02020603050405020304" pitchFamily="18" charset="0"/>
              <a:cs typeface="Times New Roman" panose="02020603050405020304" pitchFamily="18" charset="0"/>
            </a:endParaRPr>
          </a:p>
        </p:txBody>
      </p:sp>
      <p:pic>
        <p:nvPicPr>
          <p:cNvPr id="6" name="Image 0" descr="preencoded.png"/>
          <p:cNvPicPr>
            <a:picLocks noChangeAspect="1"/>
          </p:cNvPicPr>
          <p:nvPr/>
        </p:nvPicPr>
        <p:blipFill>
          <a:blip r:embed="rId3"/>
          <a:stretch>
            <a:fillRect/>
          </a:stretch>
        </p:blipFill>
        <p:spPr>
          <a:xfrm>
            <a:off x="4940359" y="2261413"/>
            <a:ext cx="4710351" cy="4710351"/>
          </a:xfrm>
          <a:prstGeom prst="rect">
            <a:avLst/>
          </a:prstGeom>
        </p:spPr>
      </p:pic>
      <p:pic>
        <p:nvPicPr>
          <p:cNvPr id="7" name="Image 1" descr="preencoded.png"/>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29556" y="4214217"/>
            <a:ext cx="219194" cy="219194"/>
          </a:xfrm>
          <a:prstGeom prst="rect">
            <a:avLst/>
          </a:prstGeom>
        </p:spPr>
      </p:pic>
      <p:sp>
        <p:nvSpPr>
          <p:cNvPr id="8" name="Text 4"/>
          <p:cNvSpPr/>
          <p:nvPr/>
        </p:nvSpPr>
        <p:spPr>
          <a:xfrm>
            <a:off x="10371416" y="2174097"/>
            <a:ext cx="2752130" cy="228838"/>
          </a:xfrm>
          <a:prstGeom prst="rect">
            <a:avLst/>
          </a:prstGeom>
          <a:noFill/>
          <a:ln/>
        </p:spPr>
        <p:txBody>
          <a:bodyPr wrap="none" lIns="0" tIns="0" rIns="0" bIns="0" rtlCol="0" anchor="t"/>
          <a:lstStyle/>
          <a:p>
            <a:pPr algn="ctr" rtl="1">
              <a:lnSpc>
                <a:spcPts val="1800"/>
              </a:lnSpc>
            </a:pPr>
            <a:r>
              <a:rPr lang="en-US" sz="2000" b="1" dirty="0">
                <a:solidFill>
                  <a:schemeClr val="accent6"/>
                </a:solidFill>
                <a:latin typeface="Noto Serif SC Bold" pitchFamily="34" charset="0"/>
                <a:ea typeface="Noto Serif SC Bold" pitchFamily="34" charset="-122"/>
                <a:cs typeface="Noto Serif SC Bold" pitchFamily="34" charset="-120"/>
              </a:rPr>
              <a:t>الفصل بين ميزانية الدولة ودائرة القرض</a:t>
            </a:r>
          </a:p>
        </p:txBody>
      </p:sp>
      <p:sp>
        <p:nvSpPr>
          <p:cNvPr id="9" name="Text 5"/>
          <p:cNvSpPr/>
          <p:nvPr/>
        </p:nvSpPr>
        <p:spPr>
          <a:xfrm>
            <a:off x="9908931" y="2655153"/>
            <a:ext cx="3915655" cy="1985642"/>
          </a:xfrm>
          <a:prstGeom prst="rect">
            <a:avLst/>
          </a:prstGeom>
          <a:noFill/>
          <a:ln/>
        </p:spPr>
        <p:txBody>
          <a:bodyPr wrap="square" lIns="0" tIns="0" rIns="0" bIns="0" rtlCol="0" anchor="t"/>
          <a:lstStyle/>
          <a:p>
            <a:pPr algn="just" rtl="1">
              <a:lnSpc>
                <a:spcPct val="150000"/>
              </a:lnSpc>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كان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هناك تداخل كبير بين البنك المركزي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والخزينة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العمومية</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لكن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القانون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90- 10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وضع</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قيودًا صارمة على هذا التداخل، مما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حد من قدرة الخزينة على الاقتراض المباشر من البنك المركزي،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وبالتالي ساهم في تقليل ديون الخزينة تجاه البنك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وتحقق</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توازن مالي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أفضل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للدولة</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10" name="Text 6"/>
          <p:cNvSpPr/>
          <p:nvPr/>
        </p:nvSpPr>
        <p:spPr>
          <a:xfrm>
            <a:off x="10001230" y="5622757"/>
            <a:ext cx="3919020" cy="1986905"/>
          </a:xfrm>
          <a:prstGeom prst="rect">
            <a:avLst/>
          </a:prstGeom>
          <a:noFill/>
          <a:ln/>
        </p:spPr>
        <p:txBody>
          <a:bodyPr wrap="square" lIns="0" tIns="0" rIns="0" bIns="0" rtlCol="0" anchor="t"/>
          <a:lstStyle/>
          <a:p>
            <a:pPr algn="just" rtl="1">
              <a:lnSpc>
                <a:spcPct val="150000"/>
              </a:lnSpc>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استعادت</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البنوك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التجارية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دورها</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تمويل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المشاريع</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لم يعد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التمويل يتم بناءً على توجيهات حكومية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أو</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سياسية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بل</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أصبح</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يعتمد</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دراس</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الجدوى</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الاقتصادية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وتقييم</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المخاطر، ومدى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نجاح</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المشاريع</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في حين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بقيت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الخزينة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العمومية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معنية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فقط</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بتمويل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المشاريع</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الاستراتيجي</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ة.</a:t>
            </a:r>
            <a:endParaRPr lang="en-US" sz="1600" b="1" dirty="0">
              <a:latin typeface="Times New Roman" panose="02020603050405020304" pitchFamily="18" charset="0"/>
              <a:cs typeface="Times New Roman" panose="02020603050405020304" pitchFamily="18" charset="0"/>
            </a:endParaRPr>
          </a:p>
          <a:p>
            <a:pPr marL="0" indent="0" algn="just" rtl="1">
              <a:lnSpc>
                <a:spcPct val="150000"/>
              </a:lnSpc>
              <a:buNone/>
            </a:pP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p:txBody>
      </p:sp>
      <p:pic>
        <p:nvPicPr>
          <p:cNvPr id="11" name="Image 2" descr="preencoded.png"/>
          <p:cNvPicPr>
            <a:picLocks noChangeAspect="1"/>
          </p:cNvPicPr>
          <p:nvPr/>
        </p:nvPicPr>
        <p:blipFill>
          <a:blip r:embed="rId6"/>
          <a:stretch>
            <a:fillRect/>
          </a:stretch>
        </p:blipFill>
        <p:spPr>
          <a:xfrm>
            <a:off x="4960025" y="2252186"/>
            <a:ext cx="4710351" cy="4710351"/>
          </a:xfrm>
          <a:prstGeom prst="rect">
            <a:avLst/>
          </a:prstGeom>
        </p:spPr>
      </p:pic>
      <p:pic>
        <p:nvPicPr>
          <p:cNvPr id="12" name="Image 3" descr="preencoded.png"/>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6148030" y="3232904"/>
            <a:ext cx="219194" cy="219194"/>
          </a:xfrm>
          <a:prstGeom prst="rect">
            <a:avLst/>
          </a:prstGeom>
        </p:spPr>
      </p:pic>
      <p:sp>
        <p:nvSpPr>
          <p:cNvPr id="13" name="Text 7"/>
          <p:cNvSpPr/>
          <p:nvPr/>
        </p:nvSpPr>
        <p:spPr>
          <a:xfrm>
            <a:off x="1572896" y="5599373"/>
            <a:ext cx="2423279" cy="228838"/>
          </a:xfrm>
          <a:prstGeom prst="rect">
            <a:avLst/>
          </a:prstGeom>
          <a:noFill/>
          <a:ln/>
        </p:spPr>
        <p:txBody>
          <a:bodyPr wrap="none" lIns="0" tIns="0" rIns="0" bIns="0" rtlCol="0" anchor="t"/>
          <a:lstStyle/>
          <a:p>
            <a:pPr marL="0" indent="0" algn="ctr" rtl="1">
              <a:lnSpc>
                <a:spcPts val="1800"/>
              </a:lnSpc>
              <a:buNone/>
            </a:pPr>
            <a:r>
              <a:rPr lang="en-US" sz="2000" b="1" dirty="0">
                <a:solidFill>
                  <a:schemeClr val="accent6"/>
                </a:solidFill>
                <a:latin typeface="Noto Serif SC Bold" pitchFamily="34" charset="0"/>
                <a:ea typeface="Noto Serif SC Bold" pitchFamily="34" charset="-122"/>
                <a:cs typeface="Noto Serif SC Bold" pitchFamily="34" charset="-120"/>
              </a:rPr>
              <a:t>إنشاء سلطة نقدية وحيدة ومستقلة</a:t>
            </a:r>
          </a:p>
        </p:txBody>
      </p:sp>
      <p:sp>
        <p:nvSpPr>
          <p:cNvPr id="14" name="Text 8"/>
          <p:cNvSpPr/>
          <p:nvPr/>
        </p:nvSpPr>
        <p:spPr>
          <a:xfrm>
            <a:off x="786149" y="5916160"/>
            <a:ext cx="4059066" cy="1600746"/>
          </a:xfrm>
          <a:prstGeom prst="rect">
            <a:avLst/>
          </a:prstGeom>
          <a:noFill/>
          <a:ln/>
        </p:spPr>
        <p:txBody>
          <a:bodyPr wrap="square" lIns="0" tIns="0" rIns="0" bIns="0" rtlCol="0" anchor="t"/>
          <a:lstStyle/>
          <a:p>
            <a:pPr marL="0" indent="0" algn="just" rtl="1">
              <a:lnSpc>
                <a:spcPct val="150000"/>
              </a:lnSpc>
              <a:buNone/>
            </a:pP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تم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انشاء مجلس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النقد</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والقرض</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وهو السلطة ال</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نقدية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وحيدة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 الجزائر، ليحل محل المجلس الوطني للقرض السابق. </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algn="just" rtl="1">
              <a:lnSpc>
                <a:spcPct val="150000"/>
              </a:lnSpc>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وي</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قوم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دورين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أساسيين</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هما: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إدارة</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البنك</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المركزي</a:t>
            </a:r>
            <a:r>
              <a:rPr lang="ar-DZ"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و</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إصدار</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التنظيمات</a:t>
            </a:r>
            <a:r>
              <a:rPr lang="ar-DZ"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الخاصة بالسياسة النقدية والمالية والبنكية.</a:t>
            </a:r>
            <a:endParaRPr lang="en-US" sz="1600" dirty="0">
              <a:solidFill>
                <a:schemeClr val="accent6">
                  <a:lumMod val="75000"/>
                </a:schemeClr>
              </a:solidFill>
              <a:latin typeface="Times New Roman" panose="02020603050405020304" pitchFamily="18" charset="0"/>
              <a:cs typeface="Times New Roman" panose="02020603050405020304" pitchFamily="18" charset="0"/>
            </a:endParaRPr>
          </a:p>
          <a:p>
            <a:pPr algn="just" rtl="1">
              <a:lnSpc>
                <a:spcPct val="150000"/>
              </a:lnSpc>
            </a:pPr>
            <a:endParaRPr lang="ar-DZ" sz="1600"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ct val="150000"/>
              </a:lnSpc>
              <a:buNone/>
            </a:pPr>
            <a:endParaRPr lang="en-US" sz="1600" b="1" dirty="0">
              <a:latin typeface="Times New Roman" panose="02020603050405020304" pitchFamily="18" charset="0"/>
              <a:cs typeface="Times New Roman" panose="02020603050405020304" pitchFamily="18" charset="0"/>
            </a:endParaRPr>
          </a:p>
        </p:txBody>
      </p:sp>
      <p:sp>
        <p:nvSpPr>
          <p:cNvPr id="15" name="Text 9"/>
          <p:cNvSpPr/>
          <p:nvPr/>
        </p:nvSpPr>
        <p:spPr>
          <a:xfrm>
            <a:off x="586026" y="6854547"/>
            <a:ext cx="4154210" cy="234434"/>
          </a:xfrm>
          <a:prstGeom prst="rect">
            <a:avLst/>
          </a:prstGeom>
          <a:noFill/>
          <a:ln/>
        </p:spPr>
        <p:txBody>
          <a:bodyPr wrap="none" lIns="0" tIns="0" rIns="0" bIns="0" rtlCol="0" anchor="t"/>
          <a:lstStyle/>
          <a:p>
            <a:pPr marL="342900" indent="-342900" algn="just" rtl="1">
              <a:lnSpc>
                <a:spcPts val="180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6" name="Text 10"/>
          <p:cNvSpPr/>
          <p:nvPr/>
        </p:nvSpPr>
        <p:spPr>
          <a:xfrm>
            <a:off x="585072" y="7117487"/>
            <a:ext cx="4154210" cy="234434"/>
          </a:xfrm>
          <a:prstGeom prst="rect">
            <a:avLst/>
          </a:prstGeom>
          <a:noFill/>
          <a:ln/>
        </p:spPr>
        <p:txBody>
          <a:bodyPr wrap="none" lIns="0" tIns="0" rIns="0" bIns="0" rtlCol="0" anchor="t"/>
          <a:lstStyle/>
          <a:p>
            <a:pPr marL="342900" indent="-342900" algn="just" rtl="1">
              <a:lnSpc>
                <a:spcPts val="1800"/>
              </a:lnSpc>
              <a:buSzPct val="100000"/>
              <a:buChar char="•"/>
            </a:pPr>
            <a:endParaRPr lang="en-US" sz="1600" dirty="0">
              <a:latin typeface="Times New Roman" panose="02020603050405020304" pitchFamily="18" charset="0"/>
              <a:cs typeface="Times New Roman" panose="02020603050405020304" pitchFamily="18" charset="0"/>
            </a:endParaRPr>
          </a:p>
        </p:txBody>
      </p:sp>
      <p:pic>
        <p:nvPicPr>
          <p:cNvPr id="17" name="Image 4" descr="preencoded.png"/>
          <p:cNvPicPr>
            <a:picLocks noChangeAspect="1"/>
          </p:cNvPicPr>
          <p:nvPr/>
        </p:nvPicPr>
        <p:blipFill>
          <a:blip r:embed="rId8"/>
          <a:stretch>
            <a:fillRect/>
          </a:stretch>
        </p:blipFill>
        <p:spPr>
          <a:xfrm>
            <a:off x="4950192" y="2289378"/>
            <a:ext cx="4710351" cy="4710351"/>
          </a:xfrm>
          <a:prstGeom prst="rect">
            <a:avLst/>
          </a:prstGeom>
        </p:spPr>
      </p:pic>
      <p:sp>
        <p:nvSpPr>
          <p:cNvPr id="20" name="Text 4"/>
          <p:cNvSpPr/>
          <p:nvPr/>
        </p:nvSpPr>
        <p:spPr>
          <a:xfrm>
            <a:off x="10529390" y="5201831"/>
            <a:ext cx="2752130" cy="228838"/>
          </a:xfrm>
          <a:prstGeom prst="rect">
            <a:avLst/>
          </a:prstGeom>
          <a:noFill/>
          <a:ln/>
        </p:spPr>
        <p:txBody>
          <a:bodyPr wrap="none" lIns="0" tIns="0" rIns="0" bIns="0" rtlCol="0" anchor="t"/>
          <a:lstStyle/>
          <a:p>
            <a:pPr algn="r" rtl="1">
              <a:lnSpc>
                <a:spcPts val="1800"/>
              </a:lnSpc>
            </a:pPr>
            <a:r>
              <a:rPr lang="en-US" sz="2000" b="1" dirty="0">
                <a:solidFill>
                  <a:schemeClr val="accent6"/>
                </a:solidFill>
                <a:latin typeface="Noto Serif SC Bold" pitchFamily="34" charset="0"/>
                <a:ea typeface="Noto Serif SC Bold" pitchFamily="34" charset="-122"/>
                <a:cs typeface="Noto Serif SC Bold" pitchFamily="34" charset="-120"/>
              </a:rPr>
              <a:t>الفصل بين ميزانية الدولة ودائرة القرض</a:t>
            </a:r>
          </a:p>
        </p:txBody>
      </p:sp>
      <p:sp>
        <p:nvSpPr>
          <p:cNvPr id="22" name="ZoneTexte 21"/>
          <p:cNvSpPr txBox="1"/>
          <p:nvPr/>
        </p:nvSpPr>
        <p:spPr>
          <a:xfrm>
            <a:off x="2662177" y="1020862"/>
            <a:ext cx="10890741" cy="400110"/>
          </a:xfrm>
          <a:prstGeom prst="rect">
            <a:avLst/>
          </a:prstGeom>
          <a:noFill/>
        </p:spPr>
        <p:txBody>
          <a:bodyPr wrap="square" rtlCol="0">
            <a:spAutoFit/>
          </a:bodyPr>
          <a:lstStyle/>
          <a:p>
            <a:pPr algn="just" rtl="1"/>
            <a:r>
              <a:rPr lang="ar-DZ" sz="2000" b="1" dirty="0" smtClean="0">
                <a:cs typeface="+mj-cs"/>
              </a:rPr>
              <a:t>جاء هذا القانون بإصلاحات جوهرية تهدف الى تنظيم القطاع المالي والبنكي وتعزيز استقلالية السياسة النقدية، ومن أهم مبادئه نذكر: </a:t>
            </a:r>
            <a:endParaRPr lang="fr-FR" sz="2000" b="1" dirty="0">
              <a:cs typeface="+mj-cs"/>
            </a:endParaRPr>
          </a:p>
        </p:txBody>
      </p:sp>
      <p:sp>
        <p:nvSpPr>
          <p:cNvPr id="25" name="Rectangle 24"/>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5952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4" name="Rectangle à coins arrondis 23"/>
          <p:cNvSpPr/>
          <p:nvPr/>
        </p:nvSpPr>
        <p:spPr>
          <a:xfrm>
            <a:off x="0" y="-21654"/>
            <a:ext cx="14630400" cy="74462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rtl="1">
              <a:lnSpc>
                <a:spcPts val="4850"/>
              </a:lnSpc>
              <a:buFont typeface="+mj-lt"/>
              <a:buAutoNum type="arabicPeriod"/>
            </a:pPr>
            <a:endParaRPr lang="en-US" dirty="0"/>
          </a:p>
        </p:txBody>
      </p:sp>
      <p:sp>
        <p:nvSpPr>
          <p:cNvPr id="2" name="Text 0"/>
          <p:cNvSpPr/>
          <p:nvPr/>
        </p:nvSpPr>
        <p:spPr>
          <a:xfrm>
            <a:off x="3034413" y="97110"/>
            <a:ext cx="7724180" cy="456724"/>
          </a:xfrm>
          <a:prstGeom prst="rect">
            <a:avLst/>
          </a:prstGeom>
          <a:noFill/>
          <a:ln/>
        </p:spPr>
        <p:txBody>
          <a:bodyPr wrap="none" lIns="0" tIns="0" rIns="0" bIns="0" rtlCol="0" anchor="t"/>
          <a:lstStyle/>
          <a:p>
            <a:pPr marL="514350" indent="-514350" algn="r" rtl="1">
              <a:lnSpc>
                <a:spcPts val="3550"/>
              </a:lnSpc>
              <a:buFont typeface="+mj-lt"/>
              <a:buAutoNum type="arabicPeriod" startAt="2"/>
            </a:pPr>
            <a:r>
              <a:rPr lang="en-US" sz="3200" b="1" dirty="0">
                <a:solidFill>
                  <a:srgbClr val="006747"/>
                </a:solidFill>
                <a:latin typeface="Noto Serif SC Bold" pitchFamily="34" charset="0"/>
                <a:ea typeface="Noto Serif SC Bold" pitchFamily="34" charset="-122"/>
                <a:cs typeface="Noto Serif SC Bold" pitchFamily="34" charset="-120"/>
              </a:rPr>
              <a:t>صلاحيات البنك المركزي الجزائري في ظل </a:t>
            </a:r>
            <a:r>
              <a:rPr lang="en-US" sz="3200" b="1" dirty="0" err="1">
                <a:solidFill>
                  <a:srgbClr val="006747"/>
                </a:solidFill>
                <a:latin typeface="Noto Serif SC Bold" pitchFamily="34" charset="0"/>
                <a:ea typeface="Noto Serif SC Bold" pitchFamily="34" charset="-122"/>
                <a:cs typeface="Noto Serif SC Bold" pitchFamily="34" charset="-120"/>
              </a:rPr>
              <a:t>قانون</a:t>
            </a:r>
            <a:r>
              <a:rPr lang="en-US" sz="3200" b="1" dirty="0">
                <a:solidFill>
                  <a:srgbClr val="006747"/>
                </a:solidFill>
                <a:latin typeface="Noto Serif SC Bold" pitchFamily="34" charset="0"/>
                <a:ea typeface="Noto Serif SC Bold" pitchFamily="34" charset="-122"/>
                <a:cs typeface="Noto Serif SC Bold" pitchFamily="34" charset="-120"/>
              </a:rPr>
              <a:t> </a:t>
            </a:r>
            <a:r>
              <a:rPr lang="ar-DZ" sz="2850" b="1" dirty="0" smtClean="0">
                <a:solidFill>
                  <a:srgbClr val="006747"/>
                </a:solidFill>
                <a:latin typeface="Noto Serif SC Bold" pitchFamily="34" charset="0"/>
                <a:ea typeface="Noto Serif SC Bold" pitchFamily="34" charset="-122"/>
                <a:cs typeface="Noto Serif SC Bold" pitchFamily="34" charset="-120"/>
              </a:rPr>
              <a:t>90-10</a:t>
            </a:r>
            <a:endParaRPr lang="en-US" sz="2850" dirty="0"/>
          </a:p>
        </p:txBody>
      </p:sp>
      <p:sp>
        <p:nvSpPr>
          <p:cNvPr id="3" name="Text 1"/>
          <p:cNvSpPr/>
          <p:nvPr/>
        </p:nvSpPr>
        <p:spPr>
          <a:xfrm>
            <a:off x="458272" y="887393"/>
            <a:ext cx="13461206" cy="467678"/>
          </a:xfrm>
          <a:prstGeom prst="rect">
            <a:avLst/>
          </a:prstGeom>
          <a:noFill/>
          <a:ln/>
        </p:spPr>
        <p:txBody>
          <a:bodyPr wrap="square" lIns="0" tIns="0" rIns="0" bIns="0" rtlCol="0" anchor="t"/>
          <a:lstStyle/>
          <a:p>
            <a:pPr marL="0" indent="0" algn="just" rtl="1">
              <a:lnSpc>
                <a:spcPct val="1500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يُعد البنك المركزي الجزائري، بموجب قانون النقد والقرض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رقم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90-10</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المؤسسة المحورية في إدارة السياسة النقدية والمالية للبلاد. وقد خول هذا القانون للبنك المركزي مجموعة واسعة من الصلاحيات والمسؤوليات التي تهدف إلى تحقيق الاستقرار الاقتصادي، والحفاظ على قيمة العملة الوطنية، وتنظيم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القطاع</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بنكي.</a:t>
            </a:r>
            <a:endParaRPr lang="en-US" sz="2000" b="1" dirty="0">
              <a:latin typeface="Times New Roman" panose="02020603050405020304" pitchFamily="18" charset="0"/>
              <a:cs typeface="Times New Roman" panose="02020603050405020304" pitchFamily="18" charset="0"/>
            </a:endParaRPr>
          </a:p>
        </p:txBody>
      </p:sp>
      <p:sp>
        <p:nvSpPr>
          <p:cNvPr id="4" name="Shape 2"/>
          <p:cNvSpPr/>
          <p:nvPr/>
        </p:nvSpPr>
        <p:spPr>
          <a:xfrm>
            <a:off x="9656207" y="1943338"/>
            <a:ext cx="4389596" cy="3022759"/>
          </a:xfrm>
          <a:prstGeom prst="roundRect">
            <a:avLst>
              <a:gd name="adj" fmla="val 2420"/>
            </a:avLst>
          </a:prstGeom>
          <a:solidFill>
            <a:srgbClr val="E5F9F2">
              <a:alpha val="95000"/>
            </a:srgbClr>
          </a:solidFill>
          <a:ln w="15240">
            <a:solidFill>
              <a:srgbClr val="B7D5CA"/>
            </a:solidFill>
            <a:prstDash val="solid"/>
          </a:ln>
        </p:spPr>
      </p:sp>
      <p:sp>
        <p:nvSpPr>
          <p:cNvPr id="5" name="Shape 3"/>
          <p:cNvSpPr/>
          <p:nvPr/>
        </p:nvSpPr>
        <p:spPr>
          <a:xfrm>
            <a:off x="14000083" y="1943338"/>
            <a:ext cx="60960" cy="3022759"/>
          </a:xfrm>
          <a:prstGeom prst="roundRect">
            <a:avLst>
              <a:gd name="adj" fmla="val 215802"/>
            </a:avLst>
          </a:prstGeom>
          <a:solidFill>
            <a:srgbClr val="006747"/>
          </a:solidFill>
          <a:ln/>
        </p:spPr>
      </p:sp>
      <p:sp>
        <p:nvSpPr>
          <p:cNvPr id="6" name="Text 4"/>
          <p:cNvSpPr/>
          <p:nvPr/>
        </p:nvSpPr>
        <p:spPr>
          <a:xfrm>
            <a:off x="11646218" y="2104668"/>
            <a:ext cx="2192536" cy="274082"/>
          </a:xfrm>
          <a:prstGeom prst="rect">
            <a:avLst/>
          </a:prstGeom>
          <a:noFill/>
          <a:ln/>
        </p:spPr>
        <p:txBody>
          <a:bodyPr wrap="none" lIns="0" tIns="0" rIns="0" bIns="0" rtlCol="0" anchor="t"/>
          <a:lstStyle/>
          <a:p>
            <a:pPr marL="0" indent="0" algn="r" rtl="1">
              <a:lnSpc>
                <a:spcPts val="2150"/>
              </a:lnSpc>
              <a:buNone/>
            </a:pPr>
            <a:r>
              <a:rPr lang="en-US" sz="2000" b="1" dirty="0" err="1">
                <a:solidFill>
                  <a:schemeClr val="accent6"/>
                </a:solidFill>
                <a:latin typeface="Noto Serif SC Bold" pitchFamily="34" charset="0"/>
                <a:ea typeface="Noto Serif SC Bold" pitchFamily="34" charset="-122"/>
                <a:cs typeface="Noto Serif SC Bold" pitchFamily="34" charset="-120"/>
              </a:rPr>
              <a:t>إصدار</a:t>
            </a:r>
            <a:r>
              <a:rPr lang="en-US" sz="2000" b="1" dirty="0">
                <a:solidFill>
                  <a:schemeClr val="accent6"/>
                </a:solidFill>
                <a:latin typeface="Noto Serif SC Bold" pitchFamily="34" charset="0"/>
                <a:ea typeface="Noto Serif SC Bold" pitchFamily="34" charset="-122"/>
                <a:cs typeface="Noto Serif SC Bold" pitchFamily="34" charset="-120"/>
              </a:rPr>
              <a:t> </a:t>
            </a:r>
            <a:r>
              <a:rPr lang="en-US" sz="2000" b="1" dirty="0" err="1" smtClean="0">
                <a:solidFill>
                  <a:schemeClr val="accent6"/>
                </a:solidFill>
                <a:latin typeface="Noto Serif SC Bold" pitchFamily="34" charset="0"/>
                <a:ea typeface="Noto Serif SC Bold" pitchFamily="34" charset="-122"/>
                <a:cs typeface="Noto Serif SC Bold" pitchFamily="34" charset="-120"/>
              </a:rPr>
              <a:t>ال</a:t>
            </a:r>
            <a:r>
              <a:rPr lang="ar-DZ" sz="2000" b="1" dirty="0" smtClean="0">
                <a:solidFill>
                  <a:schemeClr val="accent6"/>
                </a:solidFill>
                <a:latin typeface="Noto Serif SC Bold" pitchFamily="34" charset="0"/>
                <a:ea typeface="Noto Serif SC Bold" pitchFamily="34" charset="-122"/>
                <a:cs typeface="Noto Serif SC Bold" pitchFamily="34" charset="-120"/>
              </a:rPr>
              <a:t>عملة</a:t>
            </a:r>
            <a:endParaRPr lang="en-US" sz="2000" dirty="0">
              <a:solidFill>
                <a:schemeClr val="accent6"/>
              </a:solidFill>
            </a:endParaRPr>
          </a:p>
        </p:txBody>
      </p:sp>
      <p:sp>
        <p:nvSpPr>
          <p:cNvPr id="7" name="Text 5"/>
          <p:cNvSpPr/>
          <p:nvPr/>
        </p:nvSpPr>
        <p:spPr>
          <a:xfrm>
            <a:off x="9817537" y="2466380"/>
            <a:ext cx="4051696" cy="2338387"/>
          </a:xfrm>
          <a:prstGeom prst="rect">
            <a:avLst/>
          </a:prstGeom>
          <a:noFill/>
          <a:ln/>
        </p:spPr>
        <p:txBody>
          <a:bodyPr wrap="square" lIns="0" tIns="0" rIns="0" bIns="0" rtlCol="0" anchor="t"/>
          <a:lstStyle/>
          <a:p>
            <a:pPr marL="0" indent="0" algn="just" rtl="1">
              <a:lnSpc>
                <a:spcPct val="150000"/>
              </a:lnSpc>
              <a:buNone/>
            </a:pP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يتولى</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البنك المركزي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الجزائري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مسؤولية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إصدار</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العملة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الوطنية</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بما في ذلك ال</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عملات</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معدنية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أو</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ورقية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ويشمل ذلك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إصدار</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العملات الأجنبية وسندات الخزينة العمومية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بالإضافة إلى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الأوراق المالية المدعومة بالرهن أو المخصومة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ts val="1800"/>
              </a:lnSpc>
              <a:buNone/>
            </a:pP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8" name="Shape 6"/>
          <p:cNvSpPr/>
          <p:nvPr/>
        </p:nvSpPr>
        <p:spPr>
          <a:xfrm>
            <a:off x="5074682" y="1928098"/>
            <a:ext cx="4389715" cy="3022759"/>
          </a:xfrm>
          <a:prstGeom prst="roundRect">
            <a:avLst>
              <a:gd name="adj" fmla="val 2420"/>
            </a:avLst>
          </a:prstGeom>
          <a:solidFill>
            <a:srgbClr val="E5F9F2">
              <a:alpha val="95000"/>
            </a:srgbClr>
          </a:solidFill>
          <a:ln w="15240">
            <a:solidFill>
              <a:srgbClr val="B7D5CA"/>
            </a:solidFill>
            <a:prstDash val="solid"/>
          </a:ln>
        </p:spPr>
      </p:sp>
      <p:sp>
        <p:nvSpPr>
          <p:cNvPr id="9" name="Shape 7"/>
          <p:cNvSpPr/>
          <p:nvPr/>
        </p:nvSpPr>
        <p:spPr>
          <a:xfrm>
            <a:off x="9464397" y="1943338"/>
            <a:ext cx="60960" cy="3022759"/>
          </a:xfrm>
          <a:prstGeom prst="roundRect">
            <a:avLst>
              <a:gd name="adj" fmla="val 215802"/>
            </a:avLst>
          </a:prstGeom>
          <a:solidFill>
            <a:srgbClr val="006747"/>
          </a:solidFill>
          <a:ln/>
        </p:spPr>
      </p:sp>
      <p:sp>
        <p:nvSpPr>
          <p:cNvPr id="10" name="Text 8"/>
          <p:cNvSpPr/>
          <p:nvPr/>
        </p:nvSpPr>
        <p:spPr>
          <a:xfrm>
            <a:off x="5074682" y="2104668"/>
            <a:ext cx="4258746" cy="548164"/>
          </a:xfrm>
          <a:prstGeom prst="rect">
            <a:avLst/>
          </a:prstGeom>
          <a:noFill/>
          <a:ln/>
        </p:spPr>
        <p:txBody>
          <a:bodyPr wrap="square" lIns="0" tIns="0" rIns="0" bIns="0" rtlCol="0" anchor="t"/>
          <a:lstStyle/>
          <a:p>
            <a:pPr marL="0" indent="0" algn="r" rtl="1">
              <a:lnSpc>
                <a:spcPts val="2150"/>
              </a:lnSpc>
              <a:buNone/>
            </a:pPr>
            <a:r>
              <a:rPr lang="en-US" b="1" dirty="0">
                <a:solidFill>
                  <a:schemeClr val="accent6"/>
                </a:solidFill>
                <a:latin typeface="Noto Serif SC Bold" pitchFamily="34" charset="0"/>
                <a:ea typeface="Noto Serif SC Bold" pitchFamily="34" charset="-122"/>
                <a:cs typeface="Noto Serif SC Bold" pitchFamily="34" charset="-120"/>
              </a:rPr>
              <a:t>تنظيم عمليات الصرف وحركة رؤوس الأموال مع الخارج</a:t>
            </a:r>
            <a:endParaRPr lang="en-US" dirty="0">
              <a:solidFill>
                <a:schemeClr val="accent6"/>
              </a:solidFill>
            </a:endParaRPr>
          </a:p>
        </p:txBody>
      </p:sp>
      <p:sp>
        <p:nvSpPr>
          <p:cNvPr id="11" name="Text 9"/>
          <p:cNvSpPr/>
          <p:nvPr/>
        </p:nvSpPr>
        <p:spPr>
          <a:xfrm>
            <a:off x="5296852" y="2601020"/>
            <a:ext cx="4021336" cy="1870710"/>
          </a:xfrm>
          <a:prstGeom prst="rect">
            <a:avLst/>
          </a:prstGeom>
          <a:noFill/>
          <a:ln/>
        </p:spPr>
        <p:txBody>
          <a:bodyPr wrap="square" lIns="0" tIns="0" rIns="0" bIns="0" rtlCol="0" anchor="t"/>
          <a:lstStyle/>
          <a:p>
            <a:pPr marL="0" indent="0" algn="just" rtl="1">
              <a:lnSpc>
                <a:spcPct val="150000"/>
              </a:lnSpc>
              <a:buNone/>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خول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قانون</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رقم 90-10 للبنك</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المركزي الجزائري سلطة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الإشراف والرقابة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لعمليات</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المصرفية المتعلقة بالتعاملات مع الخارج</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بما في ذلك تنظيم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عمليات</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الصرف</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الأجنبي</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وحركة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رؤوس الأموال الداخلة والخارجة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من البلاد. </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ts val="1800"/>
              </a:lnSpc>
              <a:buNone/>
            </a:pP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12" name="Shape 10"/>
          <p:cNvSpPr/>
          <p:nvPr/>
        </p:nvSpPr>
        <p:spPr>
          <a:xfrm>
            <a:off x="538997" y="1943338"/>
            <a:ext cx="4435316" cy="3022759"/>
          </a:xfrm>
          <a:prstGeom prst="roundRect">
            <a:avLst>
              <a:gd name="adj" fmla="val 2420"/>
            </a:avLst>
          </a:prstGeom>
          <a:solidFill>
            <a:srgbClr val="E5F9F2">
              <a:alpha val="95000"/>
            </a:srgbClr>
          </a:solidFill>
          <a:ln w="15240">
            <a:solidFill>
              <a:srgbClr val="B7D5CA"/>
            </a:solidFill>
            <a:prstDash val="solid"/>
          </a:ln>
        </p:spPr>
      </p:sp>
      <p:sp>
        <p:nvSpPr>
          <p:cNvPr id="13" name="Shape 11"/>
          <p:cNvSpPr/>
          <p:nvPr/>
        </p:nvSpPr>
        <p:spPr>
          <a:xfrm>
            <a:off x="4928592" y="1943338"/>
            <a:ext cx="60960" cy="3022759"/>
          </a:xfrm>
          <a:prstGeom prst="roundRect">
            <a:avLst>
              <a:gd name="adj" fmla="val 215802"/>
            </a:avLst>
          </a:prstGeom>
          <a:solidFill>
            <a:srgbClr val="006747"/>
          </a:solidFill>
          <a:ln/>
        </p:spPr>
      </p:sp>
      <p:sp>
        <p:nvSpPr>
          <p:cNvPr id="14" name="Text 12"/>
          <p:cNvSpPr/>
          <p:nvPr/>
        </p:nvSpPr>
        <p:spPr>
          <a:xfrm>
            <a:off x="2574727" y="2104668"/>
            <a:ext cx="2192536" cy="274082"/>
          </a:xfrm>
          <a:prstGeom prst="rect">
            <a:avLst/>
          </a:prstGeom>
          <a:noFill/>
          <a:ln/>
        </p:spPr>
        <p:txBody>
          <a:bodyPr wrap="none" lIns="0" tIns="0" rIns="0" bIns="0" rtlCol="0" anchor="t"/>
          <a:lstStyle/>
          <a:p>
            <a:pPr marL="0" indent="0" algn="r" rtl="1">
              <a:lnSpc>
                <a:spcPts val="2150"/>
              </a:lnSpc>
              <a:buNone/>
            </a:pPr>
            <a:r>
              <a:rPr lang="en-US" sz="2000" b="1" dirty="0">
                <a:solidFill>
                  <a:schemeClr val="accent6"/>
                </a:solidFill>
                <a:latin typeface="Noto Serif SC Bold" pitchFamily="34" charset="0"/>
                <a:ea typeface="Noto Serif SC Bold" pitchFamily="34" charset="-122"/>
                <a:cs typeface="Noto Serif SC Bold" pitchFamily="34" charset="-120"/>
              </a:rPr>
              <a:t>إنشاء غرف المقاصة</a:t>
            </a:r>
            <a:endParaRPr lang="en-US" sz="2000" dirty="0">
              <a:solidFill>
                <a:schemeClr val="accent6"/>
              </a:solidFill>
            </a:endParaRPr>
          </a:p>
        </p:txBody>
      </p:sp>
      <p:sp>
        <p:nvSpPr>
          <p:cNvPr id="15" name="Text 13"/>
          <p:cNvSpPr/>
          <p:nvPr/>
        </p:nvSpPr>
        <p:spPr>
          <a:xfrm>
            <a:off x="745927" y="2466380"/>
            <a:ext cx="4021336" cy="1870710"/>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يشرف البنك المركزي على إنشاء وتنظيم غرف المقاصة،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وهي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الهيئات التي تدير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تسوية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التعاملات المالية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بين</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البنوك</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والمؤسسات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المالية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يتم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تمويل هذه الغرف بشكل أساسي من قبل البنوك والمؤسسات المالية الأعضاء، وتختص بتسوية وسائل الدفع الكتابية والإلكترونية. </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ts val="1800"/>
              </a:lnSpc>
              <a:buNone/>
            </a:pP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16" name="Shape 14"/>
          <p:cNvSpPr/>
          <p:nvPr/>
        </p:nvSpPr>
        <p:spPr>
          <a:xfrm>
            <a:off x="7465988" y="5127427"/>
            <a:ext cx="5700293" cy="2555081"/>
          </a:xfrm>
          <a:prstGeom prst="roundRect">
            <a:avLst>
              <a:gd name="adj" fmla="val 2863"/>
            </a:avLst>
          </a:prstGeom>
          <a:solidFill>
            <a:srgbClr val="E5F9F2">
              <a:alpha val="95000"/>
            </a:srgbClr>
          </a:solidFill>
          <a:ln w="15240">
            <a:solidFill>
              <a:srgbClr val="B7D5CA"/>
            </a:solidFill>
            <a:prstDash val="solid"/>
          </a:ln>
        </p:spPr>
      </p:sp>
      <p:sp>
        <p:nvSpPr>
          <p:cNvPr id="17" name="Shape 15"/>
          <p:cNvSpPr/>
          <p:nvPr/>
        </p:nvSpPr>
        <p:spPr>
          <a:xfrm>
            <a:off x="13105321" y="5142667"/>
            <a:ext cx="60960" cy="2555081"/>
          </a:xfrm>
          <a:prstGeom prst="roundRect">
            <a:avLst>
              <a:gd name="adj" fmla="val 215802"/>
            </a:avLst>
          </a:prstGeom>
          <a:solidFill>
            <a:srgbClr val="006747"/>
          </a:solidFill>
          <a:ln/>
        </p:spPr>
      </p:sp>
      <p:sp>
        <p:nvSpPr>
          <p:cNvPr id="18" name="Text 16"/>
          <p:cNvSpPr/>
          <p:nvPr/>
        </p:nvSpPr>
        <p:spPr>
          <a:xfrm>
            <a:off x="10369522" y="5270682"/>
            <a:ext cx="2416493" cy="274082"/>
          </a:xfrm>
          <a:prstGeom prst="rect">
            <a:avLst/>
          </a:prstGeom>
          <a:noFill/>
          <a:ln/>
        </p:spPr>
        <p:txBody>
          <a:bodyPr wrap="none" lIns="0" tIns="0" rIns="0" bIns="0" rtlCol="0" anchor="t"/>
          <a:lstStyle/>
          <a:p>
            <a:pPr marL="0" indent="0" algn="r" rtl="1">
              <a:lnSpc>
                <a:spcPts val="2150"/>
              </a:lnSpc>
              <a:buNone/>
            </a:pPr>
            <a:r>
              <a:rPr lang="en-US" sz="2000" b="1" dirty="0">
                <a:solidFill>
                  <a:schemeClr val="accent6"/>
                </a:solidFill>
                <a:latin typeface="Noto Serif SC Bold" pitchFamily="34" charset="0"/>
                <a:ea typeface="Noto Serif SC Bold" pitchFamily="34" charset="-122"/>
                <a:cs typeface="Noto Serif SC Bold" pitchFamily="34" charset="-120"/>
              </a:rPr>
              <a:t>تعزيز الرقابة والإشراف المالي</a:t>
            </a:r>
            <a:endParaRPr lang="en-US" sz="2000" dirty="0">
              <a:solidFill>
                <a:schemeClr val="accent6"/>
              </a:solidFill>
            </a:endParaRPr>
          </a:p>
        </p:txBody>
      </p:sp>
      <p:sp>
        <p:nvSpPr>
          <p:cNvPr id="19" name="Text 17"/>
          <p:cNvSpPr/>
          <p:nvPr/>
        </p:nvSpPr>
        <p:spPr>
          <a:xfrm>
            <a:off x="7675967" y="5686742"/>
            <a:ext cx="5110048" cy="1636871"/>
          </a:xfrm>
          <a:prstGeom prst="rect">
            <a:avLst/>
          </a:prstGeom>
          <a:noFill/>
          <a:ln/>
        </p:spPr>
        <p:txBody>
          <a:bodyPr wrap="square" lIns="0" tIns="0" rIns="0" bIns="0" rtlCol="0" anchor="t"/>
          <a:lstStyle/>
          <a:p>
            <a:pPr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يمنح القانون البنك المركزي الجزائري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صلاحيات رقابية وإشرافية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واسعة</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النظام</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بنك</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ي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والمالي</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لضمان استقرار</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البنوك والمؤسسات المالية، وحماية ودائع العملاء، ومنع الممارسات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غير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القانونية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كما تهدف إلى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مراقبة الامتثال للقوانين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والنظم</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المالية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20" name="Shape 18"/>
          <p:cNvSpPr/>
          <p:nvPr/>
        </p:nvSpPr>
        <p:spPr>
          <a:xfrm>
            <a:off x="1485468" y="5180164"/>
            <a:ext cx="5561176" cy="2555081"/>
          </a:xfrm>
          <a:prstGeom prst="roundRect">
            <a:avLst>
              <a:gd name="adj" fmla="val 2863"/>
            </a:avLst>
          </a:prstGeom>
          <a:solidFill>
            <a:srgbClr val="E5F9F2">
              <a:alpha val="95000"/>
            </a:srgbClr>
          </a:solidFill>
          <a:ln w="15240">
            <a:solidFill>
              <a:srgbClr val="B7D5CA"/>
            </a:solidFill>
            <a:prstDash val="solid"/>
          </a:ln>
        </p:spPr>
      </p:sp>
      <p:sp>
        <p:nvSpPr>
          <p:cNvPr id="22" name="Text 20"/>
          <p:cNvSpPr/>
          <p:nvPr/>
        </p:nvSpPr>
        <p:spPr>
          <a:xfrm>
            <a:off x="4562395" y="5437381"/>
            <a:ext cx="2192536" cy="274082"/>
          </a:xfrm>
          <a:prstGeom prst="rect">
            <a:avLst/>
          </a:prstGeom>
          <a:noFill/>
          <a:ln/>
        </p:spPr>
        <p:txBody>
          <a:bodyPr wrap="none" lIns="0" tIns="0" rIns="0" bIns="0" rtlCol="0" anchor="t"/>
          <a:lstStyle/>
          <a:p>
            <a:pPr marL="0" indent="0" algn="r" rtl="1">
              <a:lnSpc>
                <a:spcPts val="2150"/>
              </a:lnSpc>
              <a:buNone/>
            </a:pPr>
            <a:r>
              <a:rPr lang="en-US" sz="2000" b="1" dirty="0">
                <a:solidFill>
                  <a:schemeClr val="accent6"/>
                </a:solidFill>
                <a:latin typeface="Noto Serif SC Bold" pitchFamily="34" charset="0"/>
                <a:ea typeface="Noto Serif SC Bold" pitchFamily="34" charset="-122"/>
                <a:cs typeface="Noto Serif SC Bold" pitchFamily="34" charset="-120"/>
              </a:rPr>
              <a:t>تطبيق السياسة النقدية</a:t>
            </a:r>
            <a:endParaRPr lang="en-US" sz="2000" dirty="0">
              <a:solidFill>
                <a:schemeClr val="accent6"/>
              </a:solidFill>
            </a:endParaRPr>
          </a:p>
        </p:txBody>
      </p:sp>
      <p:sp>
        <p:nvSpPr>
          <p:cNvPr id="23" name="Text 21"/>
          <p:cNvSpPr/>
          <p:nvPr/>
        </p:nvSpPr>
        <p:spPr>
          <a:xfrm>
            <a:off x="1774984" y="5858541"/>
            <a:ext cx="5052221" cy="1870710"/>
          </a:xfrm>
          <a:prstGeom prst="rect">
            <a:avLst/>
          </a:prstGeom>
          <a:noFill/>
          <a:ln/>
        </p:spPr>
        <p:txBody>
          <a:bodyPr wrap="square" lIns="0" tIns="0" rIns="0" bIns="0" rtlCol="0" anchor="t"/>
          <a:lstStyle/>
          <a:p>
            <a:pPr algn="just" rtl="1">
              <a:lnSpc>
                <a:spcPct val="150000"/>
              </a:lnSpc>
            </a:pP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تيح</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القانون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للبنك</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استخدام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أدوات</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لتنفيذ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السياسة</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النقدية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مثل </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التحكم في أسعار الفائدة الرئيسية، وإجراء عمليات السوق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المفتوحة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مثل</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شراء وبيع الأوراق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الحكومية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وتحديد نسبة الاحتياطي الإلزامي للبنوك. </a:t>
            </a:r>
          </a:p>
        </p:txBody>
      </p:sp>
      <p:sp>
        <p:nvSpPr>
          <p:cNvPr id="25" name="Rectangle 24"/>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à coins arrondis 39"/>
          <p:cNvSpPr/>
          <p:nvPr/>
        </p:nvSpPr>
        <p:spPr>
          <a:xfrm>
            <a:off x="-7273" y="-43420"/>
            <a:ext cx="14630400" cy="74462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rtl="1">
              <a:lnSpc>
                <a:spcPts val="4850"/>
              </a:lnSpc>
              <a:buFont typeface="+mj-lt"/>
              <a:buAutoNum type="arabicPeriod" startAt="3"/>
            </a:pPr>
            <a:r>
              <a:rPr lang="ar-DZ" sz="3200" b="1" dirty="0" smtClean="0">
                <a:solidFill>
                  <a:srgbClr val="006747"/>
                </a:solidFill>
                <a:latin typeface="Noto Serif SC Bold" pitchFamily="34" charset="0"/>
                <a:ea typeface="Noto Serif SC Bold" pitchFamily="34" charset="-122"/>
                <a:cs typeface="Noto Serif SC Bold" pitchFamily="34" charset="-120"/>
              </a:rPr>
              <a:t>الهيئات التي تم انشاؤها في ظل قانون 90-10</a:t>
            </a:r>
            <a:endParaRPr lang="en-US" sz="3200" dirty="0"/>
          </a:p>
        </p:txBody>
      </p:sp>
      <p:sp>
        <p:nvSpPr>
          <p:cNvPr id="3" name="Text 1"/>
          <p:cNvSpPr/>
          <p:nvPr/>
        </p:nvSpPr>
        <p:spPr>
          <a:xfrm>
            <a:off x="12067504" y="933331"/>
            <a:ext cx="2036521" cy="429696"/>
          </a:xfrm>
          <a:prstGeom prst="rect">
            <a:avLst/>
          </a:prstGeom>
          <a:noFill/>
          <a:ln/>
        </p:spPr>
        <p:txBody>
          <a:bodyPr wrap="none" lIns="0" tIns="0" rIns="0" bIns="0" rtlCol="0" anchor="t"/>
          <a:lstStyle/>
          <a:p>
            <a:pPr marL="514350" indent="-514350" algn="r" rtl="1">
              <a:lnSpc>
                <a:spcPts val="3200"/>
              </a:lnSpc>
              <a:buFont typeface="+mj-lt"/>
              <a:buAutoNum type="alphaLcParenR"/>
            </a:pPr>
            <a:r>
              <a:rPr lang="en-US" sz="2400" b="1" dirty="0" err="1" smtClean="0">
                <a:solidFill>
                  <a:schemeClr val="accent6"/>
                </a:solidFill>
                <a:latin typeface="Noto Serif SC Bold" pitchFamily="34" charset="0"/>
                <a:ea typeface="Noto Serif SC Bold" pitchFamily="34" charset="-122"/>
                <a:cs typeface="Noto Serif SC Bold" pitchFamily="34" charset="-120"/>
              </a:rPr>
              <a:t>اللجنة</a:t>
            </a:r>
            <a:r>
              <a:rPr lang="en-US" sz="2400" b="1" dirty="0" smtClean="0">
                <a:solidFill>
                  <a:schemeClr val="accent6"/>
                </a:solidFill>
                <a:latin typeface="Noto Serif SC Bold" pitchFamily="34" charset="0"/>
                <a:ea typeface="Noto Serif SC Bold" pitchFamily="34" charset="-122"/>
                <a:cs typeface="Noto Serif SC Bold" pitchFamily="34" charset="-120"/>
              </a:rPr>
              <a:t> </a:t>
            </a:r>
            <a:r>
              <a:rPr lang="en-US" sz="2400" b="1" dirty="0" err="1" smtClean="0">
                <a:solidFill>
                  <a:schemeClr val="accent6"/>
                </a:solidFill>
                <a:latin typeface="Noto Serif SC Bold" pitchFamily="34" charset="0"/>
                <a:ea typeface="Noto Serif SC Bold" pitchFamily="34" charset="-122"/>
                <a:cs typeface="Noto Serif SC Bold" pitchFamily="34" charset="-120"/>
              </a:rPr>
              <a:t>المصرفية</a:t>
            </a:r>
            <a:endParaRPr lang="en-US" sz="2400" dirty="0">
              <a:solidFill>
                <a:schemeClr val="accent6"/>
              </a:solidFill>
            </a:endParaRPr>
          </a:p>
        </p:txBody>
      </p:sp>
      <p:sp>
        <p:nvSpPr>
          <p:cNvPr id="4" name="Text 2"/>
          <p:cNvSpPr/>
          <p:nvPr/>
        </p:nvSpPr>
        <p:spPr>
          <a:xfrm>
            <a:off x="488480" y="1427223"/>
            <a:ext cx="13577649" cy="421005"/>
          </a:xfrm>
          <a:prstGeom prst="rect">
            <a:avLst/>
          </a:prstGeom>
          <a:noFill/>
          <a:ln/>
        </p:spPr>
        <p:txBody>
          <a:bodyPr wrap="square" lIns="0" tIns="0" rIns="0" bIns="0" rtlCol="0" anchor="t"/>
          <a:lstStyle/>
          <a:p>
            <a:pPr algn="just" rtl="1">
              <a:lnSpc>
                <a:spcPct val="150000"/>
              </a:lnSpc>
            </a:pPr>
            <a:r>
              <a:rPr lang="en-US" b="1" dirty="0" err="1" smtClean="0">
                <a:solidFill>
                  <a:srgbClr val="4B4A4A"/>
                </a:solidFill>
                <a:latin typeface="Times New Roman" panose="02020603050405020304" pitchFamily="18" charset="0"/>
                <a:ea typeface="Geist" pitchFamily="34" charset="-122"/>
                <a:cs typeface="Times New Roman" panose="02020603050405020304" pitchFamily="18" charset="0"/>
              </a:rPr>
              <a:t>أنشئت</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اللجنة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المصرفية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بموجب القانون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رقم</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90-10 </a:t>
            </a:r>
            <a:r>
              <a:rPr lang="ar-DZ" b="1" dirty="0" smtClean="0">
                <a:solidFill>
                  <a:schemeClr val="accent6"/>
                </a:solidFill>
                <a:latin typeface="Times New Roman" panose="02020603050405020304" pitchFamily="18" charset="0"/>
                <a:ea typeface="Geist" pitchFamily="34" charset="-122"/>
                <a:cs typeface="Times New Roman" panose="02020603050405020304" pitchFamily="18" charset="0"/>
              </a:rPr>
              <a:t>بهدف</a:t>
            </a:r>
            <a:r>
              <a:rPr lang="en-US" b="1" dirty="0" smtClean="0">
                <a:solidFill>
                  <a:schemeClr val="accent6"/>
                </a:solidFill>
                <a:latin typeface="Times New Roman" panose="02020603050405020304" pitchFamily="18" charset="0"/>
                <a:ea typeface="Geist" pitchFamily="34" charset="-122"/>
                <a:cs typeface="Times New Roman" panose="02020603050405020304" pitchFamily="18" charset="0"/>
              </a:rPr>
              <a:t> </a:t>
            </a:r>
            <a:r>
              <a:rPr lang="en-US" b="1" dirty="0" err="1" smtClean="0">
                <a:solidFill>
                  <a:schemeClr val="accent6"/>
                </a:solidFill>
                <a:latin typeface="Times New Roman" panose="02020603050405020304" pitchFamily="18" charset="0"/>
                <a:ea typeface="Geist" pitchFamily="34" charset="-122"/>
                <a:cs typeface="Times New Roman" panose="02020603050405020304" pitchFamily="18" charset="0"/>
              </a:rPr>
              <a:t>مراقبة</a:t>
            </a:r>
            <a:r>
              <a:rPr lang="en-US" b="1" dirty="0" smtClean="0">
                <a:solidFill>
                  <a:schemeClr val="accent6"/>
                </a:solidFill>
                <a:latin typeface="Times New Roman" panose="02020603050405020304" pitchFamily="18" charset="0"/>
                <a:ea typeface="Geist" pitchFamily="34" charset="-122"/>
                <a:cs typeface="Times New Roman" panose="02020603050405020304" pitchFamily="18" charset="0"/>
              </a:rPr>
              <a:t> </a:t>
            </a:r>
            <a:r>
              <a:rPr lang="en-US" b="1" dirty="0">
                <a:solidFill>
                  <a:schemeClr val="accent6"/>
                </a:solidFill>
                <a:latin typeface="Times New Roman" panose="02020603050405020304" pitchFamily="18" charset="0"/>
                <a:ea typeface="Geist" pitchFamily="34" charset="-122"/>
                <a:cs typeface="Times New Roman" panose="02020603050405020304" pitchFamily="18" charset="0"/>
              </a:rPr>
              <a:t>للبنوك والمؤسسات المالية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وهي تعتبر بمثابة </a:t>
            </a:r>
            <a:r>
              <a:rPr lang="en-US" b="1" dirty="0" err="1" smtClean="0">
                <a:solidFill>
                  <a:schemeClr val="accent6"/>
                </a:solidFill>
                <a:latin typeface="Times New Roman" panose="02020603050405020304" pitchFamily="18" charset="0"/>
                <a:ea typeface="Geist" pitchFamily="34" charset="-122"/>
                <a:cs typeface="Times New Roman" panose="02020603050405020304" pitchFamily="18" charset="0"/>
              </a:rPr>
              <a:t>سلطة</a:t>
            </a:r>
            <a:r>
              <a:rPr lang="en-US" b="1" dirty="0" smtClean="0">
                <a:solidFill>
                  <a:schemeClr val="accent6"/>
                </a:solidFill>
                <a:latin typeface="Times New Roman" panose="02020603050405020304" pitchFamily="18" charset="0"/>
                <a:ea typeface="Geist" pitchFamily="34" charset="-122"/>
                <a:cs typeface="Times New Roman" panose="02020603050405020304" pitchFamily="18" charset="0"/>
              </a:rPr>
              <a:t> </a:t>
            </a:r>
            <a:r>
              <a:rPr lang="en-US" b="1" dirty="0" err="1" smtClean="0">
                <a:solidFill>
                  <a:schemeClr val="accent6"/>
                </a:solidFill>
                <a:latin typeface="Times New Roman" panose="02020603050405020304" pitchFamily="18" charset="0"/>
                <a:ea typeface="Geist" pitchFamily="34" charset="-122"/>
                <a:cs typeface="Times New Roman" panose="02020603050405020304" pitchFamily="18" charset="0"/>
              </a:rPr>
              <a:t>إشرافية</a:t>
            </a:r>
            <a:r>
              <a:rPr lang="ar-DZ" b="1" dirty="0" smtClean="0">
                <a:solidFill>
                  <a:schemeClr val="accent6"/>
                </a:solidFill>
                <a:latin typeface="Times New Roman" panose="02020603050405020304" pitchFamily="18" charset="0"/>
                <a:ea typeface="Geist" pitchFamily="34" charset="-122"/>
                <a:cs typeface="Times New Roman" panose="02020603050405020304" pitchFamily="18" charset="0"/>
              </a:rPr>
              <a:t> على النظام البنكي في الجزائر</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 تلعب اللجنة دورا رئيسيا في الرقابة المصرفية لضمان سلامة واستقرار القطاع المصرفي وحماية حقوق المودعين والمستثمرين، وبالتالي تعزيز الثقة في النظام المالي للدولة. </a:t>
            </a:r>
            <a:endParaRPr lang="en-US" b="1" dirty="0">
              <a:latin typeface="Times New Roman" panose="02020603050405020304" pitchFamily="18" charset="0"/>
              <a:cs typeface="Times New Roman" panose="02020603050405020304" pitchFamily="18" charset="0"/>
            </a:endParaRPr>
          </a:p>
        </p:txBody>
      </p:sp>
      <p:sp>
        <p:nvSpPr>
          <p:cNvPr id="6" name="Shape 4"/>
          <p:cNvSpPr/>
          <p:nvPr/>
        </p:nvSpPr>
        <p:spPr>
          <a:xfrm>
            <a:off x="7695375" y="2340300"/>
            <a:ext cx="6362930" cy="2566035"/>
          </a:xfrm>
          <a:prstGeom prst="roundRect">
            <a:avLst>
              <a:gd name="adj" fmla="val 2851"/>
            </a:avLst>
          </a:prstGeom>
          <a:solidFill>
            <a:srgbClr val="E5F9F2">
              <a:alpha val="95000"/>
            </a:srgbClr>
          </a:solidFill>
          <a:ln w="15240">
            <a:solidFill>
              <a:srgbClr val="B7D5CA"/>
            </a:solidFill>
            <a:prstDash val="solid"/>
          </a:ln>
        </p:spPr>
      </p:sp>
      <p:sp>
        <p:nvSpPr>
          <p:cNvPr id="7" name="Shape 5"/>
          <p:cNvSpPr/>
          <p:nvPr/>
        </p:nvSpPr>
        <p:spPr>
          <a:xfrm>
            <a:off x="14058305" y="2348627"/>
            <a:ext cx="60960" cy="2566035"/>
          </a:xfrm>
          <a:prstGeom prst="roundRect">
            <a:avLst>
              <a:gd name="adj" fmla="val 194304"/>
            </a:avLst>
          </a:prstGeom>
          <a:solidFill>
            <a:srgbClr val="006747"/>
          </a:solidFill>
          <a:ln/>
        </p:spPr>
      </p:sp>
      <p:sp>
        <p:nvSpPr>
          <p:cNvPr id="8" name="Text 6"/>
          <p:cNvSpPr/>
          <p:nvPr/>
        </p:nvSpPr>
        <p:spPr>
          <a:xfrm>
            <a:off x="11937444" y="2495431"/>
            <a:ext cx="1974056" cy="246698"/>
          </a:xfrm>
          <a:prstGeom prst="rect">
            <a:avLst/>
          </a:prstGeom>
          <a:noFill/>
          <a:ln/>
        </p:spPr>
        <p:txBody>
          <a:bodyPr wrap="none" lIns="0" tIns="0" rIns="0" bIns="0" rtlCol="0" anchor="t"/>
          <a:lstStyle/>
          <a:p>
            <a:pPr algn="r" rtl="1">
              <a:lnSpc>
                <a:spcPts val="1900"/>
              </a:lnSpc>
            </a:pP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تعريف الرقابة المصرفية</a:t>
            </a:r>
          </a:p>
        </p:txBody>
      </p:sp>
      <p:sp>
        <p:nvSpPr>
          <p:cNvPr id="9" name="Text 7"/>
          <p:cNvSpPr/>
          <p:nvPr/>
        </p:nvSpPr>
        <p:spPr>
          <a:xfrm>
            <a:off x="7956293" y="2856154"/>
            <a:ext cx="5955208" cy="421005"/>
          </a:xfrm>
          <a:prstGeom prst="rect">
            <a:avLst/>
          </a:prstGeom>
          <a:noFill/>
          <a:ln/>
        </p:spPr>
        <p:txBody>
          <a:bodyPr wrap="square" lIns="0" tIns="0" rIns="0" bIns="0" rtlCol="0" anchor="t"/>
          <a:lstStyle/>
          <a:p>
            <a:pPr marL="0" indent="0" algn="just" rtl="1">
              <a:lnSpc>
                <a:spcPts val="165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الرقابة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المصرفية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تعني </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مجموعة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القواعد</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وال</a:t>
            </a:r>
            <a:r>
              <a:rPr lang="ar-DZ"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إجراءات ا</a:t>
            </a:r>
            <a:r>
              <a:rPr lang="en-US"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لتي</a:t>
            </a:r>
            <a:r>
              <a:rPr lang="en-US" sz="16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تضعها وتطبقها السلطات النقدية المركزية </a:t>
            </a:r>
            <a:r>
              <a:rPr lang="en-US" sz="16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والبنوك</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نفسها</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به</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دف</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10" name="Text 8"/>
          <p:cNvSpPr/>
          <p:nvPr/>
        </p:nvSpPr>
        <p:spPr>
          <a:xfrm>
            <a:off x="8152268" y="3622296"/>
            <a:ext cx="5211008" cy="1297471"/>
          </a:xfrm>
          <a:prstGeom prst="rect">
            <a:avLst/>
          </a:prstGeom>
          <a:noFill/>
          <a:ln/>
        </p:spPr>
        <p:txBody>
          <a:bodyPr wrap="square" lIns="0" tIns="0" rIns="0" bIns="0" rtlCol="0" anchor="t"/>
          <a:lstStyle/>
          <a:p>
            <a:pPr marL="342900" indent="-342900" algn="r" rtl="1">
              <a:lnSpc>
                <a:spcPts val="1650"/>
              </a:lnSpc>
              <a:buSzPct val="100000"/>
              <a:buChar char="•"/>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الحفاظ على سلامة المراكز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للبنوك</a:t>
            </a:r>
            <a:endParaRPr lang="ar-DZ" sz="1600"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تكوين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جهاز</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مصرفي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قوي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وسليم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يساهم في التنمية الاقتصادية.</a:t>
            </a: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حماية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حقوق</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المودعين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والمستثمرين</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الحفاظ</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ثقة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الجمهور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النظام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المص</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رفي</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دعم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تنفيذ</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السياسات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للدولة</a:t>
            </a:r>
            <a:r>
              <a:rPr lang="en-US" sz="1600"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ar-DZ" sz="1600"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ts val="1650"/>
              </a:lnSpc>
              <a:buSzPct val="100000"/>
              <a:buFontTx/>
              <a:buChar char="•"/>
            </a:pPr>
            <a:endParaRPr lang="ar-DZ" sz="1600"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ts val="1650"/>
              </a:lnSpc>
              <a:buSzPct val="100000"/>
              <a:buFontTx/>
              <a:buChar char="•"/>
            </a:pPr>
            <a:endParaRPr lang="en-US" sz="1600" dirty="0">
              <a:latin typeface="Times New Roman" panose="02020603050405020304" pitchFamily="18" charset="0"/>
              <a:cs typeface="Times New Roman" panose="02020603050405020304" pitchFamily="18" charset="0"/>
            </a:endParaRPr>
          </a:p>
          <a:p>
            <a:pPr marL="342900" indent="-342900" algn="r" rtl="1">
              <a:lnSpc>
                <a:spcPts val="1650"/>
              </a:lnSpc>
              <a:buSzPct val="100000"/>
              <a:buChar char="•"/>
            </a:pPr>
            <a:endParaRPr lang="ar-DZ" sz="1600" dirty="0" smtClean="0">
              <a:latin typeface="Times New Roman" panose="02020603050405020304" pitchFamily="18" charset="0"/>
              <a:cs typeface="Times New Roman" panose="02020603050405020304" pitchFamily="18" charset="0"/>
            </a:endParaRPr>
          </a:p>
          <a:p>
            <a:pPr marL="342900" indent="-342900" algn="r" rtl="1">
              <a:lnSpc>
                <a:spcPts val="165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7527846" y="3787973"/>
            <a:ext cx="6383655" cy="210502"/>
          </a:xfrm>
          <a:prstGeom prst="rect">
            <a:avLst/>
          </a:prstGeom>
          <a:noFill/>
          <a:ln/>
        </p:spPr>
        <p:txBody>
          <a:bodyPr wrap="none" lIns="0" tIns="0" rIns="0" bIns="0" rtlCol="0" anchor="t"/>
          <a:lstStyle/>
          <a:p>
            <a:pPr marL="342900" indent="-342900" algn="r" rtl="1">
              <a:lnSpc>
                <a:spcPts val="165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7527846" y="4044434"/>
            <a:ext cx="6383655" cy="210502"/>
          </a:xfrm>
          <a:prstGeom prst="rect">
            <a:avLst/>
          </a:prstGeom>
          <a:noFill/>
          <a:ln/>
        </p:spPr>
        <p:txBody>
          <a:bodyPr wrap="none" lIns="0" tIns="0" rIns="0" bIns="0" rtlCol="0" anchor="t"/>
          <a:lstStyle/>
          <a:p>
            <a:pPr marL="342900" indent="-342900" algn="r" rtl="1">
              <a:lnSpc>
                <a:spcPts val="165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3" name="Text 11"/>
          <p:cNvSpPr/>
          <p:nvPr/>
        </p:nvSpPr>
        <p:spPr>
          <a:xfrm>
            <a:off x="7527846" y="4300895"/>
            <a:ext cx="6383655" cy="210502"/>
          </a:xfrm>
          <a:prstGeom prst="rect">
            <a:avLst/>
          </a:prstGeom>
          <a:noFill/>
          <a:ln/>
        </p:spPr>
        <p:txBody>
          <a:bodyPr wrap="none" lIns="0" tIns="0" rIns="0" bIns="0" rtlCol="0" anchor="t"/>
          <a:lstStyle/>
          <a:p>
            <a:pPr marL="342900" indent="-342900" algn="r" rtl="1">
              <a:lnSpc>
                <a:spcPts val="165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4" name="Text 12"/>
          <p:cNvSpPr/>
          <p:nvPr/>
        </p:nvSpPr>
        <p:spPr>
          <a:xfrm>
            <a:off x="7527846" y="4557355"/>
            <a:ext cx="6383655" cy="210502"/>
          </a:xfrm>
          <a:prstGeom prst="rect">
            <a:avLst/>
          </a:prstGeom>
          <a:noFill/>
          <a:ln/>
        </p:spPr>
        <p:txBody>
          <a:bodyPr wrap="none" lIns="0" tIns="0" rIns="0" bIns="0" rtlCol="0" anchor="t"/>
          <a:lstStyle/>
          <a:p>
            <a:pPr marL="342900" indent="-342900" algn="r" rtl="1">
              <a:lnSpc>
                <a:spcPts val="165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15" name="Shape 13"/>
          <p:cNvSpPr/>
          <p:nvPr/>
        </p:nvSpPr>
        <p:spPr>
          <a:xfrm>
            <a:off x="972272" y="2353732"/>
            <a:ext cx="6288991" cy="2566035"/>
          </a:xfrm>
          <a:prstGeom prst="roundRect">
            <a:avLst>
              <a:gd name="adj" fmla="val 2851"/>
            </a:avLst>
          </a:prstGeom>
          <a:solidFill>
            <a:srgbClr val="E5F9F2">
              <a:alpha val="95000"/>
            </a:srgbClr>
          </a:solidFill>
          <a:ln w="15240">
            <a:solidFill>
              <a:srgbClr val="B7D5CA"/>
            </a:solidFill>
            <a:prstDash val="solid"/>
          </a:ln>
        </p:spPr>
      </p:sp>
      <p:sp>
        <p:nvSpPr>
          <p:cNvPr id="16" name="Shape 14"/>
          <p:cNvSpPr/>
          <p:nvPr/>
        </p:nvSpPr>
        <p:spPr>
          <a:xfrm>
            <a:off x="7203758" y="2348627"/>
            <a:ext cx="60960" cy="2566035"/>
          </a:xfrm>
          <a:prstGeom prst="roundRect">
            <a:avLst>
              <a:gd name="adj" fmla="val 194304"/>
            </a:avLst>
          </a:prstGeom>
          <a:solidFill>
            <a:srgbClr val="006747"/>
          </a:solidFill>
          <a:ln/>
        </p:spPr>
      </p:sp>
      <p:sp>
        <p:nvSpPr>
          <p:cNvPr id="17" name="Text 15"/>
          <p:cNvSpPr/>
          <p:nvPr/>
        </p:nvSpPr>
        <p:spPr>
          <a:xfrm>
            <a:off x="4762619" y="2495431"/>
            <a:ext cx="2294334" cy="246698"/>
          </a:xfrm>
          <a:prstGeom prst="rect">
            <a:avLst/>
          </a:prstGeom>
          <a:noFill/>
          <a:ln/>
        </p:spPr>
        <p:txBody>
          <a:bodyPr wrap="none" lIns="0" tIns="0" rIns="0" bIns="0" rtlCol="0" anchor="t"/>
          <a:lstStyle/>
          <a:p>
            <a:pPr marL="0" indent="0" algn="r" rtl="1">
              <a:lnSpc>
                <a:spcPts val="1900"/>
              </a:lnSpc>
              <a:buNone/>
            </a:pPr>
            <a:r>
              <a:rPr lang="en-US" sz="2400" b="1" dirty="0" err="1" smtClean="0">
                <a:solidFill>
                  <a:schemeClr val="accent6"/>
                </a:solidFill>
                <a:latin typeface="Times New Roman" panose="02020603050405020304" pitchFamily="18" charset="0"/>
                <a:ea typeface="Noto Serif SC Bold" pitchFamily="34" charset="-122"/>
                <a:cs typeface="Times New Roman" panose="02020603050405020304" pitchFamily="18" charset="0"/>
              </a:rPr>
              <a:t>دور</a:t>
            </a:r>
            <a:r>
              <a:rPr lang="en-US"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 </a:t>
            </a:r>
            <a:r>
              <a:rPr lang="ar-DZ"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ال</a:t>
            </a:r>
            <a:r>
              <a:rPr lang="en-US" sz="2400" b="1" dirty="0" err="1" smtClean="0">
                <a:solidFill>
                  <a:schemeClr val="accent6"/>
                </a:solidFill>
                <a:latin typeface="Times New Roman" panose="02020603050405020304" pitchFamily="18" charset="0"/>
                <a:ea typeface="Noto Serif SC Bold" pitchFamily="34" charset="-122"/>
                <a:cs typeface="Times New Roman" panose="02020603050405020304" pitchFamily="18" charset="0"/>
              </a:rPr>
              <a:t>لجنة</a:t>
            </a:r>
            <a:r>
              <a:rPr lang="en-US"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 </a:t>
            </a: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المصرفية</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18" name="Text 16"/>
          <p:cNvSpPr/>
          <p:nvPr/>
        </p:nvSpPr>
        <p:spPr>
          <a:xfrm>
            <a:off x="972273" y="2773935"/>
            <a:ext cx="5937876" cy="584705"/>
          </a:xfrm>
          <a:prstGeom prst="rect">
            <a:avLst/>
          </a:prstGeom>
          <a:noFill/>
          <a:ln/>
        </p:spPr>
        <p:txBody>
          <a:bodyPr wrap="none" lIns="0" tIns="0" rIns="0" bIns="0" rtlCol="0" anchor="t"/>
          <a:lstStyle/>
          <a:p>
            <a:pPr marL="0" indent="0" algn="r" rtl="1">
              <a:lnSpc>
                <a:spcPts val="1650"/>
              </a:lnSpc>
              <a:buNone/>
            </a:pPr>
            <a:endParaRPr lang="en-US" sz="1600" dirty="0" smtClean="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19" name="Text 17"/>
          <p:cNvSpPr/>
          <p:nvPr/>
        </p:nvSpPr>
        <p:spPr>
          <a:xfrm>
            <a:off x="271430" y="3713288"/>
            <a:ext cx="6383774" cy="1466909"/>
          </a:xfrm>
          <a:prstGeom prst="rect">
            <a:avLst/>
          </a:prstGeom>
          <a:noFill/>
          <a:ln/>
        </p:spPr>
        <p:txBody>
          <a:bodyPr wrap="none" lIns="0" tIns="0" rIns="0" bIns="0" rtlCol="0" anchor="t"/>
          <a:lstStyle/>
          <a:p>
            <a:pPr marL="342900" indent="-342900" algn="r" rtl="1">
              <a:lnSpc>
                <a:spcPts val="1650"/>
              </a:lnSpc>
              <a:buSzPct val="100000"/>
              <a:buChar char="•"/>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مراقبة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الأنشطة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المصرفية</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ضمان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الامتثال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للقوانين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واللوائح</a:t>
            </a:r>
            <a:r>
              <a:rPr lang="en-US" sz="1600"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ar-DZ" sz="1600"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تحسين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أداء</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المؤسسات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ar-DZ" sz="1600"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التأكد</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الالتزام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بالمعايير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والمصرفية</a:t>
            </a: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ts val="1650"/>
              </a:lnSpc>
              <a:buSzPct val="100000"/>
              <a:buFontTx/>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تقييم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المخاطر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وإدارة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الأزمات</a:t>
            </a:r>
            <a:r>
              <a:rPr lang="en-US" sz="1600"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342900" indent="-342900" algn="r" rtl="1">
              <a:lnSpc>
                <a:spcPts val="1650"/>
              </a:lnSpc>
              <a:buSzPct val="100000"/>
              <a:buChar char="•"/>
            </a:pPr>
            <a:endParaRPr lang="en-US" sz="1600" dirty="0">
              <a:latin typeface="Times New Roman" panose="02020603050405020304" pitchFamily="18" charset="0"/>
              <a:cs typeface="Times New Roman" panose="02020603050405020304" pitchFamily="18" charset="0"/>
            </a:endParaRPr>
          </a:p>
        </p:txBody>
      </p:sp>
      <p:sp>
        <p:nvSpPr>
          <p:cNvPr id="20" name="Text 18"/>
          <p:cNvSpPr/>
          <p:nvPr/>
        </p:nvSpPr>
        <p:spPr>
          <a:xfrm>
            <a:off x="673179" y="3366968"/>
            <a:ext cx="6383774" cy="210502"/>
          </a:xfrm>
          <a:prstGeom prst="rect">
            <a:avLst/>
          </a:prstGeom>
          <a:noFill/>
          <a:ln/>
        </p:spPr>
        <p:txBody>
          <a:bodyPr wrap="none" lIns="0" tIns="0" rIns="0" bIns="0" rtlCol="0" anchor="t"/>
          <a:lstStyle/>
          <a:p>
            <a:pPr marL="342900" indent="-342900" algn="r" rtl="1">
              <a:lnSpc>
                <a:spcPts val="1650"/>
              </a:lnSpc>
              <a:buSzPct val="100000"/>
              <a:buChar char="•"/>
            </a:pPr>
            <a:endParaRPr lang="en-US" sz="1400" dirty="0">
              <a:latin typeface="Times New Roman" panose="02020603050405020304" pitchFamily="18" charset="0"/>
              <a:cs typeface="Times New Roman" panose="02020603050405020304" pitchFamily="18" charset="0"/>
            </a:endParaRPr>
          </a:p>
        </p:txBody>
      </p:sp>
      <p:sp>
        <p:nvSpPr>
          <p:cNvPr id="21" name="Text 19"/>
          <p:cNvSpPr/>
          <p:nvPr/>
        </p:nvSpPr>
        <p:spPr>
          <a:xfrm>
            <a:off x="673179" y="3623429"/>
            <a:ext cx="6383774" cy="210502"/>
          </a:xfrm>
          <a:prstGeom prst="rect">
            <a:avLst/>
          </a:prstGeom>
          <a:noFill/>
          <a:ln/>
        </p:spPr>
        <p:txBody>
          <a:bodyPr wrap="none" lIns="0" tIns="0" rIns="0" bIns="0" rtlCol="0" anchor="t"/>
          <a:lstStyle/>
          <a:p>
            <a:pPr marL="342900" indent="-342900" algn="r" rtl="1">
              <a:lnSpc>
                <a:spcPts val="1650"/>
              </a:lnSpc>
              <a:buSzPct val="100000"/>
              <a:buChar char="•"/>
            </a:pPr>
            <a:endParaRPr lang="en-US" sz="1400" dirty="0">
              <a:latin typeface="Times New Roman" panose="02020603050405020304" pitchFamily="18" charset="0"/>
              <a:cs typeface="Times New Roman" panose="02020603050405020304" pitchFamily="18" charset="0"/>
            </a:endParaRPr>
          </a:p>
        </p:txBody>
      </p:sp>
      <p:sp>
        <p:nvSpPr>
          <p:cNvPr id="22" name="Text 20"/>
          <p:cNvSpPr/>
          <p:nvPr/>
        </p:nvSpPr>
        <p:spPr>
          <a:xfrm>
            <a:off x="673179" y="3879891"/>
            <a:ext cx="6383774" cy="269336"/>
          </a:xfrm>
          <a:prstGeom prst="rect">
            <a:avLst/>
          </a:prstGeom>
          <a:noFill/>
          <a:ln/>
        </p:spPr>
        <p:txBody>
          <a:bodyPr wrap="square" lIns="0" tIns="0" rIns="0" bIns="0" rtlCol="0" anchor="t"/>
          <a:lstStyle/>
          <a:p>
            <a:pPr marL="342900" indent="-342900" algn="r" rtl="1">
              <a:lnSpc>
                <a:spcPts val="1650"/>
              </a:lnSpc>
              <a:buSzPct val="100000"/>
              <a:buChar char="•"/>
            </a:pPr>
            <a:endParaRPr lang="en-US" sz="1400" dirty="0">
              <a:latin typeface="Times New Roman" panose="02020603050405020304" pitchFamily="18" charset="0"/>
              <a:cs typeface="Times New Roman" panose="02020603050405020304" pitchFamily="18" charset="0"/>
            </a:endParaRPr>
          </a:p>
        </p:txBody>
      </p:sp>
      <p:sp>
        <p:nvSpPr>
          <p:cNvPr id="23" name="Text 21"/>
          <p:cNvSpPr/>
          <p:nvPr/>
        </p:nvSpPr>
        <p:spPr>
          <a:xfrm>
            <a:off x="673179" y="4346853"/>
            <a:ext cx="6383774" cy="210502"/>
          </a:xfrm>
          <a:prstGeom prst="rect">
            <a:avLst/>
          </a:prstGeom>
          <a:noFill/>
          <a:ln/>
        </p:spPr>
        <p:txBody>
          <a:bodyPr wrap="none" lIns="0" tIns="0" rIns="0" bIns="0" rtlCol="0" anchor="t"/>
          <a:lstStyle/>
          <a:p>
            <a:pPr marL="342900" indent="-342900" algn="r" rtl="1">
              <a:lnSpc>
                <a:spcPts val="1650"/>
              </a:lnSpc>
              <a:buSzPct val="100000"/>
              <a:buChar char="•"/>
            </a:pPr>
            <a:endParaRPr lang="en-US" sz="1400" dirty="0">
              <a:latin typeface="Times New Roman" panose="02020603050405020304" pitchFamily="18" charset="0"/>
              <a:cs typeface="Times New Roman" panose="02020603050405020304" pitchFamily="18" charset="0"/>
            </a:endParaRPr>
          </a:p>
        </p:txBody>
      </p:sp>
      <p:sp>
        <p:nvSpPr>
          <p:cNvPr id="24" name="Shape 22"/>
          <p:cNvSpPr/>
          <p:nvPr/>
        </p:nvSpPr>
        <p:spPr>
          <a:xfrm>
            <a:off x="972272" y="5106752"/>
            <a:ext cx="13131752" cy="45719"/>
          </a:xfrm>
          <a:prstGeom prst="rect">
            <a:avLst/>
          </a:prstGeom>
          <a:solidFill>
            <a:schemeClr val="accent6">
              <a:lumMod val="75000"/>
              <a:alpha val="50000"/>
            </a:schemeClr>
          </a:solidFill>
          <a:ln/>
        </p:spPr>
      </p:sp>
      <p:sp>
        <p:nvSpPr>
          <p:cNvPr id="25" name="Text 23"/>
          <p:cNvSpPr/>
          <p:nvPr/>
        </p:nvSpPr>
        <p:spPr>
          <a:xfrm>
            <a:off x="9473923" y="5261968"/>
            <a:ext cx="4611172" cy="328970"/>
          </a:xfrm>
          <a:prstGeom prst="rect">
            <a:avLst/>
          </a:prstGeom>
          <a:noFill/>
          <a:ln/>
        </p:spPr>
        <p:txBody>
          <a:bodyPr wrap="none" lIns="0" tIns="0" rIns="0" bIns="0" rtlCol="0" anchor="t"/>
          <a:lstStyle/>
          <a:p>
            <a:pPr marL="0" indent="0" algn="r" rtl="1">
              <a:lnSpc>
                <a:spcPts val="2550"/>
              </a:lnSpc>
              <a:buNone/>
            </a:pPr>
            <a:r>
              <a:rPr lang="en-US" sz="2050" b="1" dirty="0">
                <a:solidFill>
                  <a:schemeClr val="accent6"/>
                </a:solidFill>
                <a:latin typeface="Noto Serif SC Bold" pitchFamily="34" charset="0"/>
                <a:ea typeface="Noto Serif SC Bold" pitchFamily="34" charset="-122"/>
                <a:cs typeface="Noto Serif SC Bold" pitchFamily="34" charset="-120"/>
              </a:rPr>
              <a:t>تشكيلة </a:t>
            </a:r>
            <a:r>
              <a:rPr lang="en-US" sz="2050" b="1" dirty="0" err="1">
                <a:solidFill>
                  <a:schemeClr val="accent6"/>
                </a:solidFill>
                <a:latin typeface="Noto Serif SC Bold" pitchFamily="34" charset="0"/>
                <a:ea typeface="Noto Serif SC Bold" pitchFamily="34" charset="-122"/>
                <a:cs typeface="Noto Serif SC Bold" pitchFamily="34" charset="-120"/>
              </a:rPr>
              <a:t>اللجنة</a:t>
            </a:r>
            <a:r>
              <a:rPr lang="en-US" sz="2050" b="1" dirty="0">
                <a:solidFill>
                  <a:schemeClr val="accent6"/>
                </a:solidFill>
                <a:latin typeface="Noto Serif SC Bold" pitchFamily="34" charset="0"/>
                <a:ea typeface="Noto Serif SC Bold" pitchFamily="34" charset="-122"/>
                <a:cs typeface="Noto Serif SC Bold" pitchFamily="34" charset="-120"/>
              </a:rPr>
              <a:t> </a:t>
            </a:r>
            <a:r>
              <a:rPr lang="en-US" sz="2050" b="1" dirty="0" err="1" smtClean="0">
                <a:solidFill>
                  <a:schemeClr val="accent6"/>
                </a:solidFill>
                <a:latin typeface="Noto Serif SC Bold" pitchFamily="34" charset="0"/>
                <a:ea typeface="Noto Serif SC Bold" pitchFamily="34" charset="-122"/>
                <a:cs typeface="Noto Serif SC Bold" pitchFamily="34" charset="-120"/>
              </a:rPr>
              <a:t>المصرفية</a:t>
            </a:r>
            <a:endParaRPr lang="en-US" sz="2050" dirty="0">
              <a:solidFill>
                <a:schemeClr val="accent6"/>
              </a:solidFill>
            </a:endParaRPr>
          </a:p>
        </p:txBody>
      </p:sp>
      <p:sp>
        <p:nvSpPr>
          <p:cNvPr id="26" name="Text 24"/>
          <p:cNvSpPr/>
          <p:nvPr/>
        </p:nvSpPr>
        <p:spPr>
          <a:xfrm>
            <a:off x="526375" y="5876211"/>
            <a:ext cx="13577649" cy="313688"/>
          </a:xfrm>
          <a:prstGeom prst="rect">
            <a:avLst/>
          </a:prstGeom>
          <a:noFill/>
          <a:ln/>
        </p:spPr>
        <p:txBody>
          <a:bodyPr wrap="none" lIns="0" tIns="0" rIns="0" bIns="0" rtlCol="0" anchor="t"/>
          <a:lstStyle/>
          <a:p>
            <a:pPr marL="0" indent="0" algn="r" rtl="1">
              <a:lnSpc>
                <a:spcPts val="1650"/>
              </a:lnSpc>
              <a:buNone/>
            </a:pPr>
            <a:endParaRPr lang="en-US" sz="1600" dirty="0">
              <a:latin typeface="Times New Roman" panose="02020603050405020304" pitchFamily="18" charset="0"/>
              <a:cs typeface="Times New Roman" panose="02020603050405020304" pitchFamily="18" charset="0"/>
            </a:endParaRPr>
          </a:p>
        </p:txBody>
      </p:sp>
      <p:sp>
        <p:nvSpPr>
          <p:cNvPr id="27" name="Shape 25"/>
          <p:cNvSpPr/>
          <p:nvPr/>
        </p:nvSpPr>
        <p:spPr>
          <a:xfrm>
            <a:off x="13807916" y="6234708"/>
            <a:ext cx="296108" cy="296108"/>
          </a:xfrm>
          <a:prstGeom prst="roundRect">
            <a:avLst>
              <a:gd name="adj" fmla="val 40002"/>
            </a:avLst>
          </a:prstGeom>
          <a:solidFill>
            <a:srgbClr val="D1EFE4"/>
          </a:solidFill>
          <a:ln w="7620">
            <a:solidFill>
              <a:srgbClr val="B7D5CA"/>
            </a:solidFill>
            <a:prstDash val="solid"/>
          </a:ln>
        </p:spPr>
      </p:sp>
      <p:sp>
        <p:nvSpPr>
          <p:cNvPr id="28" name="Text 26"/>
          <p:cNvSpPr/>
          <p:nvPr/>
        </p:nvSpPr>
        <p:spPr>
          <a:xfrm>
            <a:off x="13857208" y="6259354"/>
            <a:ext cx="197406" cy="246698"/>
          </a:xfrm>
          <a:prstGeom prst="rect">
            <a:avLst/>
          </a:prstGeom>
          <a:noFill/>
          <a:ln/>
        </p:spPr>
        <p:txBody>
          <a:bodyPr wrap="none" lIns="0" tIns="0" rIns="0" bIns="0" rtlCol="0" anchor="t"/>
          <a:lstStyle/>
          <a:p>
            <a:pPr marL="0" indent="0" algn="ctr" rtl="1">
              <a:lnSpc>
                <a:spcPts val="1550"/>
              </a:lnSpc>
              <a:buNone/>
            </a:pPr>
            <a:r>
              <a:rPr lang="en-US" sz="1550" b="1" dirty="0">
                <a:solidFill>
                  <a:srgbClr val="4B4A4A"/>
                </a:solidFill>
                <a:latin typeface="Noto Serif SC Bold" pitchFamily="34" charset="0"/>
                <a:ea typeface="Noto Serif SC Bold" pitchFamily="34" charset="-122"/>
                <a:cs typeface="Noto Serif SC Bold" pitchFamily="34" charset="-120"/>
              </a:rPr>
              <a:t>1</a:t>
            </a:r>
            <a:endParaRPr lang="en-US" sz="1550" dirty="0"/>
          </a:p>
        </p:txBody>
      </p:sp>
      <p:sp>
        <p:nvSpPr>
          <p:cNvPr id="29" name="Text 27"/>
          <p:cNvSpPr/>
          <p:nvPr/>
        </p:nvSpPr>
        <p:spPr>
          <a:xfrm>
            <a:off x="11838503" y="6279833"/>
            <a:ext cx="1837849" cy="205621"/>
          </a:xfrm>
          <a:prstGeom prst="rect">
            <a:avLst/>
          </a:prstGeom>
          <a:noFill/>
          <a:ln/>
        </p:spPr>
        <p:txBody>
          <a:bodyPr wrap="none" lIns="0" tIns="0" rIns="0" bIns="0" rtlCol="0" anchor="t"/>
          <a:lstStyle/>
          <a:p>
            <a:pPr marL="0" indent="0" algn="r" rtl="1">
              <a:lnSpc>
                <a:spcPts val="1600"/>
              </a:lnSpc>
              <a:buNone/>
            </a:pPr>
            <a:r>
              <a:rPr lang="en-US" sz="2000" b="1" dirty="0">
                <a:solidFill>
                  <a:schemeClr val="accent6"/>
                </a:solidFill>
                <a:latin typeface="Noto Serif SC Bold" pitchFamily="34" charset="0"/>
                <a:ea typeface="Noto Serif SC Bold" pitchFamily="34" charset="-122"/>
                <a:cs typeface="Noto Serif SC Bold" pitchFamily="34" charset="-120"/>
              </a:rPr>
              <a:t>محافظ البنك المركزي أو نائبه</a:t>
            </a:r>
            <a:endParaRPr lang="en-US" sz="2000" dirty="0">
              <a:solidFill>
                <a:schemeClr val="accent6"/>
              </a:solidFill>
            </a:endParaRPr>
          </a:p>
        </p:txBody>
      </p:sp>
      <p:sp>
        <p:nvSpPr>
          <p:cNvPr id="30" name="Text 28"/>
          <p:cNvSpPr/>
          <p:nvPr/>
        </p:nvSpPr>
        <p:spPr>
          <a:xfrm>
            <a:off x="10489914" y="6564392"/>
            <a:ext cx="3186437" cy="421005"/>
          </a:xfrm>
          <a:prstGeom prst="rect">
            <a:avLst/>
          </a:prstGeom>
          <a:noFill/>
          <a:ln/>
        </p:spPr>
        <p:txBody>
          <a:bodyPr wrap="square" lIns="0" tIns="0" rIns="0" bIns="0" rtlCol="0" anchor="t"/>
          <a:lstStyle/>
          <a:p>
            <a:pPr marL="0" indent="0" algn="just" rtl="1">
              <a:lnSpc>
                <a:spcPts val="165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يتولى رئاسة اللجنة المصرفية، مما يضمن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التنسيق</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بين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السياسة النقدية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والرقابة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المصرفية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31" name="Shape 29"/>
          <p:cNvSpPr/>
          <p:nvPr/>
        </p:nvSpPr>
        <p:spPr>
          <a:xfrm>
            <a:off x="9227225" y="6234708"/>
            <a:ext cx="296108" cy="296108"/>
          </a:xfrm>
          <a:prstGeom prst="roundRect">
            <a:avLst>
              <a:gd name="adj" fmla="val 40002"/>
            </a:avLst>
          </a:prstGeom>
          <a:solidFill>
            <a:srgbClr val="D1EFE4"/>
          </a:solidFill>
          <a:ln w="7620">
            <a:solidFill>
              <a:srgbClr val="B7D5CA"/>
            </a:solidFill>
            <a:prstDash val="solid"/>
          </a:ln>
        </p:spPr>
      </p:sp>
      <p:sp>
        <p:nvSpPr>
          <p:cNvPr id="32" name="Text 30"/>
          <p:cNvSpPr/>
          <p:nvPr/>
        </p:nvSpPr>
        <p:spPr>
          <a:xfrm>
            <a:off x="9276517" y="6259354"/>
            <a:ext cx="197406" cy="246698"/>
          </a:xfrm>
          <a:prstGeom prst="rect">
            <a:avLst/>
          </a:prstGeom>
          <a:noFill/>
          <a:ln/>
        </p:spPr>
        <p:txBody>
          <a:bodyPr wrap="none" lIns="0" tIns="0" rIns="0" bIns="0" rtlCol="0" anchor="t"/>
          <a:lstStyle/>
          <a:p>
            <a:pPr marL="0" indent="0" algn="ctr" rtl="1">
              <a:lnSpc>
                <a:spcPts val="1550"/>
              </a:lnSpc>
              <a:buNone/>
            </a:pPr>
            <a:r>
              <a:rPr lang="en-US" sz="1550" b="1" dirty="0">
                <a:solidFill>
                  <a:srgbClr val="4B4A4A"/>
                </a:solidFill>
                <a:latin typeface="Noto Serif SC Bold" pitchFamily="34" charset="0"/>
                <a:ea typeface="Noto Serif SC Bold" pitchFamily="34" charset="-122"/>
                <a:cs typeface="Noto Serif SC Bold" pitchFamily="34" charset="-120"/>
              </a:rPr>
              <a:t>2</a:t>
            </a:r>
            <a:endParaRPr lang="en-US" sz="1550" dirty="0"/>
          </a:p>
        </p:txBody>
      </p:sp>
      <p:sp>
        <p:nvSpPr>
          <p:cNvPr id="33" name="Text 31"/>
          <p:cNvSpPr/>
          <p:nvPr/>
        </p:nvSpPr>
        <p:spPr>
          <a:xfrm>
            <a:off x="7408069" y="6279833"/>
            <a:ext cx="1687592" cy="205621"/>
          </a:xfrm>
          <a:prstGeom prst="rect">
            <a:avLst/>
          </a:prstGeom>
          <a:noFill/>
          <a:ln/>
        </p:spPr>
        <p:txBody>
          <a:bodyPr wrap="none" lIns="0" tIns="0" rIns="0" bIns="0" rtlCol="0" anchor="t"/>
          <a:lstStyle/>
          <a:p>
            <a:pPr marL="0" indent="0" algn="r" rtl="1">
              <a:lnSpc>
                <a:spcPts val="1600"/>
              </a:lnSpc>
              <a:buNone/>
            </a:pPr>
            <a:r>
              <a:rPr lang="en-US" sz="2000" b="1" dirty="0">
                <a:solidFill>
                  <a:schemeClr val="accent6"/>
                </a:solidFill>
                <a:latin typeface="Noto Serif SC Bold" pitchFamily="34" charset="0"/>
                <a:ea typeface="Noto Serif SC Bold" pitchFamily="34" charset="-122"/>
                <a:cs typeface="Noto Serif SC Bold" pitchFamily="34" charset="-120"/>
              </a:rPr>
              <a:t>قاضيان من المحكمة العليا</a:t>
            </a:r>
            <a:endParaRPr lang="en-US" sz="2000" dirty="0">
              <a:solidFill>
                <a:schemeClr val="accent6"/>
              </a:solidFill>
            </a:endParaRPr>
          </a:p>
        </p:txBody>
      </p:sp>
      <p:sp>
        <p:nvSpPr>
          <p:cNvPr id="34" name="Text 32"/>
          <p:cNvSpPr/>
          <p:nvPr/>
        </p:nvSpPr>
        <p:spPr>
          <a:xfrm>
            <a:off x="5691883" y="6564392"/>
            <a:ext cx="3403778" cy="421005"/>
          </a:xfrm>
          <a:prstGeom prst="rect">
            <a:avLst/>
          </a:prstGeom>
          <a:noFill/>
          <a:ln/>
        </p:spPr>
        <p:txBody>
          <a:bodyPr wrap="square" lIns="0" tIns="0" rIns="0" bIns="0" rtlCol="0" anchor="t"/>
          <a:lstStyle/>
          <a:p>
            <a:pPr marL="0" indent="0" algn="r" rtl="1">
              <a:lnSpc>
                <a:spcPts val="165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يضفي وجود قاضيين من المحكمة العليا بعداً قانونياً قوياً على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عمل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اللجنة</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35" name="Shape 33"/>
          <p:cNvSpPr/>
          <p:nvPr/>
        </p:nvSpPr>
        <p:spPr>
          <a:xfrm>
            <a:off x="4646533" y="6234708"/>
            <a:ext cx="296108" cy="296108"/>
          </a:xfrm>
          <a:prstGeom prst="roundRect">
            <a:avLst>
              <a:gd name="adj" fmla="val 40002"/>
            </a:avLst>
          </a:prstGeom>
          <a:solidFill>
            <a:srgbClr val="D1EFE4"/>
          </a:solidFill>
          <a:ln w="7620">
            <a:solidFill>
              <a:srgbClr val="B7D5CA"/>
            </a:solidFill>
            <a:prstDash val="solid"/>
          </a:ln>
        </p:spPr>
      </p:sp>
      <p:sp>
        <p:nvSpPr>
          <p:cNvPr id="36" name="Text 34"/>
          <p:cNvSpPr/>
          <p:nvPr/>
        </p:nvSpPr>
        <p:spPr>
          <a:xfrm>
            <a:off x="4695825" y="6259354"/>
            <a:ext cx="197406" cy="246698"/>
          </a:xfrm>
          <a:prstGeom prst="rect">
            <a:avLst/>
          </a:prstGeom>
          <a:noFill/>
          <a:ln/>
        </p:spPr>
        <p:txBody>
          <a:bodyPr wrap="none" lIns="0" tIns="0" rIns="0" bIns="0" rtlCol="0" anchor="t"/>
          <a:lstStyle/>
          <a:p>
            <a:pPr marL="0" indent="0" algn="ctr" rtl="1">
              <a:lnSpc>
                <a:spcPts val="1550"/>
              </a:lnSpc>
              <a:buNone/>
            </a:pPr>
            <a:r>
              <a:rPr lang="en-US" sz="1550" b="1" dirty="0">
                <a:solidFill>
                  <a:srgbClr val="4B4A4A"/>
                </a:solidFill>
                <a:latin typeface="Noto Serif SC Bold" pitchFamily="34" charset="0"/>
                <a:ea typeface="Noto Serif SC Bold" pitchFamily="34" charset="-122"/>
                <a:cs typeface="Noto Serif SC Bold" pitchFamily="34" charset="-120"/>
              </a:rPr>
              <a:t>3</a:t>
            </a:r>
            <a:endParaRPr lang="en-US" sz="1550" dirty="0"/>
          </a:p>
        </p:txBody>
      </p:sp>
      <p:sp>
        <p:nvSpPr>
          <p:cNvPr id="37" name="Text 35"/>
          <p:cNvSpPr/>
          <p:nvPr/>
        </p:nvSpPr>
        <p:spPr>
          <a:xfrm>
            <a:off x="2512338" y="6279833"/>
            <a:ext cx="2002631" cy="205621"/>
          </a:xfrm>
          <a:prstGeom prst="rect">
            <a:avLst/>
          </a:prstGeom>
          <a:noFill/>
          <a:ln/>
        </p:spPr>
        <p:txBody>
          <a:bodyPr wrap="none" lIns="0" tIns="0" rIns="0" bIns="0" rtlCol="0" anchor="t"/>
          <a:lstStyle/>
          <a:p>
            <a:pPr marL="0" indent="0" algn="r" rtl="1">
              <a:lnSpc>
                <a:spcPts val="1600"/>
              </a:lnSpc>
              <a:buNone/>
            </a:pPr>
            <a:r>
              <a:rPr lang="en-US" sz="2000" b="1" dirty="0">
                <a:solidFill>
                  <a:schemeClr val="accent6"/>
                </a:solidFill>
                <a:latin typeface="Noto Serif SC Bold" pitchFamily="34" charset="0"/>
                <a:ea typeface="Noto Serif SC Bold" pitchFamily="34" charset="-122"/>
                <a:cs typeface="Noto Serif SC Bold" pitchFamily="34" charset="-120"/>
              </a:rPr>
              <a:t>عضوان من ذوي الكفاءة المهنية</a:t>
            </a:r>
            <a:endParaRPr lang="en-US" sz="2000" dirty="0">
              <a:solidFill>
                <a:schemeClr val="accent6"/>
              </a:solidFill>
            </a:endParaRPr>
          </a:p>
        </p:txBody>
      </p:sp>
      <p:sp>
        <p:nvSpPr>
          <p:cNvPr id="38" name="Text 36"/>
          <p:cNvSpPr/>
          <p:nvPr/>
        </p:nvSpPr>
        <p:spPr>
          <a:xfrm>
            <a:off x="1171253" y="6595386"/>
            <a:ext cx="3335381" cy="631507"/>
          </a:xfrm>
          <a:prstGeom prst="rect">
            <a:avLst/>
          </a:prstGeom>
          <a:noFill/>
          <a:ln/>
        </p:spPr>
        <p:txBody>
          <a:bodyPr wrap="square" lIns="0" tIns="0" rIns="0" bIns="0" rtlCol="0" anchor="t"/>
          <a:lstStyle/>
          <a:p>
            <a:pPr marL="0" indent="0" algn="just" rtl="1">
              <a:lnSpc>
                <a:spcPts val="1650"/>
              </a:lnSpc>
              <a:buNone/>
            </a:pPr>
            <a:r>
              <a:rPr lang="en-US" b="1" dirty="0">
                <a:solidFill>
                  <a:srgbClr val="4B4A4A"/>
                </a:solidFill>
                <a:latin typeface="Times New Roman" panose="02020603050405020304" pitchFamily="18" charset="0"/>
                <a:ea typeface="Geist" pitchFamily="34" charset="-122"/>
                <a:cs typeface="Times New Roman" panose="02020603050405020304" pitchFamily="18" charset="0"/>
              </a:rPr>
              <a:t>يُختار هذان العضوان بناءً على خبرتهما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وكفاءتهما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المالي</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ة</a:t>
            </a:r>
            <a:r>
              <a:rPr lang="en-US"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بنكية</a:t>
            </a:r>
            <a:r>
              <a:rPr lang="en-US"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ويتم اقتراحهما من قبل وزير المالية. </a:t>
            </a:r>
            <a:endParaRPr lang="en-US" b="1" dirty="0">
              <a:latin typeface="Times New Roman" panose="02020603050405020304" pitchFamily="18" charset="0"/>
              <a:cs typeface="Times New Roman" panose="02020603050405020304" pitchFamily="18" charset="0"/>
            </a:endParaRPr>
          </a:p>
        </p:txBody>
      </p:sp>
      <p:sp>
        <p:nvSpPr>
          <p:cNvPr id="41" name="Rectangle 40"/>
          <p:cNvSpPr/>
          <p:nvPr/>
        </p:nvSpPr>
        <p:spPr>
          <a:xfrm>
            <a:off x="0" y="7695604"/>
            <a:ext cx="14630400" cy="5339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42" name="ZoneTexte 41"/>
          <p:cNvSpPr txBox="1"/>
          <p:nvPr/>
        </p:nvSpPr>
        <p:spPr>
          <a:xfrm>
            <a:off x="835283" y="5669876"/>
            <a:ext cx="13385126" cy="315920"/>
          </a:xfrm>
          <a:prstGeom prst="rect">
            <a:avLst/>
          </a:prstGeom>
          <a:noFill/>
        </p:spPr>
        <p:txBody>
          <a:bodyPr wrap="square" rtlCol="0">
            <a:spAutoFit/>
          </a:bodyPr>
          <a:lstStyle/>
          <a:p>
            <a:pPr algn="r" rtl="1">
              <a:lnSpc>
                <a:spcPts val="1650"/>
              </a:lnSpc>
            </a:pP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تتألف</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خمسة</a:t>
            </a:r>
            <a:r>
              <a:rPr lang="en-US" sz="20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أعضاء</a:t>
            </a:r>
            <a:r>
              <a:rPr lang="en-US" sz="20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يتمتعون</a:t>
            </a:r>
            <a:r>
              <a:rPr lang="en-US" sz="20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بالكفاءة</a:t>
            </a:r>
            <a:r>
              <a:rPr lang="en-US" sz="20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المهنية</a:t>
            </a:r>
            <a:r>
              <a:rPr lang="en-US" sz="20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العالية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ويُعينون</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بمرسوم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رئيس</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الحكومة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لمدة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خمس</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سنوات</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قابلة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للتجديد</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وتضم اللجنة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3" name="ZoneTexte 42"/>
          <p:cNvSpPr txBox="1"/>
          <p:nvPr/>
        </p:nvSpPr>
        <p:spPr>
          <a:xfrm>
            <a:off x="1078787" y="2849475"/>
            <a:ext cx="5893081" cy="830997"/>
          </a:xfrm>
          <a:prstGeom prst="rect">
            <a:avLst/>
          </a:prstGeom>
          <a:noFill/>
        </p:spPr>
        <p:txBody>
          <a:bodyPr wrap="square" rtlCol="0">
            <a:spAutoFit/>
          </a:bodyPr>
          <a:lstStyle/>
          <a:p>
            <a:pPr algn="just" rtl="1"/>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اللجنة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المصرفية</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مسؤولة عن مراقبة الأنشطة البنكية لضمان الامتثال للقوانين واللوائح </a:t>
            </a:r>
            <a:r>
              <a:rPr lang="ar-DZ" sz="16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المالية</a:t>
            </a:r>
            <a:r>
              <a:rPr lang="ar-DZ"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،والعمل</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على تحسين أداء البنوك والمؤسسات المالية من خلال التأكد من التزامها بالمعايير المالية والبنكية المطلوبة.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ت</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مل</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مهامها</a:t>
            </a:r>
            <a:r>
              <a:rPr lang="ar-DZ" sz="1600" b="1" dirty="0">
                <a:latin typeface="Times New Roman" panose="02020603050405020304" pitchFamily="18" charset="0"/>
                <a:cs typeface="Times New Roman" panose="02020603050405020304" pitchFamily="18" charset="0"/>
              </a:rPr>
              <a:t>:</a:t>
            </a:r>
            <a:endParaRPr lang="en-US" sz="1600" b="1" dirty="0">
              <a:solidFill>
                <a:srgbClr val="4B4A4A"/>
              </a:solidFill>
              <a:latin typeface="Times New Roman" panose="02020603050405020304" pitchFamily="18" charset="0"/>
              <a:ea typeface="Geist" pitchFamily="34" charset="-122"/>
              <a:cs typeface="Times New Roman" panose="02020603050405020304" pitchFamily="18" charset="0"/>
            </a:endParaRPr>
          </a:p>
        </p:txBody>
      </p:sp>
    </p:spTree>
    <p:extLst>
      <p:ext uri="{BB962C8B-B14F-4D97-AF65-F5344CB8AC3E}">
        <p14:creationId xmlns:p14="http://schemas.microsoft.com/office/powerpoint/2010/main" val="3124710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p:cNvSpPr/>
          <p:nvPr/>
        </p:nvSpPr>
        <p:spPr>
          <a:xfrm>
            <a:off x="4946569" y="1295444"/>
            <a:ext cx="4251846" cy="3337755"/>
          </a:xfrm>
          <a:prstGeom prst="roundRect">
            <a:avLst>
              <a:gd name="adj" fmla="val 5123"/>
            </a:avLst>
          </a:prstGeom>
          <a:solidFill>
            <a:srgbClr val="E5F9F2">
              <a:alpha val="95000"/>
            </a:srgbClr>
          </a:solidFill>
          <a:ln w="22860">
            <a:solidFill>
              <a:srgbClr val="B7D5CA"/>
            </a:solidFill>
            <a:prstDash val="solid"/>
          </a:ln>
        </p:spPr>
      </p:sp>
      <p:sp>
        <p:nvSpPr>
          <p:cNvPr id="6" name="Text 3"/>
          <p:cNvSpPr/>
          <p:nvPr/>
        </p:nvSpPr>
        <p:spPr>
          <a:xfrm>
            <a:off x="6144881" y="1511485"/>
            <a:ext cx="2480905" cy="310158"/>
          </a:xfrm>
          <a:prstGeom prst="rect">
            <a:avLst/>
          </a:prstGeom>
          <a:noFill/>
          <a:ln/>
        </p:spPr>
        <p:txBody>
          <a:bodyPr wrap="none" lIns="0" tIns="0" rIns="0" bIns="0" rtlCol="0" anchor="t"/>
          <a:lstStyle/>
          <a:p>
            <a:pPr marL="457200" indent="-457200" algn="r" rtl="1">
              <a:lnSpc>
                <a:spcPts val="2400"/>
              </a:lnSpc>
              <a:buFont typeface="+mj-lt"/>
              <a:buAutoNum type="alphaLcParenR" startAt="3"/>
            </a:pPr>
            <a:r>
              <a:rPr lang="ar-SA" sz="2400" b="1" dirty="0">
                <a:solidFill>
                  <a:schemeClr val="accent6"/>
                </a:solidFill>
                <a:latin typeface="Noto Serif SC Bold"/>
                <a:ea typeface="Noto Serif SC Bold"/>
              </a:rPr>
              <a:t>نظام مركزية عوارض الدفع</a:t>
            </a:r>
            <a:endParaRPr lang="fr-FR" sz="2400" dirty="0">
              <a:solidFill>
                <a:schemeClr val="accent6"/>
              </a:solidFill>
              <a:latin typeface="Noto Serif SC Bold"/>
              <a:ea typeface="Noto Serif SC Bold"/>
            </a:endParaRPr>
          </a:p>
          <a:p>
            <a:pPr algn="r" rtl="1">
              <a:lnSpc>
                <a:spcPts val="2400"/>
              </a:lnSpc>
            </a:pPr>
            <a:endParaRPr lang="en-US" sz="1950" dirty="0"/>
          </a:p>
        </p:txBody>
      </p:sp>
      <p:sp>
        <p:nvSpPr>
          <p:cNvPr id="7" name="Text 4"/>
          <p:cNvSpPr/>
          <p:nvPr/>
        </p:nvSpPr>
        <p:spPr>
          <a:xfrm>
            <a:off x="5283669" y="1988387"/>
            <a:ext cx="3628789" cy="2298116"/>
          </a:xfrm>
          <a:prstGeom prst="rect">
            <a:avLst/>
          </a:prstGeom>
          <a:noFill/>
          <a:ln/>
        </p:spPr>
        <p:txBody>
          <a:bodyPr wrap="square" lIns="0" tIns="0" rIns="0" bIns="0" rtlCol="0" anchor="t"/>
          <a:lstStyle/>
          <a:p>
            <a:pPr algn="just" rtl="1">
              <a:lnSpc>
                <a:spcPts val="2500"/>
              </a:lnSpc>
            </a:pP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هو نظام </a:t>
            </a:r>
            <a:r>
              <a:rPr lang="ar-SA" sz="1600" b="1" dirty="0"/>
              <a:t>تم </a:t>
            </a:r>
            <a:r>
              <a:rPr lang="ar-SA" sz="1600" b="1" dirty="0" smtClean="0"/>
              <a:t>إنشاء</a:t>
            </a:r>
            <a:r>
              <a:rPr lang="ar-DZ" sz="1600" b="1" dirty="0" smtClean="0"/>
              <a:t> بموجب القانون 92-02</a:t>
            </a:r>
            <a:r>
              <a:rPr lang="ar-SA" sz="1600" b="1" dirty="0" smtClean="0"/>
              <a:t> </a:t>
            </a:r>
            <a:r>
              <a:rPr lang="ar-DZ" sz="1600" b="1" dirty="0" smtClean="0">
                <a:solidFill>
                  <a:schemeClr val="accent6"/>
                </a:solidFill>
              </a:rPr>
              <a:t>لتسجيل</a:t>
            </a:r>
            <a:r>
              <a:rPr lang="ar-SA" sz="1600" b="1" dirty="0" smtClean="0">
                <a:solidFill>
                  <a:schemeClr val="accent6"/>
                </a:solidFill>
              </a:rPr>
              <a:t> </a:t>
            </a:r>
            <a:r>
              <a:rPr lang="ar-SA" sz="1600" b="1" dirty="0">
                <a:solidFill>
                  <a:schemeClr val="accent6"/>
                </a:solidFill>
              </a:rPr>
              <a:t>عوارض الدفع</a:t>
            </a:r>
            <a:r>
              <a:rPr lang="ar-SA" sz="1600" b="1" dirty="0"/>
              <a:t> بشكل مركزي </a:t>
            </a:r>
            <a:r>
              <a:rPr lang="ar-SA" sz="1600" b="1" dirty="0" smtClean="0"/>
              <a:t>و</a:t>
            </a:r>
            <a:r>
              <a:rPr lang="ar-DZ" sz="1600" b="1" dirty="0" smtClean="0"/>
              <a:t>ي</a:t>
            </a:r>
            <a:r>
              <a:rPr lang="ar-SA" sz="1600" b="1" dirty="0" smtClean="0"/>
              <a:t>تم </a:t>
            </a:r>
            <a:r>
              <a:rPr lang="ar-SA" sz="1600" b="1" dirty="0"/>
              <a:t>مراقبتها من قبل </a:t>
            </a:r>
            <a:r>
              <a:rPr lang="ar-SA" sz="1600" b="1" dirty="0">
                <a:solidFill>
                  <a:schemeClr val="accent6"/>
                </a:solidFill>
              </a:rPr>
              <a:t>البنك المركزي</a:t>
            </a:r>
            <a:r>
              <a:rPr lang="ar-SA" sz="1600" b="1" dirty="0"/>
              <a:t>. </a:t>
            </a:r>
            <a:endParaRPr lang="ar-DZ" sz="1600" b="1" dirty="0" smtClean="0"/>
          </a:p>
          <a:p>
            <a:pPr algn="just" rtl="1">
              <a:lnSpc>
                <a:spcPts val="2500"/>
              </a:lnSpc>
            </a:pPr>
            <a:r>
              <a:rPr lang="ar-DZ" sz="1600" b="1" dirty="0" smtClean="0">
                <a:latin typeface="Times New Roman" panose="02020603050405020304" pitchFamily="18" charset="0"/>
                <a:cs typeface="Times New Roman" panose="02020603050405020304" pitchFamily="18" charset="0"/>
              </a:rPr>
              <a:t>يشترط </a:t>
            </a:r>
            <a:r>
              <a:rPr lang="ar-DZ" sz="1600" b="1" dirty="0" smtClean="0">
                <a:solidFill>
                  <a:schemeClr val="accent6"/>
                </a:solidFill>
                <a:latin typeface="Times New Roman" panose="02020603050405020304" pitchFamily="18" charset="0"/>
                <a:cs typeface="Times New Roman" panose="02020603050405020304" pitchFamily="18" charset="0"/>
              </a:rPr>
              <a:t>انضمام جميع </a:t>
            </a:r>
            <a:r>
              <a:rPr lang="ar-SA" sz="1600" b="1" dirty="0" smtClean="0">
                <a:solidFill>
                  <a:schemeClr val="accent6"/>
                </a:solidFill>
              </a:rPr>
              <a:t>البنوك </a:t>
            </a:r>
            <a:r>
              <a:rPr lang="ar-SA" sz="1600" b="1" dirty="0">
                <a:solidFill>
                  <a:schemeClr val="accent6"/>
                </a:solidFill>
              </a:rPr>
              <a:t>والمؤسسات </a:t>
            </a:r>
            <a:r>
              <a:rPr lang="ar-SA" sz="1600" b="1" dirty="0" smtClean="0">
                <a:solidFill>
                  <a:schemeClr val="accent6"/>
                </a:solidFill>
              </a:rPr>
              <a:t>المالية</a:t>
            </a:r>
            <a:r>
              <a:rPr lang="ar-SA" sz="1600" b="1" dirty="0" smtClean="0"/>
              <a:t>. </a:t>
            </a:r>
            <a:r>
              <a:rPr lang="ar-SA" sz="1600" b="1" dirty="0"/>
              <a:t>وهي ملزمة </a:t>
            </a:r>
            <a:r>
              <a:rPr lang="ar-SA" sz="1600" b="1" dirty="0">
                <a:solidFill>
                  <a:schemeClr val="accent6"/>
                </a:solidFill>
              </a:rPr>
              <a:t>بتقديم المعلومات </a:t>
            </a:r>
            <a:r>
              <a:rPr lang="ar-DZ" sz="1600" b="1" dirty="0" smtClean="0">
                <a:solidFill>
                  <a:schemeClr val="accent6"/>
                </a:solidFill>
              </a:rPr>
              <a:t>عن </a:t>
            </a:r>
            <a:r>
              <a:rPr lang="ar-SA" sz="1600" b="1" dirty="0" smtClean="0">
                <a:solidFill>
                  <a:schemeClr val="accent6"/>
                </a:solidFill>
              </a:rPr>
              <a:t>المدفوعات </a:t>
            </a:r>
            <a:r>
              <a:rPr lang="ar-SA" sz="1600" b="1" dirty="0">
                <a:solidFill>
                  <a:schemeClr val="accent6"/>
                </a:solidFill>
              </a:rPr>
              <a:t>والعوارض</a:t>
            </a:r>
            <a:r>
              <a:rPr lang="ar-SA" sz="1600" b="1" dirty="0" smtClean="0"/>
              <a:t>.</a:t>
            </a:r>
            <a:endParaRPr lang="ar-DZ" sz="1600" b="1" dirty="0" smtClean="0"/>
          </a:p>
          <a:p>
            <a:pPr algn="just" rtl="1">
              <a:lnSpc>
                <a:spcPts val="2500"/>
              </a:lnSpc>
            </a:pPr>
            <a:r>
              <a:rPr lang="ar-DZ" sz="1600" b="1" dirty="0" smtClean="0"/>
              <a:t>يساعد في </a:t>
            </a:r>
            <a:r>
              <a:rPr lang="ar-SA" sz="1600" b="1" dirty="0" smtClean="0"/>
              <a:t>تحسين </a:t>
            </a:r>
            <a:r>
              <a:rPr lang="ar-SA" sz="1600" b="1" dirty="0"/>
              <a:t>الرقابة على المدفوعات والالتزام المالي من قبل البنوك والمؤسسات المالية ويقلل من المخاطر المتعلقة بتعطيل أو فشل </a:t>
            </a:r>
            <a:r>
              <a:rPr lang="ar-SA" sz="1600" b="1" dirty="0" smtClean="0"/>
              <a:t>المدفوعات</a:t>
            </a:r>
            <a:r>
              <a:rPr lang="ar-DZ" sz="1600" b="1" dirty="0" smtClean="0"/>
              <a:t>.</a:t>
            </a:r>
            <a:r>
              <a:rPr lang="ar-SA" sz="1600" b="1" dirty="0" smtClean="0"/>
              <a:t> </a:t>
            </a:r>
            <a:endParaRPr lang="fr-FR" sz="1600" b="1" dirty="0"/>
          </a:p>
          <a:p>
            <a:pPr algn="r" rtl="1">
              <a:lnSpc>
                <a:spcPts val="2500"/>
              </a:lnSpc>
            </a:pPr>
            <a:r>
              <a:rPr lang="ar-DZ" sz="1600" b="1" dirty="0" smtClean="0">
                <a:latin typeface="Times New Roman" panose="02020603050405020304" pitchFamily="18" charset="0"/>
                <a:cs typeface="Times New Roman" panose="02020603050405020304" pitchFamily="18" charset="0"/>
              </a:rPr>
              <a:t> </a:t>
            </a:r>
            <a:endParaRPr lang="en-US" sz="1550" b="1" dirty="0">
              <a:latin typeface="Times New Roman" panose="02020603050405020304" pitchFamily="18" charset="0"/>
              <a:cs typeface="Times New Roman" panose="02020603050405020304" pitchFamily="18" charset="0"/>
            </a:endParaRPr>
          </a:p>
        </p:txBody>
      </p:sp>
      <p:sp>
        <p:nvSpPr>
          <p:cNvPr id="8" name="Shape 5"/>
          <p:cNvSpPr/>
          <p:nvPr/>
        </p:nvSpPr>
        <p:spPr>
          <a:xfrm>
            <a:off x="275933" y="1295444"/>
            <a:ext cx="4358665" cy="3352438"/>
          </a:xfrm>
          <a:prstGeom prst="roundRect">
            <a:avLst>
              <a:gd name="adj" fmla="val 5123"/>
            </a:avLst>
          </a:prstGeom>
          <a:solidFill>
            <a:srgbClr val="E5F9F2">
              <a:alpha val="95000"/>
            </a:srgbClr>
          </a:solidFill>
          <a:ln w="22860">
            <a:solidFill>
              <a:srgbClr val="B7D5CA"/>
            </a:solidFill>
            <a:prstDash val="solid"/>
          </a:ln>
        </p:spPr>
      </p:sp>
      <p:sp>
        <p:nvSpPr>
          <p:cNvPr id="9" name="Shape 6"/>
          <p:cNvSpPr/>
          <p:nvPr/>
        </p:nvSpPr>
        <p:spPr>
          <a:xfrm>
            <a:off x="4562978" y="1280761"/>
            <a:ext cx="91440" cy="3337756"/>
          </a:xfrm>
          <a:prstGeom prst="roundRect">
            <a:avLst>
              <a:gd name="adj" fmla="val 195349"/>
            </a:avLst>
          </a:prstGeom>
          <a:solidFill>
            <a:srgbClr val="006747"/>
          </a:solidFill>
          <a:ln/>
        </p:spPr>
      </p:sp>
      <p:sp>
        <p:nvSpPr>
          <p:cNvPr id="10" name="Text 7"/>
          <p:cNvSpPr/>
          <p:nvPr/>
        </p:nvSpPr>
        <p:spPr>
          <a:xfrm>
            <a:off x="1732352" y="1516597"/>
            <a:ext cx="2480905" cy="310158"/>
          </a:xfrm>
          <a:prstGeom prst="rect">
            <a:avLst/>
          </a:prstGeom>
          <a:noFill/>
          <a:ln/>
        </p:spPr>
        <p:txBody>
          <a:bodyPr wrap="none" lIns="0" tIns="0" rIns="0" bIns="0" rtlCol="0" anchor="t"/>
          <a:lstStyle/>
          <a:p>
            <a:pPr marL="457200" indent="-457200" algn="r" rtl="1">
              <a:lnSpc>
                <a:spcPts val="2400"/>
              </a:lnSpc>
              <a:buFont typeface="+mj-lt"/>
              <a:buAutoNum type="alphaLcParenR" startAt="4"/>
            </a:pPr>
            <a:r>
              <a:rPr lang="ar-SA" sz="2400" b="1" dirty="0">
                <a:solidFill>
                  <a:schemeClr val="accent6"/>
                </a:solidFill>
                <a:latin typeface="Noto Serif SC Bold"/>
                <a:ea typeface="Noto Serif SC Bold"/>
              </a:rPr>
              <a:t>جهاز مكافحة الشيكات بدون </a:t>
            </a:r>
            <a:r>
              <a:rPr lang="ar-SA" sz="2400" b="1" dirty="0" smtClean="0">
                <a:solidFill>
                  <a:schemeClr val="accent6"/>
                </a:solidFill>
                <a:latin typeface="Noto Serif SC Bold"/>
                <a:ea typeface="Noto Serif SC Bold"/>
              </a:rPr>
              <a:t>رصيد</a:t>
            </a:r>
            <a:endParaRPr lang="en-US" sz="1950" dirty="0">
              <a:solidFill>
                <a:schemeClr val="accent6"/>
              </a:solidFill>
            </a:endParaRPr>
          </a:p>
        </p:txBody>
      </p:sp>
      <p:sp>
        <p:nvSpPr>
          <p:cNvPr id="11" name="Text 8"/>
          <p:cNvSpPr/>
          <p:nvPr/>
        </p:nvSpPr>
        <p:spPr>
          <a:xfrm>
            <a:off x="678847" y="1988387"/>
            <a:ext cx="3611524" cy="2526021"/>
          </a:xfrm>
          <a:prstGeom prst="rect">
            <a:avLst/>
          </a:prstGeom>
          <a:noFill/>
          <a:ln/>
        </p:spPr>
        <p:txBody>
          <a:bodyPr wrap="square" lIns="0" tIns="0" rIns="0" bIns="0" rtlCol="0" anchor="t"/>
          <a:lstStyle/>
          <a:p>
            <a:pPr algn="just" rtl="1">
              <a:lnSpc>
                <a:spcPts val="2500"/>
              </a:lnSpc>
            </a:pPr>
            <a:r>
              <a:rPr lang="ar-SA" sz="1600" b="1" dirty="0"/>
              <a:t> </a:t>
            </a:r>
            <a:r>
              <a:rPr lang="ar-SA" sz="1600" b="1" dirty="0"/>
              <a:t>جهاز </a:t>
            </a:r>
            <a:r>
              <a:rPr lang="ar-SA" sz="1600" b="1" dirty="0" smtClean="0"/>
              <a:t>تم </a:t>
            </a:r>
            <a:r>
              <a:rPr lang="ar-SA" sz="1600" b="1" dirty="0"/>
              <a:t>إنشاء </a:t>
            </a:r>
            <a:r>
              <a:rPr lang="ar-DZ" sz="1600" b="1" dirty="0" smtClean="0"/>
              <a:t>ل</a:t>
            </a:r>
            <a:r>
              <a:rPr lang="ar-SA" sz="1600" b="1" dirty="0" smtClean="0"/>
              <a:t>مكافحة </a:t>
            </a:r>
            <a:r>
              <a:rPr lang="ar-SA" sz="1600" b="1" dirty="0"/>
              <a:t>إصدار الشيكات بدون رصيد بموجب القانون 92-03 ويهدف إلى </a:t>
            </a:r>
            <a:r>
              <a:rPr lang="ar-SA" sz="1600" b="1" dirty="0">
                <a:solidFill>
                  <a:schemeClr val="accent6"/>
                </a:solidFill>
              </a:rPr>
              <a:t>مراقبة وضبط إصدار الشيكات</a:t>
            </a:r>
            <a:r>
              <a:rPr lang="ar-SA" sz="1600" b="1" dirty="0"/>
              <a:t> كأحد وسائل الدفع الهامة في </a:t>
            </a:r>
            <a:r>
              <a:rPr lang="ar-SA" sz="1600" b="1" dirty="0" smtClean="0"/>
              <a:t>الجزائر</a:t>
            </a:r>
            <a:r>
              <a:rPr lang="ar-DZ" sz="1600" b="1" dirty="0" smtClean="0"/>
              <a:t>.</a:t>
            </a:r>
          </a:p>
          <a:p>
            <a:pPr algn="just" rtl="1">
              <a:lnSpc>
                <a:spcPts val="2500"/>
              </a:lnSpc>
            </a:pPr>
            <a:r>
              <a:rPr lang="ar-SA" sz="1600" b="1" dirty="0" smtClean="0"/>
              <a:t> </a:t>
            </a:r>
            <a:r>
              <a:rPr lang="ar-DZ" sz="1600" b="1" dirty="0" smtClean="0"/>
              <a:t>يهدف ل</a:t>
            </a:r>
            <a:r>
              <a:rPr lang="ar-SA" sz="1600" b="1" dirty="0" smtClean="0">
                <a:solidFill>
                  <a:schemeClr val="accent6"/>
                </a:solidFill>
              </a:rPr>
              <a:t>مكافحة </a:t>
            </a:r>
            <a:r>
              <a:rPr lang="ar-SA" sz="1600" b="1" dirty="0">
                <a:solidFill>
                  <a:schemeClr val="accent6"/>
                </a:solidFill>
              </a:rPr>
              <a:t>تبييض الأموال </a:t>
            </a:r>
            <a:r>
              <a:rPr lang="ar-SA" sz="1600" b="1" dirty="0"/>
              <a:t>والحد من </a:t>
            </a:r>
            <a:r>
              <a:rPr lang="ar-SA" sz="1600" b="1" dirty="0">
                <a:solidFill>
                  <a:schemeClr val="accent6"/>
                </a:solidFill>
              </a:rPr>
              <a:t>إصدار الشيكات بدون رصيد </a:t>
            </a:r>
            <a:r>
              <a:rPr lang="ar-SA" sz="1600" b="1" dirty="0"/>
              <a:t>مما يعزز الثقة في النظام المالي </a:t>
            </a:r>
            <a:r>
              <a:rPr lang="ar-SA" sz="1600" b="1" dirty="0" smtClean="0"/>
              <a:t>ويضمن انجاز </a:t>
            </a:r>
            <a:r>
              <a:rPr lang="ar-SA" sz="1600" b="1" dirty="0"/>
              <a:t>المعاملات بشكل صحيح </a:t>
            </a:r>
            <a:r>
              <a:rPr lang="ar-DZ" sz="1600" b="1" dirty="0" smtClean="0"/>
              <a:t>ب</a:t>
            </a:r>
            <a:r>
              <a:rPr lang="ar-SA" sz="1600" b="1" dirty="0" smtClean="0"/>
              <a:t>دون </a:t>
            </a:r>
            <a:r>
              <a:rPr lang="ar-SA" sz="1600" b="1" dirty="0"/>
              <a:t>مشاكل مالية أو قانونية</a:t>
            </a:r>
            <a:r>
              <a:rPr lang="fr-FR" sz="1600" b="1" dirty="0"/>
              <a:t>.</a:t>
            </a:r>
          </a:p>
          <a:p>
            <a:pPr algn="r" rtl="1">
              <a:lnSpc>
                <a:spcPts val="2500"/>
              </a:lnSpc>
            </a:pPr>
            <a:endParaRPr lang="en-US" sz="1550" b="1" dirty="0">
              <a:latin typeface="Times New Roman" panose="02020603050405020304" pitchFamily="18" charset="0"/>
              <a:cs typeface="Times New Roman" panose="02020603050405020304" pitchFamily="18" charset="0"/>
            </a:endParaRPr>
          </a:p>
        </p:txBody>
      </p:sp>
      <p:sp>
        <p:nvSpPr>
          <p:cNvPr id="12" name="Shape 9"/>
          <p:cNvSpPr/>
          <p:nvPr/>
        </p:nvSpPr>
        <p:spPr>
          <a:xfrm>
            <a:off x="9530961" y="1315944"/>
            <a:ext cx="4450650" cy="3276317"/>
          </a:xfrm>
          <a:prstGeom prst="roundRect">
            <a:avLst>
              <a:gd name="adj" fmla="val 6015"/>
            </a:avLst>
          </a:prstGeom>
          <a:solidFill>
            <a:srgbClr val="E5F9F2">
              <a:alpha val="95000"/>
            </a:srgbClr>
          </a:solidFill>
          <a:ln w="22860">
            <a:solidFill>
              <a:srgbClr val="B7D5CA"/>
            </a:solidFill>
            <a:prstDash val="solid"/>
          </a:ln>
        </p:spPr>
      </p:sp>
      <p:sp>
        <p:nvSpPr>
          <p:cNvPr id="14" name="Text 11"/>
          <p:cNvSpPr/>
          <p:nvPr/>
        </p:nvSpPr>
        <p:spPr>
          <a:xfrm>
            <a:off x="11432126" y="2588223"/>
            <a:ext cx="2480905" cy="310158"/>
          </a:xfrm>
          <a:prstGeom prst="rect">
            <a:avLst/>
          </a:prstGeom>
          <a:noFill/>
          <a:ln/>
        </p:spPr>
        <p:txBody>
          <a:bodyPr wrap="none" lIns="0" tIns="0" rIns="0" bIns="0" rtlCol="0" anchor="t"/>
          <a:lstStyle/>
          <a:p>
            <a:pPr algn="r" rtl="1">
              <a:lnSpc>
                <a:spcPts val="2400"/>
              </a:lnSpc>
            </a:pPr>
            <a:endParaRPr lang="en-US" sz="1950" dirty="0"/>
          </a:p>
        </p:txBody>
      </p:sp>
      <p:sp>
        <p:nvSpPr>
          <p:cNvPr id="15" name="Text 12"/>
          <p:cNvSpPr/>
          <p:nvPr/>
        </p:nvSpPr>
        <p:spPr>
          <a:xfrm>
            <a:off x="9873205" y="2070141"/>
            <a:ext cx="3832774" cy="2335316"/>
          </a:xfrm>
          <a:prstGeom prst="rect">
            <a:avLst/>
          </a:prstGeom>
          <a:noFill/>
          <a:ln/>
        </p:spPr>
        <p:txBody>
          <a:bodyPr wrap="square" lIns="0" tIns="0" rIns="0" bIns="0" rtlCol="0" anchor="t"/>
          <a:lstStyle/>
          <a:p>
            <a:pPr algn="just" rtl="1">
              <a:lnSpc>
                <a:spcPts val="2500"/>
              </a:lnSpc>
            </a:pPr>
            <a:r>
              <a:rPr lang="ar-SA" sz="1600" b="1" dirty="0">
                <a:latin typeface="Times New Roman" panose="02020603050405020304" pitchFamily="18" charset="0"/>
                <a:cs typeface="Times New Roman" panose="02020603050405020304" pitchFamily="18" charset="0"/>
              </a:rPr>
              <a:t>هيئة تابعة للبنك المركزي الجزائري. أنشئت </a:t>
            </a:r>
            <a:r>
              <a:rPr lang="ar-SA" sz="1600" b="1" dirty="0">
                <a:solidFill>
                  <a:schemeClr val="accent6"/>
                </a:solidFill>
                <a:latin typeface="Times New Roman" panose="02020603050405020304" pitchFamily="18" charset="0"/>
                <a:cs typeface="Times New Roman" panose="02020603050405020304" pitchFamily="18" charset="0"/>
              </a:rPr>
              <a:t>لإدارة ومتابعة أسماء المستفيدين من القروض </a:t>
            </a:r>
            <a:r>
              <a:rPr lang="ar-SA" sz="1600" b="1" dirty="0">
                <a:latin typeface="Times New Roman" panose="02020603050405020304" pitchFamily="18" charset="0"/>
                <a:cs typeface="Times New Roman" panose="02020603050405020304" pitchFamily="18" charset="0"/>
              </a:rPr>
              <a:t>الممنوحة من البنوك والمؤسسات المالية بالإضافة إلى </a:t>
            </a:r>
            <a:r>
              <a:rPr lang="ar-SA" sz="1600" b="1" dirty="0">
                <a:solidFill>
                  <a:schemeClr val="accent6"/>
                </a:solidFill>
                <a:latin typeface="Times New Roman" panose="02020603050405020304" pitchFamily="18" charset="0"/>
                <a:cs typeface="Times New Roman" panose="02020603050405020304" pitchFamily="18" charset="0"/>
              </a:rPr>
              <a:t>المبالغ المسحوبة والضمانات </a:t>
            </a:r>
            <a:r>
              <a:rPr lang="ar-SA" sz="1600" b="1" dirty="0">
                <a:latin typeface="Times New Roman" panose="02020603050405020304" pitchFamily="18" charset="0"/>
                <a:cs typeface="Times New Roman" panose="02020603050405020304" pitchFamily="18" charset="0"/>
              </a:rPr>
              <a:t>المقدمة</a:t>
            </a:r>
            <a:r>
              <a:rPr lang="ar-SA" sz="1600" b="1" dirty="0" smtClean="0">
                <a:latin typeface="Times New Roman" panose="02020603050405020304" pitchFamily="18" charset="0"/>
                <a:cs typeface="Times New Roman" panose="02020603050405020304" pitchFamily="18" charset="0"/>
              </a:rPr>
              <a:t>. </a:t>
            </a:r>
            <a:r>
              <a:rPr lang="ar-SA" sz="1600" b="1" dirty="0">
                <a:latin typeface="Times New Roman" panose="02020603050405020304" pitchFamily="18" charset="0"/>
                <a:cs typeface="Times New Roman" panose="02020603050405020304" pitchFamily="18" charset="0"/>
              </a:rPr>
              <a:t>تقوم أيضاً </a:t>
            </a:r>
            <a:r>
              <a:rPr lang="ar-SA" sz="1600" b="1" dirty="0">
                <a:solidFill>
                  <a:schemeClr val="accent6"/>
                </a:solidFill>
                <a:latin typeface="Times New Roman" panose="02020603050405020304" pitchFamily="18" charset="0"/>
                <a:cs typeface="Times New Roman" panose="02020603050405020304" pitchFamily="18" charset="0"/>
              </a:rPr>
              <a:t>بمتابعة الأنشطة والخدمات البنكية </a:t>
            </a:r>
            <a:r>
              <a:rPr lang="ar-SA" sz="1600" b="1" dirty="0">
                <a:latin typeface="Times New Roman" panose="02020603050405020304" pitchFamily="18" charset="0"/>
                <a:cs typeface="Times New Roman" panose="02020603050405020304" pitchFamily="18" charset="0"/>
              </a:rPr>
              <a:t>المقدمة. </a:t>
            </a:r>
            <a:endParaRPr lang="ar-DZ" sz="1600" b="1" dirty="0" smtClean="0">
              <a:latin typeface="Times New Roman" panose="02020603050405020304" pitchFamily="18" charset="0"/>
              <a:cs typeface="Times New Roman" panose="02020603050405020304" pitchFamily="18" charset="0"/>
            </a:endParaRPr>
          </a:p>
          <a:p>
            <a:pPr algn="just" rtl="1">
              <a:lnSpc>
                <a:spcPts val="2500"/>
              </a:lnSpc>
            </a:pPr>
            <a:r>
              <a:rPr lang="ar-SA" sz="1600" b="1" dirty="0" smtClean="0">
                <a:latin typeface="Times New Roman" panose="02020603050405020304" pitchFamily="18" charset="0"/>
                <a:cs typeface="Times New Roman" panose="02020603050405020304" pitchFamily="18" charset="0"/>
              </a:rPr>
              <a:t>مما </a:t>
            </a:r>
            <a:r>
              <a:rPr lang="ar-SA" sz="1600" b="1" dirty="0">
                <a:latin typeface="Times New Roman" panose="02020603050405020304" pitchFamily="18" charset="0"/>
                <a:cs typeface="Times New Roman" panose="02020603050405020304" pitchFamily="18" charset="0"/>
              </a:rPr>
              <a:t>يسمح بوجود </a:t>
            </a:r>
            <a:r>
              <a:rPr lang="ar-SA" sz="1600" b="1" dirty="0">
                <a:solidFill>
                  <a:schemeClr val="accent6">
                    <a:lumMod val="75000"/>
                  </a:schemeClr>
                </a:solidFill>
                <a:latin typeface="Times New Roman" panose="02020603050405020304" pitchFamily="18" charset="0"/>
                <a:cs typeface="Times New Roman" panose="02020603050405020304" pitchFamily="18" charset="0"/>
              </a:rPr>
              <a:t>رؤية شاملة للمخاطر المحتملة </a:t>
            </a:r>
            <a:r>
              <a:rPr lang="ar-SA" sz="1600" b="1" dirty="0">
                <a:latin typeface="Times New Roman" panose="02020603050405020304" pitchFamily="18" charset="0"/>
                <a:cs typeface="Times New Roman" panose="02020603050405020304" pitchFamily="18" charset="0"/>
              </a:rPr>
              <a:t>في النظام المالي.</a:t>
            </a:r>
            <a:endParaRPr lang="fr-FR" sz="1600" b="1" dirty="0">
              <a:latin typeface="Times New Roman" panose="02020603050405020304" pitchFamily="18" charset="0"/>
              <a:cs typeface="Times New Roman" panose="02020603050405020304" pitchFamily="18" charset="0"/>
            </a:endParaRPr>
          </a:p>
          <a:p>
            <a:pPr algn="r" rtl="1">
              <a:lnSpc>
                <a:spcPts val="2500"/>
              </a:lnSpc>
            </a:pPr>
            <a:endParaRPr lang="en-US" sz="155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0" y="7743463"/>
            <a:ext cx="14630400" cy="4977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8" name="Rectangle à coins arrondis 17"/>
          <p:cNvSpPr/>
          <p:nvPr/>
        </p:nvSpPr>
        <p:spPr>
          <a:xfrm>
            <a:off x="-7273" y="-66569"/>
            <a:ext cx="14630400" cy="74462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rtl="1">
              <a:lnSpc>
                <a:spcPts val="4850"/>
              </a:lnSpc>
              <a:buFont typeface="+mj-lt"/>
              <a:buAutoNum type="arabicPeriod" startAt="3"/>
            </a:pPr>
            <a:r>
              <a:rPr lang="ar-DZ" sz="3200" b="1" dirty="0" smtClean="0">
                <a:solidFill>
                  <a:srgbClr val="006747"/>
                </a:solidFill>
                <a:latin typeface="Noto Serif SC Bold" pitchFamily="34" charset="0"/>
                <a:ea typeface="Noto Serif SC Bold" pitchFamily="34" charset="-122"/>
                <a:cs typeface="Noto Serif SC Bold" pitchFamily="34" charset="-120"/>
              </a:rPr>
              <a:t>الهيئات التي تم انشاؤها في ظل قانون 90-10 (تابع)                                     </a:t>
            </a:r>
            <a:endParaRPr lang="en-US" sz="3200" dirty="0"/>
          </a:p>
        </p:txBody>
      </p:sp>
      <p:sp>
        <p:nvSpPr>
          <p:cNvPr id="19" name="Text 2"/>
          <p:cNvSpPr/>
          <p:nvPr/>
        </p:nvSpPr>
        <p:spPr>
          <a:xfrm>
            <a:off x="10854538" y="5801345"/>
            <a:ext cx="2444710" cy="305514"/>
          </a:xfrm>
          <a:prstGeom prst="rect">
            <a:avLst/>
          </a:prstGeom>
          <a:noFill/>
          <a:ln/>
        </p:spPr>
        <p:txBody>
          <a:bodyPr wrap="none" lIns="0" tIns="0" rIns="0" bIns="0" rtlCol="0" anchor="t"/>
          <a:lstStyle/>
          <a:p>
            <a:pPr algn="r" rtl="1">
              <a:lnSpc>
                <a:spcPts val="2400"/>
              </a:lnSpc>
            </a:pPr>
            <a:r>
              <a:rPr lang="ar-SA" sz="2000" b="1" dirty="0">
                <a:solidFill>
                  <a:schemeClr val="accent6"/>
                </a:solidFill>
                <a:latin typeface="Times New Roman" panose="02020603050405020304" pitchFamily="18" charset="0"/>
                <a:cs typeface="Times New Roman" panose="02020603050405020304" pitchFamily="18" charset="0"/>
              </a:rPr>
              <a:t>مفهوم عوارض الدفع</a:t>
            </a:r>
            <a:endParaRPr lang="en-US" sz="2000" dirty="0">
              <a:solidFill>
                <a:schemeClr val="accent6"/>
              </a:solidFill>
            </a:endParaRPr>
          </a:p>
        </p:txBody>
      </p:sp>
      <p:sp>
        <p:nvSpPr>
          <p:cNvPr id="22" name="Text 2"/>
          <p:cNvSpPr/>
          <p:nvPr/>
        </p:nvSpPr>
        <p:spPr>
          <a:xfrm>
            <a:off x="3374246" y="5994950"/>
            <a:ext cx="2444710" cy="305514"/>
          </a:xfrm>
          <a:prstGeom prst="rect">
            <a:avLst/>
          </a:prstGeom>
          <a:noFill/>
          <a:ln/>
        </p:spPr>
        <p:txBody>
          <a:bodyPr wrap="none" lIns="0" tIns="0" rIns="0" bIns="0" rtlCol="0" anchor="t"/>
          <a:lstStyle/>
          <a:p>
            <a:pPr marL="0" indent="0" algn="r" rtl="1">
              <a:lnSpc>
                <a:spcPts val="2400"/>
              </a:lnSpc>
              <a:buNone/>
            </a:pPr>
            <a:endParaRPr lang="en-US" sz="2000" dirty="0">
              <a:solidFill>
                <a:schemeClr val="accent6">
                  <a:lumMod val="75000"/>
                </a:schemeClr>
              </a:solidFill>
            </a:endParaRPr>
          </a:p>
        </p:txBody>
      </p:sp>
      <p:sp>
        <p:nvSpPr>
          <p:cNvPr id="2" name="Rectangle 1"/>
          <p:cNvSpPr/>
          <p:nvPr/>
        </p:nvSpPr>
        <p:spPr>
          <a:xfrm>
            <a:off x="11182607" y="1494369"/>
            <a:ext cx="2244525" cy="461665"/>
          </a:xfrm>
          <a:prstGeom prst="rect">
            <a:avLst/>
          </a:prstGeom>
        </p:spPr>
        <p:txBody>
          <a:bodyPr wrap="none">
            <a:spAutoFit/>
          </a:bodyPr>
          <a:lstStyle/>
          <a:p>
            <a:pPr marL="457200" indent="-457200" algn="r" rtl="1">
              <a:buFont typeface="+mj-lt"/>
              <a:buAutoNum type="alphaLcParenR" startAt="2"/>
            </a:pPr>
            <a:r>
              <a:rPr lang="ar-SA" sz="2400" b="1" dirty="0">
                <a:solidFill>
                  <a:schemeClr val="accent6"/>
                </a:solidFill>
                <a:latin typeface="Calibri" panose="020F0502020204030204" pitchFamily="34" charset="0"/>
                <a:ea typeface="Calibri" panose="020F0502020204030204" pitchFamily="34" charset="0"/>
              </a:rPr>
              <a:t>مركزية </a:t>
            </a:r>
            <a:r>
              <a:rPr lang="ar-SA" sz="2400" b="1" dirty="0" smtClean="0">
                <a:solidFill>
                  <a:schemeClr val="accent6"/>
                </a:solidFill>
                <a:latin typeface="Calibri" panose="020F0502020204030204" pitchFamily="34" charset="0"/>
                <a:ea typeface="Calibri" panose="020F0502020204030204" pitchFamily="34" charset="0"/>
              </a:rPr>
              <a:t>المخاطر</a:t>
            </a:r>
            <a:endParaRPr lang="fr-FR" sz="2400" b="1" dirty="0">
              <a:solidFill>
                <a:schemeClr val="accent6"/>
              </a:solidFill>
            </a:endParaRPr>
          </a:p>
        </p:txBody>
      </p:sp>
      <p:cxnSp>
        <p:nvCxnSpPr>
          <p:cNvPr id="24" name="Connecteur droit 23"/>
          <p:cNvCxnSpPr/>
          <p:nvPr/>
        </p:nvCxnSpPr>
        <p:spPr>
          <a:xfrm>
            <a:off x="555585" y="5235908"/>
            <a:ext cx="13137266" cy="50536"/>
          </a:xfrm>
          <a:prstGeom prst="line">
            <a:avLst/>
          </a:prstGeom>
        </p:spPr>
        <p:style>
          <a:lnRef idx="3">
            <a:schemeClr val="accent6"/>
          </a:lnRef>
          <a:fillRef idx="0">
            <a:schemeClr val="accent6"/>
          </a:fillRef>
          <a:effectRef idx="2">
            <a:schemeClr val="accent6"/>
          </a:effectRef>
          <a:fontRef idx="minor">
            <a:schemeClr val="tx1"/>
          </a:fontRef>
        </p:style>
      </p:cxnSp>
      <p:sp>
        <p:nvSpPr>
          <p:cNvPr id="25" name="Shape 6"/>
          <p:cNvSpPr/>
          <p:nvPr/>
        </p:nvSpPr>
        <p:spPr>
          <a:xfrm>
            <a:off x="9103307" y="1298619"/>
            <a:ext cx="91440" cy="3337756"/>
          </a:xfrm>
          <a:prstGeom prst="roundRect">
            <a:avLst>
              <a:gd name="adj" fmla="val 195349"/>
            </a:avLst>
          </a:prstGeom>
          <a:solidFill>
            <a:srgbClr val="006747"/>
          </a:solidFill>
          <a:ln/>
        </p:spPr>
      </p:sp>
      <p:sp>
        <p:nvSpPr>
          <p:cNvPr id="26" name="Shape 6"/>
          <p:cNvSpPr/>
          <p:nvPr/>
        </p:nvSpPr>
        <p:spPr>
          <a:xfrm>
            <a:off x="13868293" y="1280761"/>
            <a:ext cx="91440" cy="3337756"/>
          </a:xfrm>
          <a:prstGeom prst="roundRect">
            <a:avLst>
              <a:gd name="adj" fmla="val 195349"/>
            </a:avLst>
          </a:prstGeom>
          <a:solidFill>
            <a:srgbClr val="006747"/>
          </a:solidFill>
          <a:ln/>
        </p:spPr>
      </p:sp>
      <p:sp>
        <p:nvSpPr>
          <p:cNvPr id="29" name="ZoneTexte 28"/>
          <p:cNvSpPr txBox="1"/>
          <p:nvPr/>
        </p:nvSpPr>
        <p:spPr>
          <a:xfrm>
            <a:off x="903606" y="6284486"/>
            <a:ext cx="12441224" cy="1200329"/>
          </a:xfrm>
          <a:prstGeom prst="rect">
            <a:avLst/>
          </a:prstGeom>
          <a:noFill/>
        </p:spPr>
        <p:txBody>
          <a:bodyPr wrap="square" rtlCol="0">
            <a:spAutoFit/>
          </a:bodyPr>
          <a:lstStyle/>
          <a:p>
            <a:pPr algn="just" rtl="1">
              <a:lnSpc>
                <a:spcPct val="150000"/>
              </a:lnSpc>
            </a:pPr>
            <a:r>
              <a:rPr lang="ar-SA" b="1" dirty="0" smtClean="0">
                <a:latin typeface="Times New Roman" panose="02020603050405020304" pitchFamily="18" charset="0"/>
                <a:cs typeface="Times New Roman" panose="02020603050405020304" pitchFamily="18" charset="0"/>
              </a:rPr>
              <a:t>تشير </a:t>
            </a:r>
            <a:r>
              <a:rPr lang="ar-SA" b="1" dirty="0">
                <a:latin typeface="Times New Roman" panose="02020603050405020304" pitchFamily="18" charset="0"/>
                <a:cs typeface="Times New Roman" panose="02020603050405020304" pitchFamily="18" charset="0"/>
              </a:rPr>
              <a:t>إلى الحالات التي يتم فيها رفض أو تعطيل عملية الدفع لسبب معين في السياق المالي قد يكون العارض هو </a:t>
            </a:r>
            <a:r>
              <a:rPr lang="ar-SA" b="1" dirty="0">
                <a:solidFill>
                  <a:schemeClr val="accent6"/>
                </a:solidFill>
                <a:latin typeface="Times New Roman" panose="02020603050405020304" pitchFamily="18" charset="0"/>
                <a:cs typeface="Times New Roman" panose="02020603050405020304" pitchFamily="18" charset="0"/>
              </a:rPr>
              <a:t>عدم توفر رصيد كافي في حساب </a:t>
            </a:r>
            <a:r>
              <a:rPr lang="ar-SA" b="1" dirty="0">
                <a:latin typeface="Times New Roman" panose="02020603050405020304" pitchFamily="18" charset="0"/>
                <a:cs typeface="Times New Roman" panose="02020603050405020304" pitchFamily="18" charset="0"/>
              </a:rPr>
              <a:t>صاحب الشيك أو </a:t>
            </a:r>
            <a:r>
              <a:rPr lang="ar-SA" b="1" dirty="0">
                <a:solidFill>
                  <a:schemeClr val="accent6"/>
                </a:solidFill>
                <a:latin typeface="Times New Roman" panose="02020603050405020304" pitchFamily="18" charset="0"/>
                <a:cs typeface="Times New Roman" panose="02020603050405020304" pitchFamily="18" charset="0"/>
              </a:rPr>
              <a:t>عدم قدرة المؤسسة المالية على تنفيذ المدفوعات لسبب تقني أو مالي</a:t>
            </a:r>
            <a:r>
              <a:rPr lang="ar-SA" b="1" dirty="0">
                <a:latin typeface="Times New Roman" panose="02020603050405020304" pitchFamily="18" charset="0"/>
                <a:cs typeface="Times New Roman" panose="02020603050405020304" pitchFamily="18" charset="0"/>
              </a:rPr>
              <a:t>.</a:t>
            </a:r>
            <a:endParaRPr lang="fr-FR" b="1"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0690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9412</TotalTime>
  <Words>2444</Words>
  <Application>Microsoft Office PowerPoint</Application>
  <PresentationFormat>Personnalisé</PresentationFormat>
  <Paragraphs>195</Paragraphs>
  <Slides>14</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Times New Roman Bold</vt:lpstr>
      <vt:lpstr>Geist</vt:lpstr>
      <vt:lpstr>Calibri</vt:lpstr>
      <vt:lpstr>Courier New</vt:lpstr>
      <vt:lpstr>Noto Serif SC Bold</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cp:lastModifiedBy>user</cp:lastModifiedBy>
  <cp:revision>287</cp:revision>
  <dcterms:created xsi:type="dcterms:W3CDTF">2025-11-13T17:26:12Z</dcterms:created>
  <dcterms:modified xsi:type="dcterms:W3CDTF">2025-11-20T12:14:34Z</dcterms:modified>
</cp:coreProperties>
</file>