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sldIdLst>
    <p:sldId id="282" r:id="rId2"/>
    <p:sldId id="290" r:id="rId3"/>
    <p:sldId id="265" r:id="rId4"/>
    <p:sldId id="270" r:id="rId5"/>
    <p:sldId id="271" r:id="rId6"/>
    <p:sldId id="274" r:id="rId7"/>
    <p:sldId id="288" r:id="rId8"/>
    <p:sldId id="267" r:id="rId9"/>
    <p:sldId id="272" r:id="rId10"/>
    <p:sldId id="258" r:id="rId11"/>
    <p:sldId id="275" r:id="rId12"/>
    <p:sldId id="260" r:id="rId13"/>
    <p:sldId id="277" r:id="rId14"/>
    <p:sldId id="261" r:id="rId15"/>
    <p:sldId id="279" r:id="rId16"/>
    <p:sldId id="262" r:id="rId17"/>
    <p:sldId id="281" r:id="rId18"/>
    <p:sldId id="263" r:id="rId19"/>
    <p:sldId id="286" r:id="rId20"/>
    <p:sldId id="285" r:id="rId21"/>
    <p:sldId id="287" r:id="rId22"/>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p:cViewPr varScale="1">
        <p:scale>
          <a:sx n="76" d="100"/>
          <a:sy n="76" d="100"/>
        </p:scale>
        <p:origin x="1685"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B848D0-5637-43BB-9CDB-2C3F45958BF2}" type="doc">
      <dgm:prSet loTypeId="urn:microsoft.com/office/officeart/2005/8/layout/hierarchy1" loCatId="hierarchy" qsTypeId="urn:microsoft.com/office/officeart/2005/8/quickstyle/simple1" qsCatId="simple" csTypeId="urn:microsoft.com/office/officeart/2005/8/colors/accent0_1" csCatId="mainScheme" phldr="1"/>
      <dgm:spPr/>
      <dgm:t>
        <a:bodyPr/>
        <a:lstStyle/>
        <a:p>
          <a:endParaRPr lang="fr-FR"/>
        </a:p>
      </dgm:t>
    </dgm:pt>
    <dgm:pt modelId="{9B8FBA5B-6F30-4C97-B916-4B97849C199E}">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a:t>
          </a:r>
          <a:r>
            <a:rPr lang="ar-DZ" sz="3200" b="1" dirty="0"/>
            <a:t>بالمبيعات</a:t>
          </a:r>
          <a:r>
            <a:rPr lang="ar-SA" sz="3200" b="1" dirty="0"/>
            <a:t> الجديدة</a:t>
          </a:r>
          <a:endParaRPr lang="en-US" sz="3200" b="1" dirty="0"/>
        </a:p>
        <a:p>
          <a:pPr algn="ctr" defTabSz="1333500">
            <a:lnSpc>
              <a:spcPct val="90000"/>
            </a:lnSpc>
            <a:spcBef>
              <a:spcPct val="0"/>
            </a:spcBef>
            <a:spcAft>
              <a:spcPct val="35000"/>
            </a:spcAft>
          </a:pPr>
          <a:endParaRPr lang="fr-FR" sz="3200" b="1" dirty="0"/>
        </a:p>
      </dgm:t>
    </dgm:pt>
    <dgm:pt modelId="{61C64759-15BC-4964-B493-8099A233F4C0}" type="parTrans" cxnId="{FD418D33-86CA-44EB-8281-26D23D84C107}">
      <dgm:prSet/>
      <dgm:spPr/>
      <dgm:t>
        <a:bodyPr/>
        <a:lstStyle/>
        <a:p>
          <a:pPr algn="ctr"/>
          <a:endParaRPr lang="fr-FR" sz="3200" b="1"/>
        </a:p>
      </dgm:t>
    </dgm:pt>
    <dgm:pt modelId="{A75B7807-D32C-4B5E-9A7D-F5CC2F79947A}" type="sibTrans" cxnId="{FD418D33-86CA-44EB-8281-26D23D84C107}">
      <dgm:prSet/>
      <dgm:spPr/>
      <dgm:t>
        <a:bodyPr/>
        <a:lstStyle/>
        <a:p>
          <a:pPr algn="ctr"/>
          <a:endParaRPr lang="fr-FR" sz="3200" b="1"/>
        </a:p>
      </dgm:t>
    </dgm:pt>
    <dgm:pt modelId="{DB1D5EB3-DE39-4119-A98B-4FA143695D5A}">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الكمية </a:t>
          </a:r>
          <a:endParaRPr lang="en-US" sz="3200" b="1" dirty="0"/>
        </a:p>
        <a:p>
          <a:pPr algn="ctr" defTabSz="800100">
            <a:lnSpc>
              <a:spcPct val="90000"/>
            </a:lnSpc>
            <a:spcBef>
              <a:spcPct val="0"/>
            </a:spcBef>
            <a:spcAft>
              <a:spcPct val="35000"/>
            </a:spcAft>
          </a:pPr>
          <a:endParaRPr lang="fr-FR" sz="3200" b="1" dirty="0"/>
        </a:p>
      </dgm:t>
    </dgm:pt>
    <dgm:pt modelId="{B56E3512-4FAB-49B7-ABE4-C444AF8CF019}" type="parTrans" cxnId="{A8756E18-DF7D-4BA1-89F4-3EC90E5CD14D}">
      <dgm:prSet/>
      <dgm:spPr/>
      <dgm:t>
        <a:bodyPr/>
        <a:lstStyle/>
        <a:p>
          <a:pPr algn="ctr"/>
          <a:endParaRPr lang="fr-FR" sz="3200" b="1"/>
        </a:p>
      </dgm:t>
    </dgm:pt>
    <dgm:pt modelId="{6326C1D3-3D37-49CB-B4BA-4DE44743AED5}" type="sibTrans" cxnId="{A8756E18-DF7D-4BA1-89F4-3EC90E5CD14D}">
      <dgm:prSet/>
      <dgm:spPr/>
      <dgm:t>
        <a:bodyPr/>
        <a:lstStyle/>
        <a:p>
          <a:pPr algn="ctr"/>
          <a:endParaRPr lang="fr-FR" sz="3200" b="1"/>
        </a:p>
      </dgm:t>
    </dgm:pt>
    <dgm:pt modelId="{CBBEED90-4F2E-4F1D-A222-59ED69094FB3}">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النوعية </a:t>
          </a:r>
        </a:p>
        <a:p>
          <a:pPr algn="ctr" defTabSz="800100">
            <a:lnSpc>
              <a:spcPct val="90000"/>
            </a:lnSpc>
            <a:spcBef>
              <a:spcPct val="0"/>
            </a:spcBef>
            <a:spcAft>
              <a:spcPct val="35000"/>
            </a:spcAft>
          </a:pPr>
          <a:endParaRPr lang="fr-FR" sz="3200" b="1" dirty="0"/>
        </a:p>
      </dgm:t>
    </dgm:pt>
    <dgm:pt modelId="{055FB0F7-A24B-45F3-9B90-8693442AAECF}" type="parTrans" cxnId="{230F3154-F5CE-418D-84F4-7DE48F3830DF}">
      <dgm:prSet/>
      <dgm:spPr/>
      <dgm:t>
        <a:bodyPr/>
        <a:lstStyle/>
        <a:p>
          <a:pPr algn="ctr"/>
          <a:endParaRPr lang="fr-FR" sz="3200" b="1"/>
        </a:p>
      </dgm:t>
    </dgm:pt>
    <dgm:pt modelId="{9B217C60-9EAB-4E52-85B3-FD7A70B5B395}" type="sibTrans" cxnId="{230F3154-F5CE-418D-84F4-7DE48F3830DF}">
      <dgm:prSet/>
      <dgm:spPr/>
      <dgm:t>
        <a:bodyPr/>
        <a:lstStyle/>
        <a:p>
          <a:pPr algn="ctr"/>
          <a:endParaRPr lang="fr-FR" sz="3200" b="1"/>
        </a:p>
      </dgm:t>
    </dgm:pt>
    <dgm:pt modelId="{10F0A28F-EDB9-4123-AA2C-FD785809B40A}" type="pres">
      <dgm:prSet presAssocID="{38B848D0-5637-43BB-9CDB-2C3F45958BF2}" presName="hierChild1" presStyleCnt="0">
        <dgm:presLayoutVars>
          <dgm:chPref val="1"/>
          <dgm:dir/>
          <dgm:animOne val="branch"/>
          <dgm:animLvl val="lvl"/>
          <dgm:resizeHandles/>
        </dgm:presLayoutVars>
      </dgm:prSet>
      <dgm:spPr/>
    </dgm:pt>
    <dgm:pt modelId="{EF47B61D-68B2-4292-B2E2-CF3DD761FCAC}" type="pres">
      <dgm:prSet presAssocID="{9B8FBA5B-6F30-4C97-B916-4B97849C199E}" presName="hierRoot1" presStyleCnt="0"/>
      <dgm:spPr/>
    </dgm:pt>
    <dgm:pt modelId="{EB859DBA-3FC2-49B8-8D24-3DC32B073BD7}" type="pres">
      <dgm:prSet presAssocID="{9B8FBA5B-6F30-4C97-B916-4B97849C199E}" presName="composite" presStyleCnt="0"/>
      <dgm:spPr/>
    </dgm:pt>
    <dgm:pt modelId="{B956CF33-E08A-4AF5-A615-40A03F0DB8AF}" type="pres">
      <dgm:prSet presAssocID="{9B8FBA5B-6F30-4C97-B916-4B97849C199E}" presName="background" presStyleLbl="node0" presStyleIdx="0" presStyleCnt="1"/>
      <dgm:spPr/>
    </dgm:pt>
    <dgm:pt modelId="{024D5EBE-1B36-408E-96D8-02D9B68D73DA}" type="pres">
      <dgm:prSet presAssocID="{9B8FBA5B-6F30-4C97-B916-4B97849C199E}" presName="text" presStyleLbl="fgAcc0" presStyleIdx="0" presStyleCnt="1" custScaleX="129187" custLinFactNeighborX="-7384" custLinFactNeighborY="-2345">
        <dgm:presLayoutVars>
          <dgm:chPref val="3"/>
        </dgm:presLayoutVars>
      </dgm:prSet>
      <dgm:spPr/>
    </dgm:pt>
    <dgm:pt modelId="{7A48CAB4-A0DC-4911-97F3-7BD5F8EF0EF9}" type="pres">
      <dgm:prSet presAssocID="{9B8FBA5B-6F30-4C97-B916-4B97849C199E}" presName="hierChild2" presStyleCnt="0"/>
      <dgm:spPr/>
    </dgm:pt>
    <dgm:pt modelId="{ED1B6BE6-BFA6-4049-9DE8-E99639D77EEC}" type="pres">
      <dgm:prSet presAssocID="{B56E3512-4FAB-49B7-ABE4-C444AF8CF019}" presName="Name10" presStyleLbl="parChTrans1D2" presStyleIdx="0" presStyleCnt="2"/>
      <dgm:spPr/>
    </dgm:pt>
    <dgm:pt modelId="{07D71F14-70C6-4B93-A212-FA36E22EBAE0}" type="pres">
      <dgm:prSet presAssocID="{DB1D5EB3-DE39-4119-A98B-4FA143695D5A}" presName="hierRoot2" presStyleCnt="0"/>
      <dgm:spPr/>
    </dgm:pt>
    <dgm:pt modelId="{886FE8E1-6753-4D42-9429-05FC3444B145}" type="pres">
      <dgm:prSet presAssocID="{DB1D5EB3-DE39-4119-A98B-4FA143695D5A}" presName="composite2" presStyleCnt="0"/>
      <dgm:spPr/>
    </dgm:pt>
    <dgm:pt modelId="{A36A527F-C071-410D-B7B3-6C7AB11FF8E8}" type="pres">
      <dgm:prSet presAssocID="{DB1D5EB3-DE39-4119-A98B-4FA143695D5A}" presName="background2" presStyleLbl="node2" presStyleIdx="0" presStyleCnt="2"/>
      <dgm:spPr/>
    </dgm:pt>
    <dgm:pt modelId="{C7EB49F2-0542-4993-94F0-FD9ACC910050}" type="pres">
      <dgm:prSet presAssocID="{DB1D5EB3-DE39-4119-A98B-4FA143695D5A}" presName="text2" presStyleLbl="fgAcc2" presStyleIdx="0" presStyleCnt="2">
        <dgm:presLayoutVars>
          <dgm:chPref val="3"/>
        </dgm:presLayoutVars>
      </dgm:prSet>
      <dgm:spPr/>
    </dgm:pt>
    <dgm:pt modelId="{418FC6B9-535B-48CD-B651-143B448C31E0}" type="pres">
      <dgm:prSet presAssocID="{DB1D5EB3-DE39-4119-A98B-4FA143695D5A}" presName="hierChild3" presStyleCnt="0"/>
      <dgm:spPr/>
    </dgm:pt>
    <dgm:pt modelId="{C8BB213B-0FFD-4AC9-A031-104FD1AEBE98}" type="pres">
      <dgm:prSet presAssocID="{055FB0F7-A24B-45F3-9B90-8693442AAECF}" presName="Name10" presStyleLbl="parChTrans1D2" presStyleIdx="1" presStyleCnt="2"/>
      <dgm:spPr/>
    </dgm:pt>
    <dgm:pt modelId="{31A3D0A0-F13A-48E6-909F-2F2C7824841E}" type="pres">
      <dgm:prSet presAssocID="{CBBEED90-4F2E-4F1D-A222-59ED69094FB3}" presName="hierRoot2" presStyleCnt="0"/>
      <dgm:spPr/>
    </dgm:pt>
    <dgm:pt modelId="{82235AF1-D720-4693-A160-D28D59F539A5}" type="pres">
      <dgm:prSet presAssocID="{CBBEED90-4F2E-4F1D-A222-59ED69094FB3}" presName="composite2" presStyleCnt="0"/>
      <dgm:spPr/>
    </dgm:pt>
    <dgm:pt modelId="{A2AF8238-D1F1-418F-BD43-0EBE919F04FB}" type="pres">
      <dgm:prSet presAssocID="{CBBEED90-4F2E-4F1D-A222-59ED69094FB3}" presName="background2" presStyleLbl="node2" presStyleIdx="1" presStyleCnt="2"/>
      <dgm:spPr/>
    </dgm:pt>
    <dgm:pt modelId="{DC24CC41-C5D0-4CBF-AA63-E57DECF524FB}" type="pres">
      <dgm:prSet presAssocID="{CBBEED90-4F2E-4F1D-A222-59ED69094FB3}" presName="text2" presStyleLbl="fgAcc2" presStyleIdx="1" presStyleCnt="2">
        <dgm:presLayoutVars>
          <dgm:chPref val="3"/>
        </dgm:presLayoutVars>
      </dgm:prSet>
      <dgm:spPr/>
    </dgm:pt>
    <dgm:pt modelId="{C9B1F4E7-8D47-482A-94CD-22C5CB6B2A19}" type="pres">
      <dgm:prSet presAssocID="{CBBEED90-4F2E-4F1D-A222-59ED69094FB3}" presName="hierChild3" presStyleCnt="0"/>
      <dgm:spPr/>
    </dgm:pt>
  </dgm:ptLst>
  <dgm:cxnLst>
    <dgm:cxn modelId="{AB942206-5874-411A-AF5B-2393A21828B2}" type="presOf" srcId="{DB1D5EB3-DE39-4119-A98B-4FA143695D5A}" destId="{C7EB49F2-0542-4993-94F0-FD9ACC910050}" srcOrd="0" destOrd="0" presId="urn:microsoft.com/office/officeart/2005/8/layout/hierarchy1"/>
    <dgm:cxn modelId="{8BE23310-5080-4599-B09D-B86B2100D020}" type="presOf" srcId="{B56E3512-4FAB-49B7-ABE4-C444AF8CF019}" destId="{ED1B6BE6-BFA6-4049-9DE8-E99639D77EEC}" srcOrd="0" destOrd="0" presId="urn:microsoft.com/office/officeart/2005/8/layout/hierarchy1"/>
    <dgm:cxn modelId="{1A508716-46B6-477B-B3B6-D591EE0FC962}" type="presOf" srcId="{055FB0F7-A24B-45F3-9B90-8693442AAECF}" destId="{C8BB213B-0FFD-4AC9-A031-104FD1AEBE98}" srcOrd="0" destOrd="0" presId="urn:microsoft.com/office/officeart/2005/8/layout/hierarchy1"/>
    <dgm:cxn modelId="{A8756E18-DF7D-4BA1-89F4-3EC90E5CD14D}" srcId="{9B8FBA5B-6F30-4C97-B916-4B97849C199E}" destId="{DB1D5EB3-DE39-4119-A98B-4FA143695D5A}" srcOrd="0" destOrd="0" parTransId="{B56E3512-4FAB-49B7-ABE4-C444AF8CF019}" sibTransId="{6326C1D3-3D37-49CB-B4BA-4DE44743AED5}"/>
    <dgm:cxn modelId="{FD418D33-86CA-44EB-8281-26D23D84C107}" srcId="{38B848D0-5637-43BB-9CDB-2C3F45958BF2}" destId="{9B8FBA5B-6F30-4C97-B916-4B97849C199E}" srcOrd="0" destOrd="0" parTransId="{61C64759-15BC-4964-B493-8099A233F4C0}" sibTransId="{A75B7807-D32C-4B5E-9A7D-F5CC2F79947A}"/>
    <dgm:cxn modelId="{230F3154-F5CE-418D-84F4-7DE48F3830DF}" srcId="{9B8FBA5B-6F30-4C97-B916-4B97849C199E}" destId="{CBBEED90-4F2E-4F1D-A222-59ED69094FB3}" srcOrd="1" destOrd="0" parTransId="{055FB0F7-A24B-45F3-9B90-8693442AAECF}" sibTransId="{9B217C60-9EAB-4E52-85B3-FD7A70B5B395}"/>
    <dgm:cxn modelId="{F0812D8D-CF2F-4922-9B3F-0AB7FD053C03}" type="presOf" srcId="{CBBEED90-4F2E-4F1D-A222-59ED69094FB3}" destId="{DC24CC41-C5D0-4CBF-AA63-E57DECF524FB}" srcOrd="0" destOrd="0" presId="urn:microsoft.com/office/officeart/2005/8/layout/hierarchy1"/>
    <dgm:cxn modelId="{84BEFBAD-180D-4E36-9F00-12276C815767}" type="presOf" srcId="{38B848D0-5637-43BB-9CDB-2C3F45958BF2}" destId="{10F0A28F-EDB9-4123-AA2C-FD785809B40A}" srcOrd="0" destOrd="0" presId="urn:microsoft.com/office/officeart/2005/8/layout/hierarchy1"/>
    <dgm:cxn modelId="{3D1B36EB-462B-4F5E-A424-61AF4F93DB6A}" type="presOf" srcId="{9B8FBA5B-6F30-4C97-B916-4B97849C199E}" destId="{024D5EBE-1B36-408E-96D8-02D9B68D73DA}" srcOrd="0" destOrd="0" presId="urn:microsoft.com/office/officeart/2005/8/layout/hierarchy1"/>
    <dgm:cxn modelId="{8C51BD03-C6E6-470F-B616-945E8C3C7DE9}" type="presParOf" srcId="{10F0A28F-EDB9-4123-AA2C-FD785809B40A}" destId="{EF47B61D-68B2-4292-B2E2-CF3DD761FCAC}" srcOrd="0" destOrd="0" presId="urn:microsoft.com/office/officeart/2005/8/layout/hierarchy1"/>
    <dgm:cxn modelId="{43A7B80D-423B-4EE4-9641-F4AE51F637AA}" type="presParOf" srcId="{EF47B61D-68B2-4292-B2E2-CF3DD761FCAC}" destId="{EB859DBA-3FC2-49B8-8D24-3DC32B073BD7}" srcOrd="0" destOrd="0" presId="urn:microsoft.com/office/officeart/2005/8/layout/hierarchy1"/>
    <dgm:cxn modelId="{2689AB18-3FEB-4AC1-934D-664E66B6647A}" type="presParOf" srcId="{EB859DBA-3FC2-49B8-8D24-3DC32B073BD7}" destId="{B956CF33-E08A-4AF5-A615-40A03F0DB8AF}" srcOrd="0" destOrd="0" presId="urn:microsoft.com/office/officeart/2005/8/layout/hierarchy1"/>
    <dgm:cxn modelId="{5B29D1D2-9ACE-403F-A01E-7CAA5EE27293}" type="presParOf" srcId="{EB859DBA-3FC2-49B8-8D24-3DC32B073BD7}" destId="{024D5EBE-1B36-408E-96D8-02D9B68D73DA}" srcOrd="1" destOrd="0" presId="urn:microsoft.com/office/officeart/2005/8/layout/hierarchy1"/>
    <dgm:cxn modelId="{7F336D77-B474-4ACE-8E2D-9FC601E562CE}" type="presParOf" srcId="{EF47B61D-68B2-4292-B2E2-CF3DD761FCAC}" destId="{7A48CAB4-A0DC-4911-97F3-7BD5F8EF0EF9}" srcOrd="1" destOrd="0" presId="urn:microsoft.com/office/officeart/2005/8/layout/hierarchy1"/>
    <dgm:cxn modelId="{BD20F08B-95B8-4D51-A3C1-D29E6FADF89E}" type="presParOf" srcId="{7A48CAB4-A0DC-4911-97F3-7BD5F8EF0EF9}" destId="{ED1B6BE6-BFA6-4049-9DE8-E99639D77EEC}" srcOrd="0" destOrd="0" presId="urn:microsoft.com/office/officeart/2005/8/layout/hierarchy1"/>
    <dgm:cxn modelId="{739DF712-7687-4DC7-87A5-568636FC6E21}" type="presParOf" srcId="{7A48CAB4-A0DC-4911-97F3-7BD5F8EF0EF9}" destId="{07D71F14-70C6-4B93-A212-FA36E22EBAE0}" srcOrd="1" destOrd="0" presId="urn:microsoft.com/office/officeart/2005/8/layout/hierarchy1"/>
    <dgm:cxn modelId="{10949CAD-B73D-410C-B29D-00E213EBF9C8}" type="presParOf" srcId="{07D71F14-70C6-4B93-A212-FA36E22EBAE0}" destId="{886FE8E1-6753-4D42-9429-05FC3444B145}" srcOrd="0" destOrd="0" presId="urn:microsoft.com/office/officeart/2005/8/layout/hierarchy1"/>
    <dgm:cxn modelId="{97806089-544E-451B-A52F-133A5346B0D1}" type="presParOf" srcId="{886FE8E1-6753-4D42-9429-05FC3444B145}" destId="{A36A527F-C071-410D-B7B3-6C7AB11FF8E8}" srcOrd="0" destOrd="0" presId="urn:microsoft.com/office/officeart/2005/8/layout/hierarchy1"/>
    <dgm:cxn modelId="{2F0DB089-542F-4973-B4CF-2BF3A85940E4}" type="presParOf" srcId="{886FE8E1-6753-4D42-9429-05FC3444B145}" destId="{C7EB49F2-0542-4993-94F0-FD9ACC910050}" srcOrd="1" destOrd="0" presId="urn:microsoft.com/office/officeart/2005/8/layout/hierarchy1"/>
    <dgm:cxn modelId="{D93E1B0B-AA3B-4431-BFD3-E743F652F651}" type="presParOf" srcId="{07D71F14-70C6-4B93-A212-FA36E22EBAE0}" destId="{418FC6B9-535B-48CD-B651-143B448C31E0}" srcOrd="1" destOrd="0" presId="urn:microsoft.com/office/officeart/2005/8/layout/hierarchy1"/>
    <dgm:cxn modelId="{32F57DF7-728B-4520-9826-6C36C9955256}" type="presParOf" srcId="{7A48CAB4-A0DC-4911-97F3-7BD5F8EF0EF9}" destId="{C8BB213B-0FFD-4AC9-A031-104FD1AEBE98}" srcOrd="2" destOrd="0" presId="urn:microsoft.com/office/officeart/2005/8/layout/hierarchy1"/>
    <dgm:cxn modelId="{96A54E0E-4317-4449-B0E7-C50F38288634}" type="presParOf" srcId="{7A48CAB4-A0DC-4911-97F3-7BD5F8EF0EF9}" destId="{31A3D0A0-F13A-48E6-909F-2F2C7824841E}" srcOrd="3" destOrd="0" presId="urn:microsoft.com/office/officeart/2005/8/layout/hierarchy1"/>
    <dgm:cxn modelId="{716B7AD7-2F13-4E13-B923-1916745E40D7}" type="presParOf" srcId="{31A3D0A0-F13A-48E6-909F-2F2C7824841E}" destId="{82235AF1-D720-4693-A160-D28D59F539A5}" srcOrd="0" destOrd="0" presId="urn:microsoft.com/office/officeart/2005/8/layout/hierarchy1"/>
    <dgm:cxn modelId="{00EAD1D1-46D3-477F-AC79-93ED272D9EA1}" type="presParOf" srcId="{82235AF1-D720-4693-A160-D28D59F539A5}" destId="{A2AF8238-D1F1-418F-BD43-0EBE919F04FB}" srcOrd="0" destOrd="0" presId="urn:microsoft.com/office/officeart/2005/8/layout/hierarchy1"/>
    <dgm:cxn modelId="{E9C11035-6731-4D29-8B5F-00306C7D9C69}" type="presParOf" srcId="{82235AF1-D720-4693-A160-D28D59F539A5}" destId="{DC24CC41-C5D0-4CBF-AA63-E57DECF524FB}" srcOrd="1" destOrd="0" presId="urn:microsoft.com/office/officeart/2005/8/layout/hierarchy1"/>
    <dgm:cxn modelId="{82BA36CB-3415-4A5F-8EE2-DA30A7D9151F}" type="presParOf" srcId="{31A3D0A0-F13A-48E6-909F-2F2C7824841E}" destId="{C9B1F4E7-8D47-482A-94CD-22C5CB6B2A1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E0E6EF-12C8-4AEC-82F2-B539652BA087}" type="doc">
      <dgm:prSet loTypeId="urn:microsoft.com/office/officeart/2005/8/layout/hierarchy4" loCatId="hierarchy" qsTypeId="urn:microsoft.com/office/officeart/2005/8/quickstyle/simple5" qsCatId="simple" csTypeId="urn:microsoft.com/office/officeart/2005/8/colors/accent0_3" csCatId="mainScheme" phldr="1"/>
      <dgm:spPr/>
      <dgm:t>
        <a:bodyPr/>
        <a:lstStyle/>
        <a:p>
          <a:endParaRPr lang="fr-FR"/>
        </a:p>
      </dgm:t>
    </dgm:pt>
    <dgm:pt modelId="{4F28A357-48CD-45CD-91E4-9F27B4FC3CCC}">
      <dgm:prSet phldrT="[Texte]"/>
      <dgm:spPr/>
      <dgm:t>
        <a:bodyPr/>
        <a:lstStyle/>
        <a:p>
          <a:r>
            <a:rPr lang="ar-SY" b="1" dirty="0">
              <a:latin typeface="Arabic Typesetting" pitchFamily="66" charset="-78"/>
              <a:cs typeface="Arabic Typesetting" pitchFamily="66" charset="-78"/>
            </a:rPr>
            <a:t>الأساليب النوعية</a:t>
          </a:r>
          <a:endParaRPr lang="fr-FR" b="1" dirty="0">
            <a:latin typeface="Arabic Typesetting" pitchFamily="66" charset="-78"/>
            <a:cs typeface="Arabic Typesetting" pitchFamily="66" charset="-78"/>
          </a:endParaRPr>
        </a:p>
      </dgm:t>
    </dgm:pt>
    <dgm:pt modelId="{B41F5D45-6613-4D68-A4C5-C32EB62E4521}" type="parTrans" cxnId="{ED038F20-A298-4DC4-A6EB-78DB2B0FD977}">
      <dgm:prSet/>
      <dgm:spPr/>
      <dgm:t>
        <a:bodyPr/>
        <a:lstStyle/>
        <a:p>
          <a:endParaRPr lang="fr-FR" b="1">
            <a:latin typeface="Arabic Typesetting" pitchFamily="66" charset="-78"/>
            <a:cs typeface="Arabic Typesetting" pitchFamily="66" charset="-78"/>
          </a:endParaRPr>
        </a:p>
      </dgm:t>
    </dgm:pt>
    <dgm:pt modelId="{6730878F-BD2F-44FD-B330-C9F2B35B29D6}" type="sibTrans" cxnId="{ED038F20-A298-4DC4-A6EB-78DB2B0FD977}">
      <dgm:prSet/>
      <dgm:spPr/>
      <dgm:t>
        <a:bodyPr/>
        <a:lstStyle/>
        <a:p>
          <a:endParaRPr lang="fr-FR" b="1">
            <a:latin typeface="Arabic Typesetting" pitchFamily="66" charset="-78"/>
            <a:cs typeface="Arabic Typesetting" pitchFamily="66" charset="-78"/>
          </a:endParaRPr>
        </a:p>
      </dgm:t>
    </dgm:pt>
    <dgm:pt modelId="{8925AF62-1CA1-47BA-AAEA-8D056EFAF372}">
      <dgm:prSet phldrT="[Texte]"/>
      <dgm:spPr/>
      <dgm:t>
        <a:bodyPr/>
        <a:lstStyle/>
        <a:p>
          <a:r>
            <a:rPr lang="ar-DZ" b="1" dirty="0">
              <a:latin typeface="Arabic Typesetting" pitchFamily="66" charset="-78"/>
              <a:cs typeface="Arabic Typesetting" pitchFamily="66" charset="-78"/>
            </a:rPr>
            <a:t>طريقة حصر العوامل</a:t>
          </a:r>
          <a:endParaRPr lang="fr-FR" b="1" dirty="0">
            <a:latin typeface="Arabic Typesetting" pitchFamily="66" charset="-78"/>
            <a:cs typeface="Arabic Typesetting" pitchFamily="66" charset="-78"/>
          </a:endParaRPr>
        </a:p>
      </dgm:t>
    </dgm:pt>
    <dgm:pt modelId="{79958DBC-5D46-4864-9730-87438598B3BD}" type="parTrans" cxnId="{59B1EABE-48CF-4616-89CB-BC64DF8AD45C}">
      <dgm:prSet/>
      <dgm:spPr/>
      <dgm:t>
        <a:bodyPr/>
        <a:lstStyle/>
        <a:p>
          <a:endParaRPr lang="fr-FR" b="1">
            <a:latin typeface="Arabic Typesetting" pitchFamily="66" charset="-78"/>
            <a:cs typeface="Arabic Typesetting" pitchFamily="66" charset="-78"/>
          </a:endParaRPr>
        </a:p>
      </dgm:t>
    </dgm:pt>
    <dgm:pt modelId="{59C19C3F-0B34-4C09-8554-A0622342AAB7}" type="sibTrans" cxnId="{59B1EABE-48CF-4616-89CB-BC64DF8AD45C}">
      <dgm:prSet/>
      <dgm:spPr/>
      <dgm:t>
        <a:bodyPr/>
        <a:lstStyle/>
        <a:p>
          <a:endParaRPr lang="fr-FR" b="1">
            <a:latin typeface="Arabic Typesetting" pitchFamily="66" charset="-78"/>
            <a:cs typeface="Arabic Typesetting" pitchFamily="66" charset="-78"/>
          </a:endParaRPr>
        </a:p>
      </dgm:t>
    </dgm:pt>
    <dgm:pt modelId="{ED334B5C-DF75-48E7-BFDB-35990F67D389}">
      <dgm:prSet phldrT="[Texte]"/>
      <dgm:spPr/>
      <dgm:t>
        <a:bodyPr/>
        <a:lstStyle/>
        <a:p>
          <a:r>
            <a:rPr lang="ar-DZ" b="1" dirty="0">
              <a:latin typeface="Arabic Typesetting" pitchFamily="66" charset="-78"/>
              <a:cs typeface="Arabic Typesetting" pitchFamily="66" charset="-78"/>
            </a:rPr>
            <a:t>أراء و تقديرات المديرين</a:t>
          </a:r>
          <a:endParaRPr lang="fr-FR" b="1" dirty="0">
            <a:latin typeface="Arabic Typesetting" pitchFamily="66" charset="-78"/>
            <a:cs typeface="Arabic Typesetting" pitchFamily="66" charset="-78"/>
          </a:endParaRPr>
        </a:p>
      </dgm:t>
    </dgm:pt>
    <dgm:pt modelId="{F4CB733E-0C53-4E64-A7DD-EED1EE725739}" type="parTrans" cxnId="{A6569FB1-F63D-4B7A-A728-1236283F08AA}">
      <dgm:prSet/>
      <dgm:spPr/>
      <dgm:t>
        <a:bodyPr/>
        <a:lstStyle/>
        <a:p>
          <a:endParaRPr lang="fr-FR" b="1">
            <a:latin typeface="Arabic Typesetting" pitchFamily="66" charset="-78"/>
            <a:cs typeface="Arabic Typesetting" pitchFamily="66" charset="-78"/>
          </a:endParaRPr>
        </a:p>
      </dgm:t>
    </dgm:pt>
    <dgm:pt modelId="{D06CF1C0-9881-4273-A6F8-D0BC5D814FC5}" type="sibTrans" cxnId="{A6569FB1-F63D-4B7A-A728-1236283F08AA}">
      <dgm:prSet/>
      <dgm:spPr/>
      <dgm:t>
        <a:bodyPr/>
        <a:lstStyle/>
        <a:p>
          <a:endParaRPr lang="fr-FR" b="1">
            <a:latin typeface="Arabic Typesetting" pitchFamily="66" charset="-78"/>
            <a:cs typeface="Arabic Typesetting" pitchFamily="66" charset="-78"/>
          </a:endParaRPr>
        </a:p>
      </dgm:t>
    </dgm:pt>
    <dgm:pt modelId="{60A75FDF-7EFD-4FE9-8196-9404AC3CE01B}">
      <dgm:prSet phldrT="[Texte]"/>
      <dgm:spPr/>
      <dgm:t>
        <a:bodyPr/>
        <a:lstStyle/>
        <a:p>
          <a:r>
            <a:rPr lang="ar-DZ" b="1" dirty="0">
              <a:latin typeface="Arabic Typesetting" pitchFamily="66" charset="-78"/>
              <a:cs typeface="Arabic Typesetting" pitchFamily="66" charset="-78"/>
            </a:rPr>
            <a:t>ت</a:t>
          </a:r>
          <a:r>
            <a:rPr lang="ar-SA" b="1" dirty="0">
              <a:latin typeface="Arabic Typesetting" pitchFamily="66" charset="-78"/>
              <a:cs typeface="Arabic Typesetting" pitchFamily="66" charset="-78"/>
            </a:rPr>
            <a:t>وقعات</a:t>
          </a:r>
          <a:r>
            <a:rPr lang="ar-DZ" b="1" dirty="0">
              <a:latin typeface="Arabic Typesetting" pitchFamily="66" charset="-78"/>
              <a:cs typeface="Arabic Typesetting" pitchFamily="66" charset="-78"/>
            </a:rPr>
            <a:t> </a:t>
          </a:r>
          <a:r>
            <a:rPr lang="ar-SA" b="1" dirty="0">
              <a:latin typeface="Arabic Typesetting" pitchFamily="66" charset="-78"/>
              <a:cs typeface="Arabic Typesetting" pitchFamily="66" charset="-78"/>
            </a:rPr>
            <a:t>فريق</a:t>
          </a:r>
          <a:r>
            <a:rPr lang="ar-DZ" b="1" dirty="0">
              <a:latin typeface="Arabic Typesetting" pitchFamily="66" charset="-78"/>
              <a:cs typeface="Arabic Typesetting" pitchFamily="66" charset="-78"/>
            </a:rPr>
            <a:t> المبيعات</a:t>
          </a:r>
          <a:endParaRPr lang="fr-FR" b="1" dirty="0">
            <a:latin typeface="Arabic Typesetting" pitchFamily="66" charset="-78"/>
            <a:cs typeface="Arabic Typesetting" pitchFamily="66" charset="-78"/>
          </a:endParaRPr>
        </a:p>
      </dgm:t>
    </dgm:pt>
    <dgm:pt modelId="{0359A36E-F9D4-4A4B-B06F-28F3D94AD65C}" type="parTrans" cxnId="{AE171B2D-3701-4EAC-AF53-FD8B6F590C26}">
      <dgm:prSet/>
      <dgm:spPr/>
      <dgm:t>
        <a:bodyPr/>
        <a:lstStyle/>
        <a:p>
          <a:endParaRPr lang="fr-FR" b="1">
            <a:latin typeface="Arabic Typesetting" pitchFamily="66" charset="-78"/>
            <a:cs typeface="Arabic Typesetting" pitchFamily="66" charset="-78"/>
          </a:endParaRPr>
        </a:p>
      </dgm:t>
    </dgm:pt>
    <dgm:pt modelId="{11ACE00F-8059-42E1-A4C6-8BB79D6D6914}" type="sibTrans" cxnId="{AE171B2D-3701-4EAC-AF53-FD8B6F590C26}">
      <dgm:prSet/>
      <dgm:spPr/>
      <dgm:t>
        <a:bodyPr/>
        <a:lstStyle/>
        <a:p>
          <a:endParaRPr lang="fr-FR" b="1">
            <a:latin typeface="Arabic Typesetting" pitchFamily="66" charset="-78"/>
            <a:cs typeface="Arabic Typesetting" pitchFamily="66" charset="-78"/>
          </a:endParaRPr>
        </a:p>
      </dgm:t>
    </dgm:pt>
    <dgm:pt modelId="{CA293B20-003F-47AA-9982-6CE6528AF18E}">
      <dgm:prSet phldrT="[Texte]"/>
      <dgm:spPr/>
      <dgm:t>
        <a:bodyPr/>
        <a:lstStyle/>
        <a:p>
          <a:r>
            <a:rPr lang="ar-SA" b="1" dirty="0">
              <a:latin typeface="Arabic Typesetting" pitchFamily="66" charset="-78"/>
              <a:cs typeface="Arabic Typesetting" pitchFamily="66" charset="-78"/>
            </a:rPr>
            <a:t>المسوحات السوقية و</a:t>
          </a:r>
          <a:r>
            <a:rPr lang="ar-DZ" b="1" dirty="0">
              <a:latin typeface="Arabic Typesetting" pitchFamily="66" charset="-78"/>
              <a:cs typeface="Arabic Typesetting" pitchFamily="66" charset="-78"/>
            </a:rPr>
            <a:t>بحوث التسويق</a:t>
          </a:r>
          <a:endParaRPr lang="fr-FR" b="1" dirty="0">
            <a:latin typeface="Arabic Typesetting" pitchFamily="66" charset="-78"/>
            <a:cs typeface="Arabic Typesetting" pitchFamily="66" charset="-78"/>
          </a:endParaRPr>
        </a:p>
      </dgm:t>
    </dgm:pt>
    <dgm:pt modelId="{F6AC1D14-03E0-44EF-8E9C-F2815CCD293C}" type="parTrans" cxnId="{B025B5B1-0987-40DA-8DAC-4E4D153CD6DD}">
      <dgm:prSet/>
      <dgm:spPr/>
      <dgm:t>
        <a:bodyPr/>
        <a:lstStyle/>
        <a:p>
          <a:endParaRPr lang="fr-FR" b="1">
            <a:latin typeface="Arabic Typesetting" pitchFamily="66" charset="-78"/>
            <a:cs typeface="Arabic Typesetting" pitchFamily="66" charset="-78"/>
          </a:endParaRPr>
        </a:p>
      </dgm:t>
    </dgm:pt>
    <dgm:pt modelId="{0072B225-1492-4172-918A-2A1D9E95AB23}" type="sibTrans" cxnId="{B025B5B1-0987-40DA-8DAC-4E4D153CD6DD}">
      <dgm:prSet/>
      <dgm:spPr/>
      <dgm:t>
        <a:bodyPr/>
        <a:lstStyle/>
        <a:p>
          <a:endParaRPr lang="fr-FR" b="1">
            <a:latin typeface="Arabic Typesetting" pitchFamily="66" charset="-78"/>
            <a:cs typeface="Arabic Typesetting" pitchFamily="66" charset="-78"/>
          </a:endParaRPr>
        </a:p>
      </dgm:t>
    </dgm:pt>
    <dgm:pt modelId="{E08968D9-77A9-467E-9429-7062A20F45AE}">
      <dgm:prSet phldrT="[Texte]"/>
      <dgm:spPr/>
      <dgm:t>
        <a:bodyPr/>
        <a:lstStyle/>
        <a:p>
          <a:r>
            <a:rPr lang="ar-DZ" b="1" dirty="0">
              <a:latin typeface="Arabic Typesetting" pitchFamily="66" charset="-78"/>
              <a:cs typeface="Arabic Typesetting" pitchFamily="66" charset="-78"/>
            </a:rPr>
            <a:t>طريقة دلفي</a:t>
          </a:r>
          <a:endParaRPr lang="fr-FR" b="1" dirty="0">
            <a:latin typeface="Arabic Typesetting" pitchFamily="66" charset="-78"/>
            <a:cs typeface="Arabic Typesetting" pitchFamily="66" charset="-78"/>
          </a:endParaRPr>
        </a:p>
      </dgm:t>
    </dgm:pt>
    <dgm:pt modelId="{5CD1CA8B-AD6B-4593-B963-F8BF09FBEB44}" type="parTrans" cxnId="{A37872EA-F5EA-4A90-9D25-47F93CAC3BA1}">
      <dgm:prSet/>
      <dgm:spPr/>
      <dgm:t>
        <a:bodyPr/>
        <a:lstStyle/>
        <a:p>
          <a:endParaRPr lang="fr-FR" b="1">
            <a:latin typeface="Arabic Typesetting" pitchFamily="66" charset="-78"/>
            <a:cs typeface="Arabic Typesetting" pitchFamily="66" charset="-78"/>
          </a:endParaRPr>
        </a:p>
      </dgm:t>
    </dgm:pt>
    <dgm:pt modelId="{7D8FE177-B2C9-42D6-9CB6-BE7760F64B94}" type="sibTrans" cxnId="{A37872EA-F5EA-4A90-9D25-47F93CAC3BA1}">
      <dgm:prSet/>
      <dgm:spPr/>
      <dgm:t>
        <a:bodyPr/>
        <a:lstStyle/>
        <a:p>
          <a:endParaRPr lang="fr-FR" b="1">
            <a:latin typeface="Arabic Typesetting" pitchFamily="66" charset="-78"/>
            <a:cs typeface="Arabic Typesetting" pitchFamily="66" charset="-78"/>
          </a:endParaRPr>
        </a:p>
      </dgm:t>
    </dgm:pt>
    <dgm:pt modelId="{80D63235-1867-44C6-9B8E-523458A35679}" type="pres">
      <dgm:prSet presAssocID="{08E0E6EF-12C8-4AEC-82F2-B539652BA087}" presName="Name0" presStyleCnt="0">
        <dgm:presLayoutVars>
          <dgm:chPref val="1"/>
          <dgm:dir/>
          <dgm:animOne val="branch"/>
          <dgm:animLvl val="lvl"/>
          <dgm:resizeHandles/>
        </dgm:presLayoutVars>
      </dgm:prSet>
      <dgm:spPr/>
    </dgm:pt>
    <dgm:pt modelId="{44EEB6D5-F468-4564-8A6E-99044CB3A580}" type="pres">
      <dgm:prSet presAssocID="{4F28A357-48CD-45CD-91E4-9F27B4FC3CCC}" presName="vertOne" presStyleCnt="0"/>
      <dgm:spPr/>
    </dgm:pt>
    <dgm:pt modelId="{3D66169F-1685-441E-8899-03DFD7D97635}" type="pres">
      <dgm:prSet presAssocID="{4F28A357-48CD-45CD-91E4-9F27B4FC3CCC}" presName="txOne" presStyleLbl="node0" presStyleIdx="0" presStyleCnt="1" custScaleX="100080" custScaleY="97973">
        <dgm:presLayoutVars>
          <dgm:chPref val="3"/>
        </dgm:presLayoutVars>
      </dgm:prSet>
      <dgm:spPr/>
    </dgm:pt>
    <dgm:pt modelId="{0D986C88-75A1-4691-9C10-1D4A5FB8C2E5}" type="pres">
      <dgm:prSet presAssocID="{4F28A357-48CD-45CD-91E4-9F27B4FC3CCC}" presName="parTransOne" presStyleCnt="0"/>
      <dgm:spPr/>
    </dgm:pt>
    <dgm:pt modelId="{9ACE6F55-1F0C-4043-8EF8-DD714137134E}" type="pres">
      <dgm:prSet presAssocID="{4F28A357-48CD-45CD-91E4-9F27B4FC3CCC}" presName="horzOne" presStyleCnt="0"/>
      <dgm:spPr/>
    </dgm:pt>
    <dgm:pt modelId="{75C508DF-F96E-4916-A550-F308BD0543B5}" type="pres">
      <dgm:prSet presAssocID="{8925AF62-1CA1-47BA-AAEA-8D056EFAF372}" presName="vertTwo" presStyleCnt="0"/>
      <dgm:spPr/>
    </dgm:pt>
    <dgm:pt modelId="{EA35266C-3EF1-4092-8B06-A5ADFE0FD0CE}" type="pres">
      <dgm:prSet presAssocID="{8925AF62-1CA1-47BA-AAEA-8D056EFAF372}" presName="txTwo" presStyleLbl="node2" presStyleIdx="0" presStyleCnt="5">
        <dgm:presLayoutVars>
          <dgm:chPref val="3"/>
        </dgm:presLayoutVars>
      </dgm:prSet>
      <dgm:spPr/>
    </dgm:pt>
    <dgm:pt modelId="{191B2A83-8303-4C6D-99EA-EBAEEB2B7849}" type="pres">
      <dgm:prSet presAssocID="{8925AF62-1CA1-47BA-AAEA-8D056EFAF372}" presName="horzTwo" presStyleCnt="0"/>
      <dgm:spPr/>
    </dgm:pt>
    <dgm:pt modelId="{2D908127-1740-46CD-9349-4582B326DABF}" type="pres">
      <dgm:prSet presAssocID="{59C19C3F-0B34-4C09-8554-A0622342AAB7}" presName="sibSpaceTwo" presStyleCnt="0"/>
      <dgm:spPr/>
    </dgm:pt>
    <dgm:pt modelId="{2869A2BA-B709-4218-99D6-A435CB05D0E4}" type="pres">
      <dgm:prSet presAssocID="{ED334B5C-DF75-48E7-BFDB-35990F67D389}" presName="vertTwo" presStyleCnt="0"/>
      <dgm:spPr/>
    </dgm:pt>
    <dgm:pt modelId="{3FF4A151-DA6D-45B9-BFD8-9910BCC2F8FA}" type="pres">
      <dgm:prSet presAssocID="{ED334B5C-DF75-48E7-BFDB-35990F67D389}" presName="txTwo" presStyleLbl="node2" presStyleIdx="1" presStyleCnt="5">
        <dgm:presLayoutVars>
          <dgm:chPref val="3"/>
        </dgm:presLayoutVars>
      </dgm:prSet>
      <dgm:spPr/>
    </dgm:pt>
    <dgm:pt modelId="{F33A3792-9ECB-4B6D-95F3-585DCECBFC8D}" type="pres">
      <dgm:prSet presAssocID="{ED334B5C-DF75-48E7-BFDB-35990F67D389}" presName="horzTwo" presStyleCnt="0"/>
      <dgm:spPr/>
    </dgm:pt>
    <dgm:pt modelId="{1283F34F-7A3F-4235-A15D-3BA7B8496840}" type="pres">
      <dgm:prSet presAssocID="{D06CF1C0-9881-4273-A6F8-D0BC5D814FC5}" presName="sibSpaceTwo" presStyleCnt="0"/>
      <dgm:spPr/>
    </dgm:pt>
    <dgm:pt modelId="{9D32FFDA-32CB-4187-8650-898E6E2980F0}" type="pres">
      <dgm:prSet presAssocID="{60A75FDF-7EFD-4FE9-8196-9404AC3CE01B}" presName="vertTwo" presStyleCnt="0"/>
      <dgm:spPr/>
    </dgm:pt>
    <dgm:pt modelId="{93F368CD-4EBA-4AE8-84AC-060C0193B30E}" type="pres">
      <dgm:prSet presAssocID="{60A75FDF-7EFD-4FE9-8196-9404AC3CE01B}" presName="txTwo" presStyleLbl="node2" presStyleIdx="2" presStyleCnt="5">
        <dgm:presLayoutVars>
          <dgm:chPref val="3"/>
        </dgm:presLayoutVars>
      </dgm:prSet>
      <dgm:spPr/>
    </dgm:pt>
    <dgm:pt modelId="{27B98F0F-4E92-4941-BD10-6E23D69EED93}" type="pres">
      <dgm:prSet presAssocID="{60A75FDF-7EFD-4FE9-8196-9404AC3CE01B}" presName="horzTwo" presStyleCnt="0"/>
      <dgm:spPr/>
    </dgm:pt>
    <dgm:pt modelId="{37AD948B-D0E2-4BAB-A2CA-010422C0B059}" type="pres">
      <dgm:prSet presAssocID="{11ACE00F-8059-42E1-A4C6-8BB79D6D6914}" presName="sibSpaceTwo" presStyleCnt="0"/>
      <dgm:spPr/>
    </dgm:pt>
    <dgm:pt modelId="{7B0663C1-8897-436D-8D47-3A522F4BB0C5}" type="pres">
      <dgm:prSet presAssocID="{CA293B20-003F-47AA-9982-6CE6528AF18E}" presName="vertTwo" presStyleCnt="0"/>
      <dgm:spPr/>
    </dgm:pt>
    <dgm:pt modelId="{FB0CFA83-1F34-4E7F-9A36-BA240A33B521}" type="pres">
      <dgm:prSet presAssocID="{CA293B20-003F-47AA-9982-6CE6528AF18E}" presName="txTwo" presStyleLbl="node2" presStyleIdx="3" presStyleCnt="5">
        <dgm:presLayoutVars>
          <dgm:chPref val="3"/>
        </dgm:presLayoutVars>
      </dgm:prSet>
      <dgm:spPr/>
    </dgm:pt>
    <dgm:pt modelId="{42BB8887-704B-4B21-A7BB-2AB74C38018C}" type="pres">
      <dgm:prSet presAssocID="{CA293B20-003F-47AA-9982-6CE6528AF18E}" presName="horzTwo" presStyleCnt="0"/>
      <dgm:spPr/>
    </dgm:pt>
    <dgm:pt modelId="{D95B344E-F06E-4F97-BF90-5DD29600404A}" type="pres">
      <dgm:prSet presAssocID="{0072B225-1492-4172-918A-2A1D9E95AB23}" presName="sibSpaceTwo" presStyleCnt="0"/>
      <dgm:spPr/>
    </dgm:pt>
    <dgm:pt modelId="{2F8D4AEF-24E8-44A3-8C1A-D856EFB08134}" type="pres">
      <dgm:prSet presAssocID="{E08968D9-77A9-467E-9429-7062A20F45AE}" presName="vertTwo" presStyleCnt="0"/>
      <dgm:spPr/>
    </dgm:pt>
    <dgm:pt modelId="{EF6ACB31-86AD-4D37-A57D-F5904CB935CE}" type="pres">
      <dgm:prSet presAssocID="{E08968D9-77A9-467E-9429-7062A20F45AE}" presName="txTwo" presStyleLbl="node2" presStyleIdx="4" presStyleCnt="5">
        <dgm:presLayoutVars>
          <dgm:chPref val="3"/>
        </dgm:presLayoutVars>
      </dgm:prSet>
      <dgm:spPr/>
    </dgm:pt>
    <dgm:pt modelId="{E3684EAA-1573-44CB-9871-103C6BE27D85}" type="pres">
      <dgm:prSet presAssocID="{E08968D9-77A9-467E-9429-7062A20F45AE}" presName="horzTwo" presStyleCnt="0"/>
      <dgm:spPr/>
    </dgm:pt>
  </dgm:ptLst>
  <dgm:cxnLst>
    <dgm:cxn modelId="{C1130113-2296-42A0-A8C3-35B3D182D4D2}" type="presOf" srcId="{8925AF62-1CA1-47BA-AAEA-8D056EFAF372}" destId="{EA35266C-3EF1-4092-8B06-A5ADFE0FD0CE}" srcOrd="0" destOrd="0" presId="urn:microsoft.com/office/officeart/2005/8/layout/hierarchy4"/>
    <dgm:cxn modelId="{ED038F20-A298-4DC4-A6EB-78DB2B0FD977}" srcId="{08E0E6EF-12C8-4AEC-82F2-B539652BA087}" destId="{4F28A357-48CD-45CD-91E4-9F27B4FC3CCC}" srcOrd="0" destOrd="0" parTransId="{B41F5D45-6613-4D68-A4C5-C32EB62E4521}" sibTransId="{6730878F-BD2F-44FD-B330-C9F2B35B29D6}"/>
    <dgm:cxn modelId="{AE171B2D-3701-4EAC-AF53-FD8B6F590C26}" srcId="{4F28A357-48CD-45CD-91E4-9F27B4FC3CCC}" destId="{60A75FDF-7EFD-4FE9-8196-9404AC3CE01B}" srcOrd="2" destOrd="0" parTransId="{0359A36E-F9D4-4A4B-B06F-28F3D94AD65C}" sibTransId="{11ACE00F-8059-42E1-A4C6-8BB79D6D6914}"/>
    <dgm:cxn modelId="{4374C233-C39D-4226-B440-D137177A7DE1}" type="presOf" srcId="{60A75FDF-7EFD-4FE9-8196-9404AC3CE01B}" destId="{93F368CD-4EBA-4AE8-84AC-060C0193B30E}" srcOrd="0" destOrd="0" presId="urn:microsoft.com/office/officeart/2005/8/layout/hierarchy4"/>
    <dgm:cxn modelId="{09887C40-D2A2-46C9-AA72-42E211E81C1B}" type="presOf" srcId="{08E0E6EF-12C8-4AEC-82F2-B539652BA087}" destId="{80D63235-1867-44C6-9B8E-523458A35679}" srcOrd="0" destOrd="0" presId="urn:microsoft.com/office/officeart/2005/8/layout/hierarchy4"/>
    <dgm:cxn modelId="{C8165353-D561-4F8D-A6E5-AB79099A10D0}" type="presOf" srcId="{E08968D9-77A9-467E-9429-7062A20F45AE}" destId="{EF6ACB31-86AD-4D37-A57D-F5904CB935CE}" srcOrd="0" destOrd="0" presId="urn:microsoft.com/office/officeart/2005/8/layout/hierarchy4"/>
    <dgm:cxn modelId="{A6569FB1-F63D-4B7A-A728-1236283F08AA}" srcId="{4F28A357-48CD-45CD-91E4-9F27B4FC3CCC}" destId="{ED334B5C-DF75-48E7-BFDB-35990F67D389}" srcOrd="1" destOrd="0" parTransId="{F4CB733E-0C53-4E64-A7DD-EED1EE725739}" sibTransId="{D06CF1C0-9881-4273-A6F8-D0BC5D814FC5}"/>
    <dgm:cxn modelId="{B025B5B1-0987-40DA-8DAC-4E4D153CD6DD}" srcId="{4F28A357-48CD-45CD-91E4-9F27B4FC3CCC}" destId="{CA293B20-003F-47AA-9982-6CE6528AF18E}" srcOrd="3" destOrd="0" parTransId="{F6AC1D14-03E0-44EF-8E9C-F2815CCD293C}" sibTransId="{0072B225-1492-4172-918A-2A1D9E95AB23}"/>
    <dgm:cxn modelId="{59B1EABE-48CF-4616-89CB-BC64DF8AD45C}" srcId="{4F28A357-48CD-45CD-91E4-9F27B4FC3CCC}" destId="{8925AF62-1CA1-47BA-AAEA-8D056EFAF372}" srcOrd="0" destOrd="0" parTransId="{79958DBC-5D46-4864-9730-87438598B3BD}" sibTransId="{59C19C3F-0B34-4C09-8554-A0622342AAB7}"/>
    <dgm:cxn modelId="{69E601CF-D1F1-46B7-BF8F-EE8BC76D9D34}" type="presOf" srcId="{CA293B20-003F-47AA-9982-6CE6528AF18E}" destId="{FB0CFA83-1F34-4E7F-9A36-BA240A33B521}" srcOrd="0" destOrd="0" presId="urn:microsoft.com/office/officeart/2005/8/layout/hierarchy4"/>
    <dgm:cxn modelId="{5F97EAD8-24A8-48FE-BDC1-28E0AA80EF4B}" type="presOf" srcId="{4F28A357-48CD-45CD-91E4-9F27B4FC3CCC}" destId="{3D66169F-1685-441E-8899-03DFD7D97635}" srcOrd="0" destOrd="0" presId="urn:microsoft.com/office/officeart/2005/8/layout/hierarchy4"/>
    <dgm:cxn modelId="{A37872EA-F5EA-4A90-9D25-47F93CAC3BA1}" srcId="{4F28A357-48CD-45CD-91E4-9F27B4FC3CCC}" destId="{E08968D9-77A9-467E-9429-7062A20F45AE}" srcOrd="4" destOrd="0" parTransId="{5CD1CA8B-AD6B-4593-B963-F8BF09FBEB44}" sibTransId="{7D8FE177-B2C9-42D6-9CB6-BE7760F64B94}"/>
    <dgm:cxn modelId="{8F5E95F3-AFCE-4C49-B3FB-E0B37F50F845}" type="presOf" srcId="{ED334B5C-DF75-48E7-BFDB-35990F67D389}" destId="{3FF4A151-DA6D-45B9-BFD8-9910BCC2F8FA}" srcOrd="0" destOrd="0" presId="urn:microsoft.com/office/officeart/2005/8/layout/hierarchy4"/>
    <dgm:cxn modelId="{54E1EB3A-AC83-40B5-A305-291710D774DA}" type="presParOf" srcId="{80D63235-1867-44C6-9B8E-523458A35679}" destId="{44EEB6D5-F468-4564-8A6E-99044CB3A580}" srcOrd="0" destOrd="0" presId="urn:microsoft.com/office/officeart/2005/8/layout/hierarchy4"/>
    <dgm:cxn modelId="{F2624F75-6234-4249-BEA9-A491B3849E47}" type="presParOf" srcId="{44EEB6D5-F468-4564-8A6E-99044CB3A580}" destId="{3D66169F-1685-441E-8899-03DFD7D97635}" srcOrd="0" destOrd="0" presId="urn:microsoft.com/office/officeart/2005/8/layout/hierarchy4"/>
    <dgm:cxn modelId="{A3A7183A-8884-48D5-9647-689CA546208C}" type="presParOf" srcId="{44EEB6D5-F468-4564-8A6E-99044CB3A580}" destId="{0D986C88-75A1-4691-9C10-1D4A5FB8C2E5}" srcOrd="1" destOrd="0" presId="urn:microsoft.com/office/officeart/2005/8/layout/hierarchy4"/>
    <dgm:cxn modelId="{0C3F65B0-4B64-48A2-908E-22C3AF5BBCA4}" type="presParOf" srcId="{44EEB6D5-F468-4564-8A6E-99044CB3A580}" destId="{9ACE6F55-1F0C-4043-8EF8-DD714137134E}" srcOrd="2" destOrd="0" presId="urn:microsoft.com/office/officeart/2005/8/layout/hierarchy4"/>
    <dgm:cxn modelId="{557B6D5D-0396-4147-9288-FBAAB5A1425E}" type="presParOf" srcId="{9ACE6F55-1F0C-4043-8EF8-DD714137134E}" destId="{75C508DF-F96E-4916-A550-F308BD0543B5}" srcOrd="0" destOrd="0" presId="urn:microsoft.com/office/officeart/2005/8/layout/hierarchy4"/>
    <dgm:cxn modelId="{6E23D7A6-DFD2-423C-BA6E-F9103C1F5030}" type="presParOf" srcId="{75C508DF-F96E-4916-A550-F308BD0543B5}" destId="{EA35266C-3EF1-4092-8B06-A5ADFE0FD0CE}" srcOrd="0" destOrd="0" presId="urn:microsoft.com/office/officeart/2005/8/layout/hierarchy4"/>
    <dgm:cxn modelId="{60C2162E-1262-4892-8B29-56D532082801}" type="presParOf" srcId="{75C508DF-F96E-4916-A550-F308BD0543B5}" destId="{191B2A83-8303-4C6D-99EA-EBAEEB2B7849}" srcOrd="1" destOrd="0" presId="urn:microsoft.com/office/officeart/2005/8/layout/hierarchy4"/>
    <dgm:cxn modelId="{CC04C2F0-BE7D-46C7-A100-EBD1ABFAE654}" type="presParOf" srcId="{9ACE6F55-1F0C-4043-8EF8-DD714137134E}" destId="{2D908127-1740-46CD-9349-4582B326DABF}" srcOrd="1" destOrd="0" presId="urn:microsoft.com/office/officeart/2005/8/layout/hierarchy4"/>
    <dgm:cxn modelId="{4EDAF6EE-0F9C-46E0-B005-F3830F4F4238}" type="presParOf" srcId="{9ACE6F55-1F0C-4043-8EF8-DD714137134E}" destId="{2869A2BA-B709-4218-99D6-A435CB05D0E4}" srcOrd="2" destOrd="0" presId="urn:microsoft.com/office/officeart/2005/8/layout/hierarchy4"/>
    <dgm:cxn modelId="{59A36CFD-4232-4F2D-8F3D-C25F5E932063}" type="presParOf" srcId="{2869A2BA-B709-4218-99D6-A435CB05D0E4}" destId="{3FF4A151-DA6D-45B9-BFD8-9910BCC2F8FA}" srcOrd="0" destOrd="0" presId="urn:microsoft.com/office/officeart/2005/8/layout/hierarchy4"/>
    <dgm:cxn modelId="{E7D5F3E1-A762-4BAB-B627-1CF29D9B7648}" type="presParOf" srcId="{2869A2BA-B709-4218-99D6-A435CB05D0E4}" destId="{F33A3792-9ECB-4B6D-95F3-585DCECBFC8D}" srcOrd="1" destOrd="0" presId="urn:microsoft.com/office/officeart/2005/8/layout/hierarchy4"/>
    <dgm:cxn modelId="{6D0F2526-723E-4853-BB9A-E173CF5FF76E}" type="presParOf" srcId="{9ACE6F55-1F0C-4043-8EF8-DD714137134E}" destId="{1283F34F-7A3F-4235-A15D-3BA7B8496840}" srcOrd="3" destOrd="0" presId="urn:microsoft.com/office/officeart/2005/8/layout/hierarchy4"/>
    <dgm:cxn modelId="{8D2F724C-0786-4365-B336-73FEC49993F7}" type="presParOf" srcId="{9ACE6F55-1F0C-4043-8EF8-DD714137134E}" destId="{9D32FFDA-32CB-4187-8650-898E6E2980F0}" srcOrd="4" destOrd="0" presId="urn:microsoft.com/office/officeart/2005/8/layout/hierarchy4"/>
    <dgm:cxn modelId="{57C53079-A07F-426D-AC3A-4DCEAFE9FD16}" type="presParOf" srcId="{9D32FFDA-32CB-4187-8650-898E6E2980F0}" destId="{93F368CD-4EBA-4AE8-84AC-060C0193B30E}" srcOrd="0" destOrd="0" presId="urn:microsoft.com/office/officeart/2005/8/layout/hierarchy4"/>
    <dgm:cxn modelId="{4CAE980B-97D1-40E9-912E-133D09EFD824}" type="presParOf" srcId="{9D32FFDA-32CB-4187-8650-898E6E2980F0}" destId="{27B98F0F-4E92-4941-BD10-6E23D69EED93}" srcOrd="1" destOrd="0" presId="urn:microsoft.com/office/officeart/2005/8/layout/hierarchy4"/>
    <dgm:cxn modelId="{B12E09CB-AB37-477C-BE49-A2DB5FB4BAC2}" type="presParOf" srcId="{9ACE6F55-1F0C-4043-8EF8-DD714137134E}" destId="{37AD948B-D0E2-4BAB-A2CA-010422C0B059}" srcOrd="5" destOrd="0" presId="urn:microsoft.com/office/officeart/2005/8/layout/hierarchy4"/>
    <dgm:cxn modelId="{85393B2D-F894-4A1B-8BBA-B826DFA2315F}" type="presParOf" srcId="{9ACE6F55-1F0C-4043-8EF8-DD714137134E}" destId="{7B0663C1-8897-436D-8D47-3A522F4BB0C5}" srcOrd="6" destOrd="0" presId="urn:microsoft.com/office/officeart/2005/8/layout/hierarchy4"/>
    <dgm:cxn modelId="{C7EDE62C-11F6-4EB0-A31B-22C6BA095941}" type="presParOf" srcId="{7B0663C1-8897-436D-8D47-3A522F4BB0C5}" destId="{FB0CFA83-1F34-4E7F-9A36-BA240A33B521}" srcOrd="0" destOrd="0" presId="urn:microsoft.com/office/officeart/2005/8/layout/hierarchy4"/>
    <dgm:cxn modelId="{EDE71F7B-32B1-4D12-9834-CFAA645F0EBF}" type="presParOf" srcId="{7B0663C1-8897-436D-8D47-3A522F4BB0C5}" destId="{42BB8887-704B-4B21-A7BB-2AB74C38018C}" srcOrd="1" destOrd="0" presId="urn:microsoft.com/office/officeart/2005/8/layout/hierarchy4"/>
    <dgm:cxn modelId="{CC070330-EF65-43B9-977E-03050C5DED00}" type="presParOf" srcId="{9ACE6F55-1F0C-4043-8EF8-DD714137134E}" destId="{D95B344E-F06E-4F97-BF90-5DD29600404A}" srcOrd="7" destOrd="0" presId="urn:microsoft.com/office/officeart/2005/8/layout/hierarchy4"/>
    <dgm:cxn modelId="{6141905F-378E-46B5-9701-D879B8212757}" type="presParOf" srcId="{9ACE6F55-1F0C-4043-8EF8-DD714137134E}" destId="{2F8D4AEF-24E8-44A3-8C1A-D856EFB08134}" srcOrd="8" destOrd="0" presId="urn:microsoft.com/office/officeart/2005/8/layout/hierarchy4"/>
    <dgm:cxn modelId="{47FC8164-A263-40E7-B57A-B8F5BB7D4BC0}" type="presParOf" srcId="{2F8D4AEF-24E8-44A3-8C1A-D856EFB08134}" destId="{EF6ACB31-86AD-4D37-A57D-F5904CB935CE}" srcOrd="0" destOrd="0" presId="urn:microsoft.com/office/officeart/2005/8/layout/hierarchy4"/>
    <dgm:cxn modelId="{679B831F-1E80-486B-BE4E-512C8121FA68}" type="presParOf" srcId="{2F8D4AEF-24E8-44A3-8C1A-D856EFB08134}" destId="{E3684EAA-1573-44CB-9871-103C6BE27D8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B213B-0FFD-4AC9-A031-104FD1AEBE98}">
      <dsp:nvSpPr>
        <dsp:cNvPr id="0" name=""/>
        <dsp:cNvSpPr/>
      </dsp:nvSpPr>
      <dsp:spPr>
        <a:xfrm>
          <a:off x="3873422" y="2336854"/>
          <a:ext cx="2557071" cy="1141334"/>
        </a:xfrm>
        <a:custGeom>
          <a:avLst/>
          <a:gdLst/>
          <a:ahLst/>
          <a:cxnLst/>
          <a:rect l="0" t="0" r="0" b="0"/>
          <a:pathLst>
            <a:path>
              <a:moveTo>
                <a:pt x="0" y="0"/>
              </a:moveTo>
              <a:lnTo>
                <a:pt x="0" y="795493"/>
              </a:lnTo>
              <a:lnTo>
                <a:pt x="2557071" y="795493"/>
              </a:lnTo>
              <a:lnTo>
                <a:pt x="2557071" y="114133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1B6BE6-BFA6-4049-9DE8-E99639D77EEC}">
      <dsp:nvSpPr>
        <dsp:cNvPr id="0" name=""/>
        <dsp:cNvSpPr/>
      </dsp:nvSpPr>
      <dsp:spPr>
        <a:xfrm>
          <a:off x="1867672" y="2336854"/>
          <a:ext cx="2005749" cy="1141334"/>
        </a:xfrm>
        <a:custGeom>
          <a:avLst/>
          <a:gdLst/>
          <a:ahLst/>
          <a:cxnLst/>
          <a:rect l="0" t="0" r="0" b="0"/>
          <a:pathLst>
            <a:path>
              <a:moveTo>
                <a:pt x="2005749" y="0"/>
              </a:moveTo>
              <a:lnTo>
                <a:pt x="2005749" y="795493"/>
              </a:lnTo>
              <a:lnTo>
                <a:pt x="0" y="795493"/>
              </a:lnTo>
              <a:lnTo>
                <a:pt x="0" y="114133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56CF33-E08A-4AF5-A615-40A03F0DB8AF}">
      <dsp:nvSpPr>
        <dsp:cNvPr id="0" name=""/>
        <dsp:cNvSpPr/>
      </dsp:nvSpPr>
      <dsp:spPr>
        <a:xfrm>
          <a:off x="1462006" y="-33738"/>
          <a:ext cx="4822831"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4D5EBE-1B36-408E-96D8-02D9B68D73DA}">
      <dsp:nvSpPr>
        <dsp:cNvPr id="0" name=""/>
        <dsp:cNvSpPr/>
      </dsp:nvSpPr>
      <dsp:spPr>
        <a:xfrm>
          <a:off x="1876808" y="360323"/>
          <a:ext cx="4822831"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a:t>
          </a:r>
          <a:r>
            <a:rPr lang="ar-DZ" sz="3200" b="1" kern="1200" dirty="0"/>
            <a:t>بالمبيعات</a:t>
          </a:r>
          <a:r>
            <a:rPr lang="ar-SA" sz="3200" b="1" kern="1200" dirty="0"/>
            <a:t> الجديدة</a:t>
          </a:r>
          <a:endParaRPr lang="en-US" sz="3200" b="1" kern="1200" dirty="0"/>
        </a:p>
        <a:p>
          <a:pPr lvl="0" algn="ctr" defTabSz="1333500">
            <a:lnSpc>
              <a:spcPct val="90000"/>
            </a:lnSpc>
            <a:spcBef>
              <a:spcPct val="0"/>
            </a:spcBef>
            <a:spcAft>
              <a:spcPct val="35000"/>
            </a:spcAft>
            <a:buNone/>
          </a:pPr>
          <a:endParaRPr lang="fr-FR" sz="3200" b="1" kern="1200" dirty="0"/>
        </a:p>
      </dsp:txBody>
      <dsp:txXfrm>
        <a:off x="1946240" y="429755"/>
        <a:ext cx="4683967" cy="2231729"/>
      </dsp:txXfrm>
    </dsp:sp>
    <dsp:sp modelId="{A36A527F-C071-410D-B7B3-6C7AB11FF8E8}">
      <dsp:nvSpPr>
        <dsp:cNvPr id="0" name=""/>
        <dsp:cNvSpPr/>
      </dsp:nvSpPr>
      <dsp:spPr>
        <a:xfrm>
          <a:off x="1063" y="3478189"/>
          <a:ext cx="3733217"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EB49F2-0542-4993-94F0-FD9ACC910050}">
      <dsp:nvSpPr>
        <dsp:cNvPr id="0" name=""/>
        <dsp:cNvSpPr/>
      </dsp:nvSpPr>
      <dsp:spPr>
        <a:xfrm>
          <a:off x="415865" y="3872250"/>
          <a:ext cx="3733217"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الكمية </a:t>
          </a:r>
          <a:endParaRPr lang="en-US" sz="3200" b="1" kern="1200" dirty="0"/>
        </a:p>
        <a:p>
          <a:pPr lvl="0" algn="ctr" defTabSz="800100">
            <a:lnSpc>
              <a:spcPct val="90000"/>
            </a:lnSpc>
            <a:spcBef>
              <a:spcPct val="0"/>
            </a:spcBef>
            <a:spcAft>
              <a:spcPct val="35000"/>
            </a:spcAft>
            <a:buNone/>
          </a:pPr>
          <a:endParaRPr lang="fr-FR" sz="3200" b="1" kern="1200" dirty="0"/>
        </a:p>
      </dsp:txBody>
      <dsp:txXfrm>
        <a:off x="485297" y="3941682"/>
        <a:ext cx="3594353" cy="2231729"/>
      </dsp:txXfrm>
    </dsp:sp>
    <dsp:sp modelId="{A2AF8238-D1F1-418F-BD43-0EBE919F04FB}">
      <dsp:nvSpPr>
        <dsp:cNvPr id="0" name=""/>
        <dsp:cNvSpPr/>
      </dsp:nvSpPr>
      <dsp:spPr>
        <a:xfrm>
          <a:off x="4563884" y="3478189"/>
          <a:ext cx="3733217"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24CC41-C5D0-4CBF-AA63-E57DECF524FB}">
      <dsp:nvSpPr>
        <dsp:cNvPr id="0" name=""/>
        <dsp:cNvSpPr/>
      </dsp:nvSpPr>
      <dsp:spPr>
        <a:xfrm>
          <a:off x="4978686" y="3872250"/>
          <a:ext cx="3733217"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النوعية </a:t>
          </a:r>
        </a:p>
        <a:p>
          <a:pPr lvl="0" algn="ctr" defTabSz="800100">
            <a:lnSpc>
              <a:spcPct val="90000"/>
            </a:lnSpc>
            <a:spcBef>
              <a:spcPct val="0"/>
            </a:spcBef>
            <a:spcAft>
              <a:spcPct val="35000"/>
            </a:spcAft>
            <a:buNone/>
          </a:pPr>
          <a:endParaRPr lang="fr-FR" sz="3200" b="1" kern="1200" dirty="0"/>
        </a:p>
      </dsp:txBody>
      <dsp:txXfrm>
        <a:off x="5048118" y="3941682"/>
        <a:ext cx="3594353" cy="22317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6169F-1685-441E-8899-03DFD7D97635}">
      <dsp:nvSpPr>
        <dsp:cNvPr id="0" name=""/>
        <dsp:cNvSpPr/>
      </dsp:nvSpPr>
      <dsp:spPr>
        <a:xfrm>
          <a:off x="14" y="1417"/>
          <a:ext cx="8507259" cy="2769876"/>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ar-SY" sz="6500" b="1" kern="1200" dirty="0">
              <a:latin typeface="Arabic Typesetting" pitchFamily="66" charset="-78"/>
              <a:cs typeface="Arabic Typesetting" pitchFamily="66" charset="-78"/>
            </a:rPr>
            <a:t>الأساليب النوعية</a:t>
          </a:r>
          <a:endParaRPr lang="fr-FR" sz="6500" b="1" kern="1200" dirty="0">
            <a:latin typeface="Arabic Typesetting" pitchFamily="66" charset="-78"/>
            <a:cs typeface="Arabic Typesetting" pitchFamily="66" charset="-78"/>
          </a:endParaRPr>
        </a:p>
      </dsp:txBody>
      <dsp:txXfrm>
        <a:off x="81141" y="82544"/>
        <a:ext cx="8345005" cy="2607622"/>
      </dsp:txXfrm>
    </dsp:sp>
    <dsp:sp modelId="{EA35266C-3EF1-4092-8B06-A5ADFE0FD0CE}">
      <dsp:nvSpPr>
        <dsp:cNvPr id="0" name=""/>
        <dsp:cNvSpPr/>
      </dsp:nvSpPr>
      <dsp:spPr>
        <a:xfrm>
          <a:off x="3414"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طريقة حصر العوامل</a:t>
          </a:r>
          <a:endParaRPr lang="fr-FR" sz="4300" b="1" kern="1200" dirty="0">
            <a:latin typeface="Arabic Typesetting" pitchFamily="66" charset="-78"/>
            <a:cs typeface="Arabic Typesetting" pitchFamily="66" charset="-78"/>
          </a:endParaRPr>
        </a:p>
      </dsp:txBody>
      <dsp:txXfrm>
        <a:off x="50073" y="3048945"/>
        <a:ext cx="1499721" cy="2733865"/>
      </dsp:txXfrm>
    </dsp:sp>
    <dsp:sp modelId="{3FF4A151-DA6D-45B9-BFD8-9910BCC2F8FA}">
      <dsp:nvSpPr>
        <dsp:cNvPr id="0" name=""/>
        <dsp:cNvSpPr/>
      </dsp:nvSpPr>
      <dsp:spPr>
        <a:xfrm>
          <a:off x="1730269"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أراء و تقديرات المديرين</a:t>
          </a:r>
          <a:endParaRPr lang="fr-FR" sz="4300" b="1" kern="1200" dirty="0">
            <a:latin typeface="Arabic Typesetting" pitchFamily="66" charset="-78"/>
            <a:cs typeface="Arabic Typesetting" pitchFamily="66" charset="-78"/>
          </a:endParaRPr>
        </a:p>
      </dsp:txBody>
      <dsp:txXfrm>
        <a:off x="1776928" y="3048945"/>
        <a:ext cx="1499721" cy="2733865"/>
      </dsp:txXfrm>
    </dsp:sp>
    <dsp:sp modelId="{93F368CD-4EBA-4AE8-84AC-060C0193B30E}">
      <dsp:nvSpPr>
        <dsp:cNvPr id="0" name=""/>
        <dsp:cNvSpPr/>
      </dsp:nvSpPr>
      <dsp:spPr>
        <a:xfrm>
          <a:off x="3457124"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ت</a:t>
          </a:r>
          <a:r>
            <a:rPr lang="ar-SA" sz="4300" b="1" kern="1200" dirty="0">
              <a:latin typeface="Arabic Typesetting" pitchFamily="66" charset="-78"/>
              <a:cs typeface="Arabic Typesetting" pitchFamily="66" charset="-78"/>
            </a:rPr>
            <a:t>وقعات</a:t>
          </a:r>
          <a:r>
            <a:rPr lang="ar-DZ" sz="4300" b="1" kern="1200" dirty="0">
              <a:latin typeface="Arabic Typesetting" pitchFamily="66" charset="-78"/>
              <a:cs typeface="Arabic Typesetting" pitchFamily="66" charset="-78"/>
            </a:rPr>
            <a:t> </a:t>
          </a:r>
          <a:r>
            <a:rPr lang="ar-SA" sz="4300" b="1" kern="1200" dirty="0">
              <a:latin typeface="Arabic Typesetting" pitchFamily="66" charset="-78"/>
              <a:cs typeface="Arabic Typesetting" pitchFamily="66" charset="-78"/>
            </a:rPr>
            <a:t>فريق</a:t>
          </a:r>
          <a:r>
            <a:rPr lang="ar-DZ" sz="4300" b="1" kern="1200" dirty="0">
              <a:latin typeface="Arabic Typesetting" pitchFamily="66" charset="-78"/>
              <a:cs typeface="Arabic Typesetting" pitchFamily="66" charset="-78"/>
            </a:rPr>
            <a:t> المبيعات</a:t>
          </a:r>
          <a:endParaRPr lang="fr-FR" sz="4300" b="1" kern="1200" dirty="0">
            <a:latin typeface="Arabic Typesetting" pitchFamily="66" charset="-78"/>
            <a:cs typeface="Arabic Typesetting" pitchFamily="66" charset="-78"/>
          </a:endParaRPr>
        </a:p>
      </dsp:txBody>
      <dsp:txXfrm>
        <a:off x="3503783" y="3048945"/>
        <a:ext cx="1499721" cy="2733865"/>
      </dsp:txXfrm>
    </dsp:sp>
    <dsp:sp modelId="{FB0CFA83-1F34-4E7F-9A36-BA240A33B521}">
      <dsp:nvSpPr>
        <dsp:cNvPr id="0" name=""/>
        <dsp:cNvSpPr/>
      </dsp:nvSpPr>
      <dsp:spPr>
        <a:xfrm>
          <a:off x="5183979"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SA" sz="4300" b="1" kern="1200" dirty="0">
              <a:latin typeface="Arabic Typesetting" pitchFamily="66" charset="-78"/>
              <a:cs typeface="Arabic Typesetting" pitchFamily="66" charset="-78"/>
            </a:rPr>
            <a:t>المسوحات السوقية و</a:t>
          </a:r>
          <a:r>
            <a:rPr lang="ar-DZ" sz="4300" b="1" kern="1200" dirty="0">
              <a:latin typeface="Arabic Typesetting" pitchFamily="66" charset="-78"/>
              <a:cs typeface="Arabic Typesetting" pitchFamily="66" charset="-78"/>
            </a:rPr>
            <a:t>بحوث التسويق</a:t>
          </a:r>
          <a:endParaRPr lang="fr-FR" sz="4300" b="1" kern="1200" dirty="0">
            <a:latin typeface="Arabic Typesetting" pitchFamily="66" charset="-78"/>
            <a:cs typeface="Arabic Typesetting" pitchFamily="66" charset="-78"/>
          </a:endParaRPr>
        </a:p>
      </dsp:txBody>
      <dsp:txXfrm>
        <a:off x="5230638" y="3048945"/>
        <a:ext cx="1499721" cy="2733865"/>
      </dsp:txXfrm>
    </dsp:sp>
    <dsp:sp modelId="{EF6ACB31-86AD-4D37-A57D-F5904CB935CE}">
      <dsp:nvSpPr>
        <dsp:cNvPr id="0" name=""/>
        <dsp:cNvSpPr/>
      </dsp:nvSpPr>
      <dsp:spPr>
        <a:xfrm>
          <a:off x="6910833"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طريقة دلفي</a:t>
          </a:r>
          <a:endParaRPr lang="fr-FR" sz="4300" b="1" kern="1200" dirty="0">
            <a:latin typeface="Arabic Typesetting" pitchFamily="66" charset="-78"/>
            <a:cs typeface="Arabic Typesetting" pitchFamily="66" charset="-78"/>
          </a:endParaRPr>
        </a:p>
      </dsp:txBody>
      <dsp:txXfrm>
        <a:off x="6957492" y="3048945"/>
        <a:ext cx="1499721" cy="27338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788FB-F454-4518-AF5A-F65F57138980}" type="datetimeFigureOut">
              <a:rPr lang="fr-FR" smtClean="0"/>
              <a:pPr/>
              <a:t>06/10/2025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F63FE8-17F1-4384-843E-EB96EF192FB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EF7F7A-8232-46B6-A63E-37AF7276D74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4CF21423-CC4B-44DF-BDD3-C893EC4C80B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05463CB8-F99A-4A55-8A9C-AC2C32A98DFC}"/>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6AC60B30-86EA-4B6B-9B39-B5CA910FB1C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40EAE2-5429-4C6C-9CF1-29CA9C0B34EB}"/>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8890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C2105A-BA8A-4E85-80A8-299D464F7D0F}"/>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3EE20D26-C6AC-4367-97F0-535F43026E3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2F208C7-2B94-44C3-9628-F9C05594E8AF}"/>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6FB184E4-8BF3-4458-A6D4-CFDBC25BA8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151C68-18C3-4115-AB8C-8ECBE728CCB7}"/>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64005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9D8B5BB-9717-4883-8152-8D802FF2B456}"/>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D2B4DABB-2E91-481C-9C56-9CD69A217827}"/>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BE6FA1A6-837F-424A-80F5-3954BF0E44CF}"/>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80849CFD-D1D8-4D0A-905F-786E0D879B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1949E6-E5A2-4502-9AA6-9608F2030636}"/>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9451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9CE73F-E3F3-44EA-B9A5-99B5E944509B}"/>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67CA85C0-69BD-4BD3-B8B8-D95AF3A6077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D8C4754C-9C4D-497C-B733-51F13AC9B173}"/>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907974D3-003B-439A-AB3E-56EE6939E2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637862-83D5-4F41-BADC-99DF4AF4B05B}"/>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02237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63620-EF30-419B-B4F7-73437EC13449}"/>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782E45DA-401A-4E8F-ACFE-FDFDB9334B2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8A05273-D3F9-420B-9625-0FF7632BC26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CB848924-0112-427A-ADF9-E11E539F50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46973B-26A9-457A-9C4A-9AA245EA948A}"/>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32467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C6F575-9912-4E0F-B92E-2EF5AE1B3079}"/>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A6C1C8DB-41CF-4077-B68A-D8B9CE6EF555}"/>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94E5B6BF-6207-487F-92FC-3CE3B76C41D9}"/>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FA853128-E059-4BCD-A43C-AF2E0A0D8DCA}"/>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34612F0B-122F-4F24-8637-AA0EA663B6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60DFFEF-5267-41F5-8D51-8371C40B3DF8}"/>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7174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88AC2A-C26D-476C-89D3-38431D07DC9C}"/>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E76B8B14-9A22-4879-AF5E-15824BB5B8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75781E8-0C62-416B-B4A0-A08B6D755707}"/>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6DA07641-779A-4A70-B4B5-F3630F67AE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BEB43F0-8E7D-40D2-85C8-CC3536763C89}"/>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0CA968D1-4284-42FC-A294-B11EE270D7B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8" name="Espace réservé du pied de page 7">
            <a:extLst>
              <a:ext uri="{FF2B5EF4-FFF2-40B4-BE49-F238E27FC236}">
                <a16:creationId xmlns:a16="http://schemas.microsoft.com/office/drawing/2014/main" id="{F6979420-2693-46D6-A01F-68992486DF3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7EC879E-4E08-4DA6-8160-8F98BDC74842}"/>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87720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EB0139-9107-477B-AFE3-EC8D72BA2FEF}"/>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8EA18716-78E6-4A2E-B20E-FD958861C96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4" name="Espace réservé du pied de page 3">
            <a:extLst>
              <a:ext uri="{FF2B5EF4-FFF2-40B4-BE49-F238E27FC236}">
                <a16:creationId xmlns:a16="http://schemas.microsoft.com/office/drawing/2014/main" id="{A213372F-4968-4DA9-85E2-92B6B1420D2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D0AA530-C852-4904-9F53-22787F9F5048}"/>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347713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6B4D5BF-0F07-4E36-8B46-B8472CB1A17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3" name="Espace réservé du pied de page 2">
            <a:extLst>
              <a:ext uri="{FF2B5EF4-FFF2-40B4-BE49-F238E27FC236}">
                <a16:creationId xmlns:a16="http://schemas.microsoft.com/office/drawing/2014/main" id="{67F98957-BFF3-46DF-8B7E-78C31E965DE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96E530F-8021-4286-AABC-2294236E1209}"/>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878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2A12A0-2D92-4495-9840-2D64EDE196B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B3580F64-6A22-474D-8162-C1B9EB98855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FE4FDC95-B41D-4A9D-B143-2463C626215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4F73CBC-CE82-476A-A506-E40E7E1C792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973EEFE7-84CF-46D5-B97B-4009A41EDCA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5E191AA-284E-4A3F-A476-389DC63A59CE}"/>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89465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3D2516-F5F2-4613-983D-968CDCF2912D}"/>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96F8AE3F-572A-4F69-A01B-219FBDF77DE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3C223B8D-B073-46CF-A514-CDAEADAC7DF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E40A67-AF44-464D-9859-1A1D8BF3D15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CD055131-0034-4751-B257-478B5E725A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4C06955-5DD5-4013-976D-5F28E6806F34}"/>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52076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1C0C2A0-65ED-4BE7-ACF0-7E2AC7BE4D1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5BBC56EB-7C0E-4014-B962-A679E0BE54C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446B66A-F4EC-4B6A-8FCC-300A9462707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8F01EA4E-853F-4AD9-A5FD-39E0EEEFFE0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6561384-5265-4434-A302-52953557D36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CC25A0-48E9-4294-A286-CEF2A2FA8AC1}" type="slidenum">
              <a:rPr lang="fr-FR" smtClean="0"/>
              <a:pPr/>
              <a:t>‹N°›</a:t>
            </a:fld>
            <a:endParaRPr lang="fr-FR"/>
          </a:p>
        </p:txBody>
      </p:sp>
    </p:spTree>
    <p:extLst>
      <p:ext uri="{BB962C8B-B14F-4D97-AF65-F5344CB8AC3E}">
        <p14:creationId xmlns:p14="http://schemas.microsoft.com/office/powerpoint/2010/main" val="243636359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lgn="ctr" rtl="1"/>
            <a:r>
              <a:rPr lang="ar-SY" b="1" dirty="0"/>
              <a:t>آراء وتقديرات المديرين: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428596" y="1571612"/>
            <a:ext cx="7467600" cy="2928958"/>
          </a:xfrm>
        </p:spPr>
        <p:txBody>
          <a:bodyPr>
            <a:normAutofit/>
          </a:bodyPr>
          <a:lstStyle/>
          <a:p>
            <a:pPr algn="just" rtl="1">
              <a:lnSpc>
                <a:spcPct val="200000"/>
              </a:lnSpc>
              <a:buFont typeface="Wingdings" pitchFamily="2" charset="2"/>
              <a:buChar char="q"/>
            </a:pPr>
            <a:r>
              <a:rPr lang="ar-SY" dirty="0"/>
              <a:t>وفي هذه الطريقة يتم أخذ آراء وتقديرات مديري الإنتاج، التسويق، المالية...الخ والاعتماد عليها كأساس في التنبؤ على افتراض أن هؤلاء المديرين يتمتعون بالخبرة الماضية عن إنتاج ومبيعات</a:t>
            </a:r>
            <a:r>
              <a:rPr lang="ar-SA" dirty="0"/>
              <a:t> </a:t>
            </a:r>
            <a:r>
              <a:rPr lang="ar-SY" dirty="0"/>
              <a:t>(الطلب) المنتج</a:t>
            </a:r>
            <a:r>
              <a:rPr lang="ar-DZ" dirty="0"/>
              <a:t>.</a:t>
            </a:r>
            <a:r>
              <a:rPr lang="ar-SY" dirty="0"/>
              <a:t> </a:t>
            </a:r>
            <a:endParaRPr lang="ar-DZ" dirty="0"/>
          </a:p>
          <a:p>
            <a:pPr algn="just">
              <a:lnSpc>
                <a:spcPct val="200000"/>
              </a:lnSpc>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highlight>
                  <a:srgbClr val="C0C0C0"/>
                </a:highlight>
              </a:rPr>
              <a:t>مزايا وعيوب</a:t>
            </a:r>
            <a:r>
              <a:rPr lang="ar-SY" b="1" dirty="0">
                <a:highlight>
                  <a:srgbClr val="C0C0C0"/>
                </a:highlight>
              </a:rPr>
              <a:t> آراء وتقديرات المديرين:</a:t>
            </a:r>
            <a:r>
              <a:rPr lang="ar-DZ" b="1" dirty="0">
                <a:highlight>
                  <a:srgbClr val="C0C0C0"/>
                </a:highlight>
              </a:rPr>
              <a:t> </a:t>
            </a:r>
            <a:endParaRPr lang="fr-FR" b="1" dirty="0">
              <a:highlight>
                <a:srgbClr val="C0C0C0"/>
              </a:highlight>
            </a:endParaRPr>
          </a:p>
        </p:txBody>
      </p:sp>
      <p:sp>
        <p:nvSpPr>
          <p:cNvPr id="3" name="Espace réservé du contenu 2"/>
          <p:cNvSpPr>
            <a:spLocks noGrp="1"/>
          </p:cNvSpPr>
          <p:nvPr>
            <p:ph idx="1"/>
          </p:nvPr>
        </p:nvSpPr>
        <p:spPr/>
        <p:txBody>
          <a:bodyPr/>
          <a:lstStyle/>
          <a:p>
            <a:pPr algn="just" rtl="1">
              <a:lnSpc>
                <a:spcPct val="150000"/>
              </a:lnSpc>
              <a:buFont typeface="Wingdings" pitchFamily="2" charset="2"/>
              <a:buChar char="q"/>
            </a:pPr>
            <a:r>
              <a:rPr lang="ar-DZ" b="1" dirty="0">
                <a:solidFill>
                  <a:srgbClr val="FF0000"/>
                </a:solidFill>
              </a:rPr>
              <a:t>تتميز</a:t>
            </a:r>
            <a:r>
              <a:rPr lang="ar-DZ" dirty="0"/>
              <a:t> </a:t>
            </a:r>
            <a:r>
              <a:rPr lang="ar-SY" dirty="0"/>
              <a:t>وهذه الطريقة يمكن أن تستخدم في التخطيط طويل الأمد وتطوير منتج جديد، وهي </a:t>
            </a:r>
            <a:r>
              <a:rPr lang="ar-SY" b="1" dirty="0">
                <a:solidFill>
                  <a:srgbClr val="0070C0"/>
                </a:solidFill>
              </a:rPr>
              <a:t>بسيطة وغير مكلفة وتستعين بخبرة المديرين في ضوء ظروف </a:t>
            </a:r>
            <a:r>
              <a:rPr lang="ar-SY" dirty="0"/>
              <a:t>الشركة، </a:t>
            </a:r>
            <a:endParaRPr lang="ar-DZ" dirty="0"/>
          </a:p>
          <a:p>
            <a:pPr algn="just" rtl="1">
              <a:lnSpc>
                <a:spcPct val="150000"/>
              </a:lnSpc>
              <a:buFont typeface="Wingdings" pitchFamily="2" charset="2"/>
              <a:buChar char="q"/>
            </a:pPr>
            <a:r>
              <a:rPr lang="ar-SY" b="1" dirty="0">
                <a:solidFill>
                  <a:srgbClr val="FF0000"/>
                </a:solidFill>
              </a:rPr>
              <a:t>ومن عيوب </a:t>
            </a:r>
            <a:r>
              <a:rPr lang="ar-SY" dirty="0"/>
              <a:t>هذه الطريقة </a:t>
            </a:r>
            <a:r>
              <a:rPr lang="ar-SY" b="1" dirty="0">
                <a:solidFill>
                  <a:srgbClr val="0070C0"/>
                </a:solidFill>
              </a:rPr>
              <a:t>سيادة الرأي الواحد على بقية آراء الأفراد الآخرين. </a:t>
            </a:r>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Y" b="1" dirty="0"/>
              <a:t>تقديرات مندوبي المبيعات: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214282" y="1285860"/>
            <a:ext cx="8143932" cy="2857520"/>
          </a:xfrm>
        </p:spPr>
        <p:txBody>
          <a:bodyPr>
            <a:normAutofit/>
          </a:bodyPr>
          <a:lstStyle/>
          <a:p>
            <a:pPr algn="just" rtl="1">
              <a:lnSpc>
                <a:spcPct val="200000"/>
              </a:lnSpc>
              <a:buNone/>
            </a:pPr>
            <a:r>
              <a:rPr lang="ar-SY" dirty="0"/>
              <a:t>إن العاملين في المبيعات يمثلون مصدراً مهماً للمعلومات لأنهم على اتصال مباشر بالسوق والزبائن، لهذا يمكن استطلاع آرائهم والاستفادة من تقديراتهم لما هو متوقع من الطلب في الفترة القادمة. </a:t>
            </a:r>
            <a:endParaRPr lang="fr-FR" dirty="0"/>
          </a:p>
          <a:p>
            <a:pPr algn="just">
              <a:lnSpc>
                <a:spcPct val="200000"/>
              </a:lnSpc>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t>مزايا وعيوب</a:t>
            </a:r>
            <a:r>
              <a:rPr lang="ar-SY" b="1" dirty="0"/>
              <a:t> تقديرات مندوبي المبيعات: </a:t>
            </a:r>
            <a:r>
              <a:rPr lang="ar-DZ" b="1" dirty="0"/>
              <a:t> </a:t>
            </a:r>
            <a:endParaRPr lang="fr-FR" b="1" dirty="0"/>
          </a:p>
        </p:txBody>
      </p:sp>
      <p:sp>
        <p:nvSpPr>
          <p:cNvPr id="3" name="Espace réservé du contenu 2"/>
          <p:cNvSpPr>
            <a:spLocks noGrp="1"/>
          </p:cNvSpPr>
          <p:nvPr>
            <p:ph idx="1"/>
          </p:nvPr>
        </p:nvSpPr>
        <p:spPr>
          <a:xfrm>
            <a:off x="457200" y="1600200"/>
            <a:ext cx="7467600" cy="4400568"/>
          </a:xfrm>
        </p:spPr>
        <p:txBody>
          <a:bodyPr>
            <a:normAutofit/>
          </a:bodyPr>
          <a:lstStyle/>
          <a:p>
            <a:pPr algn="just" rtl="1">
              <a:lnSpc>
                <a:spcPct val="150000"/>
              </a:lnSpc>
              <a:buFont typeface="Wingdings" pitchFamily="2" charset="2"/>
              <a:buChar char="q"/>
            </a:pPr>
            <a:r>
              <a:rPr lang="ar-SA" b="1" dirty="0">
                <a:solidFill>
                  <a:srgbClr val="FF0000"/>
                </a:solidFill>
              </a:rPr>
              <a:t>تتميز</a:t>
            </a:r>
            <a:r>
              <a:rPr lang="ar-SA" dirty="0"/>
              <a:t> هذه الطريقة بأنها واقعية وعملية لأنها نابعة من واقع وظروف السوق</a:t>
            </a:r>
            <a:endParaRPr lang="fr-FR" dirty="0"/>
          </a:p>
          <a:p>
            <a:pPr algn="just" rtl="1">
              <a:lnSpc>
                <a:spcPct val="150000"/>
              </a:lnSpc>
              <a:buFont typeface="Wingdings" pitchFamily="2" charset="2"/>
              <a:buChar char="q"/>
            </a:pPr>
            <a:r>
              <a:rPr lang="ar-DZ" b="1" dirty="0">
                <a:solidFill>
                  <a:srgbClr val="FF0000"/>
                </a:solidFill>
              </a:rPr>
              <a:t>يعيبها</a:t>
            </a:r>
            <a:r>
              <a:rPr lang="ar-DZ" dirty="0"/>
              <a:t> </a:t>
            </a:r>
            <a:r>
              <a:rPr lang="ar-SA" dirty="0"/>
              <a:t>تحيز مندوبي البيع وعدم موضوعيتهم في وضع تصورات عن حجم المبيعات المتوقعة، حيث يميلون إلى تخفيض الأرقام كي يستطيعوا تحقيقها بسهولة ونيل المكافآت والعمولات. </a:t>
            </a:r>
            <a:endParaRPr lang="fr-FR" dirty="0"/>
          </a:p>
          <a:p>
            <a:pPr algn="just" rtl="1">
              <a:lnSpc>
                <a:spcPct val="150000"/>
              </a:lnSpc>
              <a:buFont typeface="Wingdings" pitchFamily="2" charset="2"/>
              <a:buChar char="q"/>
            </a:pPr>
            <a:r>
              <a:rPr lang="ar-SA" dirty="0"/>
              <a:t>جهل مندوبي المبيعات بالظروف الاقتصادية والسياسية العامة وكذلك العوامل الأخرى التي تؤثر على حجم المبيعات.</a:t>
            </a:r>
            <a:endParaRPr lang="fr-FR" dirty="0"/>
          </a:p>
          <a:p>
            <a:pPr algn="just" rtl="1">
              <a:lnSpc>
                <a:spcPct val="150000"/>
              </a:lnSpc>
              <a:buFont typeface="Wingdings" pitchFamily="2" charset="2"/>
              <a:buChar char="q"/>
            </a:pPr>
            <a:endParaRPr lang="ar-D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Y" b="1" dirty="0"/>
              <a:t>مسوحات الزبائن وبحوث السوق: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457200" y="1600200"/>
            <a:ext cx="7829576" cy="4873752"/>
          </a:xfrm>
        </p:spPr>
        <p:txBody>
          <a:bodyPr>
            <a:normAutofit/>
          </a:bodyPr>
          <a:lstStyle/>
          <a:p>
            <a:pPr algn="just" rtl="1">
              <a:lnSpc>
                <a:spcPct val="150000"/>
              </a:lnSpc>
              <a:buNone/>
            </a:pPr>
            <a:r>
              <a:rPr lang="ar-DZ" dirty="0"/>
              <a:t>		</a:t>
            </a:r>
            <a:r>
              <a:rPr lang="ar-SY" dirty="0"/>
              <a:t>إن الزبون هو الذي يحدد الطلب لهذا فإن استطلاع آراء الزبائن يمكن أن يمثل مصدراً مهماً للمعلومات حول الطلب المتوقع. </a:t>
            </a:r>
            <a:endParaRPr lang="fr-FR" dirty="0"/>
          </a:p>
          <a:p>
            <a:pPr algn="just" rtl="1">
              <a:lnSpc>
                <a:spcPct val="150000"/>
              </a:lnSpc>
              <a:buNone/>
            </a:pPr>
            <a:r>
              <a:rPr lang="ar-SA" dirty="0"/>
              <a:t>مثلا نسأل الزبائن: </a:t>
            </a:r>
            <a:r>
              <a:rPr lang="ar-SA" dirty="0">
                <a:highlight>
                  <a:srgbClr val="FFFF00"/>
                </a:highlight>
              </a:rPr>
              <a:t>ما هي توقعات حول الكمية ممكن أن تشترونها من المنتج </a:t>
            </a:r>
            <a:r>
              <a:rPr lang="fr-FR" dirty="0">
                <a:highlight>
                  <a:srgbClr val="FFFF00"/>
                </a:highlight>
              </a:rPr>
              <a:t>X</a:t>
            </a:r>
            <a:r>
              <a:rPr lang="ar-SA" dirty="0">
                <a:highlight>
                  <a:srgbClr val="FFFF00"/>
                </a:highlight>
              </a:rPr>
              <a:t>؟</a:t>
            </a:r>
            <a:endParaRPr lang="fr-FR" dirty="0">
              <a:highlight>
                <a:srgbClr val="FFFF00"/>
              </a:high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t>مزايا وعيوب</a:t>
            </a:r>
            <a:r>
              <a:rPr lang="ar-SY" b="1" dirty="0"/>
              <a:t> </a:t>
            </a:r>
            <a:r>
              <a:rPr lang="ar-SY" b="1" dirty="0" err="1"/>
              <a:t>مسوحات</a:t>
            </a:r>
            <a:r>
              <a:rPr lang="ar-SY" b="1" dirty="0"/>
              <a:t> الزبائن وبحوث السوق :</a:t>
            </a:r>
            <a:r>
              <a:rPr lang="ar-DZ" b="1" dirty="0"/>
              <a:t> </a:t>
            </a:r>
            <a:endParaRPr lang="fr-FR" b="1" dirty="0"/>
          </a:p>
        </p:txBody>
      </p:sp>
      <p:sp>
        <p:nvSpPr>
          <p:cNvPr id="3" name="Espace réservé du contenu 2"/>
          <p:cNvSpPr>
            <a:spLocks noGrp="1"/>
          </p:cNvSpPr>
          <p:nvPr>
            <p:ph idx="1"/>
          </p:nvPr>
        </p:nvSpPr>
        <p:spPr/>
        <p:txBody>
          <a:bodyPr>
            <a:normAutofit/>
          </a:bodyPr>
          <a:lstStyle/>
          <a:p>
            <a:pPr algn="just" rtl="1">
              <a:lnSpc>
                <a:spcPct val="150000"/>
              </a:lnSpc>
            </a:pPr>
            <a:r>
              <a:rPr lang="ar-DZ" b="1" dirty="0">
                <a:solidFill>
                  <a:srgbClr val="FF0000"/>
                </a:solidFill>
              </a:rPr>
              <a:t>تتميز</a:t>
            </a:r>
            <a:r>
              <a:rPr lang="ar-DZ" dirty="0"/>
              <a:t> معرفة مكمن الضعف والقوة في المنتجات.</a:t>
            </a:r>
          </a:p>
          <a:p>
            <a:pPr algn="just" rtl="1">
              <a:lnSpc>
                <a:spcPct val="150000"/>
              </a:lnSpc>
            </a:pPr>
            <a:r>
              <a:rPr lang="ar-SY" b="1" dirty="0">
                <a:solidFill>
                  <a:srgbClr val="FF0000"/>
                </a:solidFill>
              </a:rPr>
              <a:t>ومن عيوب </a:t>
            </a:r>
            <a:r>
              <a:rPr lang="ar-SY" dirty="0"/>
              <a:t>هذه الطريقة تحيز الزبون ففي حالة الرغبة بالمنتج يعطي تقديراً عالياً لطلبه وفي حالة عدم الرغبة يعطي تقديراً منخفضاً</a:t>
            </a:r>
            <a:r>
              <a:rPr lang="ar-DZ" dirty="0"/>
              <a:t>.</a:t>
            </a:r>
            <a:r>
              <a:rPr lang="ar-SY" dirty="0"/>
              <a:t> </a:t>
            </a:r>
            <a:endParaRPr lang="ar-DZ" dirty="0"/>
          </a:p>
          <a:p>
            <a:pPr algn="just" rtl="1">
              <a:lnSpc>
                <a:spcPct val="150000"/>
              </a:lnSpc>
            </a:pPr>
            <a:r>
              <a:rPr lang="ar-SY" dirty="0"/>
              <a:t> ومن عيوبه أيضاً ضعف استجابة الزبائن لهذه المسوح، وكلفة المسوح العالية، والحاجة إلى مهارات لإعداد وتنفيذ المسوح وبحوث السوق.</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142984"/>
            <a:ext cx="7467600" cy="654032"/>
          </a:xfrm>
        </p:spPr>
        <p:txBody>
          <a:bodyPr>
            <a:normAutofit/>
          </a:bodyPr>
          <a:lstStyle/>
          <a:p>
            <a:pPr algn="ctr" rtl="1"/>
            <a:r>
              <a:rPr lang="ar-SY" b="1" dirty="0"/>
              <a:t>طريقة دلفي</a:t>
            </a:r>
            <a:r>
              <a:rPr lang="ar-DZ" b="1" dirty="0"/>
              <a:t>:</a:t>
            </a:r>
            <a:r>
              <a:rPr lang="en-US" dirty="0"/>
              <a:t>(Delphi Method)</a:t>
            </a:r>
            <a:r>
              <a:rPr lang="ar-SY" dirty="0"/>
              <a:t> </a:t>
            </a:r>
            <a:endParaRPr lang="fr-FR" dirty="0"/>
          </a:p>
        </p:txBody>
      </p:sp>
      <p:sp>
        <p:nvSpPr>
          <p:cNvPr id="3" name="Espace réservé du contenu 2"/>
          <p:cNvSpPr>
            <a:spLocks noGrp="1"/>
          </p:cNvSpPr>
          <p:nvPr>
            <p:ph idx="1"/>
          </p:nvPr>
        </p:nvSpPr>
        <p:spPr>
          <a:xfrm>
            <a:off x="285720" y="2071678"/>
            <a:ext cx="8358246" cy="3357586"/>
          </a:xfrm>
        </p:spPr>
        <p:txBody>
          <a:bodyPr>
            <a:noAutofit/>
          </a:bodyPr>
          <a:lstStyle/>
          <a:p>
            <a:pPr algn="just" rtl="1">
              <a:lnSpc>
                <a:spcPct val="150000"/>
              </a:lnSpc>
              <a:buNone/>
            </a:pPr>
            <a:r>
              <a:rPr lang="ar-DZ" sz="2800" dirty="0"/>
              <a:t>		</a:t>
            </a:r>
            <a:r>
              <a:rPr lang="ar-SA" sz="2800" b="1" dirty="0"/>
              <a:t> </a:t>
            </a:r>
            <a:r>
              <a:rPr lang="ar-DZ" sz="2800" b="1" dirty="0"/>
              <a:t>هي </a:t>
            </a:r>
            <a:r>
              <a:rPr lang="ar-SA" sz="2800" b="1" dirty="0"/>
              <a:t>وسيلة اتصال منظمة بين مجموعة مختارة من الخبراء وأصحاب الاختصاص في ميدان معين للتنبؤ بالمستقبل عبر العمل التعاوني المنظم لاقتراح الحلول المناسبة لمشكلة معينه دون الحاجة إلى الاجتماع أو المواجهة فيما بينهم</a:t>
            </a:r>
            <a:r>
              <a:rPr lang="en-US" sz="2800" b="1" dirty="0"/>
              <a:t>.</a:t>
            </a:r>
            <a:endParaRPr lang="ar-DZ" sz="2800" dirty="0"/>
          </a:p>
          <a:p>
            <a:pPr marL="457200" lvl="0" indent="-457200" algn="just" rtl="1">
              <a:lnSpc>
                <a:spcPct val="150000"/>
              </a:lnSpc>
              <a:buNone/>
            </a:pPr>
            <a:r>
              <a:rPr lang="ar-DZ" sz="2800" dirty="0"/>
              <a:t>		</a:t>
            </a:r>
            <a:endParaRPr lang="fr-FR" sz="2800" dirty="0"/>
          </a:p>
        </p:txBody>
      </p:sp>
      <p:sp>
        <p:nvSpPr>
          <p:cNvPr id="4" name="Rectangle 3"/>
          <p:cNvSpPr/>
          <p:nvPr/>
        </p:nvSpPr>
        <p:spPr>
          <a:xfrm>
            <a:off x="1142976" y="4929198"/>
            <a:ext cx="5429256" cy="1384995"/>
          </a:xfrm>
          <a:prstGeom prst="rect">
            <a:avLst/>
          </a:prstGeom>
        </p:spPr>
        <p:txBody>
          <a:bodyPr wrap="square">
            <a:spAutoFit/>
          </a:bodyPr>
          <a:lstStyle/>
          <a:p>
            <a:pPr algn="ctr" rtl="1"/>
            <a:r>
              <a:rPr lang="ar-SA" sz="2800" b="1" dirty="0">
                <a:solidFill>
                  <a:srgbClr val="FF0000"/>
                </a:solidFill>
              </a:rPr>
              <a:t>وتقوم الفكرة الأساسية في أسلوب دلفي على أن نتائج تفكير الجماعة أفضل بكثير من نتائج تفكير أي فرد فيها</a:t>
            </a:r>
            <a:r>
              <a:rPr lang="en-US" sz="2800" b="1" dirty="0">
                <a:solidFill>
                  <a:srgbClr val="FF0000"/>
                </a:solidFill>
              </a:rPr>
              <a:t>.</a:t>
            </a:r>
            <a:endParaRPr lang="fr-FR" sz="2800"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50" y="1844823"/>
            <a:ext cx="7975798" cy="4332139"/>
          </a:xfrm>
        </p:spPr>
        <p:txBody>
          <a:bodyPr>
            <a:normAutofit/>
          </a:bodyPr>
          <a:lstStyle/>
          <a:p>
            <a:pPr algn="just" rtl="1">
              <a:lnSpc>
                <a:spcPct val="150000"/>
              </a:lnSpc>
              <a:buNone/>
            </a:pPr>
            <a:r>
              <a:rPr lang="ar-SA" sz="3200" b="1" dirty="0"/>
              <a:t>وهناك ثلاث أنواع للمشاركين في تقنية دلفي هم: </a:t>
            </a:r>
            <a:endParaRPr lang="fr-FR" sz="3200" b="1" dirty="0"/>
          </a:p>
          <a:p>
            <a:pPr marL="457200" lvl="0" indent="-457200" algn="just" rtl="1">
              <a:lnSpc>
                <a:spcPct val="150000"/>
              </a:lnSpc>
              <a:buFont typeface="+mj-lt"/>
              <a:buAutoNum type="alphaUcPeriod"/>
            </a:pPr>
            <a:r>
              <a:rPr lang="ar-DZ" sz="3200" b="1" dirty="0"/>
              <a:t>صناع القرار - </a:t>
            </a:r>
            <a:r>
              <a:rPr lang="ar-SA" sz="3200" b="1" dirty="0"/>
              <a:t>متخذو القرار </a:t>
            </a:r>
            <a:endParaRPr lang="fr-FR" sz="3200" b="1" dirty="0"/>
          </a:p>
          <a:p>
            <a:pPr marL="457200" lvl="0" indent="-457200" algn="just" rtl="1">
              <a:lnSpc>
                <a:spcPct val="150000"/>
              </a:lnSpc>
              <a:buFont typeface="+mj-lt"/>
              <a:buAutoNum type="alphaUcPeriod"/>
            </a:pPr>
            <a:r>
              <a:rPr lang="ar-DZ" sz="3200" b="1" dirty="0"/>
              <a:t>منظمو طريقة دلفي </a:t>
            </a:r>
            <a:endParaRPr lang="fr-FR" sz="3200" b="1" dirty="0"/>
          </a:p>
          <a:p>
            <a:pPr marL="457200" lvl="0" indent="-457200" algn="just" rtl="1">
              <a:lnSpc>
                <a:spcPct val="150000"/>
              </a:lnSpc>
              <a:buFont typeface="+mj-lt"/>
              <a:buAutoNum type="alphaUcPeriod"/>
            </a:pPr>
            <a:r>
              <a:rPr lang="ar-DZ" sz="3200" b="1" dirty="0"/>
              <a:t>الخبراء - </a:t>
            </a:r>
            <a:r>
              <a:rPr lang="ar-SA" sz="3200" b="1" dirty="0"/>
              <a:t>المستجيبون </a:t>
            </a:r>
            <a:endParaRPr lang="ar-DZ" sz="3200" b="1" dirty="0"/>
          </a:p>
          <a:p>
            <a:endParaRPr lang="fr-FR" sz="3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7467600" cy="511156"/>
          </a:xfrm>
        </p:spPr>
        <p:txBody>
          <a:bodyPr>
            <a:normAutofit fontScale="90000"/>
          </a:bodyPr>
          <a:lstStyle/>
          <a:p>
            <a:pPr algn="ctr" rtl="1"/>
            <a:r>
              <a:rPr lang="ar-DZ" sz="4800" b="1" dirty="0"/>
              <a:t>خطوات طريقة دلفي </a:t>
            </a:r>
            <a:endParaRPr lang="fr-FR" sz="4800" b="1" dirty="0"/>
          </a:p>
        </p:txBody>
      </p:sp>
      <p:sp>
        <p:nvSpPr>
          <p:cNvPr id="3" name="Espace réservé du contenu 2"/>
          <p:cNvSpPr>
            <a:spLocks noGrp="1"/>
          </p:cNvSpPr>
          <p:nvPr>
            <p:ph idx="1"/>
          </p:nvPr>
        </p:nvSpPr>
        <p:spPr>
          <a:xfrm>
            <a:off x="457200" y="1071546"/>
            <a:ext cx="8186766" cy="5402406"/>
          </a:xfrm>
        </p:spPr>
        <p:txBody>
          <a:bodyPr>
            <a:normAutofit/>
          </a:bodyPr>
          <a:lstStyle/>
          <a:p>
            <a:pPr marL="457200" indent="-457200" algn="just" rtl="1">
              <a:lnSpc>
                <a:spcPct val="200000"/>
              </a:lnSpc>
              <a:buNone/>
            </a:pPr>
            <a:r>
              <a:rPr lang="ar-DZ" b="1" dirty="0">
                <a:solidFill>
                  <a:srgbClr val="FF0000"/>
                </a:solidFill>
              </a:rPr>
              <a:t>الخطوة الأولى: </a:t>
            </a:r>
            <a:r>
              <a:rPr lang="ar-DZ" dirty="0"/>
              <a:t>يقوم منظمو طريقة دلفي بالتعاون مع صناع القرار بوضع استبيان أولي يضم أسئلة مفتوحة وترسل عن طريق البريد الالكتروني للخبراء.</a:t>
            </a:r>
          </a:p>
          <a:p>
            <a:pPr marL="457200" indent="-457200" algn="just" rtl="1">
              <a:lnSpc>
                <a:spcPct val="200000"/>
              </a:lnSpc>
              <a:buNone/>
            </a:pPr>
            <a:r>
              <a:rPr lang="ar-DZ" b="1" dirty="0">
                <a:solidFill>
                  <a:srgbClr val="FF0000"/>
                </a:solidFill>
              </a:rPr>
              <a:t>الخطوة الثانية:</a:t>
            </a:r>
            <a:r>
              <a:rPr lang="ar-SA" b="1" dirty="0">
                <a:solidFill>
                  <a:srgbClr val="FF0000"/>
                </a:solidFill>
              </a:rPr>
              <a:t> </a:t>
            </a:r>
            <a:r>
              <a:rPr lang="ar-DZ" dirty="0"/>
              <a:t>يقوم كل خبير بالإجابة على الأسئلة باستقلالية وإرسالها للمنظمين لضمان عدم تأثير أي خبير على الآخرين.</a:t>
            </a:r>
          </a:p>
          <a:p>
            <a:pPr marL="457200" indent="-457200" algn="just" rtl="1">
              <a:lnSpc>
                <a:spcPct val="200000"/>
              </a:lnSpc>
              <a:buNone/>
            </a:pPr>
            <a:r>
              <a:rPr lang="ar-DZ" b="1" dirty="0">
                <a:solidFill>
                  <a:srgbClr val="FF0000"/>
                </a:solidFill>
              </a:rPr>
              <a:t>الخطوة الثالثة :</a:t>
            </a:r>
            <a:r>
              <a:rPr lang="ar-SA" b="1" dirty="0">
                <a:solidFill>
                  <a:srgbClr val="FF0000"/>
                </a:solidFill>
              </a:rPr>
              <a:t> </a:t>
            </a:r>
            <a:r>
              <a:rPr lang="ar-DZ" dirty="0"/>
              <a:t>يقوم المنظمون بتطوير وتعديل الأسئلة بناءا على الإجابات الأولية للخبراء </a:t>
            </a:r>
            <a:r>
              <a:rPr lang="ar-SA" dirty="0"/>
              <a:t>ويصيغونها في </a:t>
            </a:r>
            <a:r>
              <a:rPr lang="ar-DZ" dirty="0"/>
              <a:t>استبيان 02 حسب مقياس ليكرت الخماسي</a:t>
            </a:r>
            <a:r>
              <a:rPr lang="ar-SA" dirty="0"/>
              <a:t>.</a:t>
            </a:r>
            <a:endParaRPr lang="ar-DZ" dirty="0"/>
          </a:p>
          <a:p>
            <a:pPr marL="457200" indent="-457200" algn="just" rtl="1">
              <a:lnSpc>
                <a:spcPct val="200000"/>
              </a:lnSpc>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457200" y="571480"/>
            <a:ext cx="7467600" cy="5902472"/>
          </a:xfrm>
        </p:spPr>
        <p:txBody>
          <a:bodyPr/>
          <a:lstStyle/>
          <a:p>
            <a:pPr algn="r" rtl="1">
              <a:lnSpc>
                <a:spcPct val="200000"/>
              </a:lnSpc>
            </a:pPr>
            <a:r>
              <a:rPr lang="ar-DZ" b="1" dirty="0">
                <a:solidFill>
                  <a:srgbClr val="FF0000"/>
                </a:solidFill>
              </a:rPr>
              <a:t>الخطوة الرابعة : </a:t>
            </a:r>
            <a:r>
              <a:rPr lang="ar-DZ" dirty="0"/>
              <a:t>يقوم المنظمون بإرسال الاستبيان 02 مرة أخرى و الحصول على إجابات جديدة</a:t>
            </a:r>
            <a:r>
              <a:rPr lang="ar-SA" dirty="0"/>
              <a:t>.</a:t>
            </a:r>
            <a:r>
              <a:rPr lang="ar-DZ" dirty="0"/>
              <a:t> </a:t>
            </a:r>
          </a:p>
          <a:p>
            <a:pPr algn="r" rtl="1">
              <a:lnSpc>
                <a:spcPct val="200000"/>
              </a:lnSpc>
            </a:pPr>
            <a:r>
              <a:rPr lang="ar-DZ" b="1" dirty="0">
                <a:solidFill>
                  <a:srgbClr val="FF0000"/>
                </a:solidFill>
              </a:rPr>
              <a:t>الخطوة الخامسة : </a:t>
            </a:r>
            <a:r>
              <a:rPr lang="ar-DZ" dirty="0"/>
              <a:t>تكرر الخطوتين 03 و04 حتى يكون هناك بعض التوافق في الإجابات</a:t>
            </a:r>
            <a:r>
              <a:rPr lang="ar-SA" dirty="0"/>
              <a:t>.</a:t>
            </a:r>
            <a:r>
              <a:rPr lang="ar-DZ" dirty="0"/>
              <a:t> </a:t>
            </a:r>
          </a:p>
          <a:p>
            <a:pPr algn="r" rtl="1">
              <a:lnSpc>
                <a:spcPct val="200000"/>
              </a:lnSpc>
            </a:pPr>
            <a:r>
              <a:rPr lang="ar-DZ" b="1" dirty="0">
                <a:solidFill>
                  <a:srgbClr val="FF0000"/>
                </a:solidFill>
              </a:rPr>
              <a:t>الخطوة السادسة :</a:t>
            </a:r>
            <a:r>
              <a:rPr lang="ar-SA" b="1" dirty="0">
                <a:solidFill>
                  <a:srgbClr val="FF0000"/>
                </a:solidFill>
              </a:rPr>
              <a:t> </a:t>
            </a:r>
            <a:r>
              <a:rPr lang="ar-DZ" dirty="0"/>
              <a:t>يقوم المنظمون بجدولة البيانات وتحليلها وتحسب التكرارات ثم تستخرج منها الاحتمالات المستقبلية</a:t>
            </a:r>
            <a:r>
              <a:rPr lang="ar-SA" dirty="0"/>
              <a:t>.</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836712"/>
            <a:ext cx="7807289" cy="1323397"/>
          </a:xfrm>
        </p:spPr>
        <p:txBody>
          <a:bodyPr>
            <a:normAutofit/>
          </a:bodyPr>
          <a:lstStyle/>
          <a:p>
            <a:pPr algn="ctr" rtl="1"/>
            <a:r>
              <a:rPr lang="ar-SA" sz="4400" b="1" dirty="0"/>
              <a:t>المحور الثاني: التنبؤ بمبيعات المنتجات الجديدة</a:t>
            </a:r>
            <a:endParaRPr lang="fr-FR" sz="4400" b="1" dirty="0"/>
          </a:p>
        </p:txBody>
      </p:sp>
      <p:sp>
        <p:nvSpPr>
          <p:cNvPr id="3" name="Rectangle 2"/>
          <p:cNvSpPr/>
          <p:nvPr/>
        </p:nvSpPr>
        <p:spPr>
          <a:xfrm>
            <a:off x="683568" y="2564904"/>
            <a:ext cx="7531770" cy="1754326"/>
          </a:xfrm>
          <a:prstGeom prst="rect">
            <a:avLst/>
          </a:prstGeom>
        </p:spPr>
        <p:txBody>
          <a:bodyPr wrap="square">
            <a:spAutoFit/>
          </a:bodyPr>
          <a:lstStyle/>
          <a:p>
            <a:pPr algn="ctr" rtl="1"/>
            <a:r>
              <a:rPr lang="ar-SY" sz="3600" b="1" dirty="0"/>
              <a:t>الأساليب النوعية </a:t>
            </a:r>
            <a:r>
              <a:rPr lang="en-US" sz="3600" b="1" dirty="0"/>
              <a:t>(Qualitative Methods)</a:t>
            </a:r>
            <a:endParaRPr lang="ar-SA" sz="3600" b="1" dirty="0"/>
          </a:p>
          <a:p>
            <a:pPr algn="ctr" rtl="1"/>
            <a:endParaRPr lang="ar-SA" sz="3600" b="1" dirty="0"/>
          </a:p>
          <a:p>
            <a:pPr algn="ctr" rtl="1"/>
            <a:endParaRPr lang="ar-SA" sz="3600" b="1" dirty="0"/>
          </a:p>
        </p:txBody>
      </p:sp>
      <p:pic>
        <p:nvPicPr>
          <p:cNvPr id="1028" name="Picture 4" descr="Résultat d’images pour Qualitative Methods">
            <a:extLst>
              <a:ext uri="{FF2B5EF4-FFF2-40B4-BE49-F238E27FC236}">
                <a16:creationId xmlns:a16="http://schemas.microsoft.com/office/drawing/2014/main" id="{0B1EDDC5-D172-4293-B5D2-8E63FE1A70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61980"/>
            <a:ext cx="9144000" cy="3567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112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highlight>
                  <a:srgbClr val="C0C0C0"/>
                </a:highlight>
              </a:rPr>
              <a:t>مزايا طريقة دلفي</a:t>
            </a:r>
            <a:r>
              <a:rPr lang="ar-SY" b="1" dirty="0">
                <a:highlight>
                  <a:srgbClr val="C0C0C0"/>
                </a:highlight>
              </a:rPr>
              <a:t>:</a:t>
            </a:r>
            <a:r>
              <a:rPr lang="ar-DZ" b="1" dirty="0">
                <a:highlight>
                  <a:srgbClr val="C0C0C0"/>
                </a:highlight>
              </a:rPr>
              <a:t> </a:t>
            </a:r>
            <a:endParaRPr lang="fr-FR" b="1" dirty="0">
              <a:highlight>
                <a:srgbClr val="C0C0C0"/>
              </a:highlight>
            </a:endParaRPr>
          </a:p>
        </p:txBody>
      </p:sp>
      <p:sp>
        <p:nvSpPr>
          <p:cNvPr id="3" name="Espace réservé du contenu 2"/>
          <p:cNvSpPr>
            <a:spLocks noGrp="1"/>
          </p:cNvSpPr>
          <p:nvPr>
            <p:ph idx="1"/>
          </p:nvPr>
        </p:nvSpPr>
        <p:spPr/>
        <p:txBody>
          <a:bodyPr>
            <a:normAutofit/>
          </a:bodyPr>
          <a:lstStyle/>
          <a:p>
            <a:pPr marL="742950" indent="-742950" algn="r" rtl="1">
              <a:lnSpc>
                <a:spcPct val="150000"/>
              </a:lnSpc>
              <a:buFont typeface="+mj-lt"/>
              <a:buAutoNum type="arabicPeriod"/>
            </a:pPr>
            <a:r>
              <a:rPr lang="ar-SA" dirty="0"/>
              <a:t>الموضوعية وضعف تأثير العلاقات الشخصية التي يمكن أن تؤثر على العملية. </a:t>
            </a:r>
            <a:endParaRPr lang="ar-DZ" dirty="0"/>
          </a:p>
          <a:p>
            <a:pPr marL="742950" indent="-742950" algn="r" rtl="1">
              <a:lnSpc>
                <a:spcPct val="150000"/>
              </a:lnSpc>
              <a:buFont typeface="+mj-lt"/>
              <a:buAutoNum type="arabicPeriod"/>
            </a:pPr>
            <a:r>
              <a:rPr lang="ar-DZ" dirty="0"/>
              <a:t>التغذية المرتدة</a:t>
            </a:r>
            <a:r>
              <a:rPr lang="ar-SA" dirty="0"/>
              <a:t>.</a:t>
            </a:r>
            <a:endParaRPr lang="ar-DZ" dirty="0"/>
          </a:p>
          <a:p>
            <a:pPr marL="742950" indent="-742950" algn="r" rtl="1">
              <a:lnSpc>
                <a:spcPct val="150000"/>
              </a:lnSpc>
              <a:buFont typeface="+mj-lt"/>
              <a:buAutoNum type="arabicPeriod"/>
            </a:pPr>
            <a:r>
              <a:rPr lang="ar-SA" dirty="0"/>
              <a:t>تتيح للخبير فرصة معاودة النظر في تقديراته السابقة أكثر من مرة.</a:t>
            </a:r>
            <a:endParaRPr lang="ar-DZ" dirty="0"/>
          </a:p>
          <a:p>
            <a:pPr marL="742950" indent="-742950" algn="r" rtl="1">
              <a:lnSpc>
                <a:spcPct val="150000"/>
              </a:lnSpc>
              <a:buFont typeface="+mj-lt"/>
              <a:buAutoNum type="arabicPeriod"/>
            </a:pPr>
            <a:r>
              <a:rPr lang="ar-SA" dirty="0"/>
              <a:t>يعتمد هذا الأسلوب على أن آراء الأغلبية من الخبراء سيكون له قدراً أكبر من الصحة والثقة من مجرد الرأي الفردي.</a:t>
            </a:r>
          </a:p>
          <a:p>
            <a:pPr marL="609600" indent="-609600" algn="r" rtl="1">
              <a:lnSpc>
                <a:spcPct val="150000"/>
              </a:lnSpc>
              <a:buNone/>
            </a:pPr>
            <a:endParaRPr lang="ar-SA" sz="1400" dirty="0"/>
          </a:p>
          <a:p>
            <a:pPr marL="457200" indent="-457200" algn="r" rtl="1">
              <a:lnSpc>
                <a:spcPct val="150000"/>
              </a:lnSpc>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highlight>
                  <a:srgbClr val="C0C0C0"/>
                </a:highlight>
              </a:rPr>
              <a:t>عيوب طريقة دلفي</a:t>
            </a:r>
            <a:r>
              <a:rPr lang="ar-SY" b="1" dirty="0">
                <a:highlight>
                  <a:srgbClr val="C0C0C0"/>
                </a:highlight>
              </a:rPr>
              <a:t>:</a:t>
            </a:r>
            <a:r>
              <a:rPr lang="ar-DZ" b="1" dirty="0">
                <a:highlight>
                  <a:srgbClr val="C0C0C0"/>
                </a:highlight>
              </a:rPr>
              <a:t> </a:t>
            </a:r>
            <a:endParaRPr lang="fr-FR" dirty="0">
              <a:highlight>
                <a:srgbClr val="C0C0C0"/>
              </a:highlight>
            </a:endParaRPr>
          </a:p>
        </p:txBody>
      </p:sp>
      <p:sp>
        <p:nvSpPr>
          <p:cNvPr id="3" name="Espace réservé du contenu 2"/>
          <p:cNvSpPr>
            <a:spLocks noGrp="1"/>
          </p:cNvSpPr>
          <p:nvPr>
            <p:ph idx="1"/>
          </p:nvPr>
        </p:nvSpPr>
        <p:spPr/>
        <p:txBody>
          <a:bodyPr>
            <a:normAutofit/>
          </a:bodyPr>
          <a:lstStyle/>
          <a:p>
            <a:pPr marL="457200" indent="-457200" algn="r" rtl="1">
              <a:lnSpc>
                <a:spcPct val="200000"/>
              </a:lnSpc>
              <a:buFont typeface="+mj-lt"/>
              <a:buAutoNum type="arabicPeriod"/>
            </a:pPr>
            <a:r>
              <a:rPr lang="ar-SY" dirty="0"/>
              <a:t>الحاجة إلى لجنة ذات تأهيل وتدريب للإشراف على الطريقة، </a:t>
            </a:r>
            <a:endParaRPr lang="ar-DZ" dirty="0"/>
          </a:p>
          <a:p>
            <a:pPr marL="457200" indent="-457200" algn="r" rtl="1">
              <a:lnSpc>
                <a:spcPct val="200000"/>
              </a:lnSpc>
              <a:buFont typeface="+mj-lt"/>
              <a:buAutoNum type="arabicPeriod"/>
            </a:pPr>
            <a:r>
              <a:rPr lang="ar-SY" dirty="0"/>
              <a:t>الخبراء قد لا يكونوا حقاً خبراء، </a:t>
            </a:r>
            <a:endParaRPr lang="ar-DZ" dirty="0"/>
          </a:p>
          <a:p>
            <a:pPr marL="457200" indent="-457200" algn="r" rtl="1">
              <a:lnSpc>
                <a:spcPct val="200000"/>
              </a:lnSpc>
              <a:buFont typeface="+mj-lt"/>
              <a:buAutoNum type="arabicPeriod"/>
            </a:pPr>
            <a:r>
              <a:rPr lang="ar-SY" dirty="0"/>
              <a:t>تغير الخبراء من جلسة لأخر</a:t>
            </a:r>
            <a:r>
              <a:rPr lang="ar-DZ" dirty="0"/>
              <a:t>ى نتيجة </a:t>
            </a:r>
            <a:r>
              <a:rPr lang="ar-SY" dirty="0"/>
              <a:t> </a:t>
            </a:r>
            <a:r>
              <a:rPr lang="ar-SA" dirty="0"/>
              <a:t>انسحاب بعض الخبراء من العملية نتيجة لطول المدة التي يستغرقها </a:t>
            </a:r>
            <a:r>
              <a:rPr lang="ar-SA"/>
              <a:t>أسلوب دلفي</a:t>
            </a:r>
            <a:r>
              <a:rPr lang="ar-SA" dirty="0"/>
              <a:t>. </a:t>
            </a:r>
            <a:endParaRPr lang="ar-DZ" dirty="0"/>
          </a:p>
          <a:p>
            <a:pPr marL="457200" indent="-457200" algn="r" rtl="1">
              <a:lnSpc>
                <a:spcPct val="200000"/>
              </a:lnSpc>
              <a:buFont typeface="+mj-lt"/>
              <a:buAutoNum type="arabicPeriod"/>
            </a:pPr>
            <a:r>
              <a:rPr lang="ar-SY" dirty="0"/>
              <a:t>الوقت الطويل.</a:t>
            </a:r>
            <a:endParaRPr lang="ar-DZ" dirty="0"/>
          </a:p>
          <a:p>
            <a:pPr marL="457200" indent="-457200" algn="r" rtl="1">
              <a:lnSpc>
                <a:spcPct val="200000"/>
              </a:lnSpc>
              <a:buFont typeface="+mj-lt"/>
              <a:buAutoNum type="arabicPeriod"/>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extLst>
              <p:ext uri="{D42A27DB-BD31-4B8C-83A1-F6EECF244321}">
                <p14:modId xmlns:p14="http://schemas.microsoft.com/office/powerpoint/2010/main" val="1186984658"/>
              </p:ext>
            </p:extLst>
          </p:nvPr>
        </p:nvGraphicFramePr>
        <p:xfrm>
          <a:off x="251520" y="188640"/>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3590147755"/>
              </p:ext>
            </p:extLst>
          </p:nvPr>
        </p:nvGraphicFramePr>
        <p:xfrm>
          <a:off x="321546" y="836712"/>
          <a:ext cx="8570933" cy="4020683"/>
        </p:xfrm>
        <a:graphic>
          <a:graphicData uri="http://schemas.openxmlformats.org/drawingml/2006/table">
            <a:tbl>
              <a:tblPr rtl="1" firstRow="1" bandRow="1">
                <a:tableStyleId>{073A0DAA-6AF3-43AB-8588-CEC1D06C72B9}</a:tableStyleId>
              </a:tblPr>
              <a:tblGrid>
                <a:gridCol w="1678819">
                  <a:extLst>
                    <a:ext uri="{9D8B030D-6E8A-4147-A177-3AD203B41FA5}">
                      <a16:colId xmlns:a16="http://schemas.microsoft.com/office/drawing/2014/main" val="20000"/>
                    </a:ext>
                  </a:extLst>
                </a:gridCol>
                <a:gridCol w="4035136">
                  <a:extLst>
                    <a:ext uri="{9D8B030D-6E8A-4147-A177-3AD203B41FA5}">
                      <a16:colId xmlns:a16="http://schemas.microsoft.com/office/drawing/2014/main" val="20001"/>
                    </a:ext>
                  </a:extLst>
                </a:gridCol>
                <a:gridCol w="2856978">
                  <a:extLst>
                    <a:ext uri="{9D8B030D-6E8A-4147-A177-3AD203B41FA5}">
                      <a16:colId xmlns:a16="http://schemas.microsoft.com/office/drawing/2014/main" val="20002"/>
                    </a:ext>
                  </a:extLst>
                </a:gridCol>
              </a:tblGrid>
              <a:tr h="736971">
                <a:tc>
                  <a:txBody>
                    <a:bodyPr/>
                    <a:lstStyle/>
                    <a:p>
                      <a:pPr algn="ctr" rtl="1"/>
                      <a:endParaRPr lang="fr-FR" sz="2400" dirty="0"/>
                    </a:p>
                  </a:txBody>
                  <a:tcPr/>
                </a:tc>
                <a:tc>
                  <a:txBody>
                    <a:bodyPr/>
                    <a:lstStyle/>
                    <a:p>
                      <a:pPr algn="ctr" rtl="1"/>
                      <a:r>
                        <a:rPr lang="ar-DZ" sz="2400" dirty="0"/>
                        <a:t>الطرق النوعية </a:t>
                      </a:r>
                      <a:endParaRPr lang="fr-FR" sz="2400" dirty="0"/>
                    </a:p>
                  </a:txBody>
                  <a:tcPr/>
                </a:tc>
                <a:tc>
                  <a:txBody>
                    <a:bodyPr/>
                    <a:lstStyle/>
                    <a:p>
                      <a:pPr algn="ctr" rtl="1"/>
                      <a:r>
                        <a:rPr lang="ar-DZ" sz="2400" dirty="0"/>
                        <a:t>الطرق الكمية</a:t>
                      </a:r>
                      <a:endParaRPr lang="fr-FR" sz="2400" dirty="0"/>
                    </a:p>
                  </a:txBody>
                  <a:tcPr/>
                </a:tc>
                <a:extLst>
                  <a:ext uri="{0D108BD9-81ED-4DB2-BD59-A6C34878D82A}">
                    <a16:rowId xmlns:a16="http://schemas.microsoft.com/office/drawing/2014/main" val="10000"/>
                  </a:ext>
                </a:extLst>
              </a:tr>
              <a:tr h="818310">
                <a:tc>
                  <a:txBody>
                    <a:bodyPr/>
                    <a:lstStyle/>
                    <a:p>
                      <a:pPr algn="ctr" rtl="1"/>
                      <a:r>
                        <a:rPr lang="ar-DZ" sz="2400" dirty="0"/>
                        <a:t>الخصائص </a:t>
                      </a:r>
                      <a:endParaRPr lang="fr-FR" sz="2400" dirty="0"/>
                    </a:p>
                  </a:txBody>
                  <a:tcPr/>
                </a:tc>
                <a:tc>
                  <a:txBody>
                    <a:bodyPr/>
                    <a:lstStyle/>
                    <a:p>
                      <a:pPr algn="ctr" rtl="1"/>
                      <a:r>
                        <a:rPr lang="ar-DZ" sz="2400" dirty="0"/>
                        <a:t>على أساس الحكم الشخصي، الآراء،</a:t>
                      </a:r>
                      <a:r>
                        <a:rPr lang="ar-SA" sz="2400" dirty="0"/>
                        <a:t> </a:t>
                      </a:r>
                      <a:r>
                        <a:rPr lang="ar-DZ" sz="2400" dirty="0"/>
                        <a:t>ذاتية وغير رياضية</a:t>
                      </a:r>
                      <a:endParaRPr lang="fr-FR" sz="2400" dirty="0"/>
                    </a:p>
                  </a:txBody>
                  <a:tcPr/>
                </a:tc>
                <a:tc>
                  <a:txBody>
                    <a:bodyPr/>
                    <a:lstStyle/>
                    <a:p>
                      <a:pPr algn="ctr" rtl="1"/>
                      <a:r>
                        <a:rPr lang="ar-DZ" sz="2400" dirty="0"/>
                        <a:t>على أساس رياضي</a:t>
                      </a:r>
                      <a:endParaRPr lang="fr-FR" sz="2400" dirty="0"/>
                    </a:p>
                  </a:txBody>
                  <a:tcPr/>
                </a:tc>
                <a:extLst>
                  <a:ext uri="{0D108BD9-81ED-4DB2-BD59-A6C34878D82A}">
                    <a16:rowId xmlns:a16="http://schemas.microsoft.com/office/drawing/2014/main" val="10001"/>
                  </a:ext>
                </a:extLst>
              </a:tr>
              <a:tr h="1184580">
                <a:tc>
                  <a:txBody>
                    <a:bodyPr/>
                    <a:lstStyle/>
                    <a:p>
                      <a:pPr algn="ctr" rtl="1"/>
                      <a:r>
                        <a:rPr lang="ar-DZ" sz="2400" dirty="0"/>
                        <a:t>نقاط القوة</a:t>
                      </a:r>
                      <a:endParaRPr lang="fr-FR" sz="2400" dirty="0"/>
                    </a:p>
                  </a:txBody>
                  <a:tcPr/>
                </a:tc>
                <a:tc>
                  <a:txBody>
                    <a:bodyPr/>
                    <a:lstStyle/>
                    <a:p>
                      <a:pPr algn="ctr" rtl="1"/>
                      <a:r>
                        <a:rPr lang="ar-DZ" sz="2400" dirty="0"/>
                        <a:t>يمكن أن تتضمن أحداث التغييرات في البيئة</a:t>
                      </a:r>
                      <a:endParaRPr lang="fr-FR" sz="2400" dirty="0"/>
                    </a:p>
                  </a:txBody>
                  <a:tcPr/>
                </a:tc>
                <a:tc>
                  <a:txBody>
                    <a:bodyPr/>
                    <a:lstStyle/>
                    <a:p>
                      <a:pPr algn="ctr" rtl="1"/>
                      <a:r>
                        <a:rPr lang="ar-DZ" sz="2400" dirty="0"/>
                        <a:t>قادرة على النظر في الكثير من المعلومات والبيانات في وقت واحد</a:t>
                      </a:r>
                      <a:endParaRPr lang="fr-FR" sz="2400" dirty="0"/>
                    </a:p>
                  </a:txBody>
                  <a:tcPr/>
                </a:tc>
                <a:extLst>
                  <a:ext uri="{0D108BD9-81ED-4DB2-BD59-A6C34878D82A}">
                    <a16:rowId xmlns:a16="http://schemas.microsoft.com/office/drawing/2014/main" val="10002"/>
                  </a:ext>
                </a:extLst>
              </a:tr>
              <a:tr h="1272032">
                <a:tc>
                  <a:txBody>
                    <a:bodyPr/>
                    <a:lstStyle/>
                    <a:p>
                      <a:pPr algn="ctr" rtl="1"/>
                      <a:r>
                        <a:rPr lang="ar-DZ" sz="2400" dirty="0"/>
                        <a:t>نقاط الضعف</a:t>
                      </a:r>
                      <a:endParaRPr lang="fr-FR" sz="2400" dirty="0"/>
                    </a:p>
                  </a:txBody>
                  <a:tcPr/>
                </a:tc>
                <a:tc>
                  <a:txBody>
                    <a:bodyPr/>
                    <a:lstStyle/>
                    <a:p>
                      <a:pPr algn="ctr" rtl="1"/>
                      <a:r>
                        <a:rPr lang="ar-DZ" sz="2400" dirty="0"/>
                        <a:t>يمكن للتحيز في التوقعات من تقليل دقتها</a:t>
                      </a:r>
                      <a:endParaRPr lang="fr-FR" sz="2400" dirty="0"/>
                    </a:p>
                  </a:txBody>
                  <a:tcPr/>
                </a:tc>
                <a:tc>
                  <a:txBody>
                    <a:bodyPr/>
                    <a:lstStyle/>
                    <a:p>
                      <a:pPr algn="ctr" rtl="1"/>
                      <a:r>
                        <a:rPr lang="ar-DZ" sz="2400" dirty="0"/>
                        <a:t>البيانات الكمية ليست متاحة</a:t>
                      </a:r>
                      <a:endParaRPr lang="fr-FR" sz="2400"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7"/>
            <a:ext cx="7832062" cy="1292852"/>
          </a:xfrm>
        </p:spPr>
        <p:txBody>
          <a:bodyPr/>
          <a:lstStyle/>
          <a:p>
            <a:pPr algn="ctr" rtl="1"/>
            <a:r>
              <a:rPr lang="ar-SY" b="1" dirty="0"/>
              <a:t>أولاً: الأساليب النوعية </a:t>
            </a:r>
            <a:r>
              <a:rPr lang="en-US" b="1" dirty="0"/>
              <a:t>(Qualitative Methods)</a:t>
            </a:r>
            <a:endParaRPr lang="fr-FR" dirty="0"/>
          </a:p>
        </p:txBody>
      </p:sp>
      <p:sp>
        <p:nvSpPr>
          <p:cNvPr id="3" name="Espace réservé du contenu 2"/>
          <p:cNvSpPr>
            <a:spLocks noGrp="1"/>
          </p:cNvSpPr>
          <p:nvPr>
            <p:ph idx="1"/>
          </p:nvPr>
        </p:nvSpPr>
        <p:spPr/>
        <p:txBody>
          <a:bodyPr>
            <a:normAutofit fontScale="62500" lnSpcReduction="20000"/>
          </a:bodyPr>
          <a:lstStyle/>
          <a:p>
            <a:pPr algn="just" rtl="1">
              <a:lnSpc>
                <a:spcPct val="150000"/>
              </a:lnSpc>
              <a:buNone/>
            </a:pPr>
            <a:r>
              <a:rPr lang="ar-SY" b="1" u="sng" dirty="0"/>
              <a:t> </a:t>
            </a:r>
            <a:endParaRPr lang="fr-FR" sz="3100" dirty="0"/>
          </a:p>
          <a:p>
            <a:pPr algn="just" rtl="1">
              <a:lnSpc>
                <a:spcPct val="150000"/>
              </a:lnSpc>
            </a:pPr>
            <a:r>
              <a:rPr lang="ar-SY" sz="3100" dirty="0"/>
              <a:t>وهي الأساليب التي تعتمد في التنبؤ على </a:t>
            </a:r>
            <a:r>
              <a:rPr lang="ar-SY" sz="3100" b="1" dirty="0">
                <a:highlight>
                  <a:srgbClr val="FFFF00"/>
                </a:highlight>
              </a:rPr>
              <a:t>الحس الذاتي والخبرة والتقدير الإداري،</a:t>
            </a:r>
            <a:r>
              <a:rPr lang="ar-SY" sz="3100" dirty="0">
                <a:highlight>
                  <a:srgbClr val="FFFF00"/>
                </a:highlight>
              </a:rPr>
              <a:t> </a:t>
            </a:r>
            <a:r>
              <a:rPr lang="ar-SA" sz="3100" dirty="0"/>
              <a:t>أي هي طرق لا تكون فيها معادلة حسابية تخرج لنا بأرقام ثابتة </a:t>
            </a:r>
            <a:r>
              <a:rPr lang="ar-SA" sz="3100" dirty="0">
                <a:solidFill>
                  <a:srgbClr val="FF0000"/>
                </a:solidFill>
              </a:rPr>
              <a:t>(ولا توجد منهجية محددة يمكن اتبعها) تعتمد على مدخلات ذاتية.</a:t>
            </a:r>
            <a:endParaRPr lang="fr-FR" sz="3100" dirty="0">
              <a:solidFill>
                <a:srgbClr val="FF0000"/>
              </a:solidFill>
            </a:endParaRPr>
          </a:p>
          <a:p>
            <a:pPr algn="just" rtl="1">
              <a:lnSpc>
                <a:spcPct val="150000"/>
              </a:lnSpc>
            </a:pPr>
            <a:r>
              <a:rPr lang="ar-SA" sz="3100" dirty="0"/>
              <a:t>وهي غير موضوعية أي يستحيل أن تعطيك نفس النتائج مثلا </a:t>
            </a:r>
            <a:r>
              <a:rPr lang="ar-SY" sz="3100" dirty="0"/>
              <a:t>بسبب تباين مستويات الخبرة فإن مديرين قد يصلان إلى تنبؤين مختلفين</a:t>
            </a:r>
            <a:r>
              <a:rPr lang="ar-SA" sz="3100" dirty="0"/>
              <a:t>,</a:t>
            </a:r>
          </a:p>
          <a:p>
            <a:pPr algn="just" rtl="1">
              <a:lnSpc>
                <a:spcPct val="150000"/>
              </a:lnSpc>
            </a:pPr>
            <a:r>
              <a:rPr lang="ar-SA" sz="3100" dirty="0"/>
              <a:t>سهلة الاستخدام.</a:t>
            </a:r>
          </a:p>
          <a:p>
            <a:pPr algn="just" rtl="1">
              <a:lnSpc>
                <a:spcPct val="150000"/>
              </a:lnSpc>
            </a:pPr>
            <a:r>
              <a:rPr lang="ar-SA" sz="3100" dirty="0"/>
              <a:t>غير مكلفة للجهد والوقت.</a:t>
            </a:r>
          </a:p>
          <a:p>
            <a:pPr algn="just" rtl="1">
              <a:lnSpc>
                <a:spcPct val="150000"/>
              </a:lnSpc>
            </a:pPr>
            <a:r>
              <a:rPr lang="ar-SA" sz="3100" dirty="0"/>
              <a:t>لا تحتاج إلى حساب كمي لأنها مجرد آراء قابلة للصواب أو الخطأ.</a:t>
            </a:r>
          </a:p>
          <a:p>
            <a:pPr algn="just" rtl="1">
              <a:lnSpc>
                <a:spcPct val="150000"/>
              </a:lnSpc>
            </a:pPr>
            <a:r>
              <a:rPr lang="ar-SA" sz="3100" dirty="0"/>
              <a:t>تستخدم في التنبؤات قصيرة المدى.</a:t>
            </a:r>
            <a:endParaRPr lang="fr-FR" sz="3100" dirty="0"/>
          </a:p>
          <a:p>
            <a:pPr algn="just">
              <a:lnSpc>
                <a:spcPct val="150000"/>
              </a:lnSpc>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rtl="1">
              <a:lnSpc>
                <a:spcPct val="200000"/>
              </a:lnSpc>
            </a:pPr>
            <a:r>
              <a:rPr lang="ar-SY" dirty="0"/>
              <a:t>ورغم تطور الأساليب الكمية فإن الأساليب النوعية لا زالت مهمة في بعض الحالات كما في </a:t>
            </a:r>
            <a:r>
              <a:rPr lang="ar-SY" dirty="0">
                <a:solidFill>
                  <a:srgbClr val="FF0000"/>
                </a:solidFill>
              </a:rPr>
              <a:t>ظروف التغيرات السريعة والكبيرة </a:t>
            </a:r>
            <a:r>
              <a:rPr lang="ar-SY" dirty="0"/>
              <a:t>وعندما لا يمكن </a:t>
            </a:r>
            <a:r>
              <a:rPr lang="ar-SY" dirty="0">
                <a:solidFill>
                  <a:srgbClr val="FF0000"/>
                </a:solidFill>
              </a:rPr>
              <a:t>التعويل على البيانات الماضية كمؤشرات للتنبؤ بالأحداث المستقبلية أو عندما لا تتوفر مثل هذه البيانات كما في المنتجات الجديدة.</a:t>
            </a:r>
            <a:endParaRPr lang="ar-SA" dirty="0">
              <a:solidFill>
                <a:srgbClr val="FF0000"/>
              </a:solidFill>
            </a:endParaRPr>
          </a:p>
          <a:p>
            <a:pPr marL="0" indent="0" algn="just" rtl="1">
              <a:lnSpc>
                <a:spcPct val="200000"/>
              </a:lnSpc>
              <a:buNone/>
            </a:pPr>
            <a:endParaRPr lang="fr-FR" dirty="0">
              <a:solidFill>
                <a:srgbClr val="FF0000"/>
              </a:solidFill>
            </a:endParaRPr>
          </a:p>
          <a:p>
            <a:pPr algn="just" rtl="1">
              <a:lnSpc>
                <a:spcPct val="200000"/>
              </a:lnSpc>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258026464"/>
              </p:ext>
            </p:extLst>
          </p:nvPr>
        </p:nvGraphicFramePr>
        <p:xfrm>
          <a:off x="457200" y="642938"/>
          <a:ext cx="8507288" cy="583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00034" y="1357298"/>
            <a:ext cx="8207375" cy="5509200"/>
          </a:xfrm>
          <a:prstGeom prst="rect">
            <a:avLst/>
          </a:prstGeom>
          <a:noFill/>
          <a:ln w="9525">
            <a:noFill/>
            <a:miter lim="800000"/>
            <a:headEnd/>
            <a:tailEnd/>
          </a:ln>
        </p:spPr>
        <p:txBody>
          <a:bodyPr wrap="square">
            <a:spAutoFit/>
          </a:bodyPr>
          <a:lstStyle/>
          <a:p>
            <a:pPr algn="just" rtl="1">
              <a:lnSpc>
                <a:spcPct val="200000"/>
              </a:lnSpc>
              <a:defRPr/>
            </a:pPr>
            <a:r>
              <a:rPr lang="ar-DZ" sz="2200" dirty="0"/>
              <a:t>	</a:t>
            </a:r>
            <a:r>
              <a:rPr lang="ar-SA" sz="2200" dirty="0"/>
              <a:t>تستند هذه الطريقة إلى التحليل الوصفي للعوامل المختلفة المؤثرة في موضوع التنبؤ،</a:t>
            </a:r>
            <a:endParaRPr lang="ar-DZ" sz="2200" dirty="0"/>
          </a:p>
          <a:p>
            <a:pPr algn="just" rtl="1">
              <a:lnSpc>
                <a:spcPct val="200000"/>
              </a:lnSpc>
              <a:buFont typeface="Wingdings" pitchFamily="2" charset="2"/>
              <a:buChar char="q"/>
              <a:defRPr/>
            </a:pPr>
            <a:r>
              <a:rPr lang="ar-SA" sz="2200" dirty="0"/>
              <a:t>والخطوة الأولى في هذه الطريقة </a:t>
            </a:r>
            <a:r>
              <a:rPr lang="ar-SA" sz="2200" b="1" dirty="0"/>
              <a:t>هي حصر العوامل التي تؤثر في المتغير المطلوب التنبؤ </a:t>
            </a:r>
            <a:r>
              <a:rPr lang="ar-SA" sz="2200" b="1" dirty="0" err="1"/>
              <a:t>به</a:t>
            </a:r>
            <a:r>
              <a:rPr lang="ar-SA" sz="2200" b="1" dirty="0"/>
              <a:t> (المبيعات)، </a:t>
            </a:r>
            <a:endParaRPr lang="ar-DZ" sz="2200" b="1" dirty="0"/>
          </a:p>
          <a:p>
            <a:pPr algn="just" rtl="1">
              <a:lnSpc>
                <a:spcPct val="200000"/>
              </a:lnSpc>
              <a:buFont typeface="Wingdings" pitchFamily="2" charset="2"/>
              <a:buChar char="q"/>
              <a:defRPr/>
            </a:pPr>
            <a:r>
              <a:rPr lang="ar-DZ" sz="2200" dirty="0"/>
              <a:t> </a:t>
            </a:r>
            <a:r>
              <a:rPr lang="ar-SA" sz="2200" dirty="0"/>
              <a:t>ثم </a:t>
            </a:r>
            <a:r>
              <a:rPr lang="ar-SA" sz="2200" b="1" dirty="0"/>
              <a:t>تصنيف هذه العوامل إلى مجموعتين </a:t>
            </a:r>
            <a:r>
              <a:rPr lang="ar-SA" sz="2200" dirty="0"/>
              <a:t>على أساس ما إذا كانت </a:t>
            </a:r>
            <a:r>
              <a:rPr lang="ar-SA" sz="2200" dirty="0">
                <a:solidFill>
                  <a:srgbClr val="FF0000"/>
                </a:solidFill>
              </a:rPr>
              <a:t>معوقة</a:t>
            </a:r>
            <a:r>
              <a:rPr lang="ar-SA" sz="2200" dirty="0"/>
              <a:t> أو </a:t>
            </a:r>
            <a:r>
              <a:rPr lang="ar-SA" sz="2200" dirty="0">
                <a:solidFill>
                  <a:srgbClr val="FF0000"/>
                </a:solidFill>
              </a:rPr>
              <a:t>داعمة</a:t>
            </a:r>
            <a:r>
              <a:rPr lang="ar-SA" sz="2200" dirty="0"/>
              <a:t> للمبيعات، </a:t>
            </a:r>
            <a:endParaRPr lang="ar-DZ" sz="2200" dirty="0"/>
          </a:p>
          <a:p>
            <a:pPr algn="just" rtl="1">
              <a:lnSpc>
                <a:spcPct val="200000"/>
              </a:lnSpc>
              <a:buFont typeface="Wingdings" pitchFamily="2" charset="2"/>
              <a:buChar char="q"/>
              <a:defRPr/>
            </a:pPr>
            <a:r>
              <a:rPr lang="ar-DZ" sz="2200" dirty="0"/>
              <a:t> </a:t>
            </a:r>
            <a:r>
              <a:rPr lang="ar-SA" sz="2200" dirty="0"/>
              <a:t>وعلى هذا النحو يمكن استنتاج </a:t>
            </a:r>
            <a:r>
              <a:rPr lang="ar-SA" sz="2200" b="1" dirty="0">
                <a:solidFill>
                  <a:srgbClr val="FF0000"/>
                </a:solidFill>
              </a:rPr>
              <a:t>الأثر النهائي لهاتين المجموعتين على رقم المبيعات </a:t>
            </a:r>
            <a:r>
              <a:rPr lang="ar-SA" sz="2200" dirty="0"/>
              <a:t>للعام المقبل، </a:t>
            </a:r>
            <a:endParaRPr lang="ar-DZ" sz="2200" dirty="0"/>
          </a:p>
        </p:txBody>
      </p:sp>
      <p:sp>
        <p:nvSpPr>
          <p:cNvPr id="3" name="Rectangle 2"/>
          <p:cNvSpPr/>
          <p:nvPr/>
        </p:nvSpPr>
        <p:spPr>
          <a:xfrm>
            <a:off x="1285852" y="214291"/>
            <a:ext cx="6022452" cy="646331"/>
          </a:xfrm>
          <a:prstGeom prst="rect">
            <a:avLst/>
          </a:prstGeom>
        </p:spPr>
        <p:txBody>
          <a:bodyPr wrap="square">
            <a:spAutoFit/>
          </a:bodyPr>
          <a:lstStyle/>
          <a:p>
            <a:pPr algn="ctr" rtl="1"/>
            <a:r>
              <a:rPr lang="ar-SA" sz="3600" b="1" dirty="0"/>
              <a:t>طريقة حصر العوامل:</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571481"/>
            <a:ext cx="8143932" cy="3970318"/>
          </a:xfrm>
          <a:prstGeom prst="rect">
            <a:avLst/>
          </a:prstGeom>
        </p:spPr>
        <p:txBody>
          <a:bodyPr wrap="square">
            <a:spAutoFit/>
          </a:bodyPr>
          <a:lstStyle/>
          <a:p>
            <a:pPr algn="just" rtl="1">
              <a:lnSpc>
                <a:spcPct val="150000"/>
              </a:lnSpc>
              <a:buFontTx/>
              <a:buChar char="-"/>
              <a:defRPr/>
            </a:pPr>
            <a:endParaRPr lang="fr-FR" sz="2400" dirty="0"/>
          </a:p>
          <a:p>
            <a:pPr algn="just" rtl="1">
              <a:lnSpc>
                <a:spcPct val="150000"/>
              </a:lnSpc>
              <a:buFontTx/>
              <a:buChar char="-"/>
              <a:defRPr/>
            </a:pPr>
            <a:r>
              <a:rPr lang="ar-DZ" sz="2400" b="1" dirty="0">
                <a:highlight>
                  <a:srgbClr val="C0C0C0"/>
                </a:highlight>
              </a:rPr>
              <a:t>مزايا وعيوب طريقة حصر العوامل</a:t>
            </a:r>
            <a:endParaRPr lang="fr-FR" sz="2400" b="1" dirty="0">
              <a:highlight>
                <a:srgbClr val="C0C0C0"/>
              </a:highlight>
            </a:endParaRPr>
          </a:p>
          <a:p>
            <a:pPr algn="just" rtl="1">
              <a:lnSpc>
                <a:spcPct val="150000"/>
              </a:lnSpc>
              <a:buFontTx/>
              <a:buChar char="-"/>
              <a:defRPr/>
            </a:pPr>
            <a:r>
              <a:rPr lang="ar-SA" sz="2400" dirty="0"/>
              <a:t>وإذا كانت هذه الطريقة </a:t>
            </a:r>
            <a:r>
              <a:rPr lang="ar-SA" sz="2400" b="1" u="sng" dirty="0"/>
              <a:t>تتميز بأنها تأخذ في الحسبان </a:t>
            </a:r>
            <a:r>
              <a:rPr lang="ar-SA" sz="2400" dirty="0"/>
              <a:t>جميع العوامل التي يمكن أن تؤثر على رقم المبيعات،</a:t>
            </a:r>
            <a:endParaRPr lang="ar-DZ" sz="2400" dirty="0"/>
          </a:p>
          <a:p>
            <a:pPr algn="just" rtl="1">
              <a:lnSpc>
                <a:spcPct val="150000"/>
              </a:lnSpc>
              <a:buFontTx/>
              <a:buChar char="-"/>
              <a:defRPr/>
            </a:pPr>
            <a:r>
              <a:rPr lang="ar-SA" sz="2400" dirty="0"/>
              <a:t> إلا أنه يعيبها </a:t>
            </a:r>
            <a:r>
              <a:rPr lang="ar-SA" sz="2400" b="1" u="sng" dirty="0"/>
              <a:t>بأنها غير رقمية، أو بعبارة أخرى فإن الأوزان التي تعطي للعوامل المختلفة تعتمد إلى حد كبير على التقدير الشخصي والخبرة في عملية التنبؤ بالطلب. مما يؤدي إلي حدوث تباين في النتائج والتقدير من باحث إلي آخر.</a:t>
            </a:r>
            <a:endParaRPr lang="en-US" sz="2400" b="1" u="sng"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391</TotalTime>
  <Words>973</Words>
  <Application>Microsoft Office PowerPoint</Application>
  <PresentationFormat>Affichage à l'écran (4:3)</PresentationFormat>
  <Paragraphs>89</Paragraphs>
  <Slides>21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Arabic Typesetting</vt:lpstr>
      <vt:lpstr>Arial</vt:lpstr>
      <vt:lpstr>Calibri</vt:lpstr>
      <vt:lpstr>Calibri Light</vt:lpstr>
      <vt:lpstr>Times New Roman</vt:lpstr>
      <vt:lpstr>Wingdings</vt:lpstr>
      <vt:lpstr>Thème Office</vt:lpstr>
      <vt:lpstr>Présentation PowerPoint</vt:lpstr>
      <vt:lpstr>المحور الثاني: التنبؤ بمبيعات المنتجات الجديدة</vt:lpstr>
      <vt:lpstr>Présentation PowerPoint</vt:lpstr>
      <vt:lpstr>Présentation PowerPoint</vt:lpstr>
      <vt:lpstr>أولاً: الأساليب النوعية (Qualitative Methods)</vt:lpstr>
      <vt:lpstr>Présentation PowerPoint</vt:lpstr>
      <vt:lpstr>Présentation PowerPoint</vt:lpstr>
      <vt:lpstr>Présentation PowerPoint</vt:lpstr>
      <vt:lpstr>Présentation PowerPoint</vt:lpstr>
      <vt:lpstr>آراء وتقديرات المديرين:       </vt:lpstr>
      <vt:lpstr>مزايا وعيوب آراء وتقديرات المديرين: </vt:lpstr>
      <vt:lpstr>تقديرات مندوبي المبيعات:  </vt:lpstr>
      <vt:lpstr>مزايا وعيوب تقديرات مندوبي المبيعات:  </vt:lpstr>
      <vt:lpstr>مسوحات الزبائن وبحوث السوق:  </vt:lpstr>
      <vt:lpstr>مزايا وعيوب مسوحات الزبائن وبحوث السوق : </vt:lpstr>
      <vt:lpstr>طريقة دلفي:(Delphi Method) </vt:lpstr>
      <vt:lpstr>Présentation PowerPoint</vt:lpstr>
      <vt:lpstr>خطوات طريقة دلفي </vt:lpstr>
      <vt:lpstr>Présentation PowerPoint</vt:lpstr>
      <vt:lpstr>مزايا طريقة دلفي: </vt:lpstr>
      <vt:lpstr>عيوب طريقة دلفي: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التنبؤ بالمبيعات</dc:title>
  <dc:creator>SBI</dc:creator>
  <cp:lastModifiedBy>imene.benaida@outlook.fr</cp:lastModifiedBy>
  <cp:revision>60</cp:revision>
  <dcterms:created xsi:type="dcterms:W3CDTF">2014-10-13T12:06:44Z</dcterms:created>
  <dcterms:modified xsi:type="dcterms:W3CDTF">2025-10-06T16:34:30Z</dcterms:modified>
</cp:coreProperties>
</file>