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39"/>
  </p:handoutMasterIdLst>
  <p:sldIdLst>
    <p:sldId id="257" r:id="rId2"/>
    <p:sldId id="270" r:id="rId3"/>
    <p:sldId id="272" r:id="rId4"/>
    <p:sldId id="273" r:id="rId5"/>
    <p:sldId id="258" r:id="rId6"/>
    <p:sldId id="274" r:id="rId7"/>
    <p:sldId id="275" r:id="rId8"/>
    <p:sldId id="276" r:id="rId9"/>
    <p:sldId id="277" r:id="rId10"/>
    <p:sldId id="278" r:id="rId11"/>
    <p:sldId id="279" r:id="rId12"/>
    <p:sldId id="280" r:id="rId13"/>
    <p:sldId id="281" r:id="rId14"/>
    <p:sldId id="282" r:id="rId15"/>
    <p:sldId id="283" r:id="rId16"/>
    <p:sldId id="284" r:id="rId17"/>
    <p:sldId id="286" r:id="rId18"/>
    <p:sldId id="287" r:id="rId19"/>
    <p:sldId id="288" r:id="rId20"/>
    <p:sldId id="291" r:id="rId21"/>
    <p:sldId id="266" r:id="rId22"/>
    <p:sldId id="290" r:id="rId23"/>
    <p:sldId id="293" r:id="rId24"/>
    <p:sldId id="294" r:id="rId25"/>
    <p:sldId id="267" r:id="rId26"/>
    <p:sldId id="292" r:id="rId27"/>
    <p:sldId id="295" r:id="rId28"/>
    <p:sldId id="296" r:id="rId29"/>
    <p:sldId id="298" r:id="rId30"/>
    <p:sldId id="297" r:id="rId31"/>
    <p:sldId id="299" r:id="rId32"/>
    <p:sldId id="300" r:id="rId33"/>
    <p:sldId id="289" r:id="rId34"/>
    <p:sldId id="301" r:id="rId35"/>
    <p:sldId id="302" r:id="rId36"/>
    <p:sldId id="303" r:id="rId37"/>
    <p:sldId id="304" r:id="rId38"/>
  </p:sldIdLst>
  <p:sldSz cx="12192000" cy="6858000"/>
  <p:notesSz cx="9945688"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537C8-39BE-4E5E-980C-C1D75F4E4A75}"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fr-FR"/>
        </a:p>
      </dgm:t>
    </dgm:pt>
    <dgm:pt modelId="{3090AB0E-6103-480B-906A-0513AC17B591}">
      <dgm:prSet phldrT="[Texte]"/>
      <dgm:spPr/>
      <dgm:t>
        <a:bodyPr/>
        <a:lstStyle/>
        <a:p>
          <a:r>
            <a:rPr lang="ar-DZ" dirty="0" smtClean="0"/>
            <a:t>التحليل العاملي الاستكشافي</a:t>
          </a:r>
          <a:endParaRPr lang="fr-FR" dirty="0"/>
        </a:p>
      </dgm:t>
    </dgm:pt>
    <dgm:pt modelId="{CFCFF350-C439-4153-ADB1-5B2E8378FFB3}" type="parTrans" cxnId="{B2B0EE2D-314B-4A6E-A984-90216605A851}">
      <dgm:prSet/>
      <dgm:spPr/>
      <dgm:t>
        <a:bodyPr/>
        <a:lstStyle/>
        <a:p>
          <a:endParaRPr lang="fr-FR"/>
        </a:p>
      </dgm:t>
    </dgm:pt>
    <dgm:pt modelId="{CEDBE6A6-C97A-436E-BBBC-E7ADF9D67B58}" type="sibTrans" cxnId="{B2B0EE2D-314B-4A6E-A984-90216605A851}">
      <dgm:prSet/>
      <dgm:spPr/>
      <dgm:t>
        <a:bodyPr/>
        <a:lstStyle/>
        <a:p>
          <a:endParaRPr lang="fr-FR"/>
        </a:p>
      </dgm:t>
    </dgm:pt>
    <dgm:pt modelId="{93C19F2A-DA82-469D-98E8-FABAAA5F14BB}">
      <dgm:prSet/>
      <dgm:spPr/>
      <dgm:t>
        <a:bodyPr/>
        <a:lstStyle/>
        <a:p>
          <a:r>
            <a:rPr lang="ar-DZ" dirty="0" smtClean="0"/>
            <a:t>التحليل العاملي التوكيدي</a:t>
          </a:r>
          <a:endParaRPr lang="fr-FR" dirty="0"/>
        </a:p>
      </dgm:t>
    </dgm:pt>
    <dgm:pt modelId="{3A86A8E4-C340-46E8-A853-2BD215A16FD8}" type="parTrans" cxnId="{E6746362-383A-44D1-84AB-043E1D881436}">
      <dgm:prSet/>
      <dgm:spPr/>
      <dgm:t>
        <a:bodyPr/>
        <a:lstStyle/>
        <a:p>
          <a:endParaRPr lang="fr-FR"/>
        </a:p>
      </dgm:t>
    </dgm:pt>
    <dgm:pt modelId="{2E70680D-ACCD-45DC-9785-E3298D4AF6A1}" type="sibTrans" cxnId="{E6746362-383A-44D1-84AB-043E1D881436}">
      <dgm:prSet/>
      <dgm:spPr/>
      <dgm:t>
        <a:bodyPr/>
        <a:lstStyle/>
        <a:p>
          <a:endParaRPr lang="fr-FR"/>
        </a:p>
      </dgm:t>
    </dgm:pt>
    <dgm:pt modelId="{23DFF329-8476-4AC4-A265-537F52DDA3B4}" type="pres">
      <dgm:prSet presAssocID="{9B1537C8-39BE-4E5E-980C-C1D75F4E4A75}" presName="Name0" presStyleCnt="0">
        <dgm:presLayoutVars>
          <dgm:dir/>
        </dgm:presLayoutVars>
      </dgm:prSet>
      <dgm:spPr/>
      <dgm:t>
        <a:bodyPr/>
        <a:lstStyle/>
        <a:p>
          <a:endParaRPr lang="fr-FR"/>
        </a:p>
      </dgm:t>
    </dgm:pt>
    <dgm:pt modelId="{379F657C-BE4D-4135-8296-7CC5FCF4167C}" type="pres">
      <dgm:prSet presAssocID="{3090AB0E-6103-480B-906A-0513AC17B591}" presName="noChildren" presStyleCnt="0"/>
      <dgm:spPr/>
    </dgm:pt>
    <dgm:pt modelId="{A44ACE0A-843C-4F22-8C7E-19D9100DE913}" type="pres">
      <dgm:prSet presAssocID="{3090AB0E-6103-480B-906A-0513AC17B591}" presName="gap" presStyleCnt="0"/>
      <dgm:spPr/>
    </dgm:pt>
    <dgm:pt modelId="{25092CDA-830C-496E-B158-5DC723D189D4}" type="pres">
      <dgm:prSet presAssocID="{3090AB0E-6103-480B-906A-0513AC17B591}" presName="medCircle2" presStyleLbl="vennNode1" presStyleIdx="0" presStyleCnt="2"/>
      <dgm:spPr/>
    </dgm:pt>
    <dgm:pt modelId="{5F1500E3-C52E-4A37-86A9-27C2C5DDEEF9}" type="pres">
      <dgm:prSet presAssocID="{3090AB0E-6103-480B-906A-0513AC17B591}" presName="txLvlOnly1" presStyleLbl="revTx" presStyleIdx="0" presStyleCnt="2"/>
      <dgm:spPr/>
      <dgm:t>
        <a:bodyPr/>
        <a:lstStyle/>
        <a:p>
          <a:endParaRPr lang="fr-FR"/>
        </a:p>
      </dgm:t>
    </dgm:pt>
    <dgm:pt modelId="{61273146-E4DD-4766-90AB-66AB7EC9F6F2}" type="pres">
      <dgm:prSet presAssocID="{93C19F2A-DA82-469D-98E8-FABAAA5F14BB}" presName="noChildren" presStyleCnt="0"/>
      <dgm:spPr/>
    </dgm:pt>
    <dgm:pt modelId="{EC3EA66B-0B6E-4D90-9547-D71E7ABA54CE}" type="pres">
      <dgm:prSet presAssocID="{93C19F2A-DA82-469D-98E8-FABAAA5F14BB}" presName="gap" presStyleCnt="0"/>
      <dgm:spPr/>
    </dgm:pt>
    <dgm:pt modelId="{4613F0F6-283E-4024-98D8-EB26666954B3}" type="pres">
      <dgm:prSet presAssocID="{93C19F2A-DA82-469D-98E8-FABAAA5F14BB}" presName="medCircle2" presStyleLbl="vennNode1" presStyleIdx="1" presStyleCnt="2"/>
      <dgm:spPr/>
    </dgm:pt>
    <dgm:pt modelId="{776EFCA8-0061-44A0-8B29-2DA5D8F24641}" type="pres">
      <dgm:prSet presAssocID="{93C19F2A-DA82-469D-98E8-FABAAA5F14BB}" presName="txLvlOnly1" presStyleLbl="revTx" presStyleIdx="1" presStyleCnt="2"/>
      <dgm:spPr/>
      <dgm:t>
        <a:bodyPr/>
        <a:lstStyle/>
        <a:p>
          <a:endParaRPr lang="fr-FR"/>
        </a:p>
      </dgm:t>
    </dgm:pt>
  </dgm:ptLst>
  <dgm:cxnLst>
    <dgm:cxn modelId="{6B5220AF-BBAB-467B-B05E-EA251321C7F7}" type="presOf" srcId="{9B1537C8-39BE-4E5E-980C-C1D75F4E4A75}" destId="{23DFF329-8476-4AC4-A265-537F52DDA3B4}" srcOrd="0" destOrd="0" presId="urn:microsoft.com/office/officeart/2008/layout/VerticalCircleList"/>
    <dgm:cxn modelId="{B2B0EE2D-314B-4A6E-A984-90216605A851}" srcId="{9B1537C8-39BE-4E5E-980C-C1D75F4E4A75}" destId="{3090AB0E-6103-480B-906A-0513AC17B591}" srcOrd="0" destOrd="0" parTransId="{CFCFF350-C439-4153-ADB1-5B2E8378FFB3}" sibTransId="{CEDBE6A6-C97A-436E-BBBC-E7ADF9D67B58}"/>
    <dgm:cxn modelId="{CDD1ADA0-9691-4DCC-9E8F-D46D4567DC8C}" type="presOf" srcId="{93C19F2A-DA82-469D-98E8-FABAAA5F14BB}" destId="{776EFCA8-0061-44A0-8B29-2DA5D8F24641}" srcOrd="0" destOrd="0" presId="urn:microsoft.com/office/officeart/2008/layout/VerticalCircleList"/>
    <dgm:cxn modelId="{7BB27824-9364-41E9-BD32-2DE25B7884EA}" type="presOf" srcId="{3090AB0E-6103-480B-906A-0513AC17B591}" destId="{5F1500E3-C52E-4A37-86A9-27C2C5DDEEF9}" srcOrd="0" destOrd="0" presId="urn:microsoft.com/office/officeart/2008/layout/VerticalCircleList"/>
    <dgm:cxn modelId="{E6746362-383A-44D1-84AB-043E1D881436}" srcId="{9B1537C8-39BE-4E5E-980C-C1D75F4E4A75}" destId="{93C19F2A-DA82-469D-98E8-FABAAA5F14BB}" srcOrd="1" destOrd="0" parTransId="{3A86A8E4-C340-46E8-A853-2BD215A16FD8}" sibTransId="{2E70680D-ACCD-45DC-9785-E3298D4AF6A1}"/>
    <dgm:cxn modelId="{11B79410-2EF1-4FD2-B002-C6ECBE72CA8E}" type="presParOf" srcId="{23DFF329-8476-4AC4-A265-537F52DDA3B4}" destId="{379F657C-BE4D-4135-8296-7CC5FCF4167C}" srcOrd="0" destOrd="0" presId="urn:microsoft.com/office/officeart/2008/layout/VerticalCircleList"/>
    <dgm:cxn modelId="{0C8C2418-0139-4709-93D4-A895CA2963EF}" type="presParOf" srcId="{379F657C-BE4D-4135-8296-7CC5FCF4167C}" destId="{A44ACE0A-843C-4F22-8C7E-19D9100DE913}" srcOrd="0" destOrd="0" presId="urn:microsoft.com/office/officeart/2008/layout/VerticalCircleList"/>
    <dgm:cxn modelId="{D485796C-7BD8-4CB9-8016-2BA13D02622B}" type="presParOf" srcId="{379F657C-BE4D-4135-8296-7CC5FCF4167C}" destId="{25092CDA-830C-496E-B158-5DC723D189D4}" srcOrd="1" destOrd="0" presId="urn:microsoft.com/office/officeart/2008/layout/VerticalCircleList"/>
    <dgm:cxn modelId="{567A023A-02E7-4A00-809A-68E5C9A9804A}" type="presParOf" srcId="{379F657C-BE4D-4135-8296-7CC5FCF4167C}" destId="{5F1500E3-C52E-4A37-86A9-27C2C5DDEEF9}" srcOrd="2" destOrd="0" presId="urn:microsoft.com/office/officeart/2008/layout/VerticalCircleList"/>
    <dgm:cxn modelId="{BD20617B-4316-43F9-806A-1136493CE9A5}" type="presParOf" srcId="{23DFF329-8476-4AC4-A265-537F52DDA3B4}" destId="{61273146-E4DD-4766-90AB-66AB7EC9F6F2}" srcOrd="1" destOrd="0" presId="urn:microsoft.com/office/officeart/2008/layout/VerticalCircleList"/>
    <dgm:cxn modelId="{A3CD9C10-A8C8-4380-AA8B-C4CDACE68A40}" type="presParOf" srcId="{61273146-E4DD-4766-90AB-66AB7EC9F6F2}" destId="{EC3EA66B-0B6E-4D90-9547-D71E7ABA54CE}" srcOrd="0" destOrd="0" presId="urn:microsoft.com/office/officeart/2008/layout/VerticalCircleList"/>
    <dgm:cxn modelId="{FA9DC080-9937-4548-A382-0080532B224D}" type="presParOf" srcId="{61273146-E4DD-4766-90AB-66AB7EC9F6F2}" destId="{4613F0F6-283E-4024-98D8-EB26666954B3}" srcOrd="1" destOrd="0" presId="urn:microsoft.com/office/officeart/2008/layout/VerticalCircleList"/>
    <dgm:cxn modelId="{255C3C4B-15A3-49EE-97FA-D92ECEDB9BA0}" type="presParOf" srcId="{61273146-E4DD-4766-90AB-66AB7EC9F6F2}" destId="{776EFCA8-0061-44A0-8B29-2DA5D8F24641}"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92CDA-830C-496E-B158-5DC723D189D4}">
      <dsp:nvSpPr>
        <dsp:cNvPr id="0" name=""/>
        <dsp:cNvSpPr/>
      </dsp:nvSpPr>
      <dsp:spPr>
        <a:xfrm>
          <a:off x="401492" y="473268"/>
          <a:ext cx="1531274" cy="153127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F1500E3-C52E-4A37-86A9-27C2C5DDEEF9}">
      <dsp:nvSpPr>
        <dsp:cNvPr id="0" name=""/>
        <dsp:cNvSpPr/>
      </dsp:nvSpPr>
      <dsp:spPr>
        <a:xfrm>
          <a:off x="1167130" y="473268"/>
          <a:ext cx="8169910" cy="1531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0" bIns="82550" numCol="1" spcCol="1270" anchor="ctr" anchorCtr="0">
          <a:noAutofit/>
        </a:bodyPr>
        <a:lstStyle/>
        <a:p>
          <a:pPr lvl="0" algn="l" defTabSz="2889250">
            <a:lnSpc>
              <a:spcPct val="90000"/>
            </a:lnSpc>
            <a:spcBef>
              <a:spcPct val="0"/>
            </a:spcBef>
            <a:spcAft>
              <a:spcPct val="35000"/>
            </a:spcAft>
          </a:pPr>
          <a:r>
            <a:rPr lang="ar-DZ" sz="6500" kern="1200" dirty="0" smtClean="0"/>
            <a:t>التحليل العاملي الاستكشافي</a:t>
          </a:r>
          <a:endParaRPr lang="fr-FR" sz="6500" kern="1200" dirty="0"/>
        </a:p>
      </dsp:txBody>
      <dsp:txXfrm>
        <a:off x="1167130" y="473268"/>
        <a:ext cx="8169910" cy="1531274"/>
      </dsp:txXfrm>
    </dsp:sp>
    <dsp:sp modelId="{4613F0F6-283E-4024-98D8-EB26666954B3}">
      <dsp:nvSpPr>
        <dsp:cNvPr id="0" name=""/>
        <dsp:cNvSpPr/>
      </dsp:nvSpPr>
      <dsp:spPr>
        <a:xfrm>
          <a:off x="401492" y="2004543"/>
          <a:ext cx="1531274" cy="153127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76EFCA8-0061-44A0-8B29-2DA5D8F24641}">
      <dsp:nvSpPr>
        <dsp:cNvPr id="0" name=""/>
        <dsp:cNvSpPr/>
      </dsp:nvSpPr>
      <dsp:spPr>
        <a:xfrm>
          <a:off x="1167130" y="2004543"/>
          <a:ext cx="8169910" cy="1531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0" bIns="82550" numCol="1" spcCol="1270" anchor="ctr" anchorCtr="0">
          <a:noAutofit/>
        </a:bodyPr>
        <a:lstStyle/>
        <a:p>
          <a:pPr lvl="0" algn="l" defTabSz="2889250">
            <a:lnSpc>
              <a:spcPct val="90000"/>
            </a:lnSpc>
            <a:spcBef>
              <a:spcPct val="0"/>
            </a:spcBef>
            <a:spcAft>
              <a:spcPct val="35000"/>
            </a:spcAft>
          </a:pPr>
          <a:r>
            <a:rPr lang="ar-DZ" sz="6500" kern="1200" dirty="0" smtClean="0"/>
            <a:t>التحليل العاملي التوكيدي</a:t>
          </a:r>
          <a:endParaRPr lang="fr-FR" sz="6500" kern="1200" dirty="0"/>
        </a:p>
      </dsp:txBody>
      <dsp:txXfrm>
        <a:off x="1167130" y="2004543"/>
        <a:ext cx="8169910" cy="15312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4309798" cy="344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33588" y="2"/>
            <a:ext cx="4309798" cy="344091"/>
          </a:xfrm>
          <a:prstGeom prst="rect">
            <a:avLst/>
          </a:prstGeom>
        </p:spPr>
        <p:txBody>
          <a:bodyPr vert="horz" lIns="91440" tIns="45720" rIns="91440" bIns="45720" rtlCol="0"/>
          <a:lstStyle>
            <a:lvl1pPr algn="r">
              <a:defRPr sz="1200"/>
            </a:lvl1pPr>
          </a:lstStyle>
          <a:p>
            <a:fld id="{BC2CE458-26F5-4C6D-9DDD-8DD9B26DE7E0}" type="datetimeFigureOut">
              <a:rPr lang="fr-FR" smtClean="0"/>
              <a:t>24/05/2021</a:t>
            </a:fld>
            <a:endParaRPr lang="fr-FR"/>
          </a:p>
        </p:txBody>
      </p:sp>
      <p:sp>
        <p:nvSpPr>
          <p:cNvPr id="4" name="Espace réservé du pied de page 3"/>
          <p:cNvSpPr>
            <a:spLocks noGrp="1"/>
          </p:cNvSpPr>
          <p:nvPr>
            <p:ph type="ftr" sz="quarter" idx="2"/>
          </p:nvPr>
        </p:nvSpPr>
        <p:spPr>
          <a:xfrm>
            <a:off x="0" y="6513910"/>
            <a:ext cx="4309798" cy="34409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33588" y="6513910"/>
            <a:ext cx="4309798" cy="344090"/>
          </a:xfrm>
          <a:prstGeom prst="rect">
            <a:avLst/>
          </a:prstGeom>
        </p:spPr>
        <p:txBody>
          <a:bodyPr vert="horz" lIns="91440" tIns="45720" rIns="91440" bIns="45720" rtlCol="0" anchor="b"/>
          <a:lstStyle>
            <a:lvl1pPr algn="r">
              <a:defRPr sz="1200"/>
            </a:lvl1pPr>
          </a:lstStyle>
          <a:p>
            <a:fld id="{B95EE1A9-9985-4C9C-997F-A52976E469A6}" type="slidenum">
              <a:rPr lang="fr-FR" smtClean="0"/>
              <a:t>‹N°›</a:t>
            </a:fld>
            <a:endParaRPr lang="fr-FR"/>
          </a:p>
        </p:txBody>
      </p:sp>
    </p:spTree>
    <p:extLst>
      <p:ext uri="{BB962C8B-B14F-4D97-AF65-F5344CB8AC3E}">
        <p14:creationId xmlns:p14="http://schemas.microsoft.com/office/powerpoint/2010/main" val="37655101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AF1518DC-09C1-4E01-996F-2832304F822C}" type="datetimeFigureOut">
              <a:rPr lang="fr-FR" smtClean="0"/>
              <a:t>24/05/2021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269624-23F7-4096-AD87-949D4B96DD2F}"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61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F1518DC-09C1-4E01-996F-2832304F822C}" type="datetimeFigureOut">
              <a:rPr lang="fr-FR" smtClean="0"/>
              <a:t>24/05/2021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269624-23F7-4096-AD87-949D4B96DD2F}" type="slidenum">
              <a:rPr lang="fr-FR" smtClean="0"/>
              <a:t>‹N°›</a:t>
            </a:fld>
            <a:endParaRPr lang="fr-FR"/>
          </a:p>
        </p:txBody>
      </p:sp>
    </p:spTree>
    <p:extLst>
      <p:ext uri="{BB962C8B-B14F-4D97-AF65-F5344CB8AC3E}">
        <p14:creationId xmlns:p14="http://schemas.microsoft.com/office/powerpoint/2010/main" val="326804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F1518DC-09C1-4E01-996F-2832304F822C}" type="datetimeFigureOut">
              <a:rPr lang="fr-FR" smtClean="0"/>
              <a:t>24/05/2021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269624-23F7-4096-AD87-949D4B96DD2F}" type="slidenum">
              <a:rPr lang="fr-FR" smtClean="0"/>
              <a:t>‹N°›</a:t>
            </a:fld>
            <a:endParaRPr lang="fr-FR"/>
          </a:p>
        </p:txBody>
      </p:sp>
    </p:spTree>
    <p:extLst>
      <p:ext uri="{BB962C8B-B14F-4D97-AF65-F5344CB8AC3E}">
        <p14:creationId xmlns:p14="http://schemas.microsoft.com/office/powerpoint/2010/main" val="149519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EA1D5B-9F45-48C2-9B68-0EA26098DABD}" type="slidenum">
              <a:rPr lang="ar-SA" altLang="fr-FR"/>
              <a:pPr>
                <a:defRPr/>
              </a:pPr>
              <a:t>‹N°›</a:t>
            </a:fld>
            <a:endParaRPr lang="en-US" altLang="fr-FR"/>
          </a:p>
        </p:txBody>
      </p:sp>
    </p:spTree>
    <p:extLst>
      <p:ext uri="{BB962C8B-B14F-4D97-AF65-F5344CB8AC3E}">
        <p14:creationId xmlns:p14="http://schemas.microsoft.com/office/powerpoint/2010/main" val="317124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F1518DC-09C1-4E01-996F-2832304F822C}" type="datetimeFigureOut">
              <a:rPr lang="fr-FR" smtClean="0"/>
              <a:t>24/05/2021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269624-23F7-4096-AD87-949D4B96DD2F}" type="slidenum">
              <a:rPr lang="fr-FR" smtClean="0"/>
              <a:t>‹N°›</a:t>
            </a:fld>
            <a:endParaRPr lang="fr-FR"/>
          </a:p>
        </p:txBody>
      </p:sp>
    </p:spTree>
    <p:extLst>
      <p:ext uri="{BB962C8B-B14F-4D97-AF65-F5344CB8AC3E}">
        <p14:creationId xmlns:p14="http://schemas.microsoft.com/office/powerpoint/2010/main" val="163317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F1518DC-09C1-4E01-996F-2832304F822C}" type="datetimeFigureOut">
              <a:rPr lang="fr-FR" smtClean="0"/>
              <a:t>24/05/2021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269624-23F7-4096-AD87-949D4B96DD2F}"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20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F1518DC-09C1-4E01-996F-2832304F822C}" type="datetimeFigureOut">
              <a:rPr lang="fr-FR" smtClean="0"/>
              <a:t>24/05/2021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7269624-23F7-4096-AD87-949D4B96DD2F}" type="slidenum">
              <a:rPr lang="fr-FR" smtClean="0"/>
              <a:t>‹N°›</a:t>
            </a:fld>
            <a:endParaRPr lang="fr-FR"/>
          </a:p>
        </p:txBody>
      </p:sp>
    </p:spTree>
    <p:extLst>
      <p:ext uri="{BB962C8B-B14F-4D97-AF65-F5344CB8AC3E}">
        <p14:creationId xmlns:p14="http://schemas.microsoft.com/office/powerpoint/2010/main" val="31147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F1518DC-09C1-4E01-996F-2832304F822C}" type="datetimeFigureOut">
              <a:rPr lang="fr-FR" smtClean="0"/>
              <a:t>24/05/2021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7269624-23F7-4096-AD87-949D4B96DD2F}" type="slidenum">
              <a:rPr lang="fr-FR" smtClean="0"/>
              <a:t>‹N°›</a:t>
            </a:fld>
            <a:endParaRPr lang="fr-FR"/>
          </a:p>
        </p:txBody>
      </p:sp>
    </p:spTree>
    <p:extLst>
      <p:ext uri="{BB962C8B-B14F-4D97-AF65-F5344CB8AC3E}">
        <p14:creationId xmlns:p14="http://schemas.microsoft.com/office/powerpoint/2010/main" val="55279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F1518DC-09C1-4E01-996F-2832304F822C}" type="datetimeFigureOut">
              <a:rPr lang="fr-FR" smtClean="0"/>
              <a:t>24/05/2021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7269624-23F7-4096-AD87-949D4B96DD2F}" type="slidenum">
              <a:rPr lang="fr-FR" smtClean="0"/>
              <a:t>‹N°›</a:t>
            </a:fld>
            <a:endParaRPr lang="fr-FR"/>
          </a:p>
        </p:txBody>
      </p:sp>
    </p:spTree>
    <p:extLst>
      <p:ext uri="{BB962C8B-B14F-4D97-AF65-F5344CB8AC3E}">
        <p14:creationId xmlns:p14="http://schemas.microsoft.com/office/powerpoint/2010/main" val="395562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F1518DC-09C1-4E01-996F-2832304F822C}" type="datetimeFigureOut">
              <a:rPr lang="fr-FR" smtClean="0"/>
              <a:t>24/05/2021</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87269624-23F7-4096-AD87-949D4B96DD2F}" type="slidenum">
              <a:rPr lang="fr-FR" smtClean="0"/>
              <a:t>‹N°›</a:t>
            </a:fld>
            <a:endParaRPr lang="fr-FR"/>
          </a:p>
        </p:txBody>
      </p:sp>
    </p:spTree>
    <p:extLst>
      <p:ext uri="{BB962C8B-B14F-4D97-AF65-F5344CB8AC3E}">
        <p14:creationId xmlns:p14="http://schemas.microsoft.com/office/powerpoint/2010/main" val="302660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1518DC-09C1-4E01-996F-2832304F822C}" type="datetimeFigureOut">
              <a:rPr lang="fr-FR" smtClean="0"/>
              <a:t>24/05/2021</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269624-23F7-4096-AD87-949D4B96DD2F}" type="slidenum">
              <a:rPr lang="fr-FR" smtClean="0"/>
              <a:t>‹N°›</a:t>
            </a:fld>
            <a:endParaRPr lang="fr-FR"/>
          </a:p>
        </p:txBody>
      </p:sp>
    </p:spTree>
    <p:extLst>
      <p:ext uri="{BB962C8B-B14F-4D97-AF65-F5344CB8AC3E}">
        <p14:creationId xmlns:p14="http://schemas.microsoft.com/office/powerpoint/2010/main" val="95107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F1518DC-09C1-4E01-996F-2832304F822C}" type="datetimeFigureOut">
              <a:rPr lang="fr-FR" smtClean="0"/>
              <a:t>24/05/2021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7269624-23F7-4096-AD87-949D4B96DD2F}" type="slidenum">
              <a:rPr lang="fr-FR" smtClean="0"/>
              <a:t>‹N°›</a:t>
            </a:fld>
            <a:endParaRPr lang="fr-FR"/>
          </a:p>
        </p:txBody>
      </p:sp>
    </p:spTree>
    <p:extLst>
      <p:ext uri="{BB962C8B-B14F-4D97-AF65-F5344CB8AC3E}">
        <p14:creationId xmlns:p14="http://schemas.microsoft.com/office/powerpoint/2010/main" val="112360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F1518DC-09C1-4E01-996F-2832304F822C}" type="datetimeFigureOut">
              <a:rPr lang="fr-FR" smtClean="0"/>
              <a:t>24/05/2021</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7269624-23F7-4096-AD87-949D4B96DD2F}"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781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a:xfrm>
            <a:off x="1139240" y="2875015"/>
            <a:ext cx="10058400" cy="1143000"/>
          </a:xfrm>
        </p:spPr>
        <p:txBody>
          <a:bodyPr>
            <a:normAutofit/>
          </a:bodyPr>
          <a:lstStyle/>
          <a:p>
            <a:pPr algn="ctr" rtl="1"/>
            <a:r>
              <a:rPr lang="ar-DZ" sz="5400" dirty="0" smtClean="0">
                <a:solidFill>
                  <a:srgbClr val="FF0000"/>
                </a:solidFill>
              </a:rPr>
              <a:t>التحليل العاملي للمعطيات التسويقية</a:t>
            </a:r>
            <a:endParaRPr lang="fr-FR" sz="5400" dirty="0">
              <a:solidFill>
                <a:srgbClr val="FF0000"/>
              </a:solidFill>
            </a:endParaRPr>
          </a:p>
        </p:txBody>
      </p:sp>
    </p:spTree>
    <p:extLst>
      <p:ext uri="{BB962C8B-B14F-4D97-AF65-F5344CB8AC3E}">
        <p14:creationId xmlns:p14="http://schemas.microsoft.com/office/powerpoint/2010/main" val="369102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9897" y="2050869"/>
            <a:ext cx="10306594" cy="2308324"/>
          </a:xfrm>
          <a:prstGeom prst="rect">
            <a:avLst/>
          </a:prstGeom>
        </p:spPr>
        <p:txBody>
          <a:bodyPr wrap="square">
            <a:spAutoFit/>
          </a:bodyPr>
          <a:lstStyle/>
          <a:p>
            <a:pPr marL="342900" lvl="0" indent="-342900" algn="just" rtl="1">
              <a:lnSpc>
                <a:spcPct val="150000"/>
              </a:lnSpc>
              <a:spcAft>
                <a:spcPts val="0"/>
              </a:spcAft>
              <a:buFont typeface="Wingdings" panose="05000000000000000000" pitchFamily="2" charset="2"/>
              <a:buChar char=""/>
            </a:pPr>
            <a:r>
              <a:rPr lang="ar-SA" sz="2800" b="1" dirty="0">
                <a:latin typeface="Times New Roman" panose="02020603050405020304" pitchFamily="18" charset="0"/>
                <a:ea typeface="Wingdings-Regular"/>
                <a:cs typeface="Traditional Arabic" panose="02020603050405020304" pitchFamily="18" charset="-78"/>
              </a:rPr>
              <a:t>التدوير: </a:t>
            </a:r>
            <a:r>
              <a:rPr lang="fr-FR" sz="2400" b="1" dirty="0" smtClean="0">
                <a:effectLst/>
                <a:latin typeface="Traditional Arabic" panose="02020603050405020304" pitchFamily="18" charset="-78"/>
                <a:ea typeface="Wingdings-Regular"/>
                <a:cs typeface="Traditional Arabic" panose="02020603050405020304" pitchFamily="18" charset="-78"/>
              </a:rPr>
              <a:t>Rotation</a:t>
            </a:r>
            <a:r>
              <a:rPr lang="fr-FR" sz="2800" dirty="0">
                <a:latin typeface="Traditional Arabic" panose="02020603050405020304" pitchFamily="18" charset="-78"/>
                <a:ea typeface="Wingdings-Regular"/>
                <a:cs typeface="Traditional Arabic" panose="02020603050405020304" pitchFamily="18" charset="-78"/>
              </a:rPr>
              <a:t>: </a:t>
            </a:r>
            <a:r>
              <a:rPr lang="ar-SA" sz="2800" dirty="0">
                <a:latin typeface="Traditional Arabic" panose="02020603050405020304" pitchFamily="18" charset="-78"/>
                <a:ea typeface="Wingdings-Regular"/>
                <a:cs typeface="Traditional Arabic" panose="02020603050405020304" pitchFamily="18" charset="-78"/>
              </a:rPr>
              <a:t>بعد</a:t>
            </a:r>
            <a:r>
              <a:rPr lang="ar-SA" sz="2800" dirty="0">
                <a:latin typeface="Times New Roman" panose="02020603050405020304" pitchFamily="18" charset="0"/>
                <a:ea typeface="Wingdings-Regular"/>
                <a:cs typeface="Traditional Arabic" panose="02020603050405020304" pitchFamily="18" charset="-78"/>
              </a:rPr>
              <a:t> التوصل إلى العوامل </a:t>
            </a:r>
            <a:r>
              <a:rPr lang="ar-SA" sz="2800" dirty="0" err="1">
                <a:latin typeface="Times New Roman" panose="02020603050405020304" pitchFamily="18" charset="0"/>
                <a:ea typeface="Wingdings-Regular"/>
                <a:cs typeface="Traditional Arabic" panose="02020603050405020304" pitchFamily="18" charset="-78"/>
              </a:rPr>
              <a:t>وتشبعاتها</a:t>
            </a:r>
            <a:r>
              <a:rPr lang="ar-SA" sz="2800" dirty="0">
                <a:latin typeface="Times New Roman" panose="02020603050405020304" pitchFamily="18" charset="0"/>
                <a:ea typeface="Wingdings-Regular"/>
                <a:cs typeface="Traditional Arabic" panose="02020603050405020304" pitchFamily="18" charset="-78"/>
              </a:rPr>
              <a:t>، </a:t>
            </a:r>
            <a:r>
              <a:rPr lang="ar-SA" sz="3200" dirty="0">
                <a:solidFill>
                  <a:srgbClr val="FF0000"/>
                </a:solidFill>
                <a:latin typeface="Times New Roman" panose="02020603050405020304" pitchFamily="18" charset="0"/>
                <a:ea typeface="Wingdings-Regular"/>
                <a:cs typeface="Traditional Arabic" panose="02020603050405020304" pitchFamily="18" charset="-78"/>
              </a:rPr>
              <a:t>تأتى عملية تدوير العوامل إلى مكان آخر يساعد في تفسيرها، إن الهدف الأساسي من تدوير العوامل هو التوصل إلى تشكيلة مناسبة للعوامل يمكن تفسيرها</a:t>
            </a:r>
            <a:r>
              <a:rPr lang="ar-SA" sz="2800" dirty="0">
                <a:latin typeface="Times New Roman" panose="02020603050405020304" pitchFamily="18" charset="0"/>
                <a:ea typeface="Wingdings-Regular"/>
                <a:cs typeface="Traditional Arabic" panose="02020603050405020304" pitchFamily="18" charset="-78"/>
              </a:rPr>
              <a:t>، وبالتالي فإن تدوير العوامل يساعد في تفسير العوامل تفسيرا </a:t>
            </a:r>
            <a:r>
              <a:rPr lang="ar-SA" sz="2800" dirty="0" smtClean="0">
                <a:latin typeface="Times New Roman" panose="02020603050405020304" pitchFamily="18" charset="0"/>
                <a:ea typeface="Wingdings-Regular"/>
                <a:cs typeface="Traditional Arabic" panose="02020603050405020304" pitchFamily="18" charset="-78"/>
              </a:rPr>
              <a:t>منطقيا</a:t>
            </a:r>
            <a:r>
              <a:rPr lang="fr-FR" sz="2800" dirty="0" smtClean="0">
                <a:latin typeface="Times New Roman" panose="02020603050405020304" pitchFamily="18" charset="0"/>
                <a:ea typeface="Wingdings-Regular"/>
                <a:cs typeface="Traditional Arabic" panose="02020603050405020304" pitchFamily="18" charset="-78"/>
              </a:rPr>
              <a:t>,</a:t>
            </a:r>
            <a:endParaRPr lang="fr-FR" sz="2800" dirty="0">
              <a:latin typeface="Times New Roman" panose="02020603050405020304" pitchFamily="18" charset="0"/>
              <a:ea typeface="SimSun" panose="02010600030101010101" pitchFamily="2" charset="-122"/>
              <a:cs typeface="Traditional Arabic" panose="02020603050405020304" pitchFamily="18" charset="-78"/>
            </a:endParaRPr>
          </a:p>
        </p:txBody>
      </p:sp>
    </p:spTree>
    <p:extLst>
      <p:ext uri="{BB962C8B-B14F-4D97-AF65-F5344CB8AC3E}">
        <p14:creationId xmlns:p14="http://schemas.microsoft.com/office/powerpoint/2010/main" val="1316778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457" y="2076994"/>
            <a:ext cx="10554789" cy="3916457"/>
          </a:xfrm>
          <a:prstGeom prst="rect">
            <a:avLst/>
          </a:prstGeom>
        </p:spPr>
        <p:txBody>
          <a:bodyPr wrap="square">
            <a:spAutoFit/>
          </a:bodyPr>
          <a:lstStyle/>
          <a:p>
            <a:pPr marL="342900" lvl="0" indent="-342900" algn="r" rtl="1">
              <a:lnSpc>
                <a:spcPct val="150000"/>
              </a:lnSpc>
              <a:spcAft>
                <a:spcPts val="0"/>
              </a:spcAft>
              <a:buFont typeface="Wingdings" panose="05000000000000000000" pitchFamily="2" charset="2"/>
              <a:buChar char=""/>
            </a:pPr>
            <a:r>
              <a:rPr lang="ar-SA" sz="2800" b="1" dirty="0">
                <a:latin typeface="Times New Roman" panose="02020603050405020304" pitchFamily="18" charset="0"/>
                <a:ea typeface="Wingdings-Regular"/>
                <a:cs typeface="Traditional Arabic" panose="02020603050405020304" pitchFamily="18" charset="-78"/>
              </a:rPr>
              <a:t>اختبار </a:t>
            </a:r>
            <a:r>
              <a:rPr lang="ar-SA" sz="2800" b="1" dirty="0" err="1">
                <a:latin typeface="Times New Roman" panose="02020603050405020304" pitchFamily="18" charset="0"/>
                <a:ea typeface="Wingdings-Regular"/>
                <a:cs typeface="Traditional Arabic" panose="02020603050405020304" pitchFamily="18" charset="-78"/>
              </a:rPr>
              <a:t>بارتليت</a:t>
            </a:r>
            <a:r>
              <a:rPr lang="ar-SA" sz="2800" b="1" dirty="0">
                <a:latin typeface="Times New Roman" panose="02020603050405020304" pitchFamily="18" charset="0"/>
                <a:ea typeface="Wingdings-Regular"/>
                <a:cs typeface="Traditional Arabic" panose="02020603050405020304" pitchFamily="18" charset="-78"/>
              </a:rPr>
              <a:t> </a:t>
            </a:r>
            <a:r>
              <a:rPr lang="ar-SA" sz="2800" b="1" dirty="0" err="1">
                <a:latin typeface="Times New Roman" panose="02020603050405020304" pitchFamily="18" charset="0"/>
                <a:ea typeface="Wingdings-Regular"/>
                <a:cs typeface="Traditional Arabic" panose="02020603050405020304" pitchFamily="18" charset="-78"/>
              </a:rPr>
              <a:t>وكايزر</a:t>
            </a:r>
            <a:r>
              <a:rPr lang="fr-FR" sz="2800" b="1" dirty="0">
                <a:latin typeface="Traditional Arabic" panose="02020603050405020304" pitchFamily="18" charset="-78"/>
                <a:ea typeface="Wingdings-Regular"/>
                <a:cs typeface="Traditional Arabic" panose="02020603050405020304" pitchFamily="18" charset="-78"/>
              </a:rPr>
              <a:t> – </a:t>
            </a:r>
            <a:r>
              <a:rPr lang="ar-SA" sz="2800" b="1" dirty="0" err="1">
                <a:latin typeface="Times New Roman" panose="02020603050405020304" pitchFamily="18" charset="0"/>
                <a:ea typeface="Wingdings-Regular"/>
                <a:cs typeface="Traditional Arabic" panose="02020603050405020304" pitchFamily="18" charset="-78"/>
              </a:rPr>
              <a:t>ماير</a:t>
            </a:r>
            <a:r>
              <a:rPr lang="fr-FR" sz="2800" b="1" dirty="0">
                <a:latin typeface="Traditional Arabic" panose="02020603050405020304" pitchFamily="18" charset="-78"/>
                <a:ea typeface="Wingdings-Regular"/>
                <a:cs typeface="Traditional Arabic" panose="02020603050405020304" pitchFamily="18" charset="-78"/>
              </a:rPr>
              <a:t> – </a:t>
            </a:r>
            <a:r>
              <a:rPr lang="ar-SA" sz="2800" b="1" dirty="0">
                <a:latin typeface="Times New Roman" panose="02020603050405020304" pitchFamily="18" charset="0"/>
                <a:ea typeface="Wingdings-Regular"/>
                <a:cs typeface="Traditional Arabic" panose="02020603050405020304" pitchFamily="18" charset="-78"/>
              </a:rPr>
              <a:t>أولكن </a:t>
            </a:r>
            <a:r>
              <a:rPr lang="fr-FR" sz="2400" b="1" dirty="0" smtClean="0">
                <a:effectLst/>
                <a:latin typeface="Times New Roman" panose="02020603050405020304" pitchFamily="18" charset="0"/>
                <a:ea typeface="Wingdings-Regular"/>
                <a:cs typeface="Times New Roman" panose="02020603050405020304" pitchFamily="18" charset="0"/>
              </a:rPr>
              <a:t>KMO and </a:t>
            </a:r>
            <a:r>
              <a:rPr lang="fr-FR" sz="2400" b="1" dirty="0" err="1" smtClean="0">
                <a:effectLst/>
                <a:latin typeface="Times New Roman" panose="02020603050405020304" pitchFamily="18" charset="0"/>
                <a:ea typeface="Wingdings-Regular"/>
                <a:cs typeface="Times New Roman" panose="02020603050405020304" pitchFamily="18" charset="0"/>
              </a:rPr>
              <a:t>Bartletts</a:t>
            </a:r>
            <a:r>
              <a:rPr lang="fr-FR" sz="2400" b="1" dirty="0" smtClean="0">
                <a:effectLst/>
                <a:latin typeface="Times New Roman" panose="02020603050405020304" pitchFamily="18" charset="0"/>
                <a:ea typeface="Wingdings-Regular"/>
                <a:cs typeface="Times New Roman" panose="02020603050405020304" pitchFamily="18" charset="0"/>
              </a:rPr>
              <a:t> test of </a:t>
            </a:r>
            <a:r>
              <a:rPr lang="fr-FR" sz="2400" b="1" dirty="0" err="1" smtClean="0">
                <a:effectLst/>
                <a:latin typeface="Times New Roman" panose="02020603050405020304" pitchFamily="18" charset="0"/>
                <a:ea typeface="Wingdings-Regular"/>
                <a:cs typeface="Times New Roman" panose="02020603050405020304" pitchFamily="18" charset="0"/>
              </a:rPr>
              <a:t>sphericity</a:t>
            </a:r>
            <a:r>
              <a:rPr lang="ar-SA" sz="2400" dirty="0" smtClean="0">
                <a:effectLst/>
                <a:latin typeface="Times New Roman" panose="02020603050405020304" pitchFamily="18" charset="0"/>
                <a:ea typeface="Wingdings-Regular"/>
                <a:cs typeface="Times New Roman" panose="02020603050405020304" pitchFamily="18" charset="0"/>
              </a:rPr>
              <a:t>: </a:t>
            </a:r>
            <a:endParaRPr lang="fr-FR" sz="2400" dirty="0" smtClean="0">
              <a:effectLst/>
              <a:latin typeface="Times New Roman" panose="02020603050405020304" pitchFamily="18" charset="0"/>
              <a:ea typeface="Wingdings-Regular"/>
              <a:cs typeface="Times New Roman" panose="02020603050405020304" pitchFamily="18" charset="0"/>
            </a:endParaRPr>
          </a:p>
          <a:p>
            <a:pPr lvl="0" algn="r" rtl="1">
              <a:lnSpc>
                <a:spcPct val="150000"/>
              </a:lnSpc>
              <a:spcAft>
                <a:spcPts val="0"/>
              </a:spcAft>
            </a:pPr>
            <a:r>
              <a:rPr lang="ar-SA" sz="2800" dirty="0" smtClean="0">
                <a:solidFill>
                  <a:srgbClr val="FF0000"/>
                </a:solidFill>
                <a:latin typeface="Times New Roman" panose="02020603050405020304" pitchFamily="18" charset="0"/>
                <a:ea typeface="Wingdings-Regular"/>
                <a:cs typeface="Traditional Arabic" panose="02020603050405020304" pitchFamily="18" charset="-78"/>
              </a:rPr>
              <a:t>لحساب </a:t>
            </a:r>
            <a:r>
              <a:rPr lang="ar-SA" sz="2800" dirty="0">
                <a:solidFill>
                  <a:srgbClr val="FF0000"/>
                </a:solidFill>
                <a:latin typeface="Times New Roman" panose="02020603050405020304" pitchFamily="18" charset="0"/>
                <a:ea typeface="Wingdings-Regular"/>
                <a:cs typeface="Traditional Arabic" panose="02020603050405020304" pitchFamily="18" charset="-78"/>
              </a:rPr>
              <a:t>كفاية العينة واختبار ما إذا كانت ا لارتباطات الجزئية بين المتغيرات صغيرة</a:t>
            </a:r>
            <a:r>
              <a:rPr lang="ar-SA" sz="2800" dirty="0">
                <a:latin typeface="Times New Roman" panose="02020603050405020304" pitchFamily="18" charset="0"/>
                <a:ea typeface="Wingdings-Regular"/>
                <a:cs typeface="Traditional Arabic" panose="02020603050405020304" pitchFamily="18" charset="-78"/>
              </a:rPr>
              <a:t>، وتتراوح قيمة هذا الاختبار من</a:t>
            </a:r>
            <a:r>
              <a:rPr lang="fr-FR" sz="2800" dirty="0">
                <a:latin typeface="Traditional Arabic" panose="02020603050405020304" pitchFamily="18" charset="-78"/>
                <a:ea typeface="Wingdings-Regular"/>
                <a:cs typeface="Traditional Arabic" panose="02020603050405020304" pitchFamily="18" charset="-78"/>
              </a:rPr>
              <a:t> )</a:t>
            </a:r>
            <a:r>
              <a:rPr lang="ar-SA" sz="2800" dirty="0">
                <a:latin typeface="Times New Roman" panose="02020603050405020304" pitchFamily="18" charset="0"/>
                <a:ea typeface="Wingdings-Regular"/>
                <a:cs typeface="Traditional Arabic" panose="02020603050405020304" pitchFamily="18" charset="-78"/>
              </a:rPr>
              <a:t>0 إلى</a:t>
            </a:r>
            <a:r>
              <a:rPr lang="fr-FR" sz="2800" dirty="0">
                <a:latin typeface="Traditional Arabic" panose="02020603050405020304" pitchFamily="18" charset="-78"/>
                <a:ea typeface="Wingdings-Regular"/>
                <a:cs typeface="Traditional Arabic" panose="02020603050405020304" pitchFamily="18" charset="-78"/>
              </a:rPr>
              <a:t> (+ 1 </a:t>
            </a:r>
            <a:r>
              <a:rPr lang="ar-SA" sz="2800" dirty="0">
                <a:latin typeface="Times New Roman" panose="02020603050405020304" pitchFamily="18" charset="0"/>
                <a:ea typeface="Wingdings-Regular"/>
                <a:cs typeface="Traditional Arabic" panose="02020603050405020304" pitchFamily="18" charset="-78"/>
              </a:rPr>
              <a:t>حيث تشير القيم القريبة من</a:t>
            </a:r>
            <a:r>
              <a:rPr lang="fr-FR" sz="2800" dirty="0">
                <a:latin typeface="Traditional Arabic" panose="02020603050405020304" pitchFamily="18" charset="-78"/>
                <a:ea typeface="Wingdings-Regular"/>
                <a:cs typeface="Traditional Arabic" panose="02020603050405020304" pitchFamily="18" charset="-78"/>
              </a:rPr>
              <a:t> 1</a:t>
            </a:r>
            <a:r>
              <a:rPr lang="ar-SA" sz="2800" dirty="0">
                <a:latin typeface="Times New Roman" panose="02020603050405020304" pitchFamily="18" charset="0"/>
                <a:ea typeface="Wingdings-Regular"/>
                <a:cs typeface="Traditional Arabic" panose="02020603050405020304" pitchFamily="18" charset="-78"/>
              </a:rPr>
              <a:t>إلى كفاية العينة أ وأنها مناسبة، والقيم الأقل من 0.5 تشير الى عدم كفاية العينة</a:t>
            </a:r>
            <a:r>
              <a:rPr lang="fr-FR" sz="2800" dirty="0">
                <a:latin typeface="Traditional Arabic" panose="02020603050405020304" pitchFamily="18" charset="-78"/>
                <a:ea typeface="Wingdings-Regular"/>
                <a:cs typeface="Traditional Arabic" panose="02020603050405020304" pitchFamily="18" charset="-78"/>
              </a:rPr>
              <a:t>.</a:t>
            </a:r>
            <a:endParaRPr lang="fr-FR" sz="2800" dirty="0">
              <a:latin typeface="Times New Roman" panose="02020603050405020304" pitchFamily="18" charset="0"/>
              <a:ea typeface="SimSun" panose="02010600030101010101" pitchFamily="2" charset="-122"/>
              <a:cs typeface="Traditional Arabic" panose="02020603050405020304" pitchFamily="18" charset="-78"/>
            </a:endParaRPr>
          </a:p>
          <a:p>
            <a:pPr marL="342900" lvl="0" indent="-342900" algn="r" rtl="1">
              <a:lnSpc>
                <a:spcPct val="150000"/>
              </a:lnSpc>
              <a:spcAft>
                <a:spcPts val="0"/>
              </a:spcAft>
              <a:buFont typeface="Wingdings" panose="05000000000000000000" pitchFamily="2" charset="2"/>
              <a:buChar char=""/>
            </a:pPr>
            <a:r>
              <a:rPr lang="ar-SA" sz="2800" dirty="0">
                <a:solidFill>
                  <a:srgbClr val="FF0000"/>
                </a:solidFill>
                <a:latin typeface="Times New Roman" panose="02020603050405020304" pitchFamily="18" charset="0"/>
                <a:ea typeface="Wingdings-Regular"/>
                <a:cs typeface="Traditional Arabic" panose="02020603050405020304" pitchFamily="18" charset="-78"/>
              </a:rPr>
              <a:t>اختبار </a:t>
            </a:r>
            <a:r>
              <a:rPr lang="ar-SA" sz="2800" dirty="0" err="1">
                <a:solidFill>
                  <a:srgbClr val="FF0000"/>
                </a:solidFill>
                <a:latin typeface="Times New Roman" panose="02020603050405020304" pitchFamily="18" charset="0"/>
                <a:ea typeface="Wingdings-Regular"/>
                <a:cs typeface="Traditional Arabic" panose="02020603050405020304" pitchFamily="18" charset="-78"/>
              </a:rPr>
              <a:t>بارتليت</a:t>
            </a:r>
            <a:r>
              <a:rPr lang="ar-SA" sz="2800" dirty="0">
                <a:solidFill>
                  <a:srgbClr val="FF0000"/>
                </a:solidFill>
                <a:latin typeface="Times New Roman" panose="02020603050405020304" pitchFamily="18" charset="0"/>
                <a:ea typeface="Wingdings-Regular"/>
                <a:cs typeface="Traditional Arabic" panose="02020603050405020304" pitchFamily="18" charset="-78"/>
              </a:rPr>
              <a:t> الدائرية: </a:t>
            </a:r>
            <a:r>
              <a:rPr lang="ar-SA" sz="2800" dirty="0">
                <a:latin typeface="Times New Roman" panose="02020603050405020304" pitchFamily="18" charset="0"/>
                <a:ea typeface="Wingdings-Regular"/>
                <a:cs typeface="Traditional Arabic" panose="02020603050405020304" pitchFamily="18" charset="-78"/>
              </a:rPr>
              <a:t>هو مؤشر للعلاقة بين المتغيرات ويجب أن يكون دال إحصائيا مما يدل على أن المصفوفة هي مصفوفة الوحدة</a:t>
            </a:r>
            <a:r>
              <a:rPr lang="fr-FR" sz="2800" dirty="0">
                <a:latin typeface="Traditional Arabic" panose="02020603050405020304" pitchFamily="18" charset="-78"/>
                <a:ea typeface="Wingdings-Regular"/>
                <a:cs typeface="Traditional Arabic" panose="02020603050405020304" pitchFamily="18" charset="-78"/>
              </a:rPr>
              <a:t>.</a:t>
            </a:r>
            <a:endParaRPr lang="fr-FR" sz="2800" dirty="0">
              <a:latin typeface="Times New Roman" panose="02020603050405020304" pitchFamily="18" charset="0"/>
              <a:ea typeface="SimSun" panose="02010600030101010101" pitchFamily="2" charset="-122"/>
              <a:cs typeface="Traditional Arabic" panose="02020603050405020304" pitchFamily="18" charset="-78"/>
            </a:endParaRPr>
          </a:p>
        </p:txBody>
      </p:sp>
    </p:spTree>
    <p:extLst>
      <p:ext uri="{BB962C8B-B14F-4D97-AF65-F5344CB8AC3E}">
        <p14:creationId xmlns:p14="http://schemas.microsoft.com/office/powerpoint/2010/main" val="3945171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1965" y="2508069"/>
            <a:ext cx="9901645" cy="1569660"/>
          </a:xfrm>
          <a:prstGeom prst="rect">
            <a:avLst/>
          </a:prstGeom>
        </p:spPr>
        <p:txBody>
          <a:bodyPr wrap="square">
            <a:spAutoFit/>
          </a:bodyPr>
          <a:lstStyle/>
          <a:p>
            <a:pPr marL="342900" lvl="0" indent="-342900" algn="r" rtl="1">
              <a:spcAft>
                <a:spcPts val="0"/>
              </a:spcAft>
              <a:buFont typeface="Wingdings" panose="05000000000000000000" pitchFamily="2" charset="2"/>
              <a:buChar char=""/>
            </a:pPr>
            <a:r>
              <a:rPr lang="ar-SA" sz="3200" b="1" dirty="0">
                <a:latin typeface="Times New Roman" panose="02020603050405020304" pitchFamily="18" charset="0"/>
                <a:ea typeface="Wingdings-Regular"/>
                <a:cs typeface="Traditional Arabic" panose="02020603050405020304" pitchFamily="18" charset="-78"/>
              </a:rPr>
              <a:t>المحدد</a:t>
            </a:r>
            <a:r>
              <a:rPr lang="fr-FR" sz="3200" dirty="0">
                <a:latin typeface="Traditional Arabic" panose="02020603050405020304" pitchFamily="18" charset="-78"/>
                <a:ea typeface="Wingdings-Regular"/>
                <a:cs typeface="Traditional Arabic" panose="02020603050405020304" pitchFamily="18" charset="-78"/>
              </a:rPr>
              <a:t>: </a:t>
            </a:r>
            <a:r>
              <a:rPr lang="fr-FR" sz="2800" b="1" dirty="0" err="1" smtClean="0">
                <a:effectLst/>
                <a:latin typeface="Times New Roman" panose="02020603050405020304" pitchFamily="18" charset="0"/>
                <a:ea typeface="Wingdings-Regular"/>
                <a:cs typeface="Times New Roman" panose="02020603050405020304" pitchFamily="18" charset="0"/>
              </a:rPr>
              <a:t>Determinant</a:t>
            </a:r>
            <a:r>
              <a:rPr lang="fr-FR" sz="2800" b="1" dirty="0" smtClean="0">
                <a:effectLst/>
                <a:latin typeface="Traditional Arabic" panose="02020603050405020304" pitchFamily="18" charset="-78"/>
                <a:ea typeface="Wingdings-Regular"/>
                <a:cs typeface="Traditional Arabic" panose="02020603050405020304" pitchFamily="18" charset="-78"/>
              </a:rPr>
              <a:t> </a:t>
            </a:r>
            <a:r>
              <a:rPr lang="ar-SA" sz="3200" b="1" dirty="0">
                <a:latin typeface="Times New Roman" panose="02020603050405020304" pitchFamily="18" charset="0"/>
                <a:ea typeface="Wingdings-Regular"/>
                <a:cs typeface="Traditional Arabic" panose="02020603050405020304" pitchFamily="18" charset="-78"/>
              </a:rPr>
              <a:t>لقياس</a:t>
            </a:r>
            <a:r>
              <a:rPr lang="ar-SA" sz="3200" dirty="0">
                <a:latin typeface="Times New Roman" panose="02020603050405020304" pitchFamily="18" charset="0"/>
                <a:ea typeface="Wingdings-Regular"/>
                <a:cs typeface="Traditional Arabic" panose="02020603050405020304" pitchFamily="18" charset="-78"/>
              </a:rPr>
              <a:t> مشكلة الارتباط الذاتي، ويجب ا لا تقل قيمة المحدد عن </a:t>
            </a:r>
            <a:r>
              <a:rPr lang="fr-FR" sz="3200" dirty="0">
                <a:latin typeface="Traditional Arabic" panose="02020603050405020304" pitchFamily="18" charset="-78"/>
                <a:ea typeface="Wingdings-Regular"/>
                <a:cs typeface="Traditional Arabic" panose="02020603050405020304" pitchFamily="18" charset="-78"/>
              </a:rPr>
              <a:t>0.0001)</a:t>
            </a:r>
            <a:r>
              <a:rPr lang="ar-SA" sz="3200" dirty="0">
                <a:latin typeface="Times New Roman" panose="02020603050405020304" pitchFamily="18" charset="0"/>
                <a:ea typeface="Wingdings-Regular"/>
                <a:cs typeface="Traditional Arabic" panose="02020603050405020304" pitchFamily="18" charset="-78"/>
              </a:rPr>
              <a:t>) فإذا كانت قيمته أقل من ذلك ننظر الى المتغيرات المرتبطة عاليا أكثر من (0.80).</a:t>
            </a:r>
            <a:endParaRPr lang="fr-FR" sz="3200" dirty="0">
              <a:latin typeface="Times New Roman" panose="02020603050405020304" pitchFamily="18" charset="0"/>
              <a:ea typeface="SimSun" panose="02010600030101010101" pitchFamily="2" charset="-122"/>
              <a:cs typeface="Traditional Arabic" panose="02020603050405020304" pitchFamily="18" charset="-78"/>
            </a:endParaRPr>
          </a:p>
        </p:txBody>
      </p:sp>
    </p:spTree>
    <p:extLst>
      <p:ext uri="{BB962C8B-B14F-4D97-AF65-F5344CB8AC3E}">
        <p14:creationId xmlns:p14="http://schemas.microsoft.com/office/powerpoint/2010/main" val="3752655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0" y="1"/>
            <a:ext cx="11865429" cy="6335486"/>
          </a:xfrm>
          <a:prstGeom prst="rect">
            <a:avLst/>
          </a:prstGeom>
        </p:spPr>
      </p:pic>
    </p:spTree>
    <p:extLst>
      <p:ext uri="{BB962C8B-B14F-4D97-AF65-F5344CB8AC3E}">
        <p14:creationId xmlns:p14="http://schemas.microsoft.com/office/powerpoint/2010/main" val="1775431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11" y="0"/>
            <a:ext cx="11338560" cy="6283234"/>
          </a:xfrm>
          <a:prstGeom prst="rect">
            <a:avLst/>
          </a:prstGeom>
        </p:spPr>
      </p:pic>
    </p:spTree>
    <p:extLst>
      <p:ext uri="{BB962C8B-B14F-4D97-AF65-F5344CB8AC3E}">
        <p14:creationId xmlns:p14="http://schemas.microsoft.com/office/powerpoint/2010/main" val="1153016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12" y="209007"/>
            <a:ext cx="11306175" cy="5682206"/>
          </a:xfrm>
          <a:prstGeom prst="rect">
            <a:avLst/>
          </a:prstGeom>
        </p:spPr>
      </p:pic>
    </p:spTree>
    <p:extLst>
      <p:ext uri="{BB962C8B-B14F-4D97-AF65-F5344CB8AC3E}">
        <p14:creationId xmlns:p14="http://schemas.microsoft.com/office/powerpoint/2010/main" val="2630124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326571"/>
            <a:ext cx="12068175" cy="5674179"/>
          </a:xfrm>
          <a:prstGeom prst="rect">
            <a:avLst/>
          </a:prstGeom>
        </p:spPr>
      </p:pic>
    </p:spTree>
    <p:extLst>
      <p:ext uri="{BB962C8B-B14F-4D97-AF65-F5344CB8AC3E}">
        <p14:creationId xmlns:p14="http://schemas.microsoft.com/office/powerpoint/2010/main" val="1055376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قد تكون صورة لـ ‏نص مفاده '‏Method Factor Analysis: Rotation None Direct Oblimin Delta: Quartimax Equamax 0 Promax Display Display سحا Rotated solution 5 Maximum Maximum Iterations for Convergence: Continue Loading plot(s) Cancel 25 He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565"/>
            <a:ext cx="11972925" cy="583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30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143691"/>
            <a:ext cx="11772900" cy="5943600"/>
          </a:xfrm>
          <a:prstGeom prst="rect">
            <a:avLst/>
          </a:prstGeom>
        </p:spPr>
      </p:pic>
    </p:spTree>
    <p:extLst>
      <p:ext uri="{BB962C8B-B14F-4D97-AF65-F5344CB8AC3E}">
        <p14:creationId xmlns:p14="http://schemas.microsoft.com/office/powerpoint/2010/main" val="754000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7" y="261258"/>
            <a:ext cx="11477625" cy="5677580"/>
          </a:xfrm>
          <a:prstGeom prst="rect">
            <a:avLst/>
          </a:prstGeom>
        </p:spPr>
      </p:pic>
    </p:spTree>
    <p:extLst>
      <p:ext uri="{BB962C8B-B14F-4D97-AF65-F5344CB8AC3E}">
        <p14:creationId xmlns:p14="http://schemas.microsoft.com/office/powerpoint/2010/main" val="3892779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46366" y="2155371"/>
            <a:ext cx="7390817" cy="2496517"/>
          </a:xfrm>
          <a:prstGeom prst="rect">
            <a:avLst/>
          </a:prstGeom>
        </p:spPr>
        <p:txBody>
          <a:bodyPr wrap="square">
            <a:spAutoFit/>
          </a:bodyPr>
          <a:lstStyle/>
          <a:p>
            <a:pPr algn="justLow" rtl="1">
              <a:lnSpc>
                <a:spcPct val="150000"/>
              </a:lnSpc>
            </a:pPr>
            <a:r>
              <a:rPr lang="ar-DZ" sz="3600" dirty="0">
                <a:cs typeface="+mj-cs"/>
              </a:rPr>
              <a:t>مجموعة من </a:t>
            </a:r>
            <a:r>
              <a:rPr lang="ar-DZ" sz="3600" dirty="0" smtClean="0">
                <a:cs typeface="+mj-cs"/>
              </a:rPr>
              <a:t>الأساليب الإحصائية </a:t>
            </a:r>
            <a:r>
              <a:rPr lang="ar-DZ" sz="3600" dirty="0">
                <a:cs typeface="+mj-cs"/>
              </a:rPr>
              <a:t>، التي تهدف إلي تخفيض عدد </a:t>
            </a:r>
            <a:r>
              <a:rPr lang="ar-DZ" sz="3600" dirty="0" smtClean="0">
                <a:cs typeface="+mj-cs"/>
              </a:rPr>
              <a:t>المتغيرات </a:t>
            </a:r>
            <a:r>
              <a:rPr lang="ar-DZ" sz="3600" dirty="0">
                <a:cs typeface="+mj-cs"/>
              </a:rPr>
              <a:t>أو البيانات </a:t>
            </a:r>
            <a:r>
              <a:rPr lang="ar-DZ" sz="3600" dirty="0" smtClean="0">
                <a:cs typeface="+mj-cs"/>
              </a:rPr>
              <a:t>المتعلقة</a:t>
            </a:r>
            <a:r>
              <a:rPr lang="fr-FR" sz="3600" dirty="0" smtClean="0">
                <a:cs typeface="+mj-cs"/>
              </a:rPr>
              <a:t> </a:t>
            </a:r>
            <a:r>
              <a:rPr lang="ar-DZ" sz="3600" dirty="0" smtClean="0">
                <a:cs typeface="+mj-cs"/>
              </a:rPr>
              <a:t>بظاهرة</a:t>
            </a:r>
            <a:r>
              <a:rPr lang="fr-FR" sz="3600" dirty="0" smtClean="0">
                <a:cs typeface="+mj-cs"/>
              </a:rPr>
              <a:t> </a:t>
            </a:r>
            <a:r>
              <a:rPr lang="ar-DZ" sz="3600" dirty="0" smtClean="0">
                <a:cs typeface="+mj-cs"/>
              </a:rPr>
              <a:t>معينة</a:t>
            </a:r>
            <a:r>
              <a:rPr lang="ar-DZ" sz="3600" dirty="0">
                <a:cs typeface="+mj-cs"/>
              </a:rPr>
              <a:t>.</a:t>
            </a:r>
            <a:endParaRPr lang="fr-FR" sz="3600" dirty="0">
              <a:cs typeface="+mj-cs"/>
            </a:endParaRPr>
          </a:p>
        </p:txBody>
      </p:sp>
    </p:spTree>
    <p:extLst>
      <p:ext uri="{BB962C8B-B14F-4D97-AF65-F5344CB8AC3E}">
        <p14:creationId xmlns:p14="http://schemas.microsoft.com/office/powerpoint/2010/main" val="3303836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1262" y="1964174"/>
            <a:ext cx="4870244" cy="523220"/>
          </a:xfrm>
          <a:prstGeom prst="rect">
            <a:avLst/>
          </a:prstGeom>
        </p:spPr>
        <p:txBody>
          <a:bodyPr wrap="none">
            <a:spAutoFit/>
          </a:bodyPr>
          <a:lstStyle/>
          <a:p>
            <a:r>
              <a:rPr lang="ar-DZ" sz="2800" b="1" dirty="0">
                <a:latin typeface="Sakkal Majalla" panose="02000000000000000000" pitchFamily="2" charset="-78"/>
                <a:ea typeface="Calibri" panose="020F0502020204030204" pitchFamily="34" charset="0"/>
                <a:cs typeface="Sakkal Majalla" panose="02000000000000000000" pitchFamily="2" charset="-78"/>
              </a:rPr>
              <a:t>المتغيرات المستخدمة </a:t>
            </a:r>
            <a:r>
              <a:rPr lang="ar-DZ" sz="2800" b="1" dirty="0" smtClean="0">
                <a:latin typeface="Sakkal Majalla" panose="02000000000000000000" pitchFamily="2" charset="-78"/>
                <a:ea typeface="Calibri" panose="020F0502020204030204" pitchFamily="34" charset="0"/>
                <a:cs typeface="Sakkal Majalla" panose="02000000000000000000" pitchFamily="2" charset="-78"/>
              </a:rPr>
              <a:t>لوصف</a:t>
            </a:r>
            <a:r>
              <a:rPr lang="ar-DZ" sz="2800" b="1" dirty="0">
                <a:latin typeface="Sakkal Majalla" panose="02000000000000000000" pitchFamily="2" charset="-78"/>
                <a:ea typeface="Calibri" panose="020F0502020204030204" pitchFamily="34" charset="0"/>
                <a:cs typeface="Sakkal Majalla" panose="02000000000000000000" pitchFamily="2" charset="-78"/>
              </a:rPr>
              <a:t> </a:t>
            </a:r>
            <a:r>
              <a:rPr lang="ar-DZ" sz="2800" b="1" dirty="0" smtClean="0">
                <a:latin typeface="Sakkal Majalla" panose="02000000000000000000" pitchFamily="2" charset="-78"/>
                <a:ea typeface="Calibri" panose="020F0502020204030204" pitchFamily="34" charset="0"/>
                <a:cs typeface="Sakkal Majalla" panose="02000000000000000000" pitchFamily="2" charset="-78"/>
              </a:rPr>
              <a:t>موضوع الدراسة</a:t>
            </a:r>
            <a:endParaRPr lang="fr-FR" sz="2800" dirty="0">
              <a:latin typeface="Sakkal Majalla" panose="02000000000000000000" pitchFamily="2" charset="-78"/>
              <a:cs typeface="Sakkal Majalla" panose="02000000000000000000" pitchFamily="2" charset="-78"/>
            </a:endParaRPr>
          </a:p>
        </p:txBody>
      </p:sp>
      <p:sp>
        <p:nvSpPr>
          <p:cNvPr id="3" name="Rectangle 2"/>
          <p:cNvSpPr/>
          <p:nvPr/>
        </p:nvSpPr>
        <p:spPr>
          <a:xfrm>
            <a:off x="1005842" y="2821578"/>
            <a:ext cx="10162902" cy="553357"/>
          </a:xfrm>
          <a:prstGeom prst="rect">
            <a:avLst/>
          </a:prstGeom>
        </p:spPr>
        <p:txBody>
          <a:bodyPr wrap="square">
            <a:spAutoFit/>
          </a:bodyPr>
          <a:lstStyle/>
          <a:p>
            <a:pPr indent="449580" algn="ctr" rtl="1" fontAlgn="base">
              <a:lnSpc>
                <a:spcPct val="107000"/>
              </a:lnSpc>
              <a:spcAft>
                <a:spcPts val="0"/>
              </a:spcAft>
            </a:pPr>
            <a:r>
              <a:rPr lang="ar-DZ" sz="2800" b="1" dirty="0">
                <a:latin typeface="Calibri" panose="020F0502020204030204" pitchFamily="34" charset="0"/>
                <a:ea typeface="Calibri" panose="020F0502020204030204" pitchFamily="34" charset="0"/>
                <a:cs typeface="Traditional Arabic" panose="02020603050405020304" pitchFamily="18" charset="-78"/>
              </a:rPr>
              <a:t>اعتمدنا في التحليل على 20 عاملا،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8572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020133261"/>
              </p:ext>
            </p:extLst>
          </p:nvPr>
        </p:nvGraphicFramePr>
        <p:xfrm>
          <a:off x="864173" y="2216639"/>
          <a:ext cx="10058400" cy="3223631"/>
        </p:xfrm>
        <a:graphic>
          <a:graphicData uri="http://schemas.openxmlformats.org/drawingml/2006/table">
            <a:tbl>
              <a:tblPr>
                <a:tableStyleId>{5940675A-B579-460E-94D1-54222C63F5DA}</a:tableStyleId>
              </a:tblPr>
              <a:tblGrid>
                <a:gridCol w="3747016">
                  <a:extLst>
                    <a:ext uri="{9D8B030D-6E8A-4147-A177-3AD203B41FA5}">
                      <a16:colId xmlns:a16="http://schemas.microsoft.com/office/drawing/2014/main" val="20000"/>
                    </a:ext>
                  </a:extLst>
                </a:gridCol>
                <a:gridCol w="4506720">
                  <a:extLst>
                    <a:ext uri="{9D8B030D-6E8A-4147-A177-3AD203B41FA5}">
                      <a16:colId xmlns:a16="http://schemas.microsoft.com/office/drawing/2014/main" val="20001"/>
                    </a:ext>
                  </a:extLst>
                </a:gridCol>
                <a:gridCol w="1804664">
                  <a:extLst>
                    <a:ext uri="{9D8B030D-6E8A-4147-A177-3AD203B41FA5}">
                      <a16:colId xmlns:a16="http://schemas.microsoft.com/office/drawing/2014/main" val="20002"/>
                    </a:ext>
                  </a:extLst>
                </a:gridCol>
              </a:tblGrid>
              <a:tr h="347490">
                <a:tc gridSpan="3">
                  <a:txBody>
                    <a:bodyPr/>
                    <a:lstStyle/>
                    <a:p>
                      <a:pPr marL="0" marR="38100" algn="ctr">
                        <a:lnSpc>
                          <a:spcPct val="100000"/>
                        </a:lnSpc>
                        <a:spcAft>
                          <a:spcPts val="0"/>
                        </a:spcAft>
                      </a:pPr>
                      <a:r>
                        <a:rPr lang="fr-FR" sz="2800" b="0" dirty="0">
                          <a:effectLst/>
                        </a:rPr>
                        <a:t>Indice </a:t>
                      </a:r>
                      <a:r>
                        <a:rPr lang="fr-FR" sz="2800" b="0" dirty="0" err="1">
                          <a:effectLst/>
                        </a:rPr>
                        <a:t>KMO</a:t>
                      </a:r>
                      <a:r>
                        <a:rPr lang="fr-FR" sz="2800" b="0" dirty="0">
                          <a:effectLst/>
                        </a:rPr>
                        <a:t> et test de Bartlett</a:t>
                      </a:r>
                      <a:endParaRPr lang="fr-FR" sz="40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011351">
                <a:tc gridSpan="2">
                  <a:txBody>
                    <a:bodyPr/>
                    <a:lstStyle/>
                    <a:p>
                      <a:pPr marL="0" marR="38100">
                        <a:lnSpc>
                          <a:spcPct val="100000"/>
                        </a:lnSpc>
                        <a:spcAft>
                          <a:spcPts val="0"/>
                        </a:spcAft>
                      </a:pPr>
                      <a:r>
                        <a:rPr lang="fr-FR" sz="2800" b="0" dirty="0">
                          <a:effectLst/>
                        </a:rPr>
                        <a:t>Mesure de précision de l'échantillonnage de Kaiser-Meyer-</a:t>
                      </a:r>
                      <a:r>
                        <a:rPr lang="fr-FR" sz="2800" b="0" dirty="0" err="1">
                          <a:effectLst/>
                        </a:rPr>
                        <a:t>Olkin</a:t>
                      </a:r>
                      <a:r>
                        <a:rPr lang="fr-FR" sz="2800" b="0" dirty="0">
                          <a:effectLst/>
                        </a:rPr>
                        <a:t>.</a:t>
                      </a:r>
                      <a:endParaRPr lang="fr-FR" sz="40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fr-FR"/>
                    </a:p>
                  </a:txBody>
                  <a:tcPr/>
                </a:tc>
                <a:tc>
                  <a:txBody>
                    <a:bodyPr/>
                    <a:lstStyle/>
                    <a:p>
                      <a:pPr marL="0" marR="38100" algn="r">
                        <a:lnSpc>
                          <a:spcPct val="100000"/>
                        </a:lnSpc>
                        <a:spcAft>
                          <a:spcPts val="0"/>
                        </a:spcAft>
                      </a:pPr>
                      <a:r>
                        <a:rPr lang="fr-FR" sz="2800" b="0">
                          <a:effectLst/>
                        </a:rPr>
                        <a:t>,876</a:t>
                      </a:r>
                      <a:endParaRPr lang="fr-FR" sz="4000" b="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679420">
                <a:tc rowSpan="3">
                  <a:txBody>
                    <a:bodyPr/>
                    <a:lstStyle/>
                    <a:p>
                      <a:pPr marL="0" marR="38100">
                        <a:lnSpc>
                          <a:spcPct val="100000"/>
                        </a:lnSpc>
                        <a:spcAft>
                          <a:spcPts val="0"/>
                        </a:spcAft>
                      </a:pPr>
                      <a:r>
                        <a:rPr lang="fr-FR" sz="2800" b="0">
                          <a:effectLst/>
                        </a:rPr>
                        <a:t>Test de sphéricité de Bartlett</a:t>
                      </a:r>
                      <a:endParaRPr lang="fr-FR" sz="4000" b="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38100" algn="ctr">
                        <a:lnSpc>
                          <a:spcPct val="100000"/>
                        </a:lnSpc>
                        <a:spcAft>
                          <a:spcPts val="0"/>
                        </a:spcAft>
                      </a:pPr>
                      <a:r>
                        <a:rPr lang="fr-FR" sz="2800" b="0" dirty="0">
                          <a:effectLst/>
                        </a:rPr>
                        <a:t>Khi-deux approximé</a:t>
                      </a:r>
                      <a:endParaRPr lang="fr-FR" sz="40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38100" algn="r">
                        <a:lnSpc>
                          <a:spcPct val="100000"/>
                        </a:lnSpc>
                        <a:spcAft>
                          <a:spcPts val="0"/>
                        </a:spcAft>
                      </a:pPr>
                      <a:r>
                        <a:rPr lang="fr-FR" sz="2800" b="0" dirty="0">
                          <a:effectLst/>
                        </a:rPr>
                        <a:t>3095,358</a:t>
                      </a:r>
                      <a:endParaRPr lang="fr-FR" sz="40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347490">
                <a:tc vMerge="1">
                  <a:txBody>
                    <a:bodyPr/>
                    <a:lstStyle/>
                    <a:p>
                      <a:endParaRPr lang="fr-FR"/>
                    </a:p>
                  </a:txBody>
                  <a:tcPr/>
                </a:tc>
                <a:tc>
                  <a:txBody>
                    <a:bodyPr/>
                    <a:lstStyle/>
                    <a:p>
                      <a:pPr marL="0" marR="38100" algn="ctr">
                        <a:lnSpc>
                          <a:spcPct val="100000"/>
                        </a:lnSpc>
                        <a:spcAft>
                          <a:spcPts val="0"/>
                        </a:spcAft>
                      </a:pPr>
                      <a:r>
                        <a:rPr lang="fr-FR" sz="2800" b="0" dirty="0" err="1">
                          <a:effectLst/>
                        </a:rPr>
                        <a:t>ddl</a:t>
                      </a:r>
                      <a:endParaRPr lang="fr-FR" sz="40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38100" algn="r">
                        <a:lnSpc>
                          <a:spcPct val="100000"/>
                        </a:lnSpc>
                        <a:spcAft>
                          <a:spcPts val="0"/>
                        </a:spcAft>
                      </a:pPr>
                      <a:r>
                        <a:rPr lang="fr-FR" sz="2800" b="0">
                          <a:effectLst/>
                        </a:rPr>
                        <a:t>190</a:t>
                      </a:r>
                      <a:endParaRPr lang="fr-FR" sz="4000" b="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679420">
                <a:tc vMerge="1">
                  <a:txBody>
                    <a:bodyPr/>
                    <a:lstStyle/>
                    <a:p>
                      <a:endParaRPr lang="fr-FR"/>
                    </a:p>
                  </a:txBody>
                  <a:tcPr/>
                </a:tc>
                <a:tc>
                  <a:txBody>
                    <a:bodyPr/>
                    <a:lstStyle/>
                    <a:p>
                      <a:pPr marL="0" marR="38100" algn="ctr">
                        <a:lnSpc>
                          <a:spcPct val="100000"/>
                        </a:lnSpc>
                        <a:spcAft>
                          <a:spcPts val="0"/>
                        </a:spcAft>
                      </a:pPr>
                      <a:r>
                        <a:rPr lang="fr-FR" sz="2800" b="0" dirty="0">
                          <a:effectLst/>
                        </a:rPr>
                        <a:t>Signification de Bartlett</a:t>
                      </a:r>
                      <a:endParaRPr lang="fr-FR" sz="40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38100" algn="r">
                        <a:lnSpc>
                          <a:spcPct val="100000"/>
                        </a:lnSpc>
                        <a:spcAft>
                          <a:spcPts val="0"/>
                        </a:spcAft>
                      </a:pPr>
                      <a:r>
                        <a:rPr lang="fr-FR" sz="2800" b="0" dirty="0">
                          <a:effectLst/>
                        </a:rPr>
                        <a:t>,000</a:t>
                      </a:r>
                      <a:endParaRPr lang="fr-FR" sz="40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bl>
          </a:graphicData>
        </a:graphic>
      </p:graphicFrame>
      <p:sp>
        <p:nvSpPr>
          <p:cNvPr id="4" name="Rectangle 3"/>
          <p:cNvSpPr/>
          <p:nvPr/>
        </p:nvSpPr>
        <p:spPr>
          <a:xfrm>
            <a:off x="6037507" y="1010586"/>
            <a:ext cx="4621778" cy="646331"/>
          </a:xfrm>
          <a:prstGeom prst="rect">
            <a:avLst/>
          </a:prstGeom>
        </p:spPr>
        <p:txBody>
          <a:bodyPr wrap="none">
            <a:spAutoFit/>
          </a:bodyPr>
          <a:lstStyle/>
          <a:p>
            <a:r>
              <a:rPr lang="ar-SA" sz="3600" b="1" dirty="0">
                <a:ea typeface="Calibri" panose="020F0502020204030204" pitchFamily="34" charset="0"/>
                <a:cs typeface="Traditional Arabic" panose="02020603050405020304" pitchFamily="18" charset="-78"/>
              </a:rPr>
              <a:t>اختبار كفاءة التحليل العاملي للعينة:</a:t>
            </a:r>
            <a:endParaRPr lang="fr-FR" sz="3600" dirty="0"/>
          </a:p>
        </p:txBody>
      </p:sp>
      <p:sp>
        <p:nvSpPr>
          <p:cNvPr id="6" name="Rectangle 5"/>
          <p:cNvSpPr/>
          <p:nvPr/>
        </p:nvSpPr>
        <p:spPr>
          <a:xfrm>
            <a:off x="2648237" y="1752112"/>
            <a:ext cx="4463081" cy="523220"/>
          </a:xfrm>
          <a:prstGeom prst="rect">
            <a:avLst/>
          </a:prstGeom>
        </p:spPr>
        <p:txBody>
          <a:bodyPr wrap="none">
            <a:spAutoFit/>
          </a:bodyPr>
          <a:lstStyle/>
          <a:p>
            <a:pPr algn="r" rtl="1"/>
            <a:r>
              <a:rPr lang="ar-DZ" sz="2800" b="1">
                <a:ea typeface="Calibri" panose="020F0502020204030204" pitchFamily="34" charset="0"/>
                <a:cs typeface="Traditional Arabic" panose="02020603050405020304" pitchFamily="18" charset="-78"/>
              </a:rPr>
              <a:t>نتائج اختبار</a:t>
            </a:r>
            <a:r>
              <a:rPr lang="fr-FR" sz="2800" b="1" dirty="0">
                <a:latin typeface="Traditional Arabic" panose="02020603050405020304" pitchFamily="18" charset="-78"/>
                <a:ea typeface="Calibri" panose="020F0502020204030204" pitchFamily="34" charset="0"/>
              </a:rPr>
              <a:t>Bartlett </a:t>
            </a:r>
            <a:r>
              <a:rPr lang="ar-DZ" sz="2800" b="1" dirty="0">
                <a:latin typeface="Traditional Arabic" panose="02020603050405020304" pitchFamily="18" charset="-78"/>
                <a:ea typeface="Calibri" panose="020F0502020204030204" pitchFamily="34" charset="0"/>
              </a:rPr>
              <a:t>ومؤشر </a:t>
            </a:r>
            <a:r>
              <a:rPr lang="fr-FR" sz="2800" b="1" dirty="0">
                <a:latin typeface="Traditional Arabic" panose="02020603050405020304" pitchFamily="18" charset="-78"/>
                <a:ea typeface="Calibri" panose="020F0502020204030204" pitchFamily="34" charset="0"/>
              </a:rPr>
              <a:t>KMO</a:t>
            </a:r>
            <a:endParaRPr lang="fr-FR" sz="2800" dirty="0"/>
          </a:p>
        </p:txBody>
      </p:sp>
    </p:spTree>
    <p:extLst>
      <p:ext uri="{BB962C8B-B14F-4D97-AF65-F5344CB8AC3E}">
        <p14:creationId xmlns:p14="http://schemas.microsoft.com/office/powerpoint/2010/main" val="3948655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269" y="1319350"/>
            <a:ext cx="9771017" cy="3323987"/>
          </a:xfrm>
          <a:prstGeom prst="rect">
            <a:avLst/>
          </a:prstGeom>
        </p:spPr>
        <p:txBody>
          <a:bodyPr wrap="square">
            <a:spAutoFit/>
          </a:bodyPr>
          <a:lstStyle/>
          <a:p>
            <a:pPr algn="just" rtl="1">
              <a:lnSpc>
                <a:spcPct val="150000"/>
              </a:lnSpc>
              <a:spcAft>
                <a:spcPts val="0"/>
              </a:spcAft>
            </a:pPr>
            <a:r>
              <a:rPr lang="ar-DZ" sz="2800">
                <a:latin typeface="Calibri" panose="020F0502020204030204" pitchFamily="34" charset="0"/>
                <a:ea typeface="Calibri" panose="020F0502020204030204" pitchFamily="34" charset="0"/>
                <a:cs typeface="Traditional Arabic" panose="02020603050405020304" pitchFamily="18" charset="-78"/>
              </a:rPr>
              <a:t>يبين الجدول الموالي نتائج اختبار </a:t>
            </a:r>
            <a:r>
              <a:rPr lang="ar-DZ" sz="2800" dirty="0" err="1">
                <a:latin typeface="Calibri" panose="020F0502020204030204" pitchFamily="34" charset="0"/>
                <a:ea typeface="Calibri" panose="020F0502020204030204" pitchFamily="34" charset="0"/>
                <a:cs typeface="Traditional Arabic" panose="02020603050405020304" pitchFamily="18" charset="-78"/>
              </a:rPr>
              <a:t>كايزر</a:t>
            </a:r>
            <a:r>
              <a:rPr lang="ar-DZ" sz="2800" dirty="0">
                <a:latin typeface="Calibri" panose="020F0502020204030204" pitchFamily="34" charset="0"/>
                <a:ea typeface="Calibri" panose="020F0502020204030204" pitchFamily="34" charset="0"/>
                <a:cs typeface="Traditional Arabic" panose="02020603050405020304" pitchFamily="18" charset="-78"/>
              </a:rPr>
              <a:t>-</a:t>
            </a:r>
            <a:r>
              <a:rPr lang="ar-DZ" sz="2800" dirty="0" err="1">
                <a:latin typeface="Calibri" panose="020F0502020204030204" pitchFamily="34" charset="0"/>
                <a:ea typeface="Calibri" panose="020F0502020204030204" pitchFamily="34" charset="0"/>
                <a:cs typeface="Traditional Arabic" panose="02020603050405020304" pitchFamily="18" charset="-78"/>
              </a:rPr>
              <a:t>ماير</a:t>
            </a:r>
            <a:r>
              <a:rPr lang="ar-DZ" sz="2800" dirty="0">
                <a:latin typeface="Calibri" panose="020F0502020204030204" pitchFamily="34" charset="0"/>
                <a:ea typeface="Calibri" panose="020F0502020204030204" pitchFamily="34" charset="0"/>
                <a:cs typeface="Traditional Arabic" panose="02020603050405020304" pitchFamily="18" charset="-78"/>
              </a:rPr>
              <a:t>-أولكن</a:t>
            </a:r>
            <a:r>
              <a:rPr lang="fr-FR" sz="2800" dirty="0">
                <a:latin typeface="Traditional Arabic" panose="02020603050405020304" pitchFamily="18" charset="-78"/>
                <a:ea typeface="Calibri" panose="020F0502020204030204" pitchFamily="34" charset="0"/>
                <a:cs typeface="Arial" panose="020B0604020202020204" pitchFamily="34" charset="0"/>
              </a:rPr>
              <a:t> (K-M-O)</a:t>
            </a:r>
            <a:r>
              <a:rPr lang="ar-DZ" sz="2800" dirty="0">
                <a:latin typeface="Calibri" panose="020F0502020204030204" pitchFamily="34" charset="0"/>
                <a:ea typeface="Calibri" panose="020F0502020204030204" pitchFamily="34" charset="0"/>
                <a:cs typeface="Traditional Arabic" panose="02020603050405020304" pitchFamily="18" charset="-78"/>
              </a:rPr>
              <a:t>، وهو يشير إلى مدى تحقق إحدى فرضيات هذا التحليل وهي تجاوز قيمة </a:t>
            </a:r>
            <a:r>
              <a:rPr lang="fr-FR" sz="2800" dirty="0">
                <a:latin typeface="Traditional Arabic" panose="02020603050405020304" pitchFamily="18" charset="-78"/>
                <a:ea typeface="Calibri" panose="020F0502020204030204" pitchFamily="34" charset="0"/>
                <a:cs typeface="Arial" panose="020B0604020202020204" pitchFamily="34" charset="0"/>
              </a:rPr>
              <a:t>(K-M-O) </a:t>
            </a:r>
            <a:r>
              <a:rPr lang="ar-DZ" sz="2800" dirty="0">
                <a:latin typeface="Calibri" panose="020F0502020204030204" pitchFamily="34" charset="0"/>
                <a:ea typeface="Calibri" panose="020F0502020204030204" pitchFamily="34" charset="0"/>
                <a:cs typeface="Traditional Arabic" panose="02020603050405020304" pitchFamily="18" charset="-78"/>
              </a:rPr>
              <a:t>لنسبة 60</a:t>
            </a:r>
            <a:r>
              <a:rPr lang="fr-FR" sz="2800" dirty="0">
                <a:latin typeface="Traditional Arabic" panose="02020603050405020304" pitchFamily="18" charset="-78"/>
                <a:ea typeface="Calibri" panose="020F0502020204030204" pitchFamily="34" charset="0"/>
                <a:cs typeface="Arial" panose="020B0604020202020204" pitchFamily="34" charset="0"/>
              </a:rPr>
              <a:t>% </a:t>
            </a:r>
            <a:r>
              <a:rPr lang="ar-DZ" sz="2800" dirty="0">
                <a:latin typeface="Calibri" panose="020F0502020204030204" pitchFamily="34" charset="0"/>
                <a:ea typeface="Calibri" panose="020F0502020204030204" pitchFamily="34" charset="0"/>
                <a:cs typeface="Traditional Arabic" panose="02020603050405020304" pitchFamily="18" charset="-78"/>
              </a:rPr>
              <a:t>وهذا ما يبدوا محققا حيث بلغت قيمة هذا المؤشر0.876، مما يدل على كفاية العينة موضوع الدراسة والتحليل. كما تظهر نتيجة اختبار </a:t>
            </a:r>
            <a:r>
              <a:rPr lang="fr-FR" sz="2800" dirty="0">
                <a:latin typeface="Traditional Arabic" panose="02020603050405020304" pitchFamily="18" charset="-78"/>
                <a:ea typeface="Calibri" panose="020F0502020204030204" pitchFamily="34" charset="0"/>
                <a:cs typeface="Arial" panose="020B0604020202020204" pitchFamily="34" charset="0"/>
              </a:rPr>
              <a:t>Bartlett </a:t>
            </a:r>
            <a:r>
              <a:rPr lang="ar-DZ" sz="2800" dirty="0">
                <a:latin typeface="Calibri" panose="020F0502020204030204" pitchFamily="34" charset="0"/>
                <a:ea typeface="Calibri" panose="020F0502020204030204" pitchFamily="34" charset="0"/>
                <a:cs typeface="Traditional Arabic" panose="02020603050405020304" pitchFamily="18" charset="-78"/>
              </a:rPr>
              <a:t>دالة، ويعد هذا مؤشرا لاختلاف مصفوفة الارتباط عن مصفوفة الوحدة، بمعنى أنه توجد تباينا مشتركة بين متغيرات الدراسة تشكل مجموعة من العوامل الخفية، وهو ما نسعى إلى الكشف عنه</a:t>
            </a:r>
            <a:r>
              <a:rPr lang="fr-FR" sz="2800" dirty="0">
                <a:latin typeface="Traditional Arabic" panose="02020603050405020304" pitchFamily="18" charset="-78"/>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5643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589" y="1463040"/>
            <a:ext cx="9144000" cy="3323987"/>
          </a:xfrm>
          <a:prstGeom prst="rect">
            <a:avLst/>
          </a:prstGeom>
        </p:spPr>
        <p:txBody>
          <a:bodyPr wrap="square">
            <a:spAutoFit/>
          </a:bodyPr>
          <a:lstStyle/>
          <a:p>
            <a:pPr algn="just" rtl="1" fontAlgn="base">
              <a:lnSpc>
                <a:spcPct val="150000"/>
              </a:lnSpc>
              <a:spcAft>
                <a:spcPts val="0"/>
              </a:spcAft>
            </a:pPr>
            <a:r>
              <a:rPr lang="ar-DZ" sz="2800" b="1" dirty="0" smtClean="0">
                <a:latin typeface="Calibri" panose="020F0502020204030204" pitchFamily="34" charset="0"/>
                <a:ea typeface="Calibri" panose="020F0502020204030204" pitchFamily="34" charset="0"/>
                <a:cs typeface="Traditional Arabic" panose="02020603050405020304" pitchFamily="18" charset="-78"/>
              </a:rPr>
              <a:t>2/ استخراج </a:t>
            </a:r>
            <a:r>
              <a:rPr lang="ar-DZ" sz="2800" b="1" dirty="0">
                <a:latin typeface="Calibri" panose="020F0502020204030204" pitchFamily="34" charset="0"/>
                <a:ea typeface="Calibri" panose="020F0502020204030204" pitchFamily="34" charset="0"/>
                <a:cs typeface="Traditional Arabic" panose="02020603050405020304" pitchFamily="18" charset="-78"/>
              </a:rPr>
              <a:t>القيم الذاتية وفق طريقة التحليل إلى مركبات أساسية (العوامل)</a:t>
            </a:r>
            <a:r>
              <a:rPr lang="ar-DZ" sz="2800" dirty="0">
                <a:latin typeface="Calibri" panose="020F0502020204030204" pitchFamily="34" charset="0"/>
                <a:ea typeface="Calibri" panose="020F0502020204030204" pitchFamily="34" charset="0"/>
                <a:cs typeface="Traditional Arabic" panose="02020603050405020304" pitchFamily="18" charset="-78"/>
              </a:rPr>
              <a:t> </a:t>
            </a: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pPr indent="449580" algn="just" rtl="1" fontAlgn="base">
              <a:lnSpc>
                <a:spcPct val="150000"/>
              </a:lnSpc>
              <a:spcAft>
                <a:spcPts val="0"/>
              </a:spcAft>
            </a:pPr>
            <a:r>
              <a:rPr lang="ar-DZ" sz="2800" dirty="0">
                <a:latin typeface="Calibri" panose="020F0502020204030204" pitchFamily="34" charset="0"/>
                <a:ea typeface="Calibri" panose="020F0502020204030204" pitchFamily="34" charset="0"/>
                <a:cs typeface="Traditional Arabic" panose="02020603050405020304" pitchFamily="18" charset="-78"/>
              </a:rPr>
              <a:t>ينطلق التحليل حسب هذه الطريقة من البحث عن القيم الذاتية والنسب المرتبطة بالمحاور الأساسية، حيث تشير القيمة الذاتية إلى كمية التباين المفسر في المتغيرات من قبل العامل الذي ارتبطت به، بمعنى تشتت المتغيرات حول كل محور عاملي. ولهذا الغرض ندرج الجدول الموالي والذي يبين القيم الذاتية ونسب التشتت المقابلة لكل محور عاملي، حيث تم تحديد خمسة عوامل أساسية: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8356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0773" y="1967555"/>
            <a:ext cx="7923965" cy="619272"/>
          </a:xfrm>
          <a:prstGeom prst="rect">
            <a:avLst/>
          </a:prstGeom>
        </p:spPr>
        <p:txBody>
          <a:bodyPr wrap="none">
            <a:spAutoFit/>
          </a:bodyPr>
          <a:lstStyle/>
          <a:p>
            <a:pPr algn="ctr" rtl="1">
              <a:lnSpc>
                <a:spcPct val="107000"/>
              </a:lnSpc>
              <a:spcAft>
                <a:spcPts val="0"/>
              </a:spcAft>
            </a:pPr>
            <a:r>
              <a:rPr lang="ar-DZ" sz="3200" b="1" dirty="0">
                <a:latin typeface="Calibri" panose="020F0502020204030204" pitchFamily="34" charset="0"/>
                <a:ea typeface="Calibri" panose="020F0502020204030204" pitchFamily="34" charset="0"/>
                <a:cs typeface="Traditional Arabic" panose="02020603050405020304" pitchFamily="18" charset="-78"/>
              </a:rPr>
              <a:t>جدول </a:t>
            </a:r>
            <a:r>
              <a:rPr lang="ar-DZ" sz="3200" b="1" dirty="0" smtClean="0">
                <a:latin typeface="Calibri" panose="020F0502020204030204" pitchFamily="34" charset="0"/>
                <a:ea typeface="Calibri" panose="020F0502020204030204" pitchFamily="34" charset="0"/>
                <a:cs typeface="Traditional Arabic" panose="02020603050405020304" pitchFamily="18" charset="-78"/>
              </a:rPr>
              <a:t>: القيم </a:t>
            </a:r>
            <a:r>
              <a:rPr lang="ar-DZ" sz="3200" b="1" dirty="0">
                <a:latin typeface="Calibri" panose="020F0502020204030204" pitchFamily="34" charset="0"/>
                <a:ea typeface="Calibri" panose="020F0502020204030204" pitchFamily="34" charset="0"/>
                <a:cs typeface="Traditional Arabic" panose="02020603050405020304" pitchFamily="18" charset="-78"/>
              </a:rPr>
              <a:t>الذاتية وفق طريقة التحليل إلى مركبات أساسية (العوامل)</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7819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891868369"/>
              </p:ext>
            </p:extLst>
          </p:nvPr>
        </p:nvGraphicFramePr>
        <p:xfrm>
          <a:off x="282411" y="162453"/>
          <a:ext cx="10439560" cy="6314230"/>
        </p:xfrm>
        <a:graphic>
          <a:graphicData uri="http://schemas.openxmlformats.org/drawingml/2006/table">
            <a:tbl>
              <a:tblPr>
                <a:tableStyleId>{616DA210-FB5B-4158-B5E0-FEB733F419BA}</a:tableStyleId>
              </a:tblPr>
              <a:tblGrid>
                <a:gridCol w="1043956">
                  <a:extLst>
                    <a:ext uri="{9D8B030D-6E8A-4147-A177-3AD203B41FA5}">
                      <a16:colId xmlns:a16="http://schemas.microsoft.com/office/drawing/2014/main" val="20000"/>
                    </a:ext>
                  </a:extLst>
                </a:gridCol>
                <a:gridCol w="1043956">
                  <a:extLst>
                    <a:ext uri="{9D8B030D-6E8A-4147-A177-3AD203B41FA5}">
                      <a16:colId xmlns:a16="http://schemas.microsoft.com/office/drawing/2014/main" val="20001"/>
                    </a:ext>
                  </a:extLst>
                </a:gridCol>
                <a:gridCol w="1043956">
                  <a:extLst>
                    <a:ext uri="{9D8B030D-6E8A-4147-A177-3AD203B41FA5}">
                      <a16:colId xmlns:a16="http://schemas.microsoft.com/office/drawing/2014/main" val="20002"/>
                    </a:ext>
                  </a:extLst>
                </a:gridCol>
                <a:gridCol w="1043956">
                  <a:extLst>
                    <a:ext uri="{9D8B030D-6E8A-4147-A177-3AD203B41FA5}">
                      <a16:colId xmlns:a16="http://schemas.microsoft.com/office/drawing/2014/main" val="20003"/>
                    </a:ext>
                  </a:extLst>
                </a:gridCol>
                <a:gridCol w="1043956">
                  <a:extLst>
                    <a:ext uri="{9D8B030D-6E8A-4147-A177-3AD203B41FA5}">
                      <a16:colId xmlns:a16="http://schemas.microsoft.com/office/drawing/2014/main" val="20004"/>
                    </a:ext>
                  </a:extLst>
                </a:gridCol>
                <a:gridCol w="1043956">
                  <a:extLst>
                    <a:ext uri="{9D8B030D-6E8A-4147-A177-3AD203B41FA5}">
                      <a16:colId xmlns:a16="http://schemas.microsoft.com/office/drawing/2014/main" val="20005"/>
                    </a:ext>
                  </a:extLst>
                </a:gridCol>
                <a:gridCol w="1043956">
                  <a:extLst>
                    <a:ext uri="{9D8B030D-6E8A-4147-A177-3AD203B41FA5}">
                      <a16:colId xmlns:a16="http://schemas.microsoft.com/office/drawing/2014/main" val="20006"/>
                    </a:ext>
                  </a:extLst>
                </a:gridCol>
                <a:gridCol w="1043956">
                  <a:extLst>
                    <a:ext uri="{9D8B030D-6E8A-4147-A177-3AD203B41FA5}">
                      <a16:colId xmlns:a16="http://schemas.microsoft.com/office/drawing/2014/main" val="20007"/>
                    </a:ext>
                  </a:extLst>
                </a:gridCol>
                <a:gridCol w="1043956">
                  <a:extLst>
                    <a:ext uri="{9D8B030D-6E8A-4147-A177-3AD203B41FA5}">
                      <a16:colId xmlns:a16="http://schemas.microsoft.com/office/drawing/2014/main" val="20008"/>
                    </a:ext>
                  </a:extLst>
                </a:gridCol>
                <a:gridCol w="1043956">
                  <a:extLst>
                    <a:ext uri="{9D8B030D-6E8A-4147-A177-3AD203B41FA5}">
                      <a16:colId xmlns:a16="http://schemas.microsoft.com/office/drawing/2014/main" val="20009"/>
                    </a:ext>
                  </a:extLst>
                </a:gridCol>
              </a:tblGrid>
              <a:tr h="250065">
                <a:tc gridSpan="10">
                  <a:txBody>
                    <a:bodyPr/>
                    <a:lstStyle/>
                    <a:p>
                      <a:pPr marL="38100" marR="38100" algn="ctr">
                        <a:lnSpc>
                          <a:spcPts val="1600"/>
                        </a:lnSpc>
                        <a:spcAft>
                          <a:spcPts val="0"/>
                        </a:spcAft>
                      </a:pPr>
                      <a:r>
                        <a:rPr lang="fr-FR" sz="1200">
                          <a:effectLst/>
                        </a:rPr>
                        <a:t>Variance totale expliquée</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0065">
                <a:tc rowSpan="2">
                  <a:txBody>
                    <a:bodyPr/>
                    <a:lstStyle/>
                    <a:p>
                      <a:pPr marL="38100" marR="38100">
                        <a:lnSpc>
                          <a:spcPts val="1600"/>
                        </a:lnSpc>
                        <a:spcAft>
                          <a:spcPts val="0"/>
                        </a:spcAft>
                      </a:pPr>
                      <a:r>
                        <a:rPr lang="fr-FR" sz="1200">
                          <a:effectLst/>
                        </a:rPr>
                        <a:t>Composante</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gridSpan="3">
                  <a:txBody>
                    <a:bodyPr/>
                    <a:lstStyle/>
                    <a:p>
                      <a:pPr marL="38100" marR="38100" algn="ctr">
                        <a:lnSpc>
                          <a:spcPts val="1600"/>
                        </a:lnSpc>
                        <a:spcAft>
                          <a:spcPts val="0"/>
                        </a:spcAft>
                      </a:pPr>
                      <a:r>
                        <a:rPr lang="fr-FR" sz="1200">
                          <a:effectLst/>
                        </a:rPr>
                        <a:t>Valeurs propres initiales</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fr-FR"/>
                    </a:p>
                  </a:txBody>
                  <a:tcPr/>
                </a:tc>
                <a:tc hMerge="1">
                  <a:txBody>
                    <a:bodyPr/>
                    <a:lstStyle/>
                    <a:p>
                      <a:endParaRPr lang="fr-FR"/>
                    </a:p>
                  </a:txBody>
                  <a:tcPr/>
                </a:tc>
                <a:tc gridSpan="3">
                  <a:txBody>
                    <a:bodyPr/>
                    <a:lstStyle/>
                    <a:p>
                      <a:pPr marL="38100" marR="38100" algn="ctr">
                        <a:lnSpc>
                          <a:spcPts val="1600"/>
                        </a:lnSpc>
                        <a:spcAft>
                          <a:spcPts val="0"/>
                        </a:spcAft>
                      </a:pPr>
                      <a:r>
                        <a:rPr lang="fr-FR" sz="1200">
                          <a:effectLst/>
                        </a:rPr>
                        <a:t>Extraction Sommes des carrés des facteurs retenus</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fr-FR"/>
                    </a:p>
                  </a:txBody>
                  <a:tcPr/>
                </a:tc>
                <a:tc hMerge="1">
                  <a:txBody>
                    <a:bodyPr/>
                    <a:lstStyle/>
                    <a:p>
                      <a:endParaRPr lang="fr-FR"/>
                    </a:p>
                  </a:txBody>
                  <a:tcPr/>
                </a:tc>
                <a:tc gridSpan="3">
                  <a:txBody>
                    <a:bodyPr/>
                    <a:lstStyle/>
                    <a:p>
                      <a:pPr marL="38100" marR="38100" algn="ctr">
                        <a:lnSpc>
                          <a:spcPts val="1600"/>
                        </a:lnSpc>
                        <a:spcAft>
                          <a:spcPts val="0"/>
                        </a:spcAft>
                      </a:pPr>
                      <a:r>
                        <a:rPr lang="fr-FR" sz="1200">
                          <a:effectLst/>
                        </a:rPr>
                        <a:t>Somme des carrés des facteurs retenus pour la rotation</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50065">
                <a:tc vMerge="1">
                  <a:txBody>
                    <a:bodyPr/>
                    <a:lstStyle/>
                    <a:p>
                      <a:endParaRPr lang="fr-FR"/>
                    </a:p>
                  </a:txBody>
                  <a:tcPr/>
                </a:tc>
                <a:tc>
                  <a:txBody>
                    <a:bodyPr/>
                    <a:lstStyle/>
                    <a:p>
                      <a:pPr marL="38100" marR="38100" algn="ctr">
                        <a:lnSpc>
                          <a:spcPts val="1600"/>
                        </a:lnSpc>
                        <a:spcAft>
                          <a:spcPts val="0"/>
                        </a:spcAft>
                      </a:pPr>
                      <a:r>
                        <a:rPr lang="fr-FR" sz="1200">
                          <a:effectLst/>
                        </a:rPr>
                        <a:t>Total</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 de la variance</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 cumulés</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Total</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 de la variance</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 cumulés</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Total</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 de la variance</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 cumulés</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2"/>
                  </a:ext>
                </a:extLst>
              </a:tr>
              <a:tr h="250065">
                <a:tc>
                  <a:txBody>
                    <a:bodyPr/>
                    <a:lstStyle/>
                    <a:p>
                      <a:pPr marL="38100" marR="38100" algn="ctr">
                        <a:lnSpc>
                          <a:spcPts val="1600"/>
                        </a:lnSpc>
                        <a:spcAft>
                          <a:spcPts val="0"/>
                        </a:spcAft>
                      </a:pPr>
                      <a:r>
                        <a:rPr lang="fr-FR" sz="1400" b="1" dirty="0">
                          <a:solidFill>
                            <a:srgbClr val="FF0000"/>
                          </a:solidFill>
                          <a:effectLst/>
                        </a:rPr>
                        <a:t>1</a:t>
                      </a:r>
                      <a:endParaRPr lang="fr-F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7,993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39,965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39,965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7,993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39,965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39,965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5,752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28,761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28,761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250065">
                <a:tc>
                  <a:txBody>
                    <a:bodyPr/>
                    <a:lstStyle/>
                    <a:p>
                      <a:pPr marL="38100" marR="38100" algn="ctr">
                        <a:lnSpc>
                          <a:spcPts val="1600"/>
                        </a:lnSpc>
                        <a:spcAft>
                          <a:spcPts val="0"/>
                        </a:spcAft>
                      </a:pPr>
                      <a:r>
                        <a:rPr lang="fr-FR" sz="1400" b="1" dirty="0">
                          <a:solidFill>
                            <a:srgbClr val="FF0000"/>
                          </a:solidFill>
                          <a:effectLst/>
                        </a:rPr>
                        <a:t>2</a:t>
                      </a:r>
                      <a:endParaRPr lang="fr-F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2,586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12,928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52,893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2,586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12,928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52,893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3,985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19,924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48,685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250065">
                <a:tc>
                  <a:txBody>
                    <a:bodyPr/>
                    <a:lstStyle/>
                    <a:p>
                      <a:pPr marL="38100" marR="38100" algn="ctr">
                        <a:lnSpc>
                          <a:spcPts val="1600"/>
                        </a:lnSpc>
                        <a:spcAft>
                          <a:spcPts val="0"/>
                        </a:spcAft>
                      </a:pPr>
                      <a:r>
                        <a:rPr lang="fr-FR" sz="1400" b="1" dirty="0">
                          <a:solidFill>
                            <a:srgbClr val="FF0000"/>
                          </a:solidFill>
                          <a:effectLst/>
                        </a:rPr>
                        <a:t>3</a:t>
                      </a:r>
                      <a:endParaRPr lang="fr-F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1,881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9,403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62,296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1,881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9,403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62,296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2,052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10,260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58,945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250065">
                <a:tc>
                  <a:txBody>
                    <a:bodyPr/>
                    <a:lstStyle/>
                    <a:p>
                      <a:pPr marL="38100" marR="38100" algn="ctr">
                        <a:lnSpc>
                          <a:spcPts val="1600"/>
                        </a:lnSpc>
                        <a:spcAft>
                          <a:spcPts val="0"/>
                        </a:spcAft>
                      </a:pPr>
                      <a:r>
                        <a:rPr lang="fr-FR" sz="1400" b="1" dirty="0">
                          <a:solidFill>
                            <a:srgbClr val="FF0000"/>
                          </a:solidFill>
                          <a:effectLst/>
                        </a:rPr>
                        <a:t>4</a:t>
                      </a:r>
                      <a:endParaRPr lang="fr-F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1,208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6,040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68,336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1,208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6,040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68,336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1,574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7,868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66,814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6"/>
                  </a:ext>
                </a:extLst>
              </a:tr>
              <a:tr h="250065">
                <a:tc>
                  <a:txBody>
                    <a:bodyPr/>
                    <a:lstStyle/>
                    <a:p>
                      <a:pPr marL="38100" marR="38100" algn="ctr">
                        <a:lnSpc>
                          <a:spcPts val="1600"/>
                        </a:lnSpc>
                        <a:spcAft>
                          <a:spcPts val="0"/>
                        </a:spcAft>
                      </a:pPr>
                      <a:r>
                        <a:rPr lang="fr-FR" sz="1400" b="1" dirty="0">
                          <a:solidFill>
                            <a:srgbClr val="FF0000"/>
                          </a:solidFill>
                          <a:effectLst/>
                        </a:rPr>
                        <a:t>5</a:t>
                      </a:r>
                      <a:endParaRPr lang="fr-F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1,015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5,076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73,412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1,015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5,076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73,412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1,320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6,598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800" b="1" dirty="0">
                          <a:solidFill>
                            <a:srgbClr val="FF0000"/>
                          </a:solidFill>
                          <a:effectLst/>
                        </a:rPr>
                        <a:t>73,412</a:t>
                      </a:r>
                      <a:endParaRPr lang="fr-FR"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7"/>
                  </a:ext>
                </a:extLst>
              </a:tr>
              <a:tr h="250065">
                <a:tc>
                  <a:txBody>
                    <a:bodyPr/>
                    <a:lstStyle/>
                    <a:p>
                      <a:pPr marL="38100" marR="38100">
                        <a:lnSpc>
                          <a:spcPts val="1600"/>
                        </a:lnSpc>
                        <a:spcAft>
                          <a:spcPts val="0"/>
                        </a:spcAft>
                      </a:pPr>
                      <a:r>
                        <a:rPr lang="fr-FR" sz="1200">
                          <a:effectLst/>
                        </a:rPr>
                        <a:t>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,910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4,549</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77,961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8"/>
                  </a:ext>
                </a:extLst>
              </a:tr>
              <a:tr h="250065">
                <a:tc>
                  <a:txBody>
                    <a:bodyPr/>
                    <a:lstStyle/>
                    <a:p>
                      <a:pPr marL="38100" marR="38100">
                        <a:lnSpc>
                          <a:spcPts val="1600"/>
                        </a:lnSpc>
                        <a:spcAft>
                          <a:spcPts val="0"/>
                        </a:spcAft>
                      </a:pPr>
                      <a:r>
                        <a:rPr lang="fr-FR" sz="1200">
                          <a:effectLst/>
                        </a:rPr>
                        <a:t>7</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,821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4,104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82,064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9"/>
                  </a:ext>
                </a:extLst>
              </a:tr>
              <a:tr h="250065">
                <a:tc>
                  <a:txBody>
                    <a:bodyPr/>
                    <a:lstStyle/>
                    <a:p>
                      <a:pPr marL="38100" marR="38100">
                        <a:lnSpc>
                          <a:spcPts val="1600"/>
                        </a:lnSpc>
                        <a:spcAft>
                          <a:spcPts val="0"/>
                        </a:spcAft>
                      </a:pPr>
                      <a:r>
                        <a:rPr lang="fr-FR" sz="1200">
                          <a:effectLst/>
                        </a:rPr>
                        <a:t>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,621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3,106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85,171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0"/>
                  </a:ext>
                </a:extLst>
              </a:tr>
              <a:tr h="250065">
                <a:tc>
                  <a:txBody>
                    <a:bodyPr/>
                    <a:lstStyle/>
                    <a:p>
                      <a:pPr marL="38100" marR="38100">
                        <a:lnSpc>
                          <a:spcPts val="1600"/>
                        </a:lnSpc>
                        <a:spcAft>
                          <a:spcPts val="0"/>
                        </a:spcAft>
                      </a:pPr>
                      <a:r>
                        <a:rPr lang="fr-FR" sz="1200">
                          <a:effectLst/>
                        </a:rPr>
                        <a:t>9</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,535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2,677</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87,848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1"/>
                  </a:ext>
                </a:extLst>
              </a:tr>
              <a:tr h="250065">
                <a:tc>
                  <a:txBody>
                    <a:bodyPr/>
                    <a:lstStyle/>
                    <a:p>
                      <a:pPr marL="38100" marR="38100">
                        <a:lnSpc>
                          <a:spcPts val="1600"/>
                        </a:lnSpc>
                        <a:spcAft>
                          <a:spcPts val="0"/>
                        </a:spcAft>
                      </a:pPr>
                      <a:r>
                        <a:rPr lang="fr-FR" sz="1200">
                          <a:effectLst/>
                        </a:rPr>
                        <a:t>10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,443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2,215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90,063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2"/>
                  </a:ext>
                </a:extLst>
              </a:tr>
              <a:tr h="250065">
                <a:tc>
                  <a:txBody>
                    <a:bodyPr/>
                    <a:lstStyle/>
                    <a:p>
                      <a:pPr marL="38100" marR="38100">
                        <a:lnSpc>
                          <a:spcPts val="1600"/>
                        </a:lnSpc>
                        <a:spcAft>
                          <a:spcPts val="0"/>
                        </a:spcAft>
                      </a:pPr>
                      <a:r>
                        <a:rPr lang="fr-FR" sz="1200">
                          <a:effectLst/>
                        </a:rPr>
                        <a:t>11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,386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1,932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91,995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3"/>
                  </a:ext>
                </a:extLst>
              </a:tr>
              <a:tr h="250065">
                <a:tc>
                  <a:txBody>
                    <a:bodyPr/>
                    <a:lstStyle/>
                    <a:p>
                      <a:pPr marL="38100" marR="38100">
                        <a:lnSpc>
                          <a:spcPts val="1600"/>
                        </a:lnSpc>
                        <a:spcAft>
                          <a:spcPts val="0"/>
                        </a:spcAft>
                      </a:pPr>
                      <a:r>
                        <a:rPr lang="fr-FR" sz="1200">
                          <a:effectLst/>
                        </a:rPr>
                        <a:t>12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,320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1,600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93,595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4"/>
                  </a:ext>
                </a:extLst>
              </a:tr>
              <a:tr h="250065">
                <a:tc>
                  <a:txBody>
                    <a:bodyPr/>
                    <a:lstStyle/>
                    <a:p>
                      <a:pPr marL="38100" marR="38100">
                        <a:lnSpc>
                          <a:spcPts val="1600"/>
                        </a:lnSpc>
                        <a:spcAft>
                          <a:spcPts val="0"/>
                        </a:spcAft>
                      </a:pPr>
                      <a:r>
                        <a:rPr lang="fr-FR" sz="1200">
                          <a:effectLst/>
                        </a:rPr>
                        <a:t>13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,261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1,306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94,901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5"/>
                  </a:ext>
                </a:extLst>
              </a:tr>
              <a:tr h="250065">
                <a:tc>
                  <a:txBody>
                    <a:bodyPr/>
                    <a:lstStyle/>
                    <a:p>
                      <a:pPr marL="38100" marR="38100">
                        <a:lnSpc>
                          <a:spcPts val="1600"/>
                        </a:lnSpc>
                        <a:spcAft>
                          <a:spcPts val="0"/>
                        </a:spcAft>
                      </a:pPr>
                      <a:r>
                        <a:rPr lang="fr-FR" sz="1200">
                          <a:effectLst/>
                        </a:rPr>
                        <a:t>14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,251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1,253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96,154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6"/>
                  </a:ext>
                </a:extLst>
              </a:tr>
              <a:tr h="250065">
                <a:tc>
                  <a:txBody>
                    <a:bodyPr/>
                    <a:lstStyle/>
                    <a:p>
                      <a:pPr marL="38100" marR="38100">
                        <a:lnSpc>
                          <a:spcPts val="1600"/>
                        </a:lnSpc>
                        <a:spcAft>
                          <a:spcPts val="0"/>
                        </a:spcAft>
                      </a:pPr>
                      <a:r>
                        <a:rPr lang="fr-FR" sz="1200">
                          <a:effectLst/>
                        </a:rPr>
                        <a:t>15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,224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1,122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97,276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7"/>
                  </a:ext>
                </a:extLst>
              </a:tr>
              <a:tr h="250065">
                <a:tc>
                  <a:txBody>
                    <a:bodyPr/>
                    <a:lstStyle/>
                    <a:p>
                      <a:pPr marL="38100" marR="38100">
                        <a:lnSpc>
                          <a:spcPts val="1600"/>
                        </a:lnSpc>
                        <a:spcAft>
                          <a:spcPts val="0"/>
                        </a:spcAft>
                      </a:pPr>
                      <a:r>
                        <a:rPr lang="fr-FR" sz="1200">
                          <a:effectLst/>
                        </a:rPr>
                        <a:t>16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,161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,806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98,082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8"/>
                  </a:ext>
                </a:extLst>
              </a:tr>
              <a:tr h="250065">
                <a:tc>
                  <a:txBody>
                    <a:bodyPr/>
                    <a:lstStyle/>
                    <a:p>
                      <a:pPr marL="38100" marR="38100">
                        <a:lnSpc>
                          <a:spcPts val="1600"/>
                        </a:lnSpc>
                        <a:spcAft>
                          <a:spcPts val="0"/>
                        </a:spcAft>
                      </a:pPr>
                      <a:r>
                        <a:rPr lang="fr-FR" sz="1200">
                          <a:effectLst/>
                        </a:rPr>
                        <a:t>17</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,137</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,687</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98,769</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9"/>
                  </a:ext>
                </a:extLst>
              </a:tr>
              <a:tr h="250065">
                <a:tc>
                  <a:txBody>
                    <a:bodyPr/>
                    <a:lstStyle/>
                    <a:p>
                      <a:pPr marL="38100" marR="38100">
                        <a:lnSpc>
                          <a:spcPts val="1600"/>
                        </a:lnSpc>
                        <a:spcAft>
                          <a:spcPts val="0"/>
                        </a:spcAft>
                      </a:pPr>
                      <a:r>
                        <a:rPr lang="fr-FR" sz="1200">
                          <a:effectLst/>
                        </a:rPr>
                        <a:t>18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,121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,606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99,375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20"/>
                  </a:ext>
                </a:extLst>
              </a:tr>
              <a:tr h="250065">
                <a:tc>
                  <a:txBody>
                    <a:bodyPr/>
                    <a:lstStyle/>
                    <a:p>
                      <a:pPr marL="38100" marR="38100">
                        <a:lnSpc>
                          <a:spcPts val="1600"/>
                        </a:lnSpc>
                        <a:spcAft>
                          <a:spcPts val="0"/>
                        </a:spcAft>
                      </a:pPr>
                      <a:r>
                        <a:rPr lang="fr-FR" sz="1200">
                          <a:effectLst/>
                        </a:rPr>
                        <a:t>19</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,075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,377</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99,752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21"/>
                  </a:ext>
                </a:extLst>
              </a:tr>
              <a:tr h="250065">
                <a:tc>
                  <a:txBody>
                    <a:bodyPr/>
                    <a:lstStyle/>
                    <a:p>
                      <a:pPr marL="38100" marR="38100">
                        <a:lnSpc>
                          <a:spcPts val="1600"/>
                        </a:lnSpc>
                        <a:spcAft>
                          <a:spcPts val="0"/>
                        </a:spcAft>
                      </a:pPr>
                      <a:r>
                        <a:rPr lang="fr-FR" sz="1200">
                          <a:effectLst/>
                        </a:rPr>
                        <a:t>20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,050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,248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100,000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22"/>
                  </a:ext>
                </a:extLst>
              </a:tr>
              <a:tr h="250065">
                <a:tc gridSpan="10">
                  <a:txBody>
                    <a:bodyPr/>
                    <a:lstStyle/>
                    <a:p>
                      <a:pPr marL="38100" marR="38100">
                        <a:lnSpc>
                          <a:spcPts val="1600"/>
                        </a:lnSpc>
                        <a:spcAft>
                          <a:spcPts val="0"/>
                        </a:spcAft>
                      </a:pPr>
                      <a:r>
                        <a:rPr lang="fr-FR" sz="1200" dirty="0">
                          <a:effectLst/>
                        </a:rPr>
                        <a:t>Méthode d'extraction : Analyse en composantes principales.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477906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406" y="483326"/>
            <a:ext cx="9993085" cy="4593309"/>
          </a:xfrm>
          <a:prstGeom prst="rect">
            <a:avLst/>
          </a:prstGeom>
        </p:spPr>
        <p:txBody>
          <a:bodyPr wrap="square">
            <a:spAutoFit/>
          </a:bodyPr>
          <a:lstStyle/>
          <a:p>
            <a:pPr indent="449580" algn="just" rtl="1" fontAlgn="base">
              <a:lnSpc>
                <a:spcPct val="107000"/>
              </a:lnSpc>
              <a:spcAft>
                <a:spcPts val="0"/>
              </a:spcAft>
            </a:pPr>
            <a:r>
              <a:rPr lang="ar-DZ" sz="3200" dirty="0">
                <a:latin typeface="Sakkal Majalla" panose="02000000000000000000" pitchFamily="2" charset="-78"/>
                <a:ea typeface="Calibri" panose="020F0502020204030204" pitchFamily="34" charset="0"/>
                <a:cs typeface="Sakkal Majalla" panose="02000000000000000000" pitchFamily="2" charset="-78"/>
              </a:rPr>
              <a:t>بناء على أحد الاتجاهات المتعلقة بقيمة الارتباط الذي ينبغي أخذها بعين الاعتبار وهي: </a:t>
            </a:r>
            <a:endParaRPr lang="fr-FR" sz="3200" dirty="0" smtClean="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just" rtl="1" fontAlgn="base">
              <a:spcAft>
                <a:spcPts val="0"/>
              </a:spcAft>
              <a:buFont typeface="Wingdings" panose="05000000000000000000" pitchFamily="2" charset="2"/>
              <a:buChar char=""/>
            </a:pPr>
            <a:r>
              <a:rPr lang="ar-DZ" sz="3200" dirty="0">
                <a:latin typeface="Sakkal Majalla" panose="02000000000000000000" pitchFamily="2" charset="-78"/>
                <a:ea typeface="SimSun" panose="02010600030101010101" pitchFamily="2" charset="-122"/>
                <a:cs typeface="Sakkal Majalla" panose="02000000000000000000" pitchFamily="2" charset="-78"/>
              </a:rPr>
              <a:t>الاتجاه الأول: وهو الأكثر شيوعا ويتمثل في قبول الارتباط إذا تجاوز 0.3؛</a:t>
            </a:r>
            <a:endParaRPr lang="fr-FR" sz="3200" dirty="0">
              <a:latin typeface="Sakkal Majalla" panose="02000000000000000000" pitchFamily="2" charset="-78"/>
              <a:ea typeface="SimSun" panose="02010600030101010101" pitchFamily="2" charset="-122"/>
              <a:cs typeface="Sakkal Majalla" panose="02000000000000000000" pitchFamily="2" charset="-78"/>
            </a:endParaRPr>
          </a:p>
          <a:p>
            <a:pPr marL="342900" lvl="0" indent="-342900" algn="just" rtl="1" fontAlgn="base">
              <a:spcAft>
                <a:spcPts val="0"/>
              </a:spcAft>
              <a:buFont typeface="Wingdings" panose="05000000000000000000" pitchFamily="2" charset="2"/>
              <a:buChar char=""/>
            </a:pPr>
            <a:r>
              <a:rPr lang="ar-DZ" sz="3200" dirty="0">
                <a:latin typeface="Sakkal Majalla" panose="02000000000000000000" pitchFamily="2" charset="-78"/>
                <a:ea typeface="SimSun" panose="02010600030101010101" pitchFamily="2" charset="-122"/>
                <a:cs typeface="Sakkal Majalla" panose="02000000000000000000" pitchFamily="2" charset="-78"/>
              </a:rPr>
              <a:t>الاتجاه الثاني: وهو اتجاه متحفظ يوصي به "</a:t>
            </a:r>
            <a:r>
              <a:rPr lang="fr-FR" sz="3200" dirty="0">
                <a:latin typeface="Sakkal Majalla" panose="02000000000000000000" pitchFamily="2" charset="-78"/>
                <a:ea typeface="SimSun" panose="02010600030101010101" pitchFamily="2" charset="-122"/>
                <a:cs typeface="Sakkal Majalla" panose="02000000000000000000" pitchFamily="2" charset="-78"/>
              </a:rPr>
              <a:t>Ford et </a:t>
            </a:r>
            <a:r>
              <a:rPr lang="fr-FR" sz="3200" i="1" dirty="0">
                <a:latin typeface="Sakkal Majalla" panose="02000000000000000000" pitchFamily="2" charset="-78"/>
                <a:ea typeface="SimSun" panose="02010600030101010101" pitchFamily="2" charset="-122"/>
                <a:cs typeface="Sakkal Majalla" panose="02000000000000000000" pitchFamily="2" charset="-78"/>
              </a:rPr>
              <a:t>al</a:t>
            </a:r>
            <a:r>
              <a:rPr lang="ar-DZ" sz="3200" dirty="0">
                <a:latin typeface="Sakkal Majalla" panose="02000000000000000000" pitchFamily="2" charset="-78"/>
                <a:ea typeface="SimSun" panose="02010600030101010101" pitchFamily="2" charset="-122"/>
                <a:cs typeface="Sakkal Majalla" panose="02000000000000000000" pitchFamily="2" charset="-78"/>
              </a:rPr>
              <a:t>"، حيث يتم إهمال أي ارتباط يقل عن 0.4 باعتبارها ارتباطات ضعيفة؛</a:t>
            </a:r>
            <a:endParaRPr lang="fr-FR" sz="3200" dirty="0">
              <a:latin typeface="Sakkal Majalla" panose="02000000000000000000" pitchFamily="2" charset="-78"/>
              <a:ea typeface="SimSun" panose="02010600030101010101" pitchFamily="2" charset="-122"/>
              <a:cs typeface="Sakkal Majalla" panose="02000000000000000000" pitchFamily="2" charset="-78"/>
            </a:endParaRPr>
          </a:p>
          <a:p>
            <a:pPr marL="342900" lvl="0" indent="-342900" algn="just" rtl="1" fontAlgn="base">
              <a:spcAft>
                <a:spcPts val="0"/>
              </a:spcAft>
              <a:buFont typeface="Wingdings" panose="05000000000000000000" pitchFamily="2" charset="2"/>
              <a:buChar char=""/>
            </a:pPr>
            <a:r>
              <a:rPr lang="ar-DZ" sz="3200" dirty="0">
                <a:latin typeface="Sakkal Majalla" panose="02000000000000000000" pitchFamily="2" charset="-78"/>
                <a:ea typeface="SimSun" panose="02010600030101010101" pitchFamily="2" charset="-122"/>
                <a:cs typeface="Sakkal Majalla" panose="02000000000000000000" pitchFamily="2" charset="-78"/>
              </a:rPr>
              <a:t>الاتجاه الثالث: يقوم على صيغة رياضية قدمها كل من "</a:t>
            </a:r>
            <a:r>
              <a:rPr lang="fr-FR" sz="3200" dirty="0">
                <a:latin typeface="Sakkal Majalla" panose="02000000000000000000" pitchFamily="2" charset="-78"/>
                <a:ea typeface="SimSun" panose="02010600030101010101" pitchFamily="2" charset="-122"/>
                <a:cs typeface="Sakkal Majalla" panose="02000000000000000000" pitchFamily="2" charset="-78"/>
              </a:rPr>
              <a:t>Norman &amp; </a:t>
            </a:r>
            <a:r>
              <a:rPr lang="fr-FR" sz="3200" dirty="0" err="1">
                <a:latin typeface="Sakkal Majalla" panose="02000000000000000000" pitchFamily="2" charset="-78"/>
                <a:ea typeface="SimSun" panose="02010600030101010101" pitchFamily="2" charset="-122"/>
                <a:cs typeface="Sakkal Majalla" panose="02000000000000000000" pitchFamily="2" charset="-78"/>
              </a:rPr>
              <a:t>Streiner</a:t>
            </a:r>
            <a:r>
              <a:rPr lang="ar-DZ" sz="3200" dirty="0">
                <a:latin typeface="Sakkal Majalla" panose="02000000000000000000" pitchFamily="2" charset="-78"/>
                <a:ea typeface="SimSun" panose="02010600030101010101" pitchFamily="2" charset="-122"/>
                <a:cs typeface="Sakkal Majalla" panose="02000000000000000000" pitchFamily="2" charset="-78"/>
              </a:rPr>
              <a:t>" شريطة ألا يقل حجم العينة عن 100.</a:t>
            </a:r>
            <a:endParaRPr lang="fr-FR" sz="3200" dirty="0">
              <a:latin typeface="Sakkal Majalla" panose="02000000000000000000" pitchFamily="2" charset="-78"/>
              <a:ea typeface="SimSun" panose="02010600030101010101" pitchFamily="2" charset="-122"/>
              <a:cs typeface="Sakkal Majalla" panose="02000000000000000000" pitchFamily="2" charset="-78"/>
            </a:endParaRPr>
          </a:p>
          <a:p>
            <a:pPr algn="r" rtl="1"/>
            <a:r>
              <a:rPr lang="ar-DZ" sz="3200" dirty="0">
                <a:latin typeface="Sakkal Majalla" panose="02000000000000000000" pitchFamily="2" charset="-78"/>
                <a:ea typeface="Calibri" panose="020F0502020204030204" pitchFamily="34" charset="0"/>
                <a:cs typeface="Sakkal Majalla" panose="02000000000000000000" pitchFamily="2" charset="-78"/>
              </a:rPr>
              <a:t>وقد اعتمدنا في دراستنا هذه الاتجاه الاول، نجد أن أدنى قيمة مقبولة للارتباط هي 0.3 وهي جد قريبة من القيمة التي حددها " </a:t>
            </a:r>
            <a:r>
              <a:rPr lang="fr-FR" sz="3200" dirty="0" smtClean="0">
                <a:effectLst/>
                <a:latin typeface="Sakkal Majalla" panose="02000000000000000000" pitchFamily="2" charset="-78"/>
                <a:ea typeface="Calibri" panose="020F0502020204030204" pitchFamily="34" charset="0"/>
                <a:cs typeface="Sakkal Majalla" panose="02000000000000000000" pitchFamily="2" charset="-78"/>
              </a:rPr>
              <a:t>Ford et </a:t>
            </a:r>
            <a:r>
              <a:rPr lang="fr-FR" sz="3200" i="1" dirty="0" smtClean="0">
                <a:effectLst/>
                <a:latin typeface="Sakkal Majalla" panose="02000000000000000000" pitchFamily="2" charset="-78"/>
                <a:ea typeface="Calibri" panose="020F0502020204030204" pitchFamily="34" charset="0"/>
                <a:cs typeface="Sakkal Majalla" panose="02000000000000000000" pitchFamily="2" charset="-78"/>
              </a:rPr>
              <a:t>al</a:t>
            </a:r>
            <a:r>
              <a:rPr lang="ar-DZ" sz="3200" dirty="0">
                <a:latin typeface="Sakkal Majalla" panose="02000000000000000000" pitchFamily="2" charset="-78"/>
                <a:ea typeface="Calibri" panose="020F0502020204030204" pitchFamily="34" charset="0"/>
                <a:cs typeface="Sakkal Majalla" panose="02000000000000000000" pitchFamily="2" charset="-78"/>
              </a:rPr>
              <a:t> ".</a:t>
            </a:r>
            <a:endParaRPr lang="fr-FR"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09497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274" y="1463040"/>
            <a:ext cx="10776858" cy="1800493"/>
          </a:xfrm>
          <a:prstGeom prst="rect">
            <a:avLst/>
          </a:prstGeom>
        </p:spPr>
        <p:txBody>
          <a:bodyPr wrap="square">
            <a:spAutoFit/>
          </a:bodyPr>
          <a:lstStyle/>
          <a:p>
            <a:pPr indent="449580" algn="just" rtl="1" fontAlgn="base">
              <a:lnSpc>
                <a:spcPct val="150000"/>
              </a:lnSpc>
              <a:spcAft>
                <a:spcPts val="0"/>
              </a:spcAft>
            </a:pPr>
            <a:r>
              <a:rPr lang="ar-DZ" sz="2400" dirty="0">
                <a:latin typeface="Calibri" panose="020F0502020204030204" pitchFamily="34" charset="0"/>
                <a:ea typeface="Calibri" panose="020F0502020204030204" pitchFamily="34" charset="0"/>
                <a:cs typeface="Traditional Arabic" panose="02020603050405020304" pitchFamily="18" charset="-78"/>
              </a:rPr>
              <a:t>يتبين أن المحاور </a:t>
            </a:r>
            <a:r>
              <a:rPr lang="ar-DZ" sz="2400" dirty="0" err="1">
                <a:latin typeface="Calibri" panose="020F0502020204030204" pitchFamily="34" charset="0"/>
                <a:ea typeface="Calibri" panose="020F0502020204030204" pitchFamily="34" charset="0"/>
                <a:cs typeface="Traditional Arabic" panose="02020603050405020304" pitchFamily="18" charset="-78"/>
              </a:rPr>
              <a:t>العاملية</a:t>
            </a:r>
            <a:r>
              <a:rPr lang="ar-DZ" sz="2400" dirty="0">
                <a:latin typeface="Calibri" panose="020F0502020204030204" pitchFamily="34" charset="0"/>
                <a:ea typeface="Calibri" panose="020F0502020204030204" pitchFamily="34" charset="0"/>
                <a:cs typeface="Traditional Arabic" panose="02020603050405020304" pitchFamily="18" charset="-78"/>
              </a:rPr>
              <a:t> المأخوذة، </a:t>
            </a:r>
            <a:r>
              <a:rPr lang="ar-DZ" sz="2800"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وعددها </a:t>
            </a:r>
            <a:r>
              <a:rPr lang="ar-DZ" sz="2800" b="1"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خمسة</a:t>
            </a:r>
            <a:r>
              <a:rPr lang="ar-DZ" sz="2800"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 تفسر </a:t>
            </a:r>
            <a:r>
              <a:rPr lang="fr-FR" sz="2800" dirty="0">
                <a:solidFill>
                  <a:srgbClr val="FF0000"/>
                </a:solidFill>
                <a:latin typeface="Traditional Arabic" panose="02020603050405020304" pitchFamily="18" charset="-78"/>
                <a:ea typeface="Calibri" panose="020F0502020204030204" pitchFamily="34" charset="0"/>
                <a:cs typeface="Arial" panose="020B0604020202020204" pitchFamily="34" charset="0"/>
              </a:rPr>
              <a:t>%73,412</a:t>
            </a:r>
            <a:r>
              <a:rPr lang="ar-DZ" sz="2800"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 من الظاهرة محل الدراسة</a:t>
            </a:r>
            <a:r>
              <a:rPr lang="ar-DZ" sz="2400" dirty="0">
                <a:latin typeface="Calibri" panose="020F0502020204030204" pitchFamily="34" charset="0"/>
                <a:ea typeface="Calibri" panose="020F0502020204030204" pitchFamily="34" charset="0"/>
                <a:cs typeface="Traditional Arabic" panose="02020603050405020304" pitchFamily="18" charset="-78"/>
              </a:rPr>
              <a:t>، وهي نسبة عالية ومقبولة لأخذ هذه المحاور كعوامل مفسرة </a:t>
            </a:r>
            <a:r>
              <a:rPr lang="ar-DZ" sz="2400" dirty="0" smtClean="0">
                <a:latin typeface="Calibri" panose="020F0502020204030204" pitchFamily="34" charset="0"/>
                <a:ea typeface="Calibri" panose="020F0502020204030204" pitchFamily="34" charset="0"/>
                <a:cs typeface="Traditional Arabic" panose="02020603050405020304" pitchFamily="18" charset="-78"/>
              </a:rPr>
              <a:t>للظاهرة المدروسة. </a:t>
            </a:r>
            <a:r>
              <a:rPr lang="ar-DZ" sz="2400" dirty="0">
                <a:latin typeface="Calibri" panose="020F0502020204030204" pitchFamily="34" charset="0"/>
                <a:ea typeface="Calibri" panose="020F0502020204030204" pitchFamily="34" charset="0"/>
                <a:cs typeface="Traditional Arabic" panose="02020603050405020304" pitchFamily="18" charset="-78"/>
              </a:rPr>
              <a:t>فنلاحظ أن النسب الإجمالية للتباين المفسر قبل عملية التدوير مساوية لتلك المحسوبة بعد عملية التدوير، ولا يكمن الاختلاف إلا في توزيع تلك النسب على العوامل الخمسة المستخرجة. </a:t>
            </a:r>
            <a:endParaRPr lang="fr-FR"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4872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325" y="1028343"/>
            <a:ext cx="10933611" cy="4708981"/>
          </a:xfrm>
          <a:prstGeom prst="rect">
            <a:avLst/>
          </a:prstGeom>
        </p:spPr>
        <p:txBody>
          <a:bodyPr wrap="square">
            <a:spAutoFit/>
          </a:bodyPr>
          <a:lstStyle/>
          <a:p>
            <a:pPr indent="449580" algn="just" rtl="1" fontAlgn="base">
              <a:lnSpc>
                <a:spcPct val="150000"/>
              </a:lnSpc>
              <a:spcAft>
                <a:spcPts val="0"/>
              </a:spcAft>
            </a:pPr>
            <a:r>
              <a:rPr lang="ar-DZ" sz="2400" dirty="0">
                <a:latin typeface="Calibri" panose="020F0502020204030204" pitchFamily="34" charset="0"/>
                <a:ea typeface="Calibri" panose="020F0502020204030204" pitchFamily="34" charset="0"/>
                <a:cs typeface="Traditional Arabic" panose="02020603050405020304" pitchFamily="18" charset="-78"/>
              </a:rPr>
              <a:t>توجد عدة أساليب لتحديد عدد العوامل (المحاور الأساسية)، ومن بينها أسلوب التباين المفسِّر، حيث يتجه بعض المحللين إلى إدراج العوامل التي تفسر نسبة محددة من التباين. غير أننا سنعتمد في دراستنا هذه على:</a:t>
            </a:r>
            <a:endParaRPr lang="fr-FR" sz="2400" dirty="0" smtClean="0">
              <a:effectLst/>
              <a:latin typeface="Calibri" panose="020F0502020204030204" pitchFamily="34" charset="0"/>
              <a:ea typeface="Calibri" panose="020F0502020204030204" pitchFamily="34" charset="0"/>
              <a:cs typeface="Arial" panose="020B0604020202020204" pitchFamily="34" charset="0"/>
            </a:endParaRPr>
          </a:p>
          <a:p>
            <a:pPr indent="5080" algn="just" rtl="1" fontAlgn="base">
              <a:lnSpc>
                <a:spcPct val="150000"/>
              </a:lnSpc>
              <a:spcAft>
                <a:spcPts val="0"/>
              </a:spcAft>
            </a:pPr>
            <a:r>
              <a:rPr lang="ar-SA" sz="2400" dirty="0">
                <a:latin typeface="Calibri" panose="020F0502020204030204" pitchFamily="34" charset="0"/>
                <a:ea typeface="Calibri" panose="020F0502020204030204" pitchFamily="34" charset="0"/>
                <a:cs typeface="Traditional Arabic" panose="02020603050405020304" pitchFamily="18" charset="-78"/>
              </a:rPr>
              <a:t>-        </a:t>
            </a:r>
            <a:r>
              <a:rPr lang="ar-DZ" sz="2400" dirty="0">
                <a:latin typeface="Calibri" panose="020F0502020204030204" pitchFamily="34" charset="0"/>
                <a:ea typeface="Calibri" panose="020F0502020204030204" pitchFamily="34" charset="0"/>
                <a:cs typeface="Traditional Arabic" panose="02020603050405020304" pitchFamily="18" charset="-78"/>
              </a:rPr>
              <a:t>أسلوب "</a:t>
            </a:r>
            <a:r>
              <a:rPr lang="ar-DZ" sz="2400" dirty="0" err="1">
                <a:latin typeface="Calibri" panose="020F0502020204030204" pitchFamily="34" charset="0"/>
                <a:ea typeface="Calibri" panose="020F0502020204030204" pitchFamily="34" charset="0"/>
                <a:cs typeface="Traditional Arabic" panose="02020603050405020304" pitchFamily="18" charset="-78"/>
              </a:rPr>
              <a:t>كايزر</a:t>
            </a:r>
            <a:r>
              <a:rPr lang="ar-DZ" sz="2400" dirty="0">
                <a:latin typeface="Calibri" panose="020F0502020204030204" pitchFamily="34" charset="0"/>
                <a:ea typeface="Calibri" panose="020F0502020204030204" pitchFamily="34" charset="0"/>
                <a:cs typeface="Traditional Arabic" panose="02020603050405020304" pitchFamily="18" charset="-78"/>
              </a:rPr>
              <a:t>" </a:t>
            </a:r>
            <a:r>
              <a:rPr lang="fr-FR" sz="2400" dirty="0">
                <a:latin typeface="Traditional Arabic" panose="02020603050405020304" pitchFamily="18" charset="-78"/>
                <a:ea typeface="Calibri" panose="020F0502020204030204" pitchFamily="34" charset="0"/>
                <a:cs typeface="Arial" panose="020B0604020202020204" pitchFamily="34" charset="0"/>
              </a:rPr>
              <a:t>«Kaiser </a:t>
            </a:r>
            <a:r>
              <a:rPr lang="fr-FR" sz="2400" dirty="0" err="1">
                <a:latin typeface="Traditional Arabic" panose="02020603050405020304" pitchFamily="18" charset="-78"/>
                <a:ea typeface="Calibri" panose="020F0502020204030204" pitchFamily="34" charset="0"/>
                <a:cs typeface="Arial" panose="020B0604020202020204" pitchFamily="34" charset="0"/>
              </a:rPr>
              <a:t>Criterion</a:t>
            </a:r>
            <a:r>
              <a:rPr lang="fr-FR" sz="2400" dirty="0">
                <a:latin typeface="Traditional Arabic" panose="02020603050405020304" pitchFamily="18" charset="-78"/>
                <a:ea typeface="Calibri" panose="020F0502020204030204" pitchFamily="34" charset="0"/>
                <a:cs typeface="Arial" panose="020B0604020202020204" pitchFamily="34" charset="0"/>
              </a:rPr>
              <a:t>)</a:t>
            </a:r>
            <a:r>
              <a:rPr lang="ar-DZ" sz="2400" dirty="0">
                <a:latin typeface="Calibri" panose="020F0502020204030204" pitchFamily="34" charset="0"/>
                <a:ea typeface="Calibri" panose="020F0502020204030204" pitchFamily="34" charset="0"/>
                <a:cs typeface="Traditional Arabic" panose="02020603050405020304" pitchFamily="18" charset="-78"/>
              </a:rPr>
              <a:t>: وهو الأسلوب الأكثر شيوعا، حيث يعتمد على تحديد عدد العوامل تبعا لقيمها الذاتية، فإذا بلغت هذه الأخيرة الواحد الصحيح أو أكثر، </a:t>
            </a:r>
            <a:r>
              <a:rPr lang="ar-DZ" sz="2800" dirty="0" smtClean="0">
                <a:solidFill>
                  <a:srgbClr val="FF0000"/>
                </a:solidFill>
                <a:latin typeface="Calibri" panose="020F0502020204030204" pitchFamily="34" charset="0"/>
                <a:ea typeface="Calibri" panose="020F0502020204030204" pitchFamily="34" charset="0"/>
                <a:cs typeface="Traditional Arabic" panose="02020603050405020304" pitchFamily="18" charset="-78"/>
              </a:rPr>
              <a:t>فإنه يتم إدراج العامل في النموذج، وإذا كانت القيمة الذاتية أقل من ذلك فإنه يتم استبعاد العامل من النموذج.</a:t>
            </a:r>
            <a:endParaRPr lang="fr-FR" sz="20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indent="5080" algn="just" rtl="1" fontAlgn="base">
              <a:lnSpc>
                <a:spcPct val="150000"/>
              </a:lnSpc>
              <a:spcAft>
                <a:spcPts val="0"/>
              </a:spcAft>
            </a:pPr>
            <a:r>
              <a:rPr lang="ar-SA" sz="2400" dirty="0">
                <a:latin typeface="Calibri" panose="020F0502020204030204" pitchFamily="34" charset="0"/>
                <a:ea typeface="Calibri" panose="020F0502020204030204" pitchFamily="34" charset="0"/>
                <a:cs typeface="Traditional Arabic" panose="02020603050405020304" pitchFamily="18" charset="-78"/>
              </a:rPr>
              <a:t>-        </a:t>
            </a:r>
            <a:r>
              <a:rPr lang="ar-DZ" sz="2400" dirty="0">
                <a:latin typeface="Calibri" panose="020F0502020204030204" pitchFamily="34" charset="0"/>
                <a:ea typeface="Calibri" panose="020F0502020204030204" pitchFamily="34" charset="0"/>
                <a:cs typeface="Traditional Arabic" panose="02020603050405020304" pitchFamily="18" charset="-78"/>
              </a:rPr>
              <a:t>أسلوب الرسم البياني </a:t>
            </a:r>
            <a:r>
              <a:rPr lang="fr-FR" sz="2400" dirty="0">
                <a:latin typeface="Traditional Arabic" panose="02020603050405020304" pitchFamily="18" charset="-78"/>
                <a:ea typeface="Calibri" panose="020F0502020204030204" pitchFamily="34" charset="0"/>
                <a:cs typeface="Arial" panose="020B0604020202020204" pitchFamily="34" charset="0"/>
              </a:rPr>
              <a:t>«</a:t>
            </a:r>
            <a:r>
              <a:rPr lang="fr-FR" sz="2400" dirty="0" err="1">
                <a:latin typeface="Traditional Arabic" panose="02020603050405020304" pitchFamily="18" charset="-78"/>
                <a:ea typeface="Calibri" panose="020F0502020204030204" pitchFamily="34" charset="0"/>
                <a:cs typeface="Arial" panose="020B0604020202020204" pitchFamily="34" charset="0"/>
              </a:rPr>
              <a:t>Scree</a:t>
            </a:r>
            <a:r>
              <a:rPr lang="fr-FR" sz="2400" dirty="0">
                <a:latin typeface="Traditional Arabic" panose="02020603050405020304" pitchFamily="18" charset="-78"/>
                <a:ea typeface="Calibri" panose="020F0502020204030204" pitchFamily="34" charset="0"/>
                <a:cs typeface="Arial" panose="020B0604020202020204" pitchFamily="34" charset="0"/>
              </a:rPr>
              <a:t> Plot»</a:t>
            </a:r>
            <a:r>
              <a:rPr lang="ar-DZ" sz="2400" dirty="0">
                <a:latin typeface="Calibri" panose="020F0502020204030204" pitchFamily="34" charset="0"/>
                <a:ea typeface="Calibri" panose="020F0502020204030204" pitchFamily="34" charset="0"/>
                <a:cs typeface="Traditional Arabic" panose="02020603050405020304" pitchFamily="18" charset="-78"/>
              </a:rPr>
              <a:t>: ابتكر هذه الطريقة العالم </a:t>
            </a:r>
            <a:r>
              <a:rPr lang="fr-FR" sz="2400" dirty="0">
                <a:latin typeface="Traditional Arabic" panose="02020603050405020304" pitchFamily="18" charset="-78"/>
                <a:ea typeface="Calibri" panose="020F0502020204030204" pitchFamily="34" charset="0"/>
                <a:cs typeface="Arial" panose="020B0604020202020204" pitchFamily="34" charset="0"/>
              </a:rPr>
              <a:t>«Cattell»</a:t>
            </a:r>
            <a:r>
              <a:rPr lang="ar-DZ" sz="2400" dirty="0">
                <a:latin typeface="Calibri" panose="020F0502020204030204" pitchFamily="34" charset="0"/>
                <a:ea typeface="Calibri" panose="020F0502020204030204" pitchFamily="34" charset="0"/>
                <a:cs typeface="Traditional Arabic" panose="02020603050405020304" pitchFamily="18" charset="-78"/>
              </a:rPr>
              <a:t>، وتعتمد على إجراء رسم بياني للعوامل، فإذا اتسم </a:t>
            </a:r>
            <a:r>
              <a:rPr lang="ar-DZ" sz="2400" b="1"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العامل بدرجة انحدار قوية، بمعنى أنه يميل إلى الاتجاه العمودي النازل، فإنه يدرج في النموذج، وتستبعد العوامل التي تميل إلى الانحدار التدريجي، أي التي تميل إلى الاتجاه الأفقي.</a:t>
            </a:r>
            <a:endParaRPr lang="fr-FR"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0374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627966070"/>
              </p:ext>
            </p:extLst>
          </p:nvPr>
        </p:nvGraphicFramePr>
        <p:xfrm>
          <a:off x="282411" y="162453"/>
          <a:ext cx="10439560" cy="6314230"/>
        </p:xfrm>
        <a:graphic>
          <a:graphicData uri="http://schemas.openxmlformats.org/drawingml/2006/table">
            <a:tbl>
              <a:tblPr>
                <a:tableStyleId>{616DA210-FB5B-4158-B5E0-FEB733F419BA}</a:tableStyleId>
              </a:tblPr>
              <a:tblGrid>
                <a:gridCol w="1043956">
                  <a:extLst>
                    <a:ext uri="{9D8B030D-6E8A-4147-A177-3AD203B41FA5}">
                      <a16:colId xmlns:a16="http://schemas.microsoft.com/office/drawing/2014/main" val="20000"/>
                    </a:ext>
                  </a:extLst>
                </a:gridCol>
                <a:gridCol w="1043956">
                  <a:extLst>
                    <a:ext uri="{9D8B030D-6E8A-4147-A177-3AD203B41FA5}">
                      <a16:colId xmlns:a16="http://schemas.microsoft.com/office/drawing/2014/main" val="20001"/>
                    </a:ext>
                  </a:extLst>
                </a:gridCol>
                <a:gridCol w="1043956">
                  <a:extLst>
                    <a:ext uri="{9D8B030D-6E8A-4147-A177-3AD203B41FA5}">
                      <a16:colId xmlns:a16="http://schemas.microsoft.com/office/drawing/2014/main" val="20002"/>
                    </a:ext>
                  </a:extLst>
                </a:gridCol>
                <a:gridCol w="1043956">
                  <a:extLst>
                    <a:ext uri="{9D8B030D-6E8A-4147-A177-3AD203B41FA5}">
                      <a16:colId xmlns:a16="http://schemas.microsoft.com/office/drawing/2014/main" val="20003"/>
                    </a:ext>
                  </a:extLst>
                </a:gridCol>
                <a:gridCol w="1043956">
                  <a:extLst>
                    <a:ext uri="{9D8B030D-6E8A-4147-A177-3AD203B41FA5}">
                      <a16:colId xmlns:a16="http://schemas.microsoft.com/office/drawing/2014/main" val="20004"/>
                    </a:ext>
                  </a:extLst>
                </a:gridCol>
                <a:gridCol w="1043956">
                  <a:extLst>
                    <a:ext uri="{9D8B030D-6E8A-4147-A177-3AD203B41FA5}">
                      <a16:colId xmlns:a16="http://schemas.microsoft.com/office/drawing/2014/main" val="20005"/>
                    </a:ext>
                  </a:extLst>
                </a:gridCol>
                <a:gridCol w="1043956">
                  <a:extLst>
                    <a:ext uri="{9D8B030D-6E8A-4147-A177-3AD203B41FA5}">
                      <a16:colId xmlns:a16="http://schemas.microsoft.com/office/drawing/2014/main" val="20006"/>
                    </a:ext>
                  </a:extLst>
                </a:gridCol>
                <a:gridCol w="1043956">
                  <a:extLst>
                    <a:ext uri="{9D8B030D-6E8A-4147-A177-3AD203B41FA5}">
                      <a16:colId xmlns:a16="http://schemas.microsoft.com/office/drawing/2014/main" val="20007"/>
                    </a:ext>
                  </a:extLst>
                </a:gridCol>
                <a:gridCol w="1043956">
                  <a:extLst>
                    <a:ext uri="{9D8B030D-6E8A-4147-A177-3AD203B41FA5}">
                      <a16:colId xmlns:a16="http://schemas.microsoft.com/office/drawing/2014/main" val="20008"/>
                    </a:ext>
                  </a:extLst>
                </a:gridCol>
                <a:gridCol w="1043956">
                  <a:extLst>
                    <a:ext uri="{9D8B030D-6E8A-4147-A177-3AD203B41FA5}">
                      <a16:colId xmlns:a16="http://schemas.microsoft.com/office/drawing/2014/main" val="20009"/>
                    </a:ext>
                  </a:extLst>
                </a:gridCol>
              </a:tblGrid>
              <a:tr h="250065">
                <a:tc gridSpan="10">
                  <a:txBody>
                    <a:bodyPr/>
                    <a:lstStyle/>
                    <a:p>
                      <a:pPr marL="38100" marR="38100" algn="ctr">
                        <a:lnSpc>
                          <a:spcPts val="1600"/>
                        </a:lnSpc>
                        <a:spcAft>
                          <a:spcPts val="0"/>
                        </a:spcAft>
                      </a:pPr>
                      <a:r>
                        <a:rPr lang="fr-FR" sz="1200">
                          <a:effectLst/>
                        </a:rPr>
                        <a:t>Variance totale expliquée</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0065">
                <a:tc rowSpan="2">
                  <a:txBody>
                    <a:bodyPr/>
                    <a:lstStyle/>
                    <a:p>
                      <a:pPr marL="38100" marR="38100">
                        <a:lnSpc>
                          <a:spcPts val="1600"/>
                        </a:lnSpc>
                        <a:spcAft>
                          <a:spcPts val="0"/>
                        </a:spcAft>
                      </a:pPr>
                      <a:r>
                        <a:rPr lang="fr-FR" sz="1200">
                          <a:effectLst/>
                        </a:rPr>
                        <a:t>Composante</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gridSpan="3">
                  <a:txBody>
                    <a:bodyPr/>
                    <a:lstStyle/>
                    <a:p>
                      <a:pPr marL="38100" marR="38100" algn="ctr">
                        <a:lnSpc>
                          <a:spcPts val="1600"/>
                        </a:lnSpc>
                        <a:spcAft>
                          <a:spcPts val="0"/>
                        </a:spcAft>
                      </a:pPr>
                      <a:r>
                        <a:rPr lang="fr-FR" sz="1200">
                          <a:effectLst/>
                        </a:rPr>
                        <a:t>Valeurs propres initiales</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fr-FR"/>
                    </a:p>
                  </a:txBody>
                  <a:tcPr/>
                </a:tc>
                <a:tc hMerge="1">
                  <a:txBody>
                    <a:bodyPr/>
                    <a:lstStyle/>
                    <a:p>
                      <a:endParaRPr lang="fr-FR"/>
                    </a:p>
                  </a:txBody>
                  <a:tcPr/>
                </a:tc>
                <a:tc gridSpan="3">
                  <a:txBody>
                    <a:bodyPr/>
                    <a:lstStyle/>
                    <a:p>
                      <a:pPr marL="38100" marR="38100" algn="ctr">
                        <a:lnSpc>
                          <a:spcPts val="1600"/>
                        </a:lnSpc>
                        <a:spcAft>
                          <a:spcPts val="0"/>
                        </a:spcAft>
                      </a:pPr>
                      <a:r>
                        <a:rPr lang="fr-FR" sz="1200">
                          <a:effectLst/>
                        </a:rPr>
                        <a:t>Extraction Sommes des carrés des facteurs retenus</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fr-FR"/>
                    </a:p>
                  </a:txBody>
                  <a:tcPr/>
                </a:tc>
                <a:tc hMerge="1">
                  <a:txBody>
                    <a:bodyPr/>
                    <a:lstStyle/>
                    <a:p>
                      <a:endParaRPr lang="fr-FR"/>
                    </a:p>
                  </a:txBody>
                  <a:tcPr/>
                </a:tc>
                <a:tc gridSpan="3">
                  <a:txBody>
                    <a:bodyPr/>
                    <a:lstStyle/>
                    <a:p>
                      <a:pPr marL="38100" marR="38100" algn="ctr">
                        <a:lnSpc>
                          <a:spcPts val="1600"/>
                        </a:lnSpc>
                        <a:spcAft>
                          <a:spcPts val="0"/>
                        </a:spcAft>
                      </a:pPr>
                      <a:r>
                        <a:rPr lang="fr-FR" sz="1200">
                          <a:effectLst/>
                        </a:rPr>
                        <a:t>Somme des carrés des facteurs retenus pour la rotation</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50065">
                <a:tc vMerge="1">
                  <a:txBody>
                    <a:bodyPr/>
                    <a:lstStyle/>
                    <a:p>
                      <a:endParaRPr lang="fr-FR"/>
                    </a:p>
                  </a:txBody>
                  <a:tcPr/>
                </a:tc>
                <a:tc>
                  <a:txBody>
                    <a:bodyPr/>
                    <a:lstStyle/>
                    <a:p>
                      <a:pPr marL="38100" marR="38100" algn="ctr">
                        <a:lnSpc>
                          <a:spcPts val="1600"/>
                        </a:lnSpc>
                        <a:spcAft>
                          <a:spcPts val="0"/>
                        </a:spcAft>
                      </a:pPr>
                      <a:r>
                        <a:rPr lang="fr-FR" sz="1200">
                          <a:effectLst/>
                        </a:rPr>
                        <a:t>Total</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 de la variance</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 cumulés</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Total</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 de la variance</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 cumulés</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Total</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 de la variance</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Aft>
                          <a:spcPts val="0"/>
                        </a:spcAft>
                      </a:pPr>
                      <a:r>
                        <a:rPr lang="fr-FR" sz="1200">
                          <a:effectLst/>
                        </a:rPr>
                        <a:t>% cumulés</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2"/>
                  </a:ext>
                </a:extLst>
              </a:tr>
              <a:tr h="250065">
                <a:tc>
                  <a:txBody>
                    <a:bodyPr/>
                    <a:lstStyle/>
                    <a:p>
                      <a:pPr marL="38100" marR="38100" algn="ctr">
                        <a:lnSpc>
                          <a:spcPts val="1600"/>
                        </a:lnSpc>
                        <a:spcAft>
                          <a:spcPts val="0"/>
                        </a:spcAft>
                      </a:pPr>
                      <a:r>
                        <a:rPr lang="fr-FR" sz="1400" b="1" dirty="0">
                          <a:solidFill>
                            <a:srgbClr val="FF0000"/>
                          </a:solidFill>
                          <a:effectLst/>
                        </a:rPr>
                        <a:t>1</a:t>
                      </a:r>
                      <a:endParaRPr lang="fr-F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7,993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39,965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39,965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7,993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39,965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39,965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b="1" dirty="0">
                          <a:solidFill>
                            <a:srgbClr val="7030A0"/>
                          </a:solidFill>
                          <a:effectLst/>
                        </a:rPr>
                        <a:t>5,752</a:t>
                      </a:r>
                      <a:endParaRPr lang="fr-FR" sz="16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b="1">
                          <a:solidFill>
                            <a:srgbClr val="C00000"/>
                          </a:solidFill>
                          <a:effectLst/>
                        </a:rPr>
                        <a:t>28,761</a:t>
                      </a:r>
                      <a:endParaRPr lang="fr-FR" sz="1600" b="1">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28,761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250065">
                <a:tc>
                  <a:txBody>
                    <a:bodyPr/>
                    <a:lstStyle/>
                    <a:p>
                      <a:pPr marL="38100" marR="38100" algn="ctr">
                        <a:lnSpc>
                          <a:spcPts val="1600"/>
                        </a:lnSpc>
                        <a:spcAft>
                          <a:spcPts val="0"/>
                        </a:spcAft>
                      </a:pPr>
                      <a:r>
                        <a:rPr lang="fr-FR" sz="1400" b="1" dirty="0">
                          <a:solidFill>
                            <a:srgbClr val="FF0000"/>
                          </a:solidFill>
                          <a:effectLst/>
                        </a:rPr>
                        <a:t>2</a:t>
                      </a:r>
                      <a:endParaRPr lang="fr-F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2,586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12,928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52,893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2,586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12,928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52,893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b="1">
                          <a:solidFill>
                            <a:srgbClr val="7030A0"/>
                          </a:solidFill>
                          <a:effectLst/>
                        </a:rPr>
                        <a:t>3,985</a:t>
                      </a:r>
                      <a:endParaRPr lang="fr-FR" sz="1600" b="1">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b="1">
                          <a:solidFill>
                            <a:srgbClr val="C00000"/>
                          </a:solidFill>
                          <a:effectLst/>
                        </a:rPr>
                        <a:t>19,924</a:t>
                      </a:r>
                      <a:endParaRPr lang="fr-FR" sz="1600" b="1">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48,685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250065">
                <a:tc>
                  <a:txBody>
                    <a:bodyPr/>
                    <a:lstStyle/>
                    <a:p>
                      <a:pPr marL="38100" marR="38100" algn="ctr">
                        <a:lnSpc>
                          <a:spcPts val="1600"/>
                        </a:lnSpc>
                        <a:spcAft>
                          <a:spcPts val="0"/>
                        </a:spcAft>
                      </a:pPr>
                      <a:r>
                        <a:rPr lang="fr-FR" sz="1400" b="1" dirty="0">
                          <a:solidFill>
                            <a:srgbClr val="FF0000"/>
                          </a:solidFill>
                          <a:effectLst/>
                        </a:rPr>
                        <a:t>3</a:t>
                      </a:r>
                      <a:endParaRPr lang="fr-F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1,881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9,403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62,296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1,881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9,403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62,296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b="1" dirty="0">
                          <a:solidFill>
                            <a:srgbClr val="7030A0"/>
                          </a:solidFill>
                          <a:effectLst/>
                        </a:rPr>
                        <a:t>2,052</a:t>
                      </a:r>
                      <a:endParaRPr lang="fr-FR" sz="16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b="1">
                          <a:solidFill>
                            <a:srgbClr val="C00000"/>
                          </a:solidFill>
                          <a:effectLst/>
                        </a:rPr>
                        <a:t>10,260</a:t>
                      </a:r>
                      <a:endParaRPr lang="fr-FR" sz="1600" b="1">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58,945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250065">
                <a:tc>
                  <a:txBody>
                    <a:bodyPr/>
                    <a:lstStyle/>
                    <a:p>
                      <a:pPr marL="38100" marR="38100" algn="ctr">
                        <a:lnSpc>
                          <a:spcPts val="1600"/>
                        </a:lnSpc>
                        <a:spcAft>
                          <a:spcPts val="0"/>
                        </a:spcAft>
                      </a:pPr>
                      <a:r>
                        <a:rPr lang="fr-FR" sz="1400" b="1" dirty="0">
                          <a:solidFill>
                            <a:srgbClr val="FF0000"/>
                          </a:solidFill>
                          <a:effectLst/>
                        </a:rPr>
                        <a:t>4</a:t>
                      </a:r>
                      <a:endParaRPr lang="fr-F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1,208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6,040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68,336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1,208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6,040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68,336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b="1">
                          <a:solidFill>
                            <a:srgbClr val="7030A0"/>
                          </a:solidFill>
                          <a:effectLst/>
                        </a:rPr>
                        <a:t>1,574</a:t>
                      </a:r>
                      <a:endParaRPr lang="fr-FR" sz="1600" b="1">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b="1">
                          <a:solidFill>
                            <a:srgbClr val="C00000"/>
                          </a:solidFill>
                          <a:effectLst/>
                        </a:rPr>
                        <a:t>7,868</a:t>
                      </a:r>
                      <a:endParaRPr lang="fr-FR" sz="1600" b="1">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66,814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6"/>
                  </a:ext>
                </a:extLst>
              </a:tr>
              <a:tr h="250065">
                <a:tc>
                  <a:txBody>
                    <a:bodyPr/>
                    <a:lstStyle/>
                    <a:p>
                      <a:pPr marL="38100" marR="38100" algn="ctr">
                        <a:lnSpc>
                          <a:spcPts val="1600"/>
                        </a:lnSpc>
                        <a:spcAft>
                          <a:spcPts val="0"/>
                        </a:spcAft>
                      </a:pPr>
                      <a:r>
                        <a:rPr lang="fr-FR" sz="1400" b="1" dirty="0">
                          <a:solidFill>
                            <a:srgbClr val="FF0000"/>
                          </a:solidFill>
                          <a:effectLst/>
                        </a:rPr>
                        <a:t>5</a:t>
                      </a:r>
                      <a:endParaRPr lang="fr-F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1,015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5,076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73,412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1,015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5,076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73,412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b="1" dirty="0">
                          <a:solidFill>
                            <a:srgbClr val="7030A0"/>
                          </a:solidFill>
                          <a:effectLst/>
                        </a:rPr>
                        <a:t>1,320</a:t>
                      </a:r>
                      <a:endParaRPr lang="fr-FR" sz="16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b="1" dirty="0">
                          <a:solidFill>
                            <a:srgbClr val="C00000"/>
                          </a:solidFill>
                          <a:effectLst/>
                        </a:rPr>
                        <a:t>6,598</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800" b="1" dirty="0">
                          <a:solidFill>
                            <a:srgbClr val="FF0000"/>
                          </a:solidFill>
                          <a:effectLst/>
                        </a:rPr>
                        <a:t>73,412</a:t>
                      </a:r>
                      <a:endParaRPr lang="fr-FR"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7"/>
                  </a:ext>
                </a:extLst>
              </a:tr>
              <a:tr h="250065">
                <a:tc>
                  <a:txBody>
                    <a:bodyPr/>
                    <a:lstStyle/>
                    <a:p>
                      <a:pPr marL="38100" marR="38100">
                        <a:lnSpc>
                          <a:spcPts val="1600"/>
                        </a:lnSpc>
                        <a:spcAft>
                          <a:spcPts val="0"/>
                        </a:spcAft>
                      </a:pPr>
                      <a:r>
                        <a:rPr lang="fr-FR" sz="1200">
                          <a:effectLst/>
                        </a:rPr>
                        <a:t>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,910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4,549</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77,961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8"/>
                  </a:ext>
                </a:extLst>
              </a:tr>
              <a:tr h="250065">
                <a:tc>
                  <a:txBody>
                    <a:bodyPr/>
                    <a:lstStyle/>
                    <a:p>
                      <a:pPr marL="38100" marR="38100">
                        <a:lnSpc>
                          <a:spcPts val="1600"/>
                        </a:lnSpc>
                        <a:spcAft>
                          <a:spcPts val="0"/>
                        </a:spcAft>
                      </a:pPr>
                      <a:r>
                        <a:rPr lang="fr-FR" sz="1200">
                          <a:effectLst/>
                        </a:rPr>
                        <a:t>7</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,821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4,104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82,064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9"/>
                  </a:ext>
                </a:extLst>
              </a:tr>
              <a:tr h="250065">
                <a:tc>
                  <a:txBody>
                    <a:bodyPr/>
                    <a:lstStyle/>
                    <a:p>
                      <a:pPr marL="38100" marR="38100">
                        <a:lnSpc>
                          <a:spcPts val="1600"/>
                        </a:lnSpc>
                        <a:spcAft>
                          <a:spcPts val="0"/>
                        </a:spcAft>
                      </a:pPr>
                      <a:r>
                        <a:rPr lang="fr-FR" sz="1200">
                          <a:effectLst/>
                        </a:rPr>
                        <a:t>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,621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3,106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85,171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0"/>
                  </a:ext>
                </a:extLst>
              </a:tr>
              <a:tr h="250065">
                <a:tc>
                  <a:txBody>
                    <a:bodyPr/>
                    <a:lstStyle/>
                    <a:p>
                      <a:pPr marL="38100" marR="38100">
                        <a:lnSpc>
                          <a:spcPts val="1600"/>
                        </a:lnSpc>
                        <a:spcAft>
                          <a:spcPts val="0"/>
                        </a:spcAft>
                      </a:pPr>
                      <a:r>
                        <a:rPr lang="fr-FR" sz="1200">
                          <a:effectLst/>
                        </a:rPr>
                        <a:t>9</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,535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2,677</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87,848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1"/>
                  </a:ext>
                </a:extLst>
              </a:tr>
              <a:tr h="250065">
                <a:tc>
                  <a:txBody>
                    <a:bodyPr/>
                    <a:lstStyle/>
                    <a:p>
                      <a:pPr marL="38100" marR="38100">
                        <a:lnSpc>
                          <a:spcPts val="1600"/>
                        </a:lnSpc>
                        <a:spcAft>
                          <a:spcPts val="0"/>
                        </a:spcAft>
                      </a:pPr>
                      <a:r>
                        <a:rPr lang="fr-FR" sz="1200">
                          <a:effectLst/>
                        </a:rPr>
                        <a:t>10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,443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2,215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90,063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2"/>
                  </a:ext>
                </a:extLst>
              </a:tr>
              <a:tr h="250065">
                <a:tc>
                  <a:txBody>
                    <a:bodyPr/>
                    <a:lstStyle/>
                    <a:p>
                      <a:pPr marL="38100" marR="38100">
                        <a:lnSpc>
                          <a:spcPts val="1600"/>
                        </a:lnSpc>
                        <a:spcAft>
                          <a:spcPts val="0"/>
                        </a:spcAft>
                      </a:pPr>
                      <a:r>
                        <a:rPr lang="fr-FR" sz="1200">
                          <a:effectLst/>
                        </a:rPr>
                        <a:t>11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,386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1,932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91,995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3"/>
                  </a:ext>
                </a:extLst>
              </a:tr>
              <a:tr h="250065">
                <a:tc>
                  <a:txBody>
                    <a:bodyPr/>
                    <a:lstStyle/>
                    <a:p>
                      <a:pPr marL="38100" marR="38100">
                        <a:lnSpc>
                          <a:spcPts val="1600"/>
                        </a:lnSpc>
                        <a:spcAft>
                          <a:spcPts val="0"/>
                        </a:spcAft>
                      </a:pPr>
                      <a:r>
                        <a:rPr lang="fr-FR" sz="1200">
                          <a:effectLst/>
                        </a:rPr>
                        <a:t>12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,320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1,600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93,595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4"/>
                  </a:ext>
                </a:extLst>
              </a:tr>
              <a:tr h="250065">
                <a:tc>
                  <a:txBody>
                    <a:bodyPr/>
                    <a:lstStyle/>
                    <a:p>
                      <a:pPr marL="38100" marR="38100">
                        <a:lnSpc>
                          <a:spcPts val="1600"/>
                        </a:lnSpc>
                        <a:spcAft>
                          <a:spcPts val="0"/>
                        </a:spcAft>
                      </a:pPr>
                      <a:r>
                        <a:rPr lang="fr-FR" sz="1200">
                          <a:effectLst/>
                        </a:rPr>
                        <a:t>13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,261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1,306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94,901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5"/>
                  </a:ext>
                </a:extLst>
              </a:tr>
              <a:tr h="250065">
                <a:tc>
                  <a:txBody>
                    <a:bodyPr/>
                    <a:lstStyle/>
                    <a:p>
                      <a:pPr marL="38100" marR="38100">
                        <a:lnSpc>
                          <a:spcPts val="1600"/>
                        </a:lnSpc>
                        <a:spcAft>
                          <a:spcPts val="0"/>
                        </a:spcAft>
                      </a:pPr>
                      <a:r>
                        <a:rPr lang="fr-FR" sz="1200">
                          <a:effectLst/>
                        </a:rPr>
                        <a:t>14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,251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1,253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96,154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6"/>
                  </a:ext>
                </a:extLst>
              </a:tr>
              <a:tr h="250065">
                <a:tc>
                  <a:txBody>
                    <a:bodyPr/>
                    <a:lstStyle/>
                    <a:p>
                      <a:pPr marL="38100" marR="38100">
                        <a:lnSpc>
                          <a:spcPts val="1600"/>
                        </a:lnSpc>
                        <a:spcAft>
                          <a:spcPts val="0"/>
                        </a:spcAft>
                      </a:pPr>
                      <a:r>
                        <a:rPr lang="fr-FR" sz="1200">
                          <a:effectLst/>
                        </a:rPr>
                        <a:t>15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,224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1,122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97,276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7"/>
                  </a:ext>
                </a:extLst>
              </a:tr>
              <a:tr h="250065">
                <a:tc>
                  <a:txBody>
                    <a:bodyPr/>
                    <a:lstStyle/>
                    <a:p>
                      <a:pPr marL="38100" marR="38100">
                        <a:lnSpc>
                          <a:spcPts val="1600"/>
                        </a:lnSpc>
                        <a:spcAft>
                          <a:spcPts val="0"/>
                        </a:spcAft>
                      </a:pPr>
                      <a:r>
                        <a:rPr lang="fr-FR" sz="1200">
                          <a:effectLst/>
                        </a:rPr>
                        <a:t>16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,161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,806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98,082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8"/>
                  </a:ext>
                </a:extLst>
              </a:tr>
              <a:tr h="250065">
                <a:tc>
                  <a:txBody>
                    <a:bodyPr/>
                    <a:lstStyle/>
                    <a:p>
                      <a:pPr marL="38100" marR="38100">
                        <a:lnSpc>
                          <a:spcPts val="1600"/>
                        </a:lnSpc>
                        <a:spcAft>
                          <a:spcPts val="0"/>
                        </a:spcAft>
                      </a:pPr>
                      <a:r>
                        <a:rPr lang="fr-FR" sz="1200">
                          <a:effectLst/>
                        </a:rPr>
                        <a:t>17</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,137</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,687</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98,769</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19"/>
                  </a:ext>
                </a:extLst>
              </a:tr>
              <a:tr h="250065">
                <a:tc>
                  <a:txBody>
                    <a:bodyPr/>
                    <a:lstStyle/>
                    <a:p>
                      <a:pPr marL="38100" marR="38100">
                        <a:lnSpc>
                          <a:spcPts val="1600"/>
                        </a:lnSpc>
                        <a:spcAft>
                          <a:spcPts val="0"/>
                        </a:spcAft>
                      </a:pPr>
                      <a:r>
                        <a:rPr lang="fr-FR" sz="1200">
                          <a:effectLst/>
                        </a:rPr>
                        <a:t>18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,121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,606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99,375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20"/>
                  </a:ext>
                </a:extLst>
              </a:tr>
              <a:tr h="250065">
                <a:tc>
                  <a:txBody>
                    <a:bodyPr/>
                    <a:lstStyle/>
                    <a:p>
                      <a:pPr marL="38100" marR="38100">
                        <a:lnSpc>
                          <a:spcPts val="1600"/>
                        </a:lnSpc>
                        <a:spcAft>
                          <a:spcPts val="0"/>
                        </a:spcAft>
                      </a:pPr>
                      <a:r>
                        <a:rPr lang="fr-FR" sz="1200">
                          <a:effectLst/>
                        </a:rPr>
                        <a:t>19</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,075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,377</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99,752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21"/>
                  </a:ext>
                </a:extLst>
              </a:tr>
              <a:tr h="250065">
                <a:tc>
                  <a:txBody>
                    <a:bodyPr/>
                    <a:lstStyle/>
                    <a:p>
                      <a:pPr marL="38100" marR="38100">
                        <a:lnSpc>
                          <a:spcPts val="1600"/>
                        </a:lnSpc>
                        <a:spcAft>
                          <a:spcPts val="0"/>
                        </a:spcAft>
                      </a:pPr>
                      <a:r>
                        <a:rPr lang="fr-FR" sz="1200">
                          <a:effectLst/>
                        </a:rPr>
                        <a:t>20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,050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,248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fr-FR" sz="1200">
                          <a:effectLst/>
                        </a:rPr>
                        <a:t>100,000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fr-FR" sz="12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22"/>
                  </a:ext>
                </a:extLst>
              </a:tr>
              <a:tr h="250065">
                <a:tc gridSpan="10">
                  <a:txBody>
                    <a:bodyPr/>
                    <a:lstStyle/>
                    <a:p>
                      <a:pPr marL="38100" marR="38100">
                        <a:lnSpc>
                          <a:spcPts val="1600"/>
                        </a:lnSpc>
                        <a:spcAft>
                          <a:spcPts val="0"/>
                        </a:spcAft>
                      </a:pPr>
                      <a:r>
                        <a:rPr lang="fr-FR" sz="1200" dirty="0">
                          <a:effectLst/>
                        </a:rPr>
                        <a:t>Méthode d'extraction : Analyse en composantes principales.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2487832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949" y="555952"/>
            <a:ext cx="11416937" cy="6278642"/>
          </a:xfrm>
          <a:prstGeom prst="rect">
            <a:avLst/>
          </a:prstGeom>
        </p:spPr>
        <p:txBody>
          <a:bodyPr wrap="square">
            <a:spAutoFit/>
          </a:bodyPr>
          <a:lstStyle/>
          <a:p>
            <a:pPr algn="ctr" rtl="1">
              <a:lnSpc>
                <a:spcPct val="150000"/>
              </a:lnSpc>
              <a:spcAft>
                <a:spcPts val="0"/>
              </a:spcAft>
            </a:pPr>
            <a:r>
              <a:rPr lang="ar-SA" sz="3600" b="1" dirty="0">
                <a:latin typeface="Calibri" panose="020F0502020204030204" pitchFamily="34" charset="0"/>
                <a:ea typeface="Calibri" panose="020F0502020204030204" pitchFamily="34" charset="0"/>
                <a:cs typeface="+mj-cs"/>
              </a:rPr>
              <a:t>النوع الأول / التحليل العاملي الاستكشافي </a:t>
            </a:r>
            <a:endParaRPr lang="ar-DZ" sz="3600" b="1" dirty="0" smtClean="0">
              <a:latin typeface="Calibri" panose="020F0502020204030204" pitchFamily="34" charset="0"/>
              <a:ea typeface="Calibri" panose="020F0502020204030204" pitchFamily="34" charset="0"/>
              <a:cs typeface="+mj-cs"/>
            </a:endParaRPr>
          </a:p>
          <a:p>
            <a:pPr algn="ctr" rtl="1">
              <a:lnSpc>
                <a:spcPct val="150000"/>
              </a:lnSpc>
            </a:pPr>
            <a:r>
              <a:rPr lang="fr-FR" sz="2800" b="1" dirty="0" smtClean="0">
                <a:cs typeface="+mj-cs"/>
              </a:rPr>
              <a:t>Analyse factorielle exploratoire  AFE</a:t>
            </a:r>
            <a:endParaRPr lang="ar-DZ" sz="2800" b="1" dirty="0">
              <a:effectLst/>
              <a:latin typeface="Calibri" panose="020F0502020204030204" pitchFamily="34" charset="0"/>
              <a:ea typeface="Calibri" panose="020F0502020204030204" pitchFamily="34" charset="0"/>
              <a:cs typeface="+mj-cs"/>
            </a:endParaRPr>
          </a:p>
          <a:p>
            <a:pPr algn="ctr" rtl="1">
              <a:lnSpc>
                <a:spcPct val="150000"/>
              </a:lnSpc>
              <a:spcAft>
                <a:spcPts val="0"/>
              </a:spcAft>
            </a:pPr>
            <a:r>
              <a:rPr lang="fr-FR" sz="2800" b="1" dirty="0" err="1" smtClean="0">
                <a:effectLst/>
                <a:latin typeface="Times New Roman" panose="02020603050405020304" pitchFamily="18" charset="0"/>
                <a:ea typeface="Calibri" panose="020F0502020204030204" pitchFamily="34" charset="0"/>
                <a:cs typeface="+mj-cs"/>
              </a:rPr>
              <a:t>Exploratory</a:t>
            </a:r>
            <a:r>
              <a:rPr lang="fr-FR" sz="2800" b="1" dirty="0" smtClean="0">
                <a:effectLst/>
                <a:latin typeface="Times New Roman" panose="02020603050405020304" pitchFamily="18" charset="0"/>
                <a:ea typeface="Calibri" panose="020F0502020204030204" pitchFamily="34" charset="0"/>
                <a:cs typeface="+mj-cs"/>
              </a:rPr>
              <a:t> Factor</a:t>
            </a:r>
            <a:r>
              <a:rPr lang="fr-FR" sz="3600" b="1" dirty="0" smtClean="0">
                <a:effectLst/>
                <a:latin typeface="Times New Roman" panose="02020603050405020304" pitchFamily="18" charset="0"/>
                <a:ea typeface="Calibri" panose="020F0502020204030204" pitchFamily="34" charset="0"/>
                <a:cs typeface="+mj-cs"/>
              </a:rPr>
              <a:t> </a:t>
            </a:r>
            <a:r>
              <a:rPr lang="fr-FR" sz="2800" b="1" dirty="0" err="1" smtClean="0">
                <a:effectLst/>
                <a:latin typeface="Times New Roman" panose="02020603050405020304" pitchFamily="18" charset="0"/>
                <a:ea typeface="Calibri" panose="020F0502020204030204" pitchFamily="34" charset="0"/>
                <a:cs typeface="+mj-cs"/>
              </a:rPr>
              <a:t>Analysis</a:t>
            </a:r>
            <a:r>
              <a:rPr lang="fr-FR" sz="3600" b="1" dirty="0" smtClean="0">
                <a:effectLst/>
                <a:latin typeface="Times New Roman" panose="02020603050405020304" pitchFamily="18" charset="0"/>
                <a:ea typeface="Calibri" panose="020F0502020204030204" pitchFamily="34" charset="0"/>
                <a:cs typeface="+mj-cs"/>
              </a:rPr>
              <a:t> </a:t>
            </a:r>
            <a:endParaRPr lang="fr-FR" sz="3600" b="1" dirty="0" smtClean="0">
              <a:effectLst/>
              <a:latin typeface="Calibri" panose="020F0502020204030204" pitchFamily="34" charset="0"/>
              <a:ea typeface="Calibri" panose="020F0502020204030204" pitchFamily="34" charset="0"/>
              <a:cs typeface="+mj-cs"/>
            </a:endParaRPr>
          </a:p>
          <a:p>
            <a:pPr algn="just" rtl="1">
              <a:lnSpc>
                <a:spcPct val="150000"/>
              </a:lnSpc>
              <a:spcAft>
                <a:spcPts val="0"/>
              </a:spcAft>
            </a:pPr>
            <a:r>
              <a:rPr lang="fr-FR" sz="4000" dirty="0">
                <a:latin typeface="Traditional Arabic" panose="02020603050405020304" pitchFamily="18" charset="-78"/>
                <a:ea typeface="Calibri" panose="020F0502020204030204" pitchFamily="34" charset="0"/>
                <a:cs typeface="Arial" panose="020B0604020202020204" pitchFamily="34" charset="0"/>
              </a:rPr>
              <a:t>	</a:t>
            </a:r>
            <a:r>
              <a:rPr lang="ar-IQ" sz="4000" dirty="0">
                <a:latin typeface="Calibri" panose="020F0502020204030204" pitchFamily="34" charset="0"/>
                <a:ea typeface="Calibri" panose="020F0502020204030204" pitchFamily="34" charset="0"/>
                <a:cs typeface="Traditional Arabic" panose="02020603050405020304" pitchFamily="18" charset="-78"/>
              </a:rPr>
              <a:t>يستخدم هذا النوع في الحالات التي تكون فيها العلاقات بين المتغيرات والعوامل الكامنة غير عروفة وبالتالي فإن التحليل العاملي بهدف إلى اكتشاف العوامل التي تصف إليها المتغيرات</a:t>
            </a:r>
            <a:r>
              <a:rPr lang="ar-IQ" sz="4000" dirty="0" smtClean="0">
                <a:latin typeface="Calibri" panose="020F0502020204030204" pitchFamily="34" charset="0"/>
                <a:ea typeface="Calibri" panose="020F0502020204030204" pitchFamily="34" charset="0"/>
                <a:cs typeface="Traditional Arabic" panose="02020603050405020304" pitchFamily="18" charset="-78"/>
              </a:rPr>
              <a:t>.</a:t>
            </a:r>
            <a:endParaRPr lang="ar-DZ" sz="4000" dirty="0" smtClean="0">
              <a:latin typeface="Calibri" panose="020F0502020204030204" pitchFamily="34" charset="0"/>
              <a:ea typeface="Calibri" panose="020F0502020204030204" pitchFamily="34" charset="0"/>
              <a:cs typeface="Traditional Arabic" panose="02020603050405020304" pitchFamily="18" charset="-78"/>
            </a:endParaRPr>
          </a:p>
          <a:p>
            <a:pPr algn="just" rtl="1">
              <a:lnSpc>
                <a:spcPct val="150000"/>
              </a:lnSpc>
              <a:spcAft>
                <a:spcPts val="0"/>
              </a:spcAft>
            </a:pPr>
            <a:endParaRPr lang="fr-FR" sz="40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79954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510" y="1110343"/>
            <a:ext cx="11325496" cy="4048697"/>
          </a:xfrm>
          <a:prstGeom prst="rect">
            <a:avLst/>
          </a:prstGeom>
        </p:spPr>
        <p:txBody>
          <a:bodyPr wrap="square">
            <a:spAutoFit/>
          </a:bodyPr>
          <a:lstStyle/>
          <a:p>
            <a:pPr indent="449580" algn="just" rtl="1" fontAlgn="base">
              <a:lnSpc>
                <a:spcPct val="150000"/>
              </a:lnSpc>
              <a:spcAft>
                <a:spcPts val="0"/>
              </a:spcAft>
            </a:pPr>
            <a:r>
              <a:rPr lang="ar-DZ" sz="2400" dirty="0">
                <a:latin typeface="Calibri" panose="020F0502020204030204" pitchFamily="34" charset="0"/>
                <a:ea typeface="Calibri" panose="020F0502020204030204" pitchFamily="34" charset="0"/>
                <a:cs typeface="Traditional Arabic" panose="02020603050405020304" pitchFamily="18" charset="-78"/>
              </a:rPr>
              <a:t>يتبين من جدول القيم الذاتية بعد التدوير أن نسبة التشتت الإجمالي للعوامل المستخرجة كانت </a:t>
            </a:r>
            <a:r>
              <a:rPr lang="fr-FR" sz="2400" dirty="0">
                <a:latin typeface="Traditional Arabic" panose="02020603050405020304" pitchFamily="18" charset="-78"/>
                <a:ea typeface="Calibri" panose="020F0502020204030204" pitchFamily="34" charset="0"/>
                <a:cs typeface="Arial" panose="020B0604020202020204" pitchFamily="34" charset="0"/>
              </a:rPr>
              <a:t>73,412</a:t>
            </a:r>
            <a:r>
              <a:rPr lang="ar-DZ" sz="2400" dirty="0">
                <a:latin typeface="Calibri" panose="020F0502020204030204" pitchFamily="34" charset="0"/>
                <a:ea typeface="Calibri" panose="020F0502020204030204" pitchFamily="34" charset="0"/>
                <a:cs typeface="Traditional Arabic" panose="02020603050405020304" pitchFamily="18" charset="-78"/>
              </a:rPr>
              <a:t> %</a:t>
            </a:r>
            <a:r>
              <a:rPr lang="ar-SA" sz="2400" dirty="0">
                <a:latin typeface="Calibri" panose="020F0502020204030204" pitchFamily="34" charset="0"/>
                <a:ea typeface="Calibri" panose="020F0502020204030204" pitchFamily="34" charset="0"/>
                <a:cs typeface="Traditional Arabic" panose="02020603050405020304" pitchFamily="18" charset="-78"/>
              </a:rPr>
              <a:t> حيث تتوزع هذه النسب على تلك العوامل كما يلي</a:t>
            </a:r>
            <a:r>
              <a:rPr lang="ar-DZ" sz="2400" dirty="0">
                <a:latin typeface="Calibri" panose="020F0502020204030204" pitchFamily="34" charset="0"/>
                <a:ea typeface="Calibri" panose="020F0502020204030204" pitchFamily="34" charset="0"/>
                <a:cs typeface="Traditional Arabic" panose="02020603050405020304" pitchFamily="18" charset="-78"/>
              </a:rPr>
              <a:t>:</a:t>
            </a:r>
            <a:endParaRPr lang="fr-FR" dirty="0" smtClean="0">
              <a:effectLst/>
              <a:latin typeface="Calibri" panose="020F0502020204030204" pitchFamily="34" charset="0"/>
              <a:ea typeface="Calibri" panose="020F0502020204030204" pitchFamily="34" charset="0"/>
              <a:cs typeface="Arial" panose="020B0604020202020204" pitchFamily="34" charset="0"/>
            </a:endParaRPr>
          </a:p>
          <a:p>
            <a:pPr indent="5080" algn="just" rtl="1" fontAlgn="base">
              <a:lnSpc>
                <a:spcPct val="150000"/>
              </a:lnSpc>
              <a:spcAft>
                <a:spcPts val="0"/>
              </a:spcAft>
            </a:pPr>
            <a:r>
              <a:rPr lang="ar-SA" sz="2400" dirty="0">
                <a:latin typeface="Calibri" panose="020F0502020204030204" pitchFamily="34" charset="0"/>
                <a:ea typeface="Calibri" panose="020F0502020204030204" pitchFamily="34" charset="0"/>
                <a:cs typeface="Traditional Arabic" panose="02020603050405020304" pitchFamily="18" charset="-78"/>
              </a:rPr>
              <a:t>-        </a:t>
            </a:r>
            <a:r>
              <a:rPr lang="ar-DZ" sz="2400" dirty="0">
                <a:latin typeface="Calibri" panose="020F0502020204030204" pitchFamily="34" charset="0"/>
                <a:ea typeface="Calibri" panose="020F0502020204030204" pitchFamily="34" charset="0"/>
                <a:cs typeface="Traditional Arabic" panose="02020603050405020304" pitchFamily="18" charset="-78"/>
              </a:rPr>
              <a:t> </a:t>
            </a:r>
            <a:r>
              <a:rPr lang="ar-DZ" sz="2400"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المحور العاملي الأول، يفسر حوالي </a:t>
            </a:r>
            <a:r>
              <a:rPr lang="fr-FR" sz="2400" dirty="0">
                <a:solidFill>
                  <a:srgbClr val="FF0000"/>
                </a:solidFill>
                <a:latin typeface="Traditional Arabic" panose="02020603050405020304" pitchFamily="18" charset="-78"/>
                <a:ea typeface="Calibri" panose="020F0502020204030204" pitchFamily="34" charset="0"/>
                <a:cs typeface="Arial" panose="020B0604020202020204" pitchFamily="34" charset="0"/>
              </a:rPr>
              <a:t>28,761</a:t>
            </a:r>
            <a:r>
              <a:rPr lang="ar-DZ" sz="2400"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 </a:t>
            </a:r>
            <a:r>
              <a:rPr lang="fr-FR" sz="2400" dirty="0">
                <a:solidFill>
                  <a:srgbClr val="FF0000"/>
                </a:solidFill>
                <a:latin typeface="Traditional Arabic" panose="02020603050405020304" pitchFamily="18" charset="-78"/>
                <a:ea typeface="Calibri" panose="020F0502020204030204" pitchFamily="34" charset="0"/>
                <a:cs typeface="Arial" panose="020B0604020202020204" pitchFamily="34" charset="0"/>
              </a:rPr>
              <a:t>%</a:t>
            </a:r>
            <a:r>
              <a:rPr lang="ar-DZ" sz="2400"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من التشتت الإجمالي، وتقابله أعلى قيمة ذاتية وهي </a:t>
            </a:r>
            <a:r>
              <a:rPr lang="fr-FR" sz="2400" dirty="0">
                <a:solidFill>
                  <a:srgbClr val="FF0000"/>
                </a:solidFill>
                <a:latin typeface="Traditional Arabic" panose="02020603050405020304" pitchFamily="18" charset="-78"/>
                <a:ea typeface="Calibri" panose="020F0502020204030204" pitchFamily="34" charset="0"/>
                <a:cs typeface="Arial" panose="020B0604020202020204" pitchFamily="34" charset="0"/>
              </a:rPr>
              <a:t>5,752</a:t>
            </a:r>
            <a:r>
              <a:rPr lang="ar-DZ" sz="2400"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a:t>
            </a:r>
            <a:endParaRPr lang="fr-FR"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indent="5080" algn="just" rtl="1" fontAlgn="base">
              <a:lnSpc>
                <a:spcPct val="150000"/>
              </a:lnSpc>
              <a:spcAft>
                <a:spcPts val="0"/>
              </a:spcAft>
            </a:pPr>
            <a:r>
              <a:rPr lang="ar-SA" sz="2400" dirty="0">
                <a:latin typeface="Calibri" panose="020F0502020204030204" pitchFamily="34" charset="0"/>
                <a:ea typeface="Calibri" panose="020F0502020204030204" pitchFamily="34" charset="0"/>
                <a:cs typeface="Traditional Arabic" panose="02020603050405020304" pitchFamily="18" charset="-78"/>
              </a:rPr>
              <a:t>-        </a:t>
            </a:r>
            <a:r>
              <a:rPr lang="ar-DZ" sz="2400" dirty="0">
                <a:latin typeface="Calibri" panose="020F0502020204030204" pitchFamily="34" charset="0"/>
                <a:ea typeface="Calibri" panose="020F0502020204030204" pitchFamily="34" charset="0"/>
                <a:cs typeface="Traditional Arabic" panose="02020603050405020304" pitchFamily="18" charset="-78"/>
              </a:rPr>
              <a:t> </a:t>
            </a:r>
            <a:r>
              <a:rPr lang="ar-DZ" sz="2400" dirty="0">
                <a:solidFill>
                  <a:srgbClr val="00B0F0"/>
                </a:solidFill>
                <a:latin typeface="Calibri" panose="020F0502020204030204" pitchFamily="34" charset="0"/>
                <a:ea typeface="Calibri" panose="020F0502020204030204" pitchFamily="34" charset="0"/>
                <a:cs typeface="Traditional Arabic" panose="02020603050405020304" pitchFamily="18" charset="-78"/>
              </a:rPr>
              <a:t>المحور العاملي الثاني، يفسر حوالي </a:t>
            </a:r>
            <a:r>
              <a:rPr lang="fr-FR" sz="2400" dirty="0">
                <a:solidFill>
                  <a:srgbClr val="00B0F0"/>
                </a:solidFill>
                <a:latin typeface="Traditional Arabic" panose="02020603050405020304" pitchFamily="18" charset="-78"/>
                <a:ea typeface="Calibri" panose="020F0502020204030204" pitchFamily="34" charset="0"/>
                <a:cs typeface="Arial" panose="020B0604020202020204" pitchFamily="34" charset="0"/>
              </a:rPr>
              <a:t>%19,924</a:t>
            </a:r>
            <a:r>
              <a:rPr lang="ar-DZ" sz="2400" dirty="0">
                <a:solidFill>
                  <a:srgbClr val="00B0F0"/>
                </a:solidFill>
                <a:latin typeface="Calibri" panose="020F0502020204030204" pitchFamily="34" charset="0"/>
                <a:ea typeface="Calibri" panose="020F0502020204030204" pitchFamily="34" charset="0"/>
                <a:cs typeface="Traditional Arabic" panose="02020603050405020304" pitchFamily="18" charset="-78"/>
              </a:rPr>
              <a:t> من التشتت الإجمالي، وتقابله القيمة الذاتية </a:t>
            </a:r>
            <a:r>
              <a:rPr lang="fr-FR" sz="2400" dirty="0">
                <a:solidFill>
                  <a:srgbClr val="00B0F0"/>
                </a:solidFill>
                <a:latin typeface="Traditional Arabic" panose="02020603050405020304" pitchFamily="18" charset="-78"/>
                <a:ea typeface="Calibri" panose="020F0502020204030204" pitchFamily="34" charset="0"/>
                <a:cs typeface="Arial" panose="020B0604020202020204" pitchFamily="34" charset="0"/>
              </a:rPr>
              <a:t>3,985</a:t>
            </a:r>
            <a:r>
              <a:rPr lang="ar-DZ" sz="2400" dirty="0">
                <a:solidFill>
                  <a:srgbClr val="00B0F0"/>
                </a:solidFill>
                <a:latin typeface="Calibri" panose="020F0502020204030204" pitchFamily="34" charset="0"/>
                <a:ea typeface="Calibri" panose="020F0502020204030204" pitchFamily="34" charset="0"/>
                <a:cs typeface="Traditional Arabic" panose="02020603050405020304" pitchFamily="18" charset="-78"/>
              </a:rPr>
              <a:t>؛</a:t>
            </a:r>
            <a:endParaRPr lang="fr-FR" dirty="0" smtClean="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p>
            <a:pPr indent="5080" algn="just" rtl="1" fontAlgn="base">
              <a:lnSpc>
                <a:spcPct val="150000"/>
              </a:lnSpc>
              <a:spcAft>
                <a:spcPts val="0"/>
              </a:spcAft>
            </a:pPr>
            <a:r>
              <a:rPr lang="ar-SA" sz="2400" dirty="0">
                <a:latin typeface="Calibri" panose="020F0502020204030204" pitchFamily="34" charset="0"/>
                <a:ea typeface="Calibri" panose="020F0502020204030204" pitchFamily="34" charset="0"/>
                <a:cs typeface="Traditional Arabic" panose="02020603050405020304" pitchFamily="18" charset="-78"/>
              </a:rPr>
              <a:t>-       </a:t>
            </a:r>
            <a:r>
              <a:rPr lang="ar-SA" sz="2400" dirty="0">
                <a:solidFill>
                  <a:srgbClr val="7030A0"/>
                </a:solidFill>
                <a:latin typeface="Calibri" panose="020F0502020204030204" pitchFamily="34" charset="0"/>
                <a:ea typeface="Calibri" panose="020F0502020204030204" pitchFamily="34" charset="0"/>
                <a:cs typeface="Traditional Arabic" panose="02020603050405020304" pitchFamily="18" charset="-78"/>
              </a:rPr>
              <a:t> </a:t>
            </a:r>
            <a:r>
              <a:rPr lang="ar-DZ" sz="2400" dirty="0">
                <a:solidFill>
                  <a:srgbClr val="7030A0"/>
                </a:solidFill>
                <a:latin typeface="Calibri" panose="020F0502020204030204" pitchFamily="34" charset="0"/>
                <a:ea typeface="Calibri" panose="020F0502020204030204" pitchFamily="34" charset="0"/>
                <a:cs typeface="Traditional Arabic" panose="02020603050405020304" pitchFamily="18" charset="-78"/>
              </a:rPr>
              <a:t> المحور العاملي الثالث، يفسر حوالي </a:t>
            </a:r>
            <a:r>
              <a:rPr lang="fr-FR" sz="2400" dirty="0">
                <a:solidFill>
                  <a:srgbClr val="7030A0"/>
                </a:solidFill>
                <a:latin typeface="Traditional Arabic" panose="02020603050405020304" pitchFamily="18" charset="-78"/>
                <a:ea typeface="Calibri" panose="020F0502020204030204" pitchFamily="34" charset="0"/>
                <a:cs typeface="Arial" panose="020B0604020202020204" pitchFamily="34" charset="0"/>
              </a:rPr>
              <a:t>%10,260</a:t>
            </a:r>
            <a:r>
              <a:rPr lang="ar-DZ" sz="2400" dirty="0">
                <a:solidFill>
                  <a:srgbClr val="7030A0"/>
                </a:solidFill>
                <a:latin typeface="Calibri" panose="020F0502020204030204" pitchFamily="34" charset="0"/>
                <a:ea typeface="Calibri" panose="020F0502020204030204" pitchFamily="34" charset="0"/>
                <a:cs typeface="Traditional Arabic" panose="02020603050405020304" pitchFamily="18" charset="-78"/>
              </a:rPr>
              <a:t> من التشتت الإجمالي، وتقابله القيمة الذاتية </a:t>
            </a:r>
            <a:r>
              <a:rPr lang="fr-FR" sz="2400" dirty="0">
                <a:solidFill>
                  <a:srgbClr val="7030A0"/>
                </a:solidFill>
                <a:latin typeface="Traditional Arabic" panose="02020603050405020304" pitchFamily="18" charset="-78"/>
                <a:ea typeface="Calibri" panose="020F0502020204030204" pitchFamily="34" charset="0"/>
                <a:cs typeface="Arial" panose="020B0604020202020204" pitchFamily="34" charset="0"/>
              </a:rPr>
              <a:t>2,052</a:t>
            </a:r>
            <a:r>
              <a:rPr lang="ar-DZ" sz="2400" dirty="0">
                <a:solidFill>
                  <a:srgbClr val="7030A0"/>
                </a:solidFill>
                <a:latin typeface="Calibri" panose="020F0502020204030204" pitchFamily="34" charset="0"/>
                <a:ea typeface="Calibri" panose="020F0502020204030204" pitchFamily="34" charset="0"/>
                <a:cs typeface="Traditional Arabic" panose="02020603050405020304" pitchFamily="18" charset="-78"/>
              </a:rPr>
              <a:t>؛</a:t>
            </a:r>
            <a:endParaRPr lang="fr-FR" dirty="0" smtClean="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indent="5080" algn="just" rtl="1" fontAlgn="base">
              <a:lnSpc>
                <a:spcPct val="150000"/>
              </a:lnSpc>
              <a:spcAft>
                <a:spcPts val="0"/>
              </a:spcAft>
            </a:pPr>
            <a:r>
              <a:rPr lang="ar-SA" sz="2400" dirty="0">
                <a:latin typeface="Calibri" panose="020F0502020204030204" pitchFamily="34" charset="0"/>
                <a:ea typeface="Calibri" panose="020F0502020204030204" pitchFamily="34" charset="0"/>
                <a:cs typeface="Traditional Arabic" panose="02020603050405020304" pitchFamily="18" charset="-78"/>
              </a:rPr>
              <a:t>-        </a:t>
            </a:r>
            <a:r>
              <a:rPr lang="ar-DZ" sz="2400" dirty="0">
                <a:latin typeface="Calibri" panose="020F0502020204030204" pitchFamily="34" charset="0"/>
                <a:ea typeface="Calibri" panose="020F0502020204030204" pitchFamily="34" charset="0"/>
                <a:cs typeface="Traditional Arabic" panose="02020603050405020304" pitchFamily="18" charset="-78"/>
              </a:rPr>
              <a:t> </a:t>
            </a:r>
            <a:r>
              <a:rPr lang="ar-DZ" sz="2400" dirty="0">
                <a:solidFill>
                  <a:srgbClr val="C00000"/>
                </a:solidFill>
                <a:latin typeface="Calibri" panose="020F0502020204030204" pitchFamily="34" charset="0"/>
                <a:ea typeface="Calibri" panose="020F0502020204030204" pitchFamily="34" charset="0"/>
                <a:cs typeface="Traditional Arabic" panose="02020603050405020304" pitchFamily="18" charset="-78"/>
              </a:rPr>
              <a:t>المحور العاملي الرابع، يفسر حوالي </a:t>
            </a:r>
            <a:r>
              <a:rPr lang="fr-FR" sz="2400" dirty="0">
                <a:solidFill>
                  <a:srgbClr val="C00000"/>
                </a:solidFill>
                <a:latin typeface="Traditional Arabic" panose="02020603050405020304" pitchFamily="18" charset="-78"/>
                <a:ea typeface="Calibri" panose="020F0502020204030204" pitchFamily="34" charset="0"/>
                <a:cs typeface="Arial" panose="020B0604020202020204" pitchFamily="34" charset="0"/>
              </a:rPr>
              <a:t>7,868</a:t>
            </a:r>
            <a:r>
              <a:rPr lang="ar-DZ" sz="2400" dirty="0">
                <a:solidFill>
                  <a:srgbClr val="C00000"/>
                </a:solidFill>
                <a:latin typeface="Calibri" panose="020F0502020204030204" pitchFamily="34" charset="0"/>
                <a:ea typeface="Calibri" panose="020F0502020204030204" pitchFamily="34" charset="0"/>
                <a:cs typeface="Traditional Arabic" panose="02020603050405020304" pitchFamily="18" charset="-78"/>
              </a:rPr>
              <a:t> </a:t>
            </a:r>
            <a:r>
              <a:rPr lang="fr-FR" sz="2400" dirty="0">
                <a:solidFill>
                  <a:srgbClr val="C00000"/>
                </a:solidFill>
                <a:latin typeface="Traditional Arabic" panose="02020603050405020304" pitchFamily="18" charset="-78"/>
                <a:ea typeface="Calibri" panose="020F0502020204030204" pitchFamily="34" charset="0"/>
                <a:cs typeface="Arial" panose="020B0604020202020204" pitchFamily="34" charset="0"/>
              </a:rPr>
              <a:t>%</a:t>
            </a:r>
            <a:r>
              <a:rPr lang="ar-DZ" sz="2400" dirty="0">
                <a:solidFill>
                  <a:srgbClr val="C00000"/>
                </a:solidFill>
                <a:latin typeface="Calibri" panose="020F0502020204030204" pitchFamily="34" charset="0"/>
                <a:ea typeface="Calibri" panose="020F0502020204030204" pitchFamily="34" charset="0"/>
                <a:cs typeface="Traditional Arabic" panose="02020603050405020304" pitchFamily="18" charset="-78"/>
              </a:rPr>
              <a:t>من التشتت الإجمالي، وتقابله القيمة الذاتية </a:t>
            </a:r>
            <a:r>
              <a:rPr lang="fr-FR" sz="2400" dirty="0">
                <a:solidFill>
                  <a:srgbClr val="C00000"/>
                </a:solidFill>
                <a:latin typeface="Traditional Arabic" panose="02020603050405020304" pitchFamily="18" charset="-78"/>
                <a:ea typeface="Calibri" panose="020F0502020204030204" pitchFamily="34" charset="0"/>
                <a:cs typeface="Arial" panose="020B0604020202020204" pitchFamily="34" charset="0"/>
              </a:rPr>
              <a:t>1,574</a:t>
            </a:r>
            <a:r>
              <a:rPr lang="ar-DZ" sz="2400" dirty="0">
                <a:solidFill>
                  <a:srgbClr val="C00000"/>
                </a:solidFill>
                <a:latin typeface="Calibri" panose="020F0502020204030204" pitchFamily="34" charset="0"/>
                <a:ea typeface="Calibri" panose="020F0502020204030204" pitchFamily="34" charset="0"/>
                <a:cs typeface="Traditional Arabic" panose="02020603050405020304" pitchFamily="18" charset="-78"/>
              </a:rPr>
              <a:t>؛</a:t>
            </a:r>
            <a:endParaRPr lang="fr-FR"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indent="5080" algn="just" rtl="1" fontAlgn="base">
              <a:lnSpc>
                <a:spcPct val="150000"/>
              </a:lnSpc>
              <a:spcAft>
                <a:spcPts val="0"/>
              </a:spcAft>
            </a:pPr>
            <a:r>
              <a:rPr lang="ar-SA" sz="2400" dirty="0">
                <a:latin typeface="Calibri" panose="020F0502020204030204" pitchFamily="34" charset="0"/>
                <a:ea typeface="Calibri" panose="020F0502020204030204" pitchFamily="34" charset="0"/>
                <a:cs typeface="Traditional Arabic" panose="02020603050405020304" pitchFamily="18" charset="-78"/>
              </a:rPr>
              <a:t>-        </a:t>
            </a:r>
            <a:r>
              <a:rPr lang="ar-DZ" sz="2400" dirty="0">
                <a:latin typeface="Calibri" panose="020F0502020204030204" pitchFamily="34" charset="0"/>
                <a:ea typeface="Calibri" panose="020F0502020204030204" pitchFamily="34" charset="0"/>
                <a:cs typeface="Traditional Arabic" panose="02020603050405020304" pitchFamily="18" charset="-78"/>
              </a:rPr>
              <a:t> المحور العاملي الخامس، يفسر حوالي </a:t>
            </a:r>
            <a:r>
              <a:rPr lang="fr-FR" sz="2400" dirty="0">
                <a:solidFill>
                  <a:srgbClr val="010205"/>
                </a:solidFill>
                <a:latin typeface="Traditional Arabic" panose="02020603050405020304" pitchFamily="18" charset="-78"/>
                <a:ea typeface="Calibri" panose="020F0502020204030204" pitchFamily="34" charset="0"/>
                <a:cs typeface="Arial" panose="020B0604020202020204" pitchFamily="34" charset="0"/>
              </a:rPr>
              <a:t>6,598</a:t>
            </a:r>
            <a:r>
              <a:rPr lang="ar-DZ" sz="2400" dirty="0">
                <a:latin typeface="Calibri" panose="020F0502020204030204" pitchFamily="34" charset="0"/>
                <a:ea typeface="Calibri" panose="020F0502020204030204" pitchFamily="34" charset="0"/>
                <a:cs typeface="Traditional Arabic" panose="02020603050405020304" pitchFamily="18" charset="-78"/>
              </a:rPr>
              <a:t> </a:t>
            </a:r>
            <a:r>
              <a:rPr lang="fr-FR" sz="2400" dirty="0">
                <a:latin typeface="Traditional Arabic" panose="02020603050405020304" pitchFamily="18" charset="-78"/>
                <a:ea typeface="Calibri" panose="020F0502020204030204" pitchFamily="34" charset="0"/>
                <a:cs typeface="Arial" panose="020B0604020202020204" pitchFamily="34" charset="0"/>
              </a:rPr>
              <a:t>%</a:t>
            </a:r>
            <a:r>
              <a:rPr lang="ar-DZ" sz="2400" dirty="0">
                <a:latin typeface="Calibri" panose="020F0502020204030204" pitchFamily="34" charset="0"/>
                <a:ea typeface="Calibri" panose="020F0502020204030204" pitchFamily="34" charset="0"/>
                <a:cs typeface="Traditional Arabic" panose="02020603050405020304" pitchFamily="18" charset="-78"/>
              </a:rPr>
              <a:t>من التشتت الإجمالي، وتقابله القيمة الذاتية </a:t>
            </a:r>
            <a:r>
              <a:rPr lang="fr-FR" sz="2400" dirty="0">
                <a:solidFill>
                  <a:srgbClr val="010205"/>
                </a:solidFill>
                <a:latin typeface="Traditional Arabic" panose="02020603050405020304" pitchFamily="18" charset="-78"/>
                <a:ea typeface="Calibri" panose="020F0502020204030204" pitchFamily="34" charset="0"/>
                <a:cs typeface="Arial" panose="020B0604020202020204" pitchFamily="34" charset="0"/>
              </a:rPr>
              <a:t>1,320</a:t>
            </a:r>
            <a:r>
              <a:rPr lang="ar-DZ" sz="2400" dirty="0">
                <a:latin typeface="Calibri" panose="020F0502020204030204" pitchFamily="34" charset="0"/>
                <a:ea typeface="Calibri" panose="020F0502020204030204" pitchFamily="34" charset="0"/>
                <a:cs typeface="Traditional Arabic" panose="02020603050405020304" pitchFamily="18" charset="-78"/>
              </a:rPr>
              <a:t>؛</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4732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1816" y="2225431"/>
            <a:ext cx="3861955" cy="646331"/>
          </a:xfrm>
          <a:prstGeom prst="rect">
            <a:avLst/>
          </a:prstGeom>
        </p:spPr>
        <p:txBody>
          <a:bodyPr wrap="none">
            <a:spAutoFit/>
          </a:bodyPr>
          <a:lstStyle/>
          <a:p>
            <a:r>
              <a:rPr lang="ar-DZ" sz="3600" b="1" dirty="0">
                <a:ea typeface="Calibri" panose="020F0502020204030204" pitchFamily="34" charset="0"/>
                <a:cs typeface="Traditional Arabic" panose="02020603050405020304" pitchFamily="18" charset="-78"/>
              </a:rPr>
              <a:t>مصفوفة العوامل بعد التدوير: </a:t>
            </a:r>
            <a:endParaRPr lang="fr-FR" sz="3600" dirty="0"/>
          </a:p>
        </p:txBody>
      </p:sp>
    </p:spTree>
    <p:extLst>
      <p:ext uri="{BB962C8B-B14F-4D97-AF65-F5344CB8AC3E}">
        <p14:creationId xmlns:p14="http://schemas.microsoft.com/office/powerpoint/2010/main" val="2216614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7" y="1097280"/>
            <a:ext cx="10894423" cy="3270126"/>
          </a:xfrm>
          <a:prstGeom prst="rect">
            <a:avLst/>
          </a:prstGeom>
        </p:spPr>
        <p:txBody>
          <a:bodyPr wrap="square">
            <a:spAutoFit/>
          </a:bodyPr>
          <a:lstStyle/>
          <a:p>
            <a:pPr indent="449580" algn="just" rtl="1" fontAlgn="base">
              <a:lnSpc>
                <a:spcPct val="150000"/>
              </a:lnSpc>
              <a:spcAft>
                <a:spcPts val="0"/>
              </a:spcAft>
            </a:pPr>
            <a:r>
              <a:rPr lang="ar-DZ" sz="2800" dirty="0">
                <a:latin typeface="Calibri" panose="020F0502020204030204" pitchFamily="34" charset="0"/>
                <a:ea typeface="Calibri" panose="020F0502020204030204" pitchFamily="34" charset="0"/>
                <a:cs typeface="Traditional Arabic" panose="02020603050405020304" pitchFamily="18" charset="-78"/>
              </a:rPr>
              <a:t>ونلاحظ أنه تبعا لأسلوب "</a:t>
            </a:r>
            <a:r>
              <a:rPr lang="ar-DZ" sz="2800" dirty="0" err="1">
                <a:latin typeface="Calibri" panose="020F0502020204030204" pitchFamily="34" charset="0"/>
                <a:ea typeface="Calibri" panose="020F0502020204030204" pitchFamily="34" charset="0"/>
                <a:cs typeface="Traditional Arabic" panose="02020603050405020304" pitchFamily="18" charset="-78"/>
              </a:rPr>
              <a:t>كايزر</a:t>
            </a:r>
            <a:r>
              <a:rPr lang="ar-DZ" sz="2800" dirty="0">
                <a:latin typeface="Calibri" panose="020F0502020204030204" pitchFamily="34" charset="0"/>
                <a:ea typeface="Calibri" panose="020F0502020204030204" pitchFamily="34" charset="0"/>
                <a:cs typeface="Traditional Arabic" panose="02020603050405020304" pitchFamily="18" charset="-78"/>
              </a:rPr>
              <a:t>" تستبعد العوامل ذات القيم الذاتية أقل من الواحد الصحيح. والواقع أن عدد المحاور </a:t>
            </a:r>
            <a:r>
              <a:rPr lang="ar-DZ" sz="2800" dirty="0" err="1">
                <a:latin typeface="Calibri" panose="020F0502020204030204" pitchFamily="34" charset="0"/>
                <a:ea typeface="Calibri" panose="020F0502020204030204" pitchFamily="34" charset="0"/>
                <a:cs typeface="Traditional Arabic" panose="02020603050405020304" pitchFamily="18" charset="-78"/>
              </a:rPr>
              <a:t>العاملية</a:t>
            </a:r>
            <a:r>
              <a:rPr lang="ar-DZ" sz="2800" dirty="0">
                <a:latin typeface="Calibri" panose="020F0502020204030204" pitchFamily="34" charset="0"/>
                <a:ea typeface="Calibri" panose="020F0502020204030204" pitchFamily="34" charset="0"/>
                <a:cs typeface="Traditional Arabic" panose="02020603050405020304" pitchFamily="18" charset="-78"/>
              </a:rPr>
              <a:t> المأخوذة بعين الاعتبار لوصف ظاهرة ما مرتبط بطبيعة وهدف البحث والدقة المطلوبة.   </a:t>
            </a: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pPr indent="449580" algn="just" rtl="1" fontAlgn="base">
              <a:lnSpc>
                <a:spcPct val="150000"/>
              </a:lnSpc>
              <a:spcAft>
                <a:spcPts val="0"/>
              </a:spcAft>
            </a:pPr>
            <a:r>
              <a:rPr lang="ar-DZ" sz="2800" dirty="0">
                <a:latin typeface="Calibri" panose="020F0502020204030204" pitchFamily="34" charset="0"/>
                <a:ea typeface="Calibri" panose="020F0502020204030204" pitchFamily="34" charset="0"/>
                <a:cs typeface="Traditional Arabic" panose="02020603050405020304" pitchFamily="18" charset="-78"/>
              </a:rPr>
              <a:t>وبفضل عملية التدوير للمحاور الأساسية، وباستخدام أسلوب </a:t>
            </a:r>
            <a:r>
              <a:rPr lang="ar-DZ" sz="2800" dirty="0" err="1">
                <a:latin typeface="Calibri" panose="020F0502020204030204" pitchFamily="34" charset="0"/>
                <a:ea typeface="Calibri" panose="020F0502020204030204" pitchFamily="34" charset="0"/>
                <a:cs typeface="Traditional Arabic" panose="02020603050405020304" pitchFamily="18" charset="-78"/>
              </a:rPr>
              <a:t>كايزر</a:t>
            </a:r>
            <a:r>
              <a:rPr lang="ar-DZ" sz="2800" dirty="0">
                <a:latin typeface="Calibri" panose="020F0502020204030204" pitchFamily="34" charset="0"/>
                <a:ea typeface="Calibri" panose="020F0502020204030204" pitchFamily="34" charset="0"/>
                <a:cs typeface="Traditional Arabic" panose="02020603050405020304" pitchFamily="18" charset="-78"/>
              </a:rPr>
              <a:t> </a:t>
            </a:r>
            <a:r>
              <a:rPr lang="fr-FR" sz="2800" dirty="0">
                <a:latin typeface="Traditional Arabic" panose="02020603050405020304" pitchFamily="18" charset="-78"/>
                <a:ea typeface="Calibri" panose="020F0502020204030204" pitchFamily="34" charset="0"/>
                <a:cs typeface="Arial" panose="020B0604020202020204" pitchFamily="34" charset="0"/>
              </a:rPr>
              <a:t>«</a:t>
            </a:r>
            <a:r>
              <a:rPr lang="fr-FR" sz="2800" dirty="0" err="1">
                <a:latin typeface="Traditional Arabic" panose="02020603050405020304" pitchFamily="18" charset="-78"/>
                <a:ea typeface="Calibri" panose="020F0502020204030204" pitchFamily="34" charset="0"/>
                <a:cs typeface="Arial" panose="020B0604020202020204" pitchFamily="34" charset="0"/>
              </a:rPr>
              <a:t>Caiser</a:t>
            </a:r>
            <a:r>
              <a:rPr lang="fr-FR" sz="2800" dirty="0">
                <a:latin typeface="Traditional Arabic" panose="02020603050405020304" pitchFamily="18" charset="-78"/>
                <a:ea typeface="Calibri" panose="020F0502020204030204" pitchFamily="34" charset="0"/>
                <a:cs typeface="Arial" panose="020B0604020202020204" pitchFamily="34" charset="0"/>
              </a:rPr>
              <a:t>»</a:t>
            </a:r>
            <a:r>
              <a:rPr lang="ar-DZ" sz="2800" dirty="0">
                <a:latin typeface="Calibri" panose="020F0502020204030204" pitchFamily="34" charset="0"/>
                <a:ea typeface="Calibri" panose="020F0502020204030204" pitchFamily="34" charset="0"/>
                <a:cs typeface="Traditional Arabic" panose="02020603050405020304" pitchFamily="18" charset="-78"/>
              </a:rPr>
              <a:t> في تحديد عدد العوامل تبعا لقيمها الذاتية، لتعيين أدنى قيمة مقبولة للارتباط (حيث حددت في دراستنا هذه بِـ 0.3)، تحصلنا على مصفوفة العوامل بعد التدوير والتي يبينها الجدول الموالي:</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4895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42954892"/>
              </p:ext>
            </p:extLst>
          </p:nvPr>
        </p:nvGraphicFramePr>
        <p:xfrm>
          <a:off x="391883" y="378832"/>
          <a:ext cx="8347167" cy="5791431"/>
        </p:xfrm>
        <a:graphic>
          <a:graphicData uri="http://schemas.openxmlformats.org/drawingml/2006/table">
            <a:tbl>
              <a:tblPr>
                <a:tableStyleId>{616DA210-FB5B-4158-B5E0-FEB733F419BA}</a:tableStyleId>
              </a:tblPr>
              <a:tblGrid>
                <a:gridCol w="912974">
                  <a:extLst>
                    <a:ext uri="{9D8B030D-6E8A-4147-A177-3AD203B41FA5}">
                      <a16:colId xmlns:a16="http://schemas.microsoft.com/office/drawing/2014/main" val="768938848"/>
                    </a:ext>
                  </a:extLst>
                </a:gridCol>
                <a:gridCol w="1063461">
                  <a:extLst>
                    <a:ext uri="{9D8B030D-6E8A-4147-A177-3AD203B41FA5}">
                      <a16:colId xmlns:a16="http://schemas.microsoft.com/office/drawing/2014/main" val="2394627800"/>
                    </a:ext>
                  </a:extLst>
                </a:gridCol>
                <a:gridCol w="1113624">
                  <a:extLst>
                    <a:ext uri="{9D8B030D-6E8A-4147-A177-3AD203B41FA5}">
                      <a16:colId xmlns:a16="http://schemas.microsoft.com/office/drawing/2014/main" val="2810585202"/>
                    </a:ext>
                  </a:extLst>
                </a:gridCol>
                <a:gridCol w="1113624">
                  <a:extLst>
                    <a:ext uri="{9D8B030D-6E8A-4147-A177-3AD203B41FA5}">
                      <a16:colId xmlns:a16="http://schemas.microsoft.com/office/drawing/2014/main" val="3714649337"/>
                    </a:ext>
                  </a:extLst>
                </a:gridCol>
                <a:gridCol w="1173820">
                  <a:extLst>
                    <a:ext uri="{9D8B030D-6E8A-4147-A177-3AD203B41FA5}">
                      <a16:colId xmlns:a16="http://schemas.microsoft.com/office/drawing/2014/main" val="3971925105"/>
                    </a:ext>
                  </a:extLst>
                </a:gridCol>
                <a:gridCol w="2969664">
                  <a:extLst>
                    <a:ext uri="{9D8B030D-6E8A-4147-A177-3AD203B41FA5}">
                      <a16:colId xmlns:a16="http://schemas.microsoft.com/office/drawing/2014/main" val="93087101"/>
                    </a:ext>
                  </a:extLst>
                </a:gridCol>
              </a:tblGrid>
              <a:tr h="224792">
                <a:tc gridSpan="6">
                  <a:txBody>
                    <a:bodyPr/>
                    <a:lstStyle/>
                    <a:p>
                      <a:pPr marL="38100" marR="38100" algn="ctr">
                        <a:lnSpc>
                          <a:spcPct val="107000"/>
                        </a:lnSpc>
                        <a:spcAft>
                          <a:spcPts val="0"/>
                        </a:spcAft>
                      </a:pPr>
                      <a:r>
                        <a:rPr lang="fr-FR" sz="1400">
                          <a:effectLst/>
                        </a:rPr>
                        <a:t>Rotation de la matrice des composantes</a:t>
                      </a:r>
                      <a:r>
                        <a:rPr lang="fr-FR" sz="1400" baseline="30000">
                          <a:effectLst/>
                        </a:rPr>
                        <a:t>a</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64490506"/>
                  </a:ext>
                </a:extLst>
              </a:tr>
              <a:tr h="224792">
                <a:tc rowSpan="2">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gridSpan="5">
                  <a:txBody>
                    <a:bodyPr/>
                    <a:lstStyle/>
                    <a:p>
                      <a:pPr marL="38100" marR="38100" algn="ctr">
                        <a:lnSpc>
                          <a:spcPct val="107000"/>
                        </a:lnSpc>
                        <a:spcAft>
                          <a:spcPts val="0"/>
                        </a:spcAft>
                      </a:pPr>
                      <a:r>
                        <a:rPr lang="fr-FR" sz="1400">
                          <a:effectLst/>
                        </a:rPr>
                        <a:t>Composante</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2180549"/>
                  </a:ext>
                </a:extLst>
              </a:tr>
              <a:tr h="224792">
                <a:tc vMerge="1">
                  <a:txBody>
                    <a:bodyPr/>
                    <a:lstStyle/>
                    <a:p>
                      <a:endParaRPr lang="fr-FR"/>
                    </a:p>
                  </a:txBody>
                  <a:tcPr/>
                </a:tc>
                <a:tc>
                  <a:txBody>
                    <a:bodyPr/>
                    <a:lstStyle/>
                    <a:p>
                      <a:pPr marL="38100" marR="38100" algn="ctr">
                        <a:lnSpc>
                          <a:spcPct val="107000"/>
                        </a:lnSpc>
                        <a:spcAft>
                          <a:spcPts val="0"/>
                        </a:spcAft>
                      </a:pPr>
                      <a:r>
                        <a:rPr lang="fr-FR" sz="1400">
                          <a:effectLst/>
                        </a:rPr>
                        <a:t>1</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ct val="107000"/>
                        </a:lnSpc>
                        <a:spcAft>
                          <a:spcPts val="0"/>
                        </a:spcAft>
                      </a:pPr>
                      <a:r>
                        <a:rPr lang="fr-FR" sz="1400">
                          <a:effectLst/>
                        </a:rPr>
                        <a:t>2</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ct val="107000"/>
                        </a:lnSpc>
                        <a:spcAft>
                          <a:spcPts val="0"/>
                        </a:spcAft>
                      </a:pPr>
                      <a:r>
                        <a:rPr lang="fr-FR" sz="1400">
                          <a:effectLst/>
                        </a:rPr>
                        <a:t>3</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ct val="107000"/>
                        </a:lnSpc>
                        <a:spcAft>
                          <a:spcPts val="0"/>
                        </a:spcAft>
                      </a:pPr>
                      <a:r>
                        <a:rPr lang="fr-FR" sz="1400">
                          <a:effectLst/>
                        </a:rPr>
                        <a:t>4</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ct val="107000"/>
                        </a:lnSpc>
                        <a:spcAft>
                          <a:spcPts val="0"/>
                        </a:spcAft>
                      </a:pPr>
                      <a:r>
                        <a:rPr lang="fr-FR" sz="1400">
                          <a:effectLst/>
                        </a:rPr>
                        <a:t>5</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277602828"/>
                  </a:ext>
                </a:extLst>
              </a:tr>
              <a:tr h="224792">
                <a:tc>
                  <a:txBody>
                    <a:bodyPr/>
                    <a:lstStyle/>
                    <a:p>
                      <a:pPr marL="38100" marR="38100">
                        <a:lnSpc>
                          <a:spcPct val="107000"/>
                        </a:lnSpc>
                        <a:spcAft>
                          <a:spcPts val="0"/>
                        </a:spcAft>
                      </a:pPr>
                      <a:r>
                        <a:rPr lang="fr-FR" sz="1400">
                          <a:effectLst/>
                        </a:rPr>
                        <a:t>x13</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FF0000"/>
                          </a:highlight>
                        </a:rPr>
                        <a:t>,912</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02476320"/>
                  </a:ext>
                </a:extLst>
              </a:tr>
              <a:tr h="224792">
                <a:tc>
                  <a:txBody>
                    <a:bodyPr/>
                    <a:lstStyle/>
                    <a:p>
                      <a:pPr marL="38100" marR="38100">
                        <a:lnSpc>
                          <a:spcPct val="107000"/>
                        </a:lnSpc>
                        <a:spcAft>
                          <a:spcPts val="0"/>
                        </a:spcAft>
                      </a:pPr>
                      <a:r>
                        <a:rPr lang="fr-FR" sz="1400">
                          <a:effectLst/>
                        </a:rPr>
                        <a:t>x12</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FF0000"/>
                          </a:highlight>
                        </a:rPr>
                        <a:t>,842</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763400486"/>
                  </a:ext>
                </a:extLst>
              </a:tr>
              <a:tr h="224792">
                <a:tc>
                  <a:txBody>
                    <a:bodyPr/>
                    <a:lstStyle/>
                    <a:p>
                      <a:pPr marL="38100" marR="38100">
                        <a:lnSpc>
                          <a:spcPct val="107000"/>
                        </a:lnSpc>
                        <a:spcAft>
                          <a:spcPts val="0"/>
                        </a:spcAft>
                      </a:pPr>
                      <a:r>
                        <a:rPr lang="fr-FR" sz="1400">
                          <a:effectLst/>
                        </a:rPr>
                        <a:t>x14</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FF0000"/>
                          </a:highlight>
                        </a:rPr>
                        <a:t>,841</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47470023"/>
                  </a:ext>
                </a:extLst>
              </a:tr>
              <a:tr h="224792">
                <a:tc>
                  <a:txBody>
                    <a:bodyPr/>
                    <a:lstStyle/>
                    <a:p>
                      <a:pPr marL="38100" marR="38100">
                        <a:lnSpc>
                          <a:spcPct val="107000"/>
                        </a:lnSpc>
                        <a:spcAft>
                          <a:spcPts val="0"/>
                        </a:spcAft>
                      </a:pPr>
                      <a:r>
                        <a:rPr lang="fr-FR" sz="1400">
                          <a:effectLst/>
                        </a:rPr>
                        <a:t>x10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FF0000"/>
                          </a:highlight>
                        </a:rPr>
                        <a:t>,839</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rPr>
                        <a:t>,315</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17454131"/>
                  </a:ext>
                </a:extLst>
              </a:tr>
              <a:tr h="224792">
                <a:tc>
                  <a:txBody>
                    <a:bodyPr/>
                    <a:lstStyle/>
                    <a:p>
                      <a:pPr marL="38100" marR="38100">
                        <a:lnSpc>
                          <a:spcPct val="107000"/>
                        </a:lnSpc>
                        <a:spcAft>
                          <a:spcPts val="0"/>
                        </a:spcAft>
                      </a:pPr>
                      <a:r>
                        <a:rPr lang="fr-FR" sz="1400">
                          <a:effectLst/>
                        </a:rPr>
                        <a:t>x11</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FF0000"/>
                          </a:highlight>
                        </a:rPr>
                        <a:t>,815</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651665478"/>
                  </a:ext>
                </a:extLst>
              </a:tr>
              <a:tr h="224792">
                <a:tc>
                  <a:txBody>
                    <a:bodyPr/>
                    <a:lstStyle/>
                    <a:p>
                      <a:pPr marL="38100" marR="38100">
                        <a:lnSpc>
                          <a:spcPct val="107000"/>
                        </a:lnSpc>
                        <a:spcAft>
                          <a:spcPts val="0"/>
                        </a:spcAft>
                      </a:pPr>
                      <a:r>
                        <a:rPr lang="fr-FR" sz="1400">
                          <a:effectLst/>
                        </a:rPr>
                        <a:t>x9</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FF0000"/>
                          </a:highlight>
                        </a:rPr>
                        <a:t>,806</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738119658"/>
                  </a:ext>
                </a:extLst>
              </a:tr>
              <a:tr h="224792">
                <a:tc>
                  <a:txBody>
                    <a:bodyPr/>
                    <a:lstStyle/>
                    <a:p>
                      <a:pPr marL="38100" marR="38100">
                        <a:lnSpc>
                          <a:spcPct val="107000"/>
                        </a:lnSpc>
                        <a:spcAft>
                          <a:spcPts val="0"/>
                        </a:spcAft>
                      </a:pPr>
                      <a:r>
                        <a:rPr lang="fr-FR" sz="1400">
                          <a:effectLst/>
                        </a:rPr>
                        <a:t>x15</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rPr>
                        <a:t>,571</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rPr>
                        <a:t>,413</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00FFFF"/>
                          </a:highlight>
                        </a:rPr>
                        <a:t>,</a:t>
                      </a:r>
                      <a:r>
                        <a:rPr lang="ar-SA" sz="1400">
                          <a:effectLst/>
                          <a:highlight>
                            <a:srgbClr val="00FFFF"/>
                          </a:highlight>
                        </a:rPr>
                        <a:t>8</a:t>
                      </a:r>
                      <a:r>
                        <a:rPr lang="fr-FR" sz="1400">
                          <a:effectLst/>
                          <a:highlight>
                            <a:srgbClr val="00FFFF"/>
                          </a:highlight>
                        </a:rPr>
                        <a:t>32</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87695908"/>
                  </a:ext>
                </a:extLst>
              </a:tr>
              <a:tr h="224792">
                <a:tc>
                  <a:txBody>
                    <a:bodyPr/>
                    <a:lstStyle/>
                    <a:p>
                      <a:pPr marL="38100" marR="38100">
                        <a:lnSpc>
                          <a:spcPct val="107000"/>
                        </a:lnSpc>
                        <a:spcAft>
                          <a:spcPts val="0"/>
                        </a:spcAft>
                      </a:pPr>
                      <a:r>
                        <a:rPr lang="fr-FR" sz="1400">
                          <a:effectLst/>
                        </a:rPr>
                        <a:t>x19</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rPr>
                        <a:t>,362</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00FF00"/>
                          </a:highlight>
                        </a:rPr>
                        <a:t>,838</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35737978"/>
                  </a:ext>
                </a:extLst>
              </a:tr>
              <a:tr h="224792">
                <a:tc>
                  <a:txBody>
                    <a:bodyPr/>
                    <a:lstStyle/>
                    <a:p>
                      <a:pPr marL="38100" marR="38100">
                        <a:lnSpc>
                          <a:spcPct val="107000"/>
                        </a:lnSpc>
                        <a:spcAft>
                          <a:spcPts val="0"/>
                        </a:spcAft>
                      </a:pPr>
                      <a:r>
                        <a:rPr lang="fr-FR" sz="1400">
                          <a:effectLst/>
                        </a:rPr>
                        <a:t>X20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00FF00"/>
                          </a:highlight>
                        </a:rPr>
                        <a:t>,812</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61939121"/>
                  </a:ext>
                </a:extLst>
              </a:tr>
              <a:tr h="224792">
                <a:tc>
                  <a:txBody>
                    <a:bodyPr/>
                    <a:lstStyle/>
                    <a:p>
                      <a:pPr marL="38100" marR="38100">
                        <a:lnSpc>
                          <a:spcPct val="107000"/>
                        </a:lnSpc>
                        <a:spcAft>
                          <a:spcPts val="0"/>
                        </a:spcAft>
                      </a:pPr>
                      <a:r>
                        <a:rPr lang="fr-FR" sz="1400">
                          <a:effectLst/>
                        </a:rPr>
                        <a:t>x18</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00FF00"/>
                          </a:highlight>
                        </a:rPr>
                        <a:t>,803</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826434261"/>
                  </a:ext>
                </a:extLst>
              </a:tr>
              <a:tr h="224792">
                <a:tc>
                  <a:txBody>
                    <a:bodyPr/>
                    <a:lstStyle/>
                    <a:p>
                      <a:pPr marL="38100" marR="38100">
                        <a:lnSpc>
                          <a:spcPct val="107000"/>
                        </a:lnSpc>
                        <a:spcAft>
                          <a:spcPts val="0"/>
                        </a:spcAft>
                      </a:pPr>
                      <a:r>
                        <a:rPr lang="fr-FR" sz="1400">
                          <a:effectLst/>
                        </a:rPr>
                        <a:t>x17</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rPr>
                        <a:t>,472</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00FF00"/>
                          </a:highlight>
                        </a:rPr>
                        <a:t>,801</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70846600"/>
                  </a:ext>
                </a:extLst>
              </a:tr>
              <a:tr h="224792">
                <a:tc>
                  <a:txBody>
                    <a:bodyPr/>
                    <a:lstStyle/>
                    <a:p>
                      <a:pPr marL="38100" marR="38100">
                        <a:lnSpc>
                          <a:spcPct val="107000"/>
                        </a:lnSpc>
                        <a:spcAft>
                          <a:spcPts val="0"/>
                        </a:spcAft>
                      </a:pPr>
                      <a:r>
                        <a:rPr lang="fr-FR" sz="1400">
                          <a:effectLst/>
                        </a:rPr>
                        <a:t>x16</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rPr>
                        <a:t>,455</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r" rtl="1">
                        <a:lnSpc>
                          <a:spcPct val="107000"/>
                        </a:lnSpc>
                        <a:spcAft>
                          <a:spcPts val="0"/>
                        </a:spcAft>
                      </a:pPr>
                      <a:r>
                        <a:rPr lang="fr-FR" sz="1400">
                          <a:effectLst/>
                        </a:rPr>
                        <a:t>,</a:t>
                      </a:r>
                      <a:r>
                        <a:rPr lang="fr-FR" sz="1400">
                          <a:effectLst/>
                          <a:highlight>
                            <a:srgbClr val="FF00FF"/>
                          </a:highlight>
                        </a:rPr>
                        <a:t>768</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952124116"/>
                  </a:ext>
                </a:extLst>
              </a:tr>
              <a:tr h="224792">
                <a:tc>
                  <a:txBody>
                    <a:bodyPr/>
                    <a:lstStyle/>
                    <a:p>
                      <a:pPr marL="38100" marR="38100">
                        <a:lnSpc>
                          <a:spcPct val="107000"/>
                        </a:lnSpc>
                        <a:spcAft>
                          <a:spcPts val="0"/>
                        </a:spcAft>
                      </a:pPr>
                      <a:r>
                        <a:rPr lang="fr-FR" sz="1400">
                          <a:effectLst/>
                        </a:rPr>
                        <a:t>X1</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FF0000"/>
                          </a:highlight>
                        </a:rPr>
                        <a:t>,</a:t>
                      </a:r>
                      <a:r>
                        <a:rPr lang="ar-SA" sz="1400">
                          <a:effectLst/>
                          <a:highlight>
                            <a:srgbClr val="FF0000"/>
                          </a:highlight>
                        </a:rPr>
                        <a:t>8</a:t>
                      </a:r>
                      <a:r>
                        <a:rPr lang="fr-FR" sz="1400">
                          <a:effectLst/>
                          <a:highlight>
                            <a:srgbClr val="FF0000"/>
                          </a:highlight>
                        </a:rPr>
                        <a:t>34</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rPr>
                        <a:t>,523</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59165824"/>
                  </a:ext>
                </a:extLst>
              </a:tr>
              <a:tr h="224792">
                <a:tc>
                  <a:txBody>
                    <a:bodyPr/>
                    <a:lstStyle/>
                    <a:p>
                      <a:pPr marL="38100" marR="38100">
                        <a:lnSpc>
                          <a:spcPct val="107000"/>
                        </a:lnSpc>
                        <a:spcAft>
                          <a:spcPts val="0"/>
                        </a:spcAft>
                      </a:pPr>
                      <a:r>
                        <a:rPr lang="fr-FR" sz="1400">
                          <a:effectLst/>
                        </a:rPr>
                        <a:t>x7</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rPr>
                        <a:t>,304</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FF00FF"/>
                          </a:highlight>
                        </a:rPr>
                        <a:t>,722</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34395538"/>
                  </a:ext>
                </a:extLst>
              </a:tr>
              <a:tr h="224792">
                <a:tc>
                  <a:txBody>
                    <a:bodyPr/>
                    <a:lstStyle/>
                    <a:p>
                      <a:pPr marL="38100" marR="38100">
                        <a:lnSpc>
                          <a:spcPct val="107000"/>
                        </a:lnSpc>
                        <a:spcAft>
                          <a:spcPts val="0"/>
                        </a:spcAft>
                      </a:pPr>
                      <a:r>
                        <a:rPr lang="fr-FR" sz="1400">
                          <a:effectLst/>
                        </a:rPr>
                        <a:t>x6</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FF00FF"/>
                          </a:highlight>
                        </a:rPr>
                        <a:t>,708</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r">
                        <a:lnSpc>
                          <a:spcPct val="107000"/>
                        </a:lnSpc>
                        <a:spcAft>
                          <a:spcPts val="0"/>
                        </a:spcAft>
                      </a:pPr>
                      <a:r>
                        <a:rPr lang="fr-FR" sz="1400">
                          <a:effectLst/>
                        </a:rPr>
                        <a:t>,307</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24697931"/>
                  </a:ext>
                </a:extLst>
              </a:tr>
              <a:tr h="224792">
                <a:tc>
                  <a:txBody>
                    <a:bodyPr/>
                    <a:lstStyle/>
                    <a:p>
                      <a:pPr marL="38100" marR="38100">
                        <a:lnSpc>
                          <a:spcPct val="107000"/>
                        </a:lnSpc>
                        <a:spcAft>
                          <a:spcPts val="0"/>
                        </a:spcAft>
                      </a:pPr>
                      <a:r>
                        <a:rPr lang="fr-FR" sz="1400">
                          <a:effectLst/>
                        </a:rPr>
                        <a:t>x8</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rPr>
                        <a:t>,527</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rPr>
                        <a:t>,598</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00FFFF"/>
                          </a:highlight>
                        </a:rPr>
                        <a:t>,722</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98601819"/>
                  </a:ext>
                </a:extLst>
              </a:tr>
              <a:tr h="224792">
                <a:tc>
                  <a:txBody>
                    <a:bodyPr/>
                    <a:lstStyle/>
                    <a:p>
                      <a:pPr marL="38100" marR="38100">
                        <a:lnSpc>
                          <a:spcPct val="107000"/>
                        </a:lnSpc>
                        <a:spcAft>
                          <a:spcPts val="0"/>
                        </a:spcAft>
                      </a:pPr>
                      <a:r>
                        <a:rPr lang="fr-FR" sz="1400">
                          <a:effectLst/>
                        </a:rPr>
                        <a:t>x4</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00FFFF"/>
                          </a:highlight>
                        </a:rPr>
                        <a:t>,774</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13484906"/>
                  </a:ext>
                </a:extLst>
              </a:tr>
              <a:tr h="224792">
                <a:tc>
                  <a:txBody>
                    <a:bodyPr/>
                    <a:lstStyle/>
                    <a:p>
                      <a:pPr marL="38100" marR="38100">
                        <a:lnSpc>
                          <a:spcPct val="107000"/>
                        </a:lnSpc>
                        <a:spcAft>
                          <a:spcPts val="0"/>
                        </a:spcAft>
                      </a:pPr>
                      <a:r>
                        <a:rPr lang="fr-FR" sz="1400">
                          <a:effectLst/>
                        </a:rPr>
                        <a:t>x5</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rtl="1">
                        <a:lnSpc>
                          <a:spcPct val="107000"/>
                        </a:lnSpc>
                        <a:spcAft>
                          <a:spcPts val="0"/>
                        </a:spcAft>
                      </a:pPr>
                      <a:r>
                        <a:rPr lang="fr-FR" sz="1400">
                          <a:effectLst/>
                        </a:rPr>
                        <a:t>,392</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rtl="1">
                        <a:lnSpc>
                          <a:spcPct val="107000"/>
                        </a:lnSpc>
                        <a:spcAft>
                          <a:spcPts val="0"/>
                        </a:spcAft>
                      </a:pPr>
                      <a:r>
                        <a:rPr lang="fr-FR" sz="1400">
                          <a:effectLst/>
                        </a:rPr>
                        <a:t>,647</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r" rtl="1">
                        <a:lnSpc>
                          <a:spcPct val="107000"/>
                        </a:lnSpc>
                        <a:spcAft>
                          <a:spcPts val="0"/>
                        </a:spcAft>
                      </a:pPr>
                      <a:r>
                        <a:rPr lang="fr-FR" sz="1400">
                          <a:effectLst/>
                          <a:highlight>
                            <a:srgbClr val="D3D3D3"/>
                          </a:highlight>
                        </a:rPr>
                        <a:t>,708</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71708233"/>
                  </a:ext>
                </a:extLst>
              </a:tr>
              <a:tr h="224792">
                <a:tc>
                  <a:txBody>
                    <a:bodyPr/>
                    <a:lstStyle/>
                    <a:p>
                      <a:pPr marL="38100" marR="38100">
                        <a:lnSpc>
                          <a:spcPct val="107000"/>
                        </a:lnSpc>
                        <a:spcAft>
                          <a:spcPts val="0"/>
                        </a:spcAft>
                      </a:pPr>
                      <a:r>
                        <a:rPr lang="fr-FR" sz="1400">
                          <a:effectLst/>
                        </a:rPr>
                        <a:t>X2</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D3D3D3"/>
                          </a:highlight>
                        </a:rPr>
                        <a:t>,776</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943345723"/>
                  </a:ext>
                </a:extLst>
              </a:tr>
              <a:tr h="224792">
                <a:tc>
                  <a:txBody>
                    <a:bodyPr/>
                    <a:lstStyle/>
                    <a:p>
                      <a:pPr marL="38100" marR="38100">
                        <a:lnSpc>
                          <a:spcPct val="107000"/>
                        </a:lnSpc>
                        <a:spcAft>
                          <a:spcPts val="0"/>
                        </a:spcAft>
                      </a:pPr>
                      <a:r>
                        <a:rPr lang="fr-FR" sz="1400">
                          <a:effectLst/>
                        </a:rPr>
                        <a:t>x3</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fr-FR" sz="14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ct val="107000"/>
                        </a:lnSpc>
                        <a:spcAft>
                          <a:spcPts val="0"/>
                        </a:spcAft>
                      </a:pPr>
                      <a:r>
                        <a:rPr lang="fr-FR" sz="1400">
                          <a:effectLst/>
                          <a:highlight>
                            <a:srgbClr val="D3D3D3"/>
                          </a:highlight>
                        </a:rPr>
                        <a:t>,731</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15877247"/>
                  </a:ext>
                </a:extLst>
              </a:tr>
              <a:tr h="361534">
                <a:tc gridSpan="6">
                  <a:txBody>
                    <a:bodyPr/>
                    <a:lstStyle/>
                    <a:p>
                      <a:pPr marL="38100" marR="38100">
                        <a:lnSpc>
                          <a:spcPct val="107000"/>
                        </a:lnSpc>
                        <a:spcAft>
                          <a:spcPts val="0"/>
                        </a:spcAft>
                      </a:pPr>
                      <a:r>
                        <a:rPr lang="fr-FR" sz="1100">
                          <a:effectLst/>
                        </a:rPr>
                        <a:t>Méthode d'extraction : Analyse en composantes principales. </a:t>
                      </a:r>
                    </a:p>
                    <a:p>
                      <a:pPr marL="38100" marR="38100">
                        <a:lnSpc>
                          <a:spcPct val="107000"/>
                        </a:lnSpc>
                        <a:spcAft>
                          <a:spcPts val="0"/>
                        </a:spcAft>
                      </a:pPr>
                      <a:r>
                        <a:rPr lang="fr-FR" sz="1100">
                          <a:effectLst/>
                        </a:rPr>
                        <a:t> Méthode de rotation : Varimax avec normalisation Kaiser.</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02709812"/>
                  </a:ext>
                </a:extLst>
              </a:tr>
              <a:tr h="176718">
                <a:tc gridSpan="6">
                  <a:txBody>
                    <a:bodyPr/>
                    <a:lstStyle/>
                    <a:p>
                      <a:pPr marL="38100" marR="38100">
                        <a:lnSpc>
                          <a:spcPct val="107000"/>
                        </a:lnSpc>
                        <a:spcAft>
                          <a:spcPts val="0"/>
                        </a:spcAft>
                      </a:pPr>
                      <a:r>
                        <a:rPr lang="fr-FR" sz="1100" dirty="0">
                          <a:effectLst/>
                        </a:rPr>
                        <a:t>a. Convergence de la rotation dans 21 itérations.</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69369023"/>
                  </a:ext>
                </a:extLst>
              </a:tr>
            </a:tbl>
          </a:graphicData>
        </a:graphic>
      </p:graphicFrame>
    </p:spTree>
    <p:extLst>
      <p:ext uri="{BB962C8B-B14F-4D97-AF65-F5344CB8AC3E}">
        <p14:creationId xmlns:p14="http://schemas.microsoft.com/office/powerpoint/2010/main" val="1472908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394" y="953589"/>
            <a:ext cx="9849393" cy="4616648"/>
          </a:xfrm>
          <a:prstGeom prst="rect">
            <a:avLst/>
          </a:prstGeom>
        </p:spPr>
        <p:txBody>
          <a:bodyPr wrap="square">
            <a:spAutoFit/>
          </a:bodyPr>
          <a:lstStyle/>
          <a:p>
            <a:pPr algn="just" rtl="1" fontAlgn="base">
              <a:lnSpc>
                <a:spcPct val="150000"/>
              </a:lnSpc>
              <a:spcAft>
                <a:spcPts val="0"/>
              </a:spcAft>
            </a:pPr>
            <a:r>
              <a:rPr lang="ar-SA" sz="2800" dirty="0">
                <a:latin typeface="Calibri" panose="020F0502020204030204" pitchFamily="34" charset="0"/>
                <a:ea typeface="Calibri" panose="020F0502020204030204" pitchFamily="34" charset="0"/>
                <a:cs typeface="Traditional Arabic" panose="02020603050405020304" pitchFamily="18" charset="-78"/>
              </a:rPr>
              <a:t>القاعدة ان أي متغير لديه علاقات أكبر من 30 في المئة مع ثلاث متغيرات او أكثر يمكن اعتباراه مكونا جيدا للأخذ به، وحالات تشبعه في عاملين نأخذ القيمة الاكبر.</a:t>
            </a: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fontAlgn="base">
              <a:lnSpc>
                <a:spcPct val="150000"/>
              </a:lnSpc>
              <a:spcAft>
                <a:spcPts val="0"/>
              </a:spcAft>
              <a:buFont typeface="Wingdings" panose="05000000000000000000" pitchFamily="2" charset="2"/>
              <a:buChar char=""/>
            </a:pPr>
            <a:r>
              <a:rPr lang="ar-SA" sz="2800" dirty="0">
                <a:latin typeface="Times New Roman" panose="02020603050405020304" pitchFamily="18" charset="0"/>
                <a:ea typeface="SimSun" panose="02010600030101010101" pitchFamily="2" charset="-122"/>
                <a:cs typeface="Traditional Arabic" panose="02020603050405020304" pitchFamily="18" charset="-78"/>
              </a:rPr>
              <a:t>العامل الاول لديه علاقات قوية مع 7 متغير</a:t>
            </a:r>
            <a:r>
              <a:rPr lang="ar-DZ" sz="2800" dirty="0">
                <a:latin typeface="Times New Roman" panose="02020603050405020304" pitchFamily="18" charset="0"/>
                <a:ea typeface="SimSun" panose="02010600030101010101" pitchFamily="2" charset="-122"/>
                <a:cs typeface="Traditional Arabic" panose="02020603050405020304" pitchFamily="18" charset="-78"/>
              </a:rPr>
              <a:t>ات</a:t>
            </a:r>
            <a:r>
              <a:rPr lang="ar-SA" sz="2800" dirty="0">
                <a:latin typeface="Times New Roman" panose="02020603050405020304" pitchFamily="18" charset="0"/>
                <a:ea typeface="SimSun" panose="02010600030101010101" pitchFamily="2" charset="-122"/>
                <a:cs typeface="Traditional Arabic" panose="02020603050405020304" pitchFamily="18" charset="-78"/>
              </a:rPr>
              <a:t> من أصل 20 متغير.</a:t>
            </a:r>
            <a:endParaRPr lang="fr-FR" sz="2800" dirty="0">
              <a:latin typeface="Times New Roman" panose="02020603050405020304" pitchFamily="18" charset="0"/>
              <a:ea typeface="SimSun" panose="02010600030101010101" pitchFamily="2" charset="-122"/>
              <a:cs typeface="Traditional Arabic" panose="02020603050405020304" pitchFamily="18" charset="-78"/>
            </a:endParaRPr>
          </a:p>
          <a:p>
            <a:pPr marL="342900" lvl="0" indent="-342900" algn="just" rtl="1" fontAlgn="base">
              <a:lnSpc>
                <a:spcPct val="150000"/>
              </a:lnSpc>
              <a:spcAft>
                <a:spcPts val="0"/>
              </a:spcAft>
              <a:buFont typeface="Wingdings" panose="05000000000000000000" pitchFamily="2" charset="2"/>
              <a:buChar char=""/>
            </a:pPr>
            <a:r>
              <a:rPr lang="ar-SA" sz="2800" dirty="0">
                <a:latin typeface="Times New Roman" panose="02020603050405020304" pitchFamily="18" charset="0"/>
                <a:ea typeface="SimSun" panose="02010600030101010101" pitchFamily="2" charset="-122"/>
                <a:cs typeface="Traditional Arabic" panose="02020603050405020304" pitchFamily="18" charset="-78"/>
              </a:rPr>
              <a:t>العامل الثاني لديه علاقات قوية مع 4 متغيرات من أصل 20 متغير.</a:t>
            </a:r>
            <a:endParaRPr lang="fr-FR" sz="2800" dirty="0">
              <a:latin typeface="Times New Roman" panose="02020603050405020304" pitchFamily="18" charset="0"/>
              <a:ea typeface="SimSun" panose="02010600030101010101" pitchFamily="2" charset="-122"/>
              <a:cs typeface="Traditional Arabic" panose="02020603050405020304" pitchFamily="18" charset="-78"/>
            </a:endParaRPr>
          </a:p>
          <a:p>
            <a:pPr marL="342900" lvl="0" indent="-342900" algn="just" rtl="1" fontAlgn="base">
              <a:lnSpc>
                <a:spcPct val="150000"/>
              </a:lnSpc>
              <a:spcAft>
                <a:spcPts val="0"/>
              </a:spcAft>
              <a:buFont typeface="Wingdings" panose="05000000000000000000" pitchFamily="2" charset="2"/>
              <a:buChar char=""/>
            </a:pPr>
            <a:r>
              <a:rPr lang="ar-SA" sz="2800" dirty="0">
                <a:latin typeface="Times New Roman" panose="02020603050405020304" pitchFamily="18" charset="0"/>
                <a:ea typeface="SimSun" panose="02010600030101010101" pitchFamily="2" charset="-122"/>
                <a:cs typeface="Traditional Arabic" panose="02020603050405020304" pitchFamily="18" charset="-78"/>
              </a:rPr>
              <a:t>العامل الثالث لديه علاقات قوية مع 3 متغيرات من أصل 20 متغير.</a:t>
            </a:r>
            <a:endParaRPr lang="fr-FR" sz="2800" dirty="0">
              <a:latin typeface="Times New Roman" panose="02020603050405020304" pitchFamily="18" charset="0"/>
              <a:ea typeface="SimSun" panose="02010600030101010101" pitchFamily="2" charset="-122"/>
              <a:cs typeface="Traditional Arabic" panose="02020603050405020304" pitchFamily="18" charset="-78"/>
            </a:endParaRPr>
          </a:p>
          <a:p>
            <a:pPr marL="342900" lvl="0" indent="-342900" algn="just" rtl="1" fontAlgn="base">
              <a:lnSpc>
                <a:spcPct val="150000"/>
              </a:lnSpc>
              <a:spcAft>
                <a:spcPts val="0"/>
              </a:spcAft>
              <a:buFont typeface="Wingdings" panose="05000000000000000000" pitchFamily="2" charset="2"/>
              <a:buChar char=""/>
            </a:pPr>
            <a:r>
              <a:rPr lang="ar-SA" sz="2800" dirty="0">
                <a:latin typeface="Times New Roman" panose="02020603050405020304" pitchFamily="18" charset="0"/>
                <a:ea typeface="SimSun" panose="02010600030101010101" pitchFamily="2" charset="-122"/>
                <a:cs typeface="Traditional Arabic" panose="02020603050405020304" pitchFamily="18" charset="-78"/>
              </a:rPr>
              <a:t>العامل الرابع لديه علاقات قوية مع 3 متغيرات من أصل 20 متغير.</a:t>
            </a:r>
            <a:endParaRPr lang="fr-FR" sz="2800" dirty="0">
              <a:latin typeface="Times New Roman" panose="02020603050405020304" pitchFamily="18" charset="0"/>
              <a:ea typeface="SimSun" panose="02010600030101010101" pitchFamily="2" charset="-122"/>
              <a:cs typeface="Traditional Arabic" panose="02020603050405020304" pitchFamily="18" charset="-78"/>
            </a:endParaRPr>
          </a:p>
          <a:p>
            <a:pPr marL="342900" lvl="0" indent="-342900" algn="just" rtl="1" fontAlgn="base">
              <a:lnSpc>
                <a:spcPct val="150000"/>
              </a:lnSpc>
              <a:spcAft>
                <a:spcPts val="0"/>
              </a:spcAft>
              <a:buFont typeface="Wingdings" panose="05000000000000000000" pitchFamily="2" charset="2"/>
              <a:buChar char=""/>
            </a:pPr>
            <a:r>
              <a:rPr lang="ar-SA" sz="2800" dirty="0">
                <a:latin typeface="Times New Roman" panose="02020603050405020304" pitchFamily="18" charset="0"/>
                <a:ea typeface="SimSun" panose="02010600030101010101" pitchFamily="2" charset="-122"/>
                <a:cs typeface="Traditional Arabic" panose="02020603050405020304" pitchFamily="18" charset="-78"/>
              </a:rPr>
              <a:t>العامل الاول لديه علاقات قوية مع 3 متغيرات من أصل 20 متغير.</a:t>
            </a:r>
            <a:endParaRPr lang="fr-FR" sz="2800" dirty="0">
              <a:latin typeface="Times New Roman" panose="02020603050405020304" pitchFamily="18" charset="0"/>
              <a:ea typeface="SimSun" panose="02010600030101010101" pitchFamily="2" charset="-122"/>
              <a:cs typeface="Traditional Arabic" panose="02020603050405020304" pitchFamily="18" charset="-78"/>
            </a:endParaRPr>
          </a:p>
        </p:txBody>
      </p:sp>
    </p:spTree>
    <p:extLst>
      <p:ext uri="{BB962C8B-B14F-4D97-AF65-F5344CB8AC3E}">
        <p14:creationId xmlns:p14="http://schemas.microsoft.com/office/powerpoint/2010/main" val="609584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0" y="1280160"/>
            <a:ext cx="10515600" cy="1604157"/>
          </a:xfrm>
          <a:prstGeom prst="rect">
            <a:avLst/>
          </a:prstGeom>
        </p:spPr>
        <p:txBody>
          <a:bodyPr wrap="square">
            <a:spAutoFit/>
          </a:bodyPr>
          <a:lstStyle/>
          <a:p>
            <a:pPr algn="just" rtl="1" fontAlgn="base">
              <a:lnSpc>
                <a:spcPct val="107000"/>
              </a:lnSpc>
              <a:spcAft>
                <a:spcPts val="0"/>
              </a:spcAft>
            </a:pPr>
            <a:r>
              <a:rPr lang="ar-DZ" sz="3200" b="1" dirty="0">
                <a:latin typeface="Calibri" panose="020F0502020204030204" pitchFamily="34" charset="0"/>
                <a:ea typeface="Calibri" panose="020F0502020204030204" pitchFamily="34" charset="0"/>
                <a:cs typeface="Traditional Arabic" panose="02020603050405020304" pitchFamily="18" charset="-78"/>
              </a:rPr>
              <a:t>تسمية العوامل المستخرجة</a:t>
            </a:r>
            <a:endParaRPr lang="fr-FR"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r>
              <a:rPr lang="ar-SA" sz="3200" dirty="0">
                <a:ea typeface="Calibri" panose="020F0502020204030204" pitchFamily="34" charset="0"/>
                <a:cs typeface="Traditional Arabic" panose="02020603050405020304" pitchFamily="18" charset="-78"/>
              </a:rPr>
              <a:t>انطلاقا من </a:t>
            </a:r>
            <a:r>
              <a:rPr lang="ar-DZ" sz="3200" dirty="0">
                <a:ea typeface="Calibri" panose="020F0502020204030204" pitchFamily="34" charset="0"/>
                <a:cs typeface="Traditional Arabic" panose="02020603050405020304" pitchFamily="18" charset="-78"/>
              </a:rPr>
              <a:t>مصفوفة العوامل بعد تدوير المحاور، يمكن تلخيص العوامل الستة والمتغيرات المرتبطة بها في الجدول الموالي:</a:t>
            </a:r>
            <a:endParaRPr lang="fr-FR" sz="3200" dirty="0"/>
          </a:p>
        </p:txBody>
      </p:sp>
    </p:spTree>
    <p:extLst>
      <p:ext uri="{BB962C8B-B14F-4D97-AF65-F5344CB8AC3E}">
        <p14:creationId xmlns:p14="http://schemas.microsoft.com/office/powerpoint/2010/main" val="44085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548011210"/>
              </p:ext>
            </p:extLst>
          </p:nvPr>
        </p:nvGraphicFramePr>
        <p:xfrm>
          <a:off x="692326" y="882032"/>
          <a:ext cx="9823274" cy="5152481"/>
        </p:xfrm>
        <a:graphic>
          <a:graphicData uri="http://schemas.openxmlformats.org/drawingml/2006/table">
            <a:tbl>
              <a:tblPr rtl="1" firstRow="1" firstCol="1" bandRow="1">
                <a:tableStyleId>{5940675A-B579-460E-94D1-54222C63F5DA}</a:tableStyleId>
              </a:tblPr>
              <a:tblGrid>
                <a:gridCol w="1072849">
                  <a:extLst>
                    <a:ext uri="{9D8B030D-6E8A-4147-A177-3AD203B41FA5}">
                      <a16:colId xmlns:a16="http://schemas.microsoft.com/office/drawing/2014/main" val="191379238"/>
                    </a:ext>
                  </a:extLst>
                </a:gridCol>
                <a:gridCol w="1072849">
                  <a:extLst>
                    <a:ext uri="{9D8B030D-6E8A-4147-A177-3AD203B41FA5}">
                      <a16:colId xmlns:a16="http://schemas.microsoft.com/office/drawing/2014/main" val="3945103237"/>
                    </a:ext>
                  </a:extLst>
                </a:gridCol>
                <a:gridCol w="1072849">
                  <a:extLst>
                    <a:ext uri="{9D8B030D-6E8A-4147-A177-3AD203B41FA5}">
                      <a16:colId xmlns:a16="http://schemas.microsoft.com/office/drawing/2014/main" val="4167754018"/>
                    </a:ext>
                  </a:extLst>
                </a:gridCol>
                <a:gridCol w="1072849">
                  <a:extLst>
                    <a:ext uri="{9D8B030D-6E8A-4147-A177-3AD203B41FA5}">
                      <a16:colId xmlns:a16="http://schemas.microsoft.com/office/drawing/2014/main" val="1492832293"/>
                    </a:ext>
                  </a:extLst>
                </a:gridCol>
                <a:gridCol w="620241">
                  <a:extLst>
                    <a:ext uri="{9D8B030D-6E8A-4147-A177-3AD203B41FA5}">
                      <a16:colId xmlns:a16="http://schemas.microsoft.com/office/drawing/2014/main" val="1247631587"/>
                    </a:ext>
                  </a:extLst>
                </a:gridCol>
                <a:gridCol w="620241">
                  <a:extLst>
                    <a:ext uri="{9D8B030D-6E8A-4147-A177-3AD203B41FA5}">
                      <a16:colId xmlns:a16="http://schemas.microsoft.com/office/drawing/2014/main" val="3386371597"/>
                    </a:ext>
                  </a:extLst>
                </a:gridCol>
                <a:gridCol w="1072849">
                  <a:extLst>
                    <a:ext uri="{9D8B030D-6E8A-4147-A177-3AD203B41FA5}">
                      <a16:colId xmlns:a16="http://schemas.microsoft.com/office/drawing/2014/main" val="3411852090"/>
                    </a:ext>
                  </a:extLst>
                </a:gridCol>
                <a:gridCol w="1072849">
                  <a:extLst>
                    <a:ext uri="{9D8B030D-6E8A-4147-A177-3AD203B41FA5}">
                      <a16:colId xmlns:a16="http://schemas.microsoft.com/office/drawing/2014/main" val="3384570486"/>
                    </a:ext>
                  </a:extLst>
                </a:gridCol>
                <a:gridCol w="548503">
                  <a:extLst>
                    <a:ext uri="{9D8B030D-6E8A-4147-A177-3AD203B41FA5}">
                      <a16:colId xmlns:a16="http://schemas.microsoft.com/office/drawing/2014/main" val="2806790362"/>
                    </a:ext>
                  </a:extLst>
                </a:gridCol>
                <a:gridCol w="1597195">
                  <a:extLst>
                    <a:ext uri="{9D8B030D-6E8A-4147-A177-3AD203B41FA5}">
                      <a16:colId xmlns:a16="http://schemas.microsoft.com/office/drawing/2014/main" val="1691107265"/>
                    </a:ext>
                  </a:extLst>
                </a:gridCol>
              </a:tblGrid>
              <a:tr h="274192">
                <a:tc rowSpan="2">
                  <a:txBody>
                    <a:bodyPr/>
                    <a:lstStyle/>
                    <a:p>
                      <a:pPr algn="ctr" rtl="1" fontAlgn="base">
                        <a:lnSpc>
                          <a:spcPct val="107000"/>
                        </a:lnSpc>
                        <a:spcAft>
                          <a:spcPts val="0"/>
                        </a:spcAft>
                      </a:pPr>
                      <a:r>
                        <a:rPr lang="ar-SA" sz="1800">
                          <a:effectLst/>
                        </a:rPr>
                        <a:t>نسبة التباين المفسر</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gridSpan="9">
                  <a:txBody>
                    <a:bodyPr/>
                    <a:lstStyle/>
                    <a:p>
                      <a:pPr algn="ctr" rtl="1" fontAlgn="base">
                        <a:lnSpc>
                          <a:spcPct val="107000"/>
                        </a:lnSpc>
                        <a:spcAft>
                          <a:spcPts val="0"/>
                        </a:spcAft>
                      </a:pPr>
                      <a:r>
                        <a:rPr lang="ar-SA" sz="1800">
                          <a:effectLst/>
                        </a:rPr>
                        <a:t>تلخيص العوامل الخمسة والمتغيرات المرتبطة بها</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944608"/>
                  </a:ext>
                </a:extLst>
              </a:tr>
              <a:tr h="1424755">
                <a:tc vMerge="1">
                  <a:txBody>
                    <a:bodyPr/>
                    <a:lstStyle/>
                    <a:p>
                      <a:endParaRPr lang="fr-FR"/>
                    </a:p>
                  </a:txBody>
                  <a:tcPr/>
                </a:tc>
                <a:tc gridSpan="8">
                  <a:txBody>
                    <a:bodyPr/>
                    <a:lstStyle/>
                    <a:p>
                      <a:pPr algn="ctr" rtl="1" fontAlgn="base">
                        <a:lnSpc>
                          <a:spcPct val="107000"/>
                        </a:lnSpc>
                        <a:spcAft>
                          <a:spcPts val="0"/>
                        </a:spcAft>
                      </a:pPr>
                      <a:r>
                        <a:rPr lang="ar-SA" sz="1800">
                          <a:effectLst/>
                        </a:rPr>
                        <a:t>ترتيب المتغيرات حسب درجة الارتباط</a:t>
                      </a:r>
                      <a:endParaRPr lang="fr-FR" sz="1200">
                        <a:effectLst/>
                      </a:endParaRPr>
                    </a:p>
                    <a:p>
                      <a:pPr algn="ctr" rtl="1" fontAlgn="base">
                        <a:lnSpc>
                          <a:spcPct val="107000"/>
                        </a:lnSpc>
                        <a:spcAft>
                          <a:spcPts val="0"/>
                        </a:spcAft>
                      </a:pPr>
                      <a:r>
                        <a:rPr lang="ar-SA" sz="1800">
                          <a:effectLst/>
                        </a:rPr>
                        <a:t>(من اليسار إلى اليمين)</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just" rtl="1" fontAlgn="base">
                        <a:lnSpc>
                          <a:spcPct val="107000"/>
                        </a:lnSpc>
                        <a:spcAft>
                          <a:spcPts val="0"/>
                        </a:spcAft>
                      </a:pPr>
                      <a:r>
                        <a:rPr lang="ar-SA" sz="1800">
                          <a:effectLst/>
                        </a:rPr>
                        <a:t>ترتيب العوامل حسب قيمها الذاتية</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extLst>
                  <a:ext uri="{0D108BD9-81ED-4DB2-BD59-A6C34878D82A}">
                    <a16:rowId xmlns:a16="http://schemas.microsoft.com/office/drawing/2014/main" val="4050251986"/>
                  </a:ext>
                </a:extLst>
              </a:tr>
              <a:tr h="705783">
                <a:tc>
                  <a:txBody>
                    <a:bodyPr/>
                    <a:lstStyle/>
                    <a:p>
                      <a:pPr marL="38100" marR="38100" rtl="0">
                        <a:lnSpc>
                          <a:spcPct val="107000"/>
                        </a:lnSpc>
                        <a:spcAft>
                          <a:spcPts val="0"/>
                        </a:spcAft>
                      </a:pPr>
                      <a:r>
                        <a:rPr lang="fr-FR" sz="1800">
                          <a:effectLst/>
                        </a:rPr>
                        <a:t>%28,761</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a:txBody>
                    <a:bodyPr/>
                    <a:lstStyle/>
                    <a:p>
                      <a:pPr algn="just" rtl="1" fontAlgn="base">
                        <a:lnSpc>
                          <a:spcPct val="107000"/>
                        </a:lnSpc>
                        <a:spcAft>
                          <a:spcPts val="0"/>
                        </a:spcAft>
                      </a:pPr>
                      <a:r>
                        <a:rPr lang="fr-FR" sz="1800">
                          <a:effectLst/>
                        </a:rPr>
                        <a:t>X 9 </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a:txBody>
                    <a:bodyPr/>
                    <a:lstStyle/>
                    <a:p>
                      <a:pPr algn="just" rtl="1" fontAlgn="base">
                        <a:lnSpc>
                          <a:spcPct val="107000"/>
                        </a:lnSpc>
                        <a:spcAft>
                          <a:spcPts val="0"/>
                        </a:spcAft>
                      </a:pPr>
                      <a:r>
                        <a:rPr lang="fr-FR" sz="1800">
                          <a:effectLst/>
                        </a:rPr>
                        <a:t>X 11</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a:txBody>
                    <a:bodyPr/>
                    <a:lstStyle/>
                    <a:p>
                      <a:pPr algn="just" rtl="1" fontAlgn="base">
                        <a:lnSpc>
                          <a:spcPct val="107000"/>
                        </a:lnSpc>
                        <a:spcAft>
                          <a:spcPts val="0"/>
                        </a:spcAft>
                      </a:pPr>
                      <a:r>
                        <a:rPr lang="fr-FR" sz="1800">
                          <a:effectLst/>
                        </a:rPr>
                        <a:t>X 1</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gridSpan="2">
                  <a:txBody>
                    <a:bodyPr/>
                    <a:lstStyle/>
                    <a:p>
                      <a:pPr algn="just" rtl="1" fontAlgn="base">
                        <a:lnSpc>
                          <a:spcPct val="107000"/>
                        </a:lnSpc>
                        <a:spcAft>
                          <a:spcPts val="0"/>
                        </a:spcAft>
                      </a:pPr>
                      <a:r>
                        <a:rPr lang="fr-FR" sz="1800">
                          <a:effectLst/>
                        </a:rPr>
                        <a:t>X 10</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a:txBody>
                    <a:bodyPr/>
                    <a:lstStyle/>
                    <a:p>
                      <a:pPr algn="just" rtl="1" fontAlgn="base">
                        <a:lnSpc>
                          <a:spcPct val="107000"/>
                        </a:lnSpc>
                        <a:spcAft>
                          <a:spcPts val="0"/>
                        </a:spcAft>
                      </a:pPr>
                      <a:r>
                        <a:rPr lang="fr-FR" sz="1800">
                          <a:effectLst/>
                        </a:rPr>
                        <a:t>X 14</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a:txBody>
                    <a:bodyPr/>
                    <a:lstStyle/>
                    <a:p>
                      <a:pPr algn="just" rtl="1" fontAlgn="base">
                        <a:lnSpc>
                          <a:spcPct val="107000"/>
                        </a:lnSpc>
                        <a:spcAft>
                          <a:spcPts val="0"/>
                        </a:spcAft>
                      </a:pPr>
                      <a:r>
                        <a:rPr lang="fr-FR" sz="1800">
                          <a:effectLst/>
                        </a:rPr>
                        <a:t>X 12</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a:txBody>
                    <a:bodyPr/>
                    <a:lstStyle/>
                    <a:p>
                      <a:pPr algn="just" rtl="1" fontAlgn="base">
                        <a:lnSpc>
                          <a:spcPct val="107000"/>
                        </a:lnSpc>
                        <a:spcAft>
                          <a:spcPts val="0"/>
                        </a:spcAft>
                      </a:pPr>
                      <a:r>
                        <a:rPr lang="fr-FR" sz="1800">
                          <a:effectLst/>
                        </a:rPr>
                        <a:t>X 13</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a:txBody>
                    <a:bodyPr/>
                    <a:lstStyle/>
                    <a:p>
                      <a:pPr marL="228600" algn="justLow" rtl="1" fontAlgn="base">
                        <a:lnSpc>
                          <a:spcPct val="107000"/>
                        </a:lnSpc>
                        <a:spcAft>
                          <a:spcPts val="0"/>
                        </a:spcAft>
                      </a:pPr>
                      <a:r>
                        <a:rPr lang="ar-DZ" sz="1800" dirty="0">
                          <a:effectLst/>
                        </a:rPr>
                        <a:t>العامل الأول</a:t>
                      </a:r>
                      <a:r>
                        <a:rPr lang="ar-DZ" sz="1800" dirty="0" smtClean="0">
                          <a:effectLst/>
                        </a:rPr>
                        <a:t>:</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extLst>
                  <a:ext uri="{0D108BD9-81ED-4DB2-BD59-A6C34878D82A}">
                    <a16:rowId xmlns:a16="http://schemas.microsoft.com/office/drawing/2014/main" val="3604051208"/>
                  </a:ext>
                </a:extLst>
              </a:tr>
              <a:tr h="705783">
                <a:tc>
                  <a:txBody>
                    <a:bodyPr/>
                    <a:lstStyle/>
                    <a:p>
                      <a:pPr marL="38100" marR="38100" rtl="0">
                        <a:lnSpc>
                          <a:spcPct val="107000"/>
                        </a:lnSpc>
                        <a:spcAft>
                          <a:spcPts val="0"/>
                        </a:spcAft>
                      </a:pPr>
                      <a:r>
                        <a:rPr lang="fr-FR" sz="1800">
                          <a:effectLst/>
                        </a:rPr>
                        <a:t>%19,924</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gridSpan="2">
                  <a:txBody>
                    <a:bodyPr/>
                    <a:lstStyle/>
                    <a:p>
                      <a:pPr algn="just" rtl="1" fontAlgn="base">
                        <a:lnSpc>
                          <a:spcPct val="107000"/>
                        </a:lnSpc>
                        <a:spcAft>
                          <a:spcPts val="0"/>
                        </a:spcAft>
                      </a:pPr>
                      <a:r>
                        <a:rPr lang="fr-FR" sz="1800">
                          <a:effectLst/>
                        </a:rPr>
                        <a:t>X 17</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gridSpan="2">
                  <a:txBody>
                    <a:bodyPr/>
                    <a:lstStyle/>
                    <a:p>
                      <a:pPr algn="just" rtl="1" fontAlgn="base">
                        <a:lnSpc>
                          <a:spcPct val="107000"/>
                        </a:lnSpc>
                        <a:spcAft>
                          <a:spcPts val="0"/>
                        </a:spcAft>
                      </a:pPr>
                      <a:r>
                        <a:rPr lang="fr-FR" sz="1800">
                          <a:effectLst/>
                        </a:rPr>
                        <a:t>X 18</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gridSpan="2">
                  <a:txBody>
                    <a:bodyPr/>
                    <a:lstStyle/>
                    <a:p>
                      <a:pPr algn="just" rtl="1" fontAlgn="base">
                        <a:lnSpc>
                          <a:spcPct val="107000"/>
                        </a:lnSpc>
                        <a:spcAft>
                          <a:spcPts val="0"/>
                        </a:spcAft>
                      </a:pPr>
                      <a:r>
                        <a:rPr lang="fr-FR" sz="1800">
                          <a:effectLst/>
                        </a:rPr>
                        <a:t>X 20</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gridSpan="2">
                  <a:txBody>
                    <a:bodyPr/>
                    <a:lstStyle/>
                    <a:p>
                      <a:pPr algn="just" rtl="1" fontAlgn="base">
                        <a:lnSpc>
                          <a:spcPct val="107000"/>
                        </a:lnSpc>
                        <a:spcAft>
                          <a:spcPts val="0"/>
                        </a:spcAft>
                      </a:pPr>
                      <a:r>
                        <a:rPr lang="fr-FR" sz="1800">
                          <a:effectLst/>
                        </a:rPr>
                        <a:t>X 19</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a:txBody>
                    <a:bodyPr/>
                    <a:lstStyle/>
                    <a:p>
                      <a:pPr marL="228600" algn="justLow" rtl="1" fontAlgn="base">
                        <a:lnSpc>
                          <a:spcPct val="107000"/>
                        </a:lnSpc>
                        <a:spcAft>
                          <a:spcPts val="0"/>
                        </a:spcAft>
                      </a:pPr>
                      <a:r>
                        <a:rPr lang="ar-DZ" sz="1800" dirty="0">
                          <a:effectLst/>
                        </a:rPr>
                        <a:t>العامل الثاني</a:t>
                      </a:r>
                      <a:r>
                        <a:rPr lang="ar-DZ" sz="1800" dirty="0" smtClean="0">
                          <a:effectLst/>
                        </a:rPr>
                        <a:t>:</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extLst>
                  <a:ext uri="{0D108BD9-81ED-4DB2-BD59-A6C34878D82A}">
                    <a16:rowId xmlns:a16="http://schemas.microsoft.com/office/drawing/2014/main" val="2911177113"/>
                  </a:ext>
                </a:extLst>
              </a:tr>
              <a:tr h="577495">
                <a:tc>
                  <a:txBody>
                    <a:bodyPr/>
                    <a:lstStyle/>
                    <a:p>
                      <a:pPr marL="38100" marR="38100" rtl="0">
                        <a:lnSpc>
                          <a:spcPct val="107000"/>
                        </a:lnSpc>
                        <a:spcAft>
                          <a:spcPts val="0"/>
                        </a:spcAft>
                      </a:pPr>
                      <a:r>
                        <a:rPr lang="fr-FR" sz="1800">
                          <a:effectLst/>
                        </a:rPr>
                        <a:t>%10,260</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gridSpan="2">
                  <a:txBody>
                    <a:bodyPr/>
                    <a:lstStyle/>
                    <a:p>
                      <a:pPr algn="just" rtl="1" fontAlgn="base">
                        <a:lnSpc>
                          <a:spcPct val="107000"/>
                        </a:lnSpc>
                        <a:spcAft>
                          <a:spcPts val="0"/>
                        </a:spcAft>
                      </a:pPr>
                      <a:r>
                        <a:rPr lang="fr-FR" sz="1800">
                          <a:effectLst/>
                        </a:rPr>
                        <a:t>X 6</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gridSpan="4">
                  <a:txBody>
                    <a:bodyPr/>
                    <a:lstStyle/>
                    <a:p>
                      <a:pPr algn="just" rtl="1" fontAlgn="base">
                        <a:lnSpc>
                          <a:spcPct val="107000"/>
                        </a:lnSpc>
                        <a:spcAft>
                          <a:spcPts val="0"/>
                        </a:spcAft>
                      </a:pPr>
                      <a:r>
                        <a:rPr lang="fr-FR" sz="1800">
                          <a:effectLst/>
                        </a:rPr>
                        <a:t>X 7</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just" rtl="1" fontAlgn="base">
                        <a:lnSpc>
                          <a:spcPct val="107000"/>
                        </a:lnSpc>
                        <a:spcAft>
                          <a:spcPts val="0"/>
                        </a:spcAft>
                      </a:pPr>
                      <a:r>
                        <a:rPr lang="fr-FR" sz="1800">
                          <a:effectLst/>
                        </a:rPr>
                        <a:t>X 16</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a:txBody>
                    <a:bodyPr/>
                    <a:lstStyle/>
                    <a:p>
                      <a:pPr marL="228600" algn="justLow" rtl="1">
                        <a:lnSpc>
                          <a:spcPct val="107000"/>
                        </a:lnSpc>
                        <a:spcAft>
                          <a:spcPts val="0"/>
                        </a:spcAft>
                      </a:pPr>
                      <a:r>
                        <a:rPr lang="ar-DZ" sz="1800" dirty="0">
                          <a:effectLst/>
                        </a:rPr>
                        <a:t>العامل الثالث</a:t>
                      </a:r>
                      <a:r>
                        <a:rPr lang="ar-DZ" sz="1800" dirty="0" smtClean="0">
                          <a:effectLst/>
                        </a:rPr>
                        <a:t>:</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extLst>
                  <a:ext uri="{0D108BD9-81ED-4DB2-BD59-A6C34878D82A}">
                    <a16:rowId xmlns:a16="http://schemas.microsoft.com/office/drawing/2014/main" val="3441837501"/>
                  </a:ext>
                </a:extLst>
              </a:tr>
              <a:tr h="562939">
                <a:tc>
                  <a:txBody>
                    <a:bodyPr/>
                    <a:lstStyle/>
                    <a:p>
                      <a:pPr marL="38100" marR="38100" rtl="0">
                        <a:lnSpc>
                          <a:spcPct val="107000"/>
                        </a:lnSpc>
                        <a:spcAft>
                          <a:spcPts val="0"/>
                        </a:spcAft>
                      </a:pPr>
                      <a:r>
                        <a:rPr lang="fr-FR" sz="1800">
                          <a:effectLst/>
                        </a:rPr>
                        <a:t>%7,868</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gridSpan="2">
                  <a:txBody>
                    <a:bodyPr/>
                    <a:lstStyle/>
                    <a:p>
                      <a:pPr algn="just" rtl="1" fontAlgn="base">
                        <a:lnSpc>
                          <a:spcPct val="107000"/>
                        </a:lnSpc>
                        <a:spcAft>
                          <a:spcPts val="0"/>
                        </a:spcAft>
                      </a:pPr>
                      <a:r>
                        <a:rPr lang="fr-FR" sz="1800">
                          <a:effectLst/>
                        </a:rPr>
                        <a:t>X 4</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gridSpan="4">
                  <a:txBody>
                    <a:bodyPr/>
                    <a:lstStyle/>
                    <a:p>
                      <a:pPr algn="just" rtl="1" fontAlgn="base">
                        <a:lnSpc>
                          <a:spcPct val="107000"/>
                        </a:lnSpc>
                        <a:spcAft>
                          <a:spcPts val="0"/>
                        </a:spcAft>
                      </a:pPr>
                      <a:r>
                        <a:rPr lang="fr-FR" sz="1800">
                          <a:effectLst/>
                        </a:rPr>
                        <a:t>X 8</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just" rtl="1" fontAlgn="base">
                        <a:lnSpc>
                          <a:spcPct val="107000"/>
                        </a:lnSpc>
                        <a:spcAft>
                          <a:spcPts val="0"/>
                        </a:spcAft>
                      </a:pPr>
                      <a:r>
                        <a:rPr lang="fr-FR" sz="1800">
                          <a:effectLst/>
                        </a:rPr>
                        <a:t>X 15</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a:txBody>
                    <a:bodyPr/>
                    <a:lstStyle/>
                    <a:p>
                      <a:pPr marL="228600" algn="justLow" rtl="1" fontAlgn="base">
                        <a:lnSpc>
                          <a:spcPct val="107000"/>
                        </a:lnSpc>
                        <a:spcAft>
                          <a:spcPts val="0"/>
                        </a:spcAft>
                      </a:pPr>
                      <a:r>
                        <a:rPr lang="ar-DZ" sz="1800" dirty="0">
                          <a:effectLst/>
                        </a:rPr>
                        <a:t>العامل الرابع</a:t>
                      </a:r>
                      <a:r>
                        <a:rPr lang="ar-DZ" sz="1800" dirty="0" smtClean="0">
                          <a:effectLst/>
                        </a:rPr>
                        <a:t>:</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extLst>
                  <a:ext uri="{0D108BD9-81ED-4DB2-BD59-A6C34878D82A}">
                    <a16:rowId xmlns:a16="http://schemas.microsoft.com/office/drawing/2014/main" val="1300371562"/>
                  </a:ext>
                </a:extLst>
              </a:tr>
              <a:tr h="882229">
                <a:tc>
                  <a:txBody>
                    <a:bodyPr/>
                    <a:lstStyle/>
                    <a:p>
                      <a:pPr marL="38100" marR="38100" rtl="0">
                        <a:lnSpc>
                          <a:spcPct val="107000"/>
                        </a:lnSpc>
                        <a:spcAft>
                          <a:spcPts val="0"/>
                        </a:spcAft>
                      </a:pPr>
                      <a:r>
                        <a:rPr lang="fr-FR" sz="1800">
                          <a:effectLst/>
                        </a:rPr>
                        <a:t>%6,598</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gridSpan="2">
                  <a:txBody>
                    <a:bodyPr/>
                    <a:lstStyle/>
                    <a:p>
                      <a:pPr algn="just" rtl="1" fontAlgn="base">
                        <a:lnSpc>
                          <a:spcPct val="107000"/>
                        </a:lnSpc>
                        <a:spcAft>
                          <a:spcPts val="0"/>
                        </a:spcAft>
                      </a:pPr>
                      <a:r>
                        <a:rPr lang="fr-FR" sz="1800">
                          <a:effectLst/>
                        </a:rPr>
                        <a:t>X 5</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gridSpan="4">
                  <a:txBody>
                    <a:bodyPr/>
                    <a:lstStyle/>
                    <a:p>
                      <a:pPr algn="just" rtl="1" fontAlgn="base">
                        <a:lnSpc>
                          <a:spcPct val="107000"/>
                        </a:lnSpc>
                        <a:spcAft>
                          <a:spcPts val="0"/>
                        </a:spcAft>
                      </a:pPr>
                      <a:r>
                        <a:rPr lang="fr-FR" sz="1800">
                          <a:effectLst/>
                        </a:rPr>
                        <a:t>X 3</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just" rtl="1" fontAlgn="base">
                        <a:lnSpc>
                          <a:spcPct val="107000"/>
                        </a:lnSpc>
                        <a:spcAft>
                          <a:spcPts val="0"/>
                        </a:spcAft>
                      </a:pPr>
                      <a:r>
                        <a:rPr lang="fr-FR" sz="1800">
                          <a:effectLst/>
                        </a:rPr>
                        <a:t>X 2</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tc hMerge="1">
                  <a:txBody>
                    <a:bodyPr/>
                    <a:lstStyle/>
                    <a:p>
                      <a:endParaRPr lang="fr-FR"/>
                    </a:p>
                  </a:txBody>
                  <a:tcPr/>
                </a:tc>
                <a:tc>
                  <a:txBody>
                    <a:bodyPr/>
                    <a:lstStyle/>
                    <a:p>
                      <a:pPr marL="228600" algn="justLow" rtl="1">
                        <a:lnSpc>
                          <a:spcPct val="107000"/>
                        </a:lnSpc>
                        <a:spcAft>
                          <a:spcPts val="0"/>
                        </a:spcAft>
                      </a:pPr>
                      <a:r>
                        <a:rPr lang="ar-DZ" sz="1800" dirty="0">
                          <a:effectLst/>
                        </a:rPr>
                        <a:t>العامل الخامس</a:t>
                      </a:r>
                      <a:r>
                        <a:rPr lang="ar-DZ" sz="1800" dirty="0" smtClean="0">
                          <a:effectLst/>
                        </a:rPr>
                        <a:t>:</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54047" marR="54047" marT="0" marB="0" anchor="ctr"/>
                </a:tc>
                <a:extLst>
                  <a:ext uri="{0D108BD9-81ED-4DB2-BD59-A6C34878D82A}">
                    <a16:rowId xmlns:a16="http://schemas.microsoft.com/office/drawing/2014/main" val="4231492406"/>
                  </a:ext>
                </a:extLst>
              </a:tr>
            </a:tbl>
          </a:graphicData>
        </a:graphic>
      </p:graphicFrame>
    </p:spTree>
    <p:extLst>
      <p:ext uri="{BB962C8B-B14F-4D97-AF65-F5344CB8AC3E}">
        <p14:creationId xmlns:p14="http://schemas.microsoft.com/office/powerpoint/2010/main" val="3939375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6614" y="1872735"/>
            <a:ext cx="5928226" cy="584775"/>
          </a:xfrm>
          <a:prstGeom prst="rect">
            <a:avLst/>
          </a:prstGeom>
        </p:spPr>
        <p:txBody>
          <a:bodyPr wrap="none">
            <a:spAutoFit/>
          </a:bodyPr>
          <a:lstStyle/>
          <a:p>
            <a:r>
              <a:rPr lang="ar-SA" sz="3200" dirty="0">
                <a:ea typeface="Calibri" panose="020F0502020204030204" pitchFamily="34" charset="0"/>
                <a:cs typeface="Traditional Arabic" panose="02020603050405020304" pitchFamily="18" charset="-78"/>
              </a:rPr>
              <a:t>الفرضية </a:t>
            </a:r>
            <a:r>
              <a:rPr lang="ar-SA" sz="3200" dirty="0" smtClean="0">
                <a:ea typeface="Calibri" panose="020F0502020204030204" pitchFamily="34" charset="0"/>
                <a:cs typeface="Traditional Arabic" panose="02020603050405020304" pitchFamily="18" charset="-78"/>
              </a:rPr>
              <a:t>مفادها </a:t>
            </a:r>
            <a:r>
              <a:rPr lang="ar-SA" sz="3200" dirty="0">
                <a:ea typeface="Calibri" panose="020F0502020204030204" pitchFamily="34" charset="0"/>
                <a:cs typeface="Traditional Arabic" panose="02020603050405020304" pitchFamily="18" charset="-78"/>
              </a:rPr>
              <a:t>انه: </a:t>
            </a:r>
            <a:r>
              <a:rPr lang="ar-DZ" sz="3200" dirty="0">
                <a:ea typeface="Calibri" panose="020F0502020204030204" pitchFamily="34" charset="0"/>
                <a:cs typeface="Traditional Arabic" panose="02020603050405020304" pitchFamily="18" charset="-78"/>
              </a:rPr>
              <a:t>يوجد</a:t>
            </a:r>
            <a:r>
              <a:rPr lang="ar-DZ" sz="3200" dirty="0">
                <a:ea typeface="Times New Roman" panose="02020603050405020304" pitchFamily="18" charset="0"/>
                <a:cs typeface="Traditional Arabic" panose="02020603050405020304" pitchFamily="18" charset="-78"/>
              </a:rPr>
              <a:t> حد أدني من العوامل المفسرة </a:t>
            </a:r>
            <a:endParaRPr lang="fr-FR" sz="3200" dirty="0"/>
          </a:p>
        </p:txBody>
      </p:sp>
    </p:spTree>
    <p:extLst>
      <p:ext uri="{BB962C8B-B14F-4D97-AF65-F5344CB8AC3E}">
        <p14:creationId xmlns:p14="http://schemas.microsoft.com/office/powerpoint/2010/main" val="2601619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765" y="444139"/>
            <a:ext cx="10776857" cy="5724644"/>
          </a:xfrm>
          <a:prstGeom prst="rect">
            <a:avLst/>
          </a:prstGeom>
        </p:spPr>
        <p:txBody>
          <a:bodyPr wrap="square">
            <a:spAutoFit/>
          </a:bodyPr>
          <a:lstStyle/>
          <a:p>
            <a:pPr algn="ctr" rtl="1">
              <a:lnSpc>
                <a:spcPct val="150000"/>
              </a:lnSpc>
              <a:spcAft>
                <a:spcPts val="0"/>
              </a:spcAft>
            </a:pPr>
            <a:r>
              <a:rPr lang="ar-IQ" sz="3600" b="1" dirty="0">
                <a:latin typeface="Sakkal Majalla" panose="02000000000000000000" pitchFamily="2" charset="-78"/>
                <a:ea typeface="Calibri" panose="020F0502020204030204" pitchFamily="34" charset="0"/>
                <a:cs typeface="Sakkal Majalla" panose="02000000000000000000" pitchFamily="2" charset="-78"/>
              </a:rPr>
              <a:t>النوع الثاني / التحليل العاملي التوكيدي </a:t>
            </a:r>
            <a:endParaRPr lang="ar-DZ" sz="3600" b="1" dirty="0" smtClean="0">
              <a:latin typeface="Sakkal Majalla" panose="02000000000000000000" pitchFamily="2" charset="-78"/>
              <a:ea typeface="Calibri" panose="020F0502020204030204" pitchFamily="34" charset="0"/>
              <a:cs typeface="Sakkal Majalla" panose="02000000000000000000" pitchFamily="2" charset="-78"/>
            </a:endParaRPr>
          </a:p>
          <a:p>
            <a:pPr algn="ctr" rtl="1">
              <a:lnSpc>
                <a:spcPct val="150000"/>
              </a:lnSpc>
              <a:spcAft>
                <a:spcPts val="0"/>
              </a:spcAft>
            </a:pPr>
            <a:r>
              <a:rPr lang="fr-FR" sz="3200" b="1" dirty="0" err="1" smtClean="0">
                <a:latin typeface="Sakkal Majalla" panose="02000000000000000000" pitchFamily="2" charset="-78"/>
                <a:ea typeface="Calibri" panose="020F0502020204030204" pitchFamily="34" charset="0"/>
                <a:cs typeface="Sakkal Majalla" panose="02000000000000000000" pitchFamily="2" charset="-78"/>
              </a:rPr>
              <a:t>Confirmatory</a:t>
            </a:r>
            <a:r>
              <a:rPr lang="fr-FR" sz="3200" b="1" dirty="0" smtClean="0">
                <a:latin typeface="Sakkal Majalla" panose="02000000000000000000" pitchFamily="2" charset="-78"/>
                <a:ea typeface="Calibri" panose="020F0502020204030204" pitchFamily="34" charset="0"/>
                <a:cs typeface="Sakkal Majalla" panose="02000000000000000000" pitchFamily="2" charset="-78"/>
              </a:rPr>
              <a:t> </a:t>
            </a:r>
            <a:r>
              <a:rPr lang="fr-FR" sz="3200" b="1" dirty="0">
                <a:latin typeface="Sakkal Majalla" panose="02000000000000000000" pitchFamily="2" charset="-78"/>
                <a:ea typeface="Calibri" panose="020F0502020204030204" pitchFamily="34" charset="0"/>
                <a:cs typeface="Sakkal Majalla" panose="02000000000000000000" pitchFamily="2" charset="-78"/>
              </a:rPr>
              <a:t>Factor </a:t>
            </a:r>
            <a:r>
              <a:rPr lang="fr-FR" sz="3200" b="1" dirty="0" err="1">
                <a:latin typeface="Sakkal Majalla" panose="02000000000000000000" pitchFamily="2" charset="-78"/>
                <a:ea typeface="Calibri" panose="020F0502020204030204" pitchFamily="34" charset="0"/>
                <a:cs typeface="Sakkal Majalla" panose="02000000000000000000" pitchFamily="2" charset="-78"/>
              </a:rPr>
              <a:t>Analysis</a:t>
            </a:r>
            <a:r>
              <a:rPr lang="fr-FR" sz="3200" b="1" dirty="0">
                <a:latin typeface="Sakkal Majalla" panose="02000000000000000000" pitchFamily="2" charset="-78"/>
                <a:ea typeface="Calibri" panose="020F0502020204030204" pitchFamily="34" charset="0"/>
                <a:cs typeface="Sakkal Majalla" panose="02000000000000000000" pitchFamily="2" charset="-78"/>
              </a:rPr>
              <a:t> </a:t>
            </a:r>
            <a:endParaRPr lang="ar-DZ" sz="3200" b="1" dirty="0" smtClean="0">
              <a:latin typeface="Sakkal Majalla" panose="02000000000000000000" pitchFamily="2" charset="-78"/>
              <a:ea typeface="Calibri" panose="020F0502020204030204" pitchFamily="34" charset="0"/>
              <a:cs typeface="Sakkal Majalla" panose="02000000000000000000" pitchFamily="2" charset="-78"/>
            </a:endParaRPr>
          </a:p>
          <a:p>
            <a:pPr algn="ctr" rtl="1">
              <a:lnSpc>
                <a:spcPct val="150000"/>
              </a:lnSpc>
            </a:pPr>
            <a:r>
              <a:rPr lang="fr-FR" sz="3200" b="1" dirty="0" smtClean="0">
                <a:latin typeface="Sakkal Majalla" panose="02000000000000000000" pitchFamily="2" charset="-78"/>
                <a:cs typeface="Sakkal Majalla" panose="02000000000000000000" pitchFamily="2" charset="-78"/>
              </a:rPr>
              <a:t>Analyse factorielle </a:t>
            </a:r>
            <a:r>
              <a:rPr lang="fr-FR" sz="3200" b="1" dirty="0" err="1" smtClean="0">
                <a:latin typeface="Sakkal Majalla" panose="02000000000000000000" pitchFamily="2" charset="-78"/>
                <a:cs typeface="Sakkal Majalla" panose="02000000000000000000" pitchFamily="2" charset="-78"/>
              </a:rPr>
              <a:t>confirmatoire</a:t>
            </a:r>
            <a:r>
              <a:rPr lang="fr-FR" sz="3200" dirty="0" err="1" smtClean="0"/>
              <a:t>AFC</a:t>
            </a:r>
            <a:endParaRPr lang="fr-FR" sz="3200" b="1"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50000"/>
              </a:lnSpc>
              <a:spcAft>
                <a:spcPts val="0"/>
              </a:spcAft>
            </a:pPr>
            <a:r>
              <a:rPr lang="ar-IQ" sz="3600" b="1" dirty="0">
                <a:latin typeface="Sakkal Majalla" panose="02000000000000000000" pitchFamily="2" charset="-78"/>
                <a:ea typeface="Calibri" panose="020F0502020204030204" pitchFamily="34" charset="0"/>
                <a:cs typeface="Sakkal Majalla" panose="02000000000000000000" pitchFamily="2" charset="-78"/>
              </a:rPr>
              <a:t>	</a:t>
            </a:r>
            <a:r>
              <a:rPr lang="ar-IQ" sz="3600" dirty="0">
                <a:latin typeface="Sakkal Majalla" panose="02000000000000000000" pitchFamily="2" charset="-78"/>
                <a:ea typeface="Calibri" panose="020F0502020204030204" pitchFamily="34" charset="0"/>
                <a:cs typeface="Sakkal Majalla" panose="02000000000000000000" pitchFamily="2" charset="-78"/>
              </a:rPr>
              <a:t>يستخدم هذا النوع لأجل اختبار الفرضيات المتعلقة بوجود أو عدم وجود علاقة بين المتغيرات والعوامل الكامنة كما يستخدم التحليل العاملي التوكيدي كذلك في تقييم قدرة نموذج العوامل على التعبير عن مجموعة البيانات الفعلية وكذلك في المقارنة بين عدة نماذج للعوامل بهذا المجال.</a:t>
            </a:r>
            <a:endParaRPr lang="fr-FR" sz="3600" dirty="0">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941509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1685109"/>
            <a:ext cx="10972800" cy="4441055"/>
          </a:xfrm>
        </p:spPr>
        <p:txBody>
          <a:bodyPr>
            <a:normAutofit/>
          </a:bodyPr>
          <a:lstStyle/>
          <a:p>
            <a:pPr algn="ctr" rtl="1"/>
            <a:endParaRPr lang="fr-FR" dirty="0" smtClean="0"/>
          </a:p>
          <a:p>
            <a:endParaRPr lang="fr-FR" sz="3200" dirty="0"/>
          </a:p>
        </p:txBody>
      </p:sp>
      <p:graphicFrame>
        <p:nvGraphicFramePr>
          <p:cNvPr id="5" name="Diagramme 4"/>
          <p:cNvGraphicFramePr/>
          <p:nvPr>
            <p:extLst>
              <p:ext uri="{D42A27DB-BD31-4B8C-83A1-F6EECF244321}">
                <p14:modId xmlns:p14="http://schemas.microsoft.com/office/powerpoint/2010/main" val="85007348"/>
              </p:ext>
            </p:extLst>
          </p:nvPr>
        </p:nvGraphicFramePr>
        <p:xfrm>
          <a:off x="1254035" y="2117077"/>
          <a:ext cx="9337040" cy="4009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155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p:txBody>
          <a:bodyPr>
            <a:normAutofit/>
          </a:bodyPr>
          <a:lstStyle/>
          <a:p>
            <a:pPr marL="1471400" lvl="8" indent="0" algn="ctr">
              <a:buNone/>
            </a:pPr>
            <a:r>
              <a:rPr lang="ar-DZ" sz="6000" b="1" dirty="0" smtClean="0">
                <a:solidFill>
                  <a:srgbClr val="FF0000"/>
                </a:solidFill>
                <a:latin typeface="Sakkal Majalla" panose="02000000000000000000" pitchFamily="2" charset="-78"/>
                <a:cs typeface="Sakkal Majalla" panose="02000000000000000000" pitchFamily="2" charset="-78"/>
              </a:rPr>
              <a:t>مفاهيم </a:t>
            </a:r>
            <a:r>
              <a:rPr lang="ar-DZ" sz="6000" b="1" dirty="0" err="1" smtClean="0">
                <a:solidFill>
                  <a:srgbClr val="FF0000"/>
                </a:solidFill>
                <a:latin typeface="Sakkal Majalla" panose="02000000000000000000" pitchFamily="2" charset="-78"/>
                <a:cs typeface="Sakkal Majalla" panose="02000000000000000000" pitchFamily="2" charset="-78"/>
              </a:rPr>
              <a:t>عاملية</a:t>
            </a:r>
            <a:r>
              <a:rPr lang="ar-DZ" sz="6000" b="1" dirty="0" smtClean="0">
                <a:solidFill>
                  <a:srgbClr val="FF0000"/>
                </a:solidFill>
                <a:latin typeface="Sakkal Majalla" panose="02000000000000000000" pitchFamily="2" charset="-78"/>
                <a:cs typeface="Sakkal Majalla" panose="02000000000000000000" pitchFamily="2" charset="-78"/>
              </a:rPr>
              <a:t>:</a:t>
            </a:r>
            <a:endParaRPr lang="fr-FR" sz="6000" dirty="0">
              <a:solidFill>
                <a:srgbClr val="FF0000"/>
              </a:solidFill>
              <a:latin typeface="Sakkal Majalla" panose="02000000000000000000" pitchFamily="2" charset="-78"/>
              <a:cs typeface="Sakkal Majalla" panose="02000000000000000000" pitchFamily="2" charset="-78"/>
            </a:endParaRPr>
          </a:p>
        </p:txBody>
      </p:sp>
      <p:sp>
        <p:nvSpPr>
          <p:cNvPr id="3" name="Rectangle 2"/>
          <p:cNvSpPr/>
          <p:nvPr/>
        </p:nvSpPr>
        <p:spPr>
          <a:xfrm>
            <a:off x="1894114" y="2110380"/>
            <a:ext cx="7863840" cy="2554545"/>
          </a:xfrm>
          <a:prstGeom prst="rect">
            <a:avLst/>
          </a:prstGeom>
        </p:spPr>
        <p:txBody>
          <a:bodyPr wrap="square">
            <a:spAutoFit/>
          </a:bodyPr>
          <a:lstStyle/>
          <a:p>
            <a:pPr marL="342900" lvl="0" indent="-342900" algn="just" rtl="1">
              <a:spcAft>
                <a:spcPts val="0"/>
              </a:spcAft>
              <a:buFont typeface="Wingdings" panose="05000000000000000000" pitchFamily="2" charset="2"/>
              <a:buChar char=""/>
            </a:pPr>
            <a:r>
              <a:rPr lang="ar-SA" sz="3200" b="1" dirty="0">
                <a:latin typeface="Times New Roman" panose="02020603050405020304" pitchFamily="18" charset="0"/>
                <a:ea typeface="SimSun" panose="02010600030101010101" pitchFamily="2" charset="-122"/>
                <a:cs typeface="Traditional Arabic" panose="02020603050405020304" pitchFamily="18" charset="-78"/>
              </a:rPr>
              <a:t>الجذر الكامن</a:t>
            </a:r>
            <a:r>
              <a:rPr lang="ar-SA" sz="2800" b="1" dirty="0" smtClean="0">
                <a:effectLst/>
                <a:latin typeface="Times New Roman" panose="02020603050405020304" pitchFamily="18" charset="0"/>
                <a:ea typeface="SimSun" panose="02010600030101010101" pitchFamily="2" charset="-122"/>
                <a:cs typeface="Times New Roman" panose="02020603050405020304" pitchFamily="18" charset="0"/>
              </a:rPr>
              <a:t>:</a:t>
            </a:r>
            <a:r>
              <a:rPr lang="fr-FR" sz="2800" b="1" dirty="0" smtClean="0">
                <a:effectLst/>
                <a:latin typeface="Times New Roman" panose="02020603050405020304" pitchFamily="18" charset="0"/>
                <a:ea typeface="SimSun" panose="02010600030101010101" pitchFamily="2" charset="-122"/>
                <a:cs typeface="Times New Roman" panose="02020603050405020304" pitchFamily="18" charset="0"/>
              </a:rPr>
              <a:t> Eigen Value</a:t>
            </a:r>
            <a:r>
              <a:rPr lang="ar-SA" sz="3200" dirty="0">
                <a:latin typeface="Times New Roman" panose="02020603050405020304" pitchFamily="18" charset="0"/>
                <a:ea typeface="SimSun" panose="02010600030101010101" pitchFamily="2" charset="-122"/>
                <a:cs typeface="Traditional Arabic" panose="02020603050405020304" pitchFamily="18" charset="-78"/>
              </a:rPr>
              <a:t>: مجموع مربعات </a:t>
            </a:r>
            <a:r>
              <a:rPr lang="ar-SA" sz="3200" dirty="0" err="1">
                <a:latin typeface="Times New Roman" panose="02020603050405020304" pitchFamily="18" charset="0"/>
                <a:ea typeface="SimSun" panose="02010600030101010101" pitchFamily="2" charset="-122"/>
                <a:cs typeface="Traditional Arabic" panose="02020603050405020304" pitchFamily="18" charset="-78"/>
              </a:rPr>
              <a:t>تشبعات</a:t>
            </a:r>
            <a:r>
              <a:rPr lang="ar-SA" sz="3200" dirty="0">
                <a:latin typeface="Times New Roman" panose="02020603050405020304" pitchFamily="18" charset="0"/>
                <a:ea typeface="SimSun" panose="02010600030101010101" pitchFamily="2" charset="-122"/>
                <a:cs typeface="Traditional Arabic" panose="02020603050405020304" pitchFamily="18" charset="-78"/>
              </a:rPr>
              <a:t> كل المتغيرات على كل عامل من عوامل المصفوفة على حدة، ويمثل كمية </a:t>
            </a:r>
            <a:r>
              <a:rPr lang="ar-SA" sz="3200" dirty="0">
                <a:solidFill>
                  <a:srgbClr val="FF0000"/>
                </a:solidFill>
                <a:latin typeface="Times New Roman" panose="02020603050405020304" pitchFamily="18" charset="0"/>
                <a:ea typeface="SimSun" panose="02010600030101010101" pitchFamily="2" charset="-122"/>
                <a:cs typeface="Traditional Arabic" panose="02020603050405020304" pitchFamily="18" charset="-78"/>
              </a:rPr>
              <a:t>التباين التي يساهم بها العامل</a:t>
            </a:r>
            <a:r>
              <a:rPr lang="ar-SA" sz="3200" dirty="0">
                <a:latin typeface="Times New Roman" panose="02020603050405020304" pitchFamily="18" charset="0"/>
                <a:ea typeface="SimSun" panose="02010600030101010101" pitchFamily="2" charset="-122"/>
                <a:cs typeface="Traditional Arabic" panose="02020603050405020304" pitchFamily="18" charset="-78"/>
              </a:rPr>
              <a:t>، </a:t>
            </a:r>
            <a:r>
              <a:rPr lang="ar-SA" sz="3200" dirty="0" smtClean="0">
                <a:latin typeface="Times New Roman" panose="02020603050405020304" pitchFamily="18" charset="0"/>
                <a:ea typeface="SimSun" panose="02010600030101010101" pitchFamily="2" charset="-122"/>
                <a:cs typeface="Traditional Arabic" panose="02020603050405020304" pitchFamily="18" charset="-78"/>
              </a:rPr>
              <a:t>ومحدد</a:t>
            </a:r>
            <a:r>
              <a:rPr lang="fr-FR" sz="3200" dirty="0" smtClean="0">
                <a:latin typeface="Times New Roman" panose="02020603050405020304" pitchFamily="18" charset="0"/>
                <a:ea typeface="SimSun" panose="02010600030101010101" pitchFamily="2" charset="-122"/>
                <a:cs typeface="Traditional Arabic" panose="02020603050405020304" pitchFamily="18" charset="-78"/>
              </a:rPr>
              <a:t> </a:t>
            </a:r>
            <a:r>
              <a:rPr lang="ar-SA" sz="3200" dirty="0" smtClean="0">
                <a:latin typeface="Times New Roman" panose="02020603050405020304" pitchFamily="18" charset="0"/>
                <a:ea typeface="SimSun" panose="02010600030101010101" pitchFamily="2" charset="-122"/>
                <a:cs typeface="Traditional Arabic" panose="02020603050405020304" pitchFamily="18" charset="-78"/>
              </a:rPr>
              <a:t>في </a:t>
            </a:r>
            <a:r>
              <a:rPr lang="ar-SA" sz="3200" dirty="0">
                <a:latin typeface="Times New Roman" panose="02020603050405020304" pitchFamily="18" charset="0"/>
                <a:ea typeface="SimSun" panose="02010600030101010101" pitchFamily="2" charset="-122"/>
                <a:cs typeface="Traditional Arabic" panose="02020603050405020304" pitchFamily="18" charset="-78"/>
              </a:rPr>
              <a:t>البرنامج بالقيمة واحد وهي طبقا لمحك </a:t>
            </a:r>
            <a:r>
              <a:rPr lang="ar-SA" sz="3200" dirty="0" err="1">
                <a:latin typeface="Times New Roman" panose="02020603050405020304" pitchFamily="18" charset="0"/>
                <a:ea typeface="SimSun" panose="02010600030101010101" pitchFamily="2" charset="-122"/>
                <a:cs typeface="Traditional Arabic" panose="02020603050405020304" pitchFamily="18" charset="-78"/>
              </a:rPr>
              <a:t>كايزر</a:t>
            </a:r>
            <a:r>
              <a:rPr lang="ar-SA" sz="3200" dirty="0">
                <a:latin typeface="Times New Roman" panose="02020603050405020304" pitchFamily="18" charset="0"/>
                <a:ea typeface="SimSun" panose="02010600030101010101" pitchFamily="2" charset="-122"/>
                <a:cs typeface="Traditional Arabic" panose="02020603050405020304" pitchFamily="18" charset="-78"/>
              </a:rPr>
              <a:t> بحيث </a:t>
            </a:r>
            <a:r>
              <a:rPr lang="ar-SA" sz="3200" b="1" dirty="0">
                <a:solidFill>
                  <a:srgbClr val="FF0000"/>
                </a:solidFill>
                <a:latin typeface="Times New Roman" panose="02020603050405020304" pitchFamily="18" charset="0"/>
                <a:ea typeface="SimSun" panose="02010600030101010101" pitchFamily="2" charset="-122"/>
                <a:cs typeface="Traditional Arabic" panose="02020603050405020304" pitchFamily="18" charset="-78"/>
              </a:rPr>
              <a:t>إذا كان الجذر الكامن أكبر من الواحد نقبل العامل وإذا كان أقل فإننا نرفضه.</a:t>
            </a:r>
            <a:endParaRPr lang="fr-FR" sz="3200" b="1" dirty="0">
              <a:solidFill>
                <a:srgbClr val="FF0000"/>
              </a:solidFill>
              <a:latin typeface="Times New Roman" panose="02020603050405020304" pitchFamily="18" charset="0"/>
              <a:ea typeface="SimSun" panose="02010600030101010101" pitchFamily="2" charset="-122"/>
              <a:cs typeface="Traditional Arabic" panose="02020603050405020304" pitchFamily="18" charset="-78"/>
            </a:endParaRPr>
          </a:p>
        </p:txBody>
      </p:sp>
    </p:spTree>
    <p:extLst>
      <p:ext uri="{BB962C8B-B14F-4D97-AF65-F5344CB8AC3E}">
        <p14:creationId xmlns:p14="http://schemas.microsoft.com/office/powerpoint/2010/main" val="3290885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3" y="2272938"/>
            <a:ext cx="9026435" cy="2954655"/>
          </a:xfrm>
          <a:prstGeom prst="rect">
            <a:avLst/>
          </a:prstGeom>
        </p:spPr>
        <p:txBody>
          <a:bodyPr wrap="square">
            <a:spAutoFit/>
          </a:bodyPr>
          <a:lstStyle/>
          <a:p>
            <a:pPr algn="justLow" rtl="1">
              <a:lnSpc>
                <a:spcPct val="150000"/>
              </a:lnSpc>
            </a:pPr>
            <a:r>
              <a:rPr lang="ar-SA" sz="2800" b="1" dirty="0">
                <a:latin typeface="Sakkal Majalla" panose="02000000000000000000" pitchFamily="2" charset="-78"/>
                <a:ea typeface="Calibri" panose="020F0502020204030204" pitchFamily="34" charset="0"/>
                <a:cs typeface="Sakkal Majalla" panose="02000000000000000000" pitchFamily="2" charset="-78"/>
              </a:rPr>
              <a:t>التمثيل البياني لاختبار سكرى </a:t>
            </a:r>
            <a:r>
              <a:rPr lang="fr-FR" sz="3200" b="1" dirty="0" smtClean="0">
                <a:effectLst/>
                <a:latin typeface="Sakkal Majalla" panose="02000000000000000000" pitchFamily="2" charset="-78"/>
                <a:ea typeface="Calibri" panose="020F0502020204030204" pitchFamily="34" charset="0"/>
                <a:cs typeface="Sakkal Majalla" panose="02000000000000000000" pitchFamily="2" charset="-78"/>
              </a:rPr>
              <a:t>Plot </a:t>
            </a:r>
            <a:r>
              <a:rPr lang="fr-FR" sz="3200" b="1" dirty="0" err="1" smtClean="0">
                <a:effectLst/>
                <a:latin typeface="Sakkal Majalla" panose="02000000000000000000" pitchFamily="2" charset="-78"/>
                <a:ea typeface="Calibri" panose="020F0502020204030204" pitchFamily="34" charset="0"/>
                <a:cs typeface="Sakkal Majalla" panose="02000000000000000000" pitchFamily="2" charset="-78"/>
              </a:rPr>
              <a:t>Scree</a:t>
            </a:r>
            <a:r>
              <a:rPr lang="fr-FR" sz="2800" b="1" dirty="0">
                <a:latin typeface="Sakkal Majalla" panose="02000000000000000000" pitchFamily="2" charset="-78"/>
                <a:ea typeface="Calibri" panose="020F0502020204030204" pitchFamily="34" charset="0"/>
                <a:cs typeface="Sakkal Majalla" panose="02000000000000000000" pitchFamily="2" charset="-78"/>
              </a:rPr>
              <a:t>:</a:t>
            </a:r>
            <a:r>
              <a:rPr lang="fr-FR" sz="2800" dirty="0">
                <a:latin typeface="Sakkal Majalla" panose="02000000000000000000" pitchFamily="2" charset="-78"/>
                <a:ea typeface="Calibri" panose="020F0502020204030204" pitchFamily="34" charset="0"/>
                <a:cs typeface="Sakkal Majalla" panose="02000000000000000000" pitchFamily="2" charset="-78"/>
              </a:rPr>
              <a:t> </a:t>
            </a:r>
            <a:r>
              <a:rPr lang="ar-SA" sz="2800" dirty="0">
                <a:latin typeface="Sakkal Majalla" panose="02000000000000000000" pitchFamily="2" charset="-78"/>
                <a:ea typeface="Calibri" panose="020F0502020204030204" pitchFamily="34" charset="0"/>
                <a:cs typeface="Sakkal Majalla" panose="02000000000000000000" pitchFamily="2" charset="-78"/>
              </a:rPr>
              <a:t>يستخدم هذا الاختبار </a:t>
            </a:r>
            <a:r>
              <a:rPr lang="ar-SA" sz="3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لتحديد العدد الاقصى من العوامل التي يمكن استخلاصها قبل أن يبدأ التباين الخاص في السيطرة على التباين العام.</a:t>
            </a:r>
            <a:r>
              <a:rPr lang="ar-SA" sz="2800" dirty="0">
                <a:latin typeface="Sakkal Majalla" panose="02000000000000000000" pitchFamily="2" charset="-78"/>
                <a:ea typeface="Calibri" panose="020F0502020204030204" pitchFamily="34" charset="0"/>
                <a:cs typeface="Sakkal Majalla" panose="02000000000000000000" pitchFamily="2" charset="-78"/>
              </a:rPr>
              <a:t> ويتكون هذا الاختبار من رسم بياني يمثل المحور الرأسي فيها لتباين في حين يمثل المحور الأفقي عدد العوامل. </a:t>
            </a:r>
            <a:endParaRPr lang="fr-FR"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92852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153" y="2364377"/>
            <a:ext cx="9640389" cy="2623795"/>
          </a:xfrm>
          <a:prstGeom prst="rect">
            <a:avLst/>
          </a:prstGeom>
        </p:spPr>
        <p:txBody>
          <a:bodyPr wrap="square">
            <a:spAutoFit/>
          </a:bodyPr>
          <a:lstStyle/>
          <a:p>
            <a:pPr marL="342900" lvl="0" indent="-342900" algn="r" rtl="1">
              <a:lnSpc>
                <a:spcPct val="150000"/>
              </a:lnSpc>
              <a:spcAft>
                <a:spcPts val="0"/>
              </a:spcAft>
              <a:buFont typeface="Wingdings" panose="05000000000000000000" pitchFamily="2" charset="2"/>
              <a:buChar char=""/>
            </a:pPr>
            <a:r>
              <a:rPr lang="ar-SA" sz="2800" b="1" dirty="0">
                <a:latin typeface="Sakkal Majalla" panose="02000000000000000000" pitchFamily="2" charset="-78"/>
                <a:ea typeface="Wingdings-Regular"/>
                <a:cs typeface="Sakkal Majalla" panose="02000000000000000000" pitchFamily="2" charset="-78"/>
              </a:rPr>
              <a:t>الشيوع </a:t>
            </a:r>
            <a:r>
              <a:rPr lang="fr-FR" sz="2400" b="1" dirty="0" err="1" smtClean="0">
                <a:effectLst/>
                <a:latin typeface="Sakkal Majalla" panose="02000000000000000000" pitchFamily="2" charset="-78"/>
                <a:ea typeface="Wingdings-Regular"/>
                <a:cs typeface="Sakkal Majalla" panose="02000000000000000000" pitchFamily="2" charset="-78"/>
              </a:rPr>
              <a:t>Communality</a:t>
            </a:r>
            <a:r>
              <a:rPr lang="fr-FR" sz="2400" b="1" dirty="0" smtClean="0">
                <a:effectLst/>
                <a:latin typeface="Sakkal Majalla" panose="02000000000000000000" pitchFamily="2" charset="-78"/>
                <a:ea typeface="Wingdings-Regular"/>
                <a:cs typeface="Sakkal Majalla" panose="02000000000000000000" pitchFamily="2" charset="-78"/>
              </a:rPr>
              <a:t>:</a:t>
            </a:r>
            <a:r>
              <a:rPr lang="fr-FR" sz="2800" dirty="0">
                <a:latin typeface="Sakkal Majalla" panose="02000000000000000000" pitchFamily="2" charset="-78"/>
                <a:ea typeface="Wingdings-Regular"/>
                <a:cs typeface="Sakkal Majalla" panose="02000000000000000000" pitchFamily="2" charset="-78"/>
              </a:rPr>
              <a:t> </a:t>
            </a:r>
            <a:r>
              <a:rPr lang="ar-SA" sz="2800" dirty="0">
                <a:latin typeface="Sakkal Majalla" panose="02000000000000000000" pitchFamily="2" charset="-78"/>
                <a:ea typeface="Wingdings-Regular"/>
                <a:cs typeface="Sakkal Majalla" panose="02000000000000000000" pitchFamily="2" charset="-78"/>
              </a:rPr>
              <a:t>مجموع </a:t>
            </a:r>
            <a:r>
              <a:rPr lang="ar-SA" sz="2800" dirty="0">
                <a:solidFill>
                  <a:srgbClr val="FF0000"/>
                </a:solidFill>
                <a:latin typeface="Sakkal Majalla" panose="02000000000000000000" pitchFamily="2" charset="-78"/>
                <a:ea typeface="Wingdings-Regular"/>
                <a:cs typeface="Sakkal Majalla" panose="02000000000000000000" pitchFamily="2" charset="-78"/>
              </a:rPr>
              <a:t>إسهامات المتغير في العوامل المختلفة </a:t>
            </a:r>
            <a:r>
              <a:rPr lang="ar-SA" sz="2800" dirty="0">
                <a:latin typeface="Sakkal Majalla" panose="02000000000000000000" pitchFamily="2" charset="-78"/>
                <a:ea typeface="Wingdings-Regular"/>
                <a:cs typeface="Sakkal Majalla" panose="02000000000000000000" pitchFamily="2" charset="-78"/>
              </a:rPr>
              <a:t>التي أمكن استخلاصها في المصفوفة </a:t>
            </a:r>
            <a:r>
              <a:rPr lang="ar-SA" sz="2800" dirty="0" err="1">
                <a:latin typeface="Sakkal Majalla" panose="02000000000000000000" pitchFamily="2" charset="-78"/>
                <a:ea typeface="Wingdings-Regular"/>
                <a:cs typeface="Sakkal Majalla" panose="02000000000000000000" pitchFamily="2" charset="-78"/>
              </a:rPr>
              <a:t>العاملية</a:t>
            </a:r>
            <a:r>
              <a:rPr lang="ar-SA" sz="2800" dirty="0">
                <a:latin typeface="Sakkal Majalla" panose="02000000000000000000" pitchFamily="2" charset="-78"/>
                <a:ea typeface="Wingdings-Regular"/>
                <a:cs typeface="Sakkal Majalla" panose="02000000000000000000" pitchFamily="2" charset="-78"/>
              </a:rPr>
              <a:t> وحيث أن المتغير الواحد يسهم بمقادير مختلفة في كل عامل، وسواء أكانت إسهاماته جوهرية أ وكانت غير ذات دلالة، فإن مجموع مربعات هذه الإسهامات أو </a:t>
            </a:r>
            <a:r>
              <a:rPr lang="ar-SA" sz="2800" dirty="0" err="1">
                <a:latin typeface="Sakkal Majalla" panose="02000000000000000000" pitchFamily="2" charset="-78"/>
                <a:ea typeface="Wingdings-Regular"/>
                <a:cs typeface="Sakkal Majalla" panose="02000000000000000000" pitchFamily="2" charset="-78"/>
              </a:rPr>
              <a:t>التشبعات</a:t>
            </a:r>
            <a:r>
              <a:rPr lang="ar-SA" sz="2800" dirty="0">
                <a:latin typeface="Sakkal Majalla" panose="02000000000000000000" pitchFamily="2" charset="-78"/>
                <a:ea typeface="Wingdings-Regular"/>
                <a:cs typeface="Sakkal Majalla" panose="02000000000000000000" pitchFamily="2" charset="-78"/>
              </a:rPr>
              <a:t> على عوامل المصفوفة هي قيمة شيوع المتغير أو الاشتراكيات</a:t>
            </a:r>
            <a:r>
              <a:rPr lang="fr-FR" sz="2800" dirty="0">
                <a:latin typeface="Sakkal Majalla" panose="02000000000000000000" pitchFamily="2" charset="-78"/>
                <a:ea typeface="Wingdings-Regular"/>
                <a:cs typeface="Sakkal Majalla" panose="02000000000000000000" pitchFamily="2" charset="-78"/>
              </a:rPr>
              <a:t>.</a:t>
            </a:r>
            <a:endParaRPr lang="fr-FR" sz="2800" dirty="0">
              <a:latin typeface="Sakkal Majalla" panose="02000000000000000000" pitchFamily="2" charset="-78"/>
              <a:ea typeface="SimSun" panose="02010600030101010101" pitchFamily="2" charset="-122"/>
              <a:cs typeface="Sakkal Majalla" panose="02000000000000000000" pitchFamily="2" charset="-78"/>
            </a:endParaRPr>
          </a:p>
        </p:txBody>
      </p:sp>
    </p:spTree>
    <p:extLst>
      <p:ext uri="{BB962C8B-B14F-4D97-AF65-F5344CB8AC3E}">
        <p14:creationId xmlns:p14="http://schemas.microsoft.com/office/powerpoint/2010/main" val="1880776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3223" y="2965270"/>
            <a:ext cx="8451668" cy="1015663"/>
          </a:xfrm>
          <a:prstGeom prst="rect">
            <a:avLst/>
          </a:prstGeom>
        </p:spPr>
        <p:txBody>
          <a:bodyPr wrap="square">
            <a:spAutoFit/>
          </a:bodyPr>
          <a:lstStyle/>
          <a:p>
            <a:pPr algn="just" rtl="1"/>
            <a:r>
              <a:rPr lang="ar-SA" sz="2800" dirty="0">
                <a:latin typeface="Traditional Arabic" panose="02020603050405020304" pitchFamily="18" charset="-78"/>
                <a:ea typeface="Wingdings-Regular"/>
              </a:rPr>
              <a:t>ا</a:t>
            </a:r>
            <a:r>
              <a:rPr lang="ar-SA" sz="2800" b="1" dirty="0">
                <a:latin typeface="Traditional Arabic" panose="02020603050405020304" pitchFamily="18" charset="-78"/>
                <a:ea typeface="Wingdings-Regular"/>
              </a:rPr>
              <a:t>لتشبع </a:t>
            </a:r>
            <a:r>
              <a:rPr lang="fr-FR" sz="3200" b="1" dirty="0" err="1" smtClean="0">
                <a:effectLst/>
                <a:latin typeface="Times New Roman" panose="02020603050405020304" pitchFamily="18" charset="0"/>
                <a:ea typeface="Wingdings-Regular"/>
              </a:rPr>
              <a:t>Loading</a:t>
            </a:r>
            <a:r>
              <a:rPr lang="fr-FR" sz="3200" b="1" dirty="0" smtClean="0">
                <a:effectLst/>
                <a:latin typeface="Traditional Arabic" panose="02020603050405020304" pitchFamily="18" charset="-78"/>
                <a:ea typeface="Wingdings-Regular"/>
                <a:cs typeface="Arial" panose="020B0604020202020204" pitchFamily="34" charset="0"/>
              </a:rPr>
              <a:t>:</a:t>
            </a:r>
            <a:r>
              <a:rPr lang="ar-SA" sz="2800" dirty="0">
                <a:latin typeface="Traditional Arabic" panose="02020603050405020304" pitchFamily="18" charset="-78"/>
                <a:ea typeface="Wingdings-Regular"/>
              </a:rPr>
              <a:t> معامل</a:t>
            </a:r>
            <a:r>
              <a:rPr lang="ar-SA" sz="2800" dirty="0">
                <a:ea typeface="Wingdings-Regular"/>
                <a:cs typeface="Traditional Arabic" panose="02020603050405020304" pitchFamily="18" charset="-78"/>
              </a:rPr>
              <a:t> </a:t>
            </a:r>
            <a:r>
              <a:rPr lang="ar-SA" sz="2800" dirty="0">
                <a:latin typeface="Traditional Arabic" panose="02020603050405020304" pitchFamily="18" charset="-78"/>
                <a:ea typeface="Wingdings-Regular"/>
              </a:rPr>
              <a:t>الارتباط او التغاير بين</a:t>
            </a:r>
            <a:r>
              <a:rPr lang="ar-SA" sz="2800" dirty="0">
                <a:ea typeface="Wingdings-Regular"/>
                <a:cs typeface="Traditional Arabic" panose="02020603050405020304" pitchFamily="18" charset="-78"/>
              </a:rPr>
              <a:t> </a:t>
            </a:r>
            <a:r>
              <a:rPr lang="ar-SA" sz="2800" dirty="0">
                <a:latin typeface="Traditional Arabic" panose="02020603050405020304" pitchFamily="18" charset="-78"/>
                <a:ea typeface="Wingdings-Regular"/>
              </a:rPr>
              <a:t>المتغير (العبارة) والعامل</a:t>
            </a:r>
            <a:r>
              <a:rPr lang="ar-SA" sz="2800" dirty="0">
                <a:ea typeface="Wingdings-Regular"/>
                <a:cs typeface="Traditional Arabic" panose="02020603050405020304" pitchFamily="18" charset="-78"/>
              </a:rPr>
              <a:t> </a:t>
            </a:r>
            <a:r>
              <a:rPr lang="ar-SA" sz="2800" dirty="0">
                <a:latin typeface="Traditional Arabic" panose="02020603050405020304" pitchFamily="18" charset="-78"/>
                <a:ea typeface="Wingdings-Regular"/>
              </a:rPr>
              <a:t>(المكون</a:t>
            </a:r>
            <a:r>
              <a:rPr lang="fr-FR" sz="2800" dirty="0">
                <a:latin typeface="Traditional Arabic" panose="02020603050405020304" pitchFamily="18" charset="-78"/>
                <a:ea typeface="Wingdings-Regular"/>
                <a:cs typeface="Arial" panose="020B0604020202020204" pitchFamily="34" charset="0"/>
              </a:rPr>
              <a:t>.</a:t>
            </a:r>
            <a:r>
              <a:rPr lang="ar-SA" sz="2800" dirty="0">
                <a:latin typeface="Traditional Arabic" panose="02020603050405020304" pitchFamily="18" charset="-78"/>
                <a:ea typeface="Wingdings-Regular"/>
              </a:rPr>
              <a:t>)</a:t>
            </a:r>
            <a:endParaRPr lang="fr-FR" sz="2800" dirty="0"/>
          </a:p>
        </p:txBody>
      </p:sp>
    </p:spTree>
    <p:extLst>
      <p:ext uri="{BB962C8B-B14F-4D97-AF65-F5344CB8AC3E}">
        <p14:creationId xmlns:p14="http://schemas.microsoft.com/office/powerpoint/2010/main" val="904755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1290</Words>
  <Application>Microsoft Office PowerPoint</Application>
  <PresentationFormat>Grand écran</PresentationFormat>
  <Paragraphs>663</Paragraphs>
  <Slides>37</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37</vt:i4>
      </vt:variant>
    </vt:vector>
  </HeadingPairs>
  <TitlesOfParts>
    <vt:vector size="47" baseType="lpstr">
      <vt:lpstr>SimSun</vt:lpstr>
      <vt:lpstr>Arial</vt:lpstr>
      <vt:lpstr>Calibri</vt:lpstr>
      <vt:lpstr>Calibri Light</vt:lpstr>
      <vt:lpstr>Sakkal Majalla</vt:lpstr>
      <vt:lpstr>Times New Roman</vt:lpstr>
      <vt:lpstr>Traditional Arabic</vt:lpstr>
      <vt:lpstr>Wingdings</vt:lpstr>
      <vt:lpstr>Wingdings-Regular</vt:lpstr>
      <vt:lpstr>Rétrospective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WinTen</dc:creator>
  <cp:lastModifiedBy>WinTen</cp:lastModifiedBy>
  <cp:revision>48</cp:revision>
  <cp:lastPrinted>2021-05-24T07:14:14Z</cp:lastPrinted>
  <dcterms:created xsi:type="dcterms:W3CDTF">2021-05-23T12:23:43Z</dcterms:created>
  <dcterms:modified xsi:type="dcterms:W3CDTF">2021-05-24T07:14:17Z</dcterms:modified>
</cp:coreProperties>
</file>