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1" r:id="rId3"/>
    <p:sldId id="257" r:id="rId4"/>
    <p:sldId id="295" r:id="rId5"/>
    <p:sldId id="264" r:id="rId6"/>
    <p:sldId id="292" r:id="rId7"/>
    <p:sldId id="258" r:id="rId8"/>
    <p:sldId id="293" r:id="rId9"/>
    <p:sldId id="280" r:id="rId10"/>
    <p:sldId id="296" r:id="rId11"/>
    <p:sldId id="297" r:id="rId12"/>
    <p:sldId id="298" r:id="rId13"/>
    <p:sldId id="285" r:id="rId14"/>
    <p:sldId id="29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35" autoAdjust="0"/>
    <p:restoredTop sz="94608" autoAdjust="0"/>
  </p:normalViewPr>
  <p:slideViewPr>
    <p:cSldViewPr snapToGrid="0">
      <p:cViewPr>
        <p:scale>
          <a:sx n="100" d="100"/>
          <a:sy n="100" d="100"/>
        </p:scale>
        <p:origin x="29" y="514"/>
      </p:cViewPr>
      <p:guideLst>
        <p:guide orient="horz" pos="2160"/>
        <p:guide pos="3840"/>
      </p:guideLst>
    </p:cSldViewPr>
  </p:slideViewPr>
  <p:notesTextViewPr>
    <p:cViewPr>
      <p:scale>
        <a:sx n="1" d="1"/>
        <a:sy n="1" d="1"/>
      </p:scale>
      <p:origin x="0" y="0"/>
    </p:cViewPr>
  </p:notesTextViewPr>
  <p:sorterViewPr>
    <p:cViewPr>
      <p:scale>
        <a:sx n="90" d="100"/>
        <a:sy n="90" d="100"/>
      </p:scale>
      <p:origin x="0" y="0"/>
    </p:cViewPr>
  </p:sorterViewPr>
  <p:notesViewPr>
    <p:cSldViewPr snapToGrid="0">
      <p:cViewPr varScale="1">
        <p:scale>
          <a:sx n="66" d="100"/>
          <a:sy n="66" d="100"/>
        </p:scale>
        <p:origin x="-3139" y="-7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8DBB8C-7F59-40C4-89F8-17CB0E1C5C2C}" type="datetimeFigureOut">
              <a:rPr lang="fr-FR" smtClean="0"/>
              <a:pPr/>
              <a:t>05/04/2025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EA82EF-A8E4-408C-BD54-B5C79C3A975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Picture Placeholder 12">
            <a:extLst>
              <a:ext uri="{FF2B5EF4-FFF2-40B4-BE49-F238E27FC236}">
                <a16:creationId xmlns="" xmlns:a16="http://schemas.microsoft.com/office/drawing/2014/main" id="{66675242-29C0-4793-B6F3-32DC6E165F22}"/>
              </a:ext>
            </a:extLst>
          </p:cNvPr>
          <p:cNvSpPr>
            <a:spLocks noGrp="1"/>
          </p:cNvSpPr>
          <p:nvPr>
            <p:ph type="pic" sz="quarter" idx="10"/>
          </p:nvPr>
        </p:nvSpPr>
        <p:spPr>
          <a:xfrm>
            <a:off x="1514475" y="654050"/>
            <a:ext cx="4581525" cy="5549900"/>
          </a:xfrm>
          <a:prstGeom prst="roundRect">
            <a:avLst>
              <a:gd name="adj" fmla="val 6527"/>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117989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25870B22-AEE6-492C-97EE-6EB79A6D56F1}"/>
              </a:ext>
            </a:extLst>
          </p:cNvPr>
          <p:cNvSpPr>
            <a:spLocks noGrp="1"/>
          </p:cNvSpPr>
          <p:nvPr>
            <p:ph type="pic" sz="quarter" idx="10"/>
          </p:nvPr>
        </p:nvSpPr>
        <p:spPr>
          <a:xfrm>
            <a:off x="4557712" y="654050"/>
            <a:ext cx="4581525" cy="5549900"/>
          </a:xfrm>
          <a:prstGeom prst="roundRect">
            <a:avLst>
              <a:gd name="adj" fmla="val 0"/>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2886828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8A5E8BAC-C4BB-4D9E-8753-8D68C10430AE}"/>
              </a:ext>
            </a:extLst>
          </p:cNvPr>
          <p:cNvSpPr>
            <a:spLocks noGrp="1"/>
          </p:cNvSpPr>
          <p:nvPr>
            <p:ph type="pic" sz="quarter" idx="10"/>
          </p:nvPr>
        </p:nvSpPr>
        <p:spPr>
          <a:xfrm>
            <a:off x="1514475" y="1352550"/>
            <a:ext cx="3762375" cy="4152900"/>
          </a:xfrm>
          <a:prstGeom prst="roundRect">
            <a:avLst>
              <a:gd name="adj" fmla="val 6527"/>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2963689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623BC0DF-17A2-466A-902C-C20EA477FA88}"/>
              </a:ext>
            </a:extLst>
          </p:cNvPr>
          <p:cNvSpPr>
            <a:spLocks noGrp="1"/>
          </p:cNvSpPr>
          <p:nvPr>
            <p:ph type="pic" sz="quarter" idx="10"/>
          </p:nvPr>
        </p:nvSpPr>
        <p:spPr>
          <a:xfrm>
            <a:off x="1514475" y="2266951"/>
            <a:ext cx="2333626" cy="2324098"/>
          </a:xfrm>
          <a:prstGeom prst="rect">
            <a:avLst/>
          </a:prstGeom>
          <a:pattFill prst="pct5">
            <a:fgClr>
              <a:schemeClr val="accent1"/>
            </a:fgClr>
            <a:bgClr>
              <a:schemeClr val="bg1"/>
            </a:bgClr>
          </a:pattFill>
        </p:spPr>
        <p:txBody>
          <a:bodyPr/>
          <a:lstStyle>
            <a:lvl1pPr>
              <a:defRPr sz="1200"/>
            </a:lvl1pPr>
          </a:lstStyle>
          <a:p>
            <a:endParaRPr lang="en-ID" dirty="0"/>
          </a:p>
        </p:txBody>
      </p:sp>
      <p:sp>
        <p:nvSpPr>
          <p:cNvPr id="4" name="Picture Placeholder 12">
            <a:extLst>
              <a:ext uri="{FF2B5EF4-FFF2-40B4-BE49-F238E27FC236}">
                <a16:creationId xmlns="" xmlns:a16="http://schemas.microsoft.com/office/drawing/2014/main" id="{7A01D676-7D7A-4781-BC83-28DBD8256659}"/>
              </a:ext>
            </a:extLst>
          </p:cNvPr>
          <p:cNvSpPr>
            <a:spLocks noGrp="1"/>
          </p:cNvSpPr>
          <p:nvPr>
            <p:ph type="pic" sz="quarter" idx="11"/>
          </p:nvPr>
        </p:nvSpPr>
        <p:spPr>
          <a:xfrm>
            <a:off x="4929187" y="2266951"/>
            <a:ext cx="2333626" cy="2324098"/>
          </a:xfrm>
          <a:prstGeom prst="rect">
            <a:avLst/>
          </a:prstGeom>
          <a:pattFill prst="pct5">
            <a:fgClr>
              <a:schemeClr val="accent1"/>
            </a:fgClr>
            <a:bgClr>
              <a:schemeClr val="bg1"/>
            </a:bgClr>
          </a:pattFill>
        </p:spPr>
        <p:txBody>
          <a:bodyPr/>
          <a:lstStyle>
            <a:lvl1pPr>
              <a:defRPr sz="1200"/>
            </a:lvl1pPr>
          </a:lstStyle>
          <a:p>
            <a:endParaRPr lang="en-ID" dirty="0"/>
          </a:p>
        </p:txBody>
      </p:sp>
      <p:sp>
        <p:nvSpPr>
          <p:cNvPr id="5" name="Picture Placeholder 12">
            <a:extLst>
              <a:ext uri="{FF2B5EF4-FFF2-40B4-BE49-F238E27FC236}">
                <a16:creationId xmlns="" xmlns:a16="http://schemas.microsoft.com/office/drawing/2014/main" id="{7B240B6B-322F-4CAF-B6B0-EB5ADC341E83}"/>
              </a:ext>
            </a:extLst>
          </p:cNvPr>
          <p:cNvSpPr>
            <a:spLocks noGrp="1"/>
          </p:cNvSpPr>
          <p:nvPr>
            <p:ph type="pic" sz="quarter" idx="12"/>
          </p:nvPr>
        </p:nvSpPr>
        <p:spPr>
          <a:xfrm>
            <a:off x="8343899" y="2266951"/>
            <a:ext cx="2333626" cy="2324098"/>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3301453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F95A5D35-41DB-4A4F-BAA9-18D2DA678145}"/>
              </a:ext>
            </a:extLst>
          </p:cNvPr>
          <p:cNvSpPr>
            <a:spLocks noGrp="1"/>
          </p:cNvSpPr>
          <p:nvPr>
            <p:ph type="pic" sz="quarter" idx="10"/>
          </p:nvPr>
        </p:nvSpPr>
        <p:spPr>
          <a:xfrm>
            <a:off x="3038475" y="4533900"/>
            <a:ext cx="9153525" cy="23241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114776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220CD28F-C304-4BD2-A65F-1A6B5113933D}"/>
              </a:ext>
            </a:extLst>
          </p:cNvPr>
          <p:cNvSpPr>
            <a:spLocks noGrp="1"/>
          </p:cNvSpPr>
          <p:nvPr>
            <p:ph type="pic" sz="quarter" idx="10"/>
          </p:nvPr>
        </p:nvSpPr>
        <p:spPr>
          <a:xfrm>
            <a:off x="0" y="4533900"/>
            <a:ext cx="9153525" cy="23241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2729624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5FE9FE9C-114E-4ECB-AA03-6D53641C605E}"/>
              </a:ext>
            </a:extLst>
          </p:cNvPr>
          <p:cNvSpPr>
            <a:spLocks noGrp="1"/>
          </p:cNvSpPr>
          <p:nvPr>
            <p:ph type="pic" sz="quarter" idx="10"/>
          </p:nvPr>
        </p:nvSpPr>
        <p:spPr>
          <a:xfrm>
            <a:off x="0" y="0"/>
            <a:ext cx="12192000" cy="34290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4031827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9459C893-0B50-418E-B8C1-70D506D43321}"/>
              </a:ext>
            </a:extLst>
          </p:cNvPr>
          <p:cNvSpPr>
            <a:spLocks noGrp="1"/>
          </p:cNvSpPr>
          <p:nvPr>
            <p:ph type="pic" sz="quarter" idx="10"/>
          </p:nvPr>
        </p:nvSpPr>
        <p:spPr>
          <a:xfrm>
            <a:off x="4572001" y="1400175"/>
            <a:ext cx="7619999" cy="405765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1423425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E6EB39B4-C74A-4130-B251-53FABB44172B}"/>
              </a:ext>
            </a:extLst>
          </p:cNvPr>
          <p:cNvSpPr>
            <a:spLocks noGrp="1"/>
          </p:cNvSpPr>
          <p:nvPr>
            <p:ph type="pic" sz="quarter" idx="10"/>
          </p:nvPr>
        </p:nvSpPr>
        <p:spPr>
          <a:xfrm>
            <a:off x="0" y="1400175"/>
            <a:ext cx="7619999" cy="405765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182653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75339F71-5D8C-4895-A902-1FECCEBA152F}"/>
              </a:ext>
            </a:extLst>
          </p:cNvPr>
          <p:cNvSpPr>
            <a:spLocks noGrp="1"/>
          </p:cNvSpPr>
          <p:nvPr>
            <p:ph type="pic" sz="quarter" idx="10"/>
          </p:nvPr>
        </p:nvSpPr>
        <p:spPr>
          <a:xfrm>
            <a:off x="752476" y="600075"/>
            <a:ext cx="3486150"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
        <p:nvSpPr>
          <p:cNvPr id="5" name="Picture Placeholder 12">
            <a:extLst>
              <a:ext uri="{FF2B5EF4-FFF2-40B4-BE49-F238E27FC236}">
                <a16:creationId xmlns="" xmlns:a16="http://schemas.microsoft.com/office/drawing/2014/main" id="{BC7CCC86-5929-4EA7-A137-ADD20763609D}"/>
              </a:ext>
            </a:extLst>
          </p:cNvPr>
          <p:cNvSpPr>
            <a:spLocks noGrp="1"/>
          </p:cNvSpPr>
          <p:nvPr>
            <p:ph type="pic" sz="quarter" idx="11"/>
          </p:nvPr>
        </p:nvSpPr>
        <p:spPr>
          <a:xfrm>
            <a:off x="752476" y="3676650"/>
            <a:ext cx="3486150"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
        <p:nvSpPr>
          <p:cNvPr id="6" name="Picture Placeholder 12">
            <a:extLst>
              <a:ext uri="{FF2B5EF4-FFF2-40B4-BE49-F238E27FC236}">
                <a16:creationId xmlns="" xmlns:a16="http://schemas.microsoft.com/office/drawing/2014/main" id="{F3434E3F-3F14-42FB-81DC-148D5D335570}"/>
              </a:ext>
            </a:extLst>
          </p:cNvPr>
          <p:cNvSpPr>
            <a:spLocks noGrp="1"/>
          </p:cNvSpPr>
          <p:nvPr>
            <p:ph type="pic" sz="quarter" idx="12"/>
          </p:nvPr>
        </p:nvSpPr>
        <p:spPr>
          <a:xfrm>
            <a:off x="4819651" y="600075"/>
            <a:ext cx="3486150"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
        <p:nvSpPr>
          <p:cNvPr id="7" name="Picture Placeholder 12">
            <a:extLst>
              <a:ext uri="{FF2B5EF4-FFF2-40B4-BE49-F238E27FC236}">
                <a16:creationId xmlns="" xmlns:a16="http://schemas.microsoft.com/office/drawing/2014/main" id="{CD51035F-997C-49BE-9B41-BB7BD8875164}"/>
              </a:ext>
            </a:extLst>
          </p:cNvPr>
          <p:cNvSpPr>
            <a:spLocks noGrp="1"/>
          </p:cNvSpPr>
          <p:nvPr>
            <p:ph type="pic" sz="quarter" idx="13"/>
          </p:nvPr>
        </p:nvSpPr>
        <p:spPr>
          <a:xfrm>
            <a:off x="4819651" y="3676650"/>
            <a:ext cx="3486150"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3881000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5" name="Picture Placeholder 12">
            <a:extLst>
              <a:ext uri="{FF2B5EF4-FFF2-40B4-BE49-F238E27FC236}">
                <a16:creationId xmlns="" xmlns:a16="http://schemas.microsoft.com/office/drawing/2014/main" id="{DA32CDE2-AFA2-443D-A8C2-E60FE63C761A}"/>
              </a:ext>
            </a:extLst>
          </p:cNvPr>
          <p:cNvSpPr>
            <a:spLocks noGrp="1"/>
          </p:cNvSpPr>
          <p:nvPr>
            <p:ph type="pic" sz="quarter" idx="10"/>
          </p:nvPr>
        </p:nvSpPr>
        <p:spPr>
          <a:xfrm>
            <a:off x="3829051" y="600075"/>
            <a:ext cx="3486150" cy="5657850"/>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
        <p:nvSpPr>
          <p:cNvPr id="7" name="Picture Placeholder 12">
            <a:extLst>
              <a:ext uri="{FF2B5EF4-FFF2-40B4-BE49-F238E27FC236}">
                <a16:creationId xmlns="" xmlns:a16="http://schemas.microsoft.com/office/drawing/2014/main" id="{1F830D3B-6F8C-40ED-98F3-6C36D2A4DCAA}"/>
              </a:ext>
            </a:extLst>
          </p:cNvPr>
          <p:cNvSpPr>
            <a:spLocks noGrp="1"/>
          </p:cNvSpPr>
          <p:nvPr>
            <p:ph type="pic" sz="quarter" idx="12"/>
          </p:nvPr>
        </p:nvSpPr>
        <p:spPr>
          <a:xfrm>
            <a:off x="7896226" y="600075"/>
            <a:ext cx="3486150" cy="5657850"/>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253132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Picture Placeholder 12">
            <a:extLst>
              <a:ext uri="{FF2B5EF4-FFF2-40B4-BE49-F238E27FC236}">
                <a16:creationId xmlns="" xmlns:a16="http://schemas.microsoft.com/office/drawing/2014/main" id="{1A8A66BF-1A12-40DF-B09B-BAB2F75F4FBD}"/>
              </a:ext>
            </a:extLst>
          </p:cNvPr>
          <p:cNvSpPr>
            <a:spLocks noGrp="1"/>
          </p:cNvSpPr>
          <p:nvPr>
            <p:ph type="pic" sz="quarter" idx="10"/>
          </p:nvPr>
        </p:nvSpPr>
        <p:spPr>
          <a:xfrm>
            <a:off x="1514475" y="685800"/>
            <a:ext cx="9163050" cy="2743199"/>
          </a:xfrm>
          <a:prstGeom prst="roundRect">
            <a:avLst>
              <a:gd name="adj" fmla="val 7774"/>
            </a:avLst>
          </a:prstGeom>
          <a:pattFill prst="pct5">
            <a:fgClr>
              <a:schemeClr val="accent1"/>
            </a:fgClr>
            <a:bgClr>
              <a:schemeClr val="bg1"/>
            </a:bgClr>
          </a:pattFill>
        </p:spPr>
        <p:txBody>
          <a:bodyPr/>
          <a:lstStyle>
            <a:lvl1pPr>
              <a:defRPr sz="1200"/>
            </a:lvl1pPr>
          </a:lstStyle>
          <a:p>
            <a:endParaRPr lang="en-ID"/>
          </a:p>
        </p:txBody>
      </p:sp>
    </p:spTree>
    <p:extLst>
      <p:ext uri="{BB962C8B-B14F-4D97-AF65-F5344CB8AC3E}">
        <p14:creationId xmlns="" xmlns:p14="http://schemas.microsoft.com/office/powerpoint/2010/main" val="2081319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14F888F1-26D6-40BA-83F7-580B14F7C43B}"/>
              </a:ext>
            </a:extLst>
          </p:cNvPr>
          <p:cNvSpPr>
            <a:spLocks noGrp="1"/>
          </p:cNvSpPr>
          <p:nvPr>
            <p:ph type="pic" sz="quarter" idx="10"/>
          </p:nvPr>
        </p:nvSpPr>
        <p:spPr>
          <a:xfrm>
            <a:off x="0" y="2286000"/>
            <a:ext cx="12191999" cy="45720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22841344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444662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5" name="Picture Placeholder 12">
            <a:extLst>
              <a:ext uri="{FF2B5EF4-FFF2-40B4-BE49-F238E27FC236}">
                <a16:creationId xmlns="" xmlns:a16="http://schemas.microsoft.com/office/drawing/2014/main" id="{A3F759B5-ED15-4104-8908-B8AD8D66A818}"/>
              </a:ext>
            </a:extLst>
          </p:cNvPr>
          <p:cNvSpPr>
            <a:spLocks noGrp="1"/>
          </p:cNvSpPr>
          <p:nvPr>
            <p:ph type="pic" sz="quarter" idx="10"/>
          </p:nvPr>
        </p:nvSpPr>
        <p:spPr>
          <a:xfrm>
            <a:off x="1" y="1409700"/>
            <a:ext cx="6095999" cy="40386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325218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4A266582-5D0C-4C1A-9114-4CCD13087C4D}"/>
              </a:ext>
            </a:extLst>
          </p:cNvPr>
          <p:cNvSpPr>
            <a:spLocks noGrp="1"/>
          </p:cNvSpPr>
          <p:nvPr>
            <p:ph type="pic" sz="quarter" idx="10"/>
          </p:nvPr>
        </p:nvSpPr>
        <p:spPr>
          <a:xfrm>
            <a:off x="6096000" y="587375"/>
            <a:ext cx="4581525"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
        <p:nvSpPr>
          <p:cNvPr id="4" name="Picture Placeholder 12">
            <a:extLst>
              <a:ext uri="{FF2B5EF4-FFF2-40B4-BE49-F238E27FC236}">
                <a16:creationId xmlns="" xmlns:a16="http://schemas.microsoft.com/office/drawing/2014/main" id="{8A325629-0354-48D4-9806-6FD5668B04B1}"/>
              </a:ext>
            </a:extLst>
          </p:cNvPr>
          <p:cNvSpPr>
            <a:spLocks noGrp="1"/>
          </p:cNvSpPr>
          <p:nvPr>
            <p:ph type="pic" sz="quarter" idx="11"/>
          </p:nvPr>
        </p:nvSpPr>
        <p:spPr>
          <a:xfrm>
            <a:off x="6096000" y="3689351"/>
            <a:ext cx="5400675"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411065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D759DBB5-8D78-4735-81CC-0958C41E8873}"/>
              </a:ext>
            </a:extLst>
          </p:cNvPr>
          <p:cNvSpPr>
            <a:spLocks noGrp="1"/>
          </p:cNvSpPr>
          <p:nvPr>
            <p:ph type="pic" sz="quarter" idx="10"/>
          </p:nvPr>
        </p:nvSpPr>
        <p:spPr>
          <a:xfrm>
            <a:off x="1" y="0"/>
            <a:ext cx="12191999" cy="45339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95029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5C2C1DF0-D121-43F8-8BAA-FA1B8A459DB8}"/>
              </a:ext>
            </a:extLst>
          </p:cNvPr>
          <p:cNvSpPr>
            <a:spLocks noGrp="1"/>
          </p:cNvSpPr>
          <p:nvPr>
            <p:ph type="pic" sz="quarter" idx="10"/>
          </p:nvPr>
        </p:nvSpPr>
        <p:spPr>
          <a:xfrm>
            <a:off x="1" y="0"/>
            <a:ext cx="7619999" cy="68580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106339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BC2B93ED-8856-4C2B-8A7A-7E4A9FC9B2DE}"/>
              </a:ext>
            </a:extLst>
          </p:cNvPr>
          <p:cNvSpPr>
            <a:spLocks noGrp="1"/>
          </p:cNvSpPr>
          <p:nvPr>
            <p:ph type="pic" sz="quarter" idx="10"/>
          </p:nvPr>
        </p:nvSpPr>
        <p:spPr>
          <a:xfrm>
            <a:off x="4572001" y="0"/>
            <a:ext cx="7619999" cy="68580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2586458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12">
            <a:extLst>
              <a:ext uri="{FF2B5EF4-FFF2-40B4-BE49-F238E27FC236}">
                <a16:creationId xmlns="" xmlns:a16="http://schemas.microsoft.com/office/drawing/2014/main" id="{3FEBF99A-21D8-472F-B82B-30FAD890DBC4}"/>
              </a:ext>
            </a:extLst>
          </p:cNvPr>
          <p:cNvSpPr>
            <a:spLocks noGrp="1"/>
          </p:cNvSpPr>
          <p:nvPr>
            <p:ph type="pic" sz="quarter" idx="10"/>
          </p:nvPr>
        </p:nvSpPr>
        <p:spPr>
          <a:xfrm>
            <a:off x="1085850" y="781050"/>
            <a:ext cx="4581525"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
        <p:nvSpPr>
          <p:cNvPr id="5" name="Picture Placeholder 12">
            <a:extLst>
              <a:ext uri="{FF2B5EF4-FFF2-40B4-BE49-F238E27FC236}">
                <a16:creationId xmlns="" xmlns:a16="http://schemas.microsoft.com/office/drawing/2014/main" id="{54424BD1-6B61-417D-B614-91BAC9240C77}"/>
              </a:ext>
            </a:extLst>
          </p:cNvPr>
          <p:cNvSpPr>
            <a:spLocks noGrp="1"/>
          </p:cNvSpPr>
          <p:nvPr>
            <p:ph type="pic" sz="quarter" idx="11"/>
          </p:nvPr>
        </p:nvSpPr>
        <p:spPr>
          <a:xfrm>
            <a:off x="6524627" y="781050"/>
            <a:ext cx="4581525" cy="2581275"/>
          </a:xfrm>
          <a:prstGeom prst="roundRect">
            <a:avLst>
              <a:gd name="adj" fmla="val 5279"/>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4100185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12">
            <a:extLst>
              <a:ext uri="{FF2B5EF4-FFF2-40B4-BE49-F238E27FC236}">
                <a16:creationId xmlns="" xmlns:a16="http://schemas.microsoft.com/office/drawing/2014/main" id="{43DE0888-CA0C-4CAB-9538-C39EE73017FE}"/>
              </a:ext>
            </a:extLst>
          </p:cNvPr>
          <p:cNvSpPr>
            <a:spLocks noGrp="1"/>
          </p:cNvSpPr>
          <p:nvPr>
            <p:ph type="pic" sz="quarter" idx="10"/>
          </p:nvPr>
        </p:nvSpPr>
        <p:spPr>
          <a:xfrm>
            <a:off x="2" y="0"/>
            <a:ext cx="3047998" cy="6858000"/>
          </a:xfrm>
          <a:prstGeom prst="rect">
            <a:avLst/>
          </a:prstGeom>
          <a:pattFill prst="pct5">
            <a:fgClr>
              <a:schemeClr val="accent1"/>
            </a:fgClr>
            <a:bgClr>
              <a:schemeClr val="bg1"/>
            </a:bgClr>
          </a:pattFill>
        </p:spPr>
        <p:txBody>
          <a:bodyPr/>
          <a:lstStyle>
            <a:lvl1pPr>
              <a:defRPr sz="1200"/>
            </a:lvl1pPr>
          </a:lstStyle>
          <a:p>
            <a:endParaRPr lang="en-ID" dirty="0"/>
          </a:p>
        </p:txBody>
      </p:sp>
    </p:spTree>
    <p:extLst>
      <p:ext uri="{BB962C8B-B14F-4D97-AF65-F5344CB8AC3E}">
        <p14:creationId xmlns="" xmlns:p14="http://schemas.microsoft.com/office/powerpoint/2010/main" val="4102691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Freeform: Shape 2">
            <a:extLst>
              <a:ext uri="{FF2B5EF4-FFF2-40B4-BE49-F238E27FC236}">
                <a16:creationId xmlns="" xmlns:a16="http://schemas.microsoft.com/office/drawing/2014/main" id="{F56647E1-74ED-4A63-A5D0-B92DBCA1A9AF}"/>
              </a:ext>
            </a:extLst>
          </p:cNvPr>
          <p:cNvSpPr/>
          <p:nvPr userDrawn="1"/>
        </p:nvSpPr>
        <p:spPr>
          <a:xfrm>
            <a:off x="0" y="-951"/>
            <a:ext cx="12192000" cy="6858951"/>
          </a:xfrm>
          <a:custGeom>
            <a:avLst/>
            <a:gdLst>
              <a:gd name="connsiteX0" fmla="*/ 0 w 12192000"/>
              <a:gd name="connsiteY0" fmla="*/ 5707378 h 6858951"/>
              <a:gd name="connsiteX1" fmla="*/ 728663 w 12192000"/>
              <a:gd name="connsiteY1" fmla="*/ 5864540 h 6858951"/>
              <a:gd name="connsiteX2" fmla="*/ 1600200 w 12192000"/>
              <a:gd name="connsiteY2" fmla="*/ 6650353 h 6858951"/>
              <a:gd name="connsiteX3" fmla="*/ 1725930 w 12192000"/>
              <a:gd name="connsiteY3" fmla="*/ 6858951 h 6858951"/>
              <a:gd name="connsiteX4" fmla="*/ 1660208 w 12192000"/>
              <a:gd name="connsiteY4" fmla="*/ 6858951 h 6858951"/>
              <a:gd name="connsiteX5" fmla="*/ 1550670 w 12192000"/>
              <a:gd name="connsiteY5" fmla="*/ 6679881 h 6858951"/>
              <a:gd name="connsiteX6" fmla="*/ 702945 w 12192000"/>
              <a:gd name="connsiteY6" fmla="*/ 5915975 h 6858951"/>
              <a:gd name="connsiteX7" fmla="*/ 0 w 12192000"/>
              <a:gd name="connsiteY7" fmla="*/ 5764528 h 6858951"/>
              <a:gd name="connsiteX8" fmla="*/ 0 w 12192000"/>
              <a:gd name="connsiteY8" fmla="*/ 4411978 h 6858951"/>
              <a:gd name="connsiteX9" fmla="*/ 2093595 w 12192000"/>
              <a:gd name="connsiteY9" fmla="*/ 5221603 h 6858951"/>
              <a:gd name="connsiteX10" fmla="*/ 3215641 w 12192000"/>
              <a:gd name="connsiteY10" fmla="*/ 6044563 h 6858951"/>
              <a:gd name="connsiteX11" fmla="*/ 2993709 w 12192000"/>
              <a:gd name="connsiteY11" fmla="*/ 6858951 h 6858951"/>
              <a:gd name="connsiteX12" fmla="*/ 2923223 w 12192000"/>
              <a:gd name="connsiteY12" fmla="*/ 6858951 h 6858951"/>
              <a:gd name="connsiteX13" fmla="*/ 3159444 w 12192000"/>
              <a:gd name="connsiteY13" fmla="*/ 6055993 h 6858951"/>
              <a:gd name="connsiteX14" fmla="*/ 2078355 w 12192000"/>
              <a:gd name="connsiteY14" fmla="*/ 5276848 h 6858951"/>
              <a:gd name="connsiteX15" fmla="*/ 0 w 12192000"/>
              <a:gd name="connsiteY15" fmla="*/ 4478653 h 6858951"/>
              <a:gd name="connsiteX16" fmla="*/ 1 w 12192000"/>
              <a:gd name="connsiteY16" fmla="*/ 1639251 h 6858951"/>
              <a:gd name="connsiteX17" fmla="*/ 1863091 w 12192000"/>
              <a:gd name="connsiteY17" fmla="*/ 2848926 h 6858951"/>
              <a:gd name="connsiteX18" fmla="*/ 3440431 w 12192000"/>
              <a:gd name="connsiteY18" fmla="*/ 3269931 h 6858951"/>
              <a:gd name="connsiteX19" fmla="*/ 4262438 w 12192000"/>
              <a:gd name="connsiteY19" fmla="*/ 3917631 h 6858951"/>
              <a:gd name="connsiteX20" fmla="*/ 4093846 w 12192000"/>
              <a:gd name="connsiteY20" fmla="*/ 5404484 h 6858951"/>
              <a:gd name="connsiteX21" fmla="*/ 4042411 w 12192000"/>
              <a:gd name="connsiteY21" fmla="*/ 6519861 h 6858951"/>
              <a:gd name="connsiteX22" fmla="*/ 4233863 w 12192000"/>
              <a:gd name="connsiteY22" fmla="*/ 6858951 h 6858951"/>
              <a:gd name="connsiteX23" fmla="*/ 4164330 w 12192000"/>
              <a:gd name="connsiteY23" fmla="*/ 6858951 h 6858951"/>
              <a:gd name="connsiteX24" fmla="*/ 3990023 w 12192000"/>
              <a:gd name="connsiteY24" fmla="*/ 6541769 h 6858951"/>
              <a:gd name="connsiteX25" fmla="*/ 4041459 w 12192000"/>
              <a:gd name="connsiteY25" fmla="*/ 5380671 h 6858951"/>
              <a:gd name="connsiteX26" fmla="*/ 4211003 w 12192000"/>
              <a:gd name="connsiteY26" fmla="*/ 3944301 h 6858951"/>
              <a:gd name="connsiteX27" fmla="*/ 1851661 w 12192000"/>
              <a:gd name="connsiteY27" fmla="*/ 2906076 h 6858951"/>
              <a:gd name="connsiteX28" fmla="*/ 546735 w 12192000"/>
              <a:gd name="connsiteY28" fmla="*/ 2311716 h 6858951"/>
              <a:gd name="connsiteX29" fmla="*/ 1 w 12192000"/>
              <a:gd name="connsiteY29" fmla="*/ 1737359 h 6858951"/>
              <a:gd name="connsiteX30" fmla="*/ 4377689 w 12192000"/>
              <a:gd name="connsiteY30" fmla="*/ 952 h 6858951"/>
              <a:gd name="connsiteX31" fmla="*/ 4438649 w 12192000"/>
              <a:gd name="connsiteY31" fmla="*/ 952 h 6858951"/>
              <a:gd name="connsiteX32" fmla="*/ 4375784 w 12192000"/>
              <a:gd name="connsiteY32" fmla="*/ 234315 h 6858951"/>
              <a:gd name="connsiteX33" fmla="*/ 4837747 w 12192000"/>
              <a:gd name="connsiteY33" fmla="*/ 1283970 h 6858951"/>
              <a:gd name="connsiteX34" fmla="*/ 5746432 w 12192000"/>
              <a:gd name="connsiteY34" fmla="*/ 1806892 h 6858951"/>
              <a:gd name="connsiteX35" fmla="*/ 6715125 w 12192000"/>
              <a:gd name="connsiteY35" fmla="*/ 3098481 h 6858951"/>
              <a:gd name="connsiteX36" fmla="*/ 6684644 w 12192000"/>
              <a:gd name="connsiteY36" fmla="*/ 3524249 h 6858951"/>
              <a:gd name="connsiteX37" fmla="*/ 6865619 w 12192000"/>
              <a:gd name="connsiteY37" fmla="*/ 5593079 h 6858951"/>
              <a:gd name="connsiteX38" fmla="*/ 8566785 w 12192000"/>
              <a:gd name="connsiteY38" fmla="*/ 6858951 h 6858951"/>
              <a:gd name="connsiteX39" fmla="*/ 8360092 w 12192000"/>
              <a:gd name="connsiteY39" fmla="*/ 6858951 h 6858951"/>
              <a:gd name="connsiteX40" fmla="*/ 7597139 w 12192000"/>
              <a:gd name="connsiteY40" fmla="*/ 6514146 h 6858951"/>
              <a:gd name="connsiteX41" fmla="*/ 6813232 w 12192000"/>
              <a:gd name="connsiteY41" fmla="*/ 5616891 h 6858951"/>
              <a:gd name="connsiteX42" fmla="*/ 6627494 w 12192000"/>
              <a:gd name="connsiteY42" fmla="*/ 3519486 h 6858951"/>
              <a:gd name="connsiteX43" fmla="*/ 6657975 w 12192000"/>
              <a:gd name="connsiteY43" fmla="*/ 3095625 h 6858951"/>
              <a:gd name="connsiteX44" fmla="*/ 5722620 w 12192000"/>
              <a:gd name="connsiteY44" fmla="*/ 1859280 h 6858951"/>
              <a:gd name="connsiteX45" fmla="*/ 4801552 w 12192000"/>
              <a:gd name="connsiteY45" fmla="*/ 1328737 h 6858951"/>
              <a:gd name="connsiteX46" fmla="*/ 4319587 w 12192000"/>
              <a:gd name="connsiteY46" fmla="*/ 222885 h 6858951"/>
              <a:gd name="connsiteX47" fmla="*/ 4377689 w 12192000"/>
              <a:gd name="connsiteY47" fmla="*/ 952 h 6858951"/>
              <a:gd name="connsiteX48" fmla="*/ 1512571 w 12192000"/>
              <a:gd name="connsiteY48" fmla="*/ 952 h 6858951"/>
              <a:gd name="connsiteX49" fmla="*/ 1569721 w 12192000"/>
              <a:gd name="connsiteY49" fmla="*/ 952 h 6858951"/>
              <a:gd name="connsiteX50" fmla="*/ 1597343 w 12192000"/>
              <a:gd name="connsiteY50" fmla="*/ 182880 h 6858951"/>
              <a:gd name="connsiteX51" fmla="*/ 2760346 w 12192000"/>
              <a:gd name="connsiteY51" fmla="*/ 1370647 h 6858951"/>
              <a:gd name="connsiteX52" fmla="*/ 4377690 w 12192000"/>
              <a:gd name="connsiteY52" fmla="*/ 1875472 h 6858951"/>
              <a:gd name="connsiteX53" fmla="*/ 5986464 w 12192000"/>
              <a:gd name="connsiteY53" fmla="*/ 3431856 h 6858951"/>
              <a:gd name="connsiteX54" fmla="*/ 5837873 w 12192000"/>
              <a:gd name="connsiteY54" fmla="*/ 4044314 h 6858951"/>
              <a:gd name="connsiteX55" fmla="*/ 5771198 w 12192000"/>
              <a:gd name="connsiteY55" fmla="*/ 6320789 h 6858951"/>
              <a:gd name="connsiteX56" fmla="*/ 6423660 w 12192000"/>
              <a:gd name="connsiteY56" fmla="*/ 6858951 h 6858951"/>
              <a:gd name="connsiteX57" fmla="*/ 6295073 w 12192000"/>
              <a:gd name="connsiteY57" fmla="*/ 6858951 h 6858951"/>
              <a:gd name="connsiteX58" fmla="*/ 5721668 w 12192000"/>
              <a:gd name="connsiteY58" fmla="*/ 6350316 h 6858951"/>
              <a:gd name="connsiteX59" fmla="*/ 5781676 w 12192000"/>
              <a:gd name="connsiteY59" fmla="*/ 4029074 h 6858951"/>
              <a:gd name="connsiteX60" fmla="*/ 5930265 w 12192000"/>
              <a:gd name="connsiteY60" fmla="*/ 3418521 h 6858951"/>
              <a:gd name="connsiteX61" fmla="*/ 5631181 w 12192000"/>
              <a:gd name="connsiteY61" fmla="*/ 2358390 h 6858951"/>
              <a:gd name="connsiteX62" fmla="*/ 4365307 w 12192000"/>
              <a:gd name="connsiteY62" fmla="*/ 1929765 h 6858951"/>
              <a:gd name="connsiteX63" fmla="*/ 2735581 w 12192000"/>
              <a:gd name="connsiteY63" fmla="*/ 1421130 h 6858951"/>
              <a:gd name="connsiteX64" fmla="*/ 1864996 w 12192000"/>
              <a:gd name="connsiteY64" fmla="*/ 795337 h 6858951"/>
              <a:gd name="connsiteX65" fmla="*/ 1541146 w 12192000"/>
              <a:gd name="connsiteY65" fmla="*/ 191452 h 6858951"/>
              <a:gd name="connsiteX66" fmla="*/ 1512571 w 12192000"/>
              <a:gd name="connsiteY66" fmla="*/ 952 h 6858951"/>
              <a:gd name="connsiteX67" fmla="*/ 6581775 w 12192000"/>
              <a:gd name="connsiteY67" fmla="*/ 952 h 6858951"/>
              <a:gd name="connsiteX68" fmla="*/ 6641782 w 12192000"/>
              <a:gd name="connsiteY68" fmla="*/ 952 h 6858951"/>
              <a:gd name="connsiteX69" fmla="*/ 6640830 w 12192000"/>
              <a:gd name="connsiteY69" fmla="*/ 452437 h 6858951"/>
              <a:gd name="connsiteX70" fmla="*/ 7792402 w 12192000"/>
              <a:gd name="connsiteY70" fmla="*/ 1469707 h 6858951"/>
              <a:gd name="connsiteX71" fmla="*/ 8798242 w 12192000"/>
              <a:gd name="connsiteY71" fmla="*/ 2592705 h 6858951"/>
              <a:gd name="connsiteX72" fmla="*/ 9687877 w 12192000"/>
              <a:gd name="connsiteY72" fmla="*/ 3593781 h 6858951"/>
              <a:gd name="connsiteX73" fmla="*/ 12192000 w 12192000"/>
              <a:gd name="connsiteY73" fmla="*/ 3119436 h 6858951"/>
              <a:gd name="connsiteX74" fmla="*/ 12192000 w 12192000"/>
              <a:gd name="connsiteY74" fmla="*/ 3194684 h 6858951"/>
              <a:gd name="connsiteX75" fmla="*/ 11092815 w 12192000"/>
              <a:gd name="connsiteY75" fmla="*/ 3749039 h 6858951"/>
              <a:gd name="connsiteX76" fmla="*/ 10531792 w 12192000"/>
              <a:gd name="connsiteY76" fmla="*/ 3815714 h 6858951"/>
              <a:gd name="connsiteX77" fmla="*/ 9666923 w 12192000"/>
              <a:gd name="connsiteY77" fmla="*/ 3647121 h 6858951"/>
              <a:gd name="connsiteX78" fmla="*/ 8742045 w 12192000"/>
              <a:gd name="connsiteY78" fmla="*/ 2596515 h 6858951"/>
              <a:gd name="connsiteX79" fmla="*/ 8598217 w 12192000"/>
              <a:gd name="connsiteY79" fmla="*/ 2077402 h 6858951"/>
              <a:gd name="connsiteX80" fmla="*/ 7772400 w 12192000"/>
              <a:gd name="connsiteY80" fmla="*/ 1523047 h 6858951"/>
              <a:gd name="connsiteX81" fmla="*/ 6586537 w 12192000"/>
              <a:gd name="connsiteY81" fmla="*/ 465772 h 6858951"/>
              <a:gd name="connsiteX82" fmla="*/ 6581775 w 12192000"/>
              <a:gd name="connsiteY82" fmla="*/ 952 h 6858951"/>
              <a:gd name="connsiteX83" fmla="*/ 9008744 w 12192000"/>
              <a:gd name="connsiteY83" fmla="*/ 951 h 6858951"/>
              <a:gd name="connsiteX84" fmla="*/ 9065894 w 12192000"/>
              <a:gd name="connsiteY84" fmla="*/ 951 h 6858951"/>
              <a:gd name="connsiteX85" fmla="*/ 9479279 w 12192000"/>
              <a:gd name="connsiteY85" fmla="*/ 896301 h 6858951"/>
              <a:gd name="connsiteX86" fmla="*/ 10532745 w 12192000"/>
              <a:gd name="connsiteY86" fmla="*/ 1157287 h 6858951"/>
              <a:gd name="connsiteX87" fmla="*/ 10926126 w 12192000"/>
              <a:gd name="connsiteY87" fmla="*/ 1175384 h 6858951"/>
              <a:gd name="connsiteX88" fmla="*/ 11001374 w 12192000"/>
              <a:gd name="connsiteY88" fmla="*/ 1449704 h 6858951"/>
              <a:gd name="connsiteX89" fmla="*/ 11116627 w 12192000"/>
              <a:gd name="connsiteY89" fmla="*/ 1621155 h 6858951"/>
              <a:gd name="connsiteX90" fmla="*/ 11876722 w 12192000"/>
              <a:gd name="connsiteY90" fmla="*/ 1025841 h 6858951"/>
              <a:gd name="connsiteX91" fmla="*/ 11821477 w 12192000"/>
              <a:gd name="connsiteY91" fmla="*/ 447674 h 6858951"/>
              <a:gd name="connsiteX92" fmla="*/ 11389995 w 12192000"/>
              <a:gd name="connsiteY92" fmla="*/ 951 h 6858951"/>
              <a:gd name="connsiteX93" fmla="*/ 11487149 w 12192000"/>
              <a:gd name="connsiteY93" fmla="*/ 951 h 6858951"/>
              <a:gd name="connsiteX94" fmla="*/ 11931014 w 12192000"/>
              <a:gd name="connsiteY94" fmla="*/ 1046796 h 6858951"/>
              <a:gd name="connsiteX95" fmla="*/ 11558587 w 12192000"/>
              <a:gd name="connsiteY95" fmla="*/ 1528762 h 6858951"/>
              <a:gd name="connsiteX96" fmla="*/ 11162347 w 12192000"/>
              <a:gd name="connsiteY96" fmla="*/ 1684019 h 6858951"/>
              <a:gd name="connsiteX97" fmla="*/ 11106149 w 12192000"/>
              <a:gd name="connsiteY97" fmla="*/ 1679257 h 6858951"/>
              <a:gd name="connsiteX98" fmla="*/ 10944224 w 12192000"/>
              <a:gd name="connsiteY98" fmla="*/ 1448752 h 6858951"/>
              <a:gd name="connsiteX99" fmla="*/ 10888026 w 12192000"/>
              <a:gd name="connsiteY99" fmla="*/ 1219200 h 6858951"/>
              <a:gd name="connsiteX100" fmla="*/ 10542270 w 12192000"/>
              <a:gd name="connsiteY100" fmla="*/ 1213484 h 6858951"/>
              <a:gd name="connsiteX101" fmla="*/ 9437369 w 12192000"/>
              <a:gd name="connsiteY101" fmla="*/ 935354 h 6858951"/>
              <a:gd name="connsiteX102" fmla="*/ 9008744 w 12192000"/>
              <a:gd name="connsiteY102" fmla="*/ 951 h 6858951"/>
              <a:gd name="connsiteX103" fmla="*/ 4911089 w 12192000"/>
              <a:gd name="connsiteY103" fmla="*/ 0 h 6858951"/>
              <a:gd name="connsiteX104" fmla="*/ 4977764 w 12192000"/>
              <a:gd name="connsiteY104" fmla="*/ 0 h 6858951"/>
              <a:gd name="connsiteX105" fmla="*/ 4886325 w 12192000"/>
              <a:gd name="connsiteY105" fmla="*/ 181928 h 6858951"/>
              <a:gd name="connsiteX106" fmla="*/ 5070157 w 12192000"/>
              <a:gd name="connsiteY106" fmla="*/ 1171575 h 6858951"/>
              <a:gd name="connsiteX107" fmla="*/ 5954077 w 12192000"/>
              <a:gd name="connsiteY107" fmla="*/ 1666875 h 6858951"/>
              <a:gd name="connsiteX108" fmla="*/ 7020877 w 12192000"/>
              <a:gd name="connsiteY108" fmla="*/ 2961323 h 6858951"/>
              <a:gd name="connsiteX109" fmla="*/ 8423910 w 12192000"/>
              <a:gd name="connsiteY109" fmla="*/ 5053012 h 6858951"/>
              <a:gd name="connsiteX110" fmla="*/ 10447020 w 12192000"/>
              <a:gd name="connsiteY110" fmla="*/ 5016817 h 6858951"/>
              <a:gd name="connsiteX111" fmla="*/ 12192000 w 12192000"/>
              <a:gd name="connsiteY111" fmla="*/ 4023359 h 6858951"/>
              <a:gd name="connsiteX112" fmla="*/ 12192000 w 12192000"/>
              <a:gd name="connsiteY112" fmla="*/ 4095749 h 6858951"/>
              <a:gd name="connsiteX113" fmla="*/ 10465117 w 12192000"/>
              <a:gd name="connsiteY113" fmla="*/ 5072062 h 6858951"/>
              <a:gd name="connsiteX114" fmla="*/ 9333548 w 12192000"/>
              <a:gd name="connsiteY114" fmla="*/ 5280659 h 6858951"/>
              <a:gd name="connsiteX115" fmla="*/ 9325927 w 12192000"/>
              <a:gd name="connsiteY115" fmla="*/ 5280659 h 6858951"/>
              <a:gd name="connsiteX116" fmla="*/ 8401050 w 12192000"/>
              <a:gd name="connsiteY116" fmla="*/ 5107304 h 6858951"/>
              <a:gd name="connsiteX117" fmla="*/ 7346632 w 12192000"/>
              <a:gd name="connsiteY117" fmla="*/ 4225289 h 6858951"/>
              <a:gd name="connsiteX118" fmla="*/ 6962775 w 12192000"/>
              <a:gd name="connsiteY118" fmla="*/ 2963227 h 6858951"/>
              <a:gd name="connsiteX119" fmla="*/ 5934075 w 12192000"/>
              <a:gd name="connsiteY119" fmla="*/ 1721168 h 6858951"/>
              <a:gd name="connsiteX120" fmla="*/ 5026342 w 12192000"/>
              <a:gd name="connsiteY120" fmla="*/ 1209675 h 6858951"/>
              <a:gd name="connsiteX121" fmla="*/ 4832985 w 12192000"/>
              <a:gd name="connsiteY121" fmla="*/ 158115 h 6858951"/>
              <a:gd name="connsiteX122" fmla="*/ 4911089 w 12192000"/>
              <a:gd name="connsiteY122" fmla="*/ 0 h 6858951"/>
              <a:gd name="connsiteX123" fmla="*/ 8217217 w 12192000"/>
              <a:gd name="connsiteY123" fmla="*/ 0 h 6858951"/>
              <a:gd name="connsiteX124" fmla="*/ 8274367 w 12192000"/>
              <a:gd name="connsiteY124" fmla="*/ 0 h 6858951"/>
              <a:gd name="connsiteX125" fmla="*/ 8379142 w 12192000"/>
              <a:gd name="connsiteY125" fmla="*/ 546735 h 6858951"/>
              <a:gd name="connsiteX126" fmla="*/ 9187814 w 12192000"/>
              <a:gd name="connsiteY126" fmla="*/ 2049780 h 6858951"/>
              <a:gd name="connsiteX127" fmla="*/ 10511789 w 12192000"/>
              <a:gd name="connsiteY127" fmla="*/ 2447924 h 6858951"/>
              <a:gd name="connsiteX128" fmla="*/ 12192000 w 12192000"/>
              <a:gd name="connsiteY128" fmla="*/ 1313498 h 6858951"/>
              <a:gd name="connsiteX129" fmla="*/ 12192000 w 12192000"/>
              <a:gd name="connsiteY129" fmla="*/ 1436370 h 6858951"/>
              <a:gd name="connsiteX130" fmla="*/ 11777662 w 12192000"/>
              <a:gd name="connsiteY130" fmla="*/ 1976438 h 6858951"/>
              <a:gd name="connsiteX131" fmla="*/ 10518457 w 12192000"/>
              <a:gd name="connsiteY131" fmla="*/ 2505075 h 6858951"/>
              <a:gd name="connsiteX132" fmla="*/ 10305097 w 12192000"/>
              <a:gd name="connsiteY132" fmla="*/ 2515552 h 6858951"/>
              <a:gd name="connsiteX133" fmla="*/ 9150667 w 12192000"/>
              <a:gd name="connsiteY133" fmla="*/ 2092643 h 6858951"/>
              <a:gd name="connsiteX134" fmla="*/ 8323897 w 12192000"/>
              <a:gd name="connsiteY134" fmla="*/ 559118 h 6858951"/>
              <a:gd name="connsiteX135" fmla="*/ 8217217 w 12192000"/>
              <a:gd name="connsiteY135" fmla="*/ 0 h 685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12192000" h="6858951">
                <a:moveTo>
                  <a:pt x="0" y="5707378"/>
                </a:moveTo>
                <a:cubicBezTo>
                  <a:pt x="257175" y="5706425"/>
                  <a:pt x="500063" y="5758813"/>
                  <a:pt x="728663" y="5864540"/>
                </a:cubicBezTo>
                <a:cubicBezTo>
                  <a:pt x="1145858" y="6057898"/>
                  <a:pt x="1432560" y="6398893"/>
                  <a:pt x="1600200" y="6650353"/>
                </a:cubicBezTo>
                <a:cubicBezTo>
                  <a:pt x="1648778" y="6723695"/>
                  <a:pt x="1691640" y="6795133"/>
                  <a:pt x="1725930" y="6858951"/>
                </a:cubicBezTo>
                <a:lnTo>
                  <a:pt x="1660208" y="6858951"/>
                </a:lnTo>
                <a:cubicBezTo>
                  <a:pt x="1628775" y="6802753"/>
                  <a:pt x="1592580" y="6742745"/>
                  <a:pt x="1550670" y="6679881"/>
                </a:cubicBezTo>
                <a:cubicBezTo>
                  <a:pt x="1387793" y="6435088"/>
                  <a:pt x="1107758" y="6103618"/>
                  <a:pt x="702945" y="5915975"/>
                </a:cubicBezTo>
                <a:cubicBezTo>
                  <a:pt x="483870" y="5814058"/>
                  <a:pt x="248603" y="5763575"/>
                  <a:pt x="0" y="5764528"/>
                </a:cubicBezTo>
                <a:close/>
                <a:moveTo>
                  <a:pt x="0" y="4411978"/>
                </a:moveTo>
                <a:cubicBezTo>
                  <a:pt x="501015" y="4713920"/>
                  <a:pt x="1191578" y="4980620"/>
                  <a:pt x="2093595" y="5221603"/>
                </a:cubicBezTo>
                <a:cubicBezTo>
                  <a:pt x="2757488" y="5398768"/>
                  <a:pt x="3135630" y="5675945"/>
                  <a:pt x="3215641" y="6044563"/>
                </a:cubicBezTo>
                <a:cubicBezTo>
                  <a:pt x="3268028" y="6282688"/>
                  <a:pt x="3190875" y="6562723"/>
                  <a:pt x="2993709" y="6858951"/>
                </a:cubicBezTo>
                <a:lnTo>
                  <a:pt x="2923223" y="6858951"/>
                </a:lnTo>
                <a:cubicBezTo>
                  <a:pt x="3088005" y="6623683"/>
                  <a:pt x="3220403" y="6332218"/>
                  <a:pt x="3159444" y="6055993"/>
                </a:cubicBezTo>
                <a:cubicBezTo>
                  <a:pt x="3083243" y="5710236"/>
                  <a:pt x="2719389" y="5447345"/>
                  <a:pt x="2078355" y="5276848"/>
                </a:cubicBezTo>
                <a:cubicBezTo>
                  <a:pt x="1189673" y="5039675"/>
                  <a:pt x="503873" y="4776785"/>
                  <a:pt x="0" y="4478653"/>
                </a:cubicBezTo>
                <a:close/>
                <a:moveTo>
                  <a:pt x="1" y="1639251"/>
                </a:moveTo>
                <a:cubicBezTo>
                  <a:pt x="349569" y="2135505"/>
                  <a:pt x="930594" y="2670808"/>
                  <a:pt x="1863091" y="2848926"/>
                </a:cubicBezTo>
                <a:cubicBezTo>
                  <a:pt x="2586038" y="2987039"/>
                  <a:pt x="3072766" y="3116579"/>
                  <a:pt x="3440431" y="3269931"/>
                </a:cubicBezTo>
                <a:cubicBezTo>
                  <a:pt x="3858579" y="3443286"/>
                  <a:pt x="4128136" y="3655694"/>
                  <a:pt x="4262438" y="3917631"/>
                </a:cubicBezTo>
                <a:cubicBezTo>
                  <a:pt x="4448176" y="4279581"/>
                  <a:pt x="4394835" y="4752021"/>
                  <a:pt x="4093846" y="5404484"/>
                </a:cubicBezTo>
                <a:cubicBezTo>
                  <a:pt x="3914776" y="5789294"/>
                  <a:pt x="3898584" y="6164579"/>
                  <a:pt x="4042411" y="6519861"/>
                </a:cubicBezTo>
                <a:cubicBezTo>
                  <a:pt x="4091940" y="6640829"/>
                  <a:pt x="4157663" y="6754176"/>
                  <a:pt x="4233863" y="6858951"/>
                </a:cubicBezTo>
                <a:lnTo>
                  <a:pt x="4164330" y="6858951"/>
                </a:lnTo>
                <a:cubicBezTo>
                  <a:pt x="4095750" y="6759891"/>
                  <a:pt x="4035743" y="6654164"/>
                  <a:pt x="3990023" y="6541769"/>
                </a:cubicBezTo>
                <a:cubicBezTo>
                  <a:pt x="3839528" y="6171246"/>
                  <a:pt x="3856674" y="5780721"/>
                  <a:pt x="4041459" y="5380671"/>
                </a:cubicBezTo>
                <a:cubicBezTo>
                  <a:pt x="4334828" y="4746306"/>
                  <a:pt x="4388168" y="4289106"/>
                  <a:pt x="4211003" y="3944301"/>
                </a:cubicBezTo>
                <a:cubicBezTo>
                  <a:pt x="3933825" y="3403281"/>
                  <a:pt x="3067051" y="3137534"/>
                  <a:pt x="1851661" y="2906076"/>
                </a:cubicBezTo>
                <a:cubicBezTo>
                  <a:pt x="1358266" y="2811779"/>
                  <a:pt x="919164" y="2611755"/>
                  <a:pt x="546735" y="2311716"/>
                </a:cubicBezTo>
                <a:cubicBezTo>
                  <a:pt x="344806" y="2148839"/>
                  <a:pt x="161926" y="1956434"/>
                  <a:pt x="1" y="1737359"/>
                </a:cubicBezTo>
                <a:close/>
                <a:moveTo>
                  <a:pt x="4377689" y="952"/>
                </a:moveTo>
                <a:lnTo>
                  <a:pt x="4438649" y="952"/>
                </a:lnTo>
                <a:cubicBezTo>
                  <a:pt x="4412932" y="69532"/>
                  <a:pt x="4389120" y="148590"/>
                  <a:pt x="4375784" y="234315"/>
                </a:cubicBezTo>
                <a:cubicBezTo>
                  <a:pt x="4311967" y="630555"/>
                  <a:pt x="4467224" y="983932"/>
                  <a:pt x="4837747" y="1283970"/>
                </a:cubicBezTo>
                <a:cubicBezTo>
                  <a:pt x="5143499" y="1532572"/>
                  <a:pt x="5464492" y="1678305"/>
                  <a:pt x="5746432" y="1806892"/>
                </a:cubicBezTo>
                <a:cubicBezTo>
                  <a:pt x="6309360" y="2063115"/>
                  <a:pt x="6754177" y="2265045"/>
                  <a:pt x="6715125" y="3098481"/>
                </a:cubicBezTo>
                <a:cubicBezTo>
                  <a:pt x="6708457" y="3229927"/>
                  <a:pt x="6697027" y="3372802"/>
                  <a:pt x="6684644" y="3524249"/>
                </a:cubicBezTo>
                <a:cubicBezTo>
                  <a:pt x="6632257" y="4150994"/>
                  <a:pt x="6567487" y="4932044"/>
                  <a:pt x="6865619" y="5593079"/>
                </a:cubicBezTo>
                <a:cubicBezTo>
                  <a:pt x="7147560" y="6219824"/>
                  <a:pt x="7706677" y="6637971"/>
                  <a:pt x="8566785" y="6858951"/>
                </a:cubicBezTo>
                <a:lnTo>
                  <a:pt x="8360092" y="6858951"/>
                </a:lnTo>
                <a:cubicBezTo>
                  <a:pt x="8068627" y="6768464"/>
                  <a:pt x="7813357" y="6653211"/>
                  <a:pt x="7597139" y="6514146"/>
                </a:cubicBezTo>
                <a:cubicBezTo>
                  <a:pt x="7241857" y="6285546"/>
                  <a:pt x="6978014" y="5983604"/>
                  <a:pt x="6813232" y="5616891"/>
                </a:cubicBezTo>
                <a:cubicBezTo>
                  <a:pt x="6509385" y="4941569"/>
                  <a:pt x="6575107" y="4152899"/>
                  <a:pt x="6627494" y="3519486"/>
                </a:cubicBezTo>
                <a:cubicBezTo>
                  <a:pt x="6639877" y="3368039"/>
                  <a:pt x="6652260" y="3226117"/>
                  <a:pt x="6657975" y="3095625"/>
                </a:cubicBezTo>
                <a:cubicBezTo>
                  <a:pt x="6695122" y="2301240"/>
                  <a:pt x="6287452" y="2115502"/>
                  <a:pt x="5722620" y="1859280"/>
                </a:cubicBezTo>
                <a:cubicBezTo>
                  <a:pt x="5436870" y="1729740"/>
                  <a:pt x="5113019" y="1582102"/>
                  <a:pt x="4801552" y="1328737"/>
                </a:cubicBezTo>
                <a:cubicBezTo>
                  <a:pt x="4318634" y="936307"/>
                  <a:pt x="4272914" y="511492"/>
                  <a:pt x="4319587" y="222885"/>
                </a:cubicBezTo>
                <a:cubicBezTo>
                  <a:pt x="4332922" y="141922"/>
                  <a:pt x="4353877" y="67627"/>
                  <a:pt x="4377689" y="952"/>
                </a:cubicBezTo>
                <a:close/>
                <a:moveTo>
                  <a:pt x="1512571" y="952"/>
                </a:moveTo>
                <a:lnTo>
                  <a:pt x="1569721" y="952"/>
                </a:lnTo>
                <a:cubicBezTo>
                  <a:pt x="1573531" y="58102"/>
                  <a:pt x="1582104" y="118110"/>
                  <a:pt x="1597343" y="182880"/>
                </a:cubicBezTo>
                <a:cubicBezTo>
                  <a:pt x="1705929" y="641985"/>
                  <a:pt x="2107884" y="1052512"/>
                  <a:pt x="2760346" y="1370647"/>
                </a:cubicBezTo>
                <a:cubicBezTo>
                  <a:pt x="3292794" y="1630680"/>
                  <a:pt x="3869056" y="1760220"/>
                  <a:pt x="4377690" y="1875472"/>
                </a:cubicBezTo>
                <a:cubicBezTo>
                  <a:pt x="5418773" y="2109787"/>
                  <a:pt x="6240780" y="2295524"/>
                  <a:pt x="5986464" y="3431856"/>
                </a:cubicBezTo>
                <a:cubicBezTo>
                  <a:pt x="5939790" y="3638549"/>
                  <a:pt x="5888355" y="3844289"/>
                  <a:pt x="5837873" y="4044314"/>
                </a:cubicBezTo>
                <a:cubicBezTo>
                  <a:pt x="5616893" y="4916804"/>
                  <a:pt x="5408295" y="5740716"/>
                  <a:pt x="5771198" y="6320789"/>
                </a:cubicBezTo>
                <a:cubicBezTo>
                  <a:pt x="5908358" y="6541769"/>
                  <a:pt x="6124575" y="6720839"/>
                  <a:pt x="6423660" y="6858951"/>
                </a:cubicBezTo>
                <a:lnTo>
                  <a:pt x="6295073" y="6858951"/>
                </a:lnTo>
                <a:cubicBezTo>
                  <a:pt x="6038850" y="6723696"/>
                  <a:pt x="5849302" y="6555104"/>
                  <a:pt x="5721668" y="6350316"/>
                </a:cubicBezTo>
                <a:cubicBezTo>
                  <a:pt x="5346382" y="5749289"/>
                  <a:pt x="5557839" y="4913946"/>
                  <a:pt x="5781676" y="4029074"/>
                </a:cubicBezTo>
                <a:cubicBezTo>
                  <a:pt x="5832158" y="3830001"/>
                  <a:pt x="5884545" y="3624261"/>
                  <a:pt x="5930265" y="3418521"/>
                </a:cubicBezTo>
                <a:cubicBezTo>
                  <a:pt x="6041709" y="2921316"/>
                  <a:pt x="5946459" y="2584133"/>
                  <a:pt x="5631181" y="2358390"/>
                </a:cubicBezTo>
                <a:cubicBezTo>
                  <a:pt x="5337811" y="2148839"/>
                  <a:pt x="4887278" y="2047875"/>
                  <a:pt x="4365307" y="1929765"/>
                </a:cubicBezTo>
                <a:cubicBezTo>
                  <a:pt x="3853816" y="1814512"/>
                  <a:pt x="3274696" y="1684020"/>
                  <a:pt x="2735581" y="1421130"/>
                </a:cubicBezTo>
                <a:cubicBezTo>
                  <a:pt x="2363155" y="1239202"/>
                  <a:pt x="2069784" y="1028700"/>
                  <a:pt x="1864996" y="795337"/>
                </a:cubicBezTo>
                <a:cubicBezTo>
                  <a:pt x="1700213" y="607695"/>
                  <a:pt x="1590676" y="403860"/>
                  <a:pt x="1541146" y="191452"/>
                </a:cubicBezTo>
                <a:cubicBezTo>
                  <a:pt x="1524954" y="123825"/>
                  <a:pt x="1516381" y="60007"/>
                  <a:pt x="1512571" y="952"/>
                </a:cubicBezTo>
                <a:close/>
                <a:moveTo>
                  <a:pt x="6581775" y="952"/>
                </a:moveTo>
                <a:lnTo>
                  <a:pt x="6641782" y="952"/>
                </a:lnTo>
                <a:cubicBezTo>
                  <a:pt x="6609397" y="129540"/>
                  <a:pt x="6597014" y="285750"/>
                  <a:pt x="6640830" y="452437"/>
                </a:cubicBezTo>
                <a:cubicBezTo>
                  <a:pt x="6746557" y="854392"/>
                  <a:pt x="7134225" y="1196340"/>
                  <a:pt x="7792402" y="1469707"/>
                </a:cubicBezTo>
                <a:cubicBezTo>
                  <a:pt x="8750617" y="1867852"/>
                  <a:pt x="8774430" y="2236470"/>
                  <a:pt x="8798242" y="2592705"/>
                </a:cubicBezTo>
                <a:cubicBezTo>
                  <a:pt x="8820150" y="2929890"/>
                  <a:pt x="8841105" y="3248024"/>
                  <a:pt x="9687877" y="3593781"/>
                </a:cubicBezTo>
                <a:cubicBezTo>
                  <a:pt x="10506075" y="3927156"/>
                  <a:pt x="11478577" y="3740466"/>
                  <a:pt x="12192000" y="3119436"/>
                </a:cubicBezTo>
                <a:lnTo>
                  <a:pt x="12192000" y="3194684"/>
                </a:lnTo>
                <a:cubicBezTo>
                  <a:pt x="11871008" y="3463289"/>
                  <a:pt x="11493817" y="3653789"/>
                  <a:pt x="11092815" y="3749039"/>
                </a:cubicBezTo>
                <a:cubicBezTo>
                  <a:pt x="10906125" y="3792854"/>
                  <a:pt x="10717529" y="3815714"/>
                  <a:pt x="10531792" y="3815714"/>
                </a:cubicBezTo>
                <a:cubicBezTo>
                  <a:pt x="10234612" y="3815714"/>
                  <a:pt x="9942195" y="3759516"/>
                  <a:pt x="9666923" y="3647121"/>
                </a:cubicBezTo>
                <a:cubicBezTo>
                  <a:pt x="8786812" y="3288029"/>
                  <a:pt x="8763952" y="2936556"/>
                  <a:pt x="8742045" y="2596515"/>
                </a:cubicBezTo>
                <a:cubicBezTo>
                  <a:pt x="8730615" y="2419350"/>
                  <a:pt x="8720137" y="2252662"/>
                  <a:pt x="8598217" y="2077402"/>
                </a:cubicBezTo>
                <a:cubicBezTo>
                  <a:pt x="8459152" y="1877377"/>
                  <a:pt x="8188642" y="1696402"/>
                  <a:pt x="7772400" y="1523047"/>
                </a:cubicBezTo>
                <a:cubicBezTo>
                  <a:pt x="7095172" y="1242060"/>
                  <a:pt x="6696075" y="886777"/>
                  <a:pt x="6586537" y="465772"/>
                </a:cubicBezTo>
                <a:cubicBezTo>
                  <a:pt x="6540817" y="293370"/>
                  <a:pt x="6551295" y="134302"/>
                  <a:pt x="6581775" y="952"/>
                </a:cubicBezTo>
                <a:close/>
                <a:moveTo>
                  <a:pt x="9008744" y="951"/>
                </a:moveTo>
                <a:lnTo>
                  <a:pt x="9065894" y="951"/>
                </a:lnTo>
                <a:cubicBezTo>
                  <a:pt x="9074467" y="237171"/>
                  <a:pt x="9161144" y="561021"/>
                  <a:pt x="9479279" y="896301"/>
                </a:cubicBezTo>
                <a:cubicBezTo>
                  <a:pt x="9844087" y="1280159"/>
                  <a:pt x="10242232" y="1208721"/>
                  <a:pt x="10532745" y="1157287"/>
                </a:cubicBezTo>
                <a:cubicBezTo>
                  <a:pt x="10706099" y="1125855"/>
                  <a:pt x="10841354" y="1102041"/>
                  <a:pt x="10926126" y="1175384"/>
                </a:cubicBezTo>
                <a:cubicBezTo>
                  <a:pt x="10982324" y="1224915"/>
                  <a:pt x="11007089" y="1312544"/>
                  <a:pt x="11001374" y="1449704"/>
                </a:cubicBezTo>
                <a:cubicBezTo>
                  <a:pt x="10997564" y="1547811"/>
                  <a:pt x="11035664" y="1605915"/>
                  <a:pt x="11116627" y="1621155"/>
                </a:cubicBezTo>
                <a:cubicBezTo>
                  <a:pt x="11322366" y="1659254"/>
                  <a:pt x="11744324" y="1408747"/>
                  <a:pt x="11876722" y="1025841"/>
                </a:cubicBezTo>
                <a:cubicBezTo>
                  <a:pt x="11943397" y="831531"/>
                  <a:pt x="11925299" y="636269"/>
                  <a:pt x="11821477" y="447674"/>
                </a:cubicBezTo>
                <a:cubicBezTo>
                  <a:pt x="11734799" y="290511"/>
                  <a:pt x="11590020" y="140969"/>
                  <a:pt x="11389995" y="951"/>
                </a:cubicBezTo>
                <a:lnTo>
                  <a:pt x="11487149" y="951"/>
                </a:lnTo>
                <a:cubicBezTo>
                  <a:pt x="12033884" y="413384"/>
                  <a:pt x="12009120" y="819149"/>
                  <a:pt x="11931014" y="1046796"/>
                </a:cubicBezTo>
                <a:cubicBezTo>
                  <a:pt x="11867197" y="1230630"/>
                  <a:pt x="11734799" y="1402080"/>
                  <a:pt x="11558587" y="1528762"/>
                </a:cubicBezTo>
                <a:cubicBezTo>
                  <a:pt x="11419522" y="1628775"/>
                  <a:pt x="11276647" y="1684019"/>
                  <a:pt x="11162347" y="1684019"/>
                </a:cubicBezTo>
                <a:cubicBezTo>
                  <a:pt x="11142345" y="1684019"/>
                  <a:pt x="11124247" y="1683067"/>
                  <a:pt x="11106149" y="1679257"/>
                </a:cubicBezTo>
                <a:cubicBezTo>
                  <a:pt x="10996612" y="1658302"/>
                  <a:pt x="10939462" y="1576386"/>
                  <a:pt x="10944224" y="1448752"/>
                </a:cubicBezTo>
                <a:cubicBezTo>
                  <a:pt x="10948987" y="1331594"/>
                  <a:pt x="10930889" y="1256346"/>
                  <a:pt x="10888026" y="1219200"/>
                </a:cubicBezTo>
                <a:cubicBezTo>
                  <a:pt x="10824209" y="1163002"/>
                  <a:pt x="10699432" y="1185861"/>
                  <a:pt x="10542270" y="1213484"/>
                </a:cubicBezTo>
                <a:cubicBezTo>
                  <a:pt x="10239374" y="1267776"/>
                  <a:pt x="9823132" y="1342071"/>
                  <a:pt x="9437369" y="935354"/>
                </a:cubicBezTo>
                <a:cubicBezTo>
                  <a:pt x="9106851" y="586739"/>
                  <a:pt x="9017317" y="248601"/>
                  <a:pt x="9008744" y="951"/>
                </a:cubicBezTo>
                <a:close/>
                <a:moveTo>
                  <a:pt x="4911089" y="0"/>
                </a:moveTo>
                <a:lnTo>
                  <a:pt x="4977764" y="0"/>
                </a:lnTo>
                <a:cubicBezTo>
                  <a:pt x="4945380" y="54293"/>
                  <a:pt x="4912995" y="115253"/>
                  <a:pt x="4886325" y="181928"/>
                </a:cubicBezTo>
                <a:cubicBezTo>
                  <a:pt x="4739640" y="540068"/>
                  <a:pt x="4801552" y="873443"/>
                  <a:pt x="5070157" y="1171575"/>
                </a:cubicBezTo>
                <a:cubicBezTo>
                  <a:pt x="5313997" y="1443038"/>
                  <a:pt x="5639752" y="1557338"/>
                  <a:pt x="5954077" y="1666875"/>
                </a:cubicBezTo>
                <a:cubicBezTo>
                  <a:pt x="6493192" y="1855470"/>
                  <a:pt x="7001827" y="2033588"/>
                  <a:pt x="7020877" y="2961323"/>
                </a:cubicBezTo>
                <a:cubicBezTo>
                  <a:pt x="7038975" y="3880484"/>
                  <a:pt x="7602855" y="4721542"/>
                  <a:pt x="8423910" y="5053012"/>
                </a:cubicBezTo>
                <a:cubicBezTo>
                  <a:pt x="9006840" y="5289232"/>
                  <a:pt x="9705975" y="5275897"/>
                  <a:pt x="10447020" y="5016817"/>
                </a:cubicBezTo>
                <a:cubicBezTo>
                  <a:pt x="11007090" y="4821554"/>
                  <a:pt x="11590973" y="4489132"/>
                  <a:pt x="12192000" y="4023359"/>
                </a:cubicBezTo>
                <a:lnTo>
                  <a:pt x="12192000" y="4095749"/>
                </a:lnTo>
                <a:cubicBezTo>
                  <a:pt x="11598592" y="4551044"/>
                  <a:pt x="11021377" y="4877752"/>
                  <a:pt x="10465117" y="5072062"/>
                </a:cubicBezTo>
                <a:cubicBezTo>
                  <a:pt x="10072687" y="5209222"/>
                  <a:pt x="9691687" y="5279707"/>
                  <a:pt x="9333548" y="5280659"/>
                </a:cubicBezTo>
                <a:cubicBezTo>
                  <a:pt x="9330690" y="5280659"/>
                  <a:pt x="9328785" y="5280659"/>
                  <a:pt x="9325927" y="5280659"/>
                </a:cubicBezTo>
                <a:cubicBezTo>
                  <a:pt x="8996362" y="5280659"/>
                  <a:pt x="8685848" y="5222557"/>
                  <a:pt x="8401050" y="5107304"/>
                </a:cubicBezTo>
                <a:cubicBezTo>
                  <a:pt x="7968615" y="4932044"/>
                  <a:pt x="7603807" y="4627244"/>
                  <a:pt x="7346632" y="4225289"/>
                </a:cubicBezTo>
                <a:cubicBezTo>
                  <a:pt x="7107555" y="3851909"/>
                  <a:pt x="6971348" y="3404235"/>
                  <a:pt x="6962775" y="2963227"/>
                </a:cubicBezTo>
                <a:cubicBezTo>
                  <a:pt x="6945630" y="2075498"/>
                  <a:pt x="6477000" y="1911668"/>
                  <a:pt x="5934075" y="1721168"/>
                </a:cubicBezTo>
                <a:cubicBezTo>
                  <a:pt x="5613082" y="1608773"/>
                  <a:pt x="5280660" y="1492568"/>
                  <a:pt x="5026342" y="1209675"/>
                </a:cubicBezTo>
                <a:cubicBezTo>
                  <a:pt x="4672012" y="814388"/>
                  <a:pt x="4725352" y="420053"/>
                  <a:pt x="4832985" y="158115"/>
                </a:cubicBezTo>
                <a:cubicBezTo>
                  <a:pt x="4856797" y="100965"/>
                  <a:pt x="4882514" y="48578"/>
                  <a:pt x="4911089" y="0"/>
                </a:cubicBezTo>
                <a:close/>
                <a:moveTo>
                  <a:pt x="8217217" y="0"/>
                </a:moveTo>
                <a:lnTo>
                  <a:pt x="8274367" y="0"/>
                </a:lnTo>
                <a:cubicBezTo>
                  <a:pt x="8295322" y="153353"/>
                  <a:pt x="8327707" y="342900"/>
                  <a:pt x="8379142" y="546735"/>
                </a:cubicBezTo>
                <a:cubicBezTo>
                  <a:pt x="8494394" y="1008697"/>
                  <a:pt x="8727757" y="1644968"/>
                  <a:pt x="9187814" y="2049780"/>
                </a:cubicBezTo>
                <a:cubicBezTo>
                  <a:pt x="9545002" y="2364104"/>
                  <a:pt x="9990772" y="2497455"/>
                  <a:pt x="10511789" y="2447924"/>
                </a:cubicBezTo>
                <a:cubicBezTo>
                  <a:pt x="11300460" y="2373629"/>
                  <a:pt x="11863387" y="1992630"/>
                  <a:pt x="12192000" y="1313498"/>
                </a:cubicBezTo>
                <a:lnTo>
                  <a:pt x="12192000" y="1436370"/>
                </a:lnTo>
                <a:cubicBezTo>
                  <a:pt x="12078652" y="1645920"/>
                  <a:pt x="11939587" y="1825943"/>
                  <a:pt x="11777662" y="1976438"/>
                </a:cubicBezTo>
                <a:cubicBezTo>
                  <a:pt x="11450954" y="2279333"/>
                  <a:pt x="11027092" y="2456497"/>
                  <a:pt x="10518457" y="2505075"/>
                </a:cubicBezTo>
                <a:cubicBezTo>
                  <a:pt x="10446067" y="2511743"/>
                  <a:pt x="10374629" y="2515552"/>
                  <a:pt x="10305097" y="2515552"/>
                </a:cubicBezTo>
                <a:cubicBezTo>
                  <a:pt x="9858374" y="2515552"/>
                  <a:pt x="9470707" y="2373629"/>
                  <a:pt x="9150667" y="2092643"/>
                </a:cubicBezTo>
                <a:cubicBezTo>
                  <a:pt x="8679180" y="1678305"/>
                  <a:pt x="8441055" y="1030605"/>
                  <a:pt x="8323897" y="559118"/>
                </a:cubicBezTo>
                <a:cubicBezTo>
                  <a:pt x="8271510" y="349568"/>
                  <a:pt x="8239124" y="155258"/>
                  <a:pt x="8217217" y="0"/>
                </a:cubicBezTo>
                <a:close/>
              </a:path>
            </a:pathLst>
          </a:custGeom>
          <a:solidFill>
            <a:schemeClr val="tx1">
              <a:lumMod val="10000"/>
              <a:lumOff val="90000"/>
            </a:schemeClr>
          </a:solidFill>
          <a:ln w="9525" cap="flat">
            <a:noFill/>
            <a:prstDash val="solid"/>
            <a:miter/>
          </a:ln>
        </p:spPr>
        <p:txBody>
          <a:bodyPr rtlCol="0" anchor="ctr"/>
          <a:lstStyle/>
          <a:p>
            <a:endParaRPr lang="en-ID"/>
          </a:p>
        </p:txBody>
      </p:sp>
    </p:spTree>
    <p:extLst>
      <p:ext uri="{BB962C8B-B14F-4D97-AF65-F5344CB8AC3E}">
        <p14:creationId xmlns="" xmlns:p14="http://schemas.microsoft.com/office/powerpoint/2010/main" val="2396190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 xmlns:a16="http://schemas.microsoft.com/office/drawing/2014/main" id="{CC80C791-ECB7-485B-B94C-105ED33BCAA8}"/>
              </a:ext>
            </a:extLst>
          </p:cNvPr>
          <p:cNvSpPr/>
          <p:nvPr/>
        </p:nvSpPr>
        <p:spPr>
          <a:xfrm>
            <a:off x="1" y="4067210"/>
            <a:ext cx="2343149" cy="2790789"/>
          </a:xfrm>
          <a:custGeom>
            <a:avLst/>
            <a:gdLst>
              <a:gd name="connsiteX0" fmla="*/ 4198620 w 4340879"/>
              <a:gd name="connsiteY0" fmla="*/ 5170170 h 5170170"/>
              <a:gd name="connsiteX1" fmla="*/ 0 w 4340879"/>
              <a:gd name="connsiteY1" fmla="*/ 5170170 h 5170170"/>
              <a:gd name="connsiteX2" fmla="*/ 0 w 4340879"/>
              <a:gd name="connsiteY2" fmla="*/ 0 h 5170170"/>
              <a:gd name="connsiteX3" fmla="*/ 1857375 w 4340879"/>
              <a:gd name="connsiteY3" fmla="*/ 1188720 h 5170170"/>
              <a:gd name="connsiteX4" fmla="*/ 4067175 w 4340879"/>
              <a:gd name="connsiteY4" fmla="*/ 3703320 h 5170170"/>
              <a:gd name="connsiteX5" fmla="*/ 4198620 w 4340879"/>
              <a:gd name="connsiteY5" fmla="*/ 5170170 h 5170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40879" h="5170170">
                <a:moveTo>
                  <a:pt x="4198620" y="5170170"/>
                </a:moveTo>
                <a:lnTo>
                  <a:pt x="0" y="5170170"/>
                </a:lnTo>
                <a:lnTo>
                  <a:pt x="0" y="0"/>
                </a:lnTo>
                <a:cubicBezTo>
                  <a:pt x="373380" y="519113"/>
                  <a:pt x="955358" y="1016318"/>
                  <a:pt x="1857375" y="1188720"/>
                </a:cubicBezTo>
                <a:cubicBezTo>
                  <a:pt x="4000500" y="1598295"/>
                  <a:pt x="4819650" y="2074545"/>
                  <a:pt x="4067175" y="3703320"/>
                </a:cubicBezTo>
                <a:cubicBezTo>
                  <a:pt x="3795713" y="4291013"/>
                  <a:pt x="3923348" y="4782503"/>
                  <a:pt x="4198620" y="5170170"/>
                </a:cubicBezTo>
                <a:close/>
              </a:path>
            </a:pathLst>
          </a:custGeom>
          <a:solidFill>
            <a:schemeClr val="accent5"/>
          </a:solidFill>
          <a:ln w="9525" cap="flat">
            <a:noFill/>
            <a:prstDash val="solid"/>
            <a:miter/>
          </a:ln>
        </p:spPr>
        <p:txBody>
          <a:bodyPr rtlCol="0" anchor="ctr"/>
          <a:lstStyle/>
          <a:p>
            <a:endParaRPr lang="en-ID"/>
          </a:p>
        </p:txBody>
      </p:sp>
      <p:sp>
        <p:nvSpPr>
          <p:cNvPr id="6" name="Rectangle: Rounded Corners 5">
            <a:extLst>
              <a:ext uri="{FF2B5EF4-FFF2-40B4-BE49-F238E27FC236}">
                <a16:creationId xmlns="" xmlns:a16="http://schemas.microsoft.com/office/drawing/2014/main" id="{38254FF6-9F29-4044-9CAC-22FF76CFC674}"/>
              </a:ext>
            </a:extLst>
          </p:cNvPr>
          <p:cNvSpPr/>
          <p:nvPr/>
        </p:nvSpPr>
        <p:spPr>
          <a:xfrm>
            <a:off x="1283718" y="447901"/>
            <a:ext cx="1745232" cy="2324100"/>
          </a:xfrm>
          <a:prstGeom prst="roundRect">
            <a:avLst>
              <a:gd name="adj" fmla="val 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7" name="TextBox 6">
            <a:extLst>
              <a:ext uri="{FF2B5EF4-FFF2-40B4-BE49-F238E27FC236}">
                <a16:creationId xmlns="" xmlns:a16="http://schemas.microsoft.com/office/drawing/2014/main" id="{939EC2A3-4870-43FA-8BF2-A1CCF34CA7CC}"/>
              </a:ext>
            </a:extLst>
          </p:cNvPr>
          <p:cNvSpPr txBox="1"/>
          <p:nvPr/>
        </p:nvSpPr>
        <p:spPr>
          <a:xfrm>
            <a:off x="3398520" y="1956782"/>
            <a:ext cx="8884920" cy="707886"/>
          </a:xfrm>
          <a:prstGeom prst="rect">
            <a:avLst/>
          </a:prstGeom>
          <a:noFill/>
        </p:spPr>
        <p:txBody>
          <a:bodyPr wrap="square" rtlCol="0">
            <a:spAutoFit/>
          </a:bodyPr>
          <a:lstStyle/>
          <a:p>
            <a:r>
              <a:rPr lang="ar-DZ" sz="4000" b="1" dirty="0" err="1" smtClean="0">
                <a:latin typeface="Bitter" panose="02000000000000000000" pitchFamily="2" charset="0"/>
              </a:rPr>
              <a:t>ادارة</a:t>
            </a:r>
            <a:r>
              <a:rPr lang="ar-DZ" sz="4000" b="1" dirty="0" smtClean="0">
                <a:latin typeface="Bitter" panose="02000000000000000000" pitchFamily="2" charset="0"/>
              </a:rPr>
              <a:t> النقل والتوزيع في سلسلة </a:t>
            </a:r>
            <a:r>
              <a:rPr lang="ar-DZ" sz="4000" b="1" dirty="0" err="1" smtClean="0">
                <a:latin typeface="Bitter" panose="02000000000000000000" pitchFamily="2" charset="0"/>
              </a:rPr>
              <a:t>الامداد</a:t>
            </a:r>
            <a:endParaRPr lang="en-ID" sz="4000" b="1" dirty="0">
              <a:latin typeface="Bitter" panose="02000000000000000000" pitchFamily="2" charset="0"/>
            </a:endParaRPr>
          </a:p>
        </p:txBody>
      </p:sp>
      <p:sp>
        <p:nvSpPr>
          <p:cNvPr id="8" name="TextBox 7">
            <a:extLst>
              <a:ext uri="{FF2B5EF4-FFF2-40B4-BE49-F238E27FC236}">
                <a16:creationId xmlns="" xmlns:a16="http://schemas.microsoft.com/office/drawing/2014/main" id="{7CAAE429-39E0-43FC-ABB7-BBDDD54ED18D}"/>
              </a:ext>
            </a:extLst>
          </p:cNvPr>
          <p:cNvSpPr txBox="1"/>
          <p:nvPr/>
        </p:nvSpPr>
        <p:spPr>
          <a:xfrm>
            <a:off x="5440680" y="2516251"/>
            <a:ext cx="6423660" cy="4039567"/>
          </a:xfrm>
          <a:prstGeom prst="rect">
            <a:avLst/>
          </a:prstGeom>
          <a:noFill/>
        </p:spPr>
        <p:txBody>
          <a:bodyPr wrap="square" rtlCol="0">
            <a:spAutoFit/>
          </a:bodyPr>
          <a:lstStyle/>
          <a:p>
            <a:pPr algn="r" rtl="1">
              <a:lnSpc>
                <a:spcPct val="150000"/>
              </a:lnSpc>
              <a:buFont typeface="Arial" charset="0"/>
              <a:buChar char="•"/>
            </a:pPr>
            <a:r>
              <a:rPr lang="ar-DZ" sz="2000" b="1" i="0" kern="1200" dirty="0" smtClean="0">
                <a:solidFill>
                  <a:schemeClr val="tx1"/>
                </a:solidFill>
                <a:effectLst/>
                <a:latin typeface="Lato" panose="020F0502020204030203" pitchFamily="34" charset="0"/>
                <a:ea typeface="Open Sans" panose="020B0606030504020204" pitchFamily="34" charset="0"/>
                <a:cs typeface="Open Sans" panose="020B0606030504020204" pitchFamily="34" charset="0"/>
              </a:rPr>
              <a:t>مقدمة</a:t>
            </a:r>
          </a:p>
          <a:p>
            <a:pPr algn="r" rtl="1">
              <a:lnSpc>
                <a:spcPct val="150000"/>
              </a:lnSpc>
              <a:buFont typeface="Arial" charset="0"/>
              <a:buChar char="•"/>
            </a:pPr>
            <a:r>
              <a:rPr lang="ar-DZ" sz="2000" b="1" dirty="0" smtClean="0">
                <a:latin typeface="Lato" panose="020F0502020204030203" pitchFamily="34" charset="0"/>
                <a:ea typeface="Open Sans" panose="020B0606030504020204" pitchFamily="34" charset="0"/>
                <a:cs typeface="Open Sans" panose="020B0606030504020204" pitchFamily="34" charset="0"/>
              </a:rPr>
              <a:t>1- </a:t>
            </a:r>
            <a:r>
              <a:rPr lang="ar-DZ" sz="2000" b="1" dirty="0" smtClean="0">
                <a:latin typeface="Bitter" panose="02000000000000000000" pitchFamily="2" charset="0"/>
              </a:rPr>
              <a:t>أهمية النقل في شبكة </a:t>
            </a:r>
            <a:r>
              <a:rPr lang="ar-DZ" sz="2000" b="1" dirty="0" err="1" smtClean="0">
                <a:latin typeface="Bitter" panose="02000000000000000000" pitchFamily="2" charset="0"/>
              </a:rPr>
              <a:t>الامداد</a:t>
            </a:r>
            <a:endParaRPr lang="ar-DZ" sz="2000" b="1" dirty="0" smtClean="0">
              <a:latin typeface="Bitter" panose="02000000000000000000" pitchFamily="2" charset="0"/>
            </a:endParaRPr>
          </a:p>
          <a:p>
            <a:pPr algn="r" rtl="1">
              <a:lnSpc>
                <a:spcPct val="150000"/>
              </a:lnSpc>
              <a:buFont typeface="Arial" charset="0"/>
              <a:buChar char="•"/>
            </a:pPr>
            <a:r>
              <a:rPr lang="ar-DZ" sz="2000" b="1" dirty="0" smtClean="0">
                <a:latin typeface="Bitter" panose="02000000000000000000" pitchFamily="2" charset="0"/>
                <a:ea typeface="Open Sans" panose="020B0606030504020204" pitchFamily="34" charset="0"/>
                <a:cs typeface="Open Sans" panose="020B0606030504020204" pitchFamily="34" charset="0"/>
              </a:rPr>
              <a:t> 2- مكونات نظام النقل </a:t>
            </a:r>
            <a:endParaRPr lang="ar-DZ" sz="2000" b="1" dirty="0" smtClean="0">
              <a:latin typeface="Lato" panose="020F0502020204030203" pitchFamily="34" charset="0"/>
              <a:ea typeface="Open Sans" panose="020B0606030504020204" pitchFamily="34" charset="0"/>
              <a:cs typeface="Open Sans" panose="020B0606030504020204" pitchFamily="34" charset="0"/>
            </a:endParaRPr>
          </a:p>
          <a:p>
            <a:pPr algn="r" rtl="1">
              <a:lnSpc>
                <a:spcPct val="150000"/>
              </a:lnSpc>
              <a:buFont typeface="Arial" charset="0"/>
              <a:buChar char="•"/>
            </a:pPr>
            <a:r>
              <a:rPr lang="ar-DZ" sz="2000" b="1" dirty="0" smtClean="0">
                <a:latin typeface="Lato" panose="020F0502020204030203" pitchFamily="34" charset="0"/>
                <a:ea typeface="Open Sans" panose="020B0606030504020204" pitchFamily="34" charset="0"/>
                <a:cs typeface="Open Sans" panose="020B0606030504020204" pitchFamily="34" charset="0"/>
              </a:rPr>
              <a:t>3- </a:t>
            </a:r>
            <a:r>
              <a:rPr lang="ar-DZ" sz="2000" b="1" dirty="0" smtClean="0"/>
              <a:t>معايير </a:t>
            </a:r>
            <a:r>
              <a:rPr lang="ar-DZ" sz="2000" b="1" dirty="0" err="1" smtClean="0"/>
              <a:t>و</a:t>
            </a:r>
            <a:r>
              <a:rPr lang="ar-DZ" sz="2000" b="1" dirty="0" smtClean="0"/>
              <a:t> أسس الاختيار والمفاضلة بين وسائل النقل في الإمداد:</a:t>
            </a:r>
            <a:endParaRPr lang="ar-DZ" sz="2000" b="1" dirty="0" smtClean="0">
              <a:latin typeface="Lato" panose="020F0502020204030203" pitchFamily="34" charset="0"/>
              <a:ea typeface="Open Sans" panose="020B0606030504020204" pitchFamily="34" charset="0"/>
              <a:cs typeface="Open Sans" panose="020B0606030504020204" pitchFamily="34" charset="0"/>
            </a:endParaRPr>
          </a:p>
          <a:p>
            <a:pPr algn="r" rtl="1">
              <a:lnSpc>
                <a:spcPct val="150000"/>
              </a:lnSpc>
              <a:buFont typeface="Arial" charset="0"/>
              <a:buChar char="•"/>
            </a:pPr>
            <a:r>
              <a:rPr lang="ar-DZ" sz="2000" b="1" dirty="0" smtClean="0">
                <a:latin typeface="Lato" panose="020F0502020204030203" pitchFamily="34" charset="0"/>
                <a:ea typeface="Open Sans" panose="020B0606030504020204" pitchFamily="34" charset="0"/>
                <a:cs typeface="Open Sans" panose="020B0606030504020204" pitchFamily="34" charset="0"/>
              </a:rPr>
              <a:t>4-  </a:t>
            </a:r>
            <a:r>
              <a:rPr lang="ar-DZ" sz="2000" b="1" dirty="0" smtClean="0">
                <a:latin typeface="Bitter" panose="02000000000000000000" pitchFamily="2" charset="0"/>
              </a:rPr>
              <a:t>مفهوم </a:t>
            </a:r>
            <a:r>
              <a:rPr lang="ar-DZ" sz="2000" b="1" dirty="0" err="1" smtClean="0">
                <a:latin typeface="Bitter" panose="02000000000000000000" pitchFamily="2" charset="0"/>
              </a:rPr>
              <a:t>ادارة</a:t>
            </a:r>
            <a:r>
              <a:rPr lang="ar-DZ" sz="2000" b="1" dirty="0" smtClean="0">
                <a:latin typeface="Bitter" panose="02000000000000000000" pitchFamily="2" charset="0"/>
              </a:rPr>
              <a:t> التوزيع</a:t>
            </a:r>
            <a:endParaRPr lang="ar-DZ" sz="2000" b="1" dirty="0" smtClean="0">
              <a:latin typeface="Lato" panose="020F0502020204030203" pitchFamily="34" charset="0"/>
              <a:ea typeface="Open Sans" panose="020B0606030504020204" pitchFamily="34" charset="0"/>
              <a:cs typeface="Open Sans" panose="020B0606030504020204" pitchFamily="34" charset="0"/>
            </a:endParaRPr>
          </a:p>
          <a:p>
            <a:pPr algn="r" rtl="1">
              <a:lnSpc>
                <a:spcPct val="150000"/>
              </a:lnSpc>
              <a:buFont typeface="Arial" charset="0"/>
              <a:buChar char="•"/>
            </a:pPr>
            <a:r>
              <a:rPr lang="ar-DZ" sz="2000" b="1" dirty="0" smtClean="0">
                <a:latin typeface="Lato" panose="020F0502020204030203" pitchFamily="34" charset="0"/>
                <a:ea typeface="Open Sans" panose="020B0606030504020204" pitchFamily="34" charset="0"/>
                <a:cs typeface="Open Sans" panose="020B0606030504020204" pitchFamily="34" charset="0"/>
              </a:rPr>
              <a:t>5- </a:t>
            </a:r>
            <a:r>
              <a:rPr lang="ar-DZ" sz="2000" b="1" dirty="0" smtClean="0">
                <a:latin typeface="Bitter" panose="02000000000000000000" pitchFamily="2" charset="0"/>
              </a:rPr>
              <a:t>مفهوم قنوات التوزيع </a:t>
            </a:r>
            <a:endParaRPr lang="ar-DZ" sz="2000" b="1" dirty="0" smtClean="0">
              <a:latin typeface="Lato" panose="020F0502020204030203" pitchFamily="34" charset="0"/>
              <a:ea typeface="Open Sans" panose="020B0606030504020204" pitchFamily="34" charset="0"/>
              <a:cs typeface="Open Sans" panose="020B0606030504020204" pitchFamily="34" charset="0"/>
            </a:endParaRPr>
          </a:p>
          <a:p>
            <a:pPr algn="r" rtl="1">
              <a:lnSpc>
                <a:spcPct val="150000"/>
              </a:lnSpc>
              <a:buFont typeface="Arial" charset="0"/>
              <a:buChar char="•"/>
            </a:pPr>
            <a:r>
              <a:rPr lang="ar-DZ" sz="2000" b="1" dirty="0" smtClean="0">
                <a:latin typeface="Lato" panose="020F0502020204030203" pitchFamily="34" charset="0"/>
                <a:ea typeface="Open Sans" panose="020B0606030504020204" pitchFamily="34" charset="0"/>
                <a:cs typeface="Open Sans" panose="020B0606030504020204" pitchFamily="34" charset="0"/>
              </a:rPr>
              <a:t>6- </a:t>
            </a:r>
            <a:r>
              <a:rPr lang="ar-DZ" sz="2000" b="1" dirty="0" smtClean="0">
                <a:latin typeface="Bitter" panose="02000000000000000000" pitchFamily="2" charset="0"/>
              </a:rPr>
              <a:t>استراتيجيات التوزيع </a:t>
            </a:r>
            <a:endParaRPr lang="ar-DZ" sz="2000" b="1" dirty="0" smtClean="0">
              <a:latin typeface="Bitter" panose="02000000000000000000" pitchFamily="2" charset="0"/>
            </a:endParaRPr>
          </a:p>
          <a:p>
            <a:pPr algn="r" rtl="1">
              <a:lnSpc>
                <a:spcPct val="150000"/>
              </a:lnSpc>
              <a:buFont typeface="Arial" charset="0"/>
              <a:buChar char="•"/>
            </a:pPr>
            <a:r>
              <a:rPr lang="ar-DZ" sz="2000" b="1" dirty="0" smtClean="0">
                <a:latin typeface="Bitter" panose="02000000000000000000" pitchFamily="2" charset="0"/>
                <a:ea typeface="Open Sans" panose="020B0606030504020204" pitchFamily="34" charset="0"/>
                <a:cs typeface="Open Sans" panose="020B0606030504020204" pitchFamily="34" charset="0"/>
              </a:rPr>
              <a:t>7 – أمثلة </a:t>
            </a:r>
            <a:endParaRPr lang="fr-FR" sz="2000" b="1" dirty="0" smtClean="0">
              <a:latin typeface="Lato" panose="020F0502020204030203" pitchFamily="34" charset="0"/>
              <a:ea typeface="Open Sans" panose="020B0606030504020204" pitchFamily="34" charset="0"/>
              <a:cs typeface="Open Sans" panose="020B0606030504020204" pitchFamily="34" charset="0"/>
            </a:endParaRPr>
          </a:p>
          <a:p>
            <a:pPr algn="r" rtl="1">
              <a:lnSpc>
                <a:spcPct val="150000"/>
              </a:lnSpc>
            </a:pPr>
            <a:endParaRPr lang="en-ID" sz="1100" dirty="0">
              <a:latin typeface="Lato" panose="020F0502020204030203" pitchFamily="34" charset="0"/>
              <a:ea typeface="Open Sans" panose="020B0606030504020204" pitchFamily="34" charset="0"/>
              <a:cs typeface="Open Sans" panose="020B0606030504020204" pitchFamily="34" charset="0"/>
            </a:endParaRPr>
          </a:p>
        </p:txBody>
      </p:sp>
      <p:sp>
        <p:nvSpPr>
          <p:cNvPr id="9" name="Freeform: Shape 8">
            <a:extLst>
              <a:ext uri="{FF2B5EF4-FFF2-40B4-BE49-F238E27FC236}">
                <a16:creationId xmlns="" xmlns:a16="http://schemas.microsoft.com/office/drawing/2014/main" id="{6128FBF4-A549-4678-80A0-8F86D3CB170A}"/>
              </a:ext>
            </a:extLst>
          </p:cNvPr>
          <p:cNvSpPr/>
          <p:nvPr/>
        </p:nvSpPr>
        <p:spPr>
          <a:xfrm>
            <a:off x="9003501" y="1"/>
            <a:ext cx="3188497" cy="2152650"/>
          </a:xfrm>
          <a:custGeom>
            <a:avLst/>
            <a:gdLst>
              <a:gd name="connsiteX0" fmla="*/ 5607695 w 5607694"/>
              <a:gd name="connsiteY0" fmla="*/ 0 h 3785923"/>
              <a:gd name="connsiteX1" fmla="*/ 5607695 w 5607694"/>
              <a:gd name="connsiteY1" fmla="*/ 3155633 h 3785923"/>
              <a:gd name="connsiteX2" fmla="*/ 3093095 w 5607694"/>
              <a:gd name="connsiteY2" fmla="*/ 3619500 h 3785923"/>
              <a:gd name="connsiteX3" fmla="*/ 1197620 w 5607694"/>
              <a:gd name="connsiteY3" fmla="*/ 1495425 h 3785923"/>
              <a:gd name="connsiteX4" fmla="*/ 27950 w 5607694"/>
              <a:gd name="connsiteY4" fmla="*/ 0 h 3785923"/>
              <a:gd name="connsiteX5" fmla="*/ 5607695 w 5607694"/>
              <a:gd name="connsiteY5" fmla="*/ 0 h 37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07694" h="3785923">
                <a:moveTo>
                  <a:pt x="5607695" y="0"/>
                </a:moveTo>
                <a:lnTo>
                  <a:pt x="5607695" y="3155633"/>
                </a:lnTo>
                <a:cubicBezTo>
                  <a:pt x="4947612" y="3717608"/>
                  <a:pt x="3984635" y="3982403"/>
                  <a:pt x="3093095" y="3619500"/>
                </a:cubicBezTo>
                <a:cubicBezTo>
                  <a:pt x="1340495" y="2905125"/>
                  <a:pt x="3054995" y="2266950"/>
                  <a:pt x="1197620" y="1495425"/>
                </a:cubicBezTo>
                <a:cubicBezTo>
                  <a:pt x="21282" y="1006793"/>
                  <a:pt x="-66348" y="387668"/>
                  <a:pt x="27950" y="0"/>
                </a:cubicBezTo>
                <a:lnTo>
                  <a:pt x="5607695" y="0"/>
                </a:lnTo>
                <a:close/>
              </a:path>
            </a:pathLst>
          </a:custGeom>
          <a:solidFill>
            <a:schemeClr val="accent3"/>
          </a:solidFill>
          <a:ln w="9525" cap="flat">
            <a:noFill/>
            <a:prstDash val="solid"/>
            <a:miter/>
          </a:ln>
        </p:spPr>
        <p:txBody>
          <a:bodyPr rtlCol="0" anchor="ctr"/>
          <a:lstStyle/>
          <a:p>
            <a:endParaRPr lang="en-ID"/>
          </a:p>
        </p:txBody>
      </p:sp>
    </p:spTree>
    <p:extLst>
      <p:ext uri="{BB962C8B-B14F-4D97-AF65-F5344CB8AC3E}">
        <p14:creationId xmlns="" xmlns:p14="http://schemas.microsoft.com/office/powerpoint/2010/main" val="153168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 xmlns:a16="http://schemas.microsoft.com/office/drawing/2014/main" id="{BC662D68-6015-47F6-A2CD-DB96AB503CB6}"/>
              </a:ext>
            </a:extLst>
          </p:cNvPr>
          <p:cNvSpPr/>
          <p:nvPr/>
        </p:nvSpPr>
        <p:spPr>
          <a:xfrm>
            <a:off x="4585209" y="1190625"/>
            <a:ext cx="1745232" cy="2324100"/>
          </a:xfrm>
          <a:prstGeom prst="roundRect">
            <a:avLst>
              <a:gd name="adj" fmla="val 0"/>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4" name="Freeform: Shape 3">
            <a:extLst>
              <a:ext uri="{FF2B5EF4-FFF2-40B4-BE49-F238E27FC236}">
                <a16:creationId xmlns="" xmlns:a16="http://schemas.microsoft.com/office/drawing/2014/main" id="{C67F7C47-6B16-49F6-8A87-B78F9241FD5F}"/>
              </a:ext>
            </a:extLst>
          </p:cNvPr>
          <p:cNvSpPr/>
          <p:nvPr/>
        </p:nvSpPr>
        <p:spPr>
          <a:xfrm>
            <a:off x="0" y="3694517"/>
            <a:ext cx="4200525" cy="3163482"/>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5" name="TextBox 4">
            <a:extLst>
              <a:ext uri="{FF2B5EF4-FFF2-40B4-BE49-F238E27FC236}">
                <a16:creationId xmlns="" xmlns:a16="http://schemas.microsoft.com/office/drawing/2014/main" id="{1F4E4561-E83A-417A-B283-3EF1914F9D3E}"/>
              </a:ext>
            </a:extLst>
          </p:cNvPr>
          <p:cNvSpPr txBox="1"/>
          <p:nvPr/>
        </p:nvSpPr>
        <p:spPr>
          <a:xfrm>
            <a:off x="8852536" y="1441163"/>
            <a:ext cx="936475" cy="584775"/>
          </a:xfrm>
          <a:prstGeom prst="rect">
            <a:avLst/>
          </a:prstGeom>
          <a:noFill/>
        </p:spPr>
        <p:txBody>
          <a:bodyPr wrap="none" rtlCol="0">
            <a:spAutoFit/>
          </a:bodyPr>
          <a:lstStyle/>
          <a:p>
            <a:pPr algn="ctr"/>
            <a:r>
              <a:rPr lang="ar-DZ" sz="3200" b="1" dirty="0" smtClean="0">
                <a:latin typeface="Bitter" panose="02000000000000000000" pitchFamily="2" charset="0"/>
              </a:rPr>
              <a:t>أمثلة </a:t>
            </a:r>
            <a:endParaRPr lang="en-ID" sz="3200" b="1" dirty="0">
              <a:latin typeface="Bitter" panose="02000000000000000000" pitchFamily="2" charset="0"/>
            </a:endParaRPr>
          </a:p>
        </p:txBody>
      </p:sp>
      <p:sp>
        <p:nvSpPr>
          <p:cNvPr id="6" name="TextBox 5">
            <a:extLst>
              <a:ext uri="{FF2B5EF4-FFF2-40B4-BE49-F238E27FC236}">
                <a16:creationId xmlns="" xmlns:a16="http://schemas.microsoft.com/office/drawing/2014/main" id="{7BB738A5-A234-4F4C-8A3D-FA8D7A89670B}"/>
              </a:ext>
            </a:extLst>
          </p:cNvPr>
          <p:cNvSpPr txBox="1"/>
          <p:nvPr/>
        </p:nvSpPr>
        <p:spPr>
          <a:xfrm>
            <a:off x="6156960" y="1798321"/>
            <a:ext cx="5753100" cy="5632311"/>
          </a:xfrm>
          <a:prstGeom prst="rect">
            <a:avLst/>
          </a:prstGeom>
          <a:noFill/>
        </p:spPr>
        <p:txBody>
          <a:bodyPr wrap="square" rtlCol="0">
            <a:spAutoFit/>
          </a:bodyPr>
          <a:lstStyle/>
          <a:p>
            <a:pPr algn="r" rtl="1">
              <a:lnSpc>
                <a:spcPct val="150000"/>
              </a:lnSpc>
            </a:pPr>
            <a:r>
              <a:rPr lang="ar-DZ" sz="2400" b="1" dirty="0" smtClean="0"/>
              <a:t>أعلنت شركة </a:t>
            </a:r>
            <a:r>
              <a:rPr lang="ar-DZ" sz="2400" b="1" dirty="0" err="1" smtClean="0"/>
              <a:t>هواوي</a:t>
            </a:r>
            <a:r>
              <a:rPr lang="ar-DZ" sz="2400" b="1" dirty="0" smtClean="0"/>
              <a:t> سنة 2015 توقيعها اتفاقية مع شركة السلام للتكنولوجيا ” </a:t>
            </a:r>
            <a:r>
              <a:rPr lang="ar-DZ" sz="2400" b="1" dirty="0" smtClean="0"/>
              <a:t>مقرها دولة قطر“ بموجبها تتكفل هذه الشركة بتقديم منتجات وخدمات مشروعات </a:t>
            </a:r>
            <a:r>
              <a:rPr lang="ar-DZ" sz="2400" b="1" dirty="0" err="1" smtClean="0"/>
              <a:t>هواوي</a:t>
            </a:r>
            <a:r>
              <a:rPr lang="ar-DZ" sz="2400" b="1" dirty="0" smtClean="0"/>
              <a:t> لعملائها </a:t>
            </a:r>
            <a:r>
              <a:rPr lang="ar-DZ" sz="2400" b="1" dirty="0" err="1" smtClean="0"/>
              <a:t>بالاضافة</a:t>
            </a:r>
            <a:r>
              <a:rPr lang="ar-DZ" sz="2400" b="1" dirty="0" smtClean="0"/>
              <a:t> </a:t>
            </a:r>
            <a:r>
              <a:rPr lang="ar-DZ" sz="2400" b="1" dirty="0" err="1" smtClean="0"/>
              <a:t>الى</a:t>
            </a:r>
            <a:r>
              <a:rPr lang="ar-DZ" sz="2400" b="1" dirty="0" smtClean="0"/>
              <a:t> تقديم خدمات ما بعد البيع </a:t>
            </a:r>
            <a:r>
              <a:rPr lang="ar-DZ" sz="2400" b="1" dirty="0" err="1" smtClean="0"/>
              <a:t>وجموعة</a:t>
            </a:r>
            <a:r>
              <a:rPr lang="ar-DZ" sz="2400" b="1" dirty="0" smtClean="0"/>
              <a:t> من تقنيات التخزين </a:t>
            </a:r>
            <a:r>
              <a:rPr lang="ar-DZ" sz="2400" b="1" dirty="0" err="1" smtClean="0"/>
              <a:t>بالاضافة</a:t>
            </a:r>
            <a:r>
              <a:rPr lang="ar-DZ" sz="2400" b="1" dirty="0" smtClean="0"/>
              <a:t> </a:t>
            </a:r>
            <a:r>
              <a:rPr lang="ar-DZ" sz="2400" b="1" dirty="0" err="1" smtClean="0"/>
              <a:t>الى</a:t>
            </a:r>
            <a:r>
              <a:rPr lang="ar-DZ" sz="2400" b="1" dirty="0" smtClean="0"/>
              <a:t> مراكز البيانات المحمولة ومراكز بيانات الحاويات وتبريدها وتصميمها من خلال شبكة توزيع واسعة النطاق في دولة قطر</a:t>
            </a:r>
          </a:p>
          <a:p>
            <a:pPr algn="r" rtl="1">
              <a:lnSpc>
                <a:spcPct val="150000"/>
              </a:lnSpc>
            </a:pPr>
            <a:r>
              <a:rPr lang="ar-DZ" sz="2400" b="1" dirty="0" smtClean="0"/>
              <a:t>ما نوع </a:t>
            </a:r>
            <a:r>
              <a:rPr lang="ar-DZ" sz="2400" b="1" dirty="0" err="1" smtClean="0"/>
              <a:t>الاستراتيجية</a:t>
            </a:r>
            <a:r>
              <a:rPr lang="ar-DZ" sz="2400" b="1" dirty="0" smtClean="0"/>
              <a:t> المتبناة من قبل </a:t>
            </a:r>
            <a:r>
              <a:rPr lang="ar-DZ" sz="2400" b="1" dirty="0" err="1" smtClean="0"/>
              <a:t>هواوي</a:t>
            </a:r>
            <a:r>
              <a:rPr lang="ar-DZ" sz="2400" b="1" dirty="0" smtClean="0"/>
              <a:t> في قطر</a:t>
            </a:r>
          </a:p>
          <a:p>
            <a:pPr algn="r" rtl="1">
              <a:lnSpc>
                <a:spcPct val="150000"/>
              </a:lnSpc>
            </a:pPr>
            <a:r>
              <a:rPr lang="ar-DZ" sz="2400" b="1" dirty="0" smtClean="0"/>
              <a:t>الجواب: </a:t>
            </a:r>
            <a:r>
              <a:rPr lang="ar-DZ" sz="2400" b="1" dirty="0" err="1" smtClean="0"/>
              <a:t>استراتيجية</a:t>
            </a:r>
            <a:r>
              <a:rPr lang="ar-DZ" sz="2400" b="1" dirty="0" smtClean="0"/>
              <a:t> التوزيع </a:t>
            </a:r>
            <a:r>
              <a:rPr lang="ar-DZ" sz="2400" b="1" dirty="0" err="1" smtClean="0"/>
              <a:t>الحصري</a:t>
            </a:r>
            <a:r>
              <a:rPr lang="ar-DZ" sz="2400" b="1" dirty="0" smtClean="0"/>
              <a:t> </a:t>
            </a:r>
          </a:p>
          <a:p>
            <a:pPr algn="r" rtl="1">
              <a:lnSpc>
                <a:spcPct val="150000"/>
              </a:lnSpc>
            </a:pPr>
            <a:endParaRPr lang="en-ID" sz="2400" b="1" dirty="0">
              <a:latin typeface="Lato" panose="020F0502020204030203" pitchFamily="34" charset="0"/>
              <a:ea typeface="Open Sans" panose="020B0606030504020204" pitchFamily="34" charset="0"/>
              <a:cs typeface="Open Sans" panose="020B0606030504020204" pitchFamily="34" charset="0"/>
            </a:endParaRPr>
          </a:p>
        </p:txBody>
      </p:sp>
      <p:pic>
        <p:nvPicPr>
          <p:cNvPr id="10" name="Espace réservé pour une image  9" descr="téléchargement (1).jpg"/>
          <p:cNvPicPr>
            <a:picLocks noGrp="1" noChangeAspect="1"/>
          </p:cNvPicPr>
          <p:nvPr>
            <p:ph type="pic" sz="quarter" idx="10"/>
          </p:nvPr>
        </p:nvPicPr>
        <p:blipFill>
          <a:blip r:embed="rId2"/>
          <a:srcRect t="222" b="222"/>
          <a:stretch>
            <a:fillRect/>
          </a:stretch>
        </p:blipFill>
        <p:spPr/>
      </p:pic>
    </p:spTree>
    <p:extLst>
      <p:ext uri="{BB962C8B-B14F-4D97-AF65-F5344CB8AC3E}">
        <p14:creationId xmlns="" xmlns:p14="http://schemas.microsoft.com/office/powerpoint/2010/main" val="1645064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 xmlns:a16="http://schemas.microsoft.com/office/drawing/2014/main" id="{BC662D68-6015-47F6-A2CD-DB96AB503CB6}"/>
              </a:ext>
            </a:extLst>
          </p:cNvPr>
          <p:cNvSpPr/>
          <p:nvPr/>
        </p:nvSpPr>
        <p:spPr>
          <a:xfrm>
            <a:off x="4585209" y="1190625"/>
            <a:ext cx="1745232" cy="2324100"/>
          </a:xfrm>
          <a:prstGeom prst="roundRect">
            <a:avLst>
              <a:gd name="adj" fmla="val 0"/>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4" name="Freeform: Shape 3">
            <a:extLst>
              <a:ext uri="{FF2B5EF4-FFF2-40B4-BE49-F238E27FC236}">
                <a16:creationId xmlns="" xmlns:a16="http://schemas.microsoft.com/office/drawing/2014/main" id="{C67F7C47-6B16-49F6-8A87-B78F9241FD5F}"/>
              </a:ext>
            </a:extLst>
          </p:cNvPr>
          <p:cNvSpPr/>
          <p:nvPr/>
        </p:nvSpPr>
        <p:spPr>
          <a:xfrm>
            <a:off x="0" y="3694517"/>
            <a:ext cx="4200525" cy="3163482"/>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5" name="TextBox 4">
            <a:extLst>
              <a:ext uri="{FF2B5EF4-FFF2-40B4-BE49-F238E27FC236}">
                <a16:creationId xmlns="" xmlns:a16="http://schemas.microsoft.com/office/drawing/2014/main" id="{1F4E4561-E83A-417A-B283-3EF1914F9D3E}"/>
              </a:ext>
            </a:extLst>
          </p:cNvPr>
          <p:cNvSpPr txBox="1"/>
          <p:nvPr/>
        </p:nvSpPr>
        <p:spPr>
          <a:xfrm>
            <a:off x="8852536" y="1441163"/>
            <a:ext cx="936475" cy="584775"/>
          </a:xfrm>
          <a:prstGeom prst="rect">
            <a:avLst/>
          </a:prstGeom>
          <a:noFill/>
        </p:spPr>
        <p:txBody>
          <a:bodyPr wrap="none" rtlCol="0">
            <a:spAutoFit/>
          </a:bodyPr>
          <a:lstStyle/>
          <a:p>
            <a:pPr algn="ctr"/>
            <a:r>
              <a:rPr lang="ar-DZ" sz="3200" b="1" dirty="0" smtClean="0">
                <a:latin typeface="Bitter" panose="02000000000000000000" pitchFamily="2" charset="0"/>
              </a:rPr>
              <a:t>أمثلة </a:t>
            </a:r>
            <a:endParaRPr lang="en-ID" sz="3200" b="1" dirty="0">
              <a:latin typeface="Bitter" panose="02000000000000000000" pitchFamily="2" charset="0"/>
            </a:endParaRPr>
          </a:p>
        </p:txBody>
      </p:sp>
      <p:sp>
        <p:nvSpPr>
          <p:cNvPr id="6" name="TextBox 5">
            <a:extLst>
              <a:ext uri="{FF2B5EF4-FFF2-40B4-BE49-F238E27FC236}">
                <a16:creationId xmlns="" xmlns:a16="http://schemas.microsoft.com/office/drawing/2014/main" id="{7BB738A5-A234-4F4C-8A3D-FA8D7A89670B}"/>
              </a:ext>
            </a:extLst>
          </p:cNvPr>
          <p:cNvSpPr txBox="1"/>
          <p:nvPr/>
        </p:nvSpPr>
        <p:spPr>
          <a:xfrm>
            <a:off x="5996940" y="1798321"/>
            <a:ext cx="5913120" cy="5632311"/>
          </a:xfrm>
          <a:prstGeom prst="rect">
            <a:avLst/>
          </a:prstGeom>
          <a:noFill/>
        </p:spPr>
        <p:txBody>
          <a:bodyPr wrap="square" rtlCol="0">
            <a:spAutoFit/>
          </a:bodyPr>
          <a:lstStyle/>
          <a:p>
            <a:pPr algn="r" rtl="1">
              <a:lnSpc>
                <a:spcPct val="150000"/>
              </a:lnSpc>
            </a:pPr>
            <a:r>
              <a:rPr lang="ar-DZ" sz="2400" b="1" dirty="0" smtClean="0"/>
              <a:t>حققت شركة ابل في عام 2023 37 </a:t>
            </a:r>
            <a:r>
              <a:rPr lang="ar-DZ" sz="2400" b="1" dirty="0" smtClean="0">
                <a:latin typeface="Times New Roman"/>
                <a:cs typeface="Times New Roman"/>
              </a:rPr>
              <a:t>%من </a:t>
            </a:r>
            <a:r>
              <a:rPr lang="ar-DZ" sz="2400" b="1" dirty="0" smtClean="0">
                <a:latin typeface="Times New Roman"/>
                <a:cs typeface="Times New Roman"/>
              </a:rPr>
              <a:t>صافي مبيعاتها عبر قنوات التوزيع المباشرة: (</a:t>
            </a:r>
            <a:r>
              <a:rPr lang="ar-DZ" sz="2400" b="1" dirty="0" err="1" smtClean="0">
                <a:latin typeface="Times New Roman"/>
                <a:cs typeface="Times New Roman"/>
              </a:rPr>
              <a:t>استراتيجية</a:t>
            </a:r>
            <a:r>
              <a:rPr lang="ar-DZ" sz="2400" b="1" dirty="0" smtClean="0">
                <a:latin typeface="Times New Roman"/>
                <a:cs typeface="Times New Roman"/>
              </a:rPr>
              <a:t> التوزيع المباشر)</a:t>
            </a:r>
          </a:p>
          <a:p>
            <a:pPr algn="r" rtl="1">
              <a:lnSpc>
                <a:spcPct val="150000"/>
              </a:lnSpc>
            </a:pPr>
            <a:r>
              <a:rPr lang="ar-DZ" sz="2400" b="1" dirty="0" smtClean="0">
                <a:latin typeface="Times New Roman"/>
                <a:cs typeface="Times New Roman"/>
              </a:rPr>
              <a:t>من جهة </a:t>
            </a:r>
            <a:r>
              <a:rPr lang="ar-DZ" sz="2400" b="1" dirty="0" err="1" smtClean="0">
                <a:latin typeface="Times New Roman"/>
                <a:cs typeface="Times New Roman"/>
              </a:rPr>
              <a:t>اخرى</a:t>
            </a:r>
            <a:r>
              <a:rPr lang="ar-DZ" sz="2400" b="1" dirty="0" smtClean="0">
                <a:latin typeface="Times New Roman"/>
                <a:cs typeface="Times New Roman"/>
              </a:rPr>
              <a:t> تقوم شركة ابل بعد اجتياز عملية اختبار الجودة بتعبئة وتغليف الهواتف بشكل امن ثم توجيهها </a:t>
            </a:r>
            <a:r>
              <a:rPr lang="ar-DZ" sz="2400" b="1" dirty="0" err="1" smtClean="0">
                <a:latin typeface="Times New Roman"/>
                <a:cs typeface="Times New Roman"/>
              </a:rPr>
              <a:t>الى</a:t>
            </a:r>
            <a:r>
              <a:rPr lang="ar-DZ" sz="2400" b="1" dirty="0" smtClean="0">
                <a:latin typeface="Times New Roman"/>
                <a:cs typeface="Times New Roman"/>
              </a:rPr>
              <a:t> مراكز التوزيع ثم تجهيزها للشحن </a:t>
            </a:r>
            <a:r>
              <a:rPr lang="ar-DZ" sz="2400" b="1" dirty="0" err="1" smtClean="0">
                <a:latin typeface="Times New Roman"/>
                <a:cs typeface="Times New Roman"/>
              </a:rPr>
              <a:t>الى</a:t>
            </a:r>
            <a:r>
              <a:rPr lang="ar-DZ" sz="2400" b="1" dirty="0" smtClean="0">
                <a:latin typeface="Times New Roman"/>
                <a:cs typeface="Times New Roman"/>
              </a:rPr>
              <a:t> </a:t>
            </a:r>
            <a:r>
              <a:rPr lang="ar-DZ" sz="2400" b="1" dirty="0" err="1" smtClean="0">
                <a:latin typeface="Times New Roman"/>
                <a:cs typeface="Times New Roman"/>
              </a:rPr>
              <a:t>الاسواق</a:t>
            </a:r>
            <a:r>
              <a:rPr lang="ar-DZ" sz="2400" b="1" dirty="0" smtClean="0">
                <a:latin typeface="Times New Roman"/>
                <a:cs typeface="Times New Roman"/>
              </a:rPr>
              <a:t> المختلفة في مختلف القارات وبعد وصولها </a:t>
            </a:r>
            <a:r>
              <a:rPr lang="ar-DZ" sz="2400" b="1" dirty="0" err="1" smtClean="0">
                <a:latin typeface="Times New Roman"/>
                <a:cs typeface="Times New Roman"/>
              </a:rPr>
              <a:t>الى</a:t>
            </a:r>
            <a:r>
              <a:rPr lang="ar-DZ" sz="2400" b="1" dirty="0" smtClean="0">
                <a:latin typeface="Times New Roman"/>
                <a:cs typeface="Times New Roman"/>
              </a:rPr>
              <a:t> </a:t>
            </a:r>
            <a:r>
              <a:rPr lang="ar-DZ" sz="2400" b="1" dirty="0" err="1" smtClean="0">
                <a:latin typeface="Times New Roman"/>
                <a:cs typeface="Times New Roman"/>
              </a:rPr>
              <a:t>الاسواق</a:t>
            </a:r>
            <a:r>
              <a:rPr lang="ar-DZ" sz="2400" b="1" dirty="0" smtClean="0">
                <a:latin typeface="Times New Roman"/>
                <a:cs typeface="Times New Roman"/>
              </a:rPr>
              <a:t> المستهدفة تقوم شركة ابل وشركائها بالترويج للهواتف وتوفيرها للعملاء من خلال شبكة واسعة من الموزعين ومتاجر التجزئة</a:t>
            </a:r>
            <a:endParaRPr lang="ar-DZ" sz="2400" b="1" dirty="0" smtClean="0"/>
          </a:p>
          <a:p>
            <a:pPr algn="r" rtl="1">
              <a:lnSpc>
                <a:spcPct val="150000"/>
              </a:lnSpc>
            </a:pPr>
            <a:endParaRPr lang="en-ID" sz="2400" b="1" dirty="0">
              <a:latin typeface="Lato" panose="020F0502020204030203" pitchFamily="34" charset="0"/>
              <a:ea typeface="Open Sans" panose="020B0606030504020204" pitchFamily="34" charset="0"/>
              <a:cs typeface="Open Sans" panose="020B0606030504020204" pitchFamily="34" charset="0"/>
            </a:endParaRPr>
          </a:p>
        </p:txBody>
      </p:sp>
      <p:pic>
        <p:nvPicPr>
          <p:cNvPr id="10" name="Espace réservé pour une image  9" descr="téléchargement (1).jpg"/>
          <p:cNvPicPr>
            <a:picLocks noGrp="1" noChangeAspect="1"/>
          </p:cNvPicPr>
          <p:nvPr>
            <p:ph type="pic" sz="quarter" idx="10"/>
          </p:nvPr>
        </p:nvPicPr>
        <p:blipFill>
          <a:blip r:embed="rId2"/>
          <a:srcRect t="222" b="222"/>
          <a:stretch>
            <a:fillRect/>
          </a:stretch>
        </p:blipFill>
        <p:spPr/>
      </p:pic>
    </p:spTree>
    <p:extLst>
      <p:ext uri="{BB962C8B-B14F-4D97-AF65-F5344CB8AC3E}">
        <p14:creationId xmlns="" xmlns:p14="http://schemas.microsoft.com/office/powerpoint/2010/main" val="1645064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 xmlns:a16="http://schemas.microsoft.com/office/drawing/2014/main" id="{BC662D68-6015-47F6-A2CD-DB96AB503CB6}"/>
              </a:ext>
            </a:extLst>
          </p:cNvPr>
          <p:cNvSpPr/>
          <p:nvPr/>
        </p:nvSpPr>
        <p:spPr>
          <a:xfrm>
            <a:off x="4585209" y="1190625"/>
            <a:ext cx="1745232" cy="2324100"/>
          </a:xfrm>
          <a:prstGeom prst="roundRect">
            <a:avLst>
              <a:gd name="adj" fmla="val 0"/>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4" name="Freeform: Shape 3">
            <a:extLst>
              <a:ext uri="{FF2B5EF4-FFF2-40B4-BE49-F238E27FC236}">
                <a16:creationId xmlns="" xmlns:a16="http://schemas.microsoft.com/office/drawing/2014/main" id="{C67F7C47-6B16-49F6-8A87-B78F9241FD5F}"/>
              </a:ext>
            </a:extLst>
          </p:cNvPr>
          <p:cNvSpPr/>
          <p:nvPr/>
        </p:nvSpPr>
        <p:spPr>
          <a:xfrm>
            <a:off x="0" y="3694517"/>
            <a:ext cx="4200525" cy="3163482"/>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5" name="TextBox 4">
            <a:extLst>
              <a:ext uri="{FF2B5EF4-FFF2-40B4-BE49-F238E27FC236}">
                <a16:creationId xmlns="" xmlns:a16="http://schemas.microsoft.com/office/drawing/2014/main" id="{1F4E4561-E83A-417A-B283-3EF1914F9D3E}"/>
              </a:ext>
            </a:extLst>
          </p:cNvPr>
          <p:cNvSpPr txBox="1"/>
          <p:nvPr/>
        </p:nvSpPr>
        <p:spPr>
          <a:xfrm>
            <a:off x="8852536" y="1441163"/>
            <a:ext cx="936475" cy="584775"/>
          </a:xfrm>
          <a:prstGeom prst="rect">
            <a:avLst/>
          </a:prstGeom>
          <a:noFill/>
        </p:spPr>
        <p:txBody>
          <a:bodyPr wrap="none" rtlCol="0">
            <a:spAutoFit/>
          </a:bodyPr>
          <a:lstStyle/>
          <a:p>
            <a:pPr algn="ctr"/>
            <a:r>
              <a:rPr lang="ar-DZ" sz="3200" b="1" dirty="0" smtClean="0">
                <a:latin typeface="Bitter" panose="02000000000000000000" pitchFamily="2" charset="0"/>
              </a:rPr>
              <a:t>أمثلة </a:t>
            </a:r>
            <a:endParaRPr lang="en-ID" sz="3200" b="1" dirty="0">
              <a:latin typeface="Bitter" panose="02000000000000000000" pitchFamily="2" charset="0"/>
            </a:endParaRPr>
          </a:p>
        </p:txBody>
      </p:sp>
      <p:sp>
        <p:nvSpPr>
          <p:cNvPr id="6" name="TextBox 5">
            <a:extLst>
              <a:ext uri="{FF2B5EF4-FFF2-40B4-BE49-F238E27FC236}">
                <a16:creationId xmlns="" xmlns:a16="http://schemas.microsoft.com/office/drawing/2014/main" id="{7BB738A5-A234-4F4C-8A3D-FA8D7A89670B}"/>
              </a:ext>
            </a:extLst>
          </p:cNvPr>
          <p:cNvSpPr txBox="1"/>
          <p:nvPr/>
        </p:nvSpPr>
        <p:spPr>
          <a:xfrm>
            <a:off x="5996940" y="1798321"/>
            <a:ext cx="5913120" cy="5078313"/>
          </a:xfrm>
          <a:prstGeom prst="rect">
            <a:avLst/>
          </a:prstGeom>
          <a:noFill/>
        </p:spPr>
        <p:txBody>
          <a:bodyPr wrap="square" rtlCol="0">
            <a:spAutoFit/>
          </a:bodyPr>
          <a:lstStyle/>
          <a:p>
            <a:pPr algn="r" rtl="1">
              <a:lnSpc>
                <a:spcPct val="150000"/>
              </a:lnSpc>
            </a:pPr>
            <a:r>
              <a:rPr lang="ar-DZ" sz="2400" b="1" dirty="0" smtClean="0">
                <a:latin typeface="Times New Roman"/>
                <a:cs typeface="Times New Roman"/>
              </a:rPr>
              <a:t>تقوم شركة </a:t>
            </a:r>
            <a:r>
              <a:rPr lang="ar-DZ" sz="2400" b="1" dirty="0" err="1" smtClean="0">
                <a:latin typeface="Times New Roman"/>
                <a:cs typeface="Times New Roman"/>
              </a:rPr>
              <a:t>مارسيدس</a:t>
            </a:r>
            <a:r>
              <a:rPr lang="ar-DZ" sz="2400" b="1" dirty="0" smtClean="0">
                <a:latin typeface="Times New Roman"/>
                <a:cs typeface="Times New Roman"/>
              </a:rPr>
              <a:t> بتسويق ماركاتها العالمية المميزة غالية الثمن من خلال عقد صفقة مع بائعين محددين ولا يتم بيعها في </a:t>
            </a:r>
            <a:r>
              <a:rPr lang="ar-DZ" sz="2400" b="1" dirty="0" err="1" smtClean="0">
                <a:latin typeface="Times New Roman"/>
                <a:cs typeface="Times New Roman"/>
              </a:rPr>
              <a:t>اي</a:t>
            </a:r>
            <a:r>
              <a:rPr lang="ar-DZ" sz="2400" b="1" dirty="0" smtClean="0">
                <a:latin typeface="Times New Roman"/>
                <a:cs typeface="Times New Roman"/>
              </a:rPr>
              <a:t> مكان بخلاف المصرح لهم بالبيع: </a:t>
            </a:r>
            <a:r>
              <a:rPr lang="ar-DZ" sz="2400" b="1" dirty="0" err="1" smtClean="0">
                <a:latin typeface="Times New Roman"/>
                <a:cs typeface="Times New Roman"/>
              </a:rPr>
              <a:t>استراتيجية</a:t>
            </a:r>
            <a:r>
              <a:rPr lang="ar-DZ" sz="2400" b="1" dirty="0" smtClean="0">
                <a:latin typeface="Times New Roman"/>
                <a:cs typeface="Times New Roman"/>
              </a:rPr>
              <a:t> التوزيع </a:t>
            </a:r>
            <a:r>
              <a:rPr lang="ar-DZ" sz="2400" b="1" dirty="0" err="1" smtClean="0">
                <a:latin typeface="Times New Roman"/>
                <a:cs typeface="Times New Roman"/>
              </a:rPr>
              <a:t>الحصري</a:t>
            </a:r>
            <a:endParaRPr lang="ar-DZ" sz="2400" b="1" dirty="0" smtClean="0">
              <a:latin typeface="Times New Roman"/>
              <a:cs typeface="Times New Roman"/>
            </a:endParaRPr>
          </a:p>
          <a:p>
            <a:pPr algn="r" rtl="1">
              <a:lnSpc>
                <a:spcPct val="150000"/>
              </a:lnSpc>
            </a:pPr>
            <a:r>
              <a:rPr lang="ar-DZ" sz="2400" b="1" dirty="0" smtClean="0">
                <a:latin typeface="Times New Roman"/>
                <a:cs typeface="Times New Roman"/>
              </a:rPr>
              <a:t>تقوم شركة ملابس بتوزيع البضائع على متاجر خاصة </a:t>
            </a:r>
            <a:r>
              <a:rPr lang="ar-DZ" sz="2400" b="1" dirty="0" err="1" smtClean="0">
                <a:latin typeface="Times New Roman"/>
                <a:cs typeface="Times New Roman"/>
              </a:rPr>
              <a:t>بالاضافة</a:t>
            </a:r>
            <a:r>
              <a:rPr lang="ar-DZ" sz="2400" b="1" dirty="0" smtClean="0">
                <a:latin typeface="Times New Roman"/>
                <a:cs typeface="Times New Roman"/>
              </a:rPr>
              <a:t> </a:t>
            </a:r>
            <a:r>
              <a:rPr lang="ar-DZ" sz="2400" b="1" dirty="0" err="1" smtClean="0">
                <a:latin typeface="Times New Roman"/>
                <a:cs typeface="Times New Roman"/>
              </a:rPr>
              <a:t>الى</a:t>
            </a:r>
            <a:r>
              <a:rPr lang="ar-DZ" sz="2400" b="1" dirty="0" smtClean="0">
                <a:latin typeface="Times New Roman"/>
                <a:cs typeface="Times New Roman"/>
              </a:rPr>
              <a:t> بعض المتاجر </a:t>
            </a:r>
            <a:r>
              <a:rPr lang="ar-DZ" sz="2400" b="1" dirty="0" err="1" smtClean="0">
                <a:latin typeface="Times New Roman"/>
                <a:cs typeface="Times New Roman"/>
              </a:rPr>
              <a:t>الاخرى</a:t>
            </a:r>
            <a:r>
              <a:rPr lang="ar-DZ" sz="2400" b="1" dirty="0" smtClean="0">
                <a:latin typeface="Times New Roman"/>
                <a:cs typeface="Times New Roman"/>
              </a:rPr>
              <a:t> المختارة وذلك بدلا من وضع المنتجات في مجموعة من المواقع: </a:t>
            </a:r>
            <a:r>
              <a:rPr lang="ar-DZ" sz="2400" b="1" dirty="0" err="1" smtClean="0">
                <a:latin typeface="Times New Roman"/>
                <a:cs typeface="Times New Roman"/>
              </a:rPr>
              <a:t>استراتيجية</a:t>
            </a:r>
            <a:r>
              <a:rPr lang="ar-DZ" sz="2400" b="1" dirty="0" smtClean="0">
                <a:latin typeface="Times New Roman"/>
                <a:cs typeface="Times New Roman"/>
              </a:rPr>
              <a:t> التوزيع الانتقائي </a:t>
            </a:r>
            <a:endParaRPr lang="ar-DZ" sz="2400" b="1" dirty="0" smtClean="0"/>
          </a:p>
          <a:p>
            <a:pPr algn="r" rtl="1">
              <a:lnSpc>
                <a:spcPct val="150000"/>
              </a:lnSpc>
            </a:pPr>
            <a:endParaRPr lang="en-ID" sz="2400" b="1" dirty="0">
              <a:latin typeface="Lato" panose="020F0502020204030203" pitchFamily="34" charset="0"/>
              <a:ea typeface="Open Sans" panose="020B0606030504020204" pitchFamily="34" charset="0"/>
              <a:cs typeface="Open Sans" panose="020B0606030504020204" pitchFamily="34" charset="0"/>
            </a:endParaRPr>
          </a:p>
        </p:txBody>
      </p:sp>
      <p:pic>
        <p:nvPicPr>
          <p:cNvPr id="10" name="Espace réservé pour une image  9" descr="téléchargement (1).jpg"/>
          <p:cNvPicPr>
            <a:picLocks noGrp="1" noChangeAspect="1"/>
          </p:cNvPicPr>
          <p:nvPr>
            <p:ph type="pic" sz="quarter" idx="10"/>
          </p:nvPr>
        </p:nvPicPr>
        <p:blipFill>
          <a:blip r:embed="rId2"/>
          <a:srcRect t="222" b="222"/>
          <a:stretch>
            <a:fillRect/>
          </a:stretch>
        </p:blipFill>
        <p:spPr/>
      </p:pic>
    </p:spTree>
    <p:extLst>
      <p:ext uri="{BB962C8B-B14F-4D97-AF65-F5344CB8AC3E}">
        <p14:creationId xmlns="" xmlns:p14="http://schemas.microsoft.com/office/powerpoint/2010/main" val="1645064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 xmlns:a16="http://schemas.microsoft.com/office/drawing/2014/main" id="{9F6BB530-878D-446D-9F47-A44C4E4E6099}"/>
              </a:ext>
            </a:extLst>
          </p:cNvPr>
          <p:cNvSpPr/>
          <p:nvPr/>
        </p:nvSpPr>
        <p:spPr>
          <a:xfrm>
            <a:off x="1" y="4067210"/>
            <a:ext cx="2343149" cy="2790789"/>
          </a:xfrm>
          <a:custGeom>
            <a:avLst/>
            <a:gdLst>
              <a:gd name="connsiteX0" fmla="*/ 4198620 w 4340879"/>
              <a:gd name="connsiteY0" fmla="*/ 5170170 h 5170170"/>
              <a:gd name="connsiteX1" fmla="*/ 0 w 4340879"/>
              <a:gd name="connsiteY1" fmla="*/ 5170170 h 5170170"/>
              <a:gd name="connsiteX2" fmla="*/ 0 w 4340879"/>
              <a:gd name="connsiteY2" fmla="*/ 0 h 5170170"/>
              <a:gd name="connsiteX3" fmla="*/ 1857375 w 4340879"/>
              <a:gd name="connsiteY3" fmla="*/ 1188720 h 5170170"/>
              <a:gd name="connsiteX4" fmla="*/ 4067175 w 4340879"/>
              <a:gd name="connsiteY4" fmla="*/ 3703320 h 5170170"/>
              <a:gd name="connsiteX5" fmla="*/ 4198620 w 4340879"/>
              <a:gd name="connsiteY5" fmla="*/ 5170170 h 5170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40879" h="5170170">
                <a:moveTo>
                  <a:pt x="4198620" y="5170170"/>
                </a:moveTo>
                <a:lnTo>
                  <a:pt x="0" y="5170170"/>
                </a:lnTo>
                <a:lnTo>
                  <a:pt x="0" y="0"/>
                </a:lnTo>
                <a:cubicBezTo>
                  <a:pt x="373380" y="519113"/>
                  <a:pt x="955358" y="1016318"/>
                  <a:pt x="1857375" y="1188720"/>
                </a:cubicBezTo>
                <a:cubicBezTo>
                  <a:pt x="4000500" y="1598295"/>
                  <a:pt x="4819650" y="2074545"/>
                  <a:pt x="4067175" y="3703320"/>
                </a:cubicBezTo>
                <a:cubicBezTo>
                  <a:pt x="3795713" y="4291013"/>
                  <a:pt x="3923348" y="4782503"/>
                  <a:pt x="4198620" y="5170170"/>
                </a:cubicBezTo>
                <a:close/>
              </a:path>
            </a:pathLst>
          </a:custGeom>
          <a:solidFill>
            <a:schemeClr val="accent5"/>
          </a:solidFill>
          <a:ln w="9525" cap="flat">
            <a:noFill/>
            <a:prstDash val="solid"/>
            <a:miter/>
          </a:ln>
        </p:spPr>
        <p:txBody>
          <a:bodyPr rtlCol="0" anchor="ctr"/>
          <a:lstStyle/>
          <a:p>
            <a:endParaRPr lang="en-ID"/>
          </a:p>
        </p:txBody>
      </p:sp>
      <p:sp>
        <p:nvSpPr>
          <p:cNvPr id="4" name="TextBox 3">
            <a:extLst>
              <a:ext uri="{FF2B5EF4-FFF2-40B4-BE49-F238E27FC236}">
                <a16:creationId xmlns="" xmlns:a16="http://schemas.microsoft.com/office/drawing/2014/main" id="{62414666-46AD-44DB-89AA-5784E9CEADBD}"/>
              </a:ext>
            </a:extLst>
          </p:cNvPr>
          <p:cNvSpPr txBox="1"/>
          <p:nvPr/>
        </p:nvSpPr>
        <p:spPr>
          <a:xfrm>
            <a:off x="3293791" y="3075057"/>
            <a:ext cx="4972836" cy="707886"/>
          </a:xfrm>
          <a:prstGeom prst="rect">
            <a:avLst/>
          </a:prstGeom>
          <a:noFill/>
        </p:spPr>
        <p:txBody>
          <a:bodyPr wrap="none" rtlCol="0">
            <a:spAutoFit/>
          </a:bodyPr>
          <a:lstStyle/>
          <a:p>
            <a:r>
              <a:rPr lang="en-US" sz="4000" b="1" dirty="0">
                <a:latin typeface="Bitter" panose="02000000000000000000" pitchFamily="2" charset="0"/>
              </a:rPr>
              <a:t>Thanks for </a:t>
            </a:r>
            <a:r>
              <a:rPr lang="en-US" sz="4000" b="1" dirty="0" smtClean="0">
                <a:latin typeface="Bitter" panose="02000000000000000000" pitchFamily="2" charset="0"/>
              </a:rPr>
              <a:t>listening</a:t>
            </a:r>
            <a:endParaRPr lang="en-ID" sz="4000" b="1" dirty="0">
              <a:latin typeface="Bitter" panose="02000000000000000000" pitchFamily="2" charset="0"/>
            </a:endParaRPr>
          </a:p>
        </p:txBody>
      </p:sp>
      <p:sp>
        <p:nvSpPr>
          <p:cNvPr id="5" name="Freeform: Shape 4">
            <a:extLst>
              <a:ext uri="{FF2B5EF4-FFF2-40B4-BE49-F238E27FC236}">
                <a16:creationId xmlns="" xmlns:a16="http://schemas.microsoft.com/office/drawing/2014/main" id="{890D180C-79BE-4F11-8F22-3C51D5ACCD09}"/>
              </a:ext>
            </a:extLst>
          </p:cNvPr>
          <p:cNvSpPr/>
          <p:nvPr/>
        </p:nvSpPr>
        <p:spPr>
          <a:xfrm>
            <a:off x="9003501" y="1"/>
            <a:ext cx="3188497" cy="2152650"/>
          </a:xfrm>
          <a:custGeom>
            <a:avLst/>
            <a:gdLst>
              <a:gd name="connsiteX0" fmla="*/ 5607695 w 5607694"/>
              <a:gd name="connsiteY0" fmla="*/ 0 h 3785923"/>
              <a:gd name="connsiteX1" fmla="*/ 5607695 w 5607694"/>
              <a:gd name="connsiteY1" fmla="*/ 3155633 h 3785923"/>
              <a:gd name="connsiteX2" fmla="*/ 3093095 w 5607694"/>
              <a:gd name="connsiteY2" fmla="*/ 3619500 h 3785923"/>
              <a:gd name="connsiteX3" fmla="*/ 1197620 w 5607694"/>
              <a:gd name="connsiteY3" fmla="*/ 1495425 h 3785923"/>
              <a:gd name="connsiteX4" fmla="*/ 27950 w 5607694"/>
              <a:gd name="connsiteY4" fmla="*/ 0 h 3785923"/>
              <a:gd name="connsiteX5" fmla="*/ 5607695 w 5607694"/>
              <a:gd name="connsiteY5" fmla="*/ 0 h 37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07694" h="3785923">
                <a:moveTo>
                  <a:pt x="5607695" y="0"/>
                </a:moveTo>
                <a:lnTo>
                  <a:pt x="5607695" y="3155633"/>
                </a:lnTo>
                <a:cubicBezTo>
                  <a:pt x="4947612" y="3717608"/>
                  <a:pt x="3984635" y="3982403"/>
                  <a:pt x="3093095" y="3619500"/>
                </a:cubicBezTo>
                <a:cubicBezTo>
                  <a:pt x="1340495" y="2905125"/>
                  <a:pt x="3054995" y="2266950"/>
                  <a:pt x="1197620" y="1495425"/>
                </a:cubicBezTo>
                <a:cubicBezTo>
                  <a:pt x="21282" y="1006793"/>
                  <a:pt x="-66348" y="387668"/>
                  <a:pt x="27950" y="0"/>
                </a:cubicBezTo>
                <a:lnTo>
                  <a:pt x="5607695" y="0"/>
                </a:lnTo>
                <a:close/>
              </a:path>
            </a:pathLst>
          </a:custGeom>
          <a:solidFill>
            <a:schemeClr val="accent3"/>
          </a:solidFill>
          <a:ln w="9525" cap="flat">
            <a:noFill/>
            <a:prstDash val="solid"/>
            <a:miter/>
          </a:ln>
        </p:spPr>
        <p:txBody>
          <a:bodyPr rtlCol="0" anchor="ctr"/>
          <a:lstStyle/>
          <a:p>
            <a:endParaRPr lang="en-ID"/>
          </a:p>
        </p:txBody>
      </p:sp>
    </p:spTree>
    <p:extLst>
      <p:ext uri="{BB962C8B-B14F-4D97-AF65-F5344CB8AC3E}">
        <p14:creationId xmlns="" xmlns:p14="http://schemas.microsoft.com/office/powerpoint/2010/main" val="3652352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 xmlns:a16="http://schemas.microsoft.com/office/drawing/2014/main" id="{9F6BB530-878D-446D-9F47-A44C4E4E6099}"/>
              </a:ext>
            </a:extLst>
          </p:cNvPr>
          <p:cNvSpPr/>
          <p:nvPr/>
        </p:nvSpPr>
        <p:spPr>
          <a:xfrm>
            <a:off x="1" y="4067210"/>
            <a:ext cx="2343149" cy="2790789"/>
          </a:xfrm>
          <a:custGeom>
            <a:avLst/>
            <a:gdLst>
              <a:gd name="connsiteX0" fmla="*/ 4198620 w 4340879"/>
              <a:gd name="connsiteY0" fmla="*/ 5170170 h 5170170"/>
              <a:gd name="connsiteX1" fmla="*/ 0 w 4340879"/>
              <a:gd name="connsiteY1" fmla="*/ 5170170 h 5170170"/>
              <a:gd name="connsiteX2" fmla="*/ 0 w 4340879"/>
              <a:gd name="connsiteY2" fmla="*/ 0 h 5170170"/>
              <a:gd name="connsiteX3" fmla="*/ 1857375 w 4340879"/>
              <a:gd name="connsiteY3" fmla="*/ 1188720 h 5170170"/>
              <a:gd name="connsiteX4" fmla="*/ 4067175 w 4340879"/>
              <a:gd name="connsiteY4" fmla="*/ 3703320 h 5170170"/>
              <a:gd name="connsiteX5" fmla="*/ 4198620 w 4340879"/>
              <a:gd name="connsiteY5" fmla="*/ 5170170 h 5170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40879" h="5170170">
                <a:moveTo>
                  <a:pt x="4198620" y="5170170"/>
                </a:moveTo>
                <a:lnTo>
                  <a:pt x="0" y="5170170"/>
                </a:lnTo>
                <a:lnTo>
                  <a:pt x="0" y="0"/>
                </a:lnTo>
                <a:cubicBezTo>
                  <a:pt x="373380" y="519113"/>
                  <a:pt x="955358" y="1016318"/>
                  <a:pt x="1857375" y="1188720"/>
                </a:cubicBezTo>
                <a:cubicBezTo>
                  <a:pt x="4000500" y="1598295"/>
                  <a:pt x="4819650" y="2074545"/>
                  <a:pt x="4067175" y="3703320"/>
                </a:cubicBezTo>
                <a:cubicBezTo>
                  <a:pt x="3795713" y="4291013"/>
                  <a:pt x="3923348" y="4782503"/>
                  <a:pt x="4198620" y="5170170"/>
                </a:cubicBezTo>
                <a:close/>
              </a:path>
            </a:pathLst>
          </a:custGeom>
          <a:solidFill>
            <a:schemeClr val="accent5"/>
          </a:solidFill>
          <a:ln w="9525" cap="flat">
            <a:noFill/>
            <a:prstDash val="solid"/>
            <a:miter/>
          </a:ln>
        </p:spPr>
        <p:txBody>
          <a:bodyPr rtlCol="0" anchor="ctr"/>
          <a:lstStyle/>
          <a:p>
            <a:endParaRPr lang="en-ID"/>
          </a:p>
        </p:txBody>
      </p:sp>
      <p:sp>
        <p:nvSpPr>
          <p:cNvPr id="4" name="TextBox 3">
            <a:extLst>
              <a:ext uri="{FF2B5EF4-FFF2-40B4-BE49-F238E27FC236}">
                <a16:creationId xmlns="" xmlns:a16="http://schemas.microsoft.com/office/drawing/2014/main" id="{62414666-46AD-44DB-89AA-5784E9CEADBD}"/>
              </a:ext>
            </a:extLst>
          </p:cNvPr>
          <p:cNvSpPr txBox="1"/>
          <p:nvPr/>
        </p:nvSpPr>
        <p:spPr>
          <a:xfrm>
            <a:off x="3293791" y="3075057"/>
            <a:ext cx="4972836" cy="707886"/>
          </a:xfrm>
          <a:prstGeom prst="rect">
            <a:avLst/>
          </a:prstGeom>
          <a:noFill/>
        </p:spPr>
        <p:txBody>
          <a:bodyPr wrap="none" rtlCol="0">
            <a:spAutoFit/>
          </a:bodyPr>
          <a:lstStyle/>
          <a:p>
            <a:r>
              <a:rPr lang="en-US" sz="4000" b="1" dirty="0">
                <a:latin typeface="Bitter" panose="02000000000000000000" pitchFamily="2" charset="0"/>
              </a:rPr>
              <a:t>Thanks for </a:t>
            </a:r>
            <a:r>
              <a:rPr lang="en-US" sz="4000" b="1" dirty="0" smtClean="0">
                <a:latin typeface="Bitter" panose="02000000000000000000" pitchFamily="2" charset="0"/>
              </a:rPr>
              <a:t>listening</a:t>
            </a:r>
            <a:endParaRPr lang="en-ID" sz="4000" b="1" dirty="0">
              <a:latin typeface="Bitter" panose="02000000000000000000" pitchFamily="2" charset="0"/>
            </a:endParaRPr>
          </a:p>
        </p:txBody>
      </p:sp>
      <p:sp>
        <p:nvSpPr>
          <p:cNvPr id="5" name="Freeform: Shape 4">
            <a:extLst>
              <a:ext uri="{FF2B5EF4-FFF2-40B4-BE49-F238E27FC236}">
                <a16:creationId xmlns="" xmlns:a16="http://schemas.microsoft.com/office/drawing/2014/main" id="{890D180C-79BE-4F11-8F22-3C51D5ACCD09}"/>
              </a:ext>
            </a:extLst>
          </p:cNvPr>
          <p:cNvSpPr/>
          <p:nvPr/>
        </p:nvSpPr>
        <p:spPr>
          <a:xfrm>
            <a:off x="9003501" y="1"/>
            <a:ext cx="3188497" cy="2152650"/>
          </a:xfrm>
          <a:custGeom>
            <a:avLst/>
            <a:gdLst>
              <a:gd name="connsiteX0" fmla="*/ 5607695 w 5607694"/>
              <a:gd name="connsiteY0" fmla="*/ 0 h 3785923"/>
              <a:gd name="connsiteX1" fmla="*/ 5607695 w 5607694"/>
              <a:gd name="connsiteY1" fmla="*/ 3155633 h 3785923"/>
              <a:gd name="connsiteX2" fmla="*/ 3093095 w 5607694"/>
              <a:gd name="connsiteY2" fmla="*/ 3619500 h 3785923"/>
              <a:gd name="connsiteX3" fmla="*/ 1197620 w 5607694"/>
              <a:gd name="connsiteY3" fmla="*/ 1495425 h 3785923"/>
              <a:gd name="connsiteX4" fmla="*/ 27950 w 5607694"/>
              <a:gd name="connsiteY4" fmla="*/ 0 h 3785923"/>
              <a:gd name="connsiteX5" fmla="*/ 5607695 w 5607694"/>
              <a:gd name="connsiteY5" fmla="*/ 0 h 37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07694" h="3785923">
                <a:moveTo>
                  <a:pt x="5607695" y="0"/>
                </a:moveTo>
                <a:lnTo>
                  <a:pt x="5607695" y="3155633"/>
                </a:lnTo>
                <a:cubicBezTo>
                  <a:pt x="4947612" y="3717608"/>
                  <a:pt x="3984635" y="3982403"/>
                  <a:pt x="3093095" y="3619500"/>
                </a:cubicBezTo>
                <a:cubicBezTo>
                  <a:pt x="1340495" y="2905125"/>
                  <a:pt x="3054995" y="2266950"/>
                  <a:pt x="1197620" y="1495425"/>
                </a:cubicBezTo>
                <a:cubicBezTo>
                  <a:pt x="21282" y="1006793"/>
                  <a:pt x="-66348" y="387668"/>
                  <a:pt x="27950" y="0"/>
                </a:cubicBezTo>
                <a:lnTo>
                  <a:pt x="5607695" y="0"/>
                </a:lnTo>
                <a:close/>
              </a:path>
            </a:pathLst>
          </a:custGeom>
          <a:solidFill>
            <a:schemeClr val="accent3"/>
          </a:solidFill>
          <a:ln w="9525" cap="flat">
            <a:noFill/>
            <a:prstDash val="solid"/>
            <a:miter/>
          </a:ln>
        </p:spPr>
        <p:txBody>
          <a:bodyPr rtlCol="0" anchor="ctr"/>
          <a:lstStyle/>
          <a:p>
            <a:endParaRPr lang="en-ID"/>
          </a:p>
        </p:txBody>
      </p:sp>
    </p:spTree>
    <p:extLst>
      <p:ext uri="{BB962C8B-B14F-4D97-AF65-F5344CB8AC3E}">
        <p14:creationId xmlns="" xmlns:p14="http://schemas.microsoft.com/office/powerpoint/2010/main" val="3652352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 xmlns:a16="http://schemas.microsoft.com/office/drawing/2014/main" id="{CC80C791-ECB7-485B-B94C-105ED33BCAA8}"/>
              </a:ext>
            </a:extLst>
          </p:cNvPr>
          <p:cNvSpPr/>
          <p:nvPr/>
        </p:nvSpPr>
        <p:spPr>
          <a:xfrm>
            <a:off x="1" y="4067210"/>
            <a:ext cx="2343149" cy="2790789"/>
          </a:xfrm>
          <a:custGeom>
            <a:avLst/>
            <a:gdLst>
              <a:gd name="connsiteX0" fmla="*/ 4198620 w 4340879"/>
              <a:gd name="connsiteY0" fmla="*/ 5170170 h 5170170"/>
              <a:gd name="connsiteX1" fmla="*/ 0 w 4340879"/>
              <a:gd name="connsiteY1" fmla="*/ 5170170 h 5170170"/>
              <a:gd name="connsiteX2" fmla="*/ 0 w 4340879"/>
              <a:gd name="connsiteY2" fmla="*/ 0 h 5170170"/>
              <a:gd name="connsiteX3" fmla="*/ 1857375 w 4340879"/>
              <a:gd name="connsiteY3" fmla="*/ 1188720 h 5170170"/>
              <a:gd name="connsiteX4" fmla="*/ 4067175 w 4340879"/>
              <a:gd name="connsiteY4" fmla="*/ 3703320 h 5170170"/>
              <a:gd name="connsiteX5" fmla="*/ 4198620 w 4340879"/>
              <a:gd name="connsiteY5" fmla="*/ 5170170 h 5170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40879" h="5170170">
                <a:moveTo>
                  <a:pt x="4198620" y="5170170"/>
                </a:moveTo>
                <a:lnTo>
                  <a:pt x="0" y="5170170"/>
                </a:lnTo>
                <a:lnTo>
                  <a:pt x="0" y="0"/>
                </a:lnTo>
                <a:cubicBezTo>
                  <a:pt x="373380" y="519113"/>
                  <a:pt x="955358" y="1016318"/>
                  <a:pt x="1857375" y="1188720"/>
                </a:cubicBezTo>
                <a:cubicBezTo>
                  <a:pt x="4000500" y="1598295"/>
                  <a:pt x="4819650" y="2074545"/>
                  <a:pt x="4067175" y="3703320"/>
                </a:cubicBezTo>
                <a:cubicBezTo>
                  <a:pt x="3795713" y="4291013"/>
                  <a:pt x="3923348" y="4782503"/>
                  <a:pt x="4198620" y="5170170"/>
                </a:cubicBezTo>
                <a:close/>
              </a:path>
            </a:pathLst>
          </a:custGeom>
          <a:solidFill>
            <a:schemeClr val="accent5"/>
          </a:solidFill>
          <a:ln w="9525" cap="flat">
            <a:noFill/>
            <a:prstDash val="solid"/>
            <a:miter/>
          </a:ln>
        </p:spPr>
        <p:txBody>
          <a:bodyPr rtlCol="0" anchor="ctr"/>
          <a:lstStyle/>
          <a:p>
            <a:endParaRPr lang="en-ID"/>
          </a:p>
        </p:txBody>
      </p:sp>
      <p:sp>
        <p:nvSpPr>
          <p:cNvPr id="6" name="Rectangle: Rounded Corners 5">
            <a:extLst>
              <a:ext uri="{FF2B5EF4-FFF2-40B4-BE49-F238E27FC236}">
                <a16:creationId xmlns="" xmlns:a16="http://schemas.microsoft.com/office/drawing/2014/main" id="{38254FF6-9F29-4044-9CAC-22FF76CFC674}"/>
              </a:ext>
            </a:extLst>
          </p:cNvPr>
          <p:cNvSpPr/>
          <p:nvPr/>
        </p:nvSpPr>
        <p:spPr>
          <a:xfrm>
            <a:off x="1283718" y="447901"/>
            <a:ext cx="1745232" cy="2324100"/>
          </a:xfrm>
          <a:prstGeom prst="roundRect">
            <a:avLst>
              <a:gd name="adj" fmla="val 0"/>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8" name="TextBox 7">
            <a:extLst>
              <a:ext uri="{FF2B5EF4-FFF2-40B4-BE49-F238E27FC236}">
                <a16:creationId xmlns="" xmlns:a16="http://schemas.microsoft.com/office/drawing/2014/main" id="{7CAAE429-39E0-43FC-ABB7-BBDDD54ED18D}"/>
              </a:ext>
            </a:extLst>
          </p:cNvPr>
          <p:cNvSpPr txBox="1"/>
          <p:nvPr/>
        </p:nvSpPr>
        <p:spPr>
          <a:xfrm>
            <a:off x="1272540" y="2149019"/>
            <a:ext cx="10668000" cy="4247317"/>
          </a:xfrm>
          <a:prstGeom prst="rect">
            <a:avLst/>
          </a:prstGeom>
          <a:noFill/>
        </p:spPr>
        <p:txBody>
          <a:bodyPr wrap="square" rtlCol="0">
            <a:spAutoFit/>
          </a:bodyPr>
          <a:lstStyle/>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تخيل مؤسسة قامت </a:t>
            </a:r>
            <a:r>
              <a:rPr lang="ar-DZ" sz="2000" b="1" dirty="0" err="1" smtClean="0">
                <a:latin typeface="Lato" panose="020F0502020204030203" pitchFamily="34" charset="0"/>
                <a:ea typeface="Open Sans" panose="020B0606030504020204" pitchFamily="34" charset="0"/>
                <a:cs typeface="Open Sans" panose="020B0606030504020204" pitchFamily="34" charset="0"/>
              </a:rPr>
              <a:t>بانفاق</a:t>
            </a:r>
            <a:r>
              <a:rPr lang="ar-DZ" sz="2000" b="1" dirty="0" smtClean="0">
                <a:latin typeface="Lato" panose="020F0502020204030203" pitchFamily="34" charset="0"/>
                <a:ea typeface="Open Sans" panose="020B0606030504020204" pitchFamily="34" charset="0"/>
                <a:cs typeface="Open Sans" panose="020B0606030504020204" pitchFamily="34" charset="0"/>
              </a:rPr>
              <a:t> الكثير على دراسة السوق المستهدف واحتياجاته ثم تقوم على تلبيتها في شكل منتج </a:t>
            </a:r>
            <a:r>
              <a:rPr lang="ar-DZ" sz="2000" b="1" dirty="0" err="1" smtClean="0">
                <a:latin typeface="Lato" panose="020F0502020204030203" pitchFamily="34" charset="0"/>
                <a:ea typeface="Open Sans" panose="020B0606030504020204" pitchFamily="34" charset="0"/>
                <a:cs typeface="Open Sans" panose="020B0606030504020204" pitchFamily="34" charset="0"/>
              </a:rPr>
              <a:t>او</a:t>
            </a:r>
            <a:r>
              <a:rPr lang="ar-DZ" sz="2000" b="1" dirty="0" smtClean="0">
                <a:latin typeface="Lato" panose="020F0502020204030203" pitchFamily="34" charset="0"/>
                <a:ea typeface="Open Sans" panose="020B0606030504020204" pitchFamily="34" charset="0"/>
                <a:cs typeface="Open Sans" panose="020B0606030504020204" pitchFamily="34" charset="0"/>
              </a:rPr>
              <a:t> خدمة عالية الجودة ثم تسوق لها بشكل فعال باستخدامات جميع الوسائل الاحترافية المتاحة ثم تكتشف </a:t>
            </a:r>
            <a:r>
              <a:rPr lang="ar-DZ" sz="2000" b="1" dirty="0" err="1" smtClean="0">
                <a:latin typeface="Lato" panose="020F0502020204030203" pitchFamily="34" charset="0"/>
                <a:ea typeface="Open Sans" panose="020B0606030504020204" pitchFamily="34" charset="0"/>
                <a:cs typeface="Open Sans" panose="020B0606030504020204" pitchFamily="34" charset="0"/>
              </a:rPr>
              <a:t>ان</a:t>
            </a:r>
            <a:r>
              <a:rPr lang="ar-DZ" sz="2000" b="1" dirty="0" smtClean="0">
                <a:latin typeface="Lato" panose="020F0502020204030203" pitchFamily="34" charset="0"/>
                <a:ea typeface="Open Sans" panose="020B0606030504020204" pitchFamily="34" charset="0"/>
                <a:cs typeface="Open Sans" panose="020B0606030504020204" pitchFamily="34" charset="0"/>
              </a:rPr>
              <a:t> جميع مساعيها باتت بالفشل </a:t>
            </a:r>
          </a:p>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لماذا؟</a:t>
            </a:r>
          </a:p>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لان المنتج </a:t>
            </a:r>
            <a:r>
              <a:rPr lang="ar-DZ" sz="2000" b="1" dirty="0" err="1" smtClean="0">
                <a:latin typeface="Lato" panose="020F0502020204030203" pitchFamily="34" charset="0"/>
                <a:ea typeface="Open Sans" panose="020B0606030504020204" pitchFamily="34" charset="0"/>
                <a:cs typeface="Open Sans" panose="020B0606030504020204" pitchFamily="34" charset="0"/>
              </a:rPr>
              <a:t>او</a:t>
            </a:r>
            <a:r>
              <a:rPr lang="ar-DZ" sz="2000" b="1" dirty="0" smtClean="0">
                <a:latin typeface="Lato" panose="020F0502020204030203" pitchFamily="34" charset="0"/>
                <a:ea typeface="Open Sans" panose="020B0606030504020204" pitchFamily="34" charset="0"/>
                <a:cs typeface="Open Sans" panose="020B0606030504020204" pitchFamily="34" charset="0"/>
              </a:rPr>
              <a:t> الخدمة لم تصل من </a:t>
            </a:r>
            <a:r>
              <a:rPr lang="ar-DZ" sz="2000" b="1" dirty="0" err="1" smtClean="0">
                <a:latin typeface="Lato" panose="020F0502020204030203" pitchFamily="34" charset="0"/>
                <a:ea typeface="Open Sans" panose="020B0606030504020204" pitchFamily="34" charset="0"/>
                <a:cs typeface="Open Sans" panose="020B0606030504020204" pitchFamily="34" charset="0"/>
              </a:rPr>
              <a:t>الاساس</a:t>
            </a:r>
            <a:r>
              <a:rPr lang="ar-DZ" sz="2000" b="1" dirty="0" smtClean="0">
                <a:latin typeface="Lato" panose="020F0502020204030203" pitchFamily="34" charset="0"/>
                <a:ea typeface="Open Sans" panose="020B0606030504020204" pitchFamily="34" charset="0"/>
                <a:cs typeface="Open Sans" panose="020B0606030504020204" pitchFamily="34" charset="0"/>
              </a:rPr>
              <a:t> </a:t>
            </a:r>
            <a:r>
              <a:rPr lang="ar-DZ" sz="2000" b="1" dirty="0" err="1" smtClean="0">
                <a:latin typeface="Lato" panose="020F0502020204030203" pitchFamily="34" charset="0"/>
                <a:ea typeface="Open Sans" panose="020B0606030504020204" pitchFamily="34" charset="0"/>
                <a:cs typeface="Open Sans" panose="020B0606030504020204" pitchFamily="34" charset="0"/>
              </a:rPr>
              <a:t>الى</a:t>
            </a:r>
            <a:r>
              <a:rPr lang="ar-DZ" sz="2000" b="1" dirty="0" smtClean="0">
                <a:latin typeface="Lato" panose="020F0502020204030203" pitchFamily="34" charset="0"/>
                <a:ea typeface="Open Sans" panose="020B0606030504020204" pitchFamily="34" charset="0"/>
                <a:cs typeface="Open Sans" panose="020B0606030504020204" pitchFamily="34" charset="0"/>
              </a:rPr>
              <a:t> العميل  أو وصلت في الوقت غير المناسب أو على بشكل تالف أو غير مناسب </a:t>
            </a:r>
          </a:p>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كيف؟</a:t>
            </a:r>
          </a:p>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لان المؤسسة لم تعرف كيف تقوم </a:t>
            </a:r>
            <a:r>
              <a:rPr lang="ar-DZ" sz="2000" b="1" dirty="0" err="1" smtClean="0">
                <a:latin typeface="Lato" panose="020F0502020204030203" pitchFamily="34" charset="0"/>
                <a:ea typeface="Open Sans" panose="020B0606030504020204" pitchFamily="34" charset="0"/>
                <a:cs typeface="Open Sans" panose="020B0606030504020204" pitchFamily="34" charset="0"/>
              </a:rPr>
              <a:t>بادارة</a:t>
            </a:r>
            <a:r>
              <a:rPr lang="ar-DZ" sz="2000" b="1" dirty="0" smtClean="0">
                <a:latin typeface="Lato" panose="020F0502020204030203" pitchFamily="34" charset="0"/>
                <a:ea typeface="Open Sans" panose="020B0606030504020204" pitchFamily="34" charset="0"/>
                <a:cs typeface="Open Sans" panose="020B0606030504020204" pitchFamily="34" charset="0"/>
              </a:rPr>
              <a:t> توزيع منتجها بالشكل المناسب أو لم تعرف تختار قناة التوزيع المناسبة أو المثالية التي تقوم </a:t>
            </a:r>
            <a:r>
              <a:rPr lang="ar-DZ" sz="2000" b="1" dirty="0" err="1" smtClean="0">
                <a:latin typeface="Lato" panose="020F0502020204030203" pitchFamily="34" charset="0"/>
                <a:ea typeface="Open Sans" panose="020B0606030504020204" pitchFamily="34" charset="0"/>
                <a:cs typeface="Open Sans" panose="020B0606030504020204" pitchFamily="34" charset="0"/>
              </a:rPr>
              <a:t>باتمام</a:t>
            </a:r>
            <a:r>
              <a:rPr lang="ar-DZ" sz="2000" b="1" dirty="0" smtClean="0">
                <a:latin typeface="Lato" panose="020F0502020204030203" pitchFamily="34" charset="0"/>
                <a:ea typeface="Open Sans" panose="020B0606030504020204" pitchFamily="34" charset="0"/>
                <a:cs typeface="Open Sans" panose="020B0606030504020204" pitchFamily="34" charset="0"/>
              </a:rPr>
              <a:t> صفقة البيع بنجاح</a:t>
            </a:r>
          </a:p>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النتيجة :</a:t>
            </a:r>
          </a:p>
          <a:p>
            <a:pPr algn="r" rtl="1">
              <a:lnSpc>
                <a:spcPct val="150000"/>
              </a:lnSpc>
            </a:pPr>
            <a:r>
              <a:rPr lang="ar-DZ" sz="2000" b="1" dirty="0" smtClean="0">
                <a:latin typeface="Lato" panose="020F0502020204030203" pitchFamily="34" charset="0"/>
                <a:ea typeface="Open Sans" panose="020B0606030504020204" pitchFamily="34" charset="0"/>
                <a:cs typeface="Open Sans" panose="020B0606030504020204" pitchFamily="34" charset="0"/>
              </a:rPr>
              <a:t>هذا باختصار الدور الذي تلعبه </a:t>
            </a:r>
            <a:r>
              <a:rPr lang="ar-DZ" sz="2000" b="1" dirty="0" err="1" smtClean="0">
                <a:latin typeface="Lato" panose="020F0502020204030203" pitchFamily="34" charset="0"/>
                <a:ea typeface="Open Sans" panose="020B0606030504020204" pitchFamily="34" charset="0"/>
                <a:cs typeface="Open Sans" panose="020B0606030504020204" pitchFamily="34" charset="0"/>
              </a:rPr>
              <a:t>ادارة</a:t>
            </a:r>
            <a:r>
              <a:rPr lang="ar-DZ" sz="2000" b="1" dirty="0" smtClean="0">
                <a:latin typeface="Lato" panose="020F0502020204030203" pitchFamily="34" charset="0"/>
                <a:ea typeface="Open Sans" panose="020B0606030504020204" pitchFamily="34" charset="0"/>
                <a:cs typeface="Open Sans" panose="020B0606030504020204" pitchFamily="34" charset="0"/>
              </a:rPr>
              <a:t> التوزيع في سلاسل الإمداد للمؤسسات </a:t>
            </a:r>
          </a:p>
        </p:txBody>
      </p:sp>
      <p:sp>
        <p:nvSpPr>
          <p:cNvPr id="9" name="Freeform: Shape 8">
            <a:extLst>
              <a:ext uri="{FF2B5EF4-FFF2-40B4-BE49-F238E27FC236}">
                <a16:creationId xmlns="" xmlns:a16="http://schemas.microsoft.com/office/drawing/2014/main" id="{6128FBF4-A549-4678-80A0-8F86D3CB170A}"/>
              </a:ext>
            </a:extLst>
          </p:cNvPr>
          <p:cNvSpPr/>
          <p:nvPr/>
        </p:nvSpPr>
        <p:spPr>
          <a:xfrm>
            <a:off x="9003501" y="1"/>
            <a:ext cx="3188497" cy="2152650"/>
          </a:xfrm>
          <a:custGeom>
            <a:avLst/>
            <a:gdLst>
              <a:gd name="connsiteX0" fmla="*/ 5607695 w 5607694"/>
              <a:gd name="connsiteY0" fmla="*/ 0 h 3785923"/>
              <a:gd name="connsiteX1" fmla="*/ 5607695 w 5607694"/>
              <a:gd name="connsiteY1" fmla="*/ 3155633 h 3785923"/>
              <a:gd name="connsiteX2" fmla="*/ 3093095 w 5607694"/>
              <a:gd name="connsiteY2" fmla="*/ 3619500 h 3785923"/>
              <a:gd name="connsiteX3" fmla="*/ 1197620 w 5607694"/>
              <a:gd name="connsiteY3" fmla="*/ 1495425 h 3785923"/>
              <a:gd name="connsiteX4" fmla="*/ 27950 w 5607694"/>
              <a:gd name="connsiteY4" fmla="*/ 0 h 3785923"/>
              <a:gd name="connsiteX5" fmla="*/ 5607695 w 5607694"/>
              <a:gd name="connsiteY5" fmla="*/ 0 h 3785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07694" h="3785923">
                <a:moveTo>
                  <a:pt x="5607695" y="0"/>
                </a:moveTo>
                <a:lnTo>
                  <a:pt x="5607695" y="3155633"/>
                </a:lnTo>
                <a:cubicBezTo>
                  <a:pt x="4947612" y="3717608"/>
                  <a:pt x="3984635" y="3982403"/>
                  <a:pt x="3093095" y="3619500"/>
                </a:cubicBezTo>
                <a:cubicBezTo>
                  <a:pt x="1340495" y="2905125"/>
                  <a:pt x="3054995" y="2266950"/>
                  <a:pt x="1197620" y="1495425"/>
                </a:cubicBezTo>
                <a:cubicBezTo>
                  <a:pt x="21282" y="1006793"/>
                  <a:pt x="-66348" y="387668"/>
                  <a:pt x="27950" y="0"/>
                </a:cubicBezTo>
                <a:lnTo>
                  <a:pt x="5607695" y="0"/>
                </a:lnTo>
                <a:close/>
              </a:path>
            </a:pathLst>
          </a:custGeom>
          <a:solidFill>
            <a:schemeClr val="accent3"/>
          </a:solidFill>
          <a:ln w="9525" cap="flat">
            <a:noFill/>
            <a:prstDash val="solid"/>
            <a:miter/>
          </a:ln>
        </p:spPr>
        <p:txBody>
          <a:bodyPr rtlCol="0" anchor="ctr"/>
          <a:lstStyle/>
          <a:p>
            <a:endParaRPr lang="en-ID"/>
          </a:p>
        </p:txBody>
      </p:sp>
      <p:sp>
        <p:nvSpPr>
          <p:cNvPr id="7" name="Ellipse 6"/>
          <p:cNvSpPr/>
          <p:nvPr/>
        </p:nvSpPr>
        <p:spPr>
          <a:xfrm>
            <a:off x="5554980" y="1219200"/>
            <a:ext cx="1630680" cy="609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مقدمة</a:t>
            </a:r>
            <a:endParaRPr lang="fr-FR" b="1" dirty="0">
              <a:solidFill>
                <a:schemeClr val="bg1">
                  <a:lumMod val="10000"/>
                </a:schemeClr>
              </a:solidFill>
            </a:endParaRPr>
          </a:p>
        </p:txBody>
      </p:sp>
    </p:spTree>
    <p:extLst>
      <p:ext uri="{BB962C8B-B14F-4D97-AF65-F5344CB8AC3E}">
        <p14:creationId xmlns="" xmlns:p14="http://schemas.microsoft.com/office/powerpoint/2010/main" val="1531687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strips(down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strips(downLeft)">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strips(downLeft)">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strips(downLeft)">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strips(downLeft)">
                                      <p:cBhvr>
                                        <p:cTn id="32" dur="500"/>
                                        <p:tgtEl>
                                          <p:spTgt spid="8">
                                            <p:txEl>
                                              <p:pRg st="5" end="5"/>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strips(downLeft)">
                                      <p:cBhvr>
                                        <p:cTn id="35"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3">
            <a:extLst>
              <a:ext uri="{FF2B5EF4-FFF2-40B4-BE49-F238E27FC236}">
                <a16:creationId xmlns="" xmlns:a16="http://schemas.microsoft.com/office/drawing/2014/main" id="{DEBB6261-4910-477B-B4AF-7418FCAA4B38}"/>
              </a:ext>
            </a:extLst>
          </p:cNvPr>
          <p:cNvSpPr/>
          <p:nvPr/>
        </p:nvSpPr>
        <p:spPr>
          <a:xfrm>
            <a:off x="9410700" y="0"/>
            <a:ext cx="2781299" cy="1753129"/>
          </a:xfrm>
          <a:custGeom>
            <a:avLst/>
            <a:gdLst>
              <a:gd name="connsiteX0" fmla="*/ 3945255 w 3945255"/>
              <a:gd name="connsiteY0" fmla="*/ 0 h 2486802"/>
              <a:gd name="connsiteX1" fmla="*/ 3945255 w 3945255"/>
              <a:gd name="connsiteY1" fmla="*/ 1375410 h 2486802"/>
              <a:gd name="connsiteX2" fmla="*/ 2268855 w 3945255"/>
              <a:gd name="connsiteY2" fmla="*/ 2476500 h 2486802"/>
              <a:gd name="connsiteX3" fmla="*/ 0 w 3945255"/>
              <a:gd name="connsiteY3" fmla="*/ 0 h 2486802"/>
              <a:gd name="connsiteX4" fmla="*/ 3945255 w 3945255"/>
              <a:gd name="connsiteY4" fmla="*/ 0 h 2486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5255" h="2486802">
                <a:moveTo>
                  <a:pt x="3945255" y="0"/>
                </a:moveTo>
                <a:lnTo>
                  <a:pt x="3945255" y="1375410"/>
                </a:lnTo>
                <a:cubicBezTo>
                  <a:pt x="3668078" y="1911668"/>
                  <a:pt x="3168968" y="2390775"/>
                  <a:pt x="2268855" y="2476500"/>
                </a:cubicBezTo>
                <a:cubicBezTo>
                  <a:pt x="548640" y="2640330"/>
                  <a:pt x="109538" y="807720"/>
                  <a:pt x="0" y="0"/>
                </a:cubicBezTo>
                <a:lnTo>
                  <a:pt x="3945255" y="0"/>
                </a:lnTo>
                <a:close/>
              </a:path>
            </a:pathLst>
          </a:custGeom>
          <a:solidFill>
            <a:schemeClr val="accent5"/>
          </a:solidFill>
          <a:ln w="9525" cap="flat">
            <a:noFill/>
            <a:prstDash val="solid"/>
            <a:miter/>
          </a:ln>
        </p:spPr>
        <p:txBody>
          <a:bodyPr rtlCol="0" anchor="ctr"/>
          <a:lstStyle/>
          <a:p>
            <a:endParaRPr lang="en-ID"/>
          </a:p>
        </p:txBody>
      </p:sp>
      <p:sp>
        <p:nvSpPr>
          <p:cNvPr id="5" name="Freeform: Shape 4">
            <a:extLst>
              <a:ext uri="{FF2B5EF4-FFF2-40B4-BE49-F238E27FC236}">
                <a16:creationId xmlns="" xmlns:a16="http://schemas.microsoft.com/office/drawing/2014/main" id="{1CD26980-736F-4D93-8000-5DE623F516CC}"/>
              </a:ext>
            </a:extLst>
          </p:cNvPr>
          <p:cNvSpPr/>
          <p:nvPr/>
        </p:nvSpPr>
        <p:spPr>
          <a:xfrm>
            <a:off x="0" y="5177890"/>
            <a:ext cx="2533650" cy="1680110"/>
          </a:xfrm>
          <a:custGeom>
            <a:avLst/>
            <a:gdLst>
              <a:gd name="connsiteX0" fmla="*/ 1693545 w 1693545"/>
              <a:gd name="connsiteY0" fmla="*/ 1123022 h 1123021"/>
              <a:gd name="connsiteX1" fmla="*/ 0 w 1693545"/>
              <a:gd name="connsiteY1" fmla="*/ 1123022 h 1123021"/>
              <a:gd name="connsiteX2" fmla="*/ 0 w 1693545"/>
              <a:gd name="connsiteY2" fmla="*/ 24 h 1123021"/>
              <a:gd name="connsiteX3" fmla="*/ 1693545 w 1693545"/>
              <a:gd name="connsiteY3" fmla="*/ 1123022 h 1123021"/>
            </a:gdLst>
            <a:ahLst/>
            <a:cxnLst>
              <a:cxn ang="0">
                <a:pos x="connsiteX0" y="connsiteY0"/>
              </a:cxn>
              <a:cxn ang="0">
                <a:pos x="connsiteX1" y="connsiteY1"/>
              </a:cxn>
              <a:cxn ang="0">
                <a:pos x="connsiteX2" y="connsiteY2"/>
              </a:cxn>
              <a:cxn ang="0">
                <a:pos x="connsiteX3" y="connsiteY3"/>
              </a:cxn>
            </a:cxnLst>
            <a:rect l="l" t="t" r="r" b="b"/>
            <a:pathLst>
              <a:path w="1693545" h="1123021">
                <a:moveTo>
                  <a:pt x="1693545" y="1123022"/>
                </a:moveTo>
                <a:lnTo>
                  <a:pt x="0" y="1123022"/>
                </a:lnTo>
                <a:lnTo>
                  <a:pt x="0" y="24"/>
                </a:lnTo>
                <a:cubicBezTo>
                  <a:pt x="928688" y="-4739"/>
                  <a:pt x="1460183" y="702017"/>
                  <a:pt x="1693545" y="1123022"/>
                </a:cubicBezTo>
                <a:close/>
              </a:path>
            </a:pathLst>
          </a:custGeom>
          <a:solidFill>
            <a:schemeClr val="accent3"/>
          </a:solidFill>
          <a:ln w="9525" cap="flat">
            <a:noFill/>
            <a:prstDash val="solid"/>
            <a:miter/>
          </a:ln>
        </p:spPr>
        <p:txBody>
          <a:bodyPr rtlCol="0" anchor="ctr"/>
          <a:lstStyle/>
          <a:p>
            <a:endParaRPr lang="en-ID"/>
          </a:p>
        </p:txBody>
      </p:sp>
      <p:sp>
        <p:nvSpPr>
          <p:cNvPr id="6" name="TextBox 5">
            <a:extLst>
              <a:ext uri="{FF2B5EF4-FFF2-40B4-BE49-F238E27FC236}">
                <a16:creationId xmlns="" xmlns:a16="http://schemas.microsoft.com/office/drawing/2014/main" id="{03172459-8720-432C-B132-C79267E60FF4}"/>
              </a:ext>
            </a:extLst>
          </p:cNvPr>
          <p:cNvSpPr txBox="1"/>
          <p:nvPr/>
        </p:nvSpPr>
        <p:spPr>
          <a:xfrm>
            <a:off x="2987040" y="565345"/>
            <a:ext cx="6027419" cy="769441"/>
          </a:xfrm>
          <a:prstGeom prst="rect">
            <a:avLst/>
          </a:prstGeom>
          <a:noFill/>
        </p:spPr>
        <p:txBody>
          <a:bodyPr wrap="square" rtlCol="0">
            <a:spAutoFit/>
          </a:bodyPr>
          <a:lstStyle/>
          <a:p>
            <a:pPr algn="ctr"/>
            <a:r>
              <a:rPr lang="ar-DZ" sz="4400" b="1" dirty="0" smtClean="0">
                <a:latin typeface="Bitter" panose="02000000000000000000" pitchFamily="2" charset="0"/>
              </a:rPr>
              <a:t>أهمية النقل في شبكة </a:t>
            </a:r>
            <a:r>
              <a:rPr lang="ar-DZ" sz="4400" b="1" dirty="0" err="1" smtClean="0">
                <a:latin typeface="Bitter" panose="02000000000000000000" pitchFamily="2" charset="0"/>
              </a:rPr>
              <a:t>الامداد</a:t>
            </a:r>
            <a:endParaRPr lang="en-ID" sz="4400" b="1" dirty="0">
              <a:latin typeface="Bitter" panose="02000000000000000000" pitchFamily="2" charset="0"/>
            </a:endParaRPr>
          </a:p>
        </p:txBody>
      </p:sp>
      <p:sp>
        <p:nvSpPr>
          <p:cNvPr id="7" name="TextBox 6">
            <a:extLst>
              <a:ext uri="{FF2B5EF4-FFF2-40B4-BE49-F238E27FC236}">
                <a16:creationId xmlns="" xmlns:a16="http://schemas.microsoft.com/office/drawing/2014/main" id="{114A6F15-1ED8-4BEF-B597-418A24E2FE7D}"/>
              </a:ext>
            </a:extLst>
          </p:cNvPr>
          <p:cNvSpPr txBox="1"/>
          <p:nvPr/>
        </p:nvSpPr>
        <p:spPr>
          <a:xfrm>
            <a:off x="876300" y="1525465"/>
            <a:ext cx="11209020" cy="5139869"/>
          </a:xfrm>
          <a:prstGeom prst="rect">
            <a:avLst/>
          </a:prstGeom>
          <a:noFill/>
        </p:spPr>
        <p:txBody>
          <a:bodyPr wrap="square" rtlCol="0">
            <a:spAutoFit/>
          </a:bodyPr>
          <a:lstStyle/>
          <a:p>
            <a:pPr algn="r" rtl="1"/>
            <a:r>
              <a:rPr lang="ar-DZ" sz="3200" b="1" dirty="0" smtClean="0"/>
              <a:t>يعتبر النقل الوظيفة الإستراتجية في شبكة الإمداد لما له من دور حيوي وبالغ الأهمية في توفير المواد الأولية والمنتجات التامة الصنع وكذا في التنسيق بين مختلف الوظائف وأنشطة الإمداد الرئيسية التي تقوم </a:t>
            </a:r>
            <a:r>
              <a:rPr lang="ar-DZ" sz="3200" b="1" dirty="0" err="1" smtClean="0"/>
              <a:t>بها</a:t>
            </a:r>
            <a:r>
              <a:rPr lang="ar-DZ" sz="3200" b="1" dirty="0" smtClean="0"/>
              <a:t> المؤسسات، فهو يشكل </a:t>
            </a:r>
            <a:r>
              <a:rPr lang="ar-DZ" sz="3200" b="1" dirty="0" err="1" smtClean="0"/>
              <a:t>مايعرف</a:t>
            </a:r>
            <a:r>
              <a:rPr lang="ar-DZ" sz="3200" b="1" dirty="0" smtClean="0"/>
              <a:t> بحلقة النقل في شبكة الإمداد وذلك لتواجده في جميع مراحلها (إدارة التدفقات من الموردين إلى العملاء والتدفقات العكسية)ويتكون نظام النقل من الشبكة الطرق،خطوط سكك الحديدية...)، وسائل النقل المختلفة والمحطات وعندما نتحدث عن النقل في شبكة الإمداد فإننا نجد أن وسيلة النقل</a:t>
            </a:r>
          </a:p>
          <a:p>
            <a:pPr algn="r" rtl="1"/>
            <a:r>
              <a:rPr lang="ar-DZ" sz="3200" b="1" dirty="0" smtClean="0"/>
              <a:t>هي المكون الرئيسي لنشاط النقل يلي ذلك الأنشطة المساعدة الأخرى مثل التحميل والمناولة وكذلك ما إذا كانت هناك مؤسسات أو وكالات تساعد على تسهيل وتنظيم النقل</a:t>
            </a:r>
            <a:r>
              <a:rPr lang="ar-DZ" sz="4000" dirty="0" smtClean="0"/>
              <a:t>.</a:t>
            </a:r>
            <a:endParaRPr lang="en-ID" sz="4000" b="1" dirty="0">
              <a:latin typeface="Lato" panose="020F0502020204030203" pitchFamily="34" charset="0"/>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 xmlns:a16="http://schemas.microsoft.com/office/drawing/2014/main" id="{13EB63DC-264C-44EF-922B-318E0FBB8A15}"/>
              </a:ext>
            </a:extLst>
          </p:cNvPr>
          <p:cNvCxnSpPr>
            <a:cxnSpLocks/>
          </p:cNvCxnSpPr>
          <p:nvPr/>
        </p:nvCxnSpPr>
        <p:spPr>
          <a:xfrm>
            <a:off x="2238375" y="0"/>
            <a:ext cx="0" cy="68580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292193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3">
            <a:extLst>
              <a:ext uri="{FF2B5EF4-FFF2-40B4-BE49-F238E27FC236}">
                <a16:creationId xmlns="" xmlns:a16="http://schemas.microsoft.com/office/drawing/2014/main" id="{C67F7C47-6B16-49F6-8A87-B78F9241FD5F}"/>
              </a:ext>
            </a:extLst>
          </p:cNvPr>
          <p:cNvSpPr/>
          <p:nvPr/>
        </p:nvSpPr>
        <p:spPr>
          <a:xfrm>
            <a:off x="0" y="3694517"/>
            <a:ext cx="4200525" cy="3163482"/>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pic>
        <p:nvPicPr>
          <p:cNvPr id="10" name="Espace réservé pour une image  9" descr="téléchargement (1).jpg"/>
          <p:cNvPicPr>
            <a:picLocks noGrp="1" noChangeAspect="1"/>
          </p:cNvPicPr>
          <p:nvPr>
            <p:ph type="pic" sz="quarter" idx="10"/>
          </p:nvPr>
        </p:nvPicPr>
        <p:blipFill>
          <a:blip r:embed="rId2"/>
          <a:stretch>
            <a:fillRect/>
          </a:stretch>
        </p:blipFill>
        <p:spPr>
          <a:xfrm>
            <a:off x="693420" y="304800"/>
            <a:ext cx="10180320" cy="6347460"/>
          </a:xfrm>
        </p:spPr>
      </p:pic>
      <p:sp>
        <p:nvSpPr>
          <p:cNvPr id="8" name="Ellipse 7"/>
          <p:cNvSpPr/>
          <p:nvPr/>
        </p:nvSpPr>
        <p:spPr>
          <a:xfrm>
            <a:off x="4038600" y="388620"/>
            <a:ext cx="3421380" cy="6477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مكونات نظام النقل </a:t>
            </a:r>
            <a:endParaRPr lang="fr-FR" b="1" dirty="0">
              <a:solidFill>
                <a:schemeClr val="bg1">
                  <a:lumMod val="10000"/>
                </a:schemeClr>
              </a:solidFill>
            </a:endParaRPr>
          </a:p>
        </p:txBody>
      </p:sp>
    </p:spTree>
    <p:extLst>
      <p:ext uri="{BB962C8B-B14F-4D97-AF65-F5344CB8AC3E}">
        <p14:creationId xmlns="" xmlns:p14="http://schemas.microsoft.com/office/powerpoint/2010/main" val="1645064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reeform: Shape 43">
            <a:extLst>
              <a:ext uri="{FF2B5EF4-FFF2-40B4-BE49-F238E27FC236}">
                <a16:creationId xmlns="" xmlns:a16="http://schemas.microsoft.com/office/drawing/2014/main" id="{9374B450-A905-4EFD-8BE6-503BE794C92E}"/>
              </a:ext>
            </a:extLst>
          </p:cNvPr>
          <p:cNvSpPr/>
          <p:nvPr/>
        </p:nvSpPr>
        <p:spPr>
          <a:xfrm>
            <a:off x="3048000" y="5610225"/>
            <a:ext cx="1656815" cy="1247774"/>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4" name="Picture Placeholder 3">
            <a:extLst>
              <a:ext uri="{FF2B5EF4-FFF2-40B4-BE49-F238E27FC236}">
                <a16:creationId xmlns="" xmlns:a16="http://schemas.microsoft.com/office/drawing/2014/main" id="{10F75096-3509-43C4-A2B1-B0F1BB59E276}"/>
              </a:ext>
            </a:extLst>
          </p:cNvPr>
          <p:cNvSpPr>
            <a:spLocks noGrp="1"/>
          </p:cNvSpPr>
          <p:nvPr>
            <p:ph type="pic" sz="quarter" idx="10"/>
          </p:nvPr>
        </p:nvSpPr>
        <p:spPr/>
      </p:sp>
      <p:cxnSp>
        <p:nvCxnSpPr>
          <p:cNvPr id="3" name="Straight Connector 2">
            <a:extLst>
              <a:ext uri="{FF2B5EF4-FFF2-40B4-BE49-F238E27FC236}">
                <a16:creationId xmlns="" xmlns:a16="http://schemas.microsoft.com/office/drawing/2014/main" id="{04163636-2C96-4AF5-8454-55E0A184C7FA}"/>
              </a:ext>
            </a:extLst>
          </p:cNvPr>
          <p:cNvCxnSpPr>
            <a:cxnSpLocks/>
          </p:cNvCxnSpPr>
          <p:nvPr/>
        </p:nvCxnSpPr>
        <p:spPr>
          <a:xfrm>
            <a:off x="7610475" y="1352550"/>
            <a:ext cx="0" cy="550545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5" name="Rectangle: Rounded Corners 4">
            <a:extLst>
              <a:ext uri="{FF2B5EF4-FFF2-40B4-BE49-F238E27FC236}">
                <a16:creationId xmlns="" xmlns:a16="http://schemas.microsoft.com/office/drawing/2014/main" id="{CB204DD6-0FAD-49DD-8259-61DEFB93A69B}"/>
              </a:ext>
            </a:extLst>
          </p:cNvPr>
          <p:cNvSpPr/>
          <p:nvPr/>
        </p:nvSpPr>
        <p:spPr>
          <a:xfrm>
            <a:off x="7105651" y="847726"/>
            <a:ext cx="1009648" cy="1009648"/>
          </a:xfrm>
          <a:prstGeom prst="roundRect">
            <a:avLst>
              <a:gd name="adj" fmla="val 110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التكلفة</a:t>
            </a:r>
            <a:endParaRPr lang="en-ID" b="1" dirty="0"/>
          </a:p>
        </p:txBody>
      </p:sp>
      <p:sp>
        <p:nvSpPr>
          <p:cNvPr id="6" name="Rectangle: Rounded Corners 5">
            <a:extLst>
              <a:ext uri="{FF2B5EF4-FFF2-40B4-BE49-F238E27FC236}">
                <a16:creationId xmlns="" xmlns:a16="http://schemas.microsoft.com/office/drawing/2014/main" id="{F28259AE-7808-4CAF-9C07-E26736E2023A}"/>
              </a:ext>
            </a:extLst>
          </p:cNvPr>
          <p:cNvSpPr/>
          <p:nvPr/>
        </p:nvSpPr>
        <p:spPr>
          <a:xfrm>
            <a:off x="7105651" y="2924176"/>
            <a:ext cx="1009648" cy="1009648"/>
          </a:xfrm>
          <a:prstGeom prst="roundRect">
            <a:avLst>
              <a:gd name="adj" fmla="val 110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السرعة أو الوقت</a:t>
            </a:r>
            <a:endParaRPr lang="en-ID" b="1" dirty="0"/>
          </a:p>
        </p:txBody>
      </p:sp>
      <p:sp>
        <p:nvSpPr>
          <p:cNvPr id="7" name="Rectangle: Rounded Corners 6">
            <a:extLst>
              <a:ext uri="{FF2B5EF4-FFF2-40B4-BE49-F238E27FC236}">
                <a16:creationId xmlns="" xmlns:a16="http://schemas.microsoft.com/office/drawing/2014/main" id="{00ACFAF9-8D6C-4D98-9E59-26CAA1D1BF4A}"/>
              </a:ext>
            </a:extLst>
          </p:cNvPr>
          <p:cNvSpPr/>
          <p:nvPr/>
        </p:nvSpPr>
        <p:spPr>
          <a:xfrm>
            <a:off x="7105651" y="5000626"/>
            <a:ext cx="1009648" cy="1009648"/>
          </a:xfrm>
          <a:prstGeom prst="roundRect">
            <a:avLst>
              <a:gd name="adj" fmla="val 110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الاعتمادية</a:t>
            </a:r>
            <a:endParaRPr lang="en-ID" b="1" dirty="0"/>
          </a:p>
        </p:txBody>
      </p:sp>
      <p:sp>
        <p:nvSpPr>
          <p:cNvPr id="8" name="TextBox 7">
            <a:extLst>
              <a:ext uri="{FF2B5EF4-FFF2-40B4-BE49-F238E27FC236}">
                <a16:creationId xmlns="" xmlns:a16="http://schemas.microsoft.com/office/drawing/2014/main" id="{CDBB9987-2DBC-4590-AF86-B26EF28384D6}"/>
              </a:ext>
            </a:extLst>
          </p:cNvPr>
          <p:cNvSpPr txBox="1"/>
          <p:nvPr/>
        </p:nvSpPr>
        <p:spPr>
          <a:xfrm>
            <a:off x="619125" y="2890391"/>
            <a:ext cx="2012089" cy="1077218"/>
          </a:xfrm>
          <a:prstGeom prst="rect">
            <a:avLst/>
          </a:prstGeom>
          <a:noFill/>
        </p:spPr>
        <p:txBody>
          <a:bodyPr wrap="none" rtlCol="0">
            <a:spAutoFit/>
          </a:bodyPr>
          <a:lstStyle/>
          <a:p>
            <a:pPr algn="r"/>
            <a:r>
              <a:rPr lang="en-US" sz="3200" b="1" dirty="0">
                <a:solidFill>
                  <a:schemeClr val="bg1"/>
                </a:solidFill>
                <a:latin typeface="Bitter" panose="02000000000000000000" pitchFamily="2" charset="0"/>
              </a:rPr>
              <a:t>Start</a:t>
            </a:r>
          </a:p>
          <a:p>
            <a:pPr algn="r"/>
            <a:r>
              <a:rPr lang="en-US" sz="3200" b="1" dirty="0">
                <a:solidFill>
                  <a:schemeClr val="bg1"/>
                </a:solidFill>
                <a:latin typeface="Bitter" panose="02000000000000000000" pitchFamily="2" charset="0"/>
              </a:rPr>
              <a:t>Timeline</a:t>
            </a:r>
            <a:endParaRPr lang="en-ID" sz="3200" b="1" dirty="0">
              <a:solidFill>
                <a:schemeClr val="bg1"/>
              </a:solidFill>
              <a:latin typeface="Bitter" panose="02000000000000000000" pitchFamily="2" charset="0"/>
            </a:endParaRPr>
          </a:p>
        </p:txBody>
      </p:sp>
      <p:sp>
        <p:nvSpPr>
          <p:cNvPr id="9" name="TextBox 8">
            <a:extLst>
              <a:ext uri="{FF2B5EF4-FFF2-40B4-BE49-F238E27FC236}">
                <a16:creationId xmlns="" xmlns:a16="http://schemas.microsoft.com/office/drawing/2014/main" id="{96059D98-4257-4270-A31B-8C940EC2B781}"/>
              </a:ext>
            </a:extLst>
          </p:cNvPr>
          <p:cNvSpPr txBox="1"/>
          <p:nvPr/>
        </p:nvSpPr>
        <p:spPr>
          <a:xfrm>
            <a:off x="8199120" y="2967127"/>
            <a:ext cx="3710940" cy="1015663"/>
          </a:xfrm>
          <a:prstGeom prst="rect">
            <a:avLst/>
          </a:prstGeom>
          <a:noFill/>
        </p:spPr>
        <p:txBody>
          <a:bodyPr wrap="square" rtlCol="0">
            <a:spAutoFit/>
          </a:bodyPr>
          <a:lstStyle/>
          <a:p>
            <a:pPr algn="r" rtl="1"/>
            <a:r>
              <a:rPr lang="ar-DZ" sz="2000" b="1" dirty="0" smtClean="0"/>
              <a:t>هناك علاقة طردية بين طبيعة الوسيلة</a:t>
            </a:r>
          </a:p>
          <a:p>
            <a:pPr algn="r" rtl="1"/>
            <a:r>
              <a:rPr lang="ar-DZ" sz="2000" b="1" dirty="0" smtClean="0"/>
              <a:t>من حيث السرعة ومعدل الأجر الذي تتقاضاه نظير أداء الخدمة</a:t>
            </a:r>
            <a:r>
              <a:rPr lang="ar-DZ" sz="2000" dirty="0" smtClean="0"/>
              <a:t>.</a:t>
            </a:r>
            <a:endParaRPr lang="en-ID" sz="2000" b="1" dirty="0">
              <a:latin typeface="Lato" panose="020F0502020204030203" pitchFamily="34" charset="0"/>
              <a:ea typeface="Open Sans" panose="020B0606030504020204" pitchFamily="34" charset="0"/>
              <a:cs typeface="Open Sans" panose="020B0606030504020204" pitchFamily="34" charset="0"/>
            </a:endParaRPr>
          </a:p>
        </p:txBody>
      </p:sp>
      <p:sp>
        <p:nvSpPr>
          <p:cNvPr id="39" name="TextBox 38">
            <a:extLst>
              <a:ext uri="{FF2B5EF4-FFF2-40B4-BE49-F238E27FC236}">
                <a16:creationId xmlns="" xmlns:a16="http://schemas.microsoft.com/office/drawing/2014/main" id="{50FE53CF-4976-415A-9291-998B7305487E}"/>
              </a:ext>
            </a:extLst>
          </p:cNvPr>
          <p:cNvSpPr txBox="1"/>
          <p:nvPr/>
        </p:nvSpPr>
        <p:spPr>
          <a:xfrm>
            <a:off x="3268980" y="0"/>
            <a:ext cx="8488680" cy="739754"/>
          </a:xfrm>
          <a:prstGeom prst="rect">
            <a:avLst/>
          </a:prstGeom>
          <a:noFill/>
        </p:spPr>
        <p:txBody>
          <a:bodyPr wrap="square" rtlCol="0">
            <a:spAutoFit/>
          </a:bodyPr>
          <a:lstStyle/>
          <a:p>
            <a:pPr>
              <a:lnSpc>
                <a:spcPct val="150000"/>
              </a:lnSpc>
            </a:pPr>
            <a:r>
              <a:rPr lang="ar-DZ" sz="3200" b="1" dirty="0" smtClean="0"/>
              <a:t>معايير </a:t>
            </a:r>
            <a:r>
              <a:rPr lang="ar-DZ" sz="3200" b="1" dirty="0" err="1" smtClean="0"/>
              <a:t>و</a:t>
            </a:r>
            <a:r>
              <a:rPr lang="ar-DZ" sz="3200" b="1" dirty="0" smtClean="0"/>
              <a:t> أسس الاختيار والمفاضلة بين وسائل النقل في الإمداد:</a:t>
            </a:r>
            <a:endParaRPr lang="en-ID" sz="3200" b="1" dirty="0">
              <a:latin typeface="Lato" panose="020F0502020204030203" pitchFamily="34" charset="0"/>
              <a:ea typeface="Open Sans" panose="020B0606030504020204" pitchFamily="34" charset="0"/>
              <a:cs typeface="Open Sans" panose="020B0606030504020204" pitchFamily="34" charset="0"/>
            </a:endParaRPr>
          </a:p>
        </p:txBody>
      </p:sp>
      <p:sp>
        <p:nvSpPr>
          <p:cNvPr id="42" name="TextBox 41">
            <a:extLst>
              <a:ext uri="{FF2B5EF4-FFF2-40B4-BE49-F238E27FC236}">
                <a16:creationId xmlns="" xmlns:a16="http://schemas.microsoft.com/office/drawing/2014/main" id="{FF2BCF99-4200-4B4B-84BF-8F590F580E47}"/>
              </a:ext>
            </a:extLst>
          </p:cNvPr>
          <p:cNvSpPr txBox="1"/>
          <p:nvPr/>
        </p:nvSpPr>
        <p:spPr>
          <a:xfrm>
            <a:off x="8176260" y="5030113"/>
            <a:ext cx="3787140" cy="707886"/>
          </a:xfrm>
          <a:prstGeom prst="rect">
            <a:avLst/>
          </a:prstGeom>
          <a:noFill/>
        </p:spPr>
        <p:txBody>
          <a:bodyPr wrap="square" rtlCol="0">
            <a:spAutoFit/>
          </a:bodyPr>
          <a:lstStyle/>
          <a:p>
            <a:pPr algn="r" rtl="1"/>
            <a:r>
              <a:rPr lang="ar-DZ" sz="2000" b="1" dirty="0" smtClean="0"/>
              <a:t>مدى الثقة والقدرة على تحقيق الانتظام في</a:t>
            </a:r>
          </a:p>
          <a:p>
            <a:pPr algn="r" rtl="1"/>
            <a:r>
              <a:rPr lang="ar-DZ" sz="2000" b="1" dirty="0" smtClean="0"/>
              <a:t>الإمدادات من قبل وسيلة النقل</a:t>
            </a:r>
            <a:endParaRPr lang="en-ID" sz="2000" b="1" dirty="0">
              <a:latin typeface="Lato" panose="020F0502020204030203" pitchFamily="34" charset="0"/>
              <a:ea typeface="Open Sans" panose="020B0606030504020204" pitchFamily="34" charset="0"/>
              <a:cs typeface="Open Sans" panose="020B0606030504020204" pitchFamily="34" charset="0"/>
            </a:endParaRPr>
          </a:p>
        </p:txBody>
      </p:sp>
      <p:sp>
        <p:nvSpPr>
          <p:cNvPr id="30" name="TextBox 8">
            <a:extLst>
              <a:ext uri="{FF2B5EF4-FFF2-40B4-BE49-F238E27FC236}">
                <a16:creationId xmlns="" xmlns:a16="http://schemas.microsoft.com/office/drawing/2014/main" id="{96059D98-4257-4270-A31B-8C940EC2B781}"/>
              </a:ext>
            </a:extLst>
          </p:cNvPr>
          <p:cNvSpPr txBox="1"/>
          <p:nvPr/>
        </p:nvSpPr>
        <p:spPr>
          <a:xfrm>
            <a:off x="8229600" y="886867"/>
            <a:ext cx="3710940" cy="707886"/>
          </a:xfrm>
          <a:prstGeom prst="rect">
            <a:avLst/>
          </a:prstGeom>
          <a:noFill/>
        </p:spPr>
        <p:txBody>
          <a:bodyPr wrap="square" rtlCol="0">
            <a:spAutoFit/>
          </a:bodyPr>
          <a:lstStyle/>
          <a:p>
            <a:pPr algn="r" rtl="1"/>
            <a:r>
              <a:rPr lang="ar-DZ" sz="2000" b="1" dirty="0" smtClean="0"/>
              <a:t>المقارنة بين البدائل</a:t>
            </a:r>
          </a:p>
          <a:p>
            <a:pPr algn="r" rtl="1"/>
            <a:r>
              <a:rPr lang="ar-DZ" sz="2000" b="1" dirty="0" smtClean="0"/>
              <a:t>المختلفة للنقل من حيث التكلفة</a:t>
            </a:r>
            <a:endParaRPr lang="en-ID" sz="2000" b="1" dirty="0">
              <a:latin typeface="Lato" panose="020F0502020204030203" pitchFamily="34" charset="0"/>
              <a:ea typeface="Open Sans" panose="020B0606030504020204" pitchFamily="34" charset="0"/>
              <a:cs typeface="Open Sans" panose="020B0606030504020204" pitchFamily="34" charset="0"/>
            </a:endParaRPr>
          </a:p>
        </p:txBody>
      </p:sp>
    </p:spTree>
    <p:extLst>
      <p:ext uri="{BB962C8B-B14F-4D97-AF65-F5344CB8AC3E}">
        <p14:creationId xmlns="" xmlns:p14="http://schemas.microsoft.com/office/powerpoint/2010/main" val="3072061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reeform: Shape 43">
            <a:extLst>
              <a:ext uri="{FF2B5EF4-FFF2-40B4-BE49-F238E27FC236}">
                <a16:creationId xmlns="" xmlns:a16="http://schemas.microsoft.com/office/drawing/2014/main" id="{9374B450-A905-4EFD-8BE6-503BE794C92E}"/>
              </a:ext>
            </a:extLst>
          </p:cNvPr>
          <p:cNvSpPr/>
          <p:nvPr/>
        </p:nvSpPr>
        <p:spPr>
          <a:xfrm>
            <a:off x="3048000" y="5610225"/>
            <a:ext cx="1656815" cy="1247774"/>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4" name="Picture Placeholder 3">
            <a:extLst>
              <a:ext uri="{FF2B5EF4-FFF2-40B4-BE49-F238E27FC236}">
                <a16:creationId xmlns="" xmlns:a16="http://schemas.microsoft.com/office/drawing/2014/main" id="{10F75096-3509-43C4-A2B1-B0F1BB59E276}"/>
              </a:ext>
            </a:extLst>
          </p:cNvPr>
          <p:cNvSpPr>
            <a:spLocks noGrp="1"/>
          </p:cNvSpPr>
          <p:nvPr>
            <p:ph type="pic" sz="quarter" idx="10"/>
          </p:nvPr>
        </p:nvSpPr>
        <p:spPr/>
      </p:sp>
      <p:cxnSp>
        <p:nvCxnSpPr>
          <p:cNvPr id="3" name="Straight Connector 2">
            <a:extLst>
              <a:ext uri="{FF2B5EF4-FFF2-40B4-BE49-F238E27FC236}">
                <a16:creationId xmlns="" xmlns:a16="http://schemas.microsoft.com/office/drawing/2014/main" id="{04163636-2C96-4AF5-8454-55E0A184C7FA}"/>
              </a:ext>
            </a:extLst>
          </p:cNvPr>
          <p:cNvCxnSpPr>
            <a:cxnSpLocks/>
          </p:cNvCxnSpPr>
          <p:nvPr/>
        </p:nvCxnSpPr>
        <p:spPr>
          <a:xfrm>
            <a:off x="7610475" y="1352550"/>
            <a:ext cx="0" cy="550545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5" name="Rectangle: Rounded Corners 4">
            <a:extLst>
              <a:ext uri="{FF2B5EF4-FFF2-40B4-BE49-F238E27FC236}">
                <a16:creationId xmlns="" xmlns:a16="http://schemas.microsoft.com/office/drawing/2014/main" id="{CB204DD6-0FAD-49DD-8259-61DEFB93A69B}"/>
              </a:ext>
            </a:extLst>
          </p:cNvPr>
          <p:cNvSpPr/>
          <p:nvPr/>
        </p:nvSpPr>
        <p:spPr>
          <a:xfrm>
            <a:off x="7105651" y="847726"/>
            <a:ext cx="1009648" cy="1009648"/>
          </a:xfrm>
          <a:prstGeom prst="roundRect">
            <a:avLst>
              <a:gd name="adj" fmla="val 110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القدرة على تغطية السوق</a:t>
            </a:r>
            <a:endParaRPr lang="en-ID" b="1" dirty="0"/>
          </a:p>
        </p:txBody>
      </p:sp>
      <p:sp>
        <p:nvSpPr>
          <p:cNvPr id="6" name="Rectangle: Rounded Corners 5">
            <a:extLst>
              <a:ext uri="{FF2B5EF4-FFF2-40B4-BE49-F238E27FC236}">
                <a16:creationId xmlns="" xmlns:a16="http://schemas.microsoft.com/office/drawing/2014/main" id="{F28259AE-7808-4CAF-9C07-E26736E2023A}"/>
              </a:ext>
            </a:extLst>
          </p:cNvPr>
          <p:cNvSpPr/>
          <p:nvPr/>
        </p:nvSpPr>
        <p:spPr>
          <a:xfrm>
            <a:off x="7105651" y="2924176"/>
            <a:ext cx="1009648" cy="1009648"/>
          </a:xfrm>
          <a:prstGeom prst="roundRect">
            <a:avLst>
              <a:gd name="adj" fmla="val 110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الأمان</a:t>
            </a:r>
            <a:endParaRPr lang="en-ID" b="1" dirty="0"/>
          </a:p>
        </p:txBody>
      </p:sp>
      <p:sp>
        <p:nvSpPr>
          <p:cNvPr id="7" name="Rectangle: Rounded Corners 6">
            <a:extLst>
              <a:ext uri="{FF2B5EF4-FFF2-40B4-BE49-F238E27FC236}">
                <a16:creationId xmlns="" xmlns:a16="http://schemas.microsoft.com/office/drawing/2014/main" id="{00ACFAF9-8D6C-4D98-9E59-26CAA1D1BF4A}"/>
              </a:ext>
            </a:extLst>
          </p:cNvPr>
          <p:cNvSpPr/>
          <p:nvPr/>
        </p:nvSpPr>
        <p:spPr>
          <a:xfrm>
            <a:off x="7105651" y="5000626"/>
            <a:ext cx="1009648" cy="1009648"/>
          </a:xfrm>
          <a:prstGeom prst="roundRect">
            <a:avLst>
              <a:gd name="adj" fmla="val 110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t>القدرات أو التسهيلات</a:t>
            </a:r>
            <a:endParaRPr lang="en-ID" b="1" dirty="0"/>
          </a:p>
        </p:txBody>
      </p:sp>
      <p:sp>
        <p:nvSpPr>
          <p:cNvPr id="8" name="TextBox 7">
            <a:extLst>
              <a:ext uri="{FF2B5EF4-FFF2-40B4-BE49-F238E27FC236}">
                <a16:creationId xmlns="" xmlns:a16="http://schemas.microsoft.com/office/drawing/2014/main" id="{CDBB9987-2DBC-4590-AF86-B26EF28384D6}"/>
              </a:ext>
            </a:extLst>
          </p:cNvPr>
          <p:cNvSpPr txBox="1"/>
          <p:nvPr/>
        </p:nvSpPr>
        <p:spPr>
          <a:xfrm>
            <a:off x="619125" y="2890391"/>
            <a:ext cx="2012089" cy="1077218"/>
          </a:xfrm>
          <a:prstGeom prst="rect">
            <a:avLst/>
          </a:prstGeom>
          <a:noFill/>
        </p:spPr>
        <p:txBody>
          <a:bodyPr wrap="none" rtlCol="0">
            <a:spAutoFit/>
          </a:bodyPr>
          <a:lstStyle/>
          <a:p>
            <a:pPr algn="r"/>
            <a:r>
              <a:rPr lang="en-US" sz="3200" b="1" dirty="0">
                <a:solidFill>
                  <a:schemeClr val="bg1"/>
                </a:solidFill>
                <a:latin typeface="Bitter" panose="02000000000000000000" pitchFamily="2" charset="0"/>
              </a:rPr>
              <a:t>Start</a:t>
            </a:r>
          </a:p>
          <a:p>
            <a:pPr algn="r"/>
            <a:r>
              <a:rPr lang="en-US" sz="3200" b="1" dirty="0">
                <a:solidFill>
                  <a:schemeClr val="bg1"/>
                </a:solidFill>
                <a:latin typeface="Bitter" panose="02000000000000000000" pitchFamily="2" charset="0"/>
              </a:rPr>
              <a:t>Timeline</a:t>
            </a:r>
            <a:endParaRPr lang="en-ID" sz="3200" b="1" dirty="0">
              <a:solidFill>
                <a:schemeClr val="bg1"/>
              </a:solidFill>
              <a:latin typeface="Bitter" panose="02000000000000000000" pitchFamily="2" charset="0"/>
            </a:endParaRPr>
          </a:p>
        </p:txBody>
      </p:sp>
      <p:sp>
        <p:nvSpPr>
          <p:cNvPr id="9" name="TextBox 8">
            <a:extLst>
              <a:ext uri="{FF2B5EF4-FFF2-40B4-BE49-F238E27FC236}">
                <a16:creationId xmlns="" xmlns:a16="http://schemas.microsoft.com/office/drawing/2014/main" id="{96059D98-4257-4270-A31B-8C940EC2B781}"/>
              </a:ext>
            </a:extLst>
          </p:cNvPr>
          <p:cNvSpPr txBox="1"/>
          <p:nvPr/>
        </p:nvSpPr>
        <p:spPr>
          <a:xfrm>
            <a:off x="8199120" y="2967127"/>
            <a:ext cx="3710940" cy="1631216"/>
          </a:xfrm>
          <a:prstGeom prst="rect">
            <a:avLst/>
          </a:prstGeom>
          <a:noFill/>
        </p:spPr>
        <p:txBody>
          <a:bodyPr wrap="square" rtlCol="0">
            <a:spAutoFit/>
          </a:bodyPr>
          <a:lstStyle/>
          <a:p>
            <a:pPr algn="r" rtl="1"/>
            <a:r>
              <a:rPr lang="ar-DZ" sz="2000" b="1" dirty="0" smtClean="0"/>
              <a:t>قدرة وسيلة النقل على توفير الإمكانيات والظروف المناسبة لنقل نوعيات معينة من السلع فهناك بعض المنتجات التي تحتاج إلى درجة حرارة أو برودة مثل المواد السائلة والغازات</a:t>
            </a:r>
            <a:endParaRPr lang="en-ID" sz="2000" b="1" dirty="0">
              <a:latin typeface="Lato" panose="020F0502020204030203" pitchFamily="34" charset="0"/>
              <a:ea typeface="Open Sans" panose="020B0606030504020204" pitchFamily="34" charset="0"/>
              <a:cs typeface="Open Sans" panose="020B0606030504020204" pitchFamily="34" charset="0"/>
            </a:endParaRPr>
          </a:p>
        </p:txBody>
      </p:sp>
      <p:sp>
        <p:nvSpPr>
          <p:cNvPr id="39" name="TextBox 38">
            <a:extLst>
              <a:ext uri="{FF2B5EF4-FFF2-40B4-BE49-F238E27FC236}">
                <a16:creationId xmlns="" xmlns:a16="http://schemas.microsoft.com/office/drawing/2014/main" id="{50FE53CF-4976-415A-9291-998B7305487E}"/>
              </a:ext>
            </a:extLst>
          </p:cNvPr>
          <p:cNvSpPr txBox="1"/>
          <p:nvPr/>
        </p:nvSpPr>
        <p:spPr>
          <a:xfrm>
            <a:off x="3268980" y="0"/>
            <a:ext cx="8488680" cy="739754"/>
          </a:xfrm>
          <a:prstGeom prst="rect">
            <a:avLst/>
          </a:prstGeom>
          <a:noFill/>
        </p:spPr>
        <p:txBody>
          <a:bodyPr wrap="square" rtlCol="0">
            <a:spAutoFit/>
          </a:bodyPr>
          <a:lstStyle/>
          <a:p>
            <a:pPr>
              <a:lnSpc>
                <a:spcPct val="150000"/>
              </a:lnSpc>
            </a:pPr>
            <a:r>
              <a:rPr lang="ar-DZ" sz="3200" b="1" dirty="0" smtClean="0"/>
              <a:t>معايير </a:t>
            </a:r>
            <a:r>
              <a:rPr lang="ar-DZ" sz="3200" b="1" dirty="0" err="1" smtClean="0"/>
              <a:t>و</a:t>
            </a:r>
            <a:r>
              <a:rPr lang="ar-DZ" sz="3200" b="1" dirty="0" smtClean="0"/>
              <a:t> أسس الاختيار والمفاضلة بين وسائل النقل في الإمداد:</a:t>
            </a:r>
            <a:endParaRPr lang="en-ID" sz="3200" b="1" dirty="0">
              <a:latin typeface="Lato" panose="020F0502020204030203" pitchFamily="34" charset="0"/>
              <a:ea typeface="Open Sans" panose="020B0606030504020204" pitchFamily="34" charset="0"/>
              <a:cs typeface="Open Sans" panose="020B0606030504020204" pitchFamily="34" charset="0"/>
            </a:endParaRPr>
          </a:p>
        </p:txBody>
      </p:sp>
      <p:sp>
        <p:nvSpPr>
          <p:cNvPr id="42" name="TextBox 41">
            <a:extLst>
              <a:ext uri="{FF2B5EF4-FFF2-40B4-BE49-F238E27FC236}">
                <a16:creationId xmlns="" xmlns:a16="http://schemas.microsoft.com/office/drawing/2014/main" id="{FF2BCF99-4200-4B4B-84BF-8F590F580E47}"/>
              </a:ext>
            </a:extLst>
          </p:cNvPr>
          <p:cNvSpPr txBox="1"/>
          <p:nvPr/>
        </p:nvSpPr>
        <p:spPr>
          <a:xfrm>
            <a:off x="7947660" y="5030113"/>
            <a:ext cx="4015740" cy="1938992"/>
          </a:xfrm>
          <a:prstGeom prst="rect">
            <a:avLst/>
          </a:prstGeom>
          <a:noFill/>
        </p:spPr>
        <p:txBody>
          <a:bodyPr wrap="square" rtlCol="0">
            <a:spAutoFit/>
          </a:bodyPr>
          <a:lstStyle/>
          <a:p>
            <a:pPr algn="r" rtl="1"/>
            <a:r>
              <a:rPr lang="ar-DZ" sz="2000" b="1" dirty="0" smtClean="0"/>
              <a:t>إن وصول البضاعة بنفس الظروف التي  شحنت </a:t>
            </a:r>
            <a:r>
              <a:rPr lang="ar-DZ" sz="2000" b="1" dirty="0" err="1" smtClean="0"/>
              <a:t>بها</a:t>
            </a:r>
            <a:r>
              <a:rPr lang="ar-DZ" sz="2000" b="1" dirty="0" smtClean="0"/>
              <a:t> يعكس مستوى أمان وسيلة النقل على رغم أن البضاعة المنقولة قد يتم التأمين عليها من جميع المخاطر كالتلف، السرقة،..</a:t>
            </a:r>
          </a:p>
          <a:p>
            <a:pPr algn="r" rtl="1"/>
            <a:r>
              <a:rPr lang="ar-DZ" sz="2000" b="1" dirty="0" smtClean="0"/>
              <a:t>فإن حدوث هذه المخاطر قد يؤثر على العلاقة مع العملاء</a:t>
            </a:r>
            <a:r>
              <a:rPr lang="ar-DZ" sz="2000" dirty="0" smtClean="0"/>
              <a:t>.</a:t>
            </a:r>
            <a:endParaRPr lang="en-ID" sz="2000" b="1" dirty="0">
              <a:latin typeface="Lato" panose="020F0502020204030203" pitchFamily="34" charset="0"/>
              <a:ea typeface="Open Sans" panose="020B0606030504020204" pitchFamily="34" charset="0"/>
              <a:cs typeface="Open Sans" panose="020B0606030504020204" pitchFamily="34" charset="0"/>
            </a:endParaRPr>
          </a:p>
        </p:txBody>
      </p:sp>
      <p:sp>
        <p:nvSpPr>
          <p:cNvPr id="30" name="TextBox 8">
            <a:extLst>
              <a:ext uri="{FF2B5EF4-FFF2-40B4-BE49-F238E27FC236}">
                <a16:creationId xmlns="" xmlns:a16="http://schemas.microsoft.com/office/drawing/2014/main" id="{96059D98-4257-4270-A31B-8C940EC2B781}"/>
              </a:ext>
            </a:extLst>
          </p:cNvPr>
          <p:cNvSpPr txBox="1"/>
          <p:nvPr/>
        </p:nvSpPr>
        <p:spPr>
          <a:xfrm>
            <a:off x="8229600" y="886867"/>
            <a:ext cx="3710940" cy="1323439"/>
          </a:xfrm>
          <a:prstGeom prst="rect">
            <a:avLst/>
          </a:prstGeom>
          <a:noFill/>
        </p:spPr>
        <p:txBody>
          <a:bodyPr wrap="square" rtlCol="0">
            <a:spAutoFit/>
          </a:bodyPr>
          <a:lstStyle/>
          <a:p>
            <a:pPr algn="r" rtl="1"/>
            <a:r>
              <a:rPr lang="ar-DZ" sz="2000" b="1" dirty="0" smtClean="0"/>
              <a:t>قدرة وسيلة النقل على تحريك السلع إلى كل المناطق المطلوبة فمثلا عدم وجود سكك حديدية في مناطق يجب الوصول </a:t>
            </a:r>
            <a:r>
              <a:rPr lang="ar-DZ" sz="2000" b="1" dirty="0" err="1" smtClean="0"/>
              <a:t>اليها</a:t>
            </a:r>
            <a:r>
              <a:rPr lang="ar-DZ" sz="2000" b="1" dirty="0" smtClean="0"/>
              <a:t> يجنب استعمال القطار كوسيلة لنقل السلع</a:t>
            </a:r>
            <a:endParaRPr lang="en-ID" sz="2000" b="1" dirty="0">
              <a:latin typeface="Lato" panose="020F0502020204030203" pitchFamily="34" charset="0"/>
              <a:ea typeface="Open Sans" panose="020B0606030504020204" pitchFamily="34" charset="0"/>
              <a:cs typeface="Open Sans" panose="020B0606030504020204" pitchFamily="34" charset="0"/>
            </a:endParaRPr>
          </a:p>
        </p:txBody>
      </p:sp>
    </p:spTree>
    <p:extLst>
      <p:ext uri="{BB962C8B-B14F-4D97-AF65-F5344CB8AC3E}">
        <p14:creationId xmlns="" xmlns:p14="http://schemas.microsoft.com/office/powerpoint/2010/main" val="3072061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 xmlns:a16="http://schemas.microsoft.com/office/drawing/2014/main" id="{BC662D68-6015-47F6-A2CD-DB96AB503CB6}"/>
              </a:ext>
            </a:extLst>
          </p:cNvPr>
          <p:cNvSpPr/>
          <p:nvPr/>
        </p:nvSpPr>
        <p:spPr>
          <a:xfrm>
            <a:off x="4585209" y="1190625"/>
            <a:ext cx="1745232" cy="2324100"/>
          </a:xfrm>
          <a:prstGeom prst="roundRect">
            <a:avLst>
              <a:gd name="adj" fmla="val 0"/>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4" name="Freeform: Shape 3">
            <a:extLst>
              <a:ext uri="{FF2B5EF4-FFF2-40B4-BE49-F238E27FC236}">
                <a16:creationId xmlns="" xmlns:a16="http://schemas.microsoft.com/office/drawing/2014/main" id="{C67F7C47-6B16-49F6-8A87-B78F9241FD5F}"/>
              </a:ext>
            </a:extLst>
          </p:cNvPr>
          <p:cNvSpPr/>
          <p:nvPr/>
        </p:nvSpPr>
        <p:spPr>
          <a:xfrm>
            <a:off x="0" y="3694517"/>
            <a:ext cx="4200525" cy="3163482"/>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5" name="TextBox 4">
            <a:extLst>
              <a:ext uri="{FF2B5EF4-FFF2-40B4-BE49-F238E27FC236}">
                <a16:creationId xmlns="" xmlns:a16="http://schemas.microsoft.com/office/drawing/2014/main" id="{1F4E4561-E83A-417A-B283-3EF1914F9D3E}"/>
              </a:ext>
            </a:extLst>
          </p:cNvPr>
          <p:cNvSpPr txBox="1"/>
          <p:nvPr/>
        </p:nvSpPr>
        <p:spPr>
          <a:xfrm>
            <a:off x="6337936" y="1517363"/>
            <a:ext cx="2840842" cy="584775"/>
          </a:xfrm>
          <a:prstGeom prst="rect">
            <a:avLst/>
          </a:prstGeom>
          <a:noFill/>
        </p:spPr>
        <p:txBody>
          <a:bodyPr wrap="none" rtlCol="0">
            <a:spAutoFit/>
          </a:bodyPr>
          <a:lstStyle/>
          <a:p>
            <a:pPr algn="ctr"/>
            <a:r>
              <a:rPr lang="ar-DZ" sz="3200" b="1" dirty="0" smtClean="0">
                <a:latin typeface="Bitter" panose="02000000000000000000" pitchFamily="2" charset="0"/>
              </a:rPr>
              <a:t>مفهوم </a:t>
            </a:r>
            <a:r>
              <a:rPr lang="ar-DZ" sz="3200" b="1" dirty="0" err="1" smtClean="0">
                <a:latin typeface="Bitter" panose="02000000000000000000" pitchFamily="2" charset="0"/>
              </a:rPr>
              <a:t>ادارة</a:t>
            </a:r>
            <a:r>
              <a:rPr lang="ar-DZ" sz="3200" b="1" dirty="0" smtClean="0">
                <a:latin typeface="Bitter" panose="02000000000000000000" pitchFamily="2" charset="0"/>
              </a:rPr>
              <a:t> التوزيع</a:t>
            </a:r>
            <a:endParaRPr lang="en-ID" sz="3200" b="1" dirty="0">
              <a:latin typeface="Bitter" panose="02000000000000000000" pitchFamily="2" charset="0"/>
            </a:endParaRPr>
          </a:p>
        </p:txBody>
      </p:sp>
      <p:sp>
        <p:nvSpPr>
          <p:cNvPr id="6" name="TextBox 5">
            <a:extLst>
              <a:ext uri="{FF2B5EF4-FFF2-40B4-BE49-F238E27FC236}">
                <a16:creationId xmlns="" xmlns:a16="http://schemas.microsoft.com/office/drawing/2014/main" id="{7BB738A5-A234-4F4C-8A3D-FA8D7A89670B}"/>
              </a:ext>
            </a:extLst>
          </p:cNvPr>
          <p:cNvSpPr txBox="1"/>
          <p:nvPr/>
        </p:nvSpPr>
        <p:spPr>
          <a:xfrm>
            <a:off x="6156960" y="3007995"/>
            <a:ext cx="5753100" cy="3970318"/>
          </a:xfrm>
          <a:prstGeom prst="rect">
            <a:avLst/>
          </a:prstGeom>
          <a:noFill/>
        </p:spPr>
        <p:txBody>
          <a:bodyPr wrap="square" rtlCol="0">
            <a:spAutoFit/>
          </a:bodyPr>
          <a:lstStyle/>
          <a:p>
            <a:pPr algn="r" rtl="1">
              <a:lnSpc>
                <a:spcPct val="150000"/>
              </a:lnSpc>
            </a:pPr>
            <a:r>
              <a:rPr lang="ar-DZ" sz="2400" b="1" dirty="0" smtClean="0"/>
              <a:t>هي </a:t>
            </a:r>
            <a:r>
              <a:rPr lang="ar-DZ" sz="2400" b="1" dirty="0" err="1" smtClean="0"/>
              <a:t>الادارة</a:t>
            </a:r>
            <a:r>
              <a:rPr lang="ar-DZ" sz="2400" b="1" dirty="0" smtClean="0"/>
              <a:t> المعنية بعملية </a:t>
            </a:r>
            <a:r>
              <a:rPr lang="ar-DZ" sz="2400" b="1" dirty="0" err="1" smtClean="0"/>
              <a:t>ادارة</a:t>
            </a:r>
            <a:r>
              <a:rPr lang="ar-DZ" sz="2400" b="1" dirty="0" smtClean="0"/>
              <a:t> حركة البضائع من المورد </a:t>
            </a:r>
            <a:r>
              <a:rPr lang="ar-DZ" sz="2400" b="1" dirty="0" err="1" smtClean="0"/>
              <a:t>الى</a:t>
            </a:r>
            <a:r>
              <a:rPr lang="ar-DZ" sz="2400" b="1" dirty="0" smtClean="0"/>
              <a:t> الشركة المصنعة </a:t>
            </a:r>
            <a:r>
              <a:rPr lang="ar-DZ" sz="2400" b="1" dirty="0" err="1" smtClean="0"/>
              <a:t>الى</a:t>
            </a:r>
            <a:r>
              <a:rPr lang="ar-DZ" sz="2400" b="1" dirty="0" smtClean="0"/>
              <a:t> مراكز البيع والتوزيع أو من المصنع </a:t>
            </a:r>
            <a:r>
              <a:rPr lang="ar-DZ" sz="2400" b="1" dirty="0" err="1" smtClean="0"/>
              <a:t>الى</a:t>
            </a:r>
            <a:r>
              <a:rPr lang="ar-DZ" sz="2400" b="1" dirty="0" smtClean="0"/>
              <a:t> تاجر الجملة </a:t>
            </a:r>
            <a:r>
              <a:rPr lang="ar-DZ" sz="2400" b="1" dirty="0" err="1" smtClean="0"/>
              <a:t>الى</a:t>
            </a:r>
            <a:r>
              <a:rPr lang="ar-DZ" sz="2400" b="1" dirty="0" smtClean="0"/>
              <a:t> تاجر التجزئة أو من </a:t>
            </a:r>
            <a:r>
              <a:rPr lang="ar-DZ" sz="2400" b="1" dirty="0" err="1" smtClean="0"/>
              <a:t>تاجز</a:t>
            </a:r>
            <a:r>
              <a:rPr lang="ar-DZ" sz="2400" b="1" dirty="0" smtClean="0"/>
              <a:t> التجزئة </a:t>
            </a:r>
            <a:r>
              <a:rPr lang="ar-DZ" sz="2400" b="1" dirty="0" err="1" smtClean="0"/>
              <a:t>الى</a:t>
            </a:r>
            <a:r>
              <a:rPr lang="ar-DZ" sz="2400" b="1" dirty="0" smtClean="0"/>
              <a:t> المستهلك النهائي عبر قنوات التوزيع المختلفة وتشمل التغليف ، المخزون، التخزين، </a:t>
            </a:r>
            <a:r>
              <a:rPr lang="ar-DZ" sz="2400" b="1" dirty="0" err="1" smtClean="0"/>
              <a:t>اللوجستيات</a:t>
            </a:r>
            <a:r>
              <a:rPr lang="ar-DZ" sz="2400" b="1" dirty="0" smtClean="0"/>
              <a:t>، وخدمة العملاء، الشحن، الاستلام وهي </a:t>
            </a:r>
            <a:r>
              <a:rPr lang="ar-DZ" sz="2400" b="1" dirty="0" err="1" smtClean="0"/>
              <a:t>الانشطة</a:t>
            </a:r>
            <a:r>
              <a:rPr lang="ar-DZ" sz="2400" b="1" dirty="0" smtClean="0"/>
              <a:t> التي تنشأ من خلال التوزيع</a:t>
            </a:r>
            <a:endParaRPr lang="en-ID" sz="2400" b="1" dirty="0">
              <a:latin typeface="Lato" panose="020F0502020204030203" pitchFamily="34" charset="0"/>
              <a:ea typeface="Open Sans" panose="020B0606030504020204" pitchFamily="34" charset="0"/>
              <a:cs typeface="Open Sans" panose="020B0606030504020204" pitchFamily="34" charset="0"/>
            </a:endParaRPr>
          </a:p>
        </p:txBody>
      </p:sp>
      <p:cxnSp>
        <p:nvCxnSpPr>
          <p:cNvPr id="7" name="Straight Connector 6">
            <a:extLst>
              <a:ext uri="{FF2B5EF4-FFF2-40B4-BE49-F238E27FC236}">
                <a16:creationId xmlns="" xmlns:a16="http://schemas.microsoft.com/office/drawing/2014/main" id="{C4FC69AC-EC73-4D00-A7E5-20B96CB159DB}"/>
              </a:ext>
            </a:extLst>
          </p:cNvPr>
          <p:cNvCxnSpPr>
            <a:cxnSpLocks/>
          </p:cNvCxnSpPr>
          <p:nvPr/>
        </p:nvCxnSpPr>
        <p:spPr>
          <a:xfrm>
            <a:off x="6096000" y="2286000"/>
            <a:ext cx="6096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Espace réservé pour une image  9" descr="téléchargement (1).jpg"/>
          <p:cNvPicPr>
            <a:picLocks noGrp="1" noChangeAspect="1"/>
          </p:cNvPicPr>
          <p:nvPr>
            <p:ph type="pic" sz="quarter" idx="10"/>
          </p:nvPr>
        </p:nvPicPr>
        <p:blipFill>
          <a:blip r:embed="rId2"/>
          <a:srcRect t="222" b="222"/>
          <a:stretch>
            <a:fillRect/>
          </a:stretch>
        </p:blipFill>
        <p:spPr/>
      </p:pic>
    </p:spTree>
    <p:extLst>
      <p:ext uri="{BB962C8B-B14F-4D97-AF65-F5344CB8AC3E}">
        <p14:creationId xmlns="" xmlns:p14="http://schemas.microsoft.com/office/powerpoint/2010/main" val="1645064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 xmlns:a16="http://schemas.microsoft.com/office/drawing/2014/main" id="{BC662D68-6015-47F6-A2CD-DB96AB503CB6}"/>
              </a:ext>
            </a:extLst>
          </p:cNvPr>
          <p:cNvSpPr/>
          <p:nvPr/>
        </p:nvSpPr>
        <p:spPr>
          <a:xfrm>
            <a:off x="4585209" y="1190625"/>
            <a:ext cx="1745232" cy="2324100"/>
          </a:xfrm>
          <a:prstGeom prst="roundRect">
            <a:avLst>
              <a:gd name="adj" fmla="val 0"/>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ID" dirty="0"/>
          </a:p>
        </p:txBody>
      </p:sp>
      <p:sp>
        <p:nvSpPr>
          <p:cNvPr id="4" name="Freeform: Shape 3">
            <a:extLst>
              <a:ext uri="{FF2B5EF4-FFF2-40B4-BE49-F238E27FC236}">
                <a16:creationId xmlns="" xmlns:a16="http://schemas.microsoft.com/office/drawing/2014/main" id="{C67F7C47-6B16-49F6-8A87-B78F9241FD5F}"/>
              </a:ext>
            </a:extLst>
          </p:cNvPr>
          <p:cNvSpPr/>
          <p:nvPr/>
        </p:nvSpPr>
        <p:spPr>
          <a:xfrm>
            <a:off x="0" y="3694517"/>
            <a:ext cx="4200525" cy="3163482"/>
          </a:xfrm>
          <a:custGeom>
            <a:avLst/>
            <a:gdLst>
              <a:gd name="connsiteX0" fmla="*/ 2959418 w 3203599"/>
              <a:gd name="connsiteY0" fmla="*/ 2412683 h 2412682"/>
              <a:gd name="connsiteX1" fmla="*/ 0 w 3203599"/>
              <a:gd name="connsiteY1" fmla="*/ 2412683 h 2412682"/>
              <a:gd name="connsiteX2" fmla="*/ 0 w 3203599"/>
              <a:gd name="connsiteY2" fmla="*/ 0 h 2412682"/>
              <a:gd name="connsiteX3" fmla="*/ 2085975 w 3203599"/>
              <a:gd name="connsiteY3" fmla="*/ 802957 h 2412682"/>
              <a:gd name="connsiteX4" fmla="*/ 2959418 w 3203599"/>
              <a:gd name="connsiteY4" fmla="*/ 2412683 h 24126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599" h="2412682">
                <a:moveTo>
                  <a:pt x="2959418" y="2412683"/>
                </a:moveTo>
                <a:lnTo>
                  <a:pt x="0" y="2412683"/>
                </a:lnTo>
                <a:lnTo>
                  <a:pt x="0" y="0"/>
                </a:lnTo>
                <a:cubicBezTo>
                  <a:pt x="514350" y="307657"/>
                  <a:pt x="1206818" y="568643"/>
                  <a:pt x="2085975" y="802957"/>
                </a:cubicBezTo>
                <a:cubicBezTo>
                  <a:pt x="3490913" y="1178243"/>
                  <a:pt x="3299460" y="1913572"/>
                  <a:pt x="2959418" y="2412683"/>
                </a:cubicBezTo>
                <a:close/>
              </a:path>
            </a:pathLst>
          </a:custGeom>
          <a:solidFill>
            <a:schemeClr val="accent5"/>
          </a:solidFill>
          <a:ln w="9525" cap="flat">
            <a:noFill/>
            <a:prstDash val="solid"/>
            <a:miter/>
          </a:ln>
        </p:spPr>
        <p:txBody>
          <a:bodyPr rtlCol="0" anchor="ctr"/>
          <a:lstStyle/>
          <a:p>
            <a:endParaRPr lang="en-ID"/>
          </a:p>
        </p:txBody>
      </p:sp>
      <p:sp>
        <p:nvSpPr>
          <p:cNvPr id="5" name="TextBox 4">
            <a:extLst>
              <a:ext uri="{FF2B5EF4-FFF2-40B4-BE49-F238E27FC236}">
                <a16:creationId xmlns="" xmlns:a16="http://schemas.microsoft.com/office/drawing/2014/main" id="{1F4E4561-E83A-417A-B283-3EF1914F9D3E}"/>
              </a:ext>
            </a:extLst>
          </p:cNvPr>
          <p:cNvSpPr txBox="1"/>
          <p:nvPr/>
        </p:nvSpPr>
        <p:spPr>
          <a:xfrm>
            <a:off x="6337936" y="1517363"/>
            <a:ext cx="3094117" cy="584775"/>
          </a:xfrm>
          <a:prstGeom prst="rect">
            <a:avLst/>
          </a:prstGeom>
          <a:noFill/>
        </p:spPr>
        <p:txBody>
          <a:bodyPr wrap="none" rtlCol="0">
            <a:spAutoFit/>
          </a:bodyPr>
          <a:lstStyle/>
          <a:p>
            <a:pPr algn="ctr"/>
            <a:r>
              <a:rPr lang="ar-DZ" sz="3200" b="1" dirty="0" smtClean="0">
                <a:latin typeface="Bitter" panose="02000000000000000000" pitchFamily="2" charset="0"/>
              </a:rPr>
              <a:t>مفهوم قنوات التوزيع </a:t>
            </a:r>
            <a:endParaRPr lang="en-ID" sz="3200" b="1" dirty="0">
              <a:latin typeface="Bitter" panose="02000000000000000000" pitchFamily="2" charset="0"/>
            </a:endParaRPr>
          </a:p>
        </p:txBody>
      </p:sp>
      <p:sp>
        <p:nvSpPr>
          <p:cNvPr id="6" name="TextBox 5">
            <a:extLst>
              <a:ext uri="{FF2B5EF4-FFF2-40B4-BE49-F238E27FC236}">
                <a16:creationId xmlns="" xmlns:a16="http://schemas.microsoft.com/office/drawing/2014/main" id="{7BB738A5-A234-4F4C-8A3D-FA8D7A89670B}"/>
              </a:ext>
            </a:extLst>
          </p:cNvPr>
          <p:cNvSpPr txBox="1"/>
          <p:nvPr/>
        </p:nvSpPr>
        <p:spPr>
          <a:xfrm>
            <a:off x="6210300" y="2466975"/>
            <a:ext cx="5753100" cy="4455835"/>
          </a:xfrm>
          <a:prstGeom prst="rect">
            <a:avLst/>
          </a:prstGeom>
          <a:noFill/>
        </p:spPr>
        <p:txBody>
          <a:bodyPr wrap="square" rtlCol="0">
            <a:spAutoFit/>
          </a:bodyPr>
          <a:lstStyle/>
          <a:p>
            <a:pPr algn="r" rtl="1">
              <a:lnSpc>
                <a:spcPct val="150000"/>
              </a:lnSpc>
            </a:pPr>
            <a:r>
              <a:rPr lang="ar-DZ" sz="2400" b="1" dirty="0" smtClean="0"/>
              <a:t>هي حلقة الوصل </a:t>
            </a:r>
            <a:r>
              <a:rPr lang="ar-DZ" sz="2400" b="1" dirty="0" err="1" smtClean="0"/>
              <a:t>او</a:t>
            </a:r>
            <a:r>
              <a:rPr lang="ar-DZ" sz="2400" b="1" dirty="0" smtClean="0"/>
              <a:t> الجسر الذي يساعد على وصول الخدمة </a:t>
            </a:r>
            <a:r>
              <a:rPr lang="ar-DZ" sz="2400" b="1" dirty="0" err="1" smtClean="0"/>
              <a:t>او</a:t>
            </a:r>
            <a:r>
              <a:rPr lang="ar-DZ" sz="2400" b="1" dirty="0" smtClean="0"/>
              <a:t> المنتج من المنتج </a:t>
            </a:r>
            <a:r>
              <a:rPr lang="ar-DZ" sz="2400" b="1" dirty="0" err="1" smtClean="0"/>
              <a:t>الى</a:t>
            </a:r>
            <a:r>
              <a:rPr lang="ar-DZ" sz="2400" b="1" dirty="0" smtClean="0"/>
              <a:t> المستهلك في الوقت المناسب وبالجودة المطلوبة </a:t>
            </a:r>
            <a:r>
              <a:rPr lang="ar-DZ" sz="2400" b="1" dirty="0" err="1" smtClean="0"/>
              <a:t>او</a:t>
            </a:r>
            <a:r>
              <a:rPr lang="ar-DZ" sz="2400" b="1" dirty="0" smtClean="0"/>
              <a:t> هي مجموعة من حلقات الوصل المترابطة المكونة من </a:t>
            </a:r>
            <a:r>
              <a:rPr lang="ar-DZ" sz="2400" b="1" dirty="0" err="1" smtClean="0"/>
              <a:t>افراد</a:t>
            </a:r>
            <a:r>
              <a:rPr lang="ar-DZ" sz="2400" b="1" dirty="0" smtClean="0"/>
              <a:t> ومنظمات غرضها توصيل المنتج </a:t>
            </a:r>
            <a:r>
              <a:rPr lang="ar-DZ" sz="2400" b="1" dirty="0" err="1" smtClean="0"/>
              <a:t>الى</a:t>
            </a:r>
            <a:r>
              <a:rPr lang="ar-DZ" sz="2400" b="1" dirty="0" smtClean="0"/>
              <a:t> المستهلك </a:t>
            </a:r>
            <a:r>
              <a:rPr lang="ar-DZ" sz="2400" b="1" dirty="0" err="1" smtClean="0"/>
              <a:t>او</a:t>
            </a:r>
            <a:r>
              <a:rPr lang="ar-DZ" sz="2400" b="1" dirty="0" smtClean="0"/>
              <a:t> هي الجهة التي يستخدمها البائع لتوصيل منتجاته </a:t>
            </a:r>
            <a:r>
              <a:rPr lang="ar-DZ" sz="2400" b="1" dirty="0" err="1" smtClean="0"/>
              <a:t>الى</a:t>
            </a:r>
            <a:r>
              <a:rPr lang="ar-DZ" sz="2400" b="1" dirty="0" smtClean="0"/>
              <a:t> الجمهور المستهدف وتشمل تجار الجملة والتجزئة الموزعين وفي كثير من </a:t>
            </a:r>
            <a:r>
              <a:rPr lang="ar-DZ" sz="2400" b="1" dirty="0" err="1" smtClean="0"/>
              <a:t>الاحيان</a:t>
            </a:r>
            <a:r>
              <a:rPr lang="ar-DZ" sz="2400" b="1" dirty="0" smtClean="0"/>
              <a:t> الانترنت </a:t>
            </a:r>
            <a:endParaRPr lang="en-ID" sz="2400" b="1" dirty="0">
              <a:latin typeface="Lato" panose="020F0502020204030203" pitchFamily="34" charset="0"/>
              <a:ea typeface="Open Sans" panose="020B0606030504020204" pitchFamily="34" charset="0"/>
              <a:cs typeface="Open Sans" panose="020B0606030504020204" pitchFamily="34" charset="0"/>
            </a:endParaRPr>
          </a:p>
        </p:txBody>
      </p:sp>
      <p:cxnSp>
        <p:nvCxnSpPr>
          <p:cNvPr id="7" name="Straight Connector 6">
            <a:extLst>
              <a:ext uri="{FF2B5EF4-FFF2-40B4-BE49-F238E27FC236}">
                <a16:creationId xmlns="" xmlns:a16="http://schemas.microsoft.com/office/drawing/2014/main" id="{C4FC69AC-EC73-4D00-A7E5-20B96CB159DB}"/>
              </a:ext>
            </a:extLst>
          </p:cNvPr>
          <p:cNvCxnSpPr>
            <a:cxnSpLocks/>
          </p:cNvCxnSpPr>
          <p:nvPr/>
        </p:nvCxnSpPr>
        <p:spPr>
          <a:xfrm>
            <a:off x="6096000" y="2286000"/>
            <a:ext cx="6096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Espace réservé pour une image  9" descr="téléchargement (1).jpg"/>
          <p:cNvPicPr>
            <a:picLocks noGrp="1" noChangeAspect="1"/>
          </p:cNvPicPr>
          <p:nvPr>
            <p:ph type="pic" sz="quarter" idx="10"/>
          </p:nvPr>
        </p:nvPicPr>
        <p:blipFill>
          <a:blip r:embed="rId2"/>
          <a:srcRect t="222" b="222"/>
          <a:stretch>
            <a:fillRect/>
          </a:stretch>
        </p:blipFill>
        <p:spPr/>
      </p:pic>
    </p:spTree>
    <p:extLst>
      <p:ext uri="{BB962C8B-B14F-4D97-AF65-F5344CB8AC3E}">
        <p14:creationId xmlns="" xmlns:p14="http://schemas.microsoft.com/office/powerpoint/2010/main" val="1645064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a:extLst>
              <a:ext uri="{FF2B5EF4-FFF2-40B4-BE49-F238E27FC236}">
                <a16:creationId xmlns="" xmlns:a16="http://schemas.microsoft.com/office/drawing/2014/main" id="{9C6EB44B-FB44-4810-8638-EEA62DF2F271}"/>
              </a:ext>
            </a:extLst>
          </p:cNvPr>
          <p:cNvGrpSpPr/>
          <p:nvPr/>
        </p:nvGrpSpPr>
        <p:grpSpPr>
          <a:xfrm>
            <a:off x="471487" y="2276475"/>
            <a:ext cx="11720512" cy="4830307"/>
            <a:chOff x="471487" y="2371725"/>
            <a:chExt cx="11720512" cy="4830307"/>
          </a:xfrm>
        </p:grpSpPr>
        <p:sp>
          <p:nvSpPr>
            <p:cNvPr id="3" name="Freeform: Shape 2">
              <a:extLst>
                <a:ext uri="{FF2B5EF4-FFF2-40B4-BE49-F238E27FC236}">
                  <a16:creationId xmlns="" xmlns:a16="http://schemas.microsoft.com/office/drawing/2014/main" id="{739B28C6-BFA8-4D34-B298-72C0332EE60B}"/>
                </a:ext>
              </a:extLst>
            </p:cNvPr>
            <p:cNvSpPr/>
            <p:nvPr/>
          </p:nvSpPr>
          <p:spPr>
            <a:xfrm>
              <a:off x="5186362" y="2371725"/>
              <a:ext cx="1819275" cy="2019300"/>
            </a:xfrm>
            <a:custGeom>
              <a:avLst/>
              <a:gdLst>
                <a:gd name="connsiteX0" fmla="*/ 1819275 w 1819275"/>
                <a:gd name="connsiteY0" fmla="*/ 909638 h 2019300"/>
                <a:gd name="connsiteX1" fmla="*/ 909638 w 1819275"/>
                <a:gd name="connsiteY1" fmla="*/ 2019300 h 2019300"/>
                <a:gd name="connsiteX2" fmla="*/ 0 w 1819275"/>
                <a:gd name="connsiteY2" fmla="*/ 909638 h 2019300"/>
                <a:gd name="connsiteX3" fmla="*/ 910590 w 1819275"/>
                <a:gd name="connsiteY3" fmla="*/ 0 h 2019300"/>
                <a:gd name="connsiteX4" fmla="*/ 1819275 w 1819275"/>
                <a:gd name="connsiteY4" fmla="*/ 909638 h 201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9275" h="2019300">
                  <a:moveTo>
                    <a:pt x="1819275" y="909638"/>
                  </a:moveTo>
                  <a:cubicBezTo>
                    <a:pt x="1819275" y="1411605"/>
                    <a:pt x="1412557" y="2019300"/>
                    <a:pt x="909638" y="2019300"/>
                  </a:cubicBezTo>
                  <a:cubicBezTo>
                    <a:pt x="407670" y="2019300"/>
                    <a:pt x="0" y="1412558"/>
                    <a:pt x="0" y="909638"/>
                  </a:cubicBezTo>
                  <a:cubicBezTo>
                    <a:pt x="0" y="406718"/>
                    <a:pt x="408623" y="0"/>
                    <a:pt x="910590" y="0"/>
                  </a:cubicBezTo>
                  <a:cubicBezTo>
                    <a:pt x="1412557" y="0"/>
                    <a:pt x="1819275" y="406718"/>
                    <a:pt x="1819275" y="909638"/>
                  </a:cubicBezTo>
                  <a:close/>
                </a:path>
              </a:pathLst>
            </a:custGeom>
            <a:solidFill>
              <a:schemeClr val="accent3">
                <a:lumMod val="40000"/>
                <a:lumOff val="60000"/>
              </a:schemeClr>
            </a:solidFill>
            <a:ln w="9525" cap="flat">
              <a:noFill/>
              <a:prstDash val="solid"/>
              <a:miter/>
            </a:ln>
          </p:spPr>
          <p:txBody>
            <a:bodyPr rtlCol="0" anchor="ctr"/>
            <a:lstStyle/>
            <a:p>
              <a:endParaRPr lang="en-ID"/>
            </a:p>
          </p:txBody>
        </p:sp>
        <p:sp>
          <p:nvSpPr>
            <p:cNvPr id="4" name="Freeform: Shape 3">
              <a:extLst>
                <a:ext uri="{FF2B5EF4-FFF2-40B4-BE49-F238E27FC236}">
                  <a16:creationId xmlns="" xmlns:a16="http://schemas.microsoft.com/office/drawing/2014/main" id="{F8739B92-7D96-46F9-8D46-DCB36AAACA29}"/>
                </a:ext>
              </a:extLst>
            </p:cNvPr>
            <p:cNvSpPr/>
            <p:nvPr/>
          </p:nvSpPr>
          <p:spPr>
            <a:xfrm>
              <a:off x="5403532" y="2587943"/>
              <a:ext cx="1381125" cy="1381125"/>
            </a:xfrm>
            <a:custGeom>
              <a:avLst/>
              <a:gdLst>
                <a:gd name="connsiteX0" fmla="*/ 1386840 w 1381125"/>
                <a:gd name="connsiteY0" fmla="*/ 693420 h 1381125"/>
                <a:gd name="connsiteX1" fmla="*/ 693420 w 1381125"/>
                <a:gd name="connsiteY1" fmla="*/ 1386840 h 1381125"/>
                <a:gd name="connsiteX2" fmla="*/ 0 w 1381125"/>
                <a:gd name="connsiteY2" fmla="*/ 693420 h 1381125"/>
                <a:gd name="connsiteX3" fmla="*/ 693420 w 1381125"/>
                <a:gd name="connsiteY3" fmla="*/ 0 h 1381125"/>
                <a:gd name="connsiteX4" fmla="*/ 1386840 w 1381125"/>
                <a:gd name="connsiteY4" fmla="*/ 693420 h 1381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125" h="1381125">
                  <a:moveTo>
                    <a:pt x="1386840" y="693420"/>
                  </a:moveTo>
                  <a:cubicBezTo>
                    <a:pt x="1386840" y="1076385"/>
                    <a:pt x="1076385" y="1386840"/>
                    <a:pt x="693420" y="1386840"/>
                  </a:cubicBezTo>
                  <a:cubicBezTo>
                    <a:pt x="310455" y="1386840"/>
                    <a:pt x="0" y="1076385"/>
                    <a:pt x="0" y="693420"/>
                  </a:cubicBezTo>
                  <a:cubicBezTo>
                    <a:pt x="0" y="310455"/>
                    <a:pt x="310455" y="0"/>
                    <a:pt x="693420" y="0"/>
                  </a:cubicBezTo>
                  <a:cubicBezTo>
                    <a:pt x="1076386" y="0"/>
                    <a:pt x="1386840" y="310455"/>
                    <a:pt x="1386840" y="693420"/>
                  </a:cubicBezTo>
                  <a:close/>
                </a:path>
              </a:pathLst>
            </a:custGeom>
            <a:solidFill>
              <a:schemeClr val="accent3"/>
            </a:solidFill>
            <a:ln w="9525" cap="flat">
              <a:noFill/>
              <a:prstDash val="solid"/>
              <a:miter/>
            </a:ln>
          </p:spPr>
          <p:txBody>
            <a:bodyPr rtlCol="0" anchor="ctr"/>
            <a:lstStyle/>
            <a:p>
              <a:endParaRPr lang="en-ID"/>
            </a:p>
          </p:txBody>
        </p:sp>
        <p:sp>
          <p:nvSpPr>
            <p:cNvPr id="5" name="Freeform: Shape 4">
              <a:extLst>
                <a:ext uri="{FF2B5EF4-FFF2-40B4-BE49-F238E27FC236}">
                  <a16:creationId xmlns="" xmlns:a16="http://schemas.microsoft.com/office/drawing/2014/main" id="{A6B666BF-5404-408C-88D0-D40B34480C45}"/>
                </a:ext>
              </a:extLst>
            </p:cNvPr>
            <p:cNvSpPr/>
            <p:nvPr/>
          </p:nvSpPr>
          <p:spPr>
            <a:xfrm>
              <a:off x="4936807" y="3678555"/>
              <a:ext cx="2305050" cy="809625"/>
            </a:xfrm>
            <a:custGeom>
              <a:avLst/>
              <a:gdLst>
                <a:gd name="connsiteX0" fmla="*/ 2285048 w 2305050"/>
                <a:gd name="connsiteY0" fmla="*/ 0 h 809625"/>
                <a:gd name="connsiteX1" fmla="*/ 2308860 w 2305050"/>
                <a:gd name="connsiteY1" fmla="*/ 120015 h 809625"/>
                <a:gd name="connsiteX2" fmla="*/ 2285048 w 2305050"/>
                <a:gd name="connsiteY2" fmla="*/ 238125 h 809625"/>
                <a:gd name="connsiteX3" fmla="*/ 2284095 w 2305050"/>
                <a:gd name="connsiteY3" fmla="*/ 238125 h 809625"/>
                <a:gd name="connsiteX4" fmla="*/ 1806893 w 2305050"/>
                <a:gd name="connsiteY4" fmla="*/ 488633 h 809625"/>
                <a:gd name="connsiteX5" fmla="*/ 1159193 w 2305050"/>
                <a:gd name="connsiteY5" fmla="*/ 809625 h 809625"/>
                <a:gd name="connsiteX6" fmla="*/ 511493 w 2305050"/>
                <a:gd name="connsiteY6" fmla="*/ 488633 h 809625"/>
                <a:gd name="connsiteX7" fmla="*/ 34290 w 2305050"/>
                <a:gd name="connsiteY7" fmla="*/ 238125 h 809625"/>
                <a:gd name="connsiteX8" fmla="*/ 0 w 2305050"/>
                <a:gd name="connsiteY8" fmla="*/ 126683 h 809625"/>
                <a:gd name="connsiteX9" fmla="*/ 34290 w 2305050"/>
                <a:gd name="connsiteY9" fmla="*/ 0 h 809625"/>
                <a:gd name="connsiteX10" fmla="*/ 681038 w 2305050"/>
                <a:gd name="connsiteY10" fmla="*/ 320992 h 809625"/>
                <a:gd name="connsiteX11" fmla="*/ 1158240 w 2305050"/>
                <a:gd name="connsiteY11" fmla="*/ 571500 h 809625"/>
                <a:gd name="connsiteX12" fmla="*/ 1635443 w 2305050"/>
                <a:gd name="connsiteY12" fmla="*/ 320992 h 809625"/>
                <a:gd name="connsiteX13" fmla="*/ 2283143 w 2305050"/>
                <a:gd name="connsiteY13" fmla="*/ 0 h 809625"/>
                <a:gd name="connsiteX14" fmla="*/ 2285048 w 2305050"/>
                <a:gd name="connsiteY14" fmla="*/ 0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05050" h="809625">
                  <a:moveTo>
                    <a:pt x="2285048" y="0"/>
                  </a:moveTo>
                  <a:lnTo>
                    <a:pt x="2308860" y="120015"/>
                  </a:lnTo>
                  <a:lnTo>
                    <a:pt x="2285048" y="238125"/>
                  </a:lnTo>
                  <a:lnTo>
                    <a:pt x="2284095" y="238125"/>
                  </a:lnTo>
                  <a:cubicBezTo>
                    <a:pt x="2052638" y="238125"/>
                    <a:pt x="1944053" y="348615"/>
                    <a:pt x="1806893" y="488633"/>
                  </a:cubicBezTo>
                  <a:cubicBezTo>
                    <a:pt x="1658303" y="639128"/>
                    <a:pt x="1490663" y="809625"/>
                    <a:pt x="1159193" y="809625"/>
                  </a:cubicBezTo>
                  <a:cubicBezTo>
                    <a:pt x="827723" y="809625"/>
                    <a:pt x="660082" y="639128"/>
                    <a:pt x="511493" y="488633"/>
                  </a:cubicBezTo>
                  <a:cubicBezTo>
                    <a:pt x="374333" y="348615"/>
                    <a:pt x="265748" y="238125"/>
                    <a:pt x="34290" y="238125"/>
                  </a:cubicBezTo>
                  <a:lnTo>
                    <a:pt x="0" y="126683"/>
                  </a:lnTo>
                  <a:lnTo>
                    <a:pt x="34290" y="0"/>
                  </a:lnTo>
                  <a:cubicBezTo>
                    <a:pt x="364808" y="0"/>
                    <a:pt x="533400" y="170498"/>
                    <a:pt x="681038" y="320992"/>
                  </a:cubicBezTo>
                  <a:cubicBezTo>
                    <a:pt x="818198" y="461010"/>
                    <a:pt x="927735" y="571500"/>
                    <a:pt x="1158240" y="571500"/>
                  </a:cubicBezTo>
                  <a:cubicBezTo>
                    <a:pt x="1389698" y="571500"/>
                    <a:pt x="1498282" y="461010"/>
                    <a:pt x="1635443" y="320992"/>
                  </a:cubicBezTo>
                  <a:cubicBezTo>
                    <a:pt x="1784032" y="170498"/>
                    <a:pt x="1951673" y="0"/>
                    <a:pt x="2283143" y="0"/>
                  </a:cubicBezTo>
                  <a:lnTo>
                    <a:pt x="2285048" y="0"/>
                  </a:lnTo>
                  <a:close/>
                </a:path>
              </a:pathLst>
            </a:custGeom>
            <a:solidFill>
              <a:schemeClr val="accent3"/>
            </a:solidFill>
            <a:ln w="9525" cap="flat">
              <a:noFill/>
              <a:prstDash val="solid"/>
              <a:miter/>
            </a:ln>
          </p:spPr>
          <p:txBody>
            <a:bodyPr rtlCol="0" anchor="ctr"/>
            <a:lstStyle/>
            <a:p>
              <a:endParaRPr lang="en-ID"/>
            </a:p>
          </p:txBody>
        </p:sp>
        <p:sp>
          <p:nvSpPr>
            <p:cNvPr id="6" name="Freeform: Shape 5">
              <a:extLst>
                <a:ext uri="{FF2B5EF4-FFF2-40B4-BE49-F238E27FC236}">
                  <a16:creationId xmlns="" xmlns:a16="http://schemas.microsoft.com/office/drawing/2014/main" id="{196BBBB4-BCB0-4468-80D1-C516EDB1F052}"/>
                </a:ext>
              </a:extLst>
            </p:cNvPr>
            <p:cNvSpPr/>
            <p:nvPr/>
          </p:nvSpPr>
          <p:spPr>
            <a:xfrm>
              <a:off x="9687877" y="2371725"/>
              <a:ext cx="1819275" cy="2019300"/>
            </a:xfrm>
            <a:custGeom>
              <a:avLst/>
              <a:gdLst>
                <a:gd name="connsiteX0" fmla="*/ 1819275 w 1819275"/>
                <a:gd name="connsiteY0" fmla="*/ 909638 h 2019300"/>
                <a:gd name="connsiteX1" fmla="*/ 909638 w 1819275"/>
                <a:gd name="connsiteY1" fmla="*/ 2019300 h 2019300"/>
                <a:gd name="connsiteX2" fmla="*/ 0 w 1819275"/>
                <a:gd name="connsiteY2" fmla="*/ 909638 h 2019300"/>
                <a:gd name="connsiteX3" fmla="*/ 909638 w 1819275"/>
                <a:gd name="connsiteY3" fmla="*/ 0 h 2019300"/>
                <a:gd name="connsiteX4" fmla="*/ 1819275 w 1819275"/>
                <a:gd name="connsiteY4" fmla="*/ 909638 h 201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9275" h="2019300">
                  <a:moveTo>
                    <a:pt x="1819275" y="909638"/>
                  </a:moveTo>
                  <a:cubicBezTo>
                    <a:pt x="1819275" y="1411605"/>
                    <a:pt x="1412558" y="2019300"/>
                    <a:pt x="909638" y="2019300"/>
                  </a:cubicBezTo>
                  <a:cubicBezTo>
                    <a:pt x="407670" y="2019300"/>
                    <a:pt x="0" y="1412558"/>
                    <a:pt x="0" y="909638"/>
                  </a:cubicBezTo>
                  <a:cubicBezTo>
                    <a:pt x="0" y="406718"/>
                    <a:pt x="407670" y="0"/>
                    <a:pt x="909638" y="0"/>
                  </a:cubicBezTo>
                  <a:cubicBezTo>
                    <a:pt x="1411606" y="0"/>
                    <a:pt x="1819275" y="406718"/>
                    <a:pt x="1819275" y="909638"/>
                  </a:cubicBezTo>
                  <a:close/>
                </a:path>
              </a:pathLst>
            </a:custGeom>
            <a:solidFill>
              <a:schemeClr val="accent3">
                <a:lumMod val="40000"/>
                <a:lumOff val="60000"/>
              </a:schemeClr>
            </a:solidFill>
            <a:ln w="9525" cap="flat">
              <a:noFill/>
              <a:prstDash val="solid"/>
              <a:miter/>
            </a:ln>
          </p:spPr>
          <p:txBody>
            <a:bodyPr rtlCol="0" anchor="ctr"/>
            <a:lstStyle/>
            <a:p>
              <a:endParaRPr lang="en-ID"/>
            </a:p>
          </p:txBody>
        </p:sp>
        <p:sp>
          <p:nvSpPr>
            <p:cNvPr id="7" name="Freeform: Shape 6">
              <a:extLst>
                <a:ext uri="{FF2B5EF4-FFF2-40B4-BE49-F238E27FC236}">
                  <a16:creationId xmlns="" xmlns:a16="http://schemas.microsoft.com/office/drawing/2014/main" id="{06779D8C-C06A-4C13-8383-9DDE64201A16}"/>
                </a:ext>
              </a:extLst>
            </p:cNvPr>
            <p:cNvSpPr/>
            <p:nvPr/>
          </p:nvSpPr>
          <p:spPr>
            <a:xfrm>
              <a:off x="9904095" y="2587943"/>
              <a:ext cx="1381125" cy="1381125"/>
            </a:xfrm>
            <a:custGeom>
              <a:avLst/>
              <a:gdLst>
                <a:gd name="connsiteX0" fmla="*/ 1386840 w 1381125"/>
                <a:gd name="connsiteY0" fmla="*/ 693420 h 1381125"/>
                <a:gd name="connsiteX1" fmla="*/ 693420 w 1381125"/>
                <a:gd name="connsiteY1" fmla="*/ 1386840 h 1381125"/>
                <a:gd name="connsiteX2" fmla="*/ 0 w 1381125"/>
                <a:gd name="connsiteY2" fmla="*/ 693420 h 1381125"/>
                <a:gd name="connsiteX3" fmla="*/ 693420 w 1381125"/>
                <a:gd name="connsiteY3" fmla="*/ 0 h 1381125"/>
                <a:gd name="connsiteX4" fmla="*/ 1386840 w 1381125"/>
                <a:gd name="connsiteY4" fmla="*/ 693420 h 1381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125" h="1381125">
                  <a:moveTo>
                    <a:pt x="1386840" y="693420"/>
                  </a:moveTo>
                  <a:cubicBezTo>
                    <a:pt x="1386840" y="1076385"/>
                    <a:pt x="1076386" y="1386840"/>
                    <a:pt x="693420" y="1386840"/>
                  </a:cubicBezTo>
                  <a:cubicBezTo>
                    <a:pt x="310454" y="1386840"/>
                    <a:pt x="0" y="1076385"/>
                    <a:pt x="0" y="693420"/>
                  </a:cubicBezTo>
                  <a:cubicBezTo>
                    <a:pt x="0" y="310455"/>
                    <a:pt x="310455" y="0"/>
                    <a:pt x="693420" y="0"/>
                  </a:cubicBezTo>
                  <a:cubicBezTo>
                    <a:pt x="1076385" y="0"/>
                    <a:pt x="1386840" y="310455"/>
                    <a:pt x="1386840" y="693420"/>
                  </a:cubicBezTo>
                  <a:close/>
                </a:path>
              </a:pathLst>
            </a:custGeom>
            <a:solidFill>
              <a:schemeClr val="accent3"/>
            </a:solidFill>
            <a:ln w="9525" cap="flat">
              <a:noFill/>
              <a:prstDash val="solid"/>
              <a:miter/>
            </a:ln>
          </p:spPr>
          <p:txBody>
            <a:bodyPr rtlCol="0" anchor="ctr"/>
            <a:lstStyle/>
            <a:p>
              <a:endParaRPr lang="en-ID"/>
            </a:p>
          </p:txBody>
        </p:sp>
        <p:sp>
          <p:nvSpPr>
            <p:cNvPr id="8" name="Freeform: Shape 7">
              <a:extLst>
                <a:ext uri="{FF2B5EF4-FFF2-40B4-BE49-F238E27FC236}">
                  <a16:creationId xmlns="" xmlns:a16="http://schemas.microsoft.com/office/drawing/2014/main" id="{A0681381-5656-4429-8960-D464E6397F2E}"/>
                </a:ext>
              </a:extLst>
            </p:cNvPr>
            <p:cNvSpPr/>
            <p:nvPr/>
          </p:nvSpPr>
          <p:spPr>
            <a:xfrm>
              <a:off x="9443085" y="3678555"/>
              <a:ext cx="2276475" cy="809625"/>
            </a:xfrm>
            <a:custGeom>
              <a:avLst/>
              <a:gdLst>
                <a:gd name="connsiteX0" fmla="*/ 2277427 w 2276475"/>
                <a:gd name="connsiteY0" fmla="*/ 0 h 809625"/>
                <a:gd name="connsiteX1" fmla="*/ 2277427 w 2276475"/>
                <a:gd name="connsiteY1" fmla="*/ 238125 h 809625"/>
                <a:gd name="connsiteX2" fmla="*/ 1800225 w 2276475"/>
                <a:gd name="connsiteY2" fmla="*/ 488633 h 809625"/>
                <a:gd name="connsiteX3" fmla="*/ 1152525 w 2276475"/>
                <a:gd name="connsiteY3" fmla="*/ 809625 h 809625"/>
                <a:gd name="connsiteX4" fmla="*/ 504825 w 2276475"/>
                <a:gd name="connsiteY4" fmla="*/ 488633 h 809625"/>
                <a:gd name="connsiteX5" fmla="*/ 28575 w 2276475"/>
                <a:gd name="connsiteY5" fmla="*/ 238125 h 809625"/>
                <a:gd name="connsiteX6" fmla="*/ 0 w 2276475"/>
                <a:gd name="connsiteY6" fmla="*/ 117158 h 809625"/>
                <a:gd name="connsiteX7" fmla="*/ 28575 w 2276475"/>
                <a:gd name="connsiteY7" fmla="*/ 0 h 809625"/>
                <a:gd name="connsiteX8" fmla="*/ 674370 w 2276475"/>
                <a:gd name="connsiteY8" fmla="*/ 320992 h 809625"/>
                <a:gd name="connsiteX9" fmla="*/ 1151573 w 2276475"/>
                <a:gd name="connsiteY9" fmla="*/ 571500 h 809625"/>
                <a:gd name="connsiteX10" fmla="*/ 1629727 w 2276475"/>
                <a:gd name="connsiteY10" fmla="*/ 320992 h 809625"/>
                <a:gd name="connsiteX11" fmla="*/ 2277427 w 2276475"/>
                <a:gd name="connsiteY11" fmla="*/ 0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76475" h="809625">
                  <a:moveTo>
                    <a:pt x="2277427" y="0"/>
                  </a:moveTo>
                  <a:lnTo>
                    <a:pt x="2277427" y="238125"/>
                  </a:lnTo>
                  <a:cubicBezTo>
                    <a:pt x="2045969" y="238125"/>
                    <a:pt x="1937385" y="348615"/>
                    <a:pt x="1800225" y="488633"/>
                  </a:cubicBezTo>
                  <a:cubicBezTo>
                    <a:pt x="1651635" y="639128"/>
                    <a:pt x="1483994" y="809625"/>
                    <a:pt x="1152525" y="809625"/>
                  </a:cubicBezTo>
                  <a:cubicBezTo>
                    <a:pt x="821055" y="809625"/>
                    <a:pt x="653415" y="639128"/>
                    <a:pt x="504825" y="488633"/>
                  </a:cubicBezTo>
                  <a:cubicBezTo>
                    <a:pt x="367665" y="349567"/>
                    <a:pt x="259080" y="239078"/>
                    <a:pt x="28575" y="238125"/>
                  </a:cubicBezTo>
                  <a:lnTo>
                    <a:pt x="0" y="117158"/>
                  </a:lnTo>
                  <a:lnTo>
                    <a:pt x="28575" y="0"/>
                  </a:lnTo>
                  <a:cubicBezTo>
                    <a:pt x="358140" y="953"/>
                    <a:pt x="526732" y="171450"/>
                    <a:pt x="674370" y="320992"/>
                  </a:cubicBezTo>
                  <a:cubicBezTo>
                    <a:pt x="811530" y="461010"/>
                    <a:pt x="920115" y="571500"/>
                    <a:pt x="1151573" y="571500"/>
                  </a:cubicBezTo>
                  <a:cubicBezTo>
                    <a:pt x="1383030" y="571500"/>
                    <a:pt x="1491615" y="461010"/>
                    <a:pt x="1629727" y="320992"/>
                  </a:cubicBezTo>
                  <a:cubicBezTo>
                    <a:pt x="1778317" y="170498"/>
                    <a:pt x="1945957" y="0"/>
                    <a:pt x="2277427" y="0"/>
                  </a:cubicBezTo>
                  <a:close/>
                </a:path>
              </a:pathLst>
            </a:custGeom>
            <a:solidFill>
              <a:schemeClr val="accent3"/>
            </a:solidFill>
            <a:ln w="9525" cap="flat">
              <a:noFill/>
              <a:prstDash val="solid"/>
              <a:miter/>
            </a:ln>
          </p:spPr>
          <p:txBody>
            <a:bodyPr rtlCol="0" anchor="ctr"/>
            <a:lstStyle/>
            <a:p>
              <a:endParaRPr lang="en-ID"/>
            </a:p>
          </p:txBody>
        </p:sp>
        <p:sp>
          <p:nvSpPr>
            <p:cNvPr id="9" name="Freeform: Shape 8">
              <a:extLst>
                <a:ext uri="{FF2B5EF4-FFF2-40B4-BE49-F238E27FC236}">
                  <a16:creationId xmlns="" xmlns:a16="http://schemas.microsoft.com/office/drawing/2014/main" id="{447686AD-8D7C-4F20-B858-19B7E0CF9EEC}"/>
                </a:ext>
              </a:extLst>
            </p:cNvPr>
            <p:cNvSpPr/>
            <p:nvPr/>
          </p:nvSpPr>
          <p:spPr>
            <a:xfrm>
              <a:off x="7437119" y="2371725"/>
              <a:ext cx="1819275" cy="2019300"/>
            </a:xfrm>
            <a:custGeom>
              <a:avLst/>
              <a:gdLst>
                <a:gd name="connsiteX0" fmla="*/ 1819275 w 1819275"/>
                <a:gd name="connsiteY0" fmla="*/ 909638 h 2019300"/>
                <a:gd name="connsiteX1" fmla="*/ 909638 w 1819275"/>
                <a:gd name="connsiteY1" fmla="*/ 2019300 h 2019300"/>
                <a:gd name="connsiteX2" fmla="*/ 0 w 1819275"/>
                <a:gd name="connsiteY2" fmla="*/ 909638 h 2019300"/>
                <a:gd name="connsiteX3" fmla="*/ 909638 w 1819275"/>
                <a:gd name="connsiteY3" fmla="*/ 0 h 2019300"/>
                <a:gd name="connsiteX4" fmla="*/ 1819275 w 1819275"/>
                <a:gd name="connsiteY4" fmla="*/ 909638 h 201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9275" h="2019300">
                  <a:moveTo>
                    <a:pt x="1819275" y="909638"/>
                  </a:moveTo>
                  <a:cubicBezTo>
                    <a:pt x="1819275" y="1411605"/>
                    <a:pt x="1412557" y="2019300"/>
                    <a:pt x="909638" y="2019300"/>
                  </a:cubicBezTo>
                  <a:cubicBezTo>
                    <a:pt x="407670" y="2019300"/>
                    <a:pt x="0" y="1412558"/>
                    <a:pt x="0" y="909638"/>
                  </a:cubicBezTo>
                  <a:cubicBezTo>
                    <a:pt x="0" y="406718"/>
                    <a:pt x="407670" y="0"/>
                    <a:pt x="909638" y="0"/>
                  </a:cubicBezTo>
                  <a:cubicBezTo>
                    <a:pt x="1412557" y="0"/>
                    <a:pt x="1819275" y="406718"/>
                    <a:pt x="1819275" y="909638"/>
                  </a:cubicBezTo>
                  <a:close/>
                </a:path>
              </a:pathLst>
            </a:custGeom>
            <a:solidFill>
              <a:schemeClr val="accent5">
                <a:lumMod val="40000"/>
                <a:lumOff val="60000"/>
              </a:schemeClr>
            </a:solidFill>
            <a:ln w="9525" cap="flat">
              <a:noFill/>
              <a:prstDash val="solid"/>
              <a:miter/>
            </a:ln>
          </p:spPr>
          <p:txBody>
            <a:bodyPr rtlCol="0" anchor="ctr"/>
            <a:lstStyle/>
            <a:p>
              <a:endParaRPr lang="en-ID"/>
            </a:p>
          </p:txBody>
        </p:sp>
        <p:sp>
          <p:nvSpPr>
            <p:cNvPr id="10" name="Freeform: Shape 9">
              <a:extLst>
                <a:ext uri="{FF2B5EF4-FFF2-40B4-BE49-F238E27FC236}">
                  <a16:creationId xmlns="" xmlns:a16="http://schemas.microsoft.com/office/drawing/2014/main" id="{30D8440C-3DC7-4C91-8A5D-676B6B8E5F41}"/>
                </a:ext>
              </a:extLst>
            </p:cNvPr>
            <p:cNvSpPr/>
            <p:nvPr/>
          </p:nvSpPr>
          <p:spPr>
            <a:xfrm>
              <a:off x="7653337" y="2587943"/>
              <a:ext cx="1381125" cy="1381125"/>
            </a:xfrm>
            <a:custGeom>
              <a:avLst/>
              <a:gdLst>
                <a:gd name="connsiteX0" fmla="*/ 1386840 w 1381125"/>
                <a:gd name="connsiteY0" fmla="*/ 693420 h 1381125"/>
                <a:gd name="connsiteX1" fmla="*/ 693420 w 1381125"/>
                <a:gd name="connsiteY1" fmla="*/ 1386840 h 1381125"/>
                <a:gd name="connsiteX2" fmla="*/ 0 w 1381125"/>
                <a:gd name="connsiteY2" fmla="*/ 693420 h 1381125"/>
                <a:gd name="connsiteX3" fmla="*/ 693420 w 1381125"/>
                <a:gd name="connsiteY3" fmla="*/ 0 h 1381125"/>
                <a:gd name="connsiteX4" fmla="*/ 1386840 w 1381125"/>
                <a:gd name="connsiteY4" fmla="*/ 693420 h 1381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125" h="1381125">
                  <a:moveTo>
                    <a:pt x="1386840" y="693420"/>
                  </a:moveTo>
                  <a:cubicBezTo>
                    <a:pt x="1386840" y="1076385"/>
                    <a:pt x="1076385" y="1386840"/>
                    <a:pt x="693420" y="1386840"/>
                  </a:cubicBezTo>
                  <a:cubicBezTo>
                    <a:pt x="310454" y="1386840"/>
                    <a:pt x="0" y="1076385"/>
                    <a:pt x="0" y="693420"/>
                  </a:cubicBezTo>
                  <a:cubicBezTo>
                    <a:pt x="0" y="310455"/>
                    <a:pt x="310455" y="0"/>
                    <a:pt x="693420" y="0"/>
                  </a:cubicBezTo>
                  <a:cubicBezTo>
                    <a:pt x="1076386" y="0"/>
                    <a:pt x="1386840" y="310455"/>
                    <a:pt x="1386840" y="693420"/>
                  </a:cubicBezTo>
                  <a:close/>
                </a:path>
              </a:pathLst>
            </a:custGeom>
            <a:solidFill>
              <a:schemeClr val="accent5"/>
            </a:solidFill>
            <a:ln w="9525" cap="flat">
              <a:noFill/>
              <a:prstDash val="solid"/>
              <a:miter/>
            </a:ln>
          </p:spPr>
          <p:txBody>
            <a:bodyPr rtlCol="0" anchor="ctr"/>
            <a:lstStyle/>
            <a:p>
              <a:endParaRPr lang="en-ID"/>
            </a:p>
          </p:txBody>
        </p:sp>
        <p:sp>
          <p:nvSpPr>
            <p:cNvPr id="11" name="Freeform: Shape 10">
              <a:extLst>
                <a:ext uri="{FF2B5EF4-FFF2-40B4-BE49-F238E27FC236}">
                  <a16:creationId xmlns="" xmlns:a16="http://schemas.microsoft.com/office/drawing/2014/main" id="{605CE1D5-AE3E-49A2-A2C1-15529EB41FE7}"/>
                </a:ext>
              </a:extLst>
            </p:cNvPr>
            <p:cNvSpPr/>
            <p:nvPr/>
          </p:nvSpPr>
          <p:spPr>
            <a:xfrm>
              <a:off x="7221855" y="3678555"/>
              <a:ext cx="2247900" cy="809625"/>
            </a:xfrm>
            <a:custGeom>
              <a:avLst/>
              <a:gdLst>
                <a:gd name="connsiteX0" fmla="*/ 2250758 w 2247900"/>
                <a:gd name="connsiteY0" fmla="*/ 0 h 809625"/>
                <a:gd name="connsiteX1" fmla="*/ 2250758 w 2247900"/>
                <a:gd name="connsiteY1" fmla="*/ 238125 h 809625"/>
                <a:gd name="connsiteX2" fmla="*/ 2248852 w 2247900"/>
                <a:gd name="connsiteY2" fmla="*/ 238125 h 809625"/>
                <a:gd name="connsiteX3" fmla="*/ 1771650 w 2247900"/>
                <a:gd name="connsiteY3" fmla="*/ 488633 h 809625"/>
                <a:gd name="connsiteX4" fmla="*/ 1123950 w 2247900"/>
                <a:gd name="connsiteY4" fmla="*/ 809625 h 809625"/>
                <a:gd name="connsiteX5" fmla="*/ 476250 w 2247900"/>
                <a:gd name="connsiteY5" fmla="*/ 488633 h 809625"/>
                <a:gd name="connsiteX6" fmla="*/ 0 w 2247900"/>
                <a:gd name="connsiteY6" fmla="*/ 238125 h 809625"/>
                <a:gd name="connsiteX7" fmla="*/ 0 w 2247900"/>
                <a:gd name="connsiteY7" fmla="*/ 0 h 809625"/>
                <a:gd name="connsiteX8" fmla="*/ 645795 w 2247900"/>
                <a:gd name="connsiteY8" fmla="*/ 320992 h 809625"/>
                <a:gd name="connsiteX9" fmla="*/ 1122997 w 2247900"/>
                <a:gd name="connsiteY9" fmla="*/ 571500 h 809625"/>
                <a:gd name="connsiteX10" fmla="*/ 1600200 w 2247900"/>
                <a:gd name="connsiteY10" fmla="*/ 320992 h 809625"/>
                <a:gd name="connsiteX11" fmla="*/ 2247900 w 2247900"/>
                <a:gd name="connsiteY11" fmla="*/ 0 h 809625"/>
                <a:gd name="connsiteX12" fmla="*/ 2250758 w 2247900"/>
                <a:gd name="connsiteY12" fmla="*/ 0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7900" h="809625">
                  <a:moveTo>
                    <a:pt x="2250758" y="0"/>
                  </a:moveTo>
                  <a:lnTo>
                    <a:pt x="2250758" y="238125"/>
                  </a:lnTo>
                  <a:lnTo>
                    <a:pt x="2248852" y="238125"/>
                  </a:lnTo>
                  <a:cubicBezTo>
                    <a:pt x="2017395" y="238125"/>
                    <a:pt x="1908810" y="348615"/>
                    <a:pt x="1771650" y="488633"/>
                  </a:cubicBezTo>
                  <a:cubicBezTo>
                    <a:pt x="1623060" y="639128"/>
                    <a:pt x="1455420" y="809625"/>
                    <a:pt x="1123950" y="809625"/>
                  </a:cubicBezTo>
                  <a:cubicBezTo>
                    <a:pt x="792480" y="809625"/>
                    <a:pt x="624840" y="639128"/>
                    <a:pt x="476250" y="488633"/>
                  </a:cubicBezTo>
                  <a:cubicBezTo>
                    <a:pt x="339090" y="348615"/>
                    <a:pt x="230505" y="239078"/>
                    <a:pt x="0" y="238125"/>
                  </a:cubicBezTo>
                  <a:lnTo>
                    <a:pt x="0" y="0"/>
                  </a:lnTo>
                  <a:cubicBezTo>
                    <a:pt x="330518" y="0"/>
                    <a:pt x="498157" y="170498"/>
                    <a:pt x="645795" y="320992"/>
                  </a:cubicBezTo>
                  <a:cubicBezTo>
                    <a:pt x="782955" y="461010"/>
                    <a:pt x="892493" y="571500"/>
                    <a:pt x="1122997" y="571500"/>
                  </a:cubicBezTo>
                  <a:cubicBezTo>
                    <a:pt x="1353502" y="571500"/>
                    <a:pt x="1463040" y="461010"/>
                    <a:pt x="1600200" y="320992"/>
                  </a:cubicBezTo>
                  <a:cubicBezTo>
                    <a:pt x="1748790" y="170498"/>
                    <a:pt x="1916430" y="0"/>
                    <a:pt x="2247900" y="0"/>
                  </a:cubicBezTo>
                  <a:lnTo>
                    <a:pt x="2250758" y="0"/>
                  </a:lnTo>
                  <a:close/>
                </a:path>
              </a:pathLst>
            </a:custGeom>
            <a:solidFill>
              <a:schemeClr val="accent5"/>
            </a:solidFill>
            <a:ln w="9525" cap="flat">
              <a:noFill/>
              <a:prstDash val="solid"/>
              <a:miter/>
            </a:ln>
          </p:spPr>
          <p:txBody>
            <a:bodyPr rtlCol="0" anchor="ctr"/>
            <a:lstStyle/>
            <a:p>
              <a:endParaRPr lang="en-ID"/>
            </a:p>
          </p:txBody>
        </p:sp>
        <p:sp>
          <p:nvSpPr>
            <p:cNvPr id="12" name="Freeform: Shape 11">
              <a:extLst>
                <a:ext uri="{FF2B5EF4-FFF2-40B4-BE49-F238E27FC236}">
                  <a16:creationId xmlns="" xmlns:a16="http://schemas.microsoft.com/office/drawing/2014/main" id="{9B1D9B55-C89E-461C-BEFE-99E0CF077A75}"/>
                </a:ext>
              </a:extLst>
            </p:cNvPr>
            <p:cNvSpPr/>
            <p:nvPr/>
          </p:nvSpPr>
          <p:spPr>
            <a:xfrm>
              <a:off x="2936557" y="2371725"/>
              <a:ext cx="1819275" cy="2019300"/>
            </a:xfrm>
            <a:custGeom>
              <a:avLst/>
              <a:gdLst>
                <a:gd name="connsiteX0" fmla="*/ 1819275 w 1819275"/>
                <a:gd name="connsiteY0" fmla="*/ 909638 h 2019300"/>
                <a:gd name="connsiteX1" fmla="*/ 909638 w 1819275"/>
                <a:gd name="connsiteY1" fmla="*/ 2019300 h 2019300"/>
                <a:gd name="connsiteX2" fmla="*/ 0 w 1819275"/>
                <a:gd name="connsiteY2" fmla="*/ 909638 h 2019300"/>
                <a:gd name="connsiteX3" fmla="*/ 909638 w 1819275"/>
                <a:gd name="connsiteY3" fmla="*/ 0 h 2019300"/>
                <a:gd name="connsiteX4" fmla="*/ 1819275 w 1819275"/>
                <a:gd name="connsiteY4" fmla="*/ 909638 h 201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9275" h="2019300">
                  <a:moveTo>
                    <a:pt x="1819275" y="909638"/>
                  </a:moveTo>
                  <a:cubicBezTo>
                    <a:pt x="1819275" y="1411605"/>
                    <a:pt x="1412558" y="2019300"/>
                    <a:pt x="909638" y="2019300"/>
                  </a:cubicBezTo>
                  <a:cubicBezTo>
                    <a:pt x="406718" y="2019300"/>
                    <a:pt x="0" y="1412558"/>
                    <a:pt x="0" y="909638"/>
                  </a:cubicBezTo>
                  <a:cubicBezTo>
                    <a:pt x="0" y="406718"/>
                    <a:pt x="407670" y="0"/>
                    <a:pt x="909638" y="0"/>
                  </a:cubicBezTo>
                  <a:cubicBezTo>
                    <a:pt x="1411605" y="0"/>
                    <a:pt x="1819275" y="406718"/>
                    <a:pt x="1819275" y="909638"/>
                  </a:cubicBezTo>
                  <a:close/>
                </a:path>
              </a:pathLst>
            </a:custGeom>
            <a:solidFill>
              <a:schemeClr val="accent5">
                <a:lumMod val="40000"/>
                <a:lumOff val="60000"/>
              </a:schemeClr>
            </a:solidFill>
            <a:ln w="9525" cap="flat">
              <a:noFill/>
              <a:prstDash val="solid"/>
              <a:miter/>
            </a:ln>
          </p:spPr>
          <p:txBody>
            <a:bodyPr rtlCol="0" anchor="ctr"/>
            <a:lstStyle/>
            <a:p>
              <a:endParaRPr lang="en-ID"/>
            </a:p>
          </p:txBody>
        </p:sp>
        <p:sp>
          <p:nvSpPr>
            <p:cNvPr id="13" name="Freeform: Shape 12">
              <a:extLst>
                <a:ext uri="{FF2B5EF4-FFF2-40B4-BE49-F238E27FC236}">
                  <a16:creationId xmlns="" xmlns:a16="http://schemas.microsoft.com/office/drawing/2014/main" id="{54367953-8542-44B8-A0AD-DFBA6907D4E8}"/>
                </a:ext>
              </a:extLst>
            </p:cNvPr>
            <p:cNvSpPr/>
            <p:nvPr/>
          </p:nvSpPr>
          <p:spPr>
            <a:xfrm>
              <a:off x="3152775" y="2587943"/>
              <a:ext cx="1381125" cy="1381125"/>
            </a:xfrm>
            <a:custGeom>
              <a:avLst/>
              <a:gdLst>
                <a:gd name="connsiteX0" fmla="*/ 1386840 w 1381125"/>
                <a:gd name="connsiteY0" fmla="*/ 693420 h 1381125"/>
                <a:gd name="connsiteX1" fmla="*/ 693420 w 1381125"/>
                <a:gd name="connsiteY1" fmla="*/ 1386840 h 1381125"/>
                <a:gd name="connsiteX2" fmla="*/ 0 w 1381125"/>
                <a:gd name="connsiteY2" fmla="*/ 693420 h 1381125"/>
                <a:gd name="connsiteX3" fmla="*/ 693420 w 1381125"/>
                <a:gd name="connsiteY3" fmla="*/ 0 h 1381125"/>
                <a:gd name="connsiteX4" fmla="*/ 1386840 w 1381125"/>
                <a:gd name="connsiteY4" fmla="*/ 693420 h 1381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125" h="1381125">
                  <a:moveTo>
                    <a:pt x="1386840" y="693420"/>
                  </a:moveTo>
                  <a:cubicBezTo>
                    <a:pt x="1386840" y="1076385"/>
                    <a:pt x="1076386" y="1386840"/>
                    <a:pt x="693420" y="1386840"/>
                  </a:cubicBezTo>
                  <a:cubicBezTo>
                    <a:pt x="310455" y="1386840"/>
                    <a:pt x="0" y="1076385"/>
                    <a:pt x="0" y="693420"/>
                  </a:cubicBezTo>
                  <a:cubicBezTo>
                    <a:pt x="0" y="310455"/>
                    <a:pt x="310455" y="0"/>
                    <a:pt x="693420" y="0"/>
                  </a:cubicBezTo>
                  <a:cubicBezTo>
                    <a:pt x="1076386" y="0"/>
                    <a:pt x="1386840" y="310455"/>
                    <a:pt x="1386840" y="693420"/>
                  </a:cubicBezTo>
                  <a:close/>
                </a:path>
              </a:pathLst>
            </a:custGeom>
            <a:solidFill>
              <a:schemeClr val="accent5"/>
            </a:solidFill>
            <a:ln w="9525" cap="flat">
              <a:noFill/>
              <a:prstDash val="solid"/>
              <a:miter/>
            </a:ln>
          </p:spPr>
          <p:txBody>
            <a:bodyPr rtlCol="0" anchor="ctr"/>
            <a:lstStyle/>
            <a:p>
              <a:endParaRPr lang="en-ID"/>
            </a:p>
          </p:txBody>
        </p:sp>
        <p:sp>
          <p:nvSpPr>
            <p:cNvPr id="14" name="Freeform: Shape 13">
              <a:extLst>
                <a:ext uri="{FF2B5EF4-FFF2-40B4-BE49-F238E27FC236}">
                  <a16:creationId xmlns="" xmlns:a16="http://schemas.microsoft.com/office/drawing/2014/main" id="{1E625B7C-6B8A-4C03-A93E-4A86B33624E0}"/>
                </a:ext>
              </a:extLst>
            </p:cNvPr>
            <p:cNvSpPr/>
            <p:nvPr/>
          </p:nvSpPr>
          <p:spPr>
            <a:xfrm>
              <a:off x="2693670" y="3678555"/>
              <a:ext cx="2276475" cy="809625"/>
            </a:xfrm>
            <a:custGeom>
              <a:avLst/>
              <a:gdLst>
                <a:gd name="connsiteX0" fmla="*/ 2277428 w 2276475"/>
                <a:gd name="connsiteY0" fmla="*/ 0 h 809625"/>
                <a:gd name="connsiteX1" fmla="*/ 2277428 w 2276475"/>
                <a:gd name="connsiteY1" fmla="*/ 238125 h 809625"/>
                <a:gd name="connsiteX2" fmla="*/ 2277428 w 2276475"/>
                <a:gd name="connsiteY2" fmla="*/ 238125 h 809625"/>
                <a:gd name="connsiteX3" fmla="*/ 1800225 w 2276475"/>
                <a:gd name="connsiteY3" fmla="*/ 488633 h 809625"/>
                <a:gd name="connsiteX4" fmla="*/ 1152525 w 2276475"/>
                <a:gd name="connsiteY4" fmla="*/ 809625 h 809625"/>
                <a:gd name="connsiteX5" fmla="*/ 504825 w 2276475"/>
                <a:gd name="connsiteY5" fmla="*/ 488633 h 809625"/>
                <a:gd name="connsiteX6" fmla="*/ 27622 w 2276475"/>
                <a:gd name="connsiteY6" fmla="*/ 238125 h 809625"/>
                <a:gd name="connsiteX7" fmla="*/ 27622 w 2276475"/>
                <a:gd name="connsiteY7" fmla="*/ 238125 h 809625"/>
                <a:gd name="connsiteX8" fmla="*/ 0 w 2276475"/>
                <a:gd name="connsiteY8" fmla="*/ 120015 h 809625"/>
                <a:gd name="connsiteX9" fmla="*/ 27622 w 2276475"/>
                <a:gd name="connsiteY9" fmla="*/ 0 h 809625"/>
                <a:gd name="connsiteX10" fmla="*/ 27622 w 2276475"/>
                <a:gd name="connsiteY10" fmla="*/ 0 h 809625"/>
                <a:gd name="connsiteX11" fmla="*/ 675323 w 2276475"/>
                <a:gd name="connsiteY11" fmla="*/ 320992 h 809625"/>
                <a:gd name="connsiteX12" fmla="*/ 1152525 w 2276475"/>
                <a:gd name="connsiteY12" fmla="*/ 571500 h 809625"/>
                <a:gd name="connsiteX13" fmla="*/ 1629727 w 2276475"/>
                <a:gd name="connsiteY13" fmla="*/ 320992 h 809625"/>
                <a:gd name="connsiteX14" fmla="*/ 2277428 w 2276475"/>
                <a:gd name="connsiteY14" fmla="*/ 0 h 809625"/>
                <a:gd name="connsiteX15" fmla="*/ 2277428 w 2276475"/>
                <a:gd name="connsiteY15" fmla="*/ 0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76475" h="809625">
                  <a:moveTo>
                    <a:pt x="2277428" y="0"/>
                  </a:moveTo>
                  <a:lnTo>
                    <a:pt x="2277428" y="238125"/>
                  </a:lnTo>
                  <a:lnTo>
                    <a:pt x="2277428" y="238125"/>
                  </a:lnTo>
                  <a:cubicBezTo>
                    <a:pt x="2045970" y="238125"/>
                    <a:pt x="1937385" y="348615"/>
                    <a:pt x="1800225" y="488633"/>
                  </a:cubicBezTo>
                  <a:cubicBezTo>
                    <a:pt x="1651635" y="639128"/>
                    <a:pt x="1483995" y="809625"/>
                    <a:pt x="1152525" y="809625"/>
                  </a:cubicBezTo>
                  <a:cubicBezTo>
                    <a:pt x="821055" y="809625"/>
                    <a:pt x="653415" y="639128"/>
                    <a:pt x="504825" y="488633"/>
                  </a:cubicBezTo>
                  <a:cubicBezTo>
                    <a:pt x="367665" y="348615"/>
                    <a:pt x="258127" y="238125"/>
                    <a:pt x="27622" y="238125"/>
                  </a:cubicBezTo>
                  <a:cubicBezTo>
                    <a:pt x="27622" y="238125"/>
                    <a:pt x="27622" y="238125"/>
                    <a:pt x="27622" y="238125"/>
                  </a:cubicBezTo>
                  <a:lnTo>
                    <a:pt x="0" y="120015"/>
                  </a:lnTo>
                  <a:lnTo>
                    <a:pt x="27622" y="0"/>
                  </a:lnTo>
                  <a:cubicBezTo>
                    <a:pt x="27622" y="0"/>
                    <a:pt x="27622" y="0"/>
                    <a:pt x="27622" y="0"/>
                  </a:cubicBezTo>
                  <a:cubicBezTo>
                    <a:pt x="359092" y="0"/>
                    <a:pt x="526733" y="170498"/>
                    <a:pt x="675323" y="320992"/>
                  </a:cubicBezTo>
                  <a:cubicBezTo>
                    <a:pt x="812483" y="461010"/>
                    <a:pt x="921068" y="571500"/>
                    <a:pt x="1152525" y="571500"/>
                  </a:cubicBezTo>
                  <a:cubicBezTo>
                    <a:pt x="1383983" y="571500"/>
                    <a:pt x="1492568" y="461010"/>
                    <a:pt x="1629727" y="320992"/>
                  </a:cubicBezTo>
                  <a:cubicBezTo>
                    <a:pt x="1778318" y="170498"/>
                    <a:pt x="1945958" y="0"/>
                    <a:pt x="2277428" y="0"/>
                  </a:cubicBezTo>
                  <a:lnTo>
                    <a:pt x="2277428" y="0"/>
                  </a:lnTo>
                  <a:close/>
                </a:path>
              </a:pathLst>
            </a:custGeom>
            <a:solidFill>
              <a:schemeClr val="accent5"/>
            </a:solidFill>
            <a:ln w="9525" cap="flat">
              <a:noFill/>
              <a:prstDash val="solid"/>
              <a:miter/>
            </a:ln>
          </p:spPr>
          <p:txBody>
            <a:bodyPr rtlCol="0" anchor="ctr"/>
            <a:lstStyle/>
            <a:p>
              <a:endParaRPr lang="en-ID"/>
            </a:p>
          </p:txBody>
        </p:sp>
        <p:sp>
          <p:nvSpPr>
            <p:cNvPr id="15" name="Freeform: Shape 14">
              <a:extLst>
                <a:ext uri="{FF2B5EF4-FFF2-40B4-BE49-F238E27FC236}">
                  <a16:creationId xmlns="" xmlns:a16="http://schemas.microsoft.com/office/drawing/2014/main" id="{10AE7283-8B40-4EB5-BFB7-E35181DD1A18}"/>
                </a:ext>
              </a:extLst>
            </p:cNvPr>
            <p:cNvSpPr/>
            <p:nvPr/>
          </p:nvSpPr>
          <p:spPr>
            <a:xfrm>
              <a:off x="686752" y="2371725"/>
              <a:ext cx="1809750" cy="2019300"/>
            </a:xfrm>
            <a:custGeom>
              <a:avLst/>
              <a:gdLst>
                <a:gd name="connsiteX0" fmla="*/ 1818323 w 1809750"/>
                <a:gd name="connsiteY0" fmla="*/ 909638 h 2019300"/>
                <a:gd name="connsiteX1" fmla="*/ 908685 w 1809750"/>
                <a:gd name="connsiteY1" fmla="*/ 2019300 h 2019300"/>
                <a:gd name="connsiteX2" fmla="*/ 0 w 1809750"/>
                <a:gd name="connsiteY2" fmla="*/ 909638 h 2019300"/>
                <a:gd name="connsiteX3" fmla="*/ 908685 w 1809750"/>
                <a:gd name="connsiteY3" fmla="*/ 0 h 2019300"/>
                <a:gd name="connsiteX4" fmla="*/ 1818323 w 1809750"/>
                <a:gd name="connsiteY4" fmla="*/ 909638 h 2019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9750" h="2019300">
                  <a:moveTo>
                    <a:pt x="1818323" y="909638"/>
                  </a:moveTo>
                  <a:cubicBezTo>
                    <a:pt x="1818323" y="1411605"/>
                    <a:pt x="1411605" y="2019300"/>
                    <a:pt x="908685" y="2019300"/>
                  </a:cubicBezTo>
                  <a:cubicBezTo>
                    <a:pt x="405765" y="2019300"/>
                    <a:pt x="0" y="1411605"/>
                    <a:pt x="0" y="909638"/>
                  </a:cubicBezTo>
                  <a:cubicBezTo>
                    <a:pt x="0" y="407670"/>
                    <a:pt x="406718" y="0"/>
                    <a:pt x="908685" y="0"/>
                  </a:cubicBezTo>
                  <a:cubicBezTo>
                    <a:pt x="1410653" y="0"/>
                    <a:pt x="1818323" y="406718"/>
                    <a:pt x="1818323" y="909638"/>
                  </a:cubicBezTo>
                  <a:close/>
                </a:path>
              </a:pathLst>
            </a:custGeom>
            <a:solidFill>
              <a:schemeClr val="accent3">
                <a:lumMod val="40000"/>
                <a:lumOff val="60000"/>
              </a:schemeClr>
            </a:solidFill>
            <a:ln w="9525" cap="flat">
              <a:noFill/>
              <a:prstDash val="solid"/>
              <a:miter/>
            </a:ln>
          </p:spPr>
          <p:txBody>
            <a:bodyPr rtlCol="0" anchor="ctr"/>
            <a:lstStyle/>
            <a:p>
              <a:endParaRPr lang="en-ID"/>
            </a:p>
          </p:txBody>
        </p:sp>
        <p:sp>
          <p:nvSpPr>
            <p:cNvPr id="16" name="Freeform: Shape 15">
              <a:extLst>
                <a:ext uri="{FF2B5EF4-FFF2-40B4-BE49-F238E27FC236}">
                  <a16:creationId xmlns="" xmlns:a16="http://schemas.microsoft.com/office/drawing/2014/main" id="{28F7EC17-2994-45F0-8252-37003EC71D7E}"/>
                </a:ext>
              </a:extLst>
            </p:cNvPr>
            <p:cNvSpPr/>
            <p:nvPr/>
          </p:nvSpPr>
          <p:spPr>
            <a:xfrm>
              <a:off x="902017" y="2587943"/>
              <a:ext cx="1381125" cy="1381125"/>
            </a:xfrm>
            <a:custGeom>
              <a:avLst/>
              <a:gdLst>
                <a:gd name="connsiteX0" fmla="*/ 1386840 w 1381125"/>
                <a:gd name="connsiteY0" fmla="*/ 693420 h 1381125"/>
                <a:gd name="connsiteX1" fmla="*/ 693420 w 1381125"/>
                <a:gd name="connsiteY1" fmla="*/ 1386840 h 1381125"/>
                <a:gd name="connsiteX2" fmla="*/ 0 w 1381125"/>
                <a:gd name="connsiteY2" fmla="*/ 693420 h 1381125"/>
                <a:gd name="connsiteX3" fmla="*/ 693420 w 1381125"/>
                <a:gd name="connsiteY3" fmla="*/ 0 h 1381125"/>
                <a:gd name="connsiteX4" fmla="*/ 1386840 w 1381125"/>
                <a:gd name="connsiteY4" fmla="*/ 693420 h 1381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125" h="1381125">
                  <a:moveTo>
                    <a:pt x="1386840" y="693420"/>
                  </a:moveTo>
                  <a:cubicBezTo>
                    <a:pt x="1386840" y="1076385"/>
                    <a:pt x="1076385" y="1386840"/>
                    <a:pt x="693420" y="1386840"/>
                  </a:cubicBezTo>
                  <a:cubicBezTo>
                    <a:pt x="310455" y="1386840"/>
                    <a:pt x="0" y="1076385"/>
                    <a:pt x="0" y="693420"/>
                  </a:cubicBezTo>
                  <a:cubicBezTo>
                    <a:pt x="0" y="310455"/>
                    <a:pt x="310455" y="0"/>
                    <a:pt x="693420" y="0"/>
                  </a:cubicBezTo>
                  <a:cubicBezTo>
                    <a:pt x="1076385" y="0"/>
                    <a:pt x="1386840" y="310455"/>
                    <a:pt x="1386840" y="693420"/>
                  </a:cubicBezTo>
                  <a:close/>
                </a:path>
              </a:pathLst>
            </a:custGeom>
            <a:solidFill>
              <a:schemeClr val="accent3"/>
            </a:solidFill>
            <a:ln w="9525" cap="flat">
              <a:noFill/>
              <a:prstDash val="solid"/>
              <a:miter/>
            </a:ln>
          </p:spPr>
          <p:txBody>
            <a:bodyPr rtlCol="0" anchor="ctr"/>
            <a:lstStyle/>
            <a:p>
              <a:endParaRPr lang="en-ID"/>
            </a:p>
          </p:txBody>
        </p:sp>
        <p:sp>
          <p:nvSpPr>
            <p:cNvPr id="17" name="Freeform: Shape 16">
              <a:extLst>
                <a:ext uri="{FF2B5EF4-FFF2-40B4-BE49-F238E27FC236}">
                  <a16:creationId xmlns="" xmlns:a16="http://schemas.microsoft.com/office/drawing/2014/main" id="{8C67C50A-6D6D-414A-BB26-8A56259FE28A}"/>
                </a:ext>
              </a:extLst>
            </p:cNvPr>
            <p:cNvSpPr/>
            <p:nvPr/>
          </p:nvSpPr>
          <p:spPr>
            <a:xfrm>
              <a:off x="471487" y="3678555"/>
              <a:ext cx="2247900" cy="809625"/>
            </a:xfrm>
            <a:custGeom>
              <a:avLst/>
              <a:gdLst>
                <a:gd name="connsiteX0" fmla="*/ 2249805 w 2247900"/>
                <a:gd name="connsiteY0" fmla="*/ 0 h 809625"/>
                <a:gd name="connsiteX1" fmla="*/ 2249805 w 2247900"/>
                <a:gd name="connsiteY1" fmla="*/ 238125 h 809625"/>
                <a:gd name="connsiteX2" fmla="*/ 1772603 w 2247900"/>
                <a:gd name="connsiteY2" fmla="*/ 488633 h 809625"/>
                <a:gd name="connsiteX3" fmla="*/ 1124903 w 2247900"/>
                <a:gd name="connsiteY3" fmla="*/ 809625 h 809625"/>
                <a:gd name="connsiteX4" fmla="*/ 477203 w 2247900"/>
                <a:gd name="connsiteY4" fmla="*/ 488633 h 809625"/>
                <a:gd name="connsiteX5" fmla="*/ 0 w 2247900"/>
                <a:gd name="connsiteY5" fmla="*/ 238125 h 809625"/>
                <a:gd name="connsiteX6" fmla="*/ 0 w 2247900"/>
                <a:gd name="connsiteY6" fmla="*/ 0 h 809625"/>
                <a:gd name="connsiteX7" fmla="*/ 647700 w 2247900"/>
                <a:gd name="connsiteY7" fmla="*/ 320992 h 809625"/>
                <a:gd name="connsiteX8" fmla="*/ 1124903 w 2247900"/>
                <a:gd name="connsiteY8" fmla="*/ 571500 h 809625"/>
                <a:gd name="connsiteX9" fmla="*/ 1602105 w 2247900"/>
                <a:gd name="connsiteY9" fmla="*/ 320992 h 809625"/>
                <a:gd name="connsiteX10" fmla="*/ 2249805 w 2247900"/>
                <a:gd name="connsiteY10" fmla="*/ 0 h 809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7900" h="809625">
                  <a:moveTo>
                    <a:pt x="2249805" y="0"/>
                  </a:moveTo>
                  <a:lnTo>
                    <a:pt x="2249805" y="238125"/>
                  </a:lnTo>
                  <a:cubicBezTo>
                    <a:pt x="2018348" y="238125"/>
                    <a:pt x="1909763" y="348615"/>
                    <a:pt x="1772603" y="488633"/>
                  </a:cubicBezTo>
                  <a:cubicBezTo>
                    <a:pt x="1624013" y="639128"/>
                    <a:pt x="1456373" y="809625"/>
                    <a:pt x="1124903" y="809625"/>
                  </a:cubicBezTo>
                  <a:cubicBezTo>
                    <a:pt x="793433" y="809625"/>
                    <a:pt x="625793" y="639128"/>
                    <a:pt x="477203" y="488633"/>
                  </a:cubicBezTo>
                  <a:cubicBezTo>
                    <a:pt x="340043" y="348615"/>
                    <a:pt x="231458" y="238125"/>
                    <a:pt x="0" y="238125"/>
                  </a:cubicBezTo>
                  <a:lnTo>
                    <a:pt x="0" y="0"/>
                  </a:lnTo>
                  <a:cubicBezTo>
                    <a:pt x="331470" y="0"/>
                    <a:pt x="499110" y="170498"/>
                    <a:pt x="647700" y="320992"/>
                  </a:cubicBezTo>
                  <a:cubicBezTo>
                    <a:pt x="784860" y="461010"/>
                    <a:pt x="893445" y="571500"/>
                    <a:pt x="1124903" y="571500"/>
                  </a:cubicBezTo>
                  <a:cubicBezTo>
                    <a:pt x="1356360" y="571500"/>
                    <a:pt x="1464945" y="461010"/>
                    <a:pt x="1602105" y="320992"/>
                  </a:cubicBezTo>
                  <a:cubicBezTo>
                    <a:pt x="1750695" y="170498"/>
                    <a:pt x="1918335" y="0"/>
                    <a:pt x="2249805" y="0"/>
                  </a:cubicBezTo>
                  <a:close/>
                </a:path>
              </a:pathLst>
            </a:custGeom>
            <a:solidFill>
              <a:schemeClr val="accent3"/>
            </a:solidFill>
            <a:ln w="9525" cap="flat">
              <a:noFill/>
              <a:prstDash val="solid"/>
              <a:miter/>
            </a:ln>
          </p:spPr>
          <p:txBody>
            <a:bodyPr rtlCol="0" anchor="ctr"/>
            <a:lstStyle/>
            <a:p>
              <a:endParaRPr lang="en-ID"/>
            </a:p>
          </p:txBody>
        </p:sp>
        <p:sp>
          <p:nvSpPr>
            <p:cNvPr id="18" name="Freeform: Shape 17">
              <a:extLst>
                <a:ext uri="{FF2B5EF4-FFF2-40B4-BE49-F238E27FC236}">
                  <a16:creationId xmlns="" xmlns:a16="http://schemas.microsoft.com/office/drawing/2014/main" id="{F561CFA3-117C-49F8-B79D-AF559A04B75E}"/>
                </a:ext>
              </a:extLst>
            </p:cNvPr>
            <p:cNvSpPr/>
            <p:nvPr/>
          </p:nvSpPr>
          <p:spPr>
            <a:xfrm>
              <a:off x="5791200" y="3056573"/>
              <a:ext cx="612457" cy="447675"/>
            </a:xfrm>
            <a:custGeom>
              <a:avLst/>
              <a:gdLst>
                <a:gd name="connsiteX0" fmla="*/ 448627 w 612457"/>
                <a:gd name="connsiteY0" fmla="*/ 326707 h 447675"/>
                <a:gd name="connsiteX1" fmla="*/ 407670 w 612457"/>
                <a:gd name="connsiteY1" fmla="*/ 367665 h 447675"/>
                <a:gd name="connsiteX2" fmla="*/ 448627 w 612457"/>
                <a:gd name="connsiteY2" fmla="*/ 408623 h 447675"/>
                <a:gd name="connsiteX3" fmla="*/ 489585 w 612457"/>
                <a:gd name="connsiteY3" fmla="*/ 367665 h 447675"/>
                <a:gd name="connsiteX4" fmla="*/ 448627 w 612457"/>
                <a:gd name="connsiteY4" fmla="*/ 326707 h 447675"/>
                <a:gd name="connsiteX5" fmla="*/ 202882 w 612457"/>
                <a:gd name="connsiteY5" fmla="*/ 326707 h 447675"/>
                <a:gd name="connsiteX6" fmla="*/ 161925 w 612457"/>
                <a:gd name="connsiteY6" fmla="*/ 367665 h 447675"/>
                <a:gd name="connsiteX7" fmla="*/ 202882 w 612457"/>
                <a:gd name="connsiteY7" fmla="*/ 408623 h 447675"/>
                <a:gd name="connsiteX8" fmla="*/ 243839 w 612457"/>
                <a:gd name="connsiteY8" fmla="*/ 367665 h 447675"/>
                <a:gd name="connsiteX9" fmla="*/ 202882 w 612457"/>
                <a:gd name="connsiteY9" fmla="*/ 326707 h 447675"/>
                <a:gd name="connsiteX10" fmla="*/ 60007 w 612457"/>
                <a:gd name="connsiteY10" fmla="*/ 184785 h 447675"/>
                <a:gd name="connsiteX11" fmla="*/ 202882 w 612457"/>
                <a:gd name="connsiteY11" fmla="*/ 184785 h 447675"/>
                <a:gd name="connsiteX12" fmla="*/ 222885 w 612457"/>
                <a:gd name="connsiteY12" fmla="*/ 204787 h 447675"/>
                <a:gd name="connsiteX13" fmla="*/ 202882 w 612457"/>
                <a:gd name="connsiteY13" fmla="*/ 224790 h 447675"/>
                <a:gd name="connsiteX14" fmla="*/ 60007 w 612457"/>
                <a:gd name="connsiteY14" fmla="*/ 224790 h 447675"/>
                <a:gd name="connsiteX15" fmla="*/ 40005 w 612457"/>
                <a:gd name="connsiteY15" fmla="*/ 204787 h 447675"/>
                <a:gd name="connsiteX16" fmla="*/ 60007 w 612457"/>
                <a:gd name="connsiteY16" fmla="*/ 184785 h 447675"/>
                <a:gd name="connsiteX17" fmla="*/ 469582 w 612457"/>
                <a:gd name="connsiteY17" fmla="*/ 142875 h 447675"/>
                <a:gd name="connsiteX18" fmla="*/ 469582 w 612457"/>
                <a:gd name="connsiteY18" fmla="*/ 288607 h 447675"/>
                <a:gd name="connsiteX19" fmla="*/ 527685 w 612457"/>
                <a:gd name="connsiteY19" fmla="*/ 346710 h 447675"/>
                <a:gd name="connsiteX20" fmla="*/ 571500 w 612457"/>
                <a:gd name="connsiteY20" fmla="*/ 346710 h 447675"/>
                <a:gd name="connsiteX21" fmla="*/ 571500 w 612457"/>
                <a:gd name="connsiteY21" fmla="*/ 223838 h 447675"/>
                <a:gd name="connsiteX22" fmla="*/ 551497 w 612457"/>
                <a:gd name="connsiteY22" fmla="*/ 223838 h 447675"/>
                <a:gd name="connsiteX23" fmla="*/ 531495 w 612457"/>
                <a:gd name="connsiteY23" fmla="*/ 203835 h 447675"/>
                <a:gd name="connsiteX24" fmla="*/ 551497 w 612457"/>
                <a:gd name="connsiteY24" fmla="*/ 183832 h 447675"/>
                <a:gd name="connsiteX25" fmla="*/ 571500 w 612457"/>
                <a:gd name="connsiteY25" fmla="*/ 183832 h 447675"/>
                <a:gd name="connsiteX26" fmla="*/ 571500 w 612457"/>
                <a:gd name="connsiteY26" fmla="*/ 171450 h 447675"/>
                <a:gd name="connsiteX27" fmla="*/ 542925 w 612457"/>
                <a:gd name="connsiteY27" fmla="*/ 142875 h 447675"/>
                <a:gd name="connsiteX28" fmla="*/ 20002 w 612457"/>
                <a:gd name="connsiteY28" fmla="*/ 101917 h 447675"/>
                <a:gd name="connsiteX29" fmla="*/ 203835 w 612457"/>
                <a:gd name="connsiteY29" fmla="*/ 101917 h 447675"/>
                <a:gd name="connsiteX30" fmla="*/ 223838 w 612457"/>
                <a:gd name="connsiteY30" fmla="*/ 121919 h 447675"/>
                <a:gd name="connsiteX31" fmla="*/ 203835 w 612457"/>
                <a:gd name="connsiteY31" fmla="*/ 141922 h 447675"/>
                <a:gd name="connsiteX32" fmla="*/ 20002 w 612457"/>
                <a:gd name="connsiteY32" fmla="*/ 141922 h 447675"/>
                <a:gd name="connsiteX33" fmla="*/ 0 w 612457"/>
                <a:gd name="connsiteY33" fmla="*/ 121919 h 447675"/>
                <a:gd name="connsiteX34" fmla="*/ 20002 w 612457"/>
                <a:gd name="connsiteY34" fmla="*/ 101917 h 447675"/>
                <a:gd name="connsiteX35" fmla="*/ 121920 w 612457"/>
                <a:gd name="connsiteY35" fmla="*/ 0 h 447675"/>
                <a:gd name="connsiteX36" fmla="*/ 408622 w 612457"/>
                <a:gd name="connsiteY36" fmla="*/ 0 h 447675"/>
                <a:gd name="connsiteX37" fmla="*/ 469582 w 612457"/>
                <a:gd name="connsiteY37" fmla="*/ 60960 h 447675"/>
                <a:gd name="connsiteX38" fmla="*/ 469582 w 612457"/>
                <a:gd name="connsiteY38" fmla="*/ 101917 h 447675"/>
                <a:gd name="connsiteX39" fmla="*/ 551497 w 612457"/>
                <a:gd name="connsiteY39" fmla="*/ 101917 h 447675"/>
                <a:gd name="connsiteX40" fmla="*/ 565785 w 612457"/>
                <a:gd name="connsiteY40" fmla="*/ 107632 h 447675"/>
                <a:gd name="connsiteX41" fmla="*/ 606742 w 612457"/>
                <a:gd name="connsiteY41" fmla="*/ 148590 h 447675"/>
                <a:gd name="connsiteX42" fmla="*/ 612457 w 612457"/>
                <a:gd name="connsiteY42" fmla="*/ 162877 h 447675"/>
                <a:gd name="connsiteX43" fmla="*/ 612457 w 612457"/>
                <a:gd name="connsiteY43" fmla="*/ 366713 h 447675"/>
                <a:gd name="connsiteX44" fmla="*/ 592455 w 612457"/>
                <a:gd name="connsiteY44" fmla="*/ 386715 h 447675"/>
                <a:gd name="connsiteX45" fmla="*/ 527685 w 612457"/>
                <a:gd name="connsiteY45" fmla="*/ 386715 h 447675"/>
                <a:gd name="connsiteX46" fmla="*/ 448627 w 612457"/>
                <a:gd name="connsiteY46" fmla="*/ 447675 h 447675"/>
                <a:gd name="connsiteX47" fmla="*/ 369570 w 612457"/>
                <a:gd name="connsiteY47" fmla="*/ 386715 h 447675"/>
                <a:gd name="connsiteX48" fmla="*/ 281939 w 612457"/>
                <a:gd name="connsiteY48" fmla="*/ 386715 h 447675"/>
                <a:gd name="connsiteX49" fmla="*/ 202882 w 612457"/>
                <a:gd name="connsiteY49" fmla="*/ 447675 h 447675"/>
                <a:gd name="connsiteX50" fmla="*/ 123825 w 612457"/>
                <a:gd name="connsiteY50" fmla="*/ 386715 h 447675"/>
                <a:gd name="connsiteX51" fmla="*/ 80010 w 612457"/>
                <a:gd name="connsiteY51" fmla="*/ 386715 h 447675"/>
                <a:gd name="connsiteX52" fmla="*/ 60007 w 612457"/>
                <a:gd name="connsiteY52" fmla="*/ 366713 h 447675"/>
                <a:gd name="connsiteX53" fmla="*/ 60007 w 612457"/>
                <a:gd name="connsiteY53" fmla="*/ 264795 h 447675"/>
                <a:gd name="connsiteX54" fmla="*/ 80010 w 612457"/>
                <a:gd name="connsiteY54" fmla="*/ 244792 h 447675"/>
                <a:gd name="connsiteX55" fmla="*/ 100012 w 612457"/>
                <a:gd name="connsiteY55" fmla="*/ 264795 h 447675"/>
                <a:gd name="connsiteX56" fmla="*/ 100012 w 612457"/>
                <a:gd name="connsiteY56" fmla="*/ 346710 h 447675"/>
                <a:gd name="connsiteX57" fmla="*/ 123825 w 612457"/>
                <a:gd name="connsiteY57" fmla="*/ 346710 h 447675"/>
                <a:gd name="connsiteX58" fmla="*/ 202882 w 612457"/>
                <a:gd name="connsiteY58" fmla="*/ 285750 h 447675"/>
                <a:gd name="connsiteX59" fmla="*/ 281939 w 612457"/>
                <a:gd name="connsiteY59" fmla="*/ 346710 h 447675"/>
                <a:gd name="connsiteX60" fmla="*/ 369570 w 612457"/>
                <a:gd name="connsiteY60" fmla="*/ 346710 h 447675"/>
                <a:gd name="connsiteX61" fmla="*/ 427672 w 612457"/>
                <a:gd name="connsiteY61" fmla="*/ 288607 h 447675"/>
                <a:gd name="connsiteX62" fmla="*/ 427672 w 612457"/>
                <a:gd name="connsiteY62" fmla="*/ 141923 h 447675"/>
                <a:gd name="connsiteX63" fmla="*/ 386714 w 612457"/>
                <a:gd name="connsiteY63" fmla="*/ 141923 h 447675"/>
                <a:gd name="connsiteX64" fmla="*/ 366712 w 612457"/>
                <a:gd name="connsiteY64" fmla="*/ 121920 h 447675"/>
                <a:gd name="connsiteX65" fmla="*/ 386714 w 612457"/>
                <a:gd name="connsiteY65" fmla="*/ 101917 h 447675"/>
                <a:gd name="connsiteX66" fmla="*/ 427672 w 612457"/>
                <a:gd name="connsiteY66" fmla="*/ 101917 h 447675"/>
                <a:gd name="connsiteX67" fmla="*/ 427672 w 612457"/>
                <a:gd name="connsiteY67" fmla="*/ 60960 h 447675"/>
                <a:gd name="connsiteX68" fmla="*/ 407670 w 612457"/>
                <a:gd name="connsiteY68" fmla="*/ 40957 h 447675"/>
                <a:gd name="connsiteX69" fmla="*/ 120967 w 612457"/>
                <a:gd name="connsiteY69" fmla="*/ 40957 h 447675"/>
                <a:gd name="connsiteX70" fmla="*/ 100964 w 612457"/>
                <a:gd name="connsiteY70" fmla="*/ 60960 h 447675"/>
                <a:gd name="connsiteX71" fmla="*/ 80962 w 612457"/>
                <a:gd name="connsiteY71" fmla="*/ 80963 h 447675"/>
                <a:gd name="connsiteX72" fmla="*/ 60960 w 612457"/>
                <a:gd name="connsiteY72" fmla="*/ 60960 h 447675"/>
                <a:gd name="connsiteX73" fmla="*/ 121920 w 612457"/>
                <a:gd name="connsiteY73" fmla="*/ 0 h 447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12457" h="447675">
                  <a:moveTo>
                    <a:pt x="448627" y="326707"/>
                  </a:moveTo>
                  <a:cubicBezTo>
                    <a:pt x="425767" y="326707"/>
                    <a:pt x="407670" y="344805"/>
                    <a:pt x="407670" y="367665"/>
                  </a:cubicBezTo>
                  <a:cubicBezTo>
                    <a:pt x="407670" y="390525"/>
                    <a:pt x="425767" y="408623"/>
                    <a:pt x="448627" y="408623"/>
                  </a:cubicBezTo>
                  <a:cubicBezTo>
                    <a:pt x="471487" y="408623"/>
                    <a:pt x="489585" y="390525"/>
                    <a:pt x="489585" y="367665"/>
                  </a:cubicBezTo>
                  <a:cubicBezTo>
                    <a:pt x="489585" y="344805"/>
                    <a:pt x="471487" y="326707"/>
                    <a:pt x="448627" y="326707"/>
                  </a:cubicBezTo>
                  <a:close/>
                  <a:moveTo>
                    <a:pt x="202882" y="326707"/>
                  </a:moveTo>
                  <a:cubicBezTo>
                    <a:pt x="180022" y="326707"/>
                    <a:pt x="161925" y="344805"/>
                    <a:pt x="161925" y="367665"/>
                  </a:cubicBezTo>
                  <a:cubicBezTo>
                    <a:pt x="161925" y="390525"/>
                    <a:pt x="180022" y="408623"/>
                    <a:pt x="202882" y="408623"/>
                  </a:cubicBezTo>
                  <a:cubicBezTo>
                    <a:pt x="225742" y="408623"/>
                    <a:pt x="243839" y="390525"/>
                    <a:pt x="243839" y="367665"/>
                  </a:cubicBezTo>
                  <a:cubicBezTo>
                    <a:pt x="243839" y="344805"/>
                    <a:pt x="225742" y="326707"/>
                    <a:pt x="202882" y="326707"/>
                  </a:cubicBezTo>
                  <a:close/>
                  <a:moveTo>
                    <a:pt x="60007" y="184785"/>
                  </a:moveTo>
                  <a:lnTo>
                    <a:pt x="202882" y="184785"/>
                  </a:lnTo>
                  <a:cubicBezTo>
                    <a:pt x="213360" y="184785"/>
                    <a:pt x="222885" y="194310"/>
                    <a:pt x="222885" y="204787"/>
                  </a:cubicBezTo>
                  <a:cubicBezTo>
                    <a:pt x="222885" y="215265"/>
                    <a:pt x="214312" y="224790"/>
                    <a:pt x="202882" y="224790"/>
                  </a:cubicBezTo>
                  <a:lnTo>
                    <a:pt x="60007" y="224790"/>
                  </a:lnTo>
                  <a:cubicBezTo>
                    <a:pt x="49530" y="224790"/>
                    <a:pt x="40005" y="215265"/>
                    <a:pt x="40005" y="204787"/>
                  </a:cubicBezTo>
                  <a:cubicBezTo>
                    <a:pt x="40005" y="194310"/>
                    <a:pt x="48577" y="184785"/>
                    <a:pt x="60007" y="184785"/>
                  </a:cubicBezTo>
                  <a:close/>
                  <a:moveTo>
                    <a:pt x="469582" y="142875"/>
                  </a:moveTo>
                  <a:lnTo>
                    <a:pt x="469582" y="288607"/>
                  </a:lnTo>
                  <a:cubicBezTo>
                    <a:pt x="498157" y="295275"/>
                    <a:pt x="520064" y="318135"/>
                    <a:pt x="527685" y="346710"/>
                  </a:cubicBezTo>
                  <a:lnTo>
                    <a:pt x="571500" y="346710"/>
                  </a:lnTo>
                  <a:lnTo>
                    <a:pt x="571500" y="223838"/>
                  </a:lnTo>
                  <a:lnTo>
                    <a:pt x="551497" y="223838"/>
                  </a:lnTo>
                  <a:cubicBezTo>
                    <a:pt x="541020" y="223838"/>
                    <a:pt x="531495" y="214313"/>
                    <a:pt x="531495" y="203835"/>
                  </a:cubicBezTo>
                  <a:cubicBezTo>
                    <a:pt x="531495" y="193357"/>
                    <a:pt x="540067" y="183832"/>
                    <a:pt x="551497" y="183832"/>
                  </a:cubicBezTo>
                  <a:lnTo>
                    <a:pt x="571500" y="183832"/>
                  </a:lnTo>
                  <a:lnTo>
                    <a:pt x="571500" y="171450"/>
                  </a:lnTo>
                  <a:lnTo>
                    <a:pt x="542925" y="142875"/>
                  </a:lnTo>
                  <a:close/>
                  <a:moveTo>
                    <a:pt x="20002" y="101917"/>
                  </a:moveTo>
                  <a:lnTo>
                    <a:pt x="203835" y="101917"/>
                  </a:lnTo>
                  <a:cubicBezTo>
                    <a:pt x="214313" y="101917"/>
                    <a:pt x="223838" y="110490"/>
                    <a:pt x="223838" y="121919"/>
                  </a:cubicBezTo>
                  <a:cubicBezTo>
                    <a:pt x="223838" y="133350"/>
                    <a:pt x="214313" y="142875"/>
                    <a:pt x="203835" y="141922"/>
                  </a:cubicBezTo>
                  <a:lnTo>
                    <a:pt x="20002" y="141922"/>
                  </a:lnTo>
                  <a:cubicBezTo>
                    <a:pt x="9525" y="141922"/>
                    <a:pt x="0" y="132397"/>
                    <a:pt x="0" y="121919"/>
                  </a:cubicBezTo>
                  <a:cubicBezTo>
                    <a:pt x="0" y="111442"/>
                    <a:pt x="8573" y="101917"/>
                    <a:pt x="20002" y="101917"/>
                  </a:cubicBezTo>
                  <a:close/>
                  <a:moveTo>
                    <a:pt x="121920" y="0"/>
                  </a:moveTo>
                  <a:lnTo>
                    <a:pt x="408622" y="0"/>
                  </a:lnTo>
                  <a:cubicBezTo>
                    <a:pt x="441960" y="0"/>
                    <a:pt x="469582" y="26670"/>
                    <a:pt x="469582" y="60960"/>
                  </a:cubicBezTo>
                  <a:lnTo>
                    <a:pt x="469582" y="101917"/>
                  </a:lnTo>
                  <a:lnTo>
                    <a:pt x="551497" y="101917"/>
                  </a:lnTo>
                  <a:cubicBezTo>
                    <a:pt x="557212" y="101917"/>
                    <a:pt x="561975" y="103823"/>
                    <a:pt x="565785" y="107632"/>
                  </a:cubicBezTo>
                  <a:lnTo>
                    <a:pt x="606742" y="148590"/>
                  </a:lnTo>
                  <a:cubicBezTo>
                    <a:pt x="610552" y="152400"/>
                    <a:pt x="612457" y="157163"/>
                    <a:pt x="612457" y="162877"/>
                  </a:cubicBezTo>
                  <a:lnTo>
                    <a:pt x="612457" y="366713"/>
                  </a:lnTo>
                  <a:cubicBezTo>
                    <a:pt x="612457" y="377190"/>
                    <a:pt x="603885" y="386715"/>
                    <a:pt x="592455" y="386715"/>
                  </a:cubicBezTo>
                  <a:lnTo>
                    <a:pt x="527685" y="386715"/>
                  </a:lnTo>
                  <a:cubicBezTo>
                    <a:pt x="518160" y="421005"/>
                    <a:pt x="486727" y="447675"/>
                    <a:pt x="448627" y="447675"/>
                  </a:cubicBezTo>
                  <a:cubicBezTo>
                    <a:pt x="410527" y="447675"/>
                    <a:pt x="379095" y="421957"/>
                    <a:pt x="369570" y="386715"/>
                  </a:cubicBezTo>
                  <a:lnTo>
                    <a:pt x="281939" y="386715"/>
                  </a:lnTo>
                  <a:cubicBezTo>
                    <a:pt x="272414" y="421005"/>
                    <a:pt x="240982" y="447675"/>
                    <a:pt x="202882" y="447675"/>
                  </a:cubicBezTo>
                  <a:cubicBezTo>
                    <a:pt x="164782" y="447675"/>
                    <a:pt x="133350" y="421957"/>
                    <a:pt x="123825" y="386715"/>
                  </a:cubicBezTo>
                  <a:lnTo>
                    <a:pt x="80010" y="386715"/>
                  </a:lnTo>
                  <a:cubicBezTo>
                    <a:pt x="69532" y="386715"/>
                    <a:pt x="60007" y="378142"/>
                    <a:pt x="60007" y="366713"/>
                  </a:cubicBezTo>
                  <a:lnTo>
                    <a:pt x="60007" y="264795"/>
                  </a:lnTo>
                  <a:cubicBezTo>
                    <a:pt x="60007" y="254317"/>
                    <a:pt x="68580" y="244792"/>
                    <a:pt x="80010" y="244792"/>
                  </a:cubicBezTo>
                  <a:cubicBezTo>
                    <a:pt x="90487" y="244792"/>
                    <a:pt x="100012" y="253365"/>
                    <a:pt x="100012" y="264795"/>
                  </a:cubicBezTo>
                  <a:lnTo>
                    <a:pt x="100012" y="346710"/>
                  </a:lnTo>
                  <a:lnTo>
                    <a:pt x="123825" y="346710"/>
                  </a:lnTo>
                  <a:cubicBezTo>
                    <a:pt x="133350" y="312420"/>
                    <a:pt x="164782" y="285750"/>
                    <a:pt x="202882" y="285750"/>
                  </a:cubicBezTo>
                  <a:cubicBezTo>
                    <a:pt x="240982" y="285750"/>
                    <a:pt x="272414" y="311467"/>
                    <a:pt x="281939" y="346710"/>
                  </a:cubicBezTo>
                  <a:lnTo>
                    <a:pt x="369570" y="346710"/>
                  </a:lnTo>
                  <a:cubicBezTo>
                    <a:pt x="376237" y="318135"/>
                    <a:pt x="399097" y="296228"/>
                    <a:pt x="427672" y="288607"/>
                  </a:cubicBezTo>
                  <a:lnTo>
                    <a:pt x="427672" y="141923"/>
                  </a:lnTo>
                  <a:lnTo>
                    <a:pt x="386714" y="141923"/>
                  </a:lnTo>
                  <a:cubicBezTo>
                    <a:pt x="376237" y="141923"/>
                    <a:pt x="366712" y="132398"/>
                    <a:pt x="366712" y="121920"/>
                  </a:cubicBezTo>
                  <a:cubicBezTo>
                    <a:pt x="366712" y="111442"/>
                    <a:pt x="375285" y="101917"/>
                    <a:pt x="386714" y="101917"/>
                  </a:cubicBezTo>
                  <a:lnTo>
                    <a:pt x="427672" y="101917"/>
                  </a:lnTo>
                  <a:lnTo>
                    <a:pt x="427672" y="60960"/>
                  </a:lnTo>
                  <a:cubicBezTo>
                    <a:pt x="427672" y="50482"/>
                    <a:pt x="419100" y="40957"/>
                    <a:pt x="407670" y="40957"/>
                  </a:cubicBezTo>
                  <a:lnTo>
                    <a:pt x="120967" y="40957"/>
                  </a:lnTo>
                  <a:cubicBezTo>
                    <a:pt x="110489" y="40957"/>
                    <a:pt x="100964" y="49530"/>
                    <a:pt x="100964" y="60960"/>
                  </a:cubicBezTo>
                  <a:cubicBezTo>
                    <a:pt x="100964" y="71438"/>
                    <a:pt x="92392" y="80963"/>
                    <a:pt x="80962" y="80963"/>
                  </a:cubicBezTo>
                  <a:cubicBezTo>
                    <a:pt x="70485" y="80963"/>
                    <a:pt x="60960" y="72390"/>
                    <a:pt x="60960" y="60960"/>
                  </a:cubicBezTo>
                  <a:cubicBezTo>
                    <a:pt x="60960" y="27623"/>
                    <a:pt x="87630" y="0"/>
                    <a:pt x="121920" y="0"/>
                  </a:cubicBezTo>
                  <a:close/>
                </a:path>
              </a:pathLst>
            </a:custGeom>
            <a:solidFill>
              <a:schemeClr val="bg1"/>
            </a:solidFill>
            <a:ln w="9525" cap="flat">
              <a:noFill/>
              <a:prstDash val="solid"/>
              <a:miter/>
            </a:ln>
          </p:spPr>
          <p:txBody>
            <a:bodyPr rtlCol="0" anchor="ctr"/>
            <a:lstStyle/>
            <a:p>
              <a:endParaRPr lang="en-ID"/>
            </a:p>
          </p:txBody>
        </p:sp>
        <p:sp>
          <p:nvSpPr>
            <p:cNvPr id="19" name="Freeform: Shape 18">
              <a:extLst>
                <a:ext uri="{FF2B5EF4-FFF2-40B4-BE49-F238E27FC236}">
                  <a16:creationId xmlns="" xmlns:a16="http://schemas.microsoft.com/office/drawing/2014/main" id="{424548B8-FC8B-4773-89DE-465B66A4F1FE}"/>
                </a:ext>
              </a:extLst>
            </p:cNvPr>
            <p:cNvSpPr/>
            <p:nvPr/>
          </p:nvSpPr>
          <p:spPr>
            <a:xfrm>
              <a:off x="10331767" y="2974657"/>
              <a:ext cx="523875" cy="609600"/>
            </a:xfrm>
            <a:custGeom>
              <a:avLst/>
              <a:gdLst>
                <a:gd name="connsiteX0" fmla="*/ 531495 w 523875"/>
                <a:gd name="connsiteY0" fmla="*/ 285750 h 609600"/>
                <a:gd name="connsiteX1" fmla="*/ 449581 w 523875"/>
                <a:gd name="connsiteY1" fmla="*/ 185738 h 609600"/>
                <a:gd name="connsiteX2" fmla="*/ 449581 w 523875"/>
                <a:gd name="connsiteY2" fmla="*/ 142875 h 609600"/>
                <a:gd name="connsiteX3" fmla="*/ 306706 w 523875"/>
                <a:gd name="connsiteY3" fmla="*/ 0 h 609600"/>
                <a:gd name="connsiteX4" fmla="*/ 224791 w 523875"/>
                <a:gd name="connsiteY4" fmla="*/ 0 h 609600"/>
                <a:gd name="connsiteX5" fmla="*/ 81916 w 523875"/>
                <a:gd name="connsiteY5" fmla="*/ 142875 h 609600"/>
                <a:gd name="connsiteX6" fmla="*/ 81916 w 523875"/>
                <a:gd name="connsiteY6" fmla="*/ 185738 h 609600"/>
                <a:gd name="connsiteX7" fmla="*/ 0 w 523875"/>
                <a:gd name="connsiteY7" fmla="*/ 285750 h 609600"/>
                <a:gd name="connsiteX8" fmla="*/ 101918 w 523875"/>
                <a:gd name="connsiteY8" fmla="*/ 387668 h 609600"/>
                <a:gd name="connsiteX9" fmla="*/ 111443 w 523875"/>
                <a:gd name="connsiteY9" fmla="*/ 384810 h 609600"/>
                <a:gd name="connsiteX10" fmla="*/ 265748 w 523875"/>
                <a:gd name="connsiteY10" fmla="*/ 469583 h 609600"/>
                <a:gd name="connsiteX11" fmla="*/ 408623 w 523875"/>
                <a:gd name="connsiteY11" fmla="*/ 401003 h 609600"/>
                <a:gd name="connsiteX12" fmla="*/ 408623 w 523875"/>
                <a:gd name="connsiteY12" fmla="*/ 510540 h 609600"/>
                <a:gd name="connsiteX13" fmla="*/ 388620 w 523875"/>
                <a:gd name="connsiteY13" fmla="*/ 530543 h 609600"/>
                <a:gd name="connsiteX14" fmla="*/ 323850 w 523875"/>
                <a:gd name="connsiteY14" fmla="*/ 530543 h 609600"/>
                <a:gd name="connsiteX15" fmla="*/ 265748 w 523875"/>
                <a:gd name="connsiteY15" fmla="*/ 489585 h 609600"/>
                <a:gd name="connsiteX16" fmla="*/ 204788 w 523875"/>
                <a:gd name="connsiteY16" fmla="*/ 550545 h 609600"/>
                <a:gd name="connsiteX17" fmla="*/ 265748 w 523875"/>
                <a:gd name="connsiteY17" fmla="*/ 611505 h 609600"/>
                <a:gd name="connsiteX18" fmla="*/ 323850 w 523875"/>
                <a:gd name="connsiteY18" fmla="*/ 570548 h 609600"/>
                <a:gd name="connsiteX19" fmla="*/ 388620 w 523875"/>
                <a:gd name="connsiteY19" fmla="*/ 570548 h 609600"/>
                <a:gd name="connsiteX20" fmla="*/ 449581 w 523875"/>
                <a:gd name="connsiteY20" fmla="*/ 509588 h 609600"/>
                <a:gd name="connsiteX21" fmla="*/ 449581 w 523875"/>
                <a:gd name="connsiteY21" fmla="*/ 384810 h 609600"/>
                <a:gd name="connsiteX22" fmla="*/ 531495 w 523875"/>
                <a:gd name="connsiteY22" fmla="*/ 285750 h 609600"/>
                <a:gd name="connsiteX23" fmla="*/ 265748 w 523875"/>
                <a:gd name="connsiteY23" fmla="*/ 572453 h 609600"/>
                <a:gd name="connsiteX24" fmla="*/ 245745 w 523875"/>
                <a:gd name="connsiteY24" fmla="*/ 552450 h 609600"/>
                <a:gd name="connsiteX25" fmla="*/ 265748 w 523875"/>
                <a:gd name="connsiteY25" fmla="*/ 532448 h 609600"/>
                <a:gd name="connsiteX26" fmla="*/ 285750 w 523875"/>
                <a:gd name="connsiteY26" fmla="*/ 552450 h 609600"/>
                <a:gd name="connsiteX27" fmla="*/ 265748 w 523875"/>
                <a:gd name="connsiteY27" fmla="*/ 572453 h 609600"/>
                <a:gd name="connsiteX28" fmla="*/ 224791 w 523875"/>
                <a:gd name="connsiteY28" fmla="*/ 40005 h 609600"/>
                <a:gd name="connsiteX29" fmla="*/ 306706 w 523875"/>
                <a:gd name="connsiteY29" fmla="*/ 40005 h 609600"/>
                <a:gd name="connsiteX30" fmla="*/ 408623 w 523875"/>
                <a:gd name="connsiteY30" fmla="*/ 141922 h 609600"/>
                <a:gd name="connsiteX31" fmla="*/ 408623 w 523875"/>
                <a:gd name="connsiteY31" fmla="*/ 169545 h 609600"/>
                <a:gd name="connsiteX32" fmla="*/ 405766 w 523875"/>
                <a:gd name="connsiteY32" fmla="*/ 165735 h 609600"/>
                <a:gd name="connsiteX33" fmla="*/ 405766 w 523875"/>
                <a:gd name="connsiteY33" fmla="*/ 164783 h 609600"/>
                <a:gd name="connsiteX34" fmla="*/ 265748 w 523875"/>
                <a:gd name="connsiteY34" fmla="*/ 100013 h 609600"/>
                <a:gd name="connsiteX35" fmla="*/ 122873 w 523875"/>
                <a:gd name="connsiteY35" fmla="*/ 168593 h 609600"/>
                <a:gd name="connsiteX36" fmla="*/ 122873 w 523875"/>
                <a:gd name="connsiteY36" fmla="*/ 140970 h 609600"/>
                <a:gd name="connsiteX37" fmla="*/ 224791 w 523875"/>
                <a:gd name="connsiteY37" fmla="*/ 40005 h 609600"/>
                <a:gd name="connsiteX38" fmla="*/ 367666 w 523875"/>
                <a:gd name="connsiteY38" fmla="*/ 184785 h 609600"/>
                <a:gd name="connsiteX39" fmla="*/ 123825 w 523875"/>
                <a:gd name="connsiteY39" fmla="*/ 270510 h 609600"/>
                <a:gd name="connsiteX40" fmla="*/ 266700 w 523875"/>
                <a:gd name="connsiteY40" fmla="*/ 142875 h 609600"/>
                <a:gd name="connsiteX41" fmla="*/ 367666 w 523875"/>
                <a:gd name="connsiteY41" fmla="*/ 184785 h 609600"/>
                <a:gd name="connsiteX42" fmla="*/ 81916 w 523875"/>
                <a:gd name="connsiteY42" fmla="*/ 343853 h 609600"/>
                <a:gd name="connsiteX43" fmla="*/ 40958 w 523875"/>
                <a:gd name="connsiteY43" fmla="*/ 285750 h 609600"/>
                <a:gd name="connsiteX44" fmla="*/ 81916 w 523875"/>
                <a:gd name="connsiteY44" fmla="*/ 227647 h 609600"/>
                <a:gd name="connsiteX45" fmla="*/ 81916 w 523875"/>
                <a:gd name="connsiteY45" fmla="*/ 343853 h 609600"/>
                <a:gd name="connsiteX46" fmla="*/ 265748 w 523875"/>
                <a:gd name="connsiteY46" fmla="*/ 428625 h 609600"/>
                <a:gd name="connsiteX47" fmla="*/ 124778 w 523875"/>
                <a:gd name="connsiteY47" fmla="*/ 312420 h 609600"/>
                <a:gd name="connsiteX48" fmla="*/ 200025 w 523875"/>
                <a:gd name="connsiteY48" fmla="*/ 321945 h 609600"/>
                <a:gd name="connsiteX49" fmla="*/ 392431 w 523875"/>
                <a:gd name="connsiteY49" fmla="*/ 220028 h 609600"/>
                <a:gd name="connsiteX50" fmla="*/ 408623 w 523875"/>
                <a:gd name="connsiteY50" fmla="*/ 284797 h 609600"/>
                <a:gd name="connsiteX51" fmla="*/ 265748 w 523875"/>
                <a:gd name="connsiteY51" fmla="*/ 428625 h 609600"/>
                <a:gd name="connsiteX52" fmla="*/ 449581 w 523875"/>
                <a:gd name="connsiteY52" fmla="*/ 343853 h 609600"/>
                <a:gd name="connsiteX53" fmla="*/ 449581 w 523875"/>
                <a:gd name="connsiteY53" fmla="*/ 227647 h 609600"/>
                <a:gd name="connsiteX54" fmla="*/ 490538 w 523875"/>
                <a:gd name="connsiteY54" fmla="*/ 285750 h 609600"/>
                <a:gd name="connsiteX55" fmla="*/ 449581 w 523875"/>
                <a:gd name="connsiteY55" fmla="*/ 343853 h 6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23875" h="609600">
                  <a:moveTo>
                    <a:pt x="531495" y="285750"/>
                  </a:moveTo>
                  <a:cubicBezTo>
                    <a:pt x="531495" y="236220"/>
                    <a:pt x="496253" y="195263"/>
                    <a:pt x="449581" y="185738"/>
                  </a:cubicBezTo>
                  <a:lnTo>
                    <a:pt x="449581" y="142875"/>
                  </a:lnTo>
                  <a:cubicBezTo>
                    <a:pt x="449581" y="63818"/>
                    <a:pt x="385763" y="0"/>
                    <a:pt x="306706" y="0"/>
                  </a:cubicBezTo>
                  <a:lnTo>
                    <a:pt x="224791" y="0"/>
                  </a:lnTo>
                  <a:cubicBezTo>
                    <a:pt x="145733" y="0"/>
                    <a:pt x="81916" y="63818"/>
                    <a:pt x="81916" y="142875"/>
                  </a:cubicBezTo>
                  <a:lnTo>
                    <a:pt x="81916" y="185738"/>
                  </a:lnTo>
                  <a:cubicBezTo>
                    <a:pt x="35243" y="195263"/>
                    <a:pt x="0" y="236220"/>
                    <a:pt x="0" y="285750"/>
                  </a:cubicBezTo>
                  <a:cubicBezTo>
                    <a:pt x="0" y="341947"/>
                    <a:pt x="45720" y="387668"/>
                    <a:pt x="101918" y="387668"/>
                  </a:cubicBezTo>
                  <a:cubicBezTo>
                    <a:pt x="105728" y="387668"/>
                    <a:pt x="108585" y="386715"/>
                    <a:pt x="111443" y="384810"/>
                  </a:cubicBezTo>
                  <a:cubicBezTo>
                    <a:pt x="144781" y="435293"/>
                    <a:pt x="200978" y="469583"/>
                    <a:pt x="265748" y="469583"/>
                  </a:cubicBezTo>
                  <a:cubicBezTo>
                    <a:pt x="323850" y="469583"/>
                    <a:pt x="375285" y="442913"/>
                    <a:pt x="408623" y="401003"/>
                  </a:cubicBezTo>
                  <a:lnTo>
                    <a:pt x="408623" y="510540"/>
                  </a:lnTo>
                  <a:cubicBezTo>
                    <a:pt x="408623" y="521970"/>
                    <a:pt x="399098" y="530543"/>
                    <a:pt x="388620" y="530543"/>
                  </a:cubicBezTo>
                  <a:lnTo>
                    <a:pt x="323850" y="530543"/>
                  </a:lnTo>
                  <a:cubicBezTo>
                    <a:pt x="315278" y="506730"/>
                    <a:pt x="292418" y="489585"/>
                    <a:pt x="265748" y="489585"/>
                  </a:cubicBezTo>
                  <a:cubicBezTo>
                    <a:pt x="231458" y="489585"/>
                    <a:pt x="204788" y="517208"/>
                    <a:pt x="204788" y="550545"/>
                  </a:cubicBezTo>
                  <a:cubicBezTo>
                    <a:pt x="204788" y="583883"/>
                    <a:pt x="232410" y="611505"/>
                    <a:pt x="265748" y="611505"/>
                  </a:cubicBezTo>
                  <a:cubicBezTo>
                    <a:pt x="292418" y="611505"/>
                    <a:pt x="315278" y="594360"/>
                    <a:pt x="323850" y="570548"/>
                  </a:cubicBezTo>
                  <a:lnTo>
                    <a:pt x="388620" y="570548"/>
                  </a:lnTo>
                  <a:cubicBezTo>
                    <a:pt x="422910" y="570548"/>
                    <a:pt x="449581" y="542925"/>
                    <a:pt x="449581" y="509588"/>
                  </a:cubicBezTo>
                  <a:lnTo>
                    <a:pt x="449581" y="384810"/>
                  </a:lnTo>
                  <a:cubicBezTo>
                    <a:pt x="496253" y="376238"/>
                    <a:pt x="531495" y="335280"/>
                    <a:pt x="531495" y="285750"/>
                  </a:cubicBezTo>
                  <a:close/>
                  <a:moveTo>
                    <a:pt x="265748" y="572453"/>
                  </a:moveTo>
                  <a:cubicBezTo>
                    <a:pt x="254318" y="572453"/>
                    <a:pt x="245745" y="562928"/>
                    <a:pt x="245745" y="552450"/>
                  </a:cubicBezTo>
                  <a:cubicBezTo>
                    <a:pt x="245745" y="541020"/>
                    <a:pt x="255270" y="532448"/>
                    <a:pt x="265748" y="532448"/>
                  </a:cubicBezTo>
                  <a:cubicBezTo>
                    <a:pt x="276225" y="532448"/>
                    <a:pt x="285750" y="541973"/>
                    <a:pt x="285750" y="552450"/>
                  </a:cubicBezTo>
                  <a:cubicBezTo>
                    <a:pt x="286703" y="562928"/>
                    <a:pt x="277178" y="572453"/>
                    <a:pt x="265748" y="572453"/>
                  </a:cubicBezTo>
                  <a:close/>
                  <a:moveTo>
                    <a:pt x="224791" y="40005"/>
                  </a:moveTo>
                  <a:lnTo>
                    <a:pt x="306706" y="40005"/>
                  </a:lnTo>
                  <a:cubicBezTo>
                    <a:pt x="362903" y="40005"/>
                    <a:pt x="408623" y="85725"/>
                    <a:pt x="408623" y="141922"/>
                  </a:cubicBezTo>
                  <a:lnTo>
                    <a:pt x="408623" y="169545"/>
                  </a:lnTo>
                  <a:cubicBezTo>
                    <a:pt x="407670" y="168593"/>
                    <a:pt x="406718" y="167640"/>
                    <a:pt x="405766" y="165735"/>
                  </a:cubicBezTo>
                  <a:cubicBezTo>
                    <a:pt x="405766" y="165735"/>
                    <a:pt x="405766" y="165735"/>
                    <a:pt x="405766" y="164783"/>
                  </a:cubicBezTo>
                  <a:cubicBezTo>
                    <a:pt x="371475" y="124778"/>
                    <a:pt x="321945" y="100013"/>
                    <a:pt x="265748" y="100013"/>
                  </a:cubicBezTo>
                  <a:cubicBezTo>
                    <a:pt x="207645" y="100013"/>
                    <a:pt x="156210" y="126682"/>
                    <a:pt x="122873" y="168593"/>
                  </a:cubicBezTo>
                  <a:lnTo>
                    <a:pt x="122873" y="140970"/>
                  </a:lnTo>
                  <a:cubicBezTo>
                    <a:pt x="122873" y="85725"/>
                    <a:pt x="168593" y="40005"/>
                    <a:pt x="224791" y="40005"/>
                  </a:cubicBezTo>
                  <a:close/>
                  <a:moveTo>
                    <a:pt x="367666" y="184785"/>
                  </a:moveTo>
                  <a:cubicBezTo>
                    <a:pt x="349568" y="218122"/>
                    <a:pt x="283845" y="313372"/>
                    <a:pt x="123825" y="270510"/>
                  </a:cubicBezTo>
                  <a:cubicBezTo>
                    <a:pt x="131445" y="199072"/>
                    <a:pt x="192406" y="142875"/>
                    <a:pt x="266700" y="142875"/>
                  </a:cubicBezTo>
                  <a:cubicBezTo>
                    <a:pt x="305753" y="142875"/>
                    <a:pt x="341948" y="159068"/>
                    <a:pt x="367666" y="184785"/>
                  </a:cubicBezTo>
                  <a:close/>
                  <a:moveTo>
                    <a:pt x="81916" y="343853"/>
                  </a:moveTo>
                  <a:cubicBezTo>
                    <a:pt x="58103" y="335280"/>
                    <a:pt x="40958" y="312420"/>
                    <a:pt x="40958" y="285750"/>
                  </a:cubicBezTo>
                  <a:cubicBezTo>
                    <a:pt x="40958" y="259080"/>
                    <a:pt x="58103" y="236220"/>
                    <a:pt x="81916" y="227647"/>
                  </a:cubicBezTo>
                  <a:lnTo>
                    <a:pt x="81916" y="343853"/>
                  </a:lnTo>
                  <a:close/>
                  <a:moveTo>
                    <a:pt x="265748" y="428625"/>
                  </a:moveTo>
                  <a:cubicBezTo>
                    <a:pt x="196216" y="428625"/>
                    <a:pt x="138113" y="379095"/>
                    <a:pt x="124778" y="312420"/>
                  </a:cubicBezTo>
                  <a:cubicBezTo>
                    <a:pt x="152400" y="319088"/>
                    <a:pt x="177166" y="321945"/>
                    <a:pt x="200025" y="321945"/>
                  </a:cubicBezTo>
                  <a:cubicBezTo>
                    <a:pt x="307658" y="321945"/>
                    <a:pt x="366713" y="260033"/>
                    <a:pt x="392431" y="220028"/>
                  </a:cubicBezTo>
                  <a:cubicBezTo>
                    <a:pt x="402908" y="240030"/>
                    <a:pt x="408623" y="261938"/>
                    <a:pt x="408623" y="284797"/>
                  </a:cubicBezTo>
                  <a:cubicBezTo>
                    <a:pt x="408623" y="364808"/>
                    <a:pt x="344806" y="428625"/>
                    <a:pt x="265748" y="428625"/>
                  </a:cubicBezTo>
                  <a:close/>
                  <a:moveTo>
                    <a:pt x="449581" y="343853"/>
                  </a:moveTo>
                  <a:lnTo>
                    <a:pt x="449581" y="227647"/>
                  </a:lnTo>
                  <a:cubicBezTo>
                    <a:pt x="473393" y="236220"/>
                    <a:pt x="490538" y="259080"/>
                    <a:pt x="490538" y="285750"/>
                  </a:cubicBezTo>
                  <a:cubicBezTo>
                    <a:pt x="490538" y="312420"/>
                    <a:pt x="473393" y="335280"/>
                    <a:pt x="449581" y="343853"/>
                  </a:cubicBezTo>
                  <a:close/>
                </a:path>
              </a:pathLst>
            </a:custGeom>
            <a:solidFill>
              <a:schemeClr val="bg1"/>
            </a:solidFill>
            <a:ln w="9525" cap="flat">
              <a:noFill/>
              <a:prstDash val="solid"/>
              <a:miter/>
            </a:ln>
          </p:spPr>
          <p:txBody>
            <a:bodyPr rtlCol="0" anchor="ctr"/>
            <a:lstStyle/>
            <a:p>
              <a:endParaRPr lang="en-ID"/>
            </a:p>
          </p:txBody>
        </p:sp>
        <p:sp>
          <p:nvSpPr>
            <p:cNvPr id="20" name="Freeform: Shape 19">
              <a:extLst>
                <a:ext uri="{FF2B5EF4-FFF2-40B4-BE49-F238E27FC236}">
                  <a16:creationId xmlns="" xmlns:a16="http://schemas.microsoft.com/office/drawing/2014/main" id="{BD0FBE0D-5D02-41FC-9AC0-0453874BA223}"/>
                </a:ext>
              </a:extLst>
            </p:cNvPr>
            <p:cNvSpPr/>
            <p:nvPr/>
          </p:nvSpPr>
          <p:spPr>
            <a:xfrm>
              <a:off x="8121966" y="2973705"/>
              <a:ext cx="450532" cy="612458"/>
            </a:xfrm>
            <a:custGeom>
              <a:avLst/>
              <a:gdLst>
                <a:gd name="connsiteX0" fmla="*/ 300038 w 450532"/>
                <a:gd name="connsiteY0" fmla="*/ 520065 h 612458"/>
                <a:gd name="connsiteX1" fmla="*/ 245745 w 450532"/>
                <a:gd name="connsiteY1" fmla="*/ 531495 h 612458"/>
                <a:gd name="connsiteX2" fmla="*/ 245745 w 450532"/>
                <a:gd name="connsiteY2" fmla="*/ 532448 h 612458"/>
                <a:gd name="connsiteX3" fmla="*/ 245745 w 450532"/>
                <a:gd name="connsiteY3" fmla="*/ 573405 h 612458"/>
                <a:gd name="connsiteX4" fmla="*/ 285750 w 450532"/>
                <a:gd name="connsiteY4" fmla="*/ 573405 h 612458"/>
                <a:gd name="connsiteX5" fmla="*/ 150495 w 450532"/>
                <a:gd name="connsiteY5" fmla="*/ 519112 h 612458"/>
                <a:gd name="connsiteX6" fmla="*/ 164782 w 450532"/>
                <a:gd name="connsiteY6" fmla="*/ 572453 h 612458"/>
                <a:gd name="connsiteX7" fmla="*/ 204788 w 450532"/>
                <a:gd name="connsiteY7" fmla="*/ 572453 h 612458"/>
                <a:gd name="connsiteX8" fmla="*/ 204788 w 450532"/>
                <a:gd name="connsiteY8" fmla="*/ 531495 h 612458"/>
                <a:gd name="connsiteX9" fmla="*/ 204788 w 450532"/>
                <a:gd name="connsiteY9" fmla="*/ 530543 h 612458"/>
                <a:gd name="connsiteX10" fmla="*/ 150495 w 450532"/>
                <a:gd name="connsiteY10" fmla="*/ 519112 h 612458"/>
                <a:gd name="connsiteX11" fmla="*/ 225743 w 450532"/>
                <a:gd name="connsiteY11" fmla="*/ 205740 h 612458"/>
                <a:gd name="connsiteX12" fmla="*/ 245745 w 450532"/>
                <a:gd name="connsiteY12" fmla="*/ 225742 h 612458"/>
                <a:gd name="connsiteX13" fmla="*/ 245745 w 450532"/>
                <a:gd name="connsiteY13" fmla="*/ 286703 h 612458"/>
                <a:gd name="connsiteX14" fmla="*/ 265747 w 450532"/>
                <a:gd name="connsiteY14" fmla="*/ 286703 h 612458"/>
                <a:gd name="connsiteX15" fmla="*/ 286703 w 450532"/>
                <a:gd name="connsiteY15" fmla="*/ 307657 h 612458"/>
                <a:gd name="connsiteX16" fmla="*/ 266700 w 450532"/>
                <a:gd name="connsiteY16" fmla="*/ 327660 h 612458"/>
                <a:gd name="connsiteX17" fmla="*/ 225743 w 450532"/>
                <a:gd name="connsiteY17" fmla="*/ 327660 h 612458"/>
                <a:gd name="connsiteX18" fmla="*/ 205740 w 450532"/>
                <a:gd name="connsiteY18" fmla="*/ 307657 h 612458"/>
                <a:gd name="connsiteX19" fmla="*/ 205740 w 450532"/>
                <a:gd name="connsiteY19" fmla="*/ 225742 h 612458"/>
                <a:gd name="connsiteX20" fmla="*/ 225743 w 450532"/>
                <a:gd name="connsiteY20" fmla="*/ 205740 h 612458"/>
                <a:gd name="connsiteX21" fmla="*/ 224790 w 450532"/>
                <a:gd name="connsiteY21" fmla="*/ 123825 h 612458"/>
                <a:gd name="connsiteX22" fmla="*/ 41910 w 450532"/>
                <a:gd name="connsiteY22" fmla="*/ 287655 h 612458"/>
                <a:gd name="connsiteX23" fmla="*/ 81915 w 450532"/>
                <a:gd name="connsiteY23" fmla="*/ 287655 h 612458"/>
                <a:gd name="connsiteX24" fmla="*/ 101918 w 450532"/>
                <a:gd name="connsiteY24" fmla="*/ 307658 h 612458"/>
                <a:gd name="connsiteX25" fmla="*/ 81915 w 450532"/>
                <a:gd name="connsiteY25" fmla="*/ 327660 h 612458"/>
                <a:gd name="connsiteX26" fmla="*/ 41910 w 450532"/>
                <a:gd name="connsiteY26" fmla="*/ 327660 h 612458"/>
                <a:gd name="connsiteX27" fmla="*/ 224790 w 450532"/>
                <a:gd name="connsiteY27" fmla="*/ 491490 h 612458"/>
                <a:gd name="connsiteX28" fmla="*/ 407670 w 450532"/>
                <a:gd name="connsiteY28" fmla="*/ 327660 h 612458"/>
                <a:gd name="connsiteX29" fmla="*/ 367665 w 450532"/>
                <a:gd name="connsiteY29" fmla="*/ 327660 h 612458"/>
                <a:gd name="connsiteX30" fmla="*/ 347663 w 450532"/>
                <a:gd name="connsiteY30" fmla="*/ 307658 h 612458"/>
                <a:gd name="connsiteX31" fmla="*/ 367665 w 450532"/>
                <a:gd name="connsiteY31" fmla="*/ 287655 h 612458"/>
                <a:gd name="connsiteX32" fmla="*/ 407670 w 450532"/>
                <a:gd name="connsiteY32" fmla="*/ 287655 h 612458"/>
                <a:gd name="connsiteX33" fmla="*/ 224790 w 450532"/>
                <a:gd name="connsiteY33" fmla="*/ 123825 h 612458"/>
                <a:gd name="connsiteX34" fmla="*/ 244793 w 450532"/>
                <a:gd name="connsiteY34" fmla="*/ 41910 h 612458"/>
                <a:gd name="connsiteX35" fmla="*/ 244793 w 450532"/>
                <a:gd name="connsiteY35" fmla="*/ 82868 h 612458"/>
                <a:gd name="connsiteX36" fmla="*/ 244793 w 450532"/>
                <a:gd name="connsiteY36" fmla="*/ 83820 h 612458"/>
                <a:gd name="connsiteX37" fmla="*/ 299085 w 450532"/>
                <a:gd name="connsiteY37" fmla="*/ 95250 h 612458"/>
                <a:gd name="connsiteX38" fmla="*/ 284797 w 450532"/>
                <a:gd name="connsiteY38" fmla="*/ 41910 h 612458"/>
                <a:gd name="connsiteX39" fmla="*/ 164782 w 450532"/>
                <a:gd name="connsiteY39" fmla="*/ 40957 h 612458"/>
                <a:gd name="connsiteX40" fmla="*/ 150495 w 450532"/>
                <a:gd name="connsiteY40" fmla="*/ 94297 h 612458"/>
                <a:gd name="connsiteX41" fmla="*/ 204788 w 450532"/>
                <a:gd name="connsiteY41" fmla="*/ 82868 h 612458"/>
                <a:gd name="connsiteX42" fmla="*/ 204788 w 450532"/>
                <a:gd name="connsiteY42" fmla="*/ 81915 h 612458"/>
                <a:gd name="connsiteX43" fmla="*/ 204788 w 450532"/>
                <a:gd name="connsiteY43" fmla="*/ 40957 h 612458"/>
                <a:gd name="connsiteX44" fmla="*/ 148590 w 450532"/>
                <a:gd name="connsiteY44" fmla="*/ 0 h 612458"/>
                <a:gd name="connsiteX45" fmla="*/ 301943 w 450532"/>
                <a:gd name="connsiteY45" fmla="*/ 0 h 612458"/>
                <a:gd name="connsiteX46" fmla="*/ 321945 w 450532"/>
                <a:gd name="connsiteY46" fmla="*/ 15240 h 612458"/>
                <a:gd name="connsiteX47" fmla="*/ 347663 w 450532"/>
                <a:gd name="connsiteY47" fmla="*/ 119062 h 612458"/>
                <a:gd name="connsiteX48" fmla="*/ 450532 w 450532"/>
                <a:gd name="connsiteY48" fmla="*/ 307658 h 612458"/>
                <a:gd name="connsiteX49" fmla="*/ 347663 w 450532"/>
                <a:gd name="connsiteY49" fmla="*/ 495300 h 612458"/>
                <a:gd name="connsiteX50" fmla="*/ 321945 w 450532"/>
                <a:gd name="connsiteY50" fmla="*/ 597218 h 612458"/>
                <a:gd name="connsiteX51" fmla="*/ 301943 w 450532"/>
                <a:gd name="connsiteY51" fmla="*/ 612458 h 612458"/>
                <a:gd name="connsiteX52" fmla="*/ 148590 w 450532"/>
                <a:gd name="connsiteY52" fmla="*/ 612458 h 612458"/>
                <a:gd name="connsiteX53" fmla="*/ 128588 w 450532"/>
                <a:gd name="connsiteY53" fmla="*/ 597218 h 612458"/>
                <a:gd name="connsiteX54" fmla="*/ 102870 w 450532"/>
                <a:gd name="connsiteY54" fmla="*/ 495300 h 612458"/>
                <a:gd name="connsiteX55" fmla="*/ 0 w 450532"/>
                <a:gd name="connsiteY55" fmla="*/ 306705 h 612458"/>
                <a:gd name="connsiteX56" fmla="*/ 102870 w 450532"/>
                <a:gd name="connsiteY56" fmla="*/ 118110 h 612458"/>
                <a:gd name="connsiteX57" fmla="*/ 128588 w 450532"/>
                <a:gd name="connsiteY57" fmla="*/ 15240 h 612458"/>
                <a:gd name="connsiteX58" fmla="*/ 148590 w 450532"/>
                <a:gd name="connsiteY58" fmla="*/ 0 h 612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50532" h="612458">
                  <a:moveTo>
                    <a:pt x="300038" y="520065"/>
                  </a:moveTo>
                  <a:cubicBezTo>
                    <a:pt x="282893" y="525780"/>
                    <a:pt x="264795" y="529590"/>
                    <a:pt x="245745" y="531495"/>
                  </a:cubicBezTo>
                  <a:cubicBezTo>
                    <a:pt x="245745" y="531495"/>
                    <a:pt x="245745" y="532448"/>
                    <a:pt x="245745" y="532448"/>
                  </a:cubicBezTo>
                  <a:lnTo>
                    <a:pt x="245745" y="573405"/>
                  </a:lnTo>
                  <a:lnTo>
                    <a:pt x="285750" y="573405"/>
                  </a:lnTo>
                  <a:close/>
                  <a:moveTo>
                    <a:pt x="150495" y="519112"/>
                  </a:moveTo>
                  <a:lnTo>
                    <a:pt x="164782" y="572453"/>
                  </a:lnTo>
                  <a:lnTo>
                    <a:pt x="204788" y="572453"/>
                  </a:lnTo>
                  <a:lnTo>
                    <a:pt x="204788" y="531495"/>
                  </a:lnTo>
                  <a:cubicBezTo>
                    <a:pt x="204788" y="531495"/>
                    <a:pt x="204788" y="530543"/>
                    <a:pt x="204788" y="530543"/>
                  </a:cubicBezTo>
                  <a:cubicBezTo>
                    <a:pt x="185738" y="529590"/>
                    <a:pt x="167640" y="524828"/>
                    <a:pt x="150495" y="519112"/>
                  </a:cubicBezTo>
                  <a:close/>
                  <a:moveTo>
                    <a:pt x="225743" y="205740"/>
                  </a:moveTo>
                  <a:cubicBezTo>
                    <a:pt x="236220" y="205740"/>
                    <a:pt x="245745" y="214312"/>
                    <a:pt x="245745" y="225742"/>
                  </a:cubicBezTo>
                  <a:lnTo>
                    <a:pt x="245745" y="286703"/>
                  </a:lnTo>
                  <a:lnTo>
                    <a:pt x="265747" y="286703"/>
                  </a:lnTo>
                  <a:cubicBezTo>
                    <a:pt x="277178" y="286703"/>
                    <a:pt x="286703" y="296228"/>
                    <a:pt x="286703" y="307657"/>
                  </a:cubicBezTo>
                  <a:cubicBezTo>
                    <a:pt x="286703" y="318135"/>
                    <a:pt x="278130" y="327660"/>
                    <a:pt x="266700" y="327660"/>
                  </a:cubicBezTo>
                  <a:lnTo>
                    <a:pt x="225743" y="327660"/>
                  </a:lnTo>
                  <a:cubicBezTo>
                    <a:pt x="215265" y="327660"/>
                    <a:pt x="205740" y="319087"/>
                    <a:pt x="205740" y="307657"/>
                  </a:cubicBezTo>
                  <a:lnTo>
                    <a:pt x="205740" y="225742"/>
                  </a:lnTo>
                  <a:cubicBezTo>
                    <a:pt x="205740" y="215265"/>
                    <a:pt x="215265" y="205740"/>
                    <a:pt x="225743" y="205740"/>
                  </a:cubicBezTo>
                  <a:close/>
                  <a:moveTo>
                    <a:pt x="224790" y="123825"/>
                  </a:moveTo>
                  <a:cubicBezTo>
                    <a:pt x="130493" y="123825"/>
                    <a:pt x="52388" y="195262"/>
                    <a:pt x="41910" y="287655"/>
                  </a:cubicBezTo>
                  <a:lnTo>
                    <a:pt x="81915" y="287655"/>
                  </a:lnTo>
                  <a:cubicBezTo>
                    <a:pt x="92393" y="287655"/>
                    <a:pt x="101918" y="296228"/>
                    <a:pt x="101918" y="307658"/>
                  </a:cubicBezTo>
                  <a:cubicBezTo>
                    <a:pt x="101918" y="318135"/>
                    <a:pt x="93345" y="327660"/>
                    <a:pt x="81915" y="327660"/>
                  </a:cubicBezTo>
                  <a:lnTo>
                    <a:pt x="41910" y="327660"/>
                  </a:lnTo>
                  <a:cubicBezTo>
                    <a:pt x="52388" y="420053"/>
                    <a:pt x="130493" y="491490"/>
                    <a:pt x="224790" y="491490"/>
                  </a:cubicBezTo>
                  <a:cubicBezTo>
                    <a:pt x="320040" y="491490"/>
                    <a:pt x="398145" y="420053"/>
                    <a:pt x="407670" y="327660"/>
                  </a:cubicBezTo>
                  <a:lnTo>
                    <a:pt x="367665" y="327660"/>
                  </a:lnTo>
                  <a:cubicBezTo>
                    <a:pt x="357188" y="327660"/>
                    <a:pt x="347663" y="319087"/>
                    <a:pt x="347663" y="307658"/>
                  </a:cubicBezTo>
                  <a:cubicBezTo>
                    <a:pt x="347663" y="297180"/>
                    <a:pt x="356235" y="287655"/>
                    <a:pt x="367665" y="287655"/>
                  </a:cubicBezTo>
                  <a:lnTo>
                    <a:pt x="407670" y="287655"/>
                  </a:lnTo>
                  <a:cubicBezTo>
                    <a:pt x="397193" y="195262"/>
                    <a:pt x="319088" y="123825"/>
                    <a:pt x="224790" y="123825"/>
                  </a:cubicBezTo>
                  <a:close/>
                  <a:moveTo>
                    <a:pt x="244793" y="41910"/>
                  </a:moveTo>
                  <a:lnTo>
                    <a:pt x="244793" y="82868"/>
                  </a:lnTo>
                  <a:cubicBezTo>
                    <a:pt x="244793" y="82868"/>
                    <a:pt x="244793" y="83820"/>
                    <a:pt x="244793" y="83820"/>
                  </a:cubicBezTo>
                  <a:cubicBezTo>
                    <a:pt x="263843" y="84772"/>
                    <a:pt x="281940" y="89535"/>
                    <a:pt x="299085" y="95250"/>
                  </a:cubicBezTo>
                  <a:lnTo>
                    <a:pt x="284797" y="41910"/>
                  </a:lnTo>
                  <a:close/>
                  <a:moveTo>
                    <a:pt x="164782" y="40957"/>
                  </a:moveTo>
                  <a:lnTo>
                    <a:pt x="150495" y="94297"/>
                  </a:lnTo>
                  <a:cubicBezTo>
                    <a:pt x="167640" y="88582"/>
                    <a:pt x="185738" y="84772"/>
                    <a:pt x="204788" y="82868"/>
                  </a:cubicBezTo>
                  <a:cubicBezTo>
                    <a:pt x="204788" y="82868"/>
                    <a:pt x="204788" y="81915"/>
                    <a:pt x="204788" y="81915"/>
                  </a:cubicBezTo>
                  <a:lnTo>
                    <a:pt x="204788" y="40957"/>
                  </a:lnTo>
                  <a:close/>
                  <a:moveTo>
                    <a:pt x="148590" y="0"/>
                  </a:moveTo>
                  <a:lnTo>
                    <a:pt x="301943" y="0"/>
                  </a:lnTo>
                  <a:cubicBezTo>
                    <a:pt x="311468" y="0"/>
                    <a:pt x="320040" y="5715"/>
                    <a:pt x="321945" y="15240"/>
                  </a:cubicBezTo>
                  <a:lnTo>
                    <a:pt x="347663" y="119062"/>
                  </a:lnTo>
                  <a:cubicBezTo>
                    <a:pt x="409575" y="159068"/>
                    <a:pt x="450532" y="228600"/>
                    <a:pt x="450532" y="307658"/>
                  </a:cubicBezTo>
                  <a:cubicBezTo>
                    <a:pt x="450532" y="386715"/>
                    <a:pt x="409575" y="456247"/>
                    <a:pt x="347663" y="495300"/>
                  </a:cubicBezTo>
                  <a:lnTo>
                    <a:pt x="321945" y="597218"/>
                  </a:lnTo>
                  <a:cubicBezTo>
                    <a:pt x="319088" y="605790"/>
                    <a:pt x="311468" y="612458"/>
                    <a:pt x="301943" y="612458"/>
                  </a:cubicBezTo>
                  <a:lnTo>
                    <a:pt x="148590" y="612458"/>
                  </a:lnTo>
                  <a:cubicBezTo>
                    <a:pt x="139065" y="612458"/>
                    <a:pt x="130493" y="606743"/>
                    <a:pt x="128588" y="597218"/>
                  </a:cubicBezTo>
                  <a:lnTo>
                    <a:pt x="102870" y="495300"/>
                  </a:lnTo>
                  <a:cubicBezTo>
                    <a:pt x="40957" y="455295"/>
                    <a:pt x="0" y="385762"/>
                    <a:pt x="0" y="306705"/>
                  </a:cubicBezTo>
                  <a:cubicBezTo>
                    <a:pt x="0" y="227647"/>
                    <a:pt x="40957" y="158115"/>
                    <a:pt x="102870" y="118110"/>
                  </a:cubicBezTo>
                  <a:lnTo>
                    <a:pt x="128588" y="15240"/>
                  </a:lnTo>
                  <a:cubicBezTo>
                    <a:pt x="131445" y="6668"/>
                    <a:pt x="139065" y="0"/>
                    <a:pt x="148590" y="0"/>
                  </a:cubicBezTo>
                  <a:close/>
                </a:path>
              </a:pathLst>
            </a:custGeom>
            <a:solidFill>
              <a:schemeClr val="bg1"/>
            </a:solidFill>
            <a:ln w="9525" cap="flat">
              <a:noFill/>
              <a:prstDash val="solid"/>
              <a:miter/>
            </a:ln>
          </p:spPr>
          <p:txBody>
            <a:bodyPr rtlCol="0" anchor="ctr"/>
            <a:lstStyle/>
            <a:p>
              <a:endParaRPr lang="en-ID"/>
            </a:p>
          </p:txBody>
        </p:sp>
        <p:sp>
          <p:nvSpPr>
            <p:cNvPr id="21" name="Freeform: Shape 20">
              <a:extLst>
                <a:ext uri="{FF2B5EF4-FFF2-40B4-BE49-F238E27FC236}">
                  <a16:creationId xmlns="" xmlns:a16="http://schemas.microsoft.com/office/drawing/2014/main" id="{4EF46F7A-80FC-4794-8058-8733890D548E}"/>
                </a:ext>
              </a:extLst>
            </p:cNvPr>
            <p:cNvSpPr/>
            <p:nvPr/>
          </p:nvSpPr>
          <p:spPr>
            <a:xfrm>
              <a:off x="1289685" y="3015614"/>
              <a:ext cx="613410" cy="529590"/>
            </a:xfrm>
            <a:custGeom>
              <a:avLst/>
              <a:gdLst>
                <a:gd name="connsiteX0" fmla="*/ 203835 w 613410"/>
                <a:gd name="connsiteY0" fmla="*/ 244793 h 529590"/>
                <a:gd name="connsiteX1" fmla="*/ 408622 w 613410"/>
                <a:gd name="connsiteY1" fmla="*/ 244793 h 529590"/>
                <a:gd name="connsiteX2" fmla="*/ 428624 w 613410"/>
                <a:gd name="connsiteY2" fmla="*/ 264795 h 529590"/>
                <a:gd name="connsiteX3" fmla="*/ 408622 w 613410"/>
                <a:gd name="connsiteY3" fmla="*/ 284798 h 529590"/>
                <a:gd name="connsiteX4" fmla="*/ 203835 w 613410"/>
                <a:gd name="connsiteY4" fmla="*/ 284798 h 529590"/>
                <a:gd name="connsiteX5" fmla="*/ 183832 w 613410"/>
                <a:gd name="connsiteY5" fmla="*/ 264795 h 529590"/>
                <a:gd name="connsiteX6" fmla="*/ 203835 w 613410"/>
                <a:gd name="connsiteY6" fmla="*/ 244793 h 529590"/>
                <a:gd name="connsiteX7" fmla="*/ 102870 w 613410"/>
                <a:gd name="connsiteY7" fmla="*/ 162877 h 529590"/>
                <a:gd name="connsiteX8" fmla="*/ 102870 w 613410"/>
                <a:gd name="connsiteY8" fmla="*/ 367665 h 529590"/>
                <a:gd name="connsiteX9" fmla="*/ 184785 w 613410"/>
                <a:gd name="connsiteY9" fmla="*/ 367665 h 529590"/>
                <a:gd name="connsiteX10" fmla="*/ 204788 w 613410"/>
                <a:gd name="connsiteY10" fmla="*/ 387668 h 529590"/>
                <a:gd name="connsiteX11" fmla="*/ 306705 w 613410"/>
                <a:gd name="connsiteY11" fmla="*/ 489585 h 529590"/>
                <a:gd name="connsiteX12" fmla="*/ 408623 w 613410"/>
                <a:gd name="connsiteY12" fmla="*/ 387668 h 529590"/>
                <a:gd name="connsiteX13" fmla="*/ 428625 w 613410"/>
                <a:gd name="connsiteY13" fmla="*/ 367665 h 529590"/>
                <a:gd name="connsiteX14" fmla="*/ 510540 w 613410"/>
                <a:gd name="connsiteY14" fmla="*/ 367665 h 529590"/>
                <a:gd name="connsiteX15" fmla="*/ 512445 w 613410"/>
                <a:gd name="connsiteY15" fmla="*/ 367665 h 529590"/>
                <a:gd name="connsiteX16" fmla="*/ 512445 w 613410"/>
                <a:gd name="connsiteY16" fmla="*/ 162877 h 529590"/>
                <a:gd name="connsiteX17" fmla="*/ 162877 w 613410"/>
                <a:gd name="connsiteY17" fmla="*/ 80963 h 529590"/>
                <a:gd name="connsiteX18" fmla="*/ 162877 w 613410"/>
                <a:gd name="connsiteY18" fmla="*/ 121920 h 529590"/>
                <a:gd name="connsiteX19" fmla="*/ 449580 w 613410"/>
                <a:gd name="connsiteY19" fmla="*/ 121920 h 529590"/>
                <a:gd name="connsiteX20" fmla="*/ 449580 w 613410"/>
                <a:gd name="connsiteY20" fmla="*/ 80963 h 529590"/>
                <a:gd name="connsiteX21" fmla="*/ 142875 w 613410"/>
                <a:gd name="connsiteY21" fmla="*/ 0 h 529590"/>
                <a:gd name="connsiteX22" fmla="*/ 162877 w 613410"/>
                <a:gd name="connsiteY22" fmla="*/ 20002 h 529590"/>
                <a:gd name="connsiteX23" fmla="*/ 162877 w 613410"/>
                <a:gd name="connsiteY23" fmla="*/ 40005 h 529590"/>
                <a:gd name="connsiteX24" fmla="*/ 450532 w 613410"/>
                <a:gd name="connsiteY24" fmla="*/ 40005 h 529590"/>
                <a:gd name="connsiteX25" fmla="*/ 450532 w 613410"/>
                <a:gd name="connsiteY25" fmla="*/ 20002 h 529590"/>
                <a:gd name="connsiteX26" fmla="*/ 470535 w 613410"/>
                <a:gd name="connsiteY26" fmla="*/ 0 h 529590"/>
                <a:gd name="connsiteX27" fmla="*/ 490537 w 613410"/>
                <a:gd name="connsiteY27" fmla="*/ 20002 h 529590"/>
                <a:gd name="connsiteX28" fmla="*/ 490537 w 613410"/>
                <a:gd name="connsiteY28" fmla="*/ 40005 h 529590"/>
                <a:gd name="connsiteX29" fmla="*/ 592455 w 613410"/>
                <a:gd name="connsiteY29" fmla="*/ 40005 h 529590"/>
                <a:gd name="connsiteX30" fmla="*/ 613410 w 613410"/>
                <a:gd name="connsiteY30" fmla="*/ 61913 h 529590"/>
                <a:gd name="connsiteX31" fmla="*/ 593407 w 613410"/>
                <a:gd name="connsiteY31" fmla="*/ 81915 h 529590"/>
                <a:gd name="connsiteX32" fmla="*/ 491490 w 613410"/>
                <a:gd name="connsiteY32" fmla="*/ 81915 h 529590"/>
                <a:gd name="connsiteX33" fmla="*/ 491490 w 613410"/>
                <a:gd name="connsiteY33" fmla="*/ 122873 h 529590"/>
                <a:gd name="connsiteX34" fmla="*/ 532448 w 613410"/>
                <a:gd name="connsiteY34" fmla="*/ 122873 h 529590"/>
                <a:gd name="connsiteX35" fmla="*/ 552450 w 613410"/>
                <a:gd name="connsiteY35" fmla="*/ 142875 h 529590"/>
                <a:gd name="connsiteX36" fmla="*/ 552450 w 613410"/>
                <a:gd name="connsiteY36" fmla="*/ 386715 h 529590"/>
                <a:gd name="connsiteX37" fmla="*/ 532448 w 613410"/>
                <a:gd name="connsiteY37" fmla="*/ 406718 h 529590"/>
                <a:gd name="connsiteX38" fmla="*/ 448628 w 613410"/>
                <a:gd name="connsiteY38" fmla="*/ 406718 h 529590"/>
                <a:gd name="connsiteX39" fmla="*/ 306705 w 613410"/>
                <a:gd name="connsiteY39" fmla="*/ 529590 h 529590"/>
                <a:gd name="connsiteX40" fmla="*/ 164782 w 613410"/>
                <a:gd name="connsiteY40" fmla="*/ 406718 h 529590"/>
                <a:gd name="connsiteX41" fmla="*/ 80963 w 613410"/>
                <a:gd name="connsiteY41" fmla="*/ 406718 h 529590"/>
                <a:gd name="connsiteX42" fmla="*/ 60960 w 613410"/>
                <a:gd name="connsiteY42" fmla="*/ 386715 h 529590"/>
                <a:gd name="connsiteX43" fmla="*/ 60960 w 613410"/>
                <a:gd name="connsiteY43" fmla="*/ 140970 h 529590"/>
                <a:gd name="connsiteX44" fmla="*/ 80963 w 613410"/>
                <a:gd name="connsiteY44" fmla="*/ 120968 h 529590"/>
                <a:gd name="connsiteX45" fmla="*/ 121920 w 613410"/>
                <a:gd name="connsiteY45" fmla="*/ 120968 h 529590"/>
                <a:gd name="connsiteX46" fmla="*/ 121920 w 613410"/>
                <a:gd name="connsiteY46" fmla="*/ 80010 h 529590"/>
                <a:gd name="connsiteX47" fmla="*/ 20002 w 613410"/>
                <a:gd name="connsiteY47" fmla="*/ 80010 h 529590"/>
                <a:gd name="connsiteX48" fmla="*/ 0 w 613410"/>
                <a:gd name="connsiteY48" fmla="*/ 60008 h 529590"/>
                <a:gd name="connsiteX49" fmla="*/ 20002 w 613410"/>
                <a:gd name="connsiteY49" fmla="*/ 40005 h 529590"/>
                <a:gd name="connsiteX50" fmla="*/ 122873 w 613410"/>
                <a:gd name="connsiteY50" fmla="*/ 40005 h 529590"/>
                <a:gd name="connsiteX51" fmla="*/ 122873 w 613410"/>
                <a:gd name="connsiteY51" fmla="*/ 20002 h 529590"/>
                <a:gd name="connsiteX52" fmla="*/ 142875 w 613410"/>
                <a:gd name="connsiteY52" fmla="*/ 0 h 52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13410" h="529590">
                  <a:moveTo>
                    <a:pt x="203835" y="244793"/>
                  </a:moveTo>
                  <a:lnTo>
                    <a:pt x="408622" y="244793"/>
                  </a:lnTo>
                  <a:cubicBezTo>
                    <a:pt x="420052" y="244793"/>
                    <a:pt x="428624" y="254318"/>
                    <a:pt x="428624" y="264795"/>
                  </a:cubicBezTo>
                  <a:cubicBezTo>
                    <a:pt x="428624" y="275273"/>
                    <a:pt x="420052" y="284798"/>
                    <a:pt x="408622" y="284798"/>
                  </a:cubicBezTo>
                  <a:lnTo>
                    <a:pt x="203835" y="284798"/>
                  </a:lnTo>
                  <a:cubicBezTo>
                    <a:pt x="193357" y="284798"/>
                    <a:pt x="183832" y="276225"/>
                    <a:pt x="183832" y="264795"/>
                  </a:cubicBezTo>
                  <a:cubicBezTo>
                    <a:pt x="183832" y="254318"/>
                    <a:pt x="192405" y="244793"/>
                    <a:pt x="203835" y="244793"/>
                  </a:cubicBezTo>
                  <a:close/>
                  <a:moveTo>
                    <a:pt x="102870" y="162877"/>
                  </a:moveTo>
                  <a:lnTo>
                    <a:pt x="102870" y="367665"/>
                  </a:lnTo>
                  <a:lnTo>
                    <a:pt x="184785" y="367665"/>
                  </a:lnTo>
                  <a:cubicBezTo>
                    <a:pt x="195263" y="367665"/>
                    <a:pt x="204788" y="376238"/>
                    <a:pt x="204788" y="387668"/>
                  </a:cubicBezTo>
                  <a:cubicBezTo>
                    <a:pt x="204788" y="443865"/>
                    <a:pt x="250507" y="489585"/>
                    <a:pt x="306705" y="489585"/>
                  </a:cubicBezTo>
                  <a:cubicBezTo>
                    <a:pt x="362903" y="489585"/>
                    <a:pt x="408623" y="443865"/>
                    <a:pt x="408623" y="387668"/>
                  </a:cubicBezTo>
                  <a:cubicBezTo>
                    <a:pt x="408623" y="377190"/>
                    <a:pt x="417195" y="367665"/>
                    <a:pt x="428625" y="367665"/>
                  </a:cubicBezTo>
                  <a:lnTo>
                    <a:pt x="510540" y="367665"/>
                  </a:lnTo>
                  <a:lnTo>
                    <a:pt x="512445" y="367665"/>
                  </a:lnTo>
                  <a:lnTo>
                    <a:pt x="512445" y="162877"/>
                  </a:lnTo>
                  <a:close/>
                  <a:moveTo>
                    <a:pt x="162877" y="80963"/>
                  </a:moveTo>
                  <a:lnTo>
                    <a:pt x="162877" y="121920"/>
                  </a:lnTo>
                  <a:lnTo>
                    <a:pt x="449580" y="121920"/>
                  </a:lnTo>
                  <a:lnTo>
                    <a:pt x="449580" y="80963"/>
                  </a:lnTo>
                  <a:close/>
                  <a:moveTo>
                    <a:pt x="142875" y="0"/>
                  </a:moveTo>
                  <a:cubicBezTo>
                    <a:pt x="153352" y="0"/>
                    <a:pt x="162877" y="8573"/>
                    <a:pt x="162877" y="20002"/>
                  </a:cubicBezTo>
                  <a:lnTo>
                    <a:pt x="162877" y="40005"/>
                  </a:lnTo>
                  <a:lnTo>
                    <a:pt x="450532" y="40005"/>
                  </a:lnTo>
                  <a:lnTo>
                    <a:pt x="450532" y="20002"/>
                  </a:lnTo>
                  <a:cubicBezTo>
                    <a:pt x="450532" y="9525"/>
                    <a:pt x="459105" y="0"/>
                    <a:pt x="470535" y="0"/>
                  </a:cubicBezTo>
                  <a:cubicBezTo>
                    <a:pt x="481012" y="0"/>
                    <a:pt x="490537" y="8573"/>
                    <a:pt x="490537" y="20002"/>
                  </a:cubicBezTo>
                  <a:lnTo>
                    <a:pt x="490537" y="40005"/>
                  </a:lnTo>
                  <a:lnTo>
                    <a:pt x="592455" y="40005"/>
                  </a:lnTo>
                  <a:cubicBezTo>
                    <a:pt x="603885" y="40005"/>
                    <a:pt x="613410" y="51435"/>
                    <a:pt x="613410" y="61913"/>
                  </a:cubicBezTo>
                  <a:cubicBezTo>
                    <a:pt x="613410" y="72390"/>
                    <a:pt x="604837" y="81915"/>
                    <a:pt x="593407" y="81915"/>
                  </a:cubicBezTo>
                  <a:lnTo>
                    <a:pt x="491490" y="81915"/>
                  </a:lnTo>
                  <a:lnTo>
                    <a:pt x="491490" y="122873"/>
                  </a:lnTo>
                  <a:lnTo>
                    <a:pt x="532448" y="122873"/>
                  </a:lnTo>
                  <a:cubicBezTo>
                    <a:pt x="542925" y="122873"/>
                    <a:pt x="552450" y="131445"/>
                    <a:pt x="552450" y="142875"/>
                  </a:cubicBezTo>
                  <a:lnTo>
                    <a:pt x="552450" y="386715"/>
                  </a:lnTo>
                  <a:cubicBezTo>
                    <a:pt x="552450" y="397193"/>
                    <a:pt x="543878" y="406718"/>
                    <a:pt x="532448" y="406718"/>
                  </a:cubicBezTo>
                  <a:lnTo>
                    <a:pt x="448628" y="406718"/>
                  </a:lnTo>
                  <a:cubicBezTo>
                    <a:pt x="438150" y="476250"/>
                    <a:pt x="379095" y="529590"/>
                    <a:pt x="306705" y="529590"/>
                  </a:cubicBezTo>
                  <a:cubicBezTo>
                    <a:pt x="234315" y="529590"/>
                    <a:pt x="174307" y="476250"/>
                    <a:pt x="164782" y="406718"/>
                  </a:cubicBezTo>
                  <a:lnTo>
                    <a:pt x="80963" y="406718"/>
                  </a:lnTo>
                  <a:cubicBezTo>
                    <a:pt x="70485" y="406718"/>
                    <a:pt x="60960" y="398145"/>
                    <a:pt x="60960" y="386715"/>
                  </a:cubicBezTo>
                  <a:lnTo>
                    <a:pt x="60960" y="140970"/>
                  </a:lnTo>
                  <a:cubicBezTo>
                    <a:pt x="60960" y="130493"/>
                    <a:pt x="69532" y="120968"/>
                    <a:pt x="80963" y="120968"/>
                  </a:cubicBezTo>
                  <a:lnTo>
                    <a:pt x="121920" y="120968"/>
                  </a:lnTo>
                  <a:lnTo>
                    <a:pt x="121920" y="80010"/>
                  </a:lnTo>
                  <a:lnTo>
                    <a:pt x="20002" y="80010"/>
                  </a:lnTo>
                  <a:cubicBezTo>
                    <a:pt x="9525" y="80010"/>
                    <a:pt x="0" y="70485"/>
                    <a:pt x="0" y="60008"/>
                  </a:cubicBezTo>
                  <a:cubicBezTo>
                    <a:pt x="0" y="49530"/>
                    <a:pt x="8573" y="40005"/>
                    <a:pt x="20002" y="40005"/>
                  </a:cubicBezTo>
                  <a:lnTo>
                    <a:pt x="122873" y="40005"/>
                  </a:lnTo>
                  <a:lnTo>
                    <a:pt x="122873" y="20002"/>
                  </a:lnTo>
                  <a:cubicBezTo>
                    <a:pt x="122873" y="9525"/>
                    <a:pt x="131445" y="0"/>
                    <a:pt x="142875" y="0"/>
                  </a:cubicBezTo>
                  <a:close/>
                </a:path>
              </a:pathLst>
            </a:custGeom>
            <a:solidFill>
              <a:schemeClr val="bg1"/>
            </a:solidFill>
            <a:ln w="9525" cap="flat">
              <a:noFill/>
              <a:prstDash val="solid"/>
              <a:miter/>
            </a:ln>
          </p:spPr>
          <p:txBody>
            <a:bodyPr rtlCol="0" anchor="ctr"/>
            <a:lstStyle/>
            <a:p>
              <a:endParaRPr lang="en-ID"/>
            </a:p>
          </p:txBody>
        </p:sp>
        <p:sp>
          <p:nvSpPr>
            <p:cNvPr id="22" name="Freeform: Shape 21">
              <a:extLst>
                <a:ext uri="{FF2B5EF4-FFF2-40B4-BE49-F238E27FC236}">
                  <a16:creationId xmlns="" xmlns:a16="http://schemas.microsoft.com/office/drawing/2014/main" id="{C24E289A-391E-4075-954A-FE6466C5F6B7}"/>
                </a:ext>
              </a:extLst>
            </p:cNvPr>
            <p:cNvSpPr/>
            <p:nvPr/>
          </p:nvSpPr>
          <p:spPr>
            <a:xfrm>
              <a:off x="3660457" y="2973705"/>
              <a:ext cx="369468" cy="614362"/>
            </a:xfrm>
            <a:custGeom>
              <a:avLst/>
              <a:gdLst>
                <a:gd name="connsiteX0" fmla="*/ 267653 w 369468"/>
                <a:gd name="connsiteY0" fmla="*/ 409575 h 614362"/>
                <a:gd name="connsiteX1" fmla="*/ 281940 w 369468"/>
                <a:gd name="connsiteY1" fmla="*/ 415290 h 614362"/>
                <a:gd name="connsiteX2" fmla="*/ 281940 w 369468"/>
                <a:gd name="connsiteY2" fmla="*/ 443865 h 614362"/>
                <a:gd name="connsiteX3" fmla="*/ 200025 w 369468"/>
                <a:gd name="connsiteY3" fmla="*/ 525780 h 614362"/>
                <a:gd name="connsiteX4" fmla="*/ 185737 w 369468"/>
                <a:gd name="connsiteY4" fmla="*/ 531495 h 614362"/>
                <a:gd name="connsiteX5" fmla="*/ 171450 w 369468"/>
                <a:gd name="connsiteY5" fmla="*/ 525780 h 614362"/>
                <a:gd name="connsiteX6" fmla="*/ 171450 w 369468"/>
                <a:gd name="connsiteY6" fmla="*/ 497205 h 614362"/>
                <a:gd name="connsiteX7" fmla="*/ 253365 w 369468"/>
                <a:gd name="connsiteY7" fmla="*/ 415290 h 614362"/>
                <a:gd name="connsiteX8" fmla="*/ 267653 w 369468"/>
                <a:gd name="connsiteY8" fmla="*/ 409575 h 614362"/>
                <a:gd name="connsiteX9" fmla="*/ 185737 w 369468"/>
                <a:gd name="connsiteY9" fmla="*/ 143828 h 614362"/>
                <a:gd name="connsiteX10" fmla="*/ 165735 w 369468"/>
                <a:gd name="connsiteY10" fmla="*/ 163830 h 614362"/>
                <a:gd name="connsiteX11" fmla="*/ 185737 w 369468"/>
                <a:gd name="connsiteY11" fmla="*/ 183833 h 614362"/>
                <a:gd name="connsiteX12" fmla="*/ 205740 w 369468"/>
                <a:gd name="connsiteY12" fmla="*/ 163830 h 614362"/>
                <a:gd name="connsiteX13" fmla="*/ 185737 w 369468"/>
                <a:gd name="connsiteY13" fmla="*/ 143828 h 614362"/>
                <a:gd name="connsiteX14" fmla="*/ 186690 w 369468"/>
                <a:gd name="connsiteY14" fmla="*/ 102870 h 614362"/>
                <a:gd name="connsiteX15" fmla="*/ 247650 w 369468"/>
                <a:gd name="connsiteY15" fmla="*/ 163830 h 614362"/>
                <a:gd name="connsiteX16" fmla="*/ 186690 w 369468"/>
                <a:gd name="connsiteY16" fmla="*/ 224790 h 614362"/>
                <a:gd name="connsiteX17" fmla="*/ 125730 w 369468"/>
                <a:gd name="connsiteY17" fmla="*/ 163830 h 614362"/>
                <a:gd name="connsiteX18" fmla="*/ 186690 w 369468"/>
                <a:gd name="connsiteY18" fmla="*/ 102870 h 614362"/>
                <a:gd name="connsiteX19" fmla="*/ 104775 w 369468"/>
                <a:gd name="connsiteY19" fmla="*/ 40957 h 614362"/>
                <a:gd name="connsiteX20" fmla="*/ 42863 w 369468"/>
                <a:gd name="connsiteY20" fmla="*/ 148590 h 614362"/>
                <a:gd name="connsiteX21" fmla="*/ 42863 w 369468"/>
                <a:gd name="connsiteY21" fmla="*/ 573405 h 614362"/>
                <a:gd name="connsiteX22" fmla="*/ 329565 w 369468"/>
                <a:gd name="connsiteY22" fmla="*/ 573405 h 614362"/>
                <a:gd name="connsiteX23" fmla="*/ 330518 w 369468"/>
                <a:gd name="connsiteY23" fmla="*/ 573405 h 614362"/>
                <a:gd name="connsiteX24" fmla="*/ 330518 w 369468"/>
                <a:gd name="connsiteY24" fmla="*/ 148590 h 614362"/>
                <a:gd name="connsiteX25" fmla="*/ 268605 w 369468"/>
                <a:gd name="connsiteY25" fmla="*/ 40957 h 614362"/>
                <a:gd name="connsiteX26" fmla="*/ 91440 w 369468"/>
                <a:gd name="connsiteY26" fmla="*/ 0 h 614362"/>
                <a:gd name="connsiteX27" fmla="*/ 279083 w 369468"/>
                <a:gd name="connsiteY27" fmla="*/ 0 h 614362"/>
                <a:gd name="connsiteX28" fmla="*/ 297180 w 369468"/>
                <a:gd name="connsiteY28" fmla="*/ 10478 h 614362"/>
                <a:gd name="connsiteX29" fmla="*/ 367665 w 369468"/>
                <a:gd name="connsiteY29" fmla="*/ 133350 h 614362"/>
                <a:gd name="connsiteX30" fmla="*/ 367665 w 369468"/>
                <a:gd name="connsiteY30" fmla="*/ 143828 h 614362"/>
                <a:gd name="connsiteX31" fmla="*/ 367665 w 369468"/>
                <a:gd name="connsiteY31" fmla="*/ 594360 h 614362"/>
                <a:gd name="connsiteX32" fmla="*/ 347663 w 369468"/>
                <a:gd name="connsiteY32" fmla="*/ 614362 h 614362"/>
                <a:gd name="connsiteX33" fmla="*/ 20003 w 369468"/>
                <a:gd name="connsiteY33" fmla="*/ 614362 h 614362"/>
                <a:gd name="connsiteX34" fmla="*/ 0 w 369468"/>
                <a:gd name="connsiteY34" fmla="*/ 594360 h 614362"/>
                <a:gd name="connsiteX35" fmla="*/ 0 w 369468"/>
                <a:gd name="connsiteY35" fmla="*/ 143828 h 614362"/>
                <a:gd name="connsiteX36" fmla="*/ 2858 w 369468"/>
                <a:gd name="connsiteY36" fmla="*/ 133350 h 614362"/>
                <a:gd name="connsiteX37" fmla="*/ 73343 w 369468"/>
                <a:gd name="connsiteY37" fmla="*/ 10478 h 614362"/>
                <a:gd name="connsiteX38" fmla="*/ 91440 w 369468"/>
                <a:gd name="connsiteY38" fmla="*/ 0 h 614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69468" h="614362">
                  <a:moveTo>
                    <a:pt x="267653" y="409575"/>
                  </a:moveTo>
                  <a:cubicBezTo>
                    <a:pt x="272891" y="409575"/>
                    <a:pt x="278130" y="411480"/>
                    <a:pt x="281940" y="415290"/>
                  </a:cubicBezTo>
                  <a:cubicBezTo>
                    <a:pt x="289560" y="422910"/>
                    <a:pt x="289560" y="436245"/>
                    <a:pt x="281940" y="443865"/>
                  </a:cubicBezTo>
                  <a:lnTo>
                    <a:pt x="200025" y="525780"/>
                  </a:lnTo>
                  <a:cubicBezTo>
                    <a:pt x="196215" y="529590"/>
                    <a:pt x="190500" y="531495"/>
                    <a:pt x="185737" y="531495"/>
                  </a:cubicBezTo>
                  <a:cubicBezTo>
                    <a:pt x="180975" y="531495"/>
                    <a:pt x="175260" y="529590"/>
                    <a:pt x="171450" y="525780"/>
                  </a:cubicBezTo>
                  <a:cubicBezTo>
                    <a:pt x="163830" y="518160"/>
                    <a:pt x="163830" y="504825"/>
                    <a:pt x="171450" y="497205"/>
                  </a:cubicBezTo>
                  <a:lnTo>
                    <a:pt x="253365" y="415290"/>
                  </a:lnTo>
                  <a:cubicBezTo>
                    <a:pt x="257175" y="411480"/>
                    <a:pt x="262414" y="409575"/>
                    <a:pt x="267653" y="409575"/>
                  </a:cubicBezTo>
                  <a:close/>
                  <a:moveTo>
                    <a:pt x="185737" y="143828"/>
                  </a:moveTo>
                  <a:cubicBezTo>
                    <a:pt x="175260" y="143828"/>
                    <a:pt x="165735" y="152400"/>
                    <a:pt x="165735" y="163830"/>
                  </a:cubicBezTo>
                  <a:cubicBezTo>
                    <a:pt x="165735" y="175260"/>
                    <a:pt x="174308" y="184785"/>
                    <a:pt x="185737" y="183833"/>
                  </a:cubicBezTo>
                  <a:cubicBezTo>
                    <a:pt x="196215" y="183833"/>
                    <a:pt x="205740" y="174308"/>
                    <a:pt x="205740" y="163830"/>
                  </a:cubicBezTo>
                  <a:cubicBezTo>
                    <a:pt x="205740" y="153353"/>
                    <a:pt x="197168" y="143828"/>
                    <a:pt x="185737" y="143828"/>
                  </a:cubicBezTo>
                  <a:close/>
                  <a:moveTo>
                    <a:pt x="186690" y="102870"/>
                  </a:moveTo>
                  <a:cubicBezTo>
                    <a:pt x="220027" y="102870"/>
                    <a:pt x="247650" y="129540"/>
                    <a:pt x="247650" y="163830"/>
                  </a:cubicBezTo>
                  <a:cubicBezTo>
                    <a:pt x="247650" y="198120"/>
                    <a:pt x="220027" y="224790"/>
                    <a:pt x="186690" y="224790"/>
                  </a:cubicBezTo>
                  <a:cubicBezTo>
                    <a:pt x="153352" y="224790"/>
                    <a:pt x="125730" y="197168"/>
                    <a:pt x="125730" y="163830"/>
                  </a:cubicBezTo>
                  <a:cubicBezTo>
                    <a:pt x="125730" y="130493"/>
                    <a:pt x="153352" y="102870"/>
                    <a:pt x="186690" y="102870"/>
                  </a:cubicBezTo>
                  <a:close/>
                  <a:moveTo>
                    <a:pt x="104775" y="40957"/>
                  </a:moveTo>
                  <a:lnTo>
                    <a:pt x="42863" y="148590"/>
                  </a:lnTo>
                  <a:lnTo>
                    <a:pt x="42863" y="573405"/>
                  </a:lnTo>
                  <a:lnTo>
                    <a:pt x="329565" y="573405"/>
                  </a:lnTo>
                  <a:lnTo>
                    <a:pt x="330518" y="573405"/>
                  </a:lnTo>
                  <a:lnTo>
                    <a:pt x="330518" y="148590"/>
                  </a:lnTo>
                  <a:lnTo>
                    <a:pt x="268605" y="40957"/>
                  </a:lnTo>
                  <a:close/>
                  <a:moveTo>
                    <a:pt x="91440" y="0"/>
                  </a:moveTo>
                  <a:lnTo>
                    <a:pt x="279083" y="0"/>
                  </a:lnTo>
                  <a:cubicBezTo>
                    <a:pt x="286703" y="0"/>
                    <a:pt x="293370" y="3810"/>
                    <a:pt x="297180" y="10478"/>
                  </a:cubicBezTo>
                  <a:lnTo>
                    <a:pt x="367665" y="133350"/>
                  </a:lnTo>
                  <a:cubicBezTo>
                    <a:pt x="369570" y="136208"/>
                    <a:pt x="370523" y="140018"/>
                    <a:pt x="367665" y="143828"/>
                  </a:cubicBezTo>
                  <a:lnTo>
                    <a:pt x="367665" y="594360"/>
                  </a:lnTo>
                  <a:cubicBezTo>
                    <a:pt x="367665" y="604837"/>
                    <a:pt x="359093" y="614362"/>
                    <a:pt x="347663" y="614362"/>
                  </a:cubicBezTo>
                  <a:lnTo>
                    <a:pt x="20003" y="614362"/>
                  </a:lnTo>
                  <a:cubicBezTo>
                    <a:pt x="9525" y="614362"/>
                    <a:pt x="0" y="605790"/>
                    <a:pt x="0" y="594360"/>
                  </a:cubicBezTo>
                  <a:lnTo>
                    <a:pt x="0" y="143828"/>
                  </a:lnTo>
                  <a:cubicBezTo>
                    <a:pt x="0" y="140018"/>
                    <a:pt x="953" y="136208"/>
                    <a:pt x="2858" y="133350"/>
                  </a:cubicBezTo>
                  <a:lnTo>
                    <a:pt x="73343" y="10478"/>
                  </a:lnTo>
                  <a:cubicBezTo>
                    <a:pt x="77153" y="3810"/>
                    <a:pt x="83820" y="0"/>
                    <a:pt x="91440" y="0"/>
                  </a:cubicBezTo>
                  <a:close/>
                </a:path>
              </a:pathLst>
            </a:custGeom>
            <a:solidFill>
              <a:schemeClr val="bg1"/>
            </a:solidFill>
            <a:ln w="9525" cap="flat">
              <a:noFill/>
              <a:prstDash val="solid"/>
              <a:miter/>
            </a:ln>
          </p:spPr>
          <p:txBody>
            <a:bodyPr rtlCol="0" anchor="ctr"/>
            <a:lstStyle/>
            <a:p>
              <a:endParaRPr lang="en-ID"/>
            </a:p>
          </p:txBody>
        </p:sp>
        <p:sp>
          <p:nvSpPr>
            <p:cNvPr id="23" name="TextBox 22">
              <a:extLst>
                <a:ext uri="{FF2B5EF4-FFF2-40B4-BE49-F238E27FC236}">
                  <a16:creationId xmlns="" xmlns:a16="http://schemas.microsoft.com/office/drawing/2014/main" id="{51567D4C-07A3-46DC-8BA6-D265F3867227}"/>
                </a:ext>
              </a:extLst>
            </p:cNvPr>
            <p:cNvSpPr txBox="1"/>
            <p:nvPr/>
          </p:nvSpPr>
          <p:spPr>
            <a:xfrm>
              <a:off x="2682240" y="4524376"/>
              <a:ext cx="2354580" cy="1569660"/>
            </a:xfrm>
            <a:prstGeom prst="rect">
              <a:avLst/>
            </a:prstGeom>
            <a:noFill/>
          </p:spPr>
          <p:txBody>
            <a:bodyPr wrap="square" rtlCol="0">
              <a:spAutoFit/>
            </a:bodyPr>
            <a:lstStyle/>
            <a:p>
              <a:pPr algn="ctr" rtl="1">
                <a:lnSpc>
                  <a:spcPct val="150000"/>
                </a:lnSpc>
              </a:pPr>
              <a:r>
                <a:rPr lang="ar-DZ" sz="1600" b="1" dirty="0" err="1" smtClean="0">
                  <a:solidFill>
                    <a:srgbClr val="FF0000"/>
                  </a:solidFill>
                  <a:latin typeface="Lato" panose="020F0502020204030203" pitchFamily="34" charset="0"/>
                </a:rPr>
                <a:t>استراتيجية</a:t>
              </a:r>
              <a:r>
                <a:rPr lang="ar-DZ" sz="1600" b="1" dirty="0" smtClean="0">
                  <a:solidFill>
                    <a:srgbClr val="FF0000"/>
                  </a:solidFill>
                  <a:latin typeface="Lato" panose="020F0502020204030203" pitchFamily="34" charset="0"/>
                </a:rPr>
                <a:t> التوزيع غير المباشر</a:t>
              </a:r>
              <a:endParaRPr lang="fr-FR" sz="1600" b="1" dirty="0" smtClean="0">
                <a:solidFill>
                  <a:srgbClr val="FF0000"/>
                </a:solidFill>
                <a:latin typeface="Lato" panose="020F0502020204030203" pitchFamily="34" charset="0"/>
              </a:endParaRPr>
            </a:p>
            <a:p>
              <a:pPr algn="ctr" rtl="1">
                <a:lnSpc>
                  <a:spcPct val="150000"/>
                </a:lnSpc>
              </a:pPr>
              <a:r>
                <a:rPr lang="ar-DZ" sz="1600" b="1" dirty="0" smtClean="0">
                  <a:latin typeface="Lato" panose="020F0502020204030203" pitchFamily="34" charset="0"/>
                </a:rPr>
                <a:t>اللجوء </a:t>
              </a:r>
              <a:r>
                <a:rPr lang="ar-DZ" sz="1600" b="1" dirty="0" err="1" smtClean="0">
                  <a:latin typeface="Lato" panose="020F0502020204030203" pitchFamily="34" charset="0"/>
                </a:rPr>
                <a:t>الى</a:t>
              </a:r>
              <a:r>
                <a:rPr lang="ar-DZ" sz="1600" b="1" dirty="0" smtClean="0">
                  <a:latin typeface="Lato" panose="020F0502020204030203" pitchFamily="34" charset="0"/>
                </a:rPr>
                <a:t> وسطاء من اجل </a:t>
              </a:r>
              <a:r>
                <a:rPr lang="ar-DZ" sz="1600" b="1" dirty="0" err="1" smtClean="0">
                  <a:latin typeface="Lato" panose="020F0502020204030203" pitchFamily="34" charset="0"/>
                </a:rPr>
                <a:t>اتاحة</a:t>
              </a:r>
              <a:r>
                <a:rPr lang="ar-DZ" sz="1600" b="1" dirty="0" smtClean="0">
                  <a:latin typeface="Lato" panose="020F0502020204030203" pitchFamily="34" charset="0"/>
                </a:rPr>
                <a:t> المنتج </a:t>
              </a:r>
              <a:r>
                <a:rPr lang="ar-DZ" sz="1600" b="1" dirty="0" err="1" smtClean="0">
                  <a:latin typeface="Lato" panose="020F0502020204030203" pitchFamily="34" charset="0"/>
                </a:rPr>
                <a:t>الى</a:t>
              </a:r>
              <a:r>
                <a:rPr lang="ar-DZ" sz="1600" b="1" dirty="0" smtClean="0">
                  <a:latin typeface="Lato" panose="020F0502020204030203" pitchFamily="34" charset="0"/>
                </a:rPr>
                <a:t> العملاء في مناطق جغرافية مختلفة</a:t>
              </a:r>
              <a:endParaRPr lang="en-ID" sz="1600" b="0" i="0" kern="1200" dirty="0">
                <a:effectLst/>
                <a:latin typeface="Lato" panose="020F0502020204030203" pitchFamily="34" charset="0"/>
                <a:ea typeface="+mn-ea"/>
                <a:cs typeface="+mn-cs"/>
              </a:endParaRPr>
            </a:p>
          </p:txBody>
        </p:sp>
        <p:sp>
          <p:nvSpPr>
            <p:cNvPr id="24" name="TextBox 23">
              <a:extLst>
                <a:ext uri="{FF2B5EF4-FFF2-40B4-BE49-F238E27FC236}">
                  <a16:creationId xmlns="" xmlns:a16="http://schemas.microsoft.com/office/drawing/2014/main" id="{D6B06EC4-1DCC-4943-A77B-115DF894CDAE}"/>
                </a:ext>
              </a:extLst>
            </p:cNvPr>
            <p:cNvSpPr txBox="1"/>
            <p:nvPr/>
          </p:nvSpPr>
          <p:spPr>
            <a:xfrm>
              <a:off x="495300" y="4524376"/>
              <a:ext cx="2194560" cy="1569660"/>
            </a:xfrm>
            <a:prstGeom prst="rect">
              <a:avLst/>
            </a:prstGeom>
            <a:noFill/>
          </p:spPr>
          <p:txBody>
            <a:bodyPr wrap="square" rtlCol="0">
              <a:spAutoFit/>
            </a:bodyPr>
            <a:lstStyle/>
            <a:p>
              <a:pPr algn="ctr" rtl="1">
                <a:lnSpc>
                  <a:spcPct val="150000"/>
                </a:lnSpc>
              </a:pPr>
              <a:r>
                <a:rPr lang="ar-DZ" sz="1600" b="1" i="0" kern="1200" dirty="0" err="1" smtClean="0">
                  <a:solidFill>
                    <a:srgbClr val="FF0000"/>
                  </a:solidFill>
                  <a:effectLst/>
                  <a:latin typeface="Lato" panose="020F0502020204030203" pitchFamily="34" charset="0"/>
                </a:rPr>
                <a:t>استراتيجية</a:t>
              </a:r>
              <a:r>
                <a:rPr lang="ar-DZ" sz="1600" b="1" i="0" kern="1200" dirty="0" smtClean="0">
                  <a:solidFill>
                    <a:srgbClr val="FF0000"/>
                  </a:solidFill>
                  <a:effectLst/>
                  <a:latin typeface="Lato" panose="020F0502020204030203" pitchFamily="34" charset="0"/>
                </a:rPr>
                <a:t> التوزيع المباشر</a:t>
              </a:r>
              <a:endParaRPr lang="pt-BR" sz="1600" b="1" i="0" kern="1200" dirty="0">
                <a:solidFill>
                  <a:srgbClr val="FF0000"/>
                </a:solidFill>
                <a:effectLst/>
                <a:latin typeface="Lato" panose="020F0502020204030203" pitchFamily="34" charset="0"/>
              </a:endParaRPr>
            </a:p>
            <a:p>
              <a:pPr algn="r" rtl="1">
                <a:lnSpc>
                  <a:spcPct val="150000"/>
                </a:lnSpc>
              </a:pPr>
              <a:r>
                <a:rPr lang="ar-DZ" sz="1600" b="1" dirty="0" smtClean="0">
                  <a:latin typeface="Lato" panose="020F0502020204030203" pitchFamily="34" charset="0"/>
                </a:rPr>
                <a:t>خط توزيع مباشر يسمح للمنتج </a:t>
              </a:r>
              <a:r>
                <a:rPr lang="ar-DZ" sz="1600" b="1" dirty="0" err="1" smtClean="0">
                  <a:latin typeface="Lato" panose="020F0502020204030203" pitchFamily="34" charset="0"/>
                </a:rPr>
                <a:t>ان</a:t>
              </a:r>
              <a:r>
                <a:rPr lang="ar-DZ" sz="1600" b="1" dirty="0" smtClean="0">
                  <a:latin typeface="Lato" panose="020F0502020204030203" pitchFamily="34" charset="0"/>
                </a:rPr>
                <a:t> يصل </a:t>
              </a:r>
              <a:r>
                <a:rPr lang="ar-DZ" sz="1600" b="1" dirty="0" err="1" smtClean="0">
                  <a:latin typeface="Lato" panose="020F0502020204030203" pitchFamily="34" charset="0"/>
                </a:rPr>
                <a:t>الى</a:t>
              </a:r>
              <a:r>
                <a:rPr lang="ar-DZ" sz="1600" b="1" dirty="0" smtClean="0">
                  <a:latin typeface="Lato" panose="020F0502020204030203" pitchFamily="34" charset="0"/>
                </a:rPr>
                <a:t> المستهلك دون وسطاء</a:t>
              </a:r>
              <a:endParaRPr lang="en-ID" sz="1600" b="1" dirty="0">
                <a:latin typeface="Lato" panose="020F0502020204030203" pitchFamily="34" charset="0"/>
              </a:endParaRPr>
            </a:p>
          </p:txBody>
        </p:sp>
        <p:sp>
          <p:nvSpPr>
            <p:cNvPr id="25" name="TextBox 24">
              <a:extLst>
                <a:ext uri="{FF2B5EF4-FFF2-40B4-BE49-F238E27FC236}">
                  <a16:creationId xmlns="" xmlns:a16="http://schemas.microsoft.com/office/drawing/2014/main" id="{C18E9AB4-CB90-48A1-9296-841D192DCDFE}"/>
                </a:ext>
              </a:extLst>
            </p:cNvPr>
            <p:cNvSpPr txBox="1"/>
            <p:nvPr/>
          </p:nvSpPr>
          <p:spPr>
            <a:xfrm>
              <a:off x="4785360" y="4524376"/>
              <a:ext cx="2842260" cy="2677656"/>
            </a:xfrm>
            <a:prstGeom prst="rect">
              <a:avLst/>
            </a:prstGeom>
            <a:noFill/>
          </p:spPr>
          <p:txBody>
            <a:bodyPr wrap="square" rtlCol="0">
              <a:spAutoFit/>
            </a:bodyPr>
            <a:lstStyle/>
            <a:p>
              <a:pPr algn="ctr" rtl="1">
                <a:lnSpc>
                  <a:spcPct val="150000"/>
                </a:lnSpc>
              </a:pPr>
              <a:r>
                <a:rPr lang="ar-DZ" sz="1600" b="1" dirty="0" err="1" smtClean="0">
                  <a:solidFill>
                    <a:srgbClr val="FF0000"/>
                  </a:solidFill>
                  <a:latin typeface="Lato" panose="020F0502020204030203" pitchFamily="34" charset="0"/>
                </a:rPr>
                <a:t>استراتيجية</a:t>
              </a:r>
              <a:r>
                <a:rPr lang="ar-DZ" sz="1600" b="1" dirty="0" smtClean="0">
                  <a:solidFill>
                    <a:srgbClr val="FF0000"/>
                  </a:solidFill>
                  <a:latin typeface="Lato" panose="020F0502020204030203" pitchFamily="34" charset="0"/>
                </a:rPr>
                <a:t> التوزيع المكثف</a:t>
              </a:r>
              <a:endParaRPr lang="pt-BR" sz="1600" b="1" dirty="0">
                <a:solidFill>
                  <a:srgbClr val="FF0000"/>
                </a:solidFill>
                <a:latin typeface="Lato" panose="020F0502020204030203" pitchFamily="34" charset="0"/>
              </a:endParaRPr>
            </a:p>
            <a:p>
              <a:pPr algn="r" rtl="1">
                <a:lnSpc>
                  <a:spcPct val="150000"/>
                </a:lnSpc>
              </a:pPr>
              <a:r>
                <a:rPr lang="ar-DZ" sz="1600" b="1" dirty="0" smtClean="0">
                  <a:latin typeface="Lato" panose="020F0502020204030203" pitchFamily="34" charset="0"/>
                </a:rPr>
                <a:t>تستعمل في مجال المنتجات الغذائية والسلع اليومية سريعة الانتشار يتم توزيعها بصفة يومية على منافذ بيع مختلفة بحيث يسهل تواجدها بصفة دائمة </a:t>
              </a:r>
              <a:r>
                <a:rPr lang="ar-DZ" sz="1600" b="1" dirty="0" err="1" smtClean="0">
                  <a:latin typeface="Lato" panose="020F0502020204030203" pitchFamily="34" charset="0"/>
                </a:rPr>
                <a:t>امام</a:t>
              </a:r>
              <a:r>
                <a:rPr lang="ar-DZ" sz="1600" b="1" dirty="0" smtClean="0">
                  <a:latin typeface="Lato" panose="020F0502020204030203" pitchFamily="34" charset="0"/>
                </a:rPr>
                <a:t> العملاء، يتم الاستعانة بتجار الجملة والتجزئة</a:t>
              </a:r>
              <a:endParaRPr lang="en-ID" sz="1600" b="1" dirty="0">
                <a:latin typeface="Lato" panose="020F0502020204030203" pitchFamily="34" charset="0"/>
              </a:endParaRPr>
            </a:p>
          </p:txBody>
        </p:sp>
        <p:sp>
          <p:nvSpPr>
            <p:cNvPr id="26" name="TextBox 25">
              <a:extLst>
                <a:ext uri="{FF2B5EF4-FFF2-40B4-BE49-F238E27FC236}">
                  <a16:creationId xmlns="" xmlns:a16="http://schemas.microsoft.com/office/drawing/2014/main" id="{0E475098-28BD-4ACE-8562-36070E8CF17A}"/>
                </a:ext>
              </a:extLst>
            </p:cNvPr>
            <p:cNvSpPr txBox="1"/>
            <p:nvPr/>
          </p:nvSpPr>
          <p:spPr>
            <a:xfrm>
              <a:off x="7551420" y="4524376"/>
              <a:ext cx="2026920" cy="1764008"/>
            </a:xfrm>
            <a:prstGeom prst="rect">
              <a:avLst/>
            </a:prstGeom>
            <a:noFill/>
          </p:spPr>
          <p:txBody>
            <a:bodyPr wrap="square" rtlCol="0">
              <a:noAutofit/>
            </a:bodyPr>
            <a:lstStyle/>
            <a:p>
              <a:pPr algn="ctr" rtl="1">
                <a:lnSpc>
                  <a:spcPct val="150000"/>
                </a:lnSpc>
              </a:pPr>
              <a:r>
                <a:rPr lang="ar-DZ" sz="1600" b="1" dirty="0" err="1" smtClean="0">
                  <a:solidFill>
                    <a:srgbClr val="FF0000"/>
                  </a:solidFill>
                  <a:latin typeface="Lato" panose="020F0502020204030203" pitchFamily="34" charset="0"/>
                </a:rPr>
                <a:t>استراتيجية</a:t>
              </a:r>
              <a:r>
                <a:rPr lang="ar-DZ" sz="1600" b="1" dirty="0" smtClean="0">
                  <a:solidFill>
                    <a:srgbClr val="FF0000"/>
                  </a:solidFill>
                  <a:latin typeface="Lato" panose="020F0502020204030203" pitchFamily="34" charset="0"/>
                </a:rPr>
                <a:t> التوزيع الانتقائي</a:t>
              </a:r>
              <a:endParaRPr lang="pt-BR" sz="1600" b="1" dirty="0">
                <a:solidFill>
                  <a:srgbClr val="FF0000"/>
                </a:solidFill>
                <a:latin typeface="Lato" panose="020F0502020204030203" pitchFamily="34" charset="0"/>
              </a:endParaRPr>
            </a:p>
            <a:p>
              <a:pPr algn="r" rtl="1">
                <a:lnSpc>
                  <a:spcPct val="150000"/>
                </a:lnSpc>
              </a:pPr>
              <a:r>
                <a:rPr lang="ar-DZ" sz="1600" b="1" dirty="0" smtClean="0">
                  <a:latin typeface="Lato" panose="020F0502020204030203" pitchFamily="34" charset="0"/>
                </a:rPr>
                <a:t>منتجات ثمينة وعالية الجودة، يتم نشرها في منافذ بيع محدودة من اجل جذب عملاء مميزين</a:t>
              </a:r>
              <a:endParaRPr lang="en-ID" sz="1600" b="1" dirty="0">
                <a:latin typeface="Lato" panose="020F0502020204030203" pitchFamily="34" charset="0"/>
              </a:endParaRPr>
            </a:p>
          </p:txBody>
        </p:sp>
        <p:sp>
          <p:nvSpPr>
            <p:cNvPr id="27" name="TextBox 26">
              <a:extLst>
                <a:ext uri="{FF2B5EF4-FFF2-40B4-BE49-F238E27FC236}">
                  <a16:creationId xmlns="" xmlns:a16="http://schemas.microsoft.com/office/drawing/2014/main" id="{395CE9E7-36F4-47B2-8B9D-9399E6842664}"/>
                </a:ext>
              </a:extLst>
            </p:cNvPr>
            <p:cNvSpPr txBox="1"/>
            <p:nvPr/>
          </p:nvSpPr>
          <p:spPr>
            <a:xfrm>
              <a:off x="9486900" y="4524376"/>
              <a:ext cx="2705099" cy="2677656"/>
            </a:xfrm>
            <a:prstGeom prst="rect">
              <a:avLst/>
            </a:prstGeom>
            <a:noFill/>
          </p:spPr>
          <p:txBody>
            <a:bodyPr wrap="square" rtlCol="0">
              <a:spAutoFit/>
            </a:bodyPr>
            <a:lstStyle/>
            <a:p>
              <a:pPr algn="ctr" rtl="1">
                <a:lnSpc>
                  <a:spcPct val="150000"/>
                </a:lnSpc>
              </a:pPr>
              <a:r>
                <a:rPr lang="ar-DZ" sz="1600" b="1" dirty="0" err="1" smtClean="0">
                  <a:solidFill>
                    <a:srgbClr val="FF0000"/>
                  </a:solidFill>
                  <a:latin typeface="Lato" panose="020F0502020204030203" pitchFamily="34" charset="0"/>
                </a:rPr>
                <a:t>استراتيجية</a:t>
              </a:r>
              <a:r>
                <a:rPr lang="ar-DZ" sz="1600" b="1" dirty="0" smtClean="0">
                  <a:solidFill>
                    <a:srgbClr val="FF0000"/>
                  </a:solidFill>
                  <a:latin typeface="Lato" panose="020F0502020204030203" pitchFamily="34" charset="0"/>
                </a:rPr>
                <a:t> التوزيع </a:t>
              </a:r>
              <a:r>
                <a:rPr lang="ar-DZ" sz="1600" b="1" dirty="0" err="1" smtClean="0">
                  <a:solidFill>
                    <a:srgbClr val="FF0000"/>
                  </a:solidFill>
                  <a:latin typeface="Lato" panose="020F0502020204030203" pitchFamily="34" charset="0"/>
                </a:rPr>
                <a:t>الحصري</a:t>
              </a:r>
              <a:r>
                <a:rPr lang="ar-DZ" sz="1600" b="1" dirty="0" smtClean="0">
                  <a:solidFill>
                    <a:srgbClr val="FF0000"/>
                  </a:solidFill>
                  <a:latin typeface="Lato" panose="020F0502020204030203" pitchFamily="34" charset="0"/>
                </a:rPr>
                <a:t> </a:t>
              </a:r>
              <a:endParaRPr lang="pt-BR" sz="1600" b="1" dirty="0">
                <a:solidFill>
                  <a:srgbClr val="FF0000"/>
                </a:solidFill>
                <a:latin typeface="Lato" panose="020F0502020204030203" pitchFamily="34" charset="0"/>
              </a:endParaRPr>
            </a:p>
            <a:p>
              <a:pPr algn="r" rtl="1">
                <a:lnSpc>
                  <a:spcPct val="150000"/>
                </a:lnSpc>
              </a:pPr>
              <a:r>
                <a:rPr lang="ar-DZ" sz="1600" b="1" dirty="0" smtClean="0">
                  <a:latin typeface="Lato" panose="020F0502020204030203" pitchFamily="34" charset="0"/>
                </a:rPr>
                <a:t>تتشابه مع </a:t>
              </a:r>
              <a:r>
                <a:rPr lang="ar-DZ" sz="1600" b="1" dirty="0" err="1" smtClean="0">
                  <a:latin typeface="Lato" panose="020F0502020204030203" pitchFamily="34" charset="0"/>
                </a:rPr>
                <a:t>استراتيجية</a:t>
              </a:r>
              <a:r>
                <a:rPr lang="ar-DZ" sz="1600" b="1" dirty="0" smtClean="0">
                  <a:latin typeface="Lato" panose="020F0502020204030203" pitchFamily="34" charset="0"/>
                </a:rPr>
                <a:t> التوزيع الانتقائي في عرض المنتجات في منافذ بيع محددة </a:t>
              </a:r>
              <a:r>
                <a:rPr lang="ar-DZ" sz="1600" b="1" dirty="0" err="1" smtClean="0">
                  <a:latin typeface="Lato" panose="020F0502020204030203" pitchFamily="34" charset="0"/>
                </a:rPr>
                <a:t>الى</a:t>
              </a:r>
              <a:r>
                <a:rPr lang="ar-DZ" sz="1600" b="1" dirty="0" smtClean="0">
                  <a:latin typeface="Lato" panose="020F0502020204030203" pitchFamily="34" charset="0"/>
                </a:rPr>
                <a:t> </a:t>
              </a:r>
              <a:r>
                <a:rPr lang="ar-DZ" sz="1600" b="1" dirty="0" err="1" smtClean="0">
                  <a:latin typeface="Lato" panose="020F0502020204030203" pitchFamily="34" charset="0"/>
                </a:rPr>
                <a:t>انها</a:t>
              </a:r>
              <a:r>
                <a:rPr lang="ar-DZ" sz="1600" b="1" dirty="0" smtClean="0">
                  <a:latin typeface="Lato" panose="020F0502020204030203" pitchFamily="34" charset="0"/>
                </a:rPr>
                <a:t> تختلف معها في </a:t>
              </a:r>
              <a:r>
                <a:rPr lang="ar-DZ" sz="1600" b="1" dirty="0" err="1" smtClean="0">
                  <a:latin typeface="Lato" panose="020F0502020204030203" pitchFamily="34" charset="0"/>
                </a:rPr>
                <a:t>ان</a:t>
              </a:r>
              <a:r>
                <a:rPr lang="ar-DZ" sz="1600" b="1" dirty="0" smtClean="0">
                  <a:latin typeface="Lato" panose="020F0502020204030203" pitchFamily="34" charset="0"/>
                </a:rPr>
                <a:t> الوسطاء </a:t>
              </a:r>
              <a:r>
                <a:rPr lang="ar-DZ" sz="1600" b="1" dirty="0" err="1" smtClean="0">
                  <a:latin typeface="Lato" panose="020F0502020204030203" pitchFamily="34" charset="0"/>
                </a:rPr>
                <a:t>او</a:t>
              </a:r>
              <a:r>
                <a:rPr lang="ar-DZ" sz="1600" b="1" dirty="0" smtClean="0">
                  <a:latin typeface="Lato" panose="020F0502020204030203" pitchFamily="34" charset="0"/>
                </a:rPr>
                <a:t> الوكلاء يتمتعون بحق التحكم في الاتفاق وحق بيع المنتجات بشكل حصري </a:t>
              </a:r>
              <a:endParaRPr lang="en-ID" sz="1600" b="1" dirty="0">
                <a:latin typeface="Lato" panose="020F0502020204030203" pitchFamily="34" charset="0"/>
              </a:endParaRPr>
            </a:p>
          </p:txBody>
        </p:sp>
      </p:grpSp>
      <p:sp>
        <p:nvSpPr>
          <p:cNvPr id="29" name="TextBox 28">
            <a:extLst>
              <a:ext uri="{FF2B5EF4-FFF2-40B4-BE49-F238E27FC236}">
                <a16:creationId xmlns="" xmlns:a16="http://schemas.microsoft.com/office/drawing/2014/main" id="{D2475BCB-843B-41CD-9B12-FABAA795B45B}"/>
              </a:ext>
            </a:extLst>
          </p:cNvPr>
          <p:cNvSpPr txBox="1"/>
          <p:nvPr/>
        </p:nvSpPr>
        <p:spPr>
          <a:xfrm>
            <a:off x="4777370" y="895330"/>
            <a:ext cx="3012364" cy="584775"/>
          </a:xfrm>
          <a:prstGeom prst="rect">
            <a:avLst/>
          </a:prstGeom>
          <a:noFill/>
        </p:spPr>
        <p:txBody>
          <a:bodyPr wrap="none" rtlCol="0">
            <a:spAutoFit/>
          </a:bodyPr>
          <a:lstStyle/>
          <a:p>
            <a:pPr algn="ctr"/>
            <a:r>
              <a:rPr lang="ar-DZ" sz="3200" b="1" dirty="0" smtClean="0">
                <a:latin typeface="Bitter" panose="02000000000000000000" pitchFamily="2" charset="0"/>
              </a:rPr>
              <a:t>استراتيجيات التوزيع </a:t>
            </a:r>
            <a:endParaRPr lang="en-ID" sz="3200" b="1" dirty="0">
              <a:latin typeface="Bitter" panose="02000000000000000000" pitchFamily="2" charset="0"/>
            </a:endParaRPr>
          </a:p>
        </p:txBody>
      </p:sp>
      <p:cxnSp>
        <p:nvCxnSpPr>
          <p:cNvPr id="30" name="Straight Connector 29">
            <a:extLst>
              <a:ext uri="{FF2B5EF4-FFF2-40B4-BE49-F238E27FC236}">
                <a16:creationId xmlns="" xmlns:a16="http://schemas.microsoft.com/office/drawing/2014/main" id="{62B99AA1-297F-479B-B987-F03AF698353B}"/>
              </a:ext>
            </a:extLst>
          </p:cNvPr>
          <p:cNvCxnSpPr>
            <a:cxnSpLocks/>
          </p:cNvCxnSpPr>
          <p:nvPr/>
        </p:nvCxnSpPr>
        <p:spPr>
          <a:xfrm>
            <a:off x="0" y="1209675"/>
            <a:ext cx="3067050"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 xmlns:a16="http://schemas.microsoft.com/office/drawing/2014/main" id="{D258FC46-8FB9-4726-8988-8F04B00CB941}"/>
              </a:ext>
            </a:extLst>
          </p:cNvPr>
          <p:cNvSpPr/>
          <p:nvPr/>
        </p:nvSpPr>
        <p:spPr>
          <a:xfrm>
            <a:off x="10574730" y="0"/>
            <a:ext cx="1617269" cy="1019409"/>
          </a:xfrm>
          <a:custGeom>
            <a:avLst/>
            <a:gdLst>
              <a:gd name="connsiteX0" fmla="*/ 3945255 w 3945255"/>
              <a:gd name="connsiteY0" fmla="*/ 0 h 2486802"/>
              <a:gd name="connsiteX1" fmla="*/ 3945255 w 3945255"/>
              <a:gd name="connsiteY1" fmla="*/ 1375410 h 2486802"/>
              <a:gd name="connsiteX2" fmla="*/ 2268855 w 3945255"/>
              <a:gd name="connsiteY2" fmla="*/ 2476500 h 2486802"/>
              <a:gd name="connsiteX3" fmla="*/ 0 w 3945255"/>
              <a:gd name="connsiteY3" fmla="*/ 0 h 2486802"/>
              <a:gd name="connsiteX4" fmla="*/ 3945255 w 3945255"/>
              <a:gd name="connsiteY4" fmla="*/ 0 h 2486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5255" h="2486802">
                <a:moveTo>
                  <a:pt x="3945255" y="0"/>
                </a:moveTo>
                <a:lnTo>
                  <a:pt x="3945255" y="1375410"/>
                </a:lnTo>
                <a:cubicBezTo>
                  <a:pt x="3668078" y="1911668"/>
                  <a:pt x="3168968" y="2390775"/>
                  <a:pt x="2268855" y="2476500"/>
                </a:cubicBezTo>
                <a:cubicBezTo>
                  <a:pt x="548640" y="2640330"/>
                  <a:pt x="109538" y="807720"/>
                  <a:pt x="0" y="0"/>
                </a:cubicBezTo>
                <a:lnTo>
                  <a:pt x="3945255" y="0"/>
                </a:lnTo>
                <a:close/>
              </a:path>
            </a:pathLst>
          </a:custGeom>
          <a:solidFill>
            <a:schemeClr val="accent5"/>
          </a:solidFill>
          <a:ln w="9525" cap="flat">
            <a:noFill/>
            <a:prstDash val="solid"/>
            <a:miter/>
          </a:ln>
        </p:spPr>
        <p:txBody>
          <a:bodyPr rtlCol="0" anchor="ctr"/>
          <a:lstStyle/>
          <a:p>
            <a:endParaRPr lang="en-ID"/>
          </a:p>
        </p:txBody>
      </p:sp>
      <p:sp>
        <p:nvSpPr>
          <p:cNvPr id="32" name="Ellipse 31"/>
          <p:cNvSpPr/>
          <p:nvPr/>
        </p:nvSpPr>
        <p:spPr>
          <a:xfrm>
            <a:off x="1234440" y="1668780"/>
            <a:ext cx="601980" cy="4267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1</a:t>
            </a:r>
            <a:endParaRPr lang="fr-FR" b="1" dirty="0">
              <a:solidFill>
                <a:schemeClr val="bg1">
                  <a:lumMod val="10000"/>
                </a:schemeClr>
              </a:solidFill>
            </a:endParaRPr>
          </a:p>
        </p:txBody>
      </p:sp>
      <p:sp>
        <p:nvSpPr>
          <p:cNvPr id="33" name="Ellipse 32"/>
          <p:cNvSpPr/>
          <p:nvPr/>
        </p:nvSpPr>
        <p:spPr>
          <a:xfrm>
            <a:off x="3474720" y="1653540"/>
            <a:ext cx="601980" cy="4267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2</a:t>
            </a:r>
            <a:endParaRPr lang="fr-FR" b="1" dirty="0">
              <a:solidFill>
                <a:schemeClr val="bg1">
                  <a:lumMod val="10000"/>
                </a:schemeClr>
              </a:solidFill>
            </a:endParaRPr>
          </a:p>
        </p:txBody>
      </p:sp>
      <p:sp>
        <p:nvSpPr>
          <p:cNvPr id="34" name="Ellipse 33"/>
          <p:cNvSpPr/>
          <p:nvPr/>
        </p:nvSpPr>
        <p:spPr>
          <a:xfrm>
            <a:off x="5829300" y="1706880"/>
            <a:ext cx="601980" cy="4267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3</a:t>
            </a:r>
            <a:endParaRPr lang="fr-FR" b="1" dirty="0">
              <a:solidFill>
                <a:schemeClr val="bg1">
                  <a:lumMod val="10000"/>
                </a:schemeClr>
              </a:solidFill>
            </a:endParaRPr>
          </a:p>
        </p:txBody>
      </p:sp>
      <p:sp>
        <p:nvSpPr>
          <p:cNvPr id="35" name="Ellipse 34"/>
          <p:cNvSpPr/>
          <p:nvPr/>
        </p:nvSpPr>
        <p:spPr>
          <a:xfrm>
            <a:off x="8183880" y="1676400"/>
            <a:ext cx="601980" cy="4267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4</a:t>
            </a:r>
            <a:endParaRPr lang="fr-FR" b="1" dirty="0">
              <a:solidFill>
                <a:schemeClr val="bg1">
                  <a:lumMod val="10000"/>
                </a:schemeClr>
              </a:solidFill>
            </a:endParaRPr>
          </a:p>
        </p:txBody>
      </p:sp>
      <p:sp>
        <p:nvSpPr>
          <p:cNvPr id="36" name="Ellipse 35"/>
          <p:cNvSpPr/>
          <p:nvPr/>
        </p:nvSpPr>
        <p:spPr>
          <a:xfrm>
            <a:off x="10492740" y="1661160"/>
            <a:ext cx="601980" cy="42672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lumMod val="10000"/>
                  </a:schemeClr>
                </a:solidFill>
              </a:rPr>
              <a:t>5</a:t>
            </a:r>
            <a:endParaRPr lang="fr-FR" b="1" dirty="0">
              <a:solidFill>
                <a:schemeClr val="bg1">
                  <a:lumMod val="10000"/>
                </a:schemeClr>
              </a:solidFill>
            </a:endParaRPr>
          </a:p>
        </p:txBody>
      </p:sp>
    </p:spTree>
    <p:extLst>
      <p:ext uri="{BB962C8B-B14F-4D97-AF65-F5344CB8AC3E}">
        <p14:creationId xmlns="" xmlns:p14="http://schemas.microsoft.com/office/powerpoint/2010/main" val="3739840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KDS-03">
      <a:dk1>
        <a:srgbClr val="323232"/>
      </a:dk1>
      <a:lt1>
        <a:srgbClr val="F7F7F7"/>
      </a:lt1>
      <a:dk2>
        <a:srgbClr val="323232"/>
      </a:dk2>
      <a:lt2>
        <a:srgbClr val="F7F7F7"/>
      </a:lt2>
      <a:accent1>
        <a:srgbClr val="4A00E0"/>
      </a:accent1>
      <a:accent2>
        <a:srgbClr val="8E2DE2"/>
      </a:accent2>
      <a:accent3>
        <a:srgbClr val="20B5D8"/>
      </a:accent3>
      <a:accent4>
        <a:srgbClr val="8CEE98"/>
      </a:accent4>
      <a:accent5>
        <a:srgbClr val="FB5F5C"/>
      </a:accent5>
      <a:accent6>
        <a:srgbClr val="F5995B"/>
      </a:accent6>
      <a:hlink>
        <a:srgbClr val="8E2DE2"/>
      </a:hlink>
      <a:folHlink>
        <a:srgbClr val="20B5D8"/>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1158</TotalTime>
  <Words>888</Words>
  <Application>Microsoft Office PowerPoint</Application>
  <PresentationFormat>Personnalisé</PresentationFormat>
  <Paragraphs>75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Wildan Kurniawan</dc:creator>
  <cp:lastModifiedBy>user</cp:lastModifiedBy>
  <cp:revision>168</cp:revision>
  <dcterms:created xsi:type="dcterms:W3CDTF">2019-10-09T03:00:07Z</dcterms:created>
  <dcterms:modified xsi:type="dcterms:W3CDTF">2025-04-05T21:08:33Z</dcterms:modified>
</cp:coreProperties>
</file>