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7"/>
  </p:notesMasterIdLst>
  <p:sldIdLst>
    <p:sldId id="257" r:id="rId2"/>
    <p:sldId id="258"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7" d="100"/>
          <a:sy n="77" d="100"/>
        </p:scale>
        <p:origin x="3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FBE5E-B066-4D23-A21E-0ED61EA65568}" type="datetimeFigureOut">
              <a:rPr lang="fr-FR" smtClean="0"/>
              <a:t>11/05/2024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DF916-E20C-432D-AF30-39317ABAF15B}" type="slidenum">
              <a:rPr lang="fr-FR" smtClean="0"/>
              <a:t>‹N°›</a:t>
            </a:fld>
            <a:endParaRPr lang="fr-FR"/>
          </a:p>
        </p:txBody>
      </p:sp>
    </p:spTree>
    <p:extLst>
      <p:ext uri="{BB962C8B-B14F-4D97-AF65-F5344CB8AC3E}">
        <p14:creationId xmlns:p14="http://schemas.microsoft.com/office/powerpoint/2010/main" val="263884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pPr algn="r" rtl="1"/>
            <a:endParaRPr lang="en-US" dirty="0"/>
          </a:p>
        </p:txBody>
      </p:sp>
      <p:sp>
        <p:nvSpPr>
          <p:cNvPr id="4" name="Slide Number Placeholder 3"/>
          <p:cNvSpPr>
            <a:spLocks noGrp="1"/>
          </p:cNvSpPr>
          <p:nvPr>
            <p:ph type="sldNum" sz="quarter" idx="5"/>
          </p:nvPr>
        </p:nvSpPr>
        <p:spPr/>
        <p:txBody>
          <a:bodyPr/>
          <a:lstStyle/>
          <a:p>
            <a:fld id="{1CD33656-5509-4CE6-98CA-52D6D15881DB}" type="slidenum">
              <a:rPr lang="en-US" smtClean="0"/>
              <a:t>14</a:t>
            </a:fld>
            <a:endParaRPr lang="en-US"/>
          </a:p>
        </p:txBody>
      </p:sp>
    </p:spTree>
    <p:extLst>
      <p:ext uri="{BB962C8B-B14F-4D97-AF65-F5344CB8AC3E}">
        <p14:creationId xmlns:p14="http://schemas.microsoft.com/office/powerpoint/2010/main" val="65157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1397987-E79B-44F6-A167-8B179ACF1F3D}"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391640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1397987-E79B-44F6-A167-8B179ACF1F3D}"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326874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1397987-E79B-44F6-A167-8B179ACF1F3D}"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A86850-E88C-43BE-8FF0-FEDF554593DC}"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9662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1397987-E79B-44F6-A167-8B179ACF1F3D}"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503339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1397987-E79B-44F6-A167-8B179ACF1F3D}"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A86850-E88C-43BE-8FF0-FEDF554593DC}"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4031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1397987-E79B-44F6-A167-8B179ACF1F3D}"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606137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1397987-E79B-44F6-A167-8B179ACF1F3D}"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1387451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1397987-E79B-44F6-A167-8B179ACF1F3D}"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1947107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شريحة عنوان">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89D0B605-2D1D-4955-B915-DDDDFC8330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6925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pic>
        <p:nvPicPr>
          <p:cNvPr id="5" name="صورة 4">
            <a:extLst>
              <a:ext uri="{FF2B5EF4-FFF2-40B4-BE49-F238E27FC236}">
                <a16:creationId xmlns="" xmlns:a16="http://schemas.microsoft.com/office/drawing/2014/main" id="{C06D2A5C-1AF8-4092-9E95-E0E1102AAF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8990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مقارنة">
    <p:spTree>
      <p:nvGrpSpPr>
        <p:cNvPr id="1" name=""/>
        <p:cNvGrpSpPr/>
        <p:nvPr/>
      </p:nvGrpSpPr>
      <p:grpSpPr>
        <a:xfrm>
          <a:off x="0" y="0"/>
          <a:ext cx="0" cy="0"/>
          <a:chOff x="0" y="0"/>
          <a:chExt cx="0" cy="0"/>
        </a:xfrm>
      </p:grpSpPr>
      <p:pic>
        <p:nvPicPr>
          <p:cNvPr id="3" name="صورة 2">
            <a:extLst>
              <a:ext uri="{FF2B5EF4-FFF2-40B4-BE49-F238E27FC236}">
                <a16:creationId xmlns="" xmlns:a16="http://schemas.microsoft.com/office/drawing/2014/main" id="{562188D0-45DC-4EB1-879D-76BEFB580A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202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1397987-E79B-44F6-A167-8B179ACF1F3D}"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1321807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8EC4DF81-5484-4F1F-B44C-95E9F8225340}"/>
              </a:ext>
            </a:extLst>
          </p:cNvPr>
          <p:cNvSpPr>
            <a:spLocks noGrp="1"/>
          </p:cNvSpPr>
          <p:nvPr>
            <p:ph type="pic" sz="quarter" idx="10"/>
          </p:nvPr>
        </p:nvSpPr>
        <p:spPr>
          <a:xfrm>
            <a:off x="8766856" y="453231"/>
            <a:ext cx="3003550" cy="5951538"/>
          </a:xfrm>
        </p:spPr>
        <p:txBody>
          <a:bodyPr/>
          <a:lstStyle/>
          <a:p>
            <a:endParaRPr lang="x-none"/>
          </a:p>
        </p:txBody>
      </p:sp>
      <p:sp>
        <p:nvSpPr>
          <p:cNvPr id="9" name="Picture Placeholder 7">
            <a:extLst>
              <a:ext uri="{FF2B5EF4-FFF2-40B4-BE49-F238E27FC236}">
                <a16:creationId xmlns="" xmlns:a16="http://schemas.microsoft.com/office/drawing/2014/main" id="{36A16656-F9CB-44DD-819D-8C8E47E2ED86}"/>
              </a:ext>
            </a:extLst>
          </p:cNvPr>
          <p:cNvSpPr>
            <a:spLocks noGrp="1"/>
          </p:cNvSpPr>
          <p:nvPr>
            <p:ph type="pic" sz="quarter" idx="11"/>
          </p:nvPr>
        </p:nvSpPr>
        <p:spPr>
          <a:xfrm>
            <a:off x="5326970" y="453231"/>
            <a:ext cx="3003550" cy="5951538"/>
          </a:xfrm>
        </p:spPr>
        <p:txBody>
          <a:bodyPr/>
          <a:lstStyle/>
          <a:p>
            <a:endParaRPr lang="x-none"/>
          </a:p>
        </p:txBody>
      </p:sp>
    </p:spTree>
    <p:extLst>
      <p:ext uri="{BB962C8B-B14F-4D97-AF65-F5344CB8AC3E}">
        <p14:creationId xmlns:p14="http://schemas.microsoft.com/office/powerpoint/2010/main" val="4129867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محتوى مع تسمية توضيحية">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8354C78E-43F5-4653-9E32-CDC58A14732A}"/>
              </a:ext>
            </a:extLst>
          </p:cNvPr>
          <p:cNvSpPr/>
          <p:nvPr userDrawn="1"/>
        </p:nvSpPr>
        <p:spPr>
          <a:xfrm>
            <a:off x="0" y="0"/>
            <a:ext cx="12192000" cy="6858000"/>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2961042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عنوان فقط">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F38700D5-00AA-4781-9FC9-F5E7B703996A}"/>
              </a:ext>
            </a:extLst>
          </p:cNvPr>
          <p:cNvSpPr/>
          <p:nvPr userDrawn="1"/>
        </p:nvSpPr>
        <p:spPr>
          <a:xfrm>
            <a:off x="7156704" y="0"/>
            <a:ext cx="5035296" cy="6858000"/>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مستطيل 2">
            <a:extLst>
              <a:ext uri="{FF2B5EF4-FFF2-40B4-BE49-F238E27FC236}">
                <a16:creationId xmlns="" xmlns:a16="http://schemas.microsoft.com/office/drawing/2014/main" id="{B28438C9-316A-4568-9B15-F5F2F17F00D9}"/>
              </a:ext>
            </a:extLst>
          </p:cNvPr>
          <p:cNvSpPr/>
          <p:nvPr userDrawn="1"/>
        </p:nvSpPr>
        <p:spPr>
          <a:xfrm>
            <a:off x="0" y="0"/>
            <a:ext cx="7156704" cy="6858000"/>
          </a:xfrm>
          <a:prstGeom prst="rect">
            <a:avLst/>
          </a:prstGeom>
          <a:solidFill>
            <a:srgbClr val="FAF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4065781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عنوان المقطع">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FD5CAC3F-4209-464E-B760-892389C4BA2F}"/>
              </a:ext>
            </a:extLst>
          </p:cNvPr>
          <p:cNvSpPr/>
          <p:nvPr userDrawn="1"/>
        </p:nvSpPr>
        <p:spPr>
          <a:xfrm>
            <a:off x="7498080" y="0"/>
            <a:ext cx="4693920" cy="6858000"/>
          </a:xfrm>
          <a:prstGeom prst="rect">
            <a:avLst/>
          </a:prstGeom>
          <a:solidFill>
            <a:srgbClr val="FAF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مستطيل 2">
            <a:extLst>
              <a:ext uri="{FF2B5EF4-FFF2-40B4-BE49-F238E27FC236}">
                <a16:creationId xmlns="" xmlns:a16="http://schemas.microsoft.com/office/drawing/2014/main" id="{22FD1C69-363C-48F6-AAFD-EC9F52BEDC08}"/>
              </a:ext>
            </a:extLst>
          </p:cNvPr>
          <p:cNvSpPr/>
          <p:nvPr userDrawn="1"/>
        </p:nvSpPr>
        <p:spPr>
          <a:xfrm>
            <a:off x="0" y="0"/>
            <a:ext cx="7498080" cy="3429000"/>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2610435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3FED1F88-38B8-4299-8736-97BEE76EA3FF}"/>
              </a:ext>
            </a:extLst>
          </p:cNvPr>
          <p:cNvSpPr>
            <a:spLocks noGrp="1"/>
          </p:cNvSpPr>
          <p:nvPr>
            <p:ph type="pic" sz="quarter" idx="10"/>
          </p:nvPr>
        </p:nvSpPr>
        <p:spPr>
          <a:xfrm>
            <a:off x="0" y="0"/>
            <a:ext cx="5956300" cy="6858000"/>
          </a:xfrm>
        </p:spPr>
        <p:txBody>
          <a:bodyPr/>
          <a:lstStyle/>
          <a:p>
            <a:endParaRPr lang="x-none"/>
          </a:p>
        </p:txBody>
      </p:sp>
    </p:spTree>
    <p:extLst>
      <p:ext uri="{BB962C8B-B14F-4D97-AF65-F5344CB8AC3E}">
        <p14:creationId xmlns:p14="http://schemas.microsoft.com/office/powerpoint/2010/main" val="644184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محتويان">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xmlns="" id="{EB692688-3F0C-42F3-8D96-D5593D00DD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987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1397987-E79B-44F6-A167-8B179ACF1F3D}" type="datetimeFigureOut">
              <a:rPr lang="fr-FR" smtClean="0"/>
              <a:t>11/05/2024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42959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1397987-E79B-44F6-A167-8B179ACF1F3D}" type="datetimeFigureOut">
              <a:rPr lang="fr-FR" smtClean="0"/>
              <a:t>11/05/2024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105723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1397987-E79B-44F6-A167-8B179ACF1F3D}" type="datetimeFigureOut">
              <a:rPr lang="fr-FR" smtClean="0"/>
              <a:t>11/05/2024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99777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1397987-E79B-44F6-A167-8B179ACF1F3D}" type="datetimeFigureOut">
              <a:rPr lang="fr-FR" smtClean="0"/>
              <a:t>11/05/2024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30225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97987-E79B-44F6-A167-8B179ACF1F3D}" type="datetimeFigureOut">
              <a:rPr lang="fr-FR" smtClean="0"/>
              <a:t>11/05/2024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306959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1397987-E79B-44F6-A167-8B179ACF1F3D}" type="datetimeFigureOut">
              <a:rPr lang="fr-FR" smtClean="0"/>
              <a:t>11/05/2024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195911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1397987-E79B-44F6-A167-8B179ACF1F3D}" type="datetimeFigureOut">
              <a:rPr lang="fr-FR" smtClean="0"/>
              <a:t>11/05/2024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A86850-E88C-43BE-8FF0-FEDF554593DC}" type="slidenum">
              <a:rPr lang="fr-FR" smtClean="0"/>
              <a:t>‹N°›</a:t>
            </a:fld>
            <a:endParaRPr lang="fr-FR"/>
          </a:p>
        </p:txBody>
      </p:sp>
    </p:spTree>
    <p:extLst>
      <p:ext uri="{BB962C8B-B14F-4D97-AF65-F5344CB8AC3E}">
        <p14:creationId xmlns:p14="http://schemas.microsoft.com/office/powerpoint/2010/main" val="159341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397987-E79B-44F6-A167-8B179ACF1F3D}" type="datetimeFigureOut">
              <a:rPr lang="fr-FR" smtClean="0"/>
              <a:t>11/05/2024</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AA86850-E88C-43BE-8FF0-FEDF554593DC}" type="slidenum">
              <a:rPr lang="fr-FR" smtClean="0"/>
              <a:t>‹N°›</a:t>
            </a:fld>
            <a:endParaRPr lang="fr-FR"/>
          </a:p>
        </p:txBody>
      </p:sp>
    </p:spTree>
    <p:extLst>
      <p:ext uri="{BB962C8B-B14F-4D97-AF65-F5344CB8AC3E}">
        <p14:creationId xmlns:p14="http://schemas.microsoft.com/office/powerpoint/2010/main" val="27072366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66459" y="2410384"/>
            <a:ext cx="5904656" cy="2441346"/>
          </a:xfrm>
        </p:spPr>
        <p:txBody>
          <a:bodyPr>
            <a:normAutofit fontScale="90000"/>
          </a:bodyPr>
          <a:lstStyle/>
          <a:p>
            <a:pPr algn="ctr" rtl="1"/>
            <a:r>
              <a:rPr lang="ar-DZ" sz="2000" dirty="0" smtClean="0"/>
              <a:t/>
            </a:r>
            <a:br>
              <a:rPr lang="ar-DZ" sz="2000" dirty="0" smtClean="0"/>
            </a:br>
            <a:r>
              <a:rPr lang="ar-DZ" sz="2000" dirty="0"/>
              <a:t/>
            </a:r>
            <a:br>
              <a:rPr lang="ar-DZ" sz="2000" dirty="0"/>
            </a:br>
            <a:r>
              <a:rPr lang="ar-DZ" sz="2000" dirty="0" smtClean="0"/>
              <a:t>وزارة </a:t>
            </a:r>
            <a:r>
              <a:rPr lang="ar-DZ" sz="2000" dirty="0"/>
              <a:t>التعليم العالي والبحث العلمي</a:t>
            </a:r>
            <a:br>
              <a:rPr lang="ar-DZ" sz="2000" dirty="0"/>
            </a:br>
            <a:r>
              <a:rPr lang="ar-DZ" sz="2000" dirty="0"/>
              <a:t>جامعة باجي مختار –عنابة-</a:t>
            </a:r>
            <a:br>
              <a:rPr lang="ar-DZ" sz="2000" dirty="0"/>
            </a:br>
            <a:r>
              <a:rPr lang="ar-DZ" sz="2000" dirty="0"/>
              <a:t>كلية العلوم الاقتصادية، التجارية وعلوم التسيير</a:t>
            </a:r>
            <a:r>
              <a:rPr lang="fr-FR" sz="2000" dirty="0"/>
              <a:t/>
            </a:r>
            <a:br>
              <a:rPr lang="fr-FR" sz="2000" dirty="0"/>
            </a:br>
            <a:r>
              <a:rPr lang="ar-DZ" sz="2000" dirty="0"/>
              <a:t>قسم العلوم المالية</a:t>
            </a:r>
            <a:br>
              <a:rPr lang="ar-DZ" sz="2000" dirty="0"/>
            </a:br>
            <a:r>
              <a:rPr lang="ar-DZ" sz="2000" dirty="0"/>
              <a:t>مقياس :</a:t>
            </a:r>
            <a:r>
              <a:rPr lang="ar-SA" sz="2000" dirty="0"/>
              <a:t>المعايير الشرعية للمؤسسات المالية الإسلامية</a:t>
            </a:r>
            <a:r>
              <a:rPr lang="ar-DZ" sz="2000" dirty="0"/>
              <a:t/>
            </a:r>
            <a:br>
              <a:rPr lang="ar-DZ" sz="2000" dirty="0"/>
            </a:br>
            <a:r>
              <a:rPr lang="ar-SA" sz="2000" dirty="0"/>
              <a:t>سنة ثالثة ليسانس تمهيني مالية وصيرفة إسلامية</a:t>
            </a:r>
            <a:r>
              <a:rPr lang="fr-FR" sz="2000" dirty="0"/>
              <a:t/>
            </a:r>
            <a:br>
              <a:rPr lang="fr-FR" sz="2000" dirty="0"/>
            </a:br>
            <a:r>
              <a:rPr lang="fr-FR" sz="2000" dirty="0"/>
              <a:t/>
            </a:r>
            <a:br>
              <a:rPr lang="fr-FR" sz="2000" dirty="0"/>
            </a:br>
            <a:r>
              <a:rPr lang="ar-DZ" sz="2000" dirty="0"/>
              <a:t/>
            </a:r>
            <a:br>
              <a:rPr lang="ar-DZ" sz="2000" dirty="0"/>
            </a:br>
            <a:r>
              <a:rPr lang="ar-DZ" sz="2000" dirty="0"/>
              <a:t/>
            </a:r>
            <a:br>
              <a:rPr lang="ar-DZ" sz="2000" dirty="0"/>
            </a:br>
            <a:r>
              <a:rPr lang="ar-DZ" sz="2000" dirty="0"/>
              <a:t/>
            </a:r>
            <a:br>
              <a:rPr lang="ar-DZ" sz="2000" dirty="0"/>
            </a:br>
            <a:r>
              <a:rPr lang="ar-DZ" sz="2000" dirty="0"/>
              <a:t/>
            </a:r>
            <a:br>
              <a:rPr lang="ar-DZ" sz="2000" dirty="0"/>
            </a:br>
            <a:r>
              <a:rPr lang="ar-DZ" sz="1800" dirty="0"/>
              <a:t/>
            </a:r>
            <a:br>
              <a:rPr lang="ar-DZ" sz="1800" dirty="0"/>
            </a:br>
            <a:r>
              <a:rPr lang="fr-FR" sz="1800" dirty="0"/>
              <a:t/>
            </a:r>
            <a:br>
              <a:rPr lang="fr-FR" sz="1800" dirty="0"/>
            </a:br>
            <a:r>
              <a:rPr lang="fr-FR" sz="1600" dirty="0"/>
              <a:t/>
            </a:r>
            <a:br>
              <a:rPr lang="fr-FR" sz="1600" dirty="0"/>
            </a:br>
            <a:r>
              <a:rPr lang="ar-DZ" sz="2000" b="1" dirty="0"/>
              <a:t>المحاضرة </a:t>
            </a:r>
            <a:r>
              <a:rPr lang="ar-DZ" sz="2000" b="1" dirty="0" smtClean="0"/>
              <a:t>السابعة: </a:t>
            </a:r>
            <a:r>
              <a:rPr lang="ar-SA" sz="2000" dirty="0"/>
              <a:t>المجموعة الرابعة: التوثيقات وما يلائمها من الديون وضماناتها وفض النزاعات</a:t>
            </a:r>
            <a:endParaRPr lang="fr-FR" b="1" dirty="0">
              <a:solidFill>
                <a:srgbClr val="C00000"/>
              </a:solidFill>
            </a:endParaRPr>
          </a:p>
        </p:txBody>
      </p:sp>
      <p:sp>
        <p:nvSpPr>
          <p:cNvPr id="3" name="Sous-titre 2"/>
          <p:cNvSpPr>
            <a:spLocks noGrp="1"/>
          </p:cNvSpPr>
          <p:nvPr>
            <p:ph type="subTitle" idx="1"/>
          </p:nvPr>
        </p:nvSpPr>
        <p:spPr>
          <a:xfrm>
            <a:off x="2566459" y="5517670"/>
            <a:ext cx="5626653" cy="824830"/>
          </a:xfrm>
        </p:spPr>
        <p:txBody>
          <a:bodyPr>
            <a:normAutofit fontScale="85000" lnSpcReduction="10000"/>
          </a:bodyPr>
          <a:lstStyle/>
          <a:p>
            <a:pPr rtl="1"/>
            <a:r>
              <a:rPr lang="ar-DZ" b="1" dirty="0"/>
              <a:t>من إعداد الدكتورة:  بارة سهيلة – أستاذ(ة) محاضر(ة)- أ-</a:t>
            </a:r>
          </a:p>
          <a:p>
            <a:pPr rtl="1"/>
            <a:r>
              <a:rPr lang="ar-DZ" b="1" dirty="0"/>
              <a:t>السنة الجامعية: 2021-2022</a:t>
            </a:r>
          </a:p>
        </p:txBody>
      </p:sp>
      <p:pic>
        <p:nvPicPr>
          <p:cNvPr id="4" name="Image 3"/>
          <p:cNvPicPr>
            <a:picLocks noChangeAspect="1"/>
          </p:cNvPicPr>
          <p:nvPr/>
        </p:nvPicPr>
        <p:blipFill>
          <a:blip r:embed="rId3"/>
          <a:stretch>
            <a:fillRect/>
          </a:stretch>
        </p:blipFill>
        <p:spPr>
          <a:xfrm>
            <a:off x="8193112" y="79023"/>
            <a:ext cx="1763688" cy="1412776"/>
          </a:xfrm>
          <a:prstGeom prst="rect">
            <a:avLst/>
          </a:prstGeom>
          <a:ln>
            <a:noFill/>
          </a:ln>
          <a:effectLst>
            <a:softEdge rad="112500"/>
          </a:effectLst>
        </p:spPr>
      </p:pic>
      <p:pic>
        <p:nvPicPr>
          <p:cNvPr id="5" name="Image 4"/>
          <p:cNvPicPr>
            <a:picLocks noChangeAspect="1"/>
          </p:cNvPicPr>
          <p:nvPr/>
        </p:nvPicPr>
        <p:blipFill>
          <a:blip r:embed="rId3"/>
          <a:stretch>
            <a:fillRect/>
          </a:stretch>
        </p:blipFill>
        <p:spPr>
          <a:xfrm>
            <a:off x="1027288" y="0"/>
            <a:ext cx="2071670" cy="121862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238855878"/>
      </p:ext>
    </p:extLst>
  </p:cSld>
  <p:clrMapOvr>
    <a:masterClrMapping/>
  </p:clrMapOvr>
  <mc:AlternateContent xmlns:mc="http://schemas.openxmlformats.org/markup-compatibility/2006" xmlns:p14="http://schemas.microsoft.com/office/powerpoint/2010/main">
    <mc:Choice Requires="p14">
      <p:transition spd="slow" p14:dur="2000" advTm="20753"/>
    </mc:Choice>
    <mc:Fallback xmlns="">
      <p:transition spd="slow" advTm="20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16AECD7-A316-4253-B4C2-D890CB4D01B5}"/>
              </a:ext>
            </a:extLst>
          </p:cNvPr>
          <p:cNvSpPr txBox="1"/>
          <p:nvPr/>
        </p:nvSpPr>
        <p:spPr>
          <a:xfrm>
            <a:off x="-68158" y="169157"/>
            <a:ext cx="4933669" cy="584775"/>
          </a:xfrm>
          <a:prstGeom prst="rect">
            <a:avLst/>
          </a:prstGeom>
          <a:noFill/>
        </p:spPr>
        <p:txBody>
          <a:bodyPr wrap="square" rtlCol="1">
            <a:spAutoFit/>
          </a:bodyPr>
          <a:lstStyle/>
          <a:p>
            <a:pPr algn="r" rtl="1"/>
            <a:r>
              <a:rPr lang="ar-DZ" sz="3200" b="1" dirty="0" smtClean="0">
                <a:latin typeface="Arial" panose="020B0604020202020204" pitchFamily="34" charset="0"/>
                <a:cs typeface="Arial" panose="020B0604020202020204" pitchFamily="34" charset="0"/>
              </a:rPr>
              <a:t>معيار 41 </a:t>
            </a:r>
            <a:r>
              <a:rPr lang="ar-DZ" sz="3200" b="1" dirty="0">
                <a:latin typeface="Arial" panose="020B0604020202020204" pitchFamily="34" charset="0"/>
                <a:ea typeface="Calibri" panose="020F0502020204030204" pitchFamily="34" charset="0"/>
                <a:cs typeface="Arial" panose="020B0604020202020204" pitchFamily="34" charset="0"/>
              </a:rPr>
              <a:t>إعادة التأمين </a:t>
            </a:r>
            <a:r>
              <a:rPr lang="ar-DZ" sz="3200" b="1" dirty="0" smtClean="0">
                <a:latin typeface="Arial" panose="020B0604020202020204" pitchFamily="34" charset="0"/>
                <a:ea typeface="Calibri" panose="020F0502020204030204" pitchFamily="34" charset="0"/>
                <a:cs typeface="Arial" panose="020B0604020202020204" pitchFamily="34" charset="0"/>
              </a:rPr>
              <a:t>الإسلامي</a:t>
            </a:r>
            <a:endParaRPr lang="fr-FR" sz="3200" b="1"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1D043DC3-9DA0-4645-9F41-1A1BFE7E2AFC}"/>
              </a:ext>
            </a:extLst>
          </p:cNvPr>
          <p:cNvSpPr txBox="1"/>
          <p:nvPr/>
        </p:nvSpPr>
        <p:spPr>
          <a:xfrm>
            <a:off x="248356" y="890573"/>
            <a:ext cx="9248683" cy="923330"/>
          </a:xfrm>
          <a:prstGeom prst="rect">
            <a:avLst/>
          </a:prstGeom>
          <a:noFill/>
        </p:spPr>
        <p:txBody>
          <a:bodyPr wrap="square" rtlCol="1">
            <a:spAutoFit/>
          </a:bodyPr>
          <a:lstStyle/>
          <a:p>
            <a:pPr algn="justLow" rtl="1">
              <a:lnSpc>
                <a:spcPct val="150000"/>
              </a:lnSpc>
            </a:pPr>
            <a:r>
              <a:rPr lang="ar-DZ" sz="1200" b="1" u="sng" dirty="0" smtClean="0">
                <a:solidFill>
                  <a:schemeClr val="accent2"/>
                </a:solidFill>
                <a:latin typeface="Arial" panose="020B0604020202020204" pitchFamily="34" charset="0"/>
                <a:cs typeface="Arial" panose="020B0604020202020204" pitchFamily="34" charset="0"/>
              </a:rPr>
              <a:t>التقديم: </a:t>
            </a:r>
            <a:r>
              <a:rPr lang="ar-DZ" sz="1200" b="1" dirty="0">
                <a:latin typeface="Arial" panose="020B0604020202020204" pitchFamily="34" charset="0"/>
                <a:cs typeface="Arial" panose="020B0604020202020204" pitchFamily="34" charset="0"/>
              </a:rPr>
              <a:t>يهدف هــذا المعيار إلى بيان الأســس والأحكام الشــرعية لإعــادة </a:t>
            </a:r>
            <a:r>
              <a:rPr lang="ar-DZ" sz="1200" b="1" dirty="0" smtClean="0">
                <a:latin typeface="Arial" panose="020B0604020202020204" pitchFamily="34" charset="0"/>
                <a:cs typeface="Arial" panose="020B0604020202020204" pitchFamily="34" charset="0"/>
              </a:rPr>
              <a:t>التأمين الإسلامي </a:t>
            </a:r>
            <a:r>
              <a:rPr lang="ar-DZ" sz="1200" b="1" dirty="0">
                <a:latin typeface="Arial" panose="020B0604020202020204" pitchFamily="34" charset="0"/>
                <a:cs typeface="Arial" panose="020B0604020202020204" pitchFamily="34" charset="0"/>
              </a:rPr>
              <a:t>والاشتراك مع الشــركات التقليدية، والقواعد والضوابط التي يجب </a:t>
            </a:r>
            <a:r>
              <a:rPr lang="ar-DZ" sz="1200" b="1" dirty="0" smtClean="0">
                <a:latin typeface="Arial" panose="020B0604020202020204" pitchFamily="34" charset="0"/>
                <a:cs typeface="Arial" panose="020B0604020202020204" pitchFamily="34" charset="0"/>
              </a:rPr>
              <a:t>على شــركات </a:t>
            </a:r>
            <a:r>
              <a:rPr lang="ar-DZ" sz="1200" b="1" dirty="0">
                <a:latin typeface="Arial" panose="020B0604020202020204" pitchFamily="34" charset="0"/>
                <a:cs typeface="Arial" panose="020B0604020202020204" pitchFamily="34" charset="0"/>
              </a:rPr>
              <a:t>التأمين وإعادة التأمين الإســلامية الالتزام بها وكذلك المؤسسات </a:t>
            </a:r>
            <a:r>
              <a:rPr lang="ar-DZ" sz="1200" b="1" dirty="0" smtClean="0">
                <a:latin typeface="Arial" panose="020B0604020202020204" pitchFamily="34" charset="0"/>
                <a:cs typeface="Arial" panose="020B0604020202020204" pitchFamily="34" charset="0"/>
              </a:rPr>
              <a:t>المالية الإسلامية (المؤسسة </a:t>
            </a:r>
            <a:r>
              <a:rPr lang="ar-DZ" sz="1200" b="1" dirty="0">
                <a:latin typeface="Arial" panose="020B0604020202020204" pitchFamily="34" charset="0"/>
                <a:cs typeface="Arial" panose="020B0604020202020204" pitchFamily="34" charset="0"/>
              </a:rPr>
              <a:t>/</a:t>
            </a:r>
            <a:r>
              <a:rPr lang="ar-DZ" sz="1200" b="1" dirty="0" smtClean="0">
                <a:latin typeface="Arial" panose="020B0604020202020204" pitchFamily="34" charset="0"/>
                <a:cs typeface="Arial" panose="020B0604020202020204" pitchFamily="34" charset="0"/>
              </a:rPr>
              <a:t>المؤسسات) مما </a:t>
            </a:r>
            <a:r>
              <a:rPr lang="ar-DZ" sz="1200" b="1" dirty="0">
                <a:latin typeface="Arial" panose="020B0604020202020204" pitchFamily="34" charset="0"/>
                <a:cs typeface="Arial" panose="020B0604020202020204" pitchFamily="34" charset="0"/>
              </a:rPr>
              <a:t>يترتب عليه نقل جزء من الأخطار </a:t>
            </a:r>
            <a:r>
              <a:rPr lang="ar-DZ" sz="1200" b="1" dirty="0" smtClean="0">
                <a:latin typeface="Arial" panose="020B0604020202020204" pitchFamily="34" charset="0"/>
                <a:cs typeface="Arial" panose="020B0604020202020204" pitchFamily="34" charset="0"/>
              </a:rPr>
              <a:t>وزيادة القدرة </a:t>
            </a:r>
            <a:r>
              <a:rPr lang="ar-DZ" sz="1200" b="1" dirty="0">
                <a:latin typeface="Arial" panose="020B0604020202020204" pitchFamily="34" charset="0"/>
                <a:cs typeface="Arial" panose="020B0604020202020204" pitchFamily="34" charset="0"/>
              </a:rPr>
              <a:t>التأمينية </a:t>
            </a:r>
            <a:r>
              <a:rPr lang="ar-DZ" sz="1200" b="1" dirty="0" smtClean="0">
                <a:latin typeface="Arial" panose="020B0604020202020204" pitchFamily="34" charset="0"/>
                <a:cs typeface="Arial" panose="020B0604020202020204" pitchFamily="34" charset="0"/>
              </a:rPr>
              <a:t>,</a:t>
            </a:r>
          </a:p>
          <a:p>
            <a:pPr algn="justLow" rtl="1">
              <a:lnSpc>
                <a:spcPct val="150000"/>
              </a:lnSpc>
            </a:pPr>
            <a:r>
              <a:rPr lang="ar-DZ" sz="1200" b="1" u="sng" dirty="0">
                <a:solidFill>
                  <a:schemeClr val="accent2"/>
                </a:solidFill>
                <a:latin typeface="Arial" panose="020B0604020202020204" pitchFamily="34" charset="0"/>
                <a:cs typeface="Arial" panose="020B0604020202020204" pitchFamily="34" charset="0"/>
              </a:rPr>
              <a:t>نطاق </a:t>
            </a:r>
            <a:r>
              <a:rPr lang="ar-DZ" sz="1200" b="1" u="sng" dirty="0" smtClean="0">
                <a:solidFill>
                  <a:schemeClr val="accent2"/>
                </a:solidFill>
                <a:latin typeface="Arial" panose="020B0604020202020204" pitchFamily="34" charset="0"/>
                <a:cs typeface="Arial" panose="020B0604020202020204" pitchFamily="34" charset="0"/>
              </a:rPr>
              <a:t>المعيار: </a:t>
            </a:r>
            <a:r>
              <a:rPr lang="ar-DZ" sz="1200" b="1" dirty="0" smtClean="0">
                <a:latin typeface="Arial" panose="020B0604020202020204" pitchFamily="34" charset="0"/>
                <a:cs typeface="Arial" panose="020B0604020202020204" pitchFamily="34" charset="0"/>
              </a:rPr>
              <a:t>يتناول </a:t>
            </a:r>
            <a:r>
              <a:rPr lang="ar-DZ" sz="1200" b="1" dirty="0">
                <a:latin typeface="Arial" panose="020B0604020202020204" pitchFamily="34" charset="0"/>
                <a:cs typeface="Arial" panose="020B0604020202020204" pitchFamily="34" charset="0"/>
              </a:rPr>
              <a:t>هذا المعيار إعادة التأمين الإســلامي، والاشــتراك مع شركات </a:t>
            </a:r>
            <a:r>
              <a:rPr lang="ar-DZ" sz="1200" b="1" dirty="0" smtClean="0">
                <a:latin typeface="Arial" panose="020B0604020202020204" pitchFamily="34" charset="0"/>
                <a:cs typeface="Arial" panose="020B0604020202020204" pitchFamily="34" charset="0"/>
              </a:rPr>
              <a:t>التأمين أو </a:t>
            </a:r>
            <a:r>
              <a:rPr lang="ar-DZ" sz="1200" b="1" dirty="0">
                <a:latin typeface="Arial" panose="020B0604020202020204" pitchFamily="34" charset="0"/>
                <a:cs typeface="Arial" panose="020B0604020202020204" pitchFamily="34" charset="0"/>
              </a:rPr>
              <a:t>إعادة التأمين التقليدية، ولا يتناول التأمين الإسلامي لوجود معيار خاص به </a:t>
            </a:r>
            <a:r>
              <a:rPr lang="ar-DZ" sz="1200" b="1" dirty="0" smtClean="0">
                <a:latin typeface="Arial" panose="020B0604020202020204" pitchFamily="34" charset="0"/>
                <a:cs typeface="Arial" panose="020B0604020202020204" pitchFamily="34" charset="0"/>
              </a:rPr>
              <a:t>,</a:t>
            </a:r>
            <a:endParaRPr lang="ar-SA" sz="1200" b="1" dirty="0">
              <a:solidFill>
                <a:schemeClr val="bg1">
                  <a:lumMod val="65000"/>
                </a:schemeClr>
              </a:solidFill>
              <a:latin typeface="Arial" panose="020B0604020202020204" pitchFamily="34" charset="0"/>
              <a:cs typeface="Arial" panose="020B0604020202020204" pitchFamily="34" charset="0"/>
            </a:endParaRPr>
          </a:p>
        </p:txBody>
      </p:sp>
      <p:sp>
        <p:nvSpPr>
          <p:cNvPr id="18" name="Block Arc 17">
            <a:extLst>
              <a:ext uri="{FF2B5EF4-FFF2-40B4-BE49-F238E27FC236}">
                <a16:creationId xmlns="" xmlns:a16="http://schemas.microsoft.com/office/drawing/2014/main" id="{8666225F-976A-4901-9861-BD186D2ADFFA}"/>
              </a:ext>
            </a:extLst>
          </p:cNvPr>
          <p:cNvSpPr/>
          <p:nvPr/>
        </p:nvSpPr>
        <p:spPr>
          <a:xfrm>
            <a:off x="801511" y="3350986"/>
            <a:ext cx="2555036" cy="2056068"/>
          </a:xfrm>
          <a:prstGeom prst="blockArc">
            <a:avLst>
              <a:gd name="adj1" fmla="val 11668373"/>
              <a:gd name="adj2" fmla="val 64749"/>
              <a:gd name="adj3" fmla="val 996"/>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solidFill>
                <a:schemeClr val="tx1"/>
              </a:solidFill>
            </a:endParaRPr>
          </a:p>
        </p:txBody>
      </p:sp>
      <p:sp>
        <p:nvSpPr>
          <p:cNvPr id="19" name="Block Arc 18">
            <a:extLst>
              <a:ext uri="{FF2B5EF4-FFF2-40B4-BE49-F238E27FC236}">
                <a16:creationId xmlns="" xmlns:a16="http://schemas.microsoft.com/office/drawing/2014/main" id="{7445D890-5A16-450C-BFD9-ADBA2AFF42FB}"/>
              </a:ext>
            </a:extLst>
          </p:cNvPr>
          <p:cNvSpPr/>
          <p:nvPr/>
        </p:nvSpPr>
        <p:spPr>
          <a:xfrm flipV="1">
            <a:off x="3335986" y="3365500"/>
            <a:ext cx="1944000" cy="2041554"/>
          </a:xfrm>
          <a:prstGeom prst="blockArc">
            <a:avLst>
              <a:gd name="adj1" fmla="val 10800000"/>
              <a:gd name="adj2" fmla="val 64749"/>
              <a:gd name="adj3" fmla="val 996"/>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solidFill>
                <a:schemeClr val="tx1"/>
              </a:solidFill>
            </a:endParaRPr>
          </a:p>
        </p:txBody>
      </p:sp>
      <p:sp>
        <p:nvSpPr>
          <p:cNvPr id="20" name="Block Arc 19">
            <a:extLst>
              <a:ext uri="{FF2B5EF4-FFF2-40B4-BE49-F238E27FC236}">
                <a16:creationId xmlns="" xmlns:a16="http://schemas.microsoft.com/office/drawing/2014/main" id="{69C60333-6416-4D28-A095-AEC8DC3B7DAD}"/>
              </a:ext>
            </a:extLst>
          </p:cNvPr>
          <p:cNvSpPr/>
          <p:nvPr/>
        </p:nvSpPr>
        <p:spPr>
          <a:xfrm>
            <a:off x="5258338" y="3544732"/>
            <a:ext cx="1944000" cy="1847808"/>
          </a:xfrm>
          <a:prstGeom prst="blockArc">
            <a:avLst>
              <a:gd name="adj1" fmla="val 10800000"/>
              <a:gd name="adj2" fmla="val 64749"/>
              <a:gd name="adj3" fmla="val 996"/>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dirty="0">
              <a:solidFill>
                <a:schemeClr val="tx1"/>
              </a:solidFill>
            </a:endParaRPr>
          </a:p>
        </p:txBody>
      </p:sp>
      <p:sp>
        <p:nvSpPr>
          <p:cNvPr id="21" name="Block Arc 20">
            <a:extLst>
              <a:ext uri="{FF2B5EF4-FFF2-40B4-BE49-F238E27FC236}">
                <a16:creationId xmlns="" xmlns:a16="http://schemas.microsoft.com/office/drawing/2014/main" id="{578B777D-5A7C-47E1-A211-536117BE0338}"/>
              </a:ext>
            </a:extLst>
          </p:cNvPr>
          <p:cNvSpPr/>
          <p:nvPr/>
        </p:nvSpPr>
        <p:spPr>
          <a:xfrm flipV="1">
            <a:off x="7176211" y="3365500"/>
            <a:ext cx="1944000" cy="2041554"/>
          </a:xfrm>
          <a:prstGeom prst="blockArc">
            <a:avLst>
              <a:gd name="adj1" fmla="val 10800000"/>
              <a:gd name="adj2" fmla="val 64749"/>
              <a:gd name="adj3" fmla="val 996"/>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dirty="0">
              <a:solidFill>
                <a:schemeClr val="tx1"/>
              </a:solidFill>
            </a:endParaRPr>
          </a:p>
        </p:txBody>
      </p:sp>
      <p:sp>
        <p:nvSpPr>
          <p:cNvPr id="22" name="Block Arc 21">
            <a:extLst>
              <a:ext uri="{FF2B5EF4-FFF2-40B4-BE49-F238E27FC236}">
                <a16:creationId xmlns="" xmlns:a16="http://schemas.microsoft.com/office/drawing/2014/main" id="{2863B11C-D48D-4ED8-A848-5A6F164DCC7A}"/>
              </a:ext>
            </a:extLst>
          </p:cNvPr>
          <p:cNvSpPr/>
          <p:nvPr/>
        </p:nvSpPr>
        <p:spPr>
          <a:xfrm>
            <a:off x="9107511" y="3427874"/>
            <a:ext cx="2441022" cy="1979180"/>
          </a:xfrm>
          <a:prstGeom prst="blockArc">
            <a:avLst>
              <a:gd name="adj1" fmla="val 10800000"/>
              <a:gd name="adj2" fmla="val 64749"/>
              <a:gd name="adj3" fmla="val 996"/>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dirty="0">
              <a:solidFill>
                <a:schemeClr val="tx1"/>
              </a:solidFill>
            </a:endParaRPr>
          </a:p>
        </p:txBody>
      </p:sp>
      <p:grpSp>
        <p:nvGrpSpPr>
          <p:cNvPr id="42" name="Group 41">
            <a:extLst>
              <a:ext uri="{FF2B5EF4-FFF2-40B4-BE49-F238E27FC236}">
                <a16:creationId xmlns="" xmlns:a16="http://schemas.microsoft.com/office/drawing/2014/main" id="{E15E61C3-0438-4EE8-B116-7D30AD33747A}"/>
              </a:ext>
            </a:extLst>
          </p:cNvPr>
          <p:cNvGrpSpPr/>
          <p:nvPr/>
        </p:nvGrpSpPr>
        <p:grpSpPr>
          <a:xfrm>
            <a:off x="1004711" y="3401159"/>
            <a:ext cx="1954447" cy="1517284"/>
            <a:chOff x="1690973" y="3524548"/>
            <a:chExt cx="1457938" cy="1517284"/>
          </a:xfrm>
        </p:grpSpPr>
        <p:sp>
          <p:nvSpPr>
            <p:cNvPr id="11" name="Oval 10">
              <a:extLst>
                <a:ext uri="{FF2B5EF4-FFF2-40B4-BE49-F238E27FC236}">
                  <a16:creationId xmlns="" xmlns:a16="http://schemas.microsoft.com/office/drawing/2014/main" id="{28DF6DF6-DB9C-4F99-BC66-5981D37BEC5B}"/>
                </a:ext>
              </a:extLst>
            </p:cNvPr>
            <p:cNvSpPr/>
            <p:nvPr/>
          </p:nvSpPr>
          <p:spPr>
            <a:xfrm>
              <a:off x="1719358" y="3524548"/>
              <a:ext cx="1429553" cy="1517284"/>
            </a:xfrm>
            <a:prstGeom prst="ellipse">
              <a:avLst/>
            </a:prstGeom>
            <a:solidFill>
              <a:srgbClr val="FEC20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23" name="TextBox 22">
              <a:extLst>
                <a:ext uri="{FF2B5EF4-FFF2-40B4-BE49-F238E27FC236}">
                  <a16:creationId xmlns="" xmlns:a16="http://schemas.microsoft.com/office/drawing/2014/main" id="{96B4B1FE-BB80-4A1D-9E95-F3777FC6B40F}"/>
                </a:ext>
              </a:extLst>
            </p:cNvPr>
            <p:cNvSpPr txBox="1"/>
            <p:nvPr/>
          </p:nvSpPr>
          <p:spPr>
            <a:xfrm>
              <a:off x="1690973" y="4327332"/>
              <a:ext cx="1429553" cy="584775"/>
            </a:xfrm>
            <a:prstGeom prst="rect">
              <a:avLst/>
            </a:prstGeom>
            <a:noFill/>
          </p:spPr>
          <p:txBody>
            <a:bodyPr wrap="square" rtlCol="1">
              <a:spAutoFit/>
            </a:bodyPr>
            <a:lstStyle/>
            <a:p>
              <a:pPr algn="ctr"/>
              <a:r>
                <a:rPr lang="ar-DZ" sz="1600" dirty="0" smtClean="0">
                  <a:solidFill>
                    <a:schemeClr val="bg1"/>
                  </a:solidFill>
                  <a:latin typeface="Neo Sans Arabic" panose="020B0504030504040204" pitchFamily="34" charset="-78"/>
                  <a:cs typeface="Neo Sans Arabic" panose="020B0504030504040204" pitchFamily="34" charset="-78"/>
                </a:rPr>
                <a:t>تعريف إعادة التأمين الإسلامي</a:t>
              </a:r>
              <a:endParaRPr lang="x-none" sz="1600" dirty="0">
                <a:solidFill>
                  <a:schemeClr val="bg1"/>
                </a:solidFill>
                <a:latin typeface="Neo Sans Arabic" panose="020B0504030504040204" pitchFamily="34" charset="-78"/>
                <a:cs typeface="Neo Sans Arabic" panose="020B0504030504040204" pitchFamily="34" charset="-78"/>
              </a:endParaRPr>
            </a:p>
          </p:txBody>
        </p:sp>
      </p:grpSp>
      <p:grpSp>
        <p:nvGrpSpPr>
          <p:cNvPr id="43" name="Group 42">
            <a:extLst>
              <a:ext uri="{FF2B5EF4-FFF2-40B4-BE49-F238E27FC236}">
                <a16:creationId xmlns="" xmlns:a16="http://schemas.microsoft.com/office/drawing/2014/main" id="{F909AB30-1361-4D1C-A5AB-179C15593EBD}"/>
              </a:ext>
            </a:extLst>
          </p:cNvPr>
          <p:cNvGrpSpPr/>
          <p:nvPr/>
        </p:nvGrpSpPr>
        <p:grpSpPr>
          <a:xfrm>
            <a:off x="3488478" y="3544732"/>
            <a:ext cx="1594503" cy="1847807"/>
            <a:chOff x="3562785" y="3612444"/>
            <a:chExt cx="1459978" cy="1591274"/>
          </a:xfrm>
        </p:grpSpPr>
        <p:sp>
          <p:nvSpPr>
            <p:cNvPr id="10" name="Oval 9">
              <a:extLst>
                <a:ext uri="{FF2B5EF4-FFF2-40B4-BE49-F238E27FC236}">
                  <a16:creationId xmlns="" xmlns:a16="http://schemas.microsoft.com/office/drawing/2014/main" id="{F6AE4FA8-B042-4135-BA8A-BC97F667A651}"/>
                </a:ext>
              </a:extLst>
            </p:cNvPr>
            <p:cNvSpPr/>
            <p:nvPr/>
          </p:nvSpPr>
          <p:spPr>
            <a:xfrm>
              <a:off x="3593210" y="3612444"/>
              <a:ext cx="1429553" cy="1429387"/>
            </a:xfrm>
            <a:prstGeom prst="ellipse">
              <a:avLst/>
            </a:prstGeom>
            <a:solidFill>
              <a:schemeClr val="tx1">
                <a:lumMod val="50000"/>
                <a:lumOff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24" name="TextBox 23">
              <a:extLst>
                <a:ext uri="{FF2B5EF4-FFF2-40B4-BE49-F238E27FC236}">
                  <a16:creationId xmlns="" xmlns:a16="http://schemas.microsoft.com/office/drawing/2014/main" id="{037F6D9B-7E8A-4154-BFB0-63119074777D}"/>
                </a:ext>
              </a:extLst>
            </p:cNvPr>
            <p:cNvSpPr txBox="1"/>
            <p:nvPr/>
          </p:nvSpPr>
          <p:spPr>
            <a:xfrm>
              <a:off x="3562785" y="3681417"/>
              <a:ext cx="1429553" cy="1522301"/>
            </a:xfrm>
            <a:prstGeom prst="rect">
              <a:avLst/>
            </a:prstGeom>
            <a:noFill/>
          </p:spPr>
          <p:txBody>
            <a:bodyPr wrap="square" rtlCol="1">
              <a:spAutoFit/>
            </a:bodyPr>
            <a:lstStyle/>
            <a:p>
              <a:pPr algn="ctr"/>
              <a:endParaRPr lang="ar-DZ" sz="1400" b="1" dirty="0" smtClean="0">
                <a:solidFill>
                  <a:schemeClr val="bg1"/>
                </a:solidFill>
                <a:latin typeface="Arial" panose="020B0604020202020204" pitchFamily="34" charset="0"/>
                <a:cs typeface="Arial" panose="020B0604020202020204" pitchFamily="34" charset="0"/>
              </a:endParaRPr>
            </a:p>
            <a:p>
              <a:pPr algn="ctr"/>
              <a:r>
                <a:rPr lang="ar-DZ" sz="1400" b="1" dirty="0" smtClean="0">
                  <a:latin typeface="Arial" panose="020B0604020202020204" pitchFamily="34" charset="0"/>
                  <a:cs typeface="Arial" panose="020B0604020202020204" pitchFamily="34" charset="0"/>
                </a:rPr>
                <a:t>أهم صور طلب إعادة التأمين </a:t>
              </a:r>
            </a:p>
            <a:p>
              <a:pPr algn="ctr"/>
              <a:endParaRPr lang="ar-DZ" sz="1400" b="1" dirty="0" smtClean="0">
                <a:solidFill>
                  <a:schemeClr val="bg1"/>
                </a:solidFill>
                <a:latin typeface="Arial" panose="020B0604020202020204" pitchFamily="34" charset="0"/>
                <a:cs typeface="Arial" panose="020B0604020202020204" pitchFamily="34" charset="0"/>
              </a:endParaRPr>
            </a:p>
            <a:p>
              <a:pPr algn="ctr"/>
              <a:r>
                <a:rPr lang="ar-DZ" sz="1400" b="1" dirty="0" smtClean="0">
                  <a:solidFill>
                    <a:schemeClr val="bg1"/>
                  </a:solidFill>
                  <a:latin typeface="Arial" panose="020B0604020202020204" pitchFamily="34" charset="0"/>
                  <a:cs typeface="Arial" panose="020B0604020202020204" pitchFamily="34" charset="0"/>
                </a:rPr>
                <a:t>أهم </a:t>
              </a:r>
              <a:r>
                <a:rPr lang="ar-DZ" sz="1400" b="1" dirty="0">
                  <a:solidFill>
                    <a:schemeClr val="bg1"/>
                  </a:solidFill>
                  <a:latin typeface="Arial" panose="020B0604020202020204" pitchFamily="34" charset="0"/>
                  <a:cs typeface="Arial" panose="020B0604020202020204" pitchFamily="34" charset="0"/>
                </a:rPr>
                <a:t>طرق إعادة </a:t>
              </a:r>
              <a:endParaRPr lang="ar-DZ" sz="1400" b="1" dirty="0" smtClean="0">
                <a:solidFill>
                  <a:schemeClr val="bg1"/>
                </a:solidFill>
                <a:latin typeface="Arial" panose="020B0604020202020204" pitchFamily="34" charset="0"/>
                <a:cs typeface="Arial" panose="020B0604020202020204" pitchFamily="34" charset="0"/>
              </a:endParaRPr>
            </a:p>
            <a:p>
              <a:pPr algn="ctr"/>
              <a:r>
                <a:rPr lang="ar-DZ" sz="1400" b="1" dirty="0" smtClean="0">
                  <a:solidFill>
                    <a:schemeClr val="bg1"/>
                  </a:solidFill>
                  <a:latin typeface="Arial" panose="020B0604020202020204" pitchFamily="34" charset="0"/>
                  <a:cs typeface="Arial" panose="020B0604020202020204" pitchFamily="34" charset="0"/>
                </a:rPr>
                <a:t>التأمين </a:t>
              </a:r>
              <a:r>
                <a:rPr lang="ar-DZ" sz="1400" b="1" dirty="0">
                  <a:solidFill>
                    <a:schemeClr val="bg1"/>
                  </a:solidFill>
                  <a:latin typeface="Arial" panose="020B0604020202020204" pitchFamily="34" charset="0"/>
                  <a:cs typeface="Arial" panose="020B0604020202020204" pitchFamily="34" charset="0"/>
                </a:rPr>
                <a:t/>
              </a:r>
              <a:br>
                <a:rPr lang="ar-DZ" sz="1400" b="1" dirty="0">
                  <a:solidFill>
                    <a:schemeClr val="bg1"/>
                  </a:solidFill>
                  <a:latin typeface="Arial" panose="020B0604020202020204" pitchFamily="34" charset="0"/>
                  <a:cs typeface="Arial" panose="020B0604020202020204" pitchFamily="34" charset="0"/>
                </a:rPr>
              </a:br>
              <a:endParaRPr lang="x-none" sz="1400" b="1" dirty="0">
                <a:solidFill>
                  <a:schemeClr val="bg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 xmlns:a16="http://schemas.microsoft.com/office/drawing/2014/main" id="{ABC41A33-88F3-4B36-AC1F-708A31142DDE}"/>
              </a:ext>
            </a:extLst>
          </p:cNvPr>
          <p:cNvGrpSpPr/>
          <p:nvPr/>
        </p:nvGrpSpPr>
        <p:grpSpPr>
          <a:xfrm>
            <a:off x="5506529" y="3725654"/>
            <a:ext cx="1431872" cy="1429553"/>
            <a:chOff x="5506529" y="3725654"/>
            <a:chExt cx="1431872" cy="1429553"/>
          </a:xfrm>
        </p:grpSpPr>
        <p:sp>
          <p:nvSpPr>
            <p:cNvPr id="9" name="Oval 8">
              <a:extLst>
                <a:ext uri="{FF2B5EF4-FFF2-40B4-BE49-F238E27FC236}">
                  <a16:creationId xmlns="" xmlns:a16="http://schemas.microsoft.com/office/drawing/2014/main" id="{942D657B-869F-4263-8DE3-15A06C4D785F}"/>
                </a:ext>
              </a:extLst>
            </p:cNvPr>
            <p:cNvSpPr/>
            <p:nvPr/>
          </p:nvSpPr>
          <p:spPr>
            <a:xfrm>
              <a:off x="5508848" y="3725654"/>
              <a:ext cx="1429553" cy="1429553"/>
            </a:xfrm>
            <a:prstGeom prst="ellipse">
              <a:avLst/>
            </a:prstGeom>
            <a:solidFill>
              <a:srgbClr val="FEC20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25" name="TextBox 24">
              <a:extLst>
                <a:ext uri="{FF2B5EF4-FFF2-40B4-BE49-F238E27FC236}">
                  <a16:creationId xmlns="" xmlns:a16="http://schemas.microsoft.com/office/drawing/2014/main" id="{A820D12E-146F-4A3F-812A-B713CB559E5D}"/>
                </a:ext>
              </a:extLst>
            </p:cNvPr>
            <p:cNvSpPr txBox="1"/>
            <p:nvPr/>
          </p:nvSpPr>
          <p:spPr>
            <a:xfrm>
              <a:off x="5506529" y="4107556"/>
              <a:ext cx="1429553" cy="830997"/>
            </a:xfrm>
            <a:prstGeom prst="rect">
              <a:avLst/>
            </a:prstGeom>
            <a:noFill/>
          </p:spPr>
          <p:txBody>
            <a:bodyPr wrap="square" rtlCol="1">
              <a:spAutoFit/>
            </a:bodyPr>
            <a:lstStyle/>
            <a:p>
              <a:pPr algn="ctr"/>
              <a:r>
                <a:rPr lang="ar-DZ" sz="1600" dirty="0">
                  <a:latin typeface="Arial" panose="020B0604020202020204" pitchFamily="34" charset="0"/>
                  <a:cs typeface="Arial" panose="020B0604020202020204" pitchFamily="34" charset="0"/>
                </a:rPr>
                <a:t>ضوابــط إعــادة التأمين </a:t>
              </a:r>
              <a:br>
                <a:rPr lang="ar-DZ" sz="1600" dirty="0">
                  <a:latin typeface="Arial" panose="020B0604020202020204" pitchFamily="34" charset="0"/>
                  <a:cs typeface="Arial" panose="020B0604020202020204" pitchFamily="34" charset="0"/>
                </a:rPr>
              </a:br>
              <a:endParaRPr lang="x-none" sz="1600" dirty="0">
                <a:solidFill>
                  <a:schemeClr val="bg1"/>
                </a:solidFill>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 xmlns:a16="http://schemas.microsoft.com/office/drawing/2014/main" id="{E7E5CA02-A24A-43DF-9461-6525DA70F5E9}"/>
              </a:ext>
            </a:extLst>
          </p:cNvPr>
          <p:cNvGrpSpPr/>
          <p:nvPr/>
        </p:nvGrpSpPr>
        <p:grpSpPr>
          <a:xfrm>
            <a:off x="7410926" y="3612278"/>
            <a:ext cx="1461141" cy="1429553"/>
            <a:chOff x="7410926" y="3612278"/>
            <a:chExt cx="1461141" cy="1429553"/>
          </a:xfrm>
        </p:grpSpPr>
        <p:sp>
          <p:nvSpPr>
            <p:cNvPr id="8" name="Oval 7">
              <a:extLst>
                <a:ext uri="{FF2B5EF4-FFF2-40B4-BE49-F238E27FC236}">
                  <a16:creationId xmlns="" xmlns:a16="http://schemas.microsoft.com/office/drawing/2014/main" id="{099B63DD-48A5-4225-B275-93B5EB1F7BBA}"/>
                </a:ext>
              </a:extLst>
            </p:cNvPr>
            <p:cNvSpPr/>
            <p:nvPr/>
          </p:nvSpPr>
          <p:spPr>
            <a:xfrm>
              <a:off x="7442514" y="3612278"/>
              <a:ext cx="1429553" cy="1429553"/>
            </a:xfrm>
            <a:prstGeom prst="ellipse">
              <a:avLst/>
            </a:prstGeom>
            <a:solidFill>
              <a:schemeClr val="tx1">
                <a:lumMod val="50000"/>
                <a:lumOff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26" name="TextBox 25">
              <a:extLst>
                <a:ext uri="{FF2B5EF4-FFF2-40B4-BE49-F238E27FC236}">
                  <a16:creationId xmlns="" xmlns:a16="http://schemas.microsoft.com/office/drawing/2014/main" id="{34F514FA-2193-42B5-B480-9244017833C0}"/>
                </a:ext>
              </a:extLst>
            </p:cNvPr>
            <p:cNvSpPr txBox="1"/>
            <p:nvPr/>
          </p:nvSpPr>
          <p:spPr>
            <a:xfrm>
              <a:off x="7410926" y="4157777"/>
              <a:ext cx="1429553" cy="338554"/>
            </a:xfrm>
            <a:prstGeom prst="rect">
              <a:avLst/>
            </a:prstGeom>
            <a:noFill/>
          </p:spPr>
          <p:txBody>
            <a:bodyPr wrap="square" rtlCol="1">
              <a:spAutoFit/>
            </a:bodyPr>
            <a:lstStyle/>
            <a:p>
              <a:pPr algn="ctr"/>
              <a:endParaRPr lang="x-none" sz="1600" dirty="0">
                <a:solidFill>
                  <a:schemeClr val="bg1"/>
                </a:solidFill>
                <a:latin typeface="Neo Sans Arabic" panose="020B0504030504040204" pitchFamily="34" charset="-78"/>
                <a:cs typeface="Neo Sans Arabic" panose="020B0504030504040204" pitchFamily="34" charset="-78"/>
              </a:endParaRPr>
            </a:p>
          </p:txBody>
        </p:sp>
      </p:grpSp>
      <p:grpSp>
        <p:nvGrpSpPr>
          <p:cNvPr id="46" name="Group 45">
            <a:extLst>
              <a:ext uri="{FF2B5EF4-FFF2-40B4-BE49-F238E27FC236}">
                <a16:creationId xmlns="" xmlns:a16="http://schemas.microsoft.com/office/drawing/2014/main" id="{6E22EC49-6A6D-447B-BAFF-730A309E7CE3}"/>
              </a:ext>
            </a:extLst>
          </p:cNvPr>
          <p:cNvGrpSpPr/>
          <p:nvPr/>
        </p:nvGrpSpPr>
        <p:grpSpPr>
          <a:xfrm>
            <a:off x="9379044" y="3563967"/>
            <a:ext cx="1910656" cy="1429553"/>
            <a:chOff x="9354466" y="3612278"/>
            <a:chExt cx="1429553" cy="1429553"/>
          </a:xfrm>
        </p:grpSpPr>
        <p:sp>
          <p:nvSpPr>
            <p:cNvPr id="16" name="Oval 15">
              <a:extLst>
                <a:ext uri="{FF2B5EF4-FFF2-40B4-BE49-F238E27FC236}">
                  <a16:creationId xmlns="" xmlns:a16="http://schemas.microsoft.com/office/drawing/2014/main" id="{469E3E73-CBC2-4C69-88C6-F18B1710D083}"/>
                </a:ext>
              </a:extLst>
            </p:cNvPr>
            <p:cNvSpPr/>
            <p:nvPr/>
          </p:nvSpPr>
          <p:spPr>
            <a:xfrm>
              <a:off x="9354466" y="3612278"/>
              <a:ext cx="1429553" cy="1429553"/>
            </a:xfrm>
            <a:prstGeom prst="ellipse">
              <a:avLst/>
            </a:prstGeom>
            <a:solidFill>
              <a:srgbClr val="FEC20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27" name="TextBox 26">
              <a:extLst>
                <a:ext uri="{FF2B5EF4-FFF2-40B4-BE49-F238E27FC236}">
                  <a16:creationId xmlns="" xmlns:a16="http://schemas.microsoft.com/office/drawing/2014/main" id="{41F73EE5-8458-45B6-995C-3AAC799BF304}"/>
                </a:ext>
              </a:extLst>
            </p:cNvPr>
            <p:cNvSpPr txBox="1"/>
            <p:nvPr/>
          </p:nvSpPr>
          <p:spPr>
            <a:xfrm>
              <a:off x="9354466" y="3861335"/>
              <a:ext cx="1429553" cy="1077218"/>
            </a:xfrm>
            <a:prstGeom prst="rect">
              <a:avLst/>
            </a:prstGeom>
            <a:noFill/>
          </p:spPr>
          <p:txBody>
            <a:bodyPr wrap="square" rtlCol="1">
              <a:spAutoFit/>
            </a:bodyPr>
            <a:lstStyle/>
            <a:p>
              <a:pPr algn="ctr"/>
              <a:r>
                <a:rPr lang="ar-DZ" sz="1600" b="1" dirty="0">
                  <a:latin typeface="Arial" panose="020B0604020202020204" pitchFamily="34" charset="0"/>
                  <a:cs typeface="Arial" panose="020B0604020202020204" pitchFamily="34" charset="0"/>
                </a:rPr>
                <a:t>المكاسب </a:t>
              </a:r>
              <a:endParaRPr lang="ar-DZ" sz="1600" b="1" dirty="0" smtClean="0">
                <a:latin typeface="Arial" panose="020B0604020202020204" pitchFamily="34" charset="0"/>
                <a:cs typeface="Arial" panose="020B0604020202020204" pitchFamily="34" charset="0"/>
              </a:endParaRPr>
            </a:p>
            <a:p>
              <a:pPr algn="ctr"/>
              <a:r>
                <a:rPr lang="ar-DZ" sz="1600" b="1" dirty="0" smtClean="0">
                  <a:latin typeface="Arial" panose="020B0604020202020204" pitchFamily="34" charset="0"/>
                  <a:cs typeface="Arial" panose="020B0604020202020204" pitchFamily="34" charset="0"/>
                </a:rPr>
                <a:t>الماليـة</a:t>
              </a:r>
            </a:p>
            <a:p>
              <a:pPr algn="ctr"/>
              <a:r>
                <a:rPr lang="ar-DZ" sz="1600" b="1" dirty="0" smtClean="0">
                  <a:latin typeface="Arial" panose="020B0604020202020204" pitchFamily="34" charset="0"/>
                  <a:cs typeface="Arial" panose="020B0604020202020204" pitchFamily="34" charset="0"/>
                </a:rPr>
                <a:t> </a:t>
              </a:r>
              <a:r>
                <a:rPr lang="ar-DZ" sz="1600" b="1" dirty="0">
                  <a:latin typeface="Arial" panose="020B0604020202020204" pitchFamily="34" charset="0"/>
                  <a:cs typeface="Arial" panose="020B0604020202020204" pitchFamily="34" charset="0"/>
                </a:rPr>
                <a:t>المتحققـة </a:t>
              </a:r>
              <a:br>
                <a:rPr lang="ar-DZ" sz="1600" b="1" dirty="0">
                  <a:latin typeface="Arial" panose="020B0604020202020204" pitchFamily="34" charset="0"/>
                  <a:cs typeface="Arial" panose="020B0604020202020204" pitchFamily="34" charset="0"/>
                </a:rPr>
              </a:br>
              <a:endParaRPr lang="x-none" sz="1600" b="1" dirty="0">
                <a:solidFill>
                  <a:schemeClr val="bg1"/>
                </a:solidFill>
                <a:latin typeface="Arial" panose="020B0604020202020204" pitchFamily="34" charset="0"/>
                <a:cs typeface="Arial" panose="020B0604020202020204" pitchFamily="34" charset="0"/>
              </a:endParaRPr>
            </a:p>
          </p:txBody>
        </p:sp>
      </p:grpSp>
      <p:sp>
        <p:nvSpPr>
          <p:cNvPr id="30" name="TextBox 29">
            <a:extLst>
              <a:ext uri="{FF2B5EF4-FFF2-40B4-BE49-F238E27FC236}">
                <a16:creationId xmlns="" xmlns:a16="http://schemas.microsoft.com/office/drawing/2014/main" id="{557DB96C-A3CF-4DCC-A4CA-7AB6EBFAB13A}"/>
              </a:ext>
            </a:extLst>
          </p:cNvPr>
          <p:cNvSpPr txBox="1"/>
          <p:nvPr/>
        </p:nvSpPr>
        <p:spPr>
          <a:xfrm>
            <a:off x="535010" y="1826096"/>
            <a:ext cx="2931897" cy="1546577"/>
          </a:xfrm>
          <a:prstGeom prst="rect">
            <a:avLst/>
          </a:prstGeom>
          <a:noFill/>
        </p:spPr>
        <p:txBody>
          <a:bodyPr wrap="square" rtlCol="1">
            <a:spAutoFit/>
          </a:bodyPr>
          <a:lstStyle/>
          <a:p>
            <a:pPr algn="ctr" rtl="1">
              <a:lnSpc>
                <a:spcPct val="150000"/>
              </a:lnSpc>
            </a:pPr>
            <a:r>
              <a:rPr lang="ar-DZ" sz="1050" b="1" u="sng" dirty="0" smtClean="0">
                <a:solidFill>
                  <a:schemeClr val="accent2"/>
                </a:solidFill>
                <a:latin typeface="Arial" panose="020B0604020202020204" pitchFamily="34" charset="0"/>
                <a:cs typeface="Arial" panose="020B0604020202020204" pitchFamily="34" charset="0"/>
              </a:rPr>
              <a:t>-حكم </a:t>
            </a:r>
            <a:r>
              <a:rPr lang="ar-DZ" sz="1050" b="1" u="sng" dirty="0">
                <a:solidFill>
                  <a:schemeClr val="accent2"/>
                </a:solidFill>
                <a:latin typeface="Arial" panose="020B0604020202020204" pitchFamily="34" charset="0"/>
                <a:cs typeface="Arial" panose="020B0604020202020204" pitchFamily="34" charset="0"/>
              </a:rPr>
              <a:t>إعادة التأمين الإسلامي</a:t>
            </a:r>
            <a:r>
              <a:rPr lang="ar-DZ" sz="1050" b="1" dirty="0">
                <a:latin typeface="Arial" panose="020B0604020202020204" pitchFamily="34" charset="0"/>
                <a:cs typeface="Arial" panose="020B0604020202020204" pitchFamily="34" charset="0"/>
              </a:rPr>
              <a:t>:</a:t>
            </a:r>
            <a:br>
              <a:rPr lang="ar-DZ" sz="1050" b="1" dirty="0">
                <a:latin typeface="Arial" panose="020B0604020202020204" pitchFamily="34" charset="0"/>
                <a:cs typeface="Arial" panose="020B0604020202020204" pitchFamily="34" charset="0"/>
              </a:rPr>
            </a:br>
            <a:r>
              <a:rPr lang="ar-DZ" sz="1050" b="1" dirty="0" smtClean="0">
                <a:latin typeface="Arial" panose="020B0604020202020204" pitchFamily="34" charset="0"/>
                <a:cs typeface="Arial" panose="020B0604020202020204" pitchFamily="34" charset="0"/>
              </a:rPr>
              <a:t>يجوز </a:t>
            </a:r>
            <a:r>
              <a:rPr lang="ar-DZ" sz="1050" b="1" dirty="0">
                <a:latin typeface="Arial" panose="020B0604020202020204" pitchFamily="34" charset="0"/>
                <a:cs typeface="Arial" panose="020B0604020202020204" pitchFamily="34" charset="0"/>
              </a:rPr>
              <a:t>إعادة التأمين </a:t>
            </a:r>
            <a:r>
              <a:rPr lang="ar-DZ" sz="1050" b="1" dirty="0" smtClean="0">
                <a:latin typeface="Arial" panose="020B0604020202020204" pitchFamily="34" charset="0"/>
                <a:cs typeface="Arial" panose="020B0604020202020204" pitchFamily="34" charset="0"/>
              </a:rPr>
              <a:t>لدى </a:t>
            </a:r>
            <a:r>
              <a:rPr lang="ar-DZ" sz="1050" b="1" dirty="0">
                <a:latin typeface="Arial" panose="020B0604020202020204" pitchFamily="34" charset="0"/>
                <a:cs typeface="Arial" panose="020B0604020202020204" pitchFamily="34" charset="0"/>
              </a:rPr>
              <a:t>شركات إعادة التأمين الإسلامية.</a:t>
            </a:r>
            <a:br>
              <a:rPr lang="ar-DZ" sz="1050" b="1" dirty="0">
                <a:latin typeface="Arial" panose="020B0604020202020204" pitchFamily="34" charset="0"/>
                <a:cs typeface="Arial" panose="020B0604020202020204" pitchFamily="34" charset="0"/>
              </a:rPr>
            </a:br>
            <a:r>
              <a:rPr lang="ar-DZ" sz="1050" b="1" dirty="0" smtClean="0">
                <a:latin typeface="Arial" panose="020B0604020202020204" pitchFamily="34" charset="0"/>
                <a:cs typeface="Arial" panose="020B0604020202020204" pitchFamily="34" charset="0"/>
              </a:rPr>
              <a:t>-</a:t>
            </a:r>
            <a:r>
              <a:rPr lang="ar-DZ" sz="1050" b="1" u="sng" dirty="0" smtClean="0">
                <a:solidFill>
                  <a:schemeClr val="accent2"/>
                </a:solidFill>
                <a:latin typeface="Arial" panose="020B0604020202020204" pitchFamily="34" charset="0"/>
                <a:cs typeface="Arial" panose="020B0604020202020204" pitchFamily="34" charset="0"/>
              </a:rPr>
              <a:t>حكم </a:t>
            </a:r>
            <a:r>
              <a:rPr lang="ar-DZ" sz="1050" b="1" u="sng" dirty="0">
                <a:solidFill>
                  <a:schemeClr val="accent2"/>
                </a:solidFill>
                <a:latin typeface="Arial" panose="020B0604020202020204" pitchFamily="34" charset="0"/>
                <a:cs typeface="Arial" panose="020B0604020202020204" pitchFamily="34" charset="0"/>
              </a:rPr>
              <a:t>إعادة التأمين الإسلامي </a:t>
            </a:r>
            <a:r>
              <a:rPr lang="ar-DZ" sz="1050" b="1" u="sng" dirty="0" smtClean="0">
                <a:solidFill>
                  <a:schemeClr val="accent2"/>
                </a:solidFill>
                <a:latin typeface="Arial" panose="020B0604020202020204" pitchFamily="34" charset="0"/>
                <a:cs typeface="Arial" panose="020B0604020202020204" pitchFamily="34" charset="0"/>
              </a:rPr>
              <a:t>لدى </a:t>
            </a:r>
            <a:r>
              <a:rPr lang="ar-DZ" sz="1050" b="1" u="sng" dirty="0">
                <a:solidFill>
                  <a:schemeClr val="accent2"/>
                </a:solidFill>
                <a:latin typeface="Arial" panose="020B0604020202020204" pitchFamily="34" charset="0"/>
                <a:cs typeface="Arial" panose="020B0604020202020204" pitchFamily="34" charset="0"/>
              </a:rPr>
              <a:t>شركات الإعادة التقليدية:</a:t>
            </a:r>
            <a:r>
              <a:rPr lang="ar-DZ" sz="1050" b="1" dirty="0">
                <a:latin typeface="Arial" panose="020B0604020202020204" pitchFamily="34" charset="0"/>
                <a:cs typeface="Arial" panose="020B0604020202020204" pitchFamily="34" charset="0"/>
              </a:rPr>
              <a:t/>
            </a:r>
            <a:br>
              <a:rPr lang="ar-DZ" sz="1050" b="1" dirty="0">
                <a:latin typeface="Arial" panose="020B0604020202020204" pitchFamily="34" charset="0"/>
                <a:cs typeface="Arial" panose="020B0604020202020204" pitchFamily="34" charset="0"/>
              </a:rPr>
            </a:br>
            <a:r>
              <a:rPr lang="ar-DZ" sz="1050" b="1" dirty="0">
                <a:latin typeface="Arial" panose="020B0604020202020204" pitchFamily="34" charset="0"/>
                <a:cs typeface="Arial" panose="020B0604020202020204" pitchFamily="34" charset="0"/>
              </a:rPr>
              <a:t>يحرم قيام شركة التأمين الإســلامية بإعادة التأمين </a:t>
            </a:r>
            <a:r>
              <a:rPr lang="ar-DZ" sz="1050" b="1" dirty="0" smtClean="0">
                <a:latin typeface="Arial" panose="020B0604020202020204" pitchFamily="34" charset="0"/>
                <a:cs typeface="Arial" panose="020B0604020202020204" pitchFamily="34" charset="0"/>
              </a:rPr>
              <a:t>لدى </a:t>
            </a:r>
            <a:r>
              <a:rPr lang="ar-DZ" sz="1050" b="1" dirty="0">
                <a:latin typeface="Arial" panose="020B0604020202020204" pitchFamily="34" charset="0"/>
                <a:cs typeface="Arial" panose="020B0604020202020204" pitchFamily="34" charset="0"/>
              </a:rPr>
              <a:t>شركات </a:t>
            </a:r>
            <a:r>
              <a:rPr lang="ar-DZ" sz="1050" b="1" dirty="0" smtClean="0">
                <a:latin typeface="Arial" panose="020B0604020202020204" pitchFamily="34" charset="0"/>
                <a:cs typeface="Arial" panose="020B0604020202020204" pitchFamily="34" charset="0"/>
              </a:rPr>
              <a:t>إعادة</a:t>
            </a:r>
            <a:r>
              <a:rPr lang="ar-DZ" sz="1050" b="1" dirty="0">
                <a:latin typeface="Arial" panose="020B0604020202020204" pitchFamily="34" charset="0"/>
                <a:cs typeface="Arial" panose="020B0604020202020204" pitchFamily="34" charset="0"/>
              </a:rPr>
              <a:t> </a:t>
            </a:r>
            <a:r>
              <a:rPr lang="ar-DZ" sz="1050" b="1" dirty="0" smtClean="0">
                <a:latin typeface="Arial" panose="020B0604020202020204" pitchFamily="34" charset="0"/>
                <a:cs typeface="Arial" panose="020B0604020202020204" pitchFamily="34" charset="0"/>
              </a:rPr>
              <a:t>التأميــن </a:t>
            </a:r>
            <a:r>
              <a:rPr lang="ar-DZ" sz="1050" b="1" dirty="0">
                <a:latin typeface="Arial" panose="020B0604020202020204" pitchFamily="34" charset="0"/>
                <a:cs typeface="Arial" panose="020B0604020202020204" pitchFamily="34" charset="0"/>
              </a:rPr>
              <a:t>التقليدية إلا كإجراء مرحلي على أســاس الحاجة العامة </a:t>
            </a:r>
            <a:r>
              <a:rPr lang="ar-DZ" sz="1050" b="1" dirty="0" smtClean="0">
                <a:latin typeface="Arial" panose="020B0604020202020204" pitchFamily="34" charset="0"/>
                <a:cs typeface="Arial" panose="020B0604020202020204" pitchFamily="34" charset="0"/>
              </a:rPr>
              <a:t>التي تنزل </a:t>
            </a:r>
            <a:r>
              <a:rPr lang="ar-DZ" sz="1050" b="1" dirty="0">
                <a:latin typeface="Arial" panose="020B0604020202020204" pitchFamily="34" charset="0"/>
                <a:cs typeface="Arial" panose="020B0604020202020204" pitchFamily="34" charset="0"/>
              </a:rPr>
              <a:t>منزلة الضرورة </a:t>
            </a:r>
            <a:endParaRPr lang="ar-SA" sz="105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 xmlns:a16="http://schemas.microsoft.com/office/drawing/2014/main" id="{13267953-74E0-4B4B-BF9D-871165398590}"/>
              </a:ext>
            </a:extLst>
          </p:cNvPr>
          <p:cNvSpPr txBox="1"/>
          <p:nvPr/>
        </p:nvSpPr>
        <p:spPr>
          <a:xfrm>
            <a:off x="5317562" y="1993135"/>
            <a:ext cx="1890001" cy="1200329"/>
          </a:xfrm>
          <a:prstGeom prst="rect">
            <a:avLst/>
          </a:prstGeom>
          <a:noFill/>
        </p:spPr>
        <p:txBody>
          <a:bodyPr wrap="square" rtlCol="1">
            <a:spAutoFit/>
          </a:bodyPr>
          <a:lstStyle/>
          <a:p>
            <a:pPr algn="ctr">
              <a:lnSpc>
                <a:spcPct val="150000"/>
              </a:lnSpc>
            </a:pPr>
            <a:r>
              <a:rPr lang="ar-DZ" sz="1200" b="1" dirty="0">
                <a:latin typeface="Arial" panose="020B0604020202020204" pitchFamily="34" charset="0"/>
                <a:cs typeface="Arial" panose="020B0604020202020204" pitchFamily="34" charset="0"/>
              </a:rPr>
              <a:t>ضوابــط إعــادة التأمين من قبل شــركات التأمين الإســلامية لدى</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شركات إعادة التأمين التقليدية </a:t>
            </a:r>
            <a:br>
              <a:rPr lang="ar-DZ" sz="1200" b="1" dirty="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5 ضوابط</a:t>
            </a:r>
            <a:endParaRPr lang="ar-SA"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 xmlns:a16="http://schemas.microsoft.com/office/drawing/2014/main" id="{2363A058-FE93-447B-B691-5445544BE87A}"/>
              </a:ext>
            </a:extLst>
          </p:cNvPr>
          <p:cNvSpPr txBox="1"/>
          <p:nvPr/>
        </p:nvSpPr>
        <p:spPr>
          <a:xfrm>
            <a:off x="3465971" y="5587887"/>
            <a:ext cx="1700541" cy="984885"/>
          </a:xfrm>
          <a:prstGeom prst="rect">
            <a:avLst/>
          </a:prstGeom>
          <a:noFill/>
        </p:spPr>
        <p:txBody>
          <a:bodyPr wrap="square" rtlCol="1">
            <a:spAutoFit/>
          </a:bodyPr>
          <a:lstStyle/>
          <a:p>
            <a:pPr algn="ctr"/>
            <a:r>
              <a:rPr lang="ar-DZ" sz="1600" dirty="0" smtClean="0"/>
              <a:t>-إ</a:t>
            </a:r>
            <a:r>
              <a:rPr lang="ar-DZ" sz="1400" b="1" dirty="0" smtClean="0">
                <a:latin typeface="Arial" panose="020B0604020202020204" pitchFamily="34" charset="0"/>
                <a:cs typeface="Arial" panose="020B0604020202020204" pitchFamily="34" charset="0"/>
              </a:rPr>
              <a:t>عادة التأمين الانتقائية</a:t>
            </a:r>
          </a:p>
          <a:p>
            <a:pPr algn="ctr"/>
            <a:r>
              <a:rPr lang="ar-DZ" sz="1400" b="1" dirty="0" smtClean="0">
                <a:latin typeface="Arial" panose="020B0604020202020204" pitchFamily="34" charset="0"/>
                <a:cs typeface="Arial" panose="020B0604020202020204" pitchFamily="34" charset="0"/>
              </a:rPr>
              <a:t>-إعادة التأمين الشــاملة </a:t>
            </a:r>
            <a:br>
              <a:rPr lang="ar-DZ" sz="1400" b="1" dirty="0" smtClean="0">
                <a:latin typeface="Arial" panose="020B0604020202020204" pitchFamily="34" charset="0"/>
                <a:cs typeface="Arial" panose="020B0604020202020204" pitchFamily="34" charset="0"/>
              </a:rPr>
            </a:br>
            <a:r>
              <a:rPr lang="ar-DZ" sz="1400" b="1" dirty="0" smtClean="0">
                <a:latin typeface="Arial" panose="020B0604020202020204" pitchFamily="34" charset="0"/>
                <a:cs typeface="Arial" panose="020B0604020202020204" pitchFamily="34" charset="0"/>
              </a:rPr>
              <a:t> </a:t>
            </a:r>
            <a:br>
              <a:rPr lang="ar-DZ" sz="1400" b="1" dirty="0" smtClean="0">
                <a:latin typeface="Arial" panose="020B0604020202020204" pitchFamily="34" charset="0"/>
                <a:cs typeface="Arial" panose="020B0604020202020204" pitchFamily="34" charset="0"/>
              </a:rPr>
            </a:br>
            <a:endParaRPr lang="x-none" sz="1400" b="1"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 xmlns:a16="http://schemas.microsoft.com/office/drawing/2014/main" id="{C1AF6107-7A4D-4BB4-B999-733CA9584E85}"/>
              </a:ext>
            </a:extLst>
          </p:cNvPr>
          <p:cNvSpPr txBox="1"/>
          <p:nvPr/>
        </p:nvSpPr>
        <p:spPr>
          <a:xfrm>
            <a:off x="9399699" y="5058726"/>
            <a:ext cx="1890001" cy="646331"/>
          </a:xfrm>
          <a:prstGeom prst="rect">
            <a:avLst/>
          </a:prstGeom>
          <a:noFill/>
        </p:spPr>
        <p:txBody>
          <a:bodyPr wrap="square" rtlCol="1">
            <a:spAutoFit/>
          </a:bodyPr>
          <a:lstStyle/>
          <a:p>
            <a:pPr algn="ctr">
              <a:lnSpc>
                <a:spcPct val="150000"/>
              </a:lnSpc>
            </a:pPr>
            <a:r>
              <a:rPr lang="ar-DZ" sz="1200" b="1" dirty="0">
                <a:latin typeface="Arial" panose="020B0604020202020204" pitchFamily="34" charset="0"/>
                <a:cs typeface="Arial" panose="020B0604020202020204" pitchFamily="34" charset="0"/>
              </a:rPr>
              <a:t>تاريخ إصدار المعيار </a:t>
            </a:r>
            <a:br>
              <a:rPr lang="ar-DZ" sz="1200" b="1" dirty="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22 أكتوبر 2009</a:t>
            </a:r>
            <a:endParaRPr lang="ar-SA"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 xmlns:a16="http://schemas.microsoft.com/office/drawing/2014/main" id="{9B5C7EFA-843F-4B43-BAE6-D617B6A49B09}"/>
              </a:ext>
            </a:extLst>
          </p:cNvPr>
          <p:cNvSpPr txBox="1"/>
          <p:nvPr/>
        </p:nvSpPr>
        <p:spPr>
          <a:xfrm>
            <a:off x="7241311" y="5496618"/>
            <a:ext cx="1669728" cy="954107"/>
          </a:xfrm>
          <a:prstGeom prst="rect">
            <a:avLst/>
          </a:prstGeom>
          <a:noFill/>
        </p:spPr>
        <p:txBody>
          <a:bodyPr wrap="square" rtlCol="1">
            <a:spAutoFit/>
          </a:bodyPr>
          <a:lstStyle/>
          <a:p>
            <a:pPr algn="ctr" rtl="1"/>
            <a:r>
              <a:rPr lang="ar-DZ" sz="1400" b="1" dirty="0">
                <a:latin typeface="Arial" panose="020B0604020202020204" pitchFamily="34" charset="0"/>
                <a:cs typeface="Arial" panose="020B0604020202020204" pitchFamily="34" charset="0"/>
              </a:rPr>
              <a:t>الضوابط الشرعية لممارسة إعادة التأمين من قبل شركات </a:t>
            </a:r>
            <a:r>
              <a:rPr lang="ar-DZ" sz="1400" b="1" dirty="0" smtClean="0">
                <a:latin typeface="Arial" panose="020B0604020202020204" pitchFamily="34" charset="0"/>
                <a:cs typeface="Arial" panose="020B0604020202020204" pitchFamily="34" charset="0"/>
              </a:rPr>
              <a:t>الإعادة الإسلامية</a:t>
            </a:r>
            <a:endParaRPr lang="x-none" sz="1400" b="1"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 xmlns:a16="http://schemas.microsoft.com/office/drawing/2014/main" id="{5CDB79FC-884D-40AA-91A9-D4B052CF76FB}"/>
              </a:ext>
            </a:extLst>
          </p:cNvPr>
          <p:cNvSpPr txBox="1"/>
          <p:nvPr/>
        </p:nvSpPr>
        <p:spPr>
          <a:xfrm>
            <a:off x="28999" y="4918442"/>
            <a:ext cx="3262549" cy="1788951"/>
          </a:xfrm>
          <a:prstGeom prst="rect">
            <a:avLst/>
          </a:prstGeom>
          <a:noFill/>
        </p:spPr>
        <p:txBody>
          <a:bodyPr wrap="square" rtlCol="1">
            <a:spAutoFit/>
          </a:bodyPr>
          <a:lstStyle/>
          <a:p>
            <a:pPr algn="just" rtl="1">
              <a:lnSpc>
                <a:spcPct val="150000"/>
              </a:lnSpc>
            </a:pPr>
            <a:r>
              <a:rPr lang="ar-DZ" sz="1050" b="1" dirty="0" smtClean="0">
                <a:latin typeface="Arial" panose="020B0604020202020204" pitchFamily="34" charset="0"/>
                <a:cs typeface="Arial" panose="020B0604020202020204" pitchFamily="34" charset="0"/>
              </a:rPr>
              <a:t>هو اتفاق </a:t>
            </a:r>
            <a:r>
              <a:rPr lang="ar-DZ" sz="1050" b="1" dirty="0">
                <a:latin typeface="Arial" panose="020B0604020202020204" pitchFamily="34" charset="0"/>
                <a:cs typeface="Arial" panose="020B0604020202020204" pitchFamily="34" charset="0"/>
              </a:rPr>
              <a:t>شــركات تأمين نيابة عن صناديق التأمين التي تديرها قد </a:t>
            </a:r>
            <a:r>
              <a:rPr lang="ar-DZ" sz="1050" b="1" dirty="0" smtClean="0">
                <a:latin typeface="Arial" panose="020B0604020202020204" pitchFamily="34" charset="0"/>
                <a:cs typeface="Arial" panose="020B0604020202020204" pitchFamily="34" charset="0"/>
              </a:rPr>
              <a:t>تتعرض لأخطار </a:t>
            </a:r>
            <a:r>
              <a:rPr lang="ar-DZ" sz="1050" b="1" dirty="0">
                <a:latin typeface="Arial" panose="020B0604020202020204" pitchFamily="34" charset="0"/>
                <a:cs typeface="Arial" panose="020B0604020202020204" pitchFamily="34" charset="0"/>
              </a:rPr>
              <a:t>معينة على تلافي جزء من الأضرار الناشــئة عن هذه </a:t>
            </a:r>
            <a:r>
              <a:rPr lang="ar-DZ" sz="1050" b="1" dirty="0" smtClean="0">
                <a:latin typeface="Arial" panose="020B0604020202020204" pitchFamily="34" charset="0"/>
                <a:cs typeface="Arial" panose="020B0604020202020204" pitchFamily="34" charset="0"/>
              </a:rPr>
              <a:t>الأخطار وذلك </a:t>
            </a:r>
            <a:r>
              <a:rPr lang="ar-DZ" sz="1050" b="1" dirty="0">
                <a:latin typeface="Arial" panose="020B0604020202020204" pitchFamily="34" charset="0"/>
                <a:cs typeface="Arial" panose="020B0604020202020204" pitchFamily="34" charset="0"/>
              </a:rPr>
              <a:t>بدفع حصة من اشتراكات </a:t>
            </a:r>
            <a:r>
              <a:rPr lang="ar-DZ" sz="1050" b="1" dirty="0" smtClean="0">
                <a:latin typeface="Arial" panose="020B0604020202020204" pitchFamily="34" charset="0"/>
                <a:cs typeface="Arial" panose="020B0604020202020204" pitchFamily="34" charset="0"/>
              </a:rPr>
              <a:t>التأمين المدفوعة </a:t>
            </a:r>
            <a:r>
              <a:rPr lang="ar-DZ" sz="1050" b="1" dirty="0">
                <a:latin typeface="Arial" panose="020B0604020202020204" pitchFamily="34" charset="0"/>
                <a:cs typeface="Arial" panose="020B0604020202020204" pitchFamily="34" charset="0"/>
              </a:rPr>
              <a:t>من المستأمنين </a:t>
            </a:r>
            <a:r>
              <a:rPr lang="ar-DZ" sz="1050" b="1" dirty="0" smtClean="0">
                <a:latin typeface="Arial" panose="020B0604020202020204" pitchFamily="34" charset="0"/>
                <a:cs typeface="Arial" panose="020B0604020202020204" pitchFamily="34" charset="0"/>
              </a:rPr>
              <a:t>على أســاس </a:t>
            </a:r>
            <a:r>
              <a:rPr lang="ar-DZ" sz="1050" b="1" dirty="0">
                <a:latin typeface="Arial" panose="020B0604020202020204" pitchFamily="34" charset="0"/>
                <a:cs typeface="Arial" panose="020B0604020202020204" pitchFamily="34" charset="0"/>
              </a:rPr>
              <a:t>الالتزام بالتبرع ويتكون من ذلك صندوق إعادة تأمين له </a:t>
            </a:r>
            <a:r>
              <a:rPr lang="ar-DZ" sz="1050" b="1" dirty="0" smtClean="0">
                <a:latin typeface="Arial" panose="020B0604020202020204" pitchFamily="34" charset="0"/>
                <a:cs typeface="Arial" panose="020B0604020202020204" pitchFamily="34" charset="0"/>
              </a:rPr>
              <a:t>حكم الشخصية </a:t>
            </a:r>
            <a:r>
              <a:rPr lang="ar-DZ" sz="1050" b="1" dirty="0">
                <a:latin typeface="Arial" panose="020B0604020202020204" pitchFamily="34" charset="0"/>
                <a:cs typeface="Arial" panose="020B0604020202020204" pitchFamily="34" charset="0"/>
              </a:rPr>
              <a:t>الاعتبارية وله ذمة مالية مســتقلة </a:t>
            </a:r>
            <a:r>
              <a:rPr lang="ar-DZ" sz="1050" b="1" dirty="0" smtClean="0">
                <a:latin typeface="Arial" panose="020B0604020202020204" pitchFamily="34" charset="0"/>
                <a:cs typeface="Arial" panose="020B0604020202020204" pitchFamily="34" charset="0"/>
              </a:rPr>
              <a:t>(صندوق) </a:t>
            </a:r>
            <a:r>
              <a:rPr lang="ar-DZ" sz="1050" b="1" dirty="0">
                <a:latin typeface="Arial" panose="020B0604020202020204" pitchFamily="34" charset="0"/>
                <a:cs typeface="Arial" panose="020B0604020202020204" pitchFamily="34" charset="0"/>
              </a:rPr>
              <a:t>يتم منه </a:t>
            </a:r>
            <a:r>
              <a:rPr lang="ar-DZ" sz="1050" b="1" dirty="0" smtClean="0">
                <a:latin typeface="Arial" panose="020B0604020202020204" pitchFamily="34" charset="0"/>
                <a:cs typeface="Arial" panose="020B0604020202020204" pitchFamily="34" charset="0"/>
              </a:rPr>
              <a:t>التغطية عن </a:t>
            </a:r>
            <a:r>
              <a:rPr lang="ar-DZ" sz="1050" b="1" dirty="0">
                <a:latin typeface="Arial" panose="020B0604020202020204" pitchFamily="34" charset="0"/>
                <a:cs typeface="Arial" panose="020B0604020202020204" pitchFamily="34" charset="0"/>
              </a:rPr>
              <a:t>الجزء المؤمن عليه من الأضرار التي تلحق شركة التأمين من </a:t>
            </a:r>
            <a:r>
              <a:rPr lang="ar-DZ" sz="1050" b="1" dirty="0" smtClean="0">
                <a:latin typeface="Arial" panose="020B0604020202020204" pitchFamily="34" charset="0"/>
                <a:cs typeface="Arial" panose="020B0604020202020204" pitchFamily="34" charset="0"/>
              </a:rPr>
              <a:t>جراء وقوع </a:t>
            </a:r>
            <a:r>
              <a:rPr lang="ar-DZ" sz="1050" b="1" dirty="0">
                <a:latin typeface="Arial" panose="020B0604020202020204" pitchFamily="34" charset="0"/>
                <a:cs typeface="Arial" panose="020B0604020202020204" pitchFamily="34" charset="0"/>
              </a:rPr>
              <a:t>الأخطار المؤمن منها </a:t>
            </a:r>
            <a:r>
              <a:rPr lang="ar-DZ" sz="1050" b="1" dirty="0" smtClean="0">
                <a:latin typeface="Arial" panose="020B0604020202020204" pitchFamily="34" charset="0"/>
                <a:cs typeface="Arial" panose="020B0604020202020204" pitchFamily="34" charset="0"/>
              </a:rPr>
              <a:t>,</a:t>
            </a:r>
            <a:endParaRPr lang="ar-SA" sz="105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 xmlns:a16="http://schemas.microsoft.com/office/drawing/2014/main" id="{C8EA9A05-F5AB-4DF7-A14C-D213402E28EF}"/>
              </a:ext>
            </a:extLst>
          </p:cNvPr>
          <p:cNvSpPr txBox="1"/>
          <p:nvPr/>
        </p:nvSpPr>
        <p:spPr>
          <a:xfrm>
            <a:off x="7139004" y="2045386"/>
            <a:ext cx="2110994" cy="1477328"/>
          </a:xfrm>
          <a:prstGeom prst="rect">
            <a:avLst/>
          </a:prstGeom>
          <a:noFill/>
        </p:spPr>
        <p:txBody>
          <a:bodyPr wrap="square" rtlCol="1">
            <a:spAutoFit/>
          </a:bodyPr>
          <a:lstStyle/>
          <a:p>
            <a:pPr algn="ctr" rtl="1">
              <a:lnSpc>
                <a:spcPct val="150000"/>
              </a:lnSpc>
            </a:pPr>
            <a:r>
              <a:rPr lang="ar-DZ" sz="1000" b="1" dirty="0" smtClean="0">
                <a:latin typeface="Arial" panose="020B0604020202020204" pitchFamily="34" charset="0"/>
                <a:cs typeface="Arial" panose="020B0604020202020204" pitchFamily="34" charset="0"/>
              </a:rPr>
              <a:t>لا مانع شرعا من أخذ شركات التأمين الإسلامية مبالغ التغطية المدفوعة</a:t>
            </a:r>
            <a:r>
              <a:rPr lang="ar-DZ" sz="1000" b="1" dirty="0">
                <a:latin typeface="Arial" panose="020B0604020202020204" pitchFamily="34" charset="0"/>
                <a:cs typeface="Arial" panose="020B0604020202020204" pitchFamily="34" charset="0"/>
              </a:rPr>
              <a:t> </a:t>
            </a:r>
            <a:r>
              <a:rPr lang="ar-DZ" sz="1000" b="1" dirty="0" smtClean="0">
                <a:latin typeface="Arial" panose="020B0604020202020204" pitchFamily="34" charset="0"/>
                <a:cs typeface="Arial" panose="020B0604020202020204" pitchFamily="34" charset="0"/>
              </a:rPr>
              <a:t>من </a:t>
            </a:r>
            <a:r>
              <a:rPr lang="ar-DZ" sz="1000" b="1" dirty="0">
                <a:latin typeface="Arial" panose="020B0604020202020204" pitchFamily="34" charset="0"/>
                <a:cs typeface="Arial" panose="020B0604020202020204" pitchFamily="34" charset="0"/>
              </a:rPr>
              <a:t>قبل شركات التأمين التقليدية</a:t>
            </a:r>
            <a:r>
              <a:rPr lang="ar-DZ" sz="1000" b="1" dirty="0" smtClean="0">
                <a:latin typeface="Arial" panose="020B0604020202020204" pitchFamily="34" charset="0"/>
                <a:cs typeface="Arial" panose="020B0604020202020204" pitchFamily="34" charset="0"/>
              </a:rPr>
              <a:t>. -لا </a:t>
            </a:r>
            <a:r>
              <a:rPr lang="ar-DZ" sz="1000" b="1" dirty="0">
                <a:latin typeface="Arial" panose="020B0604020202020204" pitchFamily="34" charset="0"/>
                <a:cs typeface="Arial" panose="020B0604020202020204" pitchFamily="34" charset="0"/>
              </a:rPr>
              <a:t>يجوز لشركة التأمين الإســلامية أخذ عمولة إعادة التأمين </a:t>
            </a:r>
            <a:r>
              <a:rPr lang="ar-DZ" sz="1000" b="1" dirty="0" smtClean="0">
                <a:latin typeface="Arial" panose="020B0604020202020204" pitchFamily="34" charset="0"/>
                <a:cs typeface="Arial" panose="020B0604020202020204" pitchFamily="34" charset="0"/>
              </a:rPr>
              <a:t>-لا </a:t>
            </a:r>
            <a:r>
              <a:rPr lang="ar-DZ" sz="1000" b="1" dirty="0">
                <a:latin typeface="Arial" panose="020B0604020202020204" pitchFamily="34" charset="0"/>
                <a:cs typeface="Arial" panose="020B0604020202020204" pitchFamily="34" charset="0"/>
              </a:rPr>
              <a:t>يجوز لشركات التأمين الإسلامية قبول </a:t>
            </a:r>
            <a:r>
              <a:rPr lang="ar-DZ" sz="1000" b="1" dirty="0" smtClean="0">
                <a:latin typeface="Arial" panose="020B0604020202020204" pitchFamily="34" charset="0"/>
                <a:cs typeface="Arial" panose="020B0604020202020204" pitchFamily="34" charset="0"/>
              </a:rPr>
              <a:t>أي توزيعات </a:t>
            </a:r>
            <a:r>
              <a:rPr lang="ar-DZ" sz="1000" b="1" dirty="0">
                <a:latin typeface="Arial" panose="020B0604020202020204" pitchFamily="34" charset="0"/>
                <a:cs typeface="Arial" panose="020B0604020202020204" pitchFamily="34" charset="0"/>
              </a:rPr>
              <a:t>عليها من </a:t>
            </a:r>
            <a:r>
              <a:rPr lang="ar-DZ" sz="1000" b="1" dirty="0" smtClean="0">
                <a:latin typeface="Arial" panose="020B0604020202020204" pitchFamily="34" charset="0"/>
                <a:cs typeface="Arial" panose="020B0604020202020204" pitchFamily="34" charset="0"/>
              </a:rPr>
              <a:t>فائض شــركات </a:t>
            </a:r>
            <a:r>
              <a:rPr lang="ar-DZ" sz="1000" b="1" dirty="0">
                <a:latin typeface="Arial" panose="020B0604020202020204" pitchFamily="34" charset="0"/>
                <a:cs typeface="Arial" panose="020B0604020202020204" pitchFamily="34" charset="0"/>
              </a:rPr>
              <a:t>إعادة التأميــن </a:t>
            </a:r>
            <a:r>
              <a:rPr lang="ar-DZ" sz="1000" b="1" dirty="0" smtClean="0">
                <a:latin typeface="Arial" panose="020B0604020202020204" pitchFamily="34" charset="0"/>
                <a:cs typeface="Arial" panose="020B0604020202020204" pitchFamily="34" charset="0"/>
              </a:rPr>
              <a:t>التقليدية</a:t>
            </a:r>
            <a:endParaRPr lang="ar-SA" sz="1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 xmlns:a16="http://schemas.microsoft.com/office/drawing/2014/main" id="{035F1A18-7F30-4A1E-A4E1-D414C99AB68F}"/>
              </a:ext>
            </a:extLst>
          </p:cNvPr>
          <p:cNvSpPr txBox="1"/>
          <p:nvPr/>
        </p:nvSpPr>
        <p:spPr>
          <a:xfrm>
            <a:off x="3476369" y="2045386"/>
            <a:ext cx="1864567" cy="1200329"/>
          </a:xfrm>
          <a:prstGeom prst="rect">
            <a:avLst/>
          </a:prstGeom>
          <a:noFill/>
        </p:spPr>
        <p:txBody>
          <a:bodyPr wrap="square" rtlCol="1">
            <a:spAutoFit/>
          </a:bodyPr>
          <a:lstStyle/>
          <a:p>
            <a:pPr algn="ctr" rtl="1"/>
            <a:r>
              <a:rPr lang="ar-DZ" sz="1200" b="1" dirty="0" smtClean="0">
                <a:latin typeface="Arial" panose="020B0604020202020204" pitchFamily="34" charset="0"/>
                <a:cs typeface="Arial" panose="020B0604020202020204" pitchFamily="34" charset="0"/>
              </a:rPr>
              <a:t>-إعادة </a:t>
            </a:r>
            <a:r>
              <a:rPr lang="ar-DZ" sz="1200" b="1" dirty="0">
                <a:latin typeface="Arial" panose="020B0604020202020204" pitchFamily="34" charset="0"/>
                <a:cs typeface="Arial" panose="020B0604020202020204" pitchFamily="34" charset="0"/>
              </a:rPr>
              <a:t>التأمين </a:t>
            </a:r>
            <a:r>
              <a:rPr lang="ar-DZ" sz="1200" b="1" dirty="0" smtClean="0">
                <a:latin typeface="Arial" panose="020B0604020202020204" pitchFamily="34" charset="0"/>
                <a:cs typeface="Arial" panose="020B0604020202020204" pitchFamily="34" charset="0"/>
              </a:rPr>
              <a:t>بالمحاصة</a:t>
            </a:r>
            <a:r>
              <a:rPr lang="ar-DZ" sz="1200" b="1" dirty="0">
                <a:latin typeface="Arial" panose="020B0604020202020204" pitchFamily="34" charset="0"/>
                <a:cs typeface="Arial" panose="020B0604020202020204" pitchFamily="34" charset="0"/>
              </a:rPr>
              <a:t/>
            </a:r>
            <a:br>
              <a:rPr lang="ar-DZ" sz="1200" b="1" dirty="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-إعــادة </a:t>
            </a:r>
            <a:r>
              <a:rPr lang="ar-DZ" sz="1200" b="1" dirty="0">
                <a:latin typeface="Arial" panose="020B0604020202020204" pitchFamily="34" charset="0"/>
                <a:cs typeface="Arial" panose="020B0604020202020204" pitchFamily="34" charset="0"/>
              </a:rPr>
              <a:t>التأمين فيما يجاوز </a:t>
            </a:r>
            <a:r>
              <a:rPr lang="ar-DZ" sz="1200" b="1" dirty="0" smtClean="0">
                <a:latin typeface="Arial" panose="020B0604020202020204" pitchFamily="34" charset="0"/>
                <a:cs typeface="Arial" panose="020B0604020202020204" pitchFamily="34" charset="0"/>
              </a:rPr>
              <a:t>القدرة</a:t>
            </a:r>
          </a:p>
          <a:p>
            <a:pPr algn="ctr" rtl="1"/>
            <a:r>
              <a:rPr lang="ar-DZ" sz="1200" b="1" dirty="0" smtClean="0">
                <a:latin typeface="Arial" panose="020B0604020202020204" pitchFamily="34" charset="0"/>
                <a:cs typeface="Arial" panose="020B0604020202020204" pitchFamily="34" charset="0"/>
              </a:rPr>
              <a:t>-إعــادة </a:t>
            </a:r>
            <a:r>
              <a:rPr lang="ar-DZ" sz="1200" b="1" dirty="0">
                <a:latin typeface="Arial" panose="020B0604020202020204" pitchFamily="34" charset="0"/>
                <a:cs typeface="Arial" panose="020B0604020202020204" pitchFamily="34" charset="0"/>
              </a:rPr>
              <a:t>التأمين فيما يجاوز </a:t>
            </a:r>
            <a:r>
              <a:rPr lang="ar-DZ" sz="1200" b="1" dirty="0" smtClean="0">
                <a:latin typeface="Arial" panose="020B0604020202020204" pitchFamily="34" charset="0"/>
                <a:cs typeface="Arial" panose="020B0604020202020204" pitchFamily="34" charset="0"/>
              </a:rPr>
              <a:t>حدا </a:t>
            </a:r>
            <a:r>
              <a:rPr lang="ar-DZ" sz="1200" b="1" dirty="0">
                <a:latin typeface="Arial" panose="020B0604020202020204" pitchFamily="34" charset="0"/>
                <a:cs typeface="Arial" panose="020B0604020202020204" pitchFamily="34" charset="0"/>
              </a:rPr>
              <a:t>معينًا من الخســارة </a:t>
            </a:r>
            <a:br>
              <a:rPr lang="ar-DZ" sz="1200" b="1" dirty="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 </a:t>
            </a:r>
            <a:r>
              <a:rPr lang="ar-DZ" sz="1200" b="1" dirty="0">
                <a:latin typeface="Arial" panose="020B0604020202020204" pitchFamily="34" charset="0"/>
                <a:cs typeface="Arial" panose="020B0604020202020204" pitchFamily="34" charset="0"/>
              </a:rPr>
              <a:t/>
            </a:r>
            <a:br>
              <a:rPr lang="ar-DZ" sz="1200" b="1" dirty="0">
                <a:latin typeface="Arial" panose="020B0604020202020204" pitchFamily="34" charset="0"/>
                <a:cs typeface="Arial" panose="020B0604020202020204" pitchFamily="34" charset="0"/>
              </a:rPr>
            </a:br>
            <a:endParaRPr lang="x-none" sz="1200" b="1" dirty="0">
              <a:latin typeface="Arial" panose="020B0604020202020204" pitchFamily="34" charset="0"/>
              <a:cs typeface="Arial" panose="020B0604020202020204" pitchFamily="34" charset="0"/>
            </a:endParaRPr>
          </a:p>
        </p:txBody>
      </p:sp>
      <p:sp>
        <p:nvSpPr>
          <p:cNvPr id="47" name="TextBox 23">
            <a:extLst>
              <a:ext uri="{FF2B5EF4-FFF2-40B4-BE49-F238E27FC236}">
                <a16:creationId xmlns="" xmlns:a16="http://schemas.microsoft.com/office/drawing/2014/main" id="{037F6D9B-7E8A-4154-BFB0-63119074777D}"/>
              </a:ext>
            </a:extLst>
          </p:cNvPr>
          <p:cNvSpPr txBox="1"/>
          <p:nvPr/>
        </p:nvSpPr>
        <p:spPr>
          <a:xfrm>
            <a:off x="1286183" y="3544732"/>
            <a:ext cx="1429553" cy="584775"/>
          </a:xfrm>
          <a:prstGeom prst="rect">
            <a:avLst/>
          </a:prstGeom>
          <a:noFill/>
        </p:spPr>
        <p:txBody>
          <a:bodyPr wrap="square" rtlCol="1">
            <a:spAutoFit/>
          </a:bodyPr>
          <a:lstStyle/>
          <a:p>
            <a:pPr algn="ctr"/>
            <a:r>
              <a:rPr lang="ar-DZ" sz="1600" dirty="0" smtClean="0">
                <a:solidFill>
                  <a:schemeClr val="accent2"/>
                </a:solidFill>
                <a:latin typeface="Neo Sans Arabic" panose="020B0504030504040204" pitchFamily="34" charset="-78"/>
                <a:cs typeface="Neo Sans Arabic" panose="020B0504030504040204" pitchFamily="34" charset="-78"/>
              </a:rPr>
              <a:t>حكم إعادة التأمين </a:t>
            </a:r>
          </a:p>
          <a:p>
            <a:pPr algn="ctr"/>
            <a:r>
              <a:rPr lang="ar-DZ" sz="1600" dirty="0" smtClean="0">
                <a:solidFill>
                  <a:schemeClr val="accent2"/>
                </a:solidFill>
                <a:latin typeface="Neo Sans Arabic" panose="020B0504030504040204" pitchFamily="34" charset="-78"/>
                <a:cs typeface="Neo Sans Arabic" panose="020B0504030504040204" pitchFamily="34" charset="-78"/>
              </a:rPr>
              <a:t>الإسلامي</a:t>
            </a:r>
            <a:endParaRPr lang="x-none" sz="1600" dirty="0">
              <a:solidFill>
                <a:schemeClr val="accent2"/>
              </a:solidFill>
              <a:latin typeface="Neo Sans Arabic" panose="020B0504030504040204" pitchFamily="34" charset="-78"/>
              <a:cs typeface="Neo Sans Arabic" panose="020B0504030504040204" pitchFamily="34" charset="-78"/>
            </a:endParaRPr>
          </a:p>
        </p:txBody>
      </p:sp>
      <p:sp>
        <p:nvSpPr>
          <p:cNvPr id="2" name="Rectangle 1"/>
          <p:cNvSpPr/>
          <p:nvPr/>
        </p:nvSpPr>
        <p:spPr>
          <a:xfrm>
            <a:off x="7646165" y="3801501"/>
            <a:ext cx="1043646" cy="1169551"/>
          </a:xfrm>
          <a:prstGeom prst="rect">
            <a:avLst/>
          </a:prstGeom>
        </p:spPr>
        <p:txBody>
          <a:bodyPr wrap="square">
            <a:spAutoFit/>
          </a:bodyPr>
          <a:lstStyle/>
          <a:p>
            <a:pPr algn="ctr"/>
            <a:r>
              <a:rPr lang="ar-DZ" sz="1400" b="1" dirty="0">
                <a:solidFill>
                  <a:srgbClr val="231F20"/>
                </a:solidFill>
                <a:latin typeface="Arial" panose="020B0604020202020204" pitchFamily="34" charset="0"/>
                <a:cs typeface="Arial" panose="020B0604020202020204" pitchFamily="34" charset="0"/>
              </a:rPr>
              <a:t>الحكــم </a:t>
            </a:r>
            <a:r>
              <a:rPr lang="ar-DZ" sz="1400" b="1" dirty="0" smtClean="0">
                <a:solidFill>
                  <a:srgbClr val="231F20"/>
                </a:solidFill>
                <a:latin typeface="Arial" panose="020B0604020202020204" pitchFamily="34" charset="0"/>
                <a:cs typeface="Arial" panose="020B0604020202020204" pitchFamily="34" charset="0"/>
              </a:rPr>
              <a:t>الشــرعي</a:t>
            </a:r>
          </a:p>
          <a:p>
            <a:pPr algn="ctr"/>
            <a:r>
              <a:rPr lang="ar-DZ" sz="1400" b="1" dirty="0" smtClean="0">
                <a:solidFill>
                  <a:srgbClr val="231F20"/>
                </a:solidFill>
                <a:latin typeface="Arial" panose="020B0604020202020204" pitchFamily="34" charset="0"/>
                <a:cs typeface="Arial" panose="020B0604020202020204" pitchFamily="34" charset="0"/>
              </a:rPr>
              <a:t> </a:t>
            </a:r>
            <a:r>
              <a:rPr lang="ar-DZ" sz="1400" b="1" dirty="0">
                <a:solidFill>
                  <a:srgbClr val="231F20"/>
                </a:solidFill>
                <a:latin typeface="Arial" panose="020B0604020202020204" pitchFamily="34" charset="0"/>
                <a:cs typeface="Arial" panose="020B0604020202020204" pitchFamily="34" charset="0"/>
              </a:rPr>
              <a:t>للتعويضات والعمــولات</a:t>
            </a:r>
            <a:r>
              <a:rPr lang="ar-DZ" sz="1400" b="1" dirty="0">
                <a:latin typeface="Arial" panose="020B0604020202020204" pitchFamily="34" charset="0"/>
                <a:cs typeface="Arial" panose="020B0604020202020204" pitchFamily="34" charset="0"/>
              </a:rPr>
              <a:t> </a:t>
            </a:r>
            <a:br>
              <a:rPr lang="ar-DZ" sz="1400" b="1" dirty="0">
                <a:latin typeface="Arial" panose="020B0604020202020204" pitchFamily="34" charset="0"/>
                <a:cs typeface="Arial" panose="020B0604020202020204" pitchFamily="34" charset="0"/>
              </a:rPr>
            </a:br>
            <a:endParaRPr lang="fr-FR" sz="1400" b="1" dirty="0">
              <a:latin typeface="Arial" panose="020B0604020202020204" pitchFamily="34" charset="0"/>
              <a:cs typeface="Arial" panose="020B0604020202020204" pitchFamily="34" charset="0"/>
            </a:endParaRPr>
          </a:p>
        </p:txBody>
      </p:sp>
      <p:sp>
        <p:nvSpPr>
          <p:cNvPr id="48" name="TextBox 31">
            <a:extLst>
              <a:ext uri="{FF2B5EF4-FFF2-40B4-BE49-F238E27FC236}">
                <a16:creationId xmlns="" xmlns:a16="http://schemas.microsoft.com/office/drawing/2014/main" id="{13267953-74E0-4B4B-BF9D-871165398590}"/>
              </a:ext>
            </a:extLst>
          </p:cNvPr>
          <p:cNvSpPr txBox="1"/>
          <p:nvPr/>
        </p:nvSpPr>
        <p:spPr>
          <a:xfrm>
            <a:off x="9199692" y="1812047"/>
            <a:ext cx="2453712" cy="1615827"/>
          </a:xfrm>
          <a:prstGeom prst="rect">
            <a:avLst/>
          </a:prstGeom>
          <a:noFill/>
        </p:spPr>
        <p:txBody>
          <a:bodyPr wrap="square" rtlCol="1">
            <a:spAutoFit/>
          </a:bodyPr>
          <a:lstStyle/>
          <a:p>
            <a:pPr algn="ctr">
              <a:lnSpc>
                <a:spcPct val="150000"/>
              </a:lnSpc>
            </a:pPr>
            <a:r>
              <a:rPr lang="ar-DZ" sz="1100" b="1" dirty="0">
                <a:latin typeface="Arial" panose="020B0604020202020204" pitchFamily="34" charset="0"/>
                <a:cs typeface="Arial" panose="020B0604020202020204" pitchFamily="34" charset="0"/>
              </a:rPr>
              <a:t>إن جميع المكاســب المالية التي تحصل عليها شركات التأمين الإسلامية </a:t>
            </a:r>
            <a:r>
              <a:rPr lang="ar-DZ" sz="1100" b="1" dirty="0" smtClean="0">
                <a:latin typeface="Arial" panose="020B0604020202020204" pitchFamily="34" charset="0"/>
                <a:cs typeface="Arial" panose="020B0604020202020204" pitchFamily="34" charset="0"/>
              </a:rPr>
              <a:t>من شركات </a:t>
            </a:r>
            <a:r>
              <a:rPr lang="ar-DZ" sz="1100" b="1" dirty="0">
                <a:latin typeface="Arial" panose="020B0604020202020204" pitchFamily="34" charset="0"/>
                <a:cs typeface="Arial" panose="020B0604020202020204" pitchFamily="34" charset="0"/>
              </a:rPr>
              <a:t>إعادة التأمين الإسلامية تعتبر </a:t>
            </a:r>
            <a:r>
              <a:rPr lang="ar-DZ" sz="1100" b="1" dirty="0" smtClean="0">
                <a:latin typeface="Arial" panose="020B0604020202020204" pitchFamily="34" charset="0"/>
                <a:cs typeface="Arial" panose="020B0604020202020204" pitchFamily="34" charset="0"/>
              </a:rPr>
              <a:t>كسبا مشروعا </a:t>
            </a:r>
            <a:r>
              <a:rPr lang="ar-DZ" sz="1100" b="1" dirty="0">
                <a:latin typeface="Arial" panose="020B0604020202020204" pitchFamily="34" charset="0"/>
                <a:cs typeface="Arial" panose="020B0604020202020204" pitchFamily="34" charset="0"/>
              </a:rPr>
              <a:t>وتدخل في حساب حملة الوثائق</a:t>
            </a:r>
            <a:br>
              <a:rPr lang="ar-DZ" sz="1100" b="1" dirty="0">
                <a:latin typeface="Arial" panose="020B0604020202020204" pitchFamily="34" charset="0"/>
                <a:cs typeface="Arial" panose="020B0604020202020204" pitchFamily="34" charset="0"/>
              </a:rPr>
            </a:br>
            <a:r>
              <a:rPr lang="ar-DZ" sz="1100" b="1" dirty="0" smtClean="0">
                <a:latin typeface="Arial" panose="020B0604020202020204" pitchFamily="34" charset="0"/>
                <a:cs typeface="Arial" panose="020B0604020202020204" pitchFamily="34" charset="0"/>
              </a:rPr>
              <a:t>(الشركات </a:t>
            </a:r>
            <a:r>
              <a:rPr lang="ar-DZ" sz="1100" b="1" dirty="0">
                <a:latin typeface="Arial" panose="020B0604020202020204" pitchFamily="34" charset="0"/>
                <a:cs typeface="Arial" panose="020B0604020202020204" pitchFamily="34" charset="0"/>
              </a:rPr>
              <a:t>المشتركة في إعادة </a:t>
            </a:r>
            <a:r>
              <a:rPr lang="ar-DZ" sz="1100" b="1" dirty="0" smtClean="0">
                <a:latin typeface="Arial" panose="020B0604020202020204" pitchFamily="34" charset="0"/>
                <a:cs typeface="Arial" panose="020B0604020202020204" pitchFamily="34" charset="0"/>
              </a:rPr>
              <a:t>التأمين)ضمن الإيرادات</a:t>
            </a:r>
            <a:endParaRPr lang="ar-SA" sz="1100"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062830"/>
      </p:ext>
    </p:extLst>
  </p:cSld>
  <p:clrMapOvr>
    <a:masterClrMapping/>
  </p:clrMapOvr>
  <p:transition spd="slow" advTm="19221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1000"/>
                                        <p:tgtEl>
                                          <p:spTgt spid="36">
                                            <p:txEl>
                                              <p:pRg st="0" end="0"/>
                                            </p:txEl>
                                          </p:spTgt>
                                        </p:tgtEl>
                                      </p:cBhvr>
                                    </p:animEffect>
                                    <p:anim calcmode="lin" valueType="num">
                                      <p:cBhvr>
                                        <p:cTn id="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0"/>
                                        <p:tgtEl>
                                          <p:spTgt spid="40"/>
                                        </p:tgtEl>
                                      </p:cBhvr>
                                    </p:animEffect>
                                    <p:anim calcmode="lin" valueType="num">
                                      <p:cBhvr>
                                        <p:cTn id="40" dur="1000" fill="hold"/>
                                        <p:tgtEl>
                                          <p:spTgt spid="40"/>
                                        </p:tgtEl>
                                        <p:attrNameLst>
                                          <p:attrName>ppt_x</p:attrName>
                                        </p:attrNameLst>
                                      </p:cBhvr>
                                      <p:tavLst>
                                        <p:tav tm="0">
                                          <p:val>
                                            <p:strVal val="#ppt_x"/>
                                          </p:val>
                                        </p:tav>
                                        <p:tav tm="100000">
                                          <p:val>
                                            <p:strVal val="#ppt_x"/>
                                          </p:val>
                                        </p:tav>
                                      </p:tavLst>
                                    </p:anim>
                                    <p:anim calcmode="lin" valueType="num">
                                      <p:cBhvr>
                                        <p:cTn id="41" dur="1000" fill="hold"/>
                                        <p:tgtEl>
                                          <p:spTgt spid="40"/>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anim calcmode="lin" valueType="num">
                                      <p:cBhvr>
                                        <p:cTn id="81" dur="1000" fill="hold"/>
                                        <p:tgtEl>
                                          <p:spTgt spid="38"/>
                                        </p:tgtEl>
                                        <p:attrNameLst>
                                          <p:attrName>ppt_x</p:attrName>
                                        </p:attrNameLst>
                                      </p:cBhvr>
                                      <p:tavLst>
                                        <p:tav tm="0">
                                          <p:val>
                                            <p:strVal val="#ppt_x"/>
                                          </p:val>
                                        </p:tav>
                                        <p:tav tm="100000">
                                          <p:val>
                                            <p:strVal val="#ppt_x"/>
                                          </p:val>
                                        </p:tav>
                                      </p:tavLst>
                                    </p:anim>
                                    <p:anim calcmode="lin" valueType="num">
                                      <p:cBhvr>
                                        <p:cTn id="82" dur="1000" fill="hold"/>
                                        <p:tgtEl>
                                          <p:spTgt spid="38"/>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1000"/>
                                        <p:tgtEl>
                                          <p:spTgt spid="48"/>
                                        </p:tgtEl>
                                      </p:cBhvr>
                                    </p:animEffect>
                                    <p:anim calcmode="lin" valueType="num">
                                      <p:cBhvr>
                                        <p:cTn id="87" dur="1000" fill="hold"/>
                                        <p:tgtEl>
                                          <p:spTgt spid="48"/>
                                        </p:tgtEl>
                                        <p:attrNameLst>
                                          <p:attrName>ppt_x</p:attrName>
                                        </p:attrNameLst>
                                      </p:cBhvr>
                                      <p:tavLst>
                                        <p:tav tm="0">
                                          <p:val>
                                            <p:strVal val="#ppt_x"/>
                                          </p:val>
                                        </p:tav>
                                        <p:tav tm="100000">
                                          <p:val>
                                            <p:strVal val="#ppt_x"/>
                                          </p:val>
                                        </p:tav>
                                      </p:tavLst>
                                    </p:anim>
                                    <p:anim calcmode="lin" valueType="num">
                                      <p:cBhvr>
                                        <p:cTn id="8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animBg="1"/>
      <p:bldP spid="20" grpId="0" animBg="1"/>
      <p:bldP spid="21" grpId="0" animBg="1"/>
      <p:bldP spid="22" grpId="0" animBg="1"/>
      <p:bldP spid="30" grpId="0"/>
      <p:bldP spid="32" grpId="0"/>
      <p:bldP spid="33" grpId="0"/>
      <p:bldP spid="37" grpId="0"/>
      <p:bldP spid="38" grpId="0"/>
      <p:bldP spid="40" grpId="0"/>
      <p:bldP spid="41"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711AFD31-30B4-4FC5-853E-126728BF13AF}"/>
              </a:ext>
            </a:extLst>
          </p:cNvPr>
          <p:cNvSpPr txBox="1"/>
          <p:nvPr/>
        </p:nvSpPr>
        <p:spPr>
          <a:xfrm>
            <a:off x="3881541" y="2967335"/>
            <a:ext cx="4428918" cy="954107"/>
          </a:xfrm>
          <a:prstGeom prst="rect">
            <a:avLst/>
          </a:prstGeom>
          <a:solidFill>
            <a:schemeClr val="accent1">
              <a:lumMod val="40000"/>
              <a:lumOff val="60000"/>
            </a:schemeClr>
          </a:solidFill>
        </p:spPr>
        <p:txBody>
          <a:bodyPr wrap="square" rtlCol="1">
            <a:spAutoFit/>
          </a:bodyPr>
          <a:lstStyle/>
          <a:p>
            <a:pPr algn="ctr"/>
            <a:r>
              <a:rPr lang="ar-DZ" sz="2800" b="1" dirty="0" smtClean="0">
                <a:latin typeface="Arial" panose="020B0604020202020204" pitchFamily="34" charset="0"/>
                <a:cs typeface="Arial" panose="020B0604020202020204" pitchFamily="34" charset="0"/>
              </a:rPr>
              <a:t>معيار 45 </a:t>
            </a:r>
            <a:r>
              <a:rPr lang="ar-DZ" sz="2800" b="1" dirty="0">
                <a:latin typeface="Arial" panose="020B0604020202020204" pitchFamily="34" charset="0"/>
                <a:ea typeface="Calibri" panose="020F0502020204030204" pitchFamily="34" charset="0"/>
                <a:cs typeface="Arial" panose="020B0604020202020204" pitchFamily="34" charset="0"/>
              </a:rPr>
              <a:t>حماية رأس المال والاستثمارات </a:t>
            </a:r>
            <a:endParaRPr lang="fr-FR" sz="2800" b="1" dirty="0">
              <a:latin typeface="Arial" panose="020B0604020202020204" pitchFamily="34" charset="0"/>
              <a:ea typeface="Calibri" panose="020F0502020204030204" pitchFamily="34" charset="0"/>
              <a:cs typeface="Arial" panose="020B0604020202020204" pitchFamily="34" charset="0"/>
            </a:endParaRPr>
          </a:p>
        </p:txBody>
      </p:sp>
      <p:sp>
        <p:nvSpPr>
          <p:cNvPr id="4" name="شكل بيضاوي 3">
            <a:extLst>
              <a:ext uri="{FF2B5EF4-FFF2-40B4-BE49-F238E27FC236}">
                <a16:creationId xmlns="" xmlns:a16="http://schemas.microsoft.com/office/drawing/2014/main" id="{8A8CE46D-1A3B-455F-9B10-7224D372F1D8}"/>
              </a:ext>
            </a:extLst>
          </p:cNvPr>
          <p:cNvSpPr/>
          <p:nvPr/>
        </p:nvSpPr>
        <p:spPr>
          <a:xfrm>
            <a:off x="8645611" y="168875"/>
            <a:ext cx="2825578" cy="282557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Y"/>
          </a:p>
        </p:txBody>
      </p:sp>
      <p:sp>
        <p:nvSpPr>
          <p:cNvPr id="5" name="شكل بيضاوي 4">
            <a:extLst>
              <a:ext uri="{FF2B5EF4-FFF2-40B4-BE49-F238E27FC236}">
                <a16:creationId xmlns="" xmlns:a16="http://schemas.microsoft.com/office/drawing/2014/main" id="{00D7759F-FB4E-4621-A857-0EE4B0A17D99}"/>
              </a:ext>
            </a:extLst>
          </p:cNvPr>
          <p:cNvSpPr/>
          <p:nvPr/>
        </p:nvSpPr>
        <p:spPr>
          <a:xfrm>
            <a:off x="8686603" y="3800954"/>
            <a:ext cx="2825578" cy="282557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Y"/>
          </a:p>
        </p:txBody>
      </p:sp>
      <p:sp>
        <p:nvSpPr>
          <p:cNvPr id="6" name="شكل بيضاوي 5">
            <a:extLst>
              <a:ext uri="{FF2B5EF4-FFF2-40B4-BE49-F238E27FC236}">
                <a16:creationId xmlns="" xmlns:a16="http://schemas.microsoft.com/office/drawing/2014/main" id="{5C825F73-009C-4348-9E88-61501BFCE9F3}"/>
              </a:ext>
            </a:extLst>
          </p:cNvPr>
          <p:cNvSpPr/>
          <p:nvPr/>
        </p:nvSpPr>
        <p:spPr>
          <a:xfrm>
            <a:off x="685256" y="168875"/>
            <a:ext cx="2825578" cy="282557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Y"/>
          </a:p>
        </p:txBody>
      </p:sp>
      <p:sp>
        <p:nvSpPr>
          <p:cNvPr id="7" name="شكل بيضاوي 6">
            <a:extLst>
              <a:ext uri="{FF2B5EF4-FFF2-40B4-BE49-F238E27FC236}">
                <a16:creationId xmlns="" xmlns:a16="http://schemas.microsoft.com/office/drawing/2014/main" id="{77069E82-8A62-4FC5-8F86-B358AE56AD61}"/>
              </a:ext>
            </a:extLst>
          </p:cNvPr>
          <p:cNvSpPr/>
          <p:nvPr/>
        </p:nvSpPr>
        <p:spPr>
          <a:xfrm>
            <a:off x="720811" y="3863547"/>
            <a:ext cx="2825578" cy="282557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Y"/>
          </a:p>
        </p:txBody>
      </p:sp>
      <p:sp>
        <p:nvSpPr>
          <p:cNvPr id="9" name="Google Shape;1075;p55">
            <a:extLst>
              <a:ext uri="{FF2B5EF4-FFF2-40B4-BE49-F238E27FC236}">
                <a16:creationId xmlns="" xmlns:a16="http://schemas.microsoft.com/office/drawing/2014/main" id="{B679261D-2DDB-44A4-9109-862ECA2981AB}"/>
              </a:ext>
            </a:extLst>
          </p:cNvPr>
          <p:cNvSpPr/>
          <p:nvPr/>
        </p:nvSpPr>
        <p:spPr>
          <a:xfrm>
            <a:off x="3546389" y="2315853"/>
            <a:ext cx="1241408" cy="433870"/>
          </a:xfrm>
          <a:custGeom>
            <a:avLst/>
            <a:gdLst/>
            <a:ahLst/>
            <a:cxnLst/>
            <a:rect l="l" t="t" r="r" b="b"/>
            <a:pathLst>
              <a:path w="23013" h="8043" extrusionOk="0">
                <a:moveTo>
                  <a:pt x="1" y="0"/>
                </a:moveTo>
                <a:cubicBezTo>
                  <a:pt x="692" y="1451"/>
                  <a:pt x="2555" y="5036"/>
                  <a:pt x="2617" y="5036"/>
                </a:cubicBezTo>
                <a:cubicBezTo>
                  <a:pt x="2619" y="5036"/>
                  <a:pt x="2619" y="5034"/>
                  <a:pt x="2618" y="5027"/>
                </a:cubicBezTo>
                <a:cubicBezTo>
                  <a:pt x="2572" y="4809"/>
                  <a:pt x="2606" y="4396"/>
                  <a:pt x="2606" y="3799"/>
                </a:cubicBezTo>
                <a:lnTo>
                  <a:pt x="2606" y="3799"/>
                </a:lnTo>
                <a:cubicBezTo>
                  <a:pt x="5605" y="6844"/>
                  <a:pt x="10284" y="8042"/>
                  <a:pt x="14640" y="8042"/>
                </a:cubicBezTo>
                <a:cubicBezTo>
                  <a:pt x="17887" y="8042"/>
                  <a:pt x="20954" y="7376"/>
                  <a:pt x="23013" y="6313"/>
                </a:cubicBezTo>
                <a:lnTo>
                  <a:pt x="23013" y="6313"/>
                </a:lnTo>
                <a:cubicBezTo>
                  <a:pt x="21156" y="6681"/>
                  <a:pt x="19225" y="6870"/>
                  <a:pt x="17312" y="6870"/>
                </a:cubicBezTo>
                <a:cubicBezTo>
                  <a:pt x="12073" y="6870"/>
                  <a:pt x="6972" y="5455"/>
                  <a:pt x="3903" y="2445"/>
                </a:cubicBezTo>
                <a:lnTo>
                  <a:pt x="3903" y="2445"/>
                </a:lnTo>
                <a:cubicBezTo>
                  <a:pt x="4326" y="2451"/>
                  <a:pt x="4772" y="2464"/>
                  <a:pt x="5081" y="2464"/>
                </a:cubicBezTo>
                <a:cubicBezTo>
                  <a:pt x="5352" y="2464"/>
                  <a:pt x="5518" y="2454"/>
                  <a:pt x="5475" y="2422"/>
                </a:cubicBezTo>
                <a:cubicBezTo>
                  <a:pt x="5395" y="2342"/>
                  <a:pt x="1" y="1"/>
                  <a:pt x="1"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5;p55">
            <a:extLst>
              <a:ext uri="{FF2B5EF4-FFF2-40B4-BE49-F238E27FC236}">
                <a16:creationId xmlns="" xmlns:a16="http://schemas.microsoft.com/office/drawing/2014/main" id="{975A46AA-2689-452B-816E-8D582C22C2E1}"/>
              </a:ext>
            </a:extLst>
          </p:cNvPr>
          <p:cNvSpPr/>
          <p:nvPr/>
        </p:nvSpPr>
        <p:spPr>
          <a:xfrm rot="10800000">
            <a:off x="7689755" y="3802784"/>
            <a:ext cx="1241408" cy="433870"/>
          </a:xfrm>
          <a:custGeom>
            <a:avLst/>
            <a:gdLst/>
            <a:ahLst/>
            <a:cxnLst/>
            <a:rect l="l" t="t" r="r" b="b"/>
            <a:pathLst>
              <a:path w="23013" h="8043" extrusionOk="0">
                <a:moveTo>
                  <a:pt x="1" y="0"/>
                </a:moveTo>
                <a:cubicBezTo>
                  <a:pt x="692" y="1451"/>
                  <a:pt x="2555" y="5036"/>
                  <a:pt x="2617" y="5036"/>
                </a:cubicBezTo>
                <a:cubicBezTo>
                  <a:pt x="2619" y="5036"/>
                  <a:pt x="2619" y="5034"/>
                  <a:pt x="2618" y="5027"/>
                </a:cubicBezTo>
                <a:cubicBezTo>
                  <a:pt x="2572" y="4809"/>
                  <a:pt x="2606" y="4396"/>
                  <a:pt x="2606" y="3799"/>
                </a:cubicBezTo>
                <a:lnTo>
                  <a:pt x="2606" y="3799"/>
                </a:lnTo>
                <a:cubicBezTo>
                  <a:pt x="5605" y="6844"/>
                  <a:pt x="10284" y="8042"/>
                  <a:pt x="14640" y="8042"/>
                </a:cubicBezTo>
                <a:cubicBezTo>
                  <a:pt x="17887" y="8042"/>
                  <a:pt x="20954" y="7376"/>
                  <a:pt x="23013" y="6313"/>
                </a:cubicBezTo>
                <a:lnTo>
                  <a:pt x="23013" y="6313"/>
                </a:lnTo>
                <a:cubicBezTo>
                  <a:pt x="21156" y="6681"/>
                  <a:pt x="19225" y="6870"/>
                  <a:pt x="17312" y="6870"/>
                </a:cubicBezTo>
                <a:cubicBezTo>
                  <a:pt x="12073" y="6870"/>
                  <a:pt x="6972" y="5455"/>
                  <a:pt x="3903" y="2445"/>
                </a:cubicBezTo>
                <a:lnTo>
                  <a:pt x="3903" y="2445"/>
                </a:lnTo>
                <a:cubicBezTo>
                  <a:pt x="4326" y="2451"/>
                  <a:pt x="4772" y="2464"/>
                  <a:pt x="5081" y="2464"/>
                </a:cubicBezTo>
                <a:cubicBezTo>
                  <a:pt x="5352" y="2464"/>
                  <a:pt x="5518" y="2454"/>
                  <a:pt x="5475" y="2422"/>
                </a:cubicBezTo>
                <a:cubicBezTo>
                  <a:pt x="5395" y="2342"/>
                  <a:pt x="1" y="1"/>
                  <a:pt x="1"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 xmlns:a16="http://schemas.microsoft.com/office/drawing/2014/main" id="{D53BED4C-BDD2-4CA3-A025-8BBEBB5E37BD}"/>
              </a:ext>
            </a:extLst>
          </p:cNvPr>
          <p:cNvSpPr txBox="1"/>
          <p:nvPr/>
        </p:nvSpPr>
        <p:spPr>
          <a:xfrm>
            <a:off x="9643860" y="106282"/>
            <a:ext cx="829073" cy="923330"/>
          </a:xfrm>
          <a:prstGeom prst="rect">
            <a:avLst/>
          </a:prstGeom>
          <a:noFill/>
        </p:spPr>
        <p:txBody>
          <a:bodyPr wrap="none" rtlCol="1">
            <a:spAutoFit/>
          </a:bodyPr>
          <a:lstStyle/>
          <a:p>
            <a:r>
              <a:rPr lang="ar-SY" sz="5400" dirty="0"/>
              <a:t>01</a:t>
            </a:r>
          </a:p>
        </p:txBody>
      </p:sp>
      <p:sp>
        <p:nvSpPr>
          <p:cNvPr id="12" name="مربع نص 11">
            <a:extLst>
              <a:ext uri="{FF2B5EF4-FFF2-40B4-BE49-F238E27FC236}">
                <a16:creationId xmlns="" xmlns:a16="http://schemas.microsoft.com/office/drawing/2014/main" id="{FA27A722-3B0F-4CB7-AC0B-2D8497EA3E00}"/>
              </a:ext>
            </a:extLst>
          </p:cNvPr>
          <p:cNvSpPr txBox="1"/>
          <p:nvPr/>
        </p:nvSpPr>
        <p:spPr>
          <a:xfrm>
            <a:off x="1603645" y="66344"/>
            <a:ext cx="941283" cy="923330"/>
          </a:xfrm>
          <a:prstGeom prst="rect">
            <a:avLst/>
          </a:prstGeom>
          <a:noFill/>
        </p:spPr>
        <p:txBody>
          <a:bodyPr wrap="none" rtlCol="1">
            <a:spAutoFit/>
          </a:bodyPr>
          <a:lstStyle/>
          <a:p>
            <a:r>
              <a:rPr lang="ar-DZ" sz="5400" dirty="0" smtClean="0"/>
              <a:t>03</a:t>
            </a:r>
            <a:endParaRPr lang="ar-SY" sz="5400" dirty="0"/>
          </a:p>
        </p:txBody>
      </p:sp>
      <p:sp>
        <p:nvSpPr>
          <p:cNvPr id="13" name="مربع نص 12">
            <a:extLst>
              <a:ext uri="{FF2B5EF4-FFF2-40B4-BE49-F238E27FC236}">
                <a16:creationId xmlns="" xmlns:a16="http://schemas.microsoft.com/office/drawing/2014/main" id="{B84E98D7-4E1D-43BE-B2DD-DD315A207827}"/>
              </a:ext>
            </a:extLst>
          </p:cNvPr>
          <p:cNvSpPr txBox="1"/>
          <p:nvPr/>
        </p:nvSpPr>
        <p:spPr>
          <a:xfrm>
            <a:off x="9587753" y="3808696"/>
            <a:ext cx="941283" cy="923330"/>
          </a:xfrm>
          <a:prstGeom prst="rect">
            <a:avLst/>
          </a:prstGeom>
          <a:noFill/>
        </p:spPr>
        <p:txBody>
          <a:bodyPr wrap="none" rtlCol="1">
            <a:spAutoFit/>
          </a:bodyPr>
          <a:lstStyle/>
          <a:p>
            <a:r>
              <a:rPr lang="ar-SY" sz="5400" dirty="0" smtClean="0"/>
              <a:t>0</a:t>
            </a:r>
            <a:r>
              <a:rPr lang="ar-DZ" sz="5400" dirty="0" smtClean="0"/>
              <a:t>6</a:t>
            </a:r>
            <a:endParaRPr lang="ar-SY" sz="5400" dirty="0"/>
          </a:p>
        </p:txBody>
      </p:sp>
      <p:sp>
        <p:nvSpPr>
          <p:cNvPr id="14" name="مربع نص 13">
            <a:extLst>
              <a:ext uri="{FF2B5EF4-FFF2-40B4-BE49-F238E27FC236}">
                <a16:creationId xmlns="" xmlns:a16="http://schemas.microsoft.com/office/drawing/2014/main" id="{79872EE1-86E5-4F5D-9967-97DF2F9E6D98}"/>
              </a:ext>
            </a:extLst>
          </p:cNvPr>
          <p:cNvSpPr txBox="1"/>
          <p:nvPr/>
        </p:nvSpPr>
        <p:spPr>
          <a:xfrm>
            <a:off x="1576393" y="3837915"/>
            <a:ext cx="995785" cy="923330"/>
          </a:xfrm>
          <a:prstGeom prst="rect">
            <a:avLst/>
          </a:prstGeom>
          <a:noFill/>
        </p:spPr>
        <p:txBody>
          <a:bodyPr wrap="none" rtlCol="1">
            <a:spAutoFit/>
          </a:bodyPr>
          <a:lstStyle/>
          <a:p>
            <a:r>
              <a:rPr lang="ar-SY" sz="5400" dirty="0"/>
              <a:t>04</a:t>
            </a:r>
          </a:p>
        </p:txBody>
      </p:sp>
      <p:sp>
        <p:nvSpPr>
          <p:cNvPr id="15" name="مربع نص 14">
            <a:extLst>
              <a:ext uri="{FF2B5EF4-FFF2-40B4-BE49-F238E27FC236}">
                <a16:creationId xmlns="" xmlns:a16="http://schemas.microsoft.com/office/drawing/2014/main" id="{7FDD14CA-32DA-444F-BF67-10AB97F39A83}"/>
              </a:ext>
            </a:extLst>
          </p:cNvPr>
          <p:cNvSpPr txBox="1"/>
          <p:nvPr/>
        </p:nvSpPr>
        <p:spPr>
          <a:xfrm>
            <a:off x="9016309" y="887604"/>
            <a:ext cx="2084173" cy="2031325"/>
          </a:xfrm>
          <a:prstGeom prst="rect">
            <a:avLst/>
          </a:prstGeom>
          <a:noFill/>
        </p:spPr>
        <p:txBody>
          <a:bodyPr wrap="square" rtlCol="1">
            <a:spAutoFit/>
          </a:bodyPr>
          <a:lstStyle/>
          <a:p>
            <a:pPr algn="ctr"/>
            <a:r>
              <a:rPr lang="ar-DZ" sz="1400" b="1" u="sng" dirty="0" smtClean="0">
                <a:latin typeface="Arial" panose="020B0604020202020204" pitchFamily="34" charset="0"/>
                <a:cs typeface="Arial" panose="020B0604020202020204" pitchFamily="34" charset="0"/>
              </a:rPr>
              <a:t>التقديم</a:t>
            </a:r>
            <a:r>
              <a:rPr lang="ar-DZ" sz="1400" b="1" dirty="0" smtClean="0">
                <a:latin typeface="Arial" panose="020B0604020202020204" pitchFamily="34" charset="0"/>
                <a:cs typeface="Arial" panose="020B0604020202020204" pitchFamily="34" charset="0"/>
              </a:rPr>
              <a:t>:</a:t>
            </a:r>
          </a:p>
          <a:p>
            <a:pPr algn="ctr"/>
            <a:endParaRPr lang="ar-DZ" sz="1400" b="1" dirty="0" smtClean="0">
              <a:solidFill>
                <a:srgbClr val="004445"/>
              </a:solidFill>
              <a:latin typeface="Arial" panose="020B0604020202020204" pitchFamily="34" charset="0"/>
              <a:cs typeface="Arial" panose="020B0604020202020204" pitchFamily="34" charset="0"/>
            </a:endParaRPr>
          </a:p>
          <a:p>
            <a:pPr algn="ctr"/>
            <a:r>
              <a:rPr lang="ar-DZ" sz="1400" b="1" dirty="0" smtClean="0">
                <a:solidFill>
                  <a:srgbClr val="004445"/>
                </a:solidFill>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يهــدف هذا المعيار إلى بيان </a:t>
            </a:r>
            <a:r>
              <a:rPr lang="ar-DZ" sz="1400" b="1" dirty="0" smtClean="0">
                <a:latin typeface="Arial" panose="020B0604020202020204" pitchFamily="34" charset="0"/>
                <a:cs typeface="Arial" panose="020B0604020202020204" pitchFamily="34" charset="0"/>
              </a:rPr>
              <a:t>أهم </a:t>
            </a:r>
            <a:r>
              <a:rPr lang="ar-DZ" sz="1400" b="1" dirty="0">
                <a:latin typeface="Arial" panose="020B0604020202020204" pitchFamily="34" charset="0"/>
                <a:cs typeface="Arial" panose="020B0604020202020204" pitchFamily="34" charset="0"/>
              </a:rPr>
              <a:t>طرق حماية رأس المال والاســتثمارات في</a:t>
            </a:r>
            <a:br>
              <a:rPr lang="ar-DZ" sz="1400" b="1" dirty="0">
                <a:latin typeface="Arial" panose="020B0604020202020204" pitchFamily="34" charset="0"/>
                <a:cs typeface="Arial" panose="020B0604020202020204" pitchFamily="34" charset="0"/>
              </a:rPr>
            </a:br>
            <a:r>
              <a:rPr lang="ar-DZ" sz="1400" b="1" dirty="0" smtClean="0">
                <a:latin typeface="Arial" panose="020B0604020202020204" pitchFamily="34" charset="0"/>
                <a:cs typeface="Arial" panose="020B0604020202020204" pitchFamily="34" charset="0"/>
              </a:rPr>
              <a:t>(المؤسســات </a:t>
            </a:r>
            <a:r>
              <a:rPr lang="ar-DZ" sz="1400" b="1" dirty="0">
                <a:latin typeface="Arial" panose="020B0604020202020204" pitchFamily="34" charset="0"/>
                <a:cs typeface="Arial" panose="020B0604020202020204" pitchFamily="34" charset="0"/>
              </a:rPr>
              <a:t>المالية </a:t>
            </a:r>
            <a:r>
              <a:rPr lang="ar-DZ" sz="1400" b="1" dirty="0" smtClean="0">
                <a:latin typeface="Arial" panose="020B0604020202020204" pitchFamily="34" charset="0"/>
                <a:cs typeface="Arial" panose="020B0604020202020204" pitchFamily="34" charset="0"/>
              </a:rPr>
              <a:t>الإسلامية) وما </a:t>
            </a:r>
            <a:r>
              <a:rPr lang="ar-DZ" sz="1400" b="1" dirty="0">
                <a:latin typeface="Arial" panose="020B0604020202020204" pitchFamily="34" charset="0"/>
                <a:cs typeface="Arial" panose="020B0604020202020204" pitchFamily="34" charset="0"/>
              </a:rPr>
              <a:t>يجوز منها ً شــرعا وما لا يجوز، مع ضوابطها</a:t>
            </a:r>
            <a:br>
              <a:rPr lang="ar-DZ" sz="1400" b="1" dirty="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الشرعية </a:t>
            </a:r>
            <a:endParaRPr lang="ar-SY" sz="1400" b="1" dirty="0">
              <a:solidFill>
                <a:srgbClr val="004445"/>
              </a:solidFill>
              <a:latin typeface="Arial" panose="020B0604020202020204" pitchFamily="34" charset="0"/>
              <a:cs typeface="Arial" panose="020B0604020202020204" pitchFamily="34" charset="0"/>
            </a:endParaRPr>
          </a:p>
        </p:txBody>
      </p:sp>
      <p:sp>
        <p:nvSpPr>
          <p:cNvPr id="16" name="مربع نص 15">
            <a:extLst>
              <a:ext uri="{FF2B5EF4-FFF2-40B4-BE49-F238E27FC236}">
                <a16:creationId xmlns="" xmlns:a16="http://schemas.microsoft.com/office/drawing/2014/main" id="{E923CB9C-7429-4E41-AE28-4E0A451CAA3F}"/>
              </a:ext>
            </a:extLst>
          </p:cNvPr>
          <p:cNvSpPr txBox="1"/>
          <p:nvPr/>
        </p:nvSpPr>
        <p:spPr>
          <a:xfrm>
            <a:off x="1032199" y="840017"/>
            <a:ext cx="2179038" cy="1969770"/>
          </a:xfrm>
          <a:prstGeom prst="rect">
            <a:avLst/>
          </a:prstGeom>
          <a:noFill/>
        </p:spPr>
        <p:txBody>
          <a:bodyPr wrap="square" rtlCol="1">
            <a:spAutoFit/>
          </a:bodyPr>
          <a:lstStyle/>
          <a:p>
            <a:pPr algn="ctr"/>
            <a:r>
              <a:rPr lang="ar-DZ" sz="1400" b="1" u="sng" dirty="0" smtClean="0">
                <a:solidFill>
                  <a:srgbClr val="004445"/>
                </a:solidFill>
                <a:latin typeface="Arial" panose="020B0604020202020204" pitchFamily="34" charset="0"/>
                <a:cs typeface="Arial" panose="020B0604020202020204" pitchFamily="34" charset="0"/>
              </a:rPr>
              <a:t>تعريف:</a:t>
            </a:r>
          </a:p>
          <a:p>
            <a:pPr algn="ctr"/>
            <a:r>
              <a:rPr lang="ar-DZ" sz="1200" b="1" dirty="0">
                <a:latin typeface="Arial" panose="020B0604020202020204" pitchFamily="34" charset="0"/>
                <a:cs typeface="Arial" panose="020B0604020202020204" pitchFamily="34" charset="0"/>
              </a:rPr>
              <a:t>حماية رأس المال - وكذلك </a:t>
            </a:r>
            <a:r>
              <a:rPr lang="ar-DZ" sz="1200" b="1" dirty="0" smtClean="0">
                <a:latin typeface="Arial" panose="020B0604020202020204" pitchFamily="34" charset="0"/>
                <a:cs typeface="Arial" panose="020B0604020202020204" pitchFamily="34" charset="0"/>
              </a:rPr>
              <a:t>الاستثمارات هي</a:t>
            </a:r>
            <a:r>
              <a:rPr lang="ar-DZ" sz="1200" b="1" dirty="0">
                <a:latin typeface="Arial" panose="020B0604020202020204" pitchFamily="34" charset="0"/>
                <a:cs typeface="Arial" panose="020B0604020202020204" pitchFamily="34" charset="0"/>
              </a:rPr>
              <a:t>: استخدام الوسائل المتاحة</a:t>
            </a:r>
            <a:br>
              <a:rPr lang="ar-DZ" sz="1200" b="1" dirty="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للوقاية من الخسارة، أو النقصان، أو التلف، وهي أعم من ضمان رأس المال المستثمر</a:t>
            </a:r>
            <a:r>
              <a:rPr lang="ar-DZ" sz="1200" b="1" dirty="0">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مــن </a:t>
            </a:r>
            <a:r>
              <a:rPr lang="ar-DZ" sz="1200" b="1" dirty="0">
                <a:latin typeface="Arial" panose="020B0604020202020204" pitchFamily="34" charset="0"/>
                <a:cs typeface="Arial" panose="020B0604020202020204" pitchFamily="34" charset="0"/>
              </a:rPr>
              <a:t>حيث </a:t>
            </a:r>
            <a:r>
              <a:rPr lang="ar-DZ" sz="1200" b="1" dirty="0" smtClean="0">
                <a:latin typeface="Arial" panose="020B0604020202020204" pitchFamily="34" charset="0"/>
                <a:cs typeface="Arial" panose="020B0604020202020204" pitchFamily="34" charset="0"/>
              </a:rPr>
              <a:t>إن </a:t>
            </a:r>
            <a:r>
              <a:rPr lang="ar-DZ" sz="1200" b="1" dirty="0">
                <a:latin typeface="Arial" panose="020B0604020202020204" pitchFamily="34" charset="0"/>
                <a:cs typeface="Arial" panose="020B0604020202020204" pitchFamily="34" charset="0"/>
              </a:rPr>
              <a:t>الضمان هو الالتــزام من جهة </a:t>
            </a:r>
            <a:r>
              <a:rPr lang="ar-DZ" sz="1200" b="1" dirty="0" smtClean="0">
                <a:latin typeface="Arial" panose="020B0604020202020204" pitchFamily="34" charset="0"/>
                <a:cs typeface="Arial" panose="020B0604020202020204" pitchFamily="34" charset="0"/>
              </a:rPr>
              <a:t>ّ </a:t>
            </a:r>
            <a:r>
              <a:rPr lang="ar-DZ" sz="1200" b="1" dirty="0">
                <a:latin typeface="Arial" panose="020B0604020202020204" pitchFamily="34" charset="0"/>
                <a:cs typeface="Arial" panose="020B0604020202020204" pitchFamily="34" charset="0"/>
              </a:rPr>
              <a:t>معينة بتحمل مــا يلحق برأس المال من</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خسارة، أو نقصان أو تلف. أما الحماية، فهي: وقاية رأس المال </a:t>
            </a:r>
            <a:endParaRPr lang="ar-SY" sz="1200" b="1" u="sng" dirty="0">
              <a:solidFill>
                <a:srgbClr val="004445"/>
              </a:solidFill>
              <a:latin typeface="Arial" panose="020B0604020202020204" pitchFamily="34" charset="0"/>
              <a:cs typeface="Arial" panose="020B0604020202020204" pitchFamily="34" charset="0"/>
            </a:endParaRPr>
          </a:p>
        </p:txBody>
      </p:sp>
      <p:sp>
        <p:nvSpPr>
          <p:cNvPr id="17" name="مربع نص 16">
            <a:extLst>
              <a:ext uri="{FF2B5EF4-FFF2-40B4-BE49-F238E27FC236}">
                <a16:creationId xmlns="" xmlns:a16="http://schemas.microsoft.com/office/drawing/2014/main" id="{D42330B3-832A-4E54-8AD9-1A88432E19ED}"/>
              </a:ext>
            </a:extLst>
          </p:cNvPr>
          <p:cNvSpPr txBox="1"/>
          <p:nvPr/>
        </p:nvSpPr>
        <p:spPr>
          <a:xfrm>
            <a:off x="9110740" y="4663636"/>
            <a:ext cx="2084173" cy="1077218"/>
          </a:xfrm>
          <a:prstGeom prst="rect">
            <a:avLst/>
          </a:prstGeom>
          <a:noFill/>
        </p:spPr>
        <p:txBody>
          <a:bodyPr wrap="square" rtlCol="1">
            <a:spAutoFit/>
          </a:bodyPr>
          <a:lstStyle/>
          <a:p>
            <a:pPr algn="ctr"/>
            <a:r>
              <a:rPr lang="ar-DZ" sz="1600" b="1" u="sng" dirty="0">
                <a:latin typeface="Arial" panose="020B0604020202020204" pitchFamily="34" charset="0"/>
                <a:cs typeface="Arial" panose="020B0604020202020204" pitchFamily="34" charset="0"/>
              </a:rPr>
              <a:t>تاريخ إصدار المعيار</a:t>
            </a:r>
            <a:r>
              <a:rPr lang="ar-DZ" sz="1600" dirty="0" smtClean="0">
                <a:latin typeface="Arial" panose="020B0604020202020204" pitchFamily="34" charset="0"/>
                <a:cs typeface="Arial" panose="020B0604020202020204" pitchFamily="34" charset="0"/>
              </a:rPr>
              <a:t>:</a:t>
            </a:r>
          </a:p>
          <a:p>
            <a:pPr algn="ctr"/>
            <a:r>
              <a:rPr lang="ar-DZ" sz="1600" b="1" dirty="0">
                <a:latin typeface="Arial" panose="020B0604020202020204" pitchFamily="34" charset="0"/>
                <a:cs typeface="Arial" panose="020B0604020202020204" pitchFamily="34" charset="0"/>
              </a:rPr>
              <a:t/>
            </a:r>
            <a:br>
              <a:rPr lang="ar-DZ" sz="1600" b="1" dirty="0">
                <a:latin typeface="Arial" panose="020B0604020202020204" pitchFamily="34" charset="0"/>
                <a:cs typeface="Arial" panose="020B0604020202020204" pitchFamily="34" charset="0"/>
              </a:rPr>
            </a:br>
            <a:r>
              <a:rPr lang="ar-DZ" sz="1600" b="1" dirty="0">
                <a:latin typeface="Arial" panose="020B0604020202020204" pitchFamily="34" charset="0"/>
                <a:cs typeface="Arial" panose="020B0604020202020204" pitchFamily="34" charset="0"/>
              </a:rPr>
              <a:t>صدر هذا المعيار بتاريخ </a:t>
            </a:r>
            <a:br>
              <a:rPr lang="ar-DZ" sz="1600" b="1" dirty="0">
                <a:latin typeface="Arial" panose="020B0604020202020204" pitchFamily="34" charset="0"/>
                <a:cs typeface="Arial" panose="020B0604020202020204" pitchFamily="34" charset="0"/>
              </a:rPr>
            </a:br>
            <a:r>
              <a:rPr lang="ar-DZ" sz="1600" b="1" dirty="0" smtClean="0">
                <a:latin typeface="Arial" panose="020B0604020202020204" pitchFamily="34" charset="0"/>
                <a:cs typeface="Arial" panose="020B0604020202020204" pitchFamily="34" charset="0"/>
              </a:rPr>
              <a:t>30 نوفمبر 2010</a:t>
            </a:r>
            <a:endParaRPr lang="ar-SY" sz="1600" b="1" dirty="0">
              <a:solidFill>
                <a:srgbClr val="004445"/>
              </a:solidFill>
              <a:latin typeface="Arial" panose="020B0604020202020204" pitchFamily="34" charset="0"/>
              <a:cs typeface="Arial" panose="020B0604020202020204" pitchFamily="34" charset="0"/>
            </a:endParaRPr>
          </a:p>
        </p:txBody>
      </p:sp>
      <p:sp>
        <p:nvSpPr>
          <p:cNvPr id="18" name="مربع نص 17">
            <a:extLst>
              <a:ext uri="{FF2B5EF4-FFF2-40B4-BE49-F238E27FC236}">
                <a16:creationId xmlns="" xmlns:a16="http://schemas.microsoft.com/office/drawing/2014/main" id="{77D5A74A-3ED5-42E0-8EC1-9C7C4B112E9E}"/>
              </a:ext>
            </a:extLst>
          </p:cNvPr>
          <p:cNvSpPr txBox="1"/>
          <p:nvPr/>
        </p:nvSpPr>
        <p:spPr>
          <a:xfrm>
            <a:off x="1055958" y="4732026"/>
            <a:ext cx="2084173" cy="1323439"/>
          </a:xfrm>
          <a:prstGeom prst="rect">
            <a:avLst/>
          </a:prstGeom>
          <a:noFill/>
        </p:spPr>
        <p:txBody>
          <a:bodyPr wrap="square" rtlCol="1">
            <a:spAutoFit/>
          </a:bodyPr>
          <a:lstStyle/>
          <a:p>
            <a:pPr algn="ctr"/>
            <a:r>
              <a:rPr lang="ar-DZ" sz="1600" b="1" dirty="0" smtClean="0">
                <a:latin typeface="Arial" panose="020B0604020202020204" pitchFamily="34" charset="0"/>
                <a:cs typeface="Arial" panose="020B0604020202020204" pitchFamily="34" charset="0"/>
              </a:rPr>
              <a:t>-الحكم الشرعي</a:t>
            </a:r>
          </a:p>
          <a:p>
            <a:pPr algn="ctr"/>
            <a:r>
              <a:rPr lang="ar-DZ" sz="1600" b="1" dirty="0" smtClean="0">
                <a:latin typeface="Arial" panose="020B0604020202020204" pitchFamily="34" charset="0"/>
                <a:cs typeface="Arial" panose="020B0604020202020204" pitchFamily="34" charset="0"/>
              </a:rPr>
              <a:t>(حفظ المال)</a:t>
            </a:r>
          </a:p>
          <a:p>
            <a:pPr algn="ctr"/>
            <a:r>
              <a:rPr lang="ar-DZ" sz="1600" b="1" dirty="0" smtClean="0">
                <a:latin typeface="Arial" panose="020B0604020202020204" pitchFamily="34" charset="0"/>
                <a:cs typeface="Arial" panose="020B0604020202020204" pitchFamily="34" charset="0"/>
              </a:rPr>
              <a:t>-الوسائل المشروعة لحماية رأس المال </a:t>
            </a:r>
            <a:br>
              <a:rPr lang="ar-DZ" sz="1600" b="1" dirty="0" smtClean="0">
                <a:latin typeface="Arial" panose="020B0604020202020204" pitchFamily="34" charset="0"/>
                <a:cs typeface="Arial" panose="020B0604020202020204" pitchFamily="34" charset="0"/>
              </a:rPr>
            </a:br>
            <a:endParaRPr lang="ar-SY" sz="1600" b="1" dirty="0">
              <a:solidFill>
                <a:srgbClr val="004445"/>
              </a:solidFill>
              <a:latin typeface="Arial" panose="020B0604020202020204" pitchFamily="34" charset="0"/>
              <a:cs typeface="Arial" panose="020B0604020202020204" pitchFamily="34" charset="0"/>
            </a:endParaRPr>
          </a:p>
        </p:txBody>
      </p:sp>
      <p:sp>
        <p:nvSpPr>
          <p:cNvPr id="19" name="شكل بيضاوي 3">
            <a:extLst>
              <a:ext uri="{FF2B5EF4-FFF2-40B4-BE49-F238E27FC236}">
                <a16:creationId xmlns="" xmlns:a16="http://schemas.microsoft.com/office/drawing/2014/main" id="{8A8CE46D-1A3B-455F-9B10-7224D372F1D8}"/>
              </a:ext>
            </a:extLst>
          </p:cNvPr>
          <p:cNvSpPr/>
          <p:nvPr/>
        </p:nvSpPr>
        <p:spPr>
          <a:xfrm>
            <a:off x="4813643" y="78951"/>
            <a:ext cx="2825578" cy="282557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Y"/>
          </a:p>
        </p:txBody>
      </p:sp>
      <p:sp>
        <p:nvSpPr>
          <p:cNvPr id="20" name="شكل بيضاوي 3">
            <a:extLst>
              <a:ext uri="{FF2B5EF4-FFF2-40B4-BE49-F238E27FC236}">
                <a16:creationId xmlns="" xmlns:a16="http://schemas.microsoft.com/office/drawing/2014/main" id="{8A8CE46D-1A3B-455F-9B10-7224D372F1D8}"/>
              </a:ext>
            </a:extLst>
          </p:cNvPr>
          <p:cNvSpPr/>
          <p:nvPr/>
        </p:nvSpPr>
        <p:spPr>
          <a:xfrm>
            <a:off x="4778143" y="3980956"/>
            <a:ext cx="2825578" cy="282557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Y"/>
          </a:p>
        </p:txBody>
      </p:sp>
      <p:sp>
        <p:nvSpPr>
          <p:cNvPr id="21" name="مربع نص 14">
            <a:extLst>
              <a:ext uri="{FF2B5EF4-FFF2-40B4-BE49-F238E27FC236}">
                <a16:creationId xmlns="" xmlns:a16="http://schemas.microsoft.com/office/drawing/2014/main" id="{7FDD14CA-32DA-444F-BF67-10AB97F39A83}"/>
              </a:ext>
            </a:extLst>
          </p:cNvPr>
          <p:cNvSpPr txBox="1"/>
          <p:nvPr/>
        </p:nvSpPr>
        <p:spPr>
          <a:xfrm>
            <a:off x="5184345" y="887604"/>
            <a:ext cx="2084173" cy="1600438"/>
          </a:xfrm>
          <a:prstGeom prst="rect">
            <a:avLst/>
          </a:prstGeom>
          <a:noFill/>
        </p:spPr>
        <p:txBody>
          <a:bodyPr wrap="square" rtlCol="1">
            <a:spAutoFit/>
          </a:bodyPr>
          <a:lstStyle/>
          <a:p>
            <a:pPr algn="ctr"/>
            <a:r>
              <a:rPr lang="ar-DZ" sz="1400" b="1" u="sng" dirty="0" smtClean="0">
                <a:latin typeface="Arial" panose="020B0604020202020204" pitchFamily="34" charset="0"/>
                <a:cs typeface="Arial" panose="020B0604020202020204" pitchFamily="34" charset="0"/>
              </a:rPr>
              <a:t>نطاق المعيار:</a:t>
            </a:r>
          </a:p>
          <a:p>
            <a:pPr algn="ctr"/>
            <a:endParaRPr lang="ar-DZ" sz="1400" b="1" dirty="0" smtClean="0">
              <a:solidFill>
                <a:srgbClr val="004445"/>
              </a:solidFill>
              <a:latin typeface="Arial" panose="020B0604020202020204" pitchFamily="34" charset="0"/>
              <a:cs typeface="Arial" panose="020B0604020202020204" pitchFamily="34" charset="0"/>
            </a:endParaRPr>
          </a:p>
          <a:p>
            <a:pPr algn="ctr"/>
            <a:r>
              <a:rPr lang="ar-DZ" sz="1400" b="1" dirty="0">
                <a:latin typeface="Arial" panose="020B0604020202020204" pitchFamily="34" charset="0"/>
                <a:cs typeface="Arial" panose="020B0604020202020204" pitchFamily="34" charset="0"/>
              </a:rPr>
              <a:t>يتنــاول هــذا المعيــار الأدوات والوســائل </a:t>
            </a:r>
            <a:r>
              <a:rPr lang="ar-DZ" sz="1400" b="1" dirty="0" smtClean="0">
                <a:latin typeface="Arial" panose="020B0604020202020204" pitchFamily="34" charset="0"/>
                <a:cs typeface="Arial" panose="020B0604020202020204" pitchFamily="34" charset="0"/>
              </a:rPr>
              <a:t>المتَخــذة </a:t>
            </a:r>
            <a:r>
              <a:rPr lang="ar-DZ" sz="1400" b="1" dirty="0">
                <a:latin typeface="Arial" panose="020B0604020202020204" pitchFamily="34" charset="0"/>
                <a:cs typeface="Arial" panose="020B0604020202020204" pitchFamily="34" charset="0"/>
              </a:rPr>
              <a:t>لحمايــة رأس </a:t>
            </a:r>
            <a:r>
              <a:rPr lang="ar-DZ" sz="1400" b="1" dirty="0" smtClean="0">
                <a:latin typeface="Arial" panose="020B0604020202020204" pitchFamily="34" charset="0"/>
                <a:cs typeface="Arial" panose="020B0604020202020204" pitchFamily="34" charset="0"/>
              </a:rPr>
              <a:t>المال والاستثمارات </a:t>
            </a:r>
            <a:r>
              <a:rPr lang="ar-DZ" sz="1400" b="1" dirty="0">
                <a:latin typeface="Arial" panose="020B0604020202020204" pitchFamily="34" charset="0"/>
                <a:cs typeface="Arial" panose="020B0604020202020204" pitchFamily="34" charset="0"/>
              </a:rPr>
              <a:t>من الخسارة، والنقصان، والتلف </a:t>
            </a:r>
            <a:br>
              <a:rPr lang="ar-DZ" sz="1400" b="1" dirty="0">
                <a:latin typeface="Arial" panose="020B0604020202020204" pitchFamily="34" charset="0"/>
                <a:cs typeface="Arial" panose="020B0604020202020204" pitchFamily="34" charset="0"/>
              </a:rPr>
            </a:br>
            <a:endParaRPr lang="ar-SY" sz="1400" b="1" dirty="0">
              <a:solidFill>
                <a:srgbClr val="004445"/>
              </a:solidFill>
              <a:latin typeface="Arial" panose="020B0604020202020204" pitchFamily="34" charset="0"/>
              <a:cs typeface="Arial" panose="020B0604020202020204" pitchFamily="34" charset="0"/>
            </a:endParaRPr>
          </a:p>
        </p:txBody>
      </p:sp>
      <p:sp>
        <p:nvSpPr>
          <p:cNvPr id="22" name="مربع نص 14">
            <a:extLst>
              <a:ext uri="{FF2B5EF4-FFF2-40B4-BE49-F238E27FC236}">
                <a16:creationId xmlns="" xmlns:a16="http://schemas.microsoft.com/office/drawing/2014/main" id="{7FDD14CA-32DA-444F-BF67-10AB97F39A83}"/>
              </a:ext>
            </a:extLst>
          </p:cNvPr>
          <p:cNvSpPr txBox="1"/>
          <p:nvPr/>
        </p:nvSpPr>
        <p:spPr>
          <a:xfrm>
            <a:off x="5057007" y="4673140"/>
            <a:ext cx="2211511" cy="2031325"/>
          </a:xfrm>
          <a:prstGeom prst="rect">
            <a:avLst/>
          </a:prstGeom>
          <a:noFill/>
        </p:spPr>
        <p:txBody>
          <a:bodyPr wrap="square" rtlCol="1">
            <a:spAutoFit/>
          </a:bodyPr>
          <a:lstStyle/>
          <a:p>
            <a:pPr algn="ctr" rtl="1"/>
            <a:r>
              <a:rPr lang="ar-DZ" sz="1050" b="1" dirty="0">
                <a:latin typeface="Arial" panose="020B0604020202020204" pitchFamily="34" charset="0"/>
                <a:cs typeface="Arial" panose="020B0604020202020204" pitchFamily="34" charset="0"/>
              </a:rPr>
              <a:t>اشتراط ضمان رأس المال على </a:t>
            </a:r>
            <a:r>
              <a:rPr lang="ar-DZ" sz="1050" b="1" dirty="0" smtClean="0">
                <a:latin typeface="Arial" panose="020B0604020202020204" pitchFamily="34" charset="0"/>
                <a:cs typeface="Arial" panose="020B0604020202020204" pitchFamily="34" charset="0"/>
              </a:rPr>
              <a:t>المدير.</a:t>
            </a:r>
            <a:r>
              <a:rPr lang="ar-DZ" sz="1050" b="1" dirty="0">
                <a:latin typeface="Arial" panose="020B0604020202020204" pitchFamily="34" charset="0"/>
                <a:cs typeface="Arial" panose="020B0604020202020204" pitchFamily="34" charset="0"/>
              </a:rPr>
              <a:t> </a:t>
            </a:r>
            <a:r>
              <a:rPr lang="ar-DZ" sz="1050" b="1" dirty="0" smtClean="0">
                <a:latin typeface="Arial" panose="020B0604020202020204" pitchFamily="34" charset="0"/>
                <a:cs typeface="Arial" panose="020B0604020202020204" pitchFamily="34" charset="0"/>
              </a:rPr>
              <a:t>تعهد </a:t>
            </a:r>
            <a:r>
              <a:rPr lang="ar-DZ" sz="1050" b="1" dirty="0">
                <a:latin typeface="Arial" panose="020B0604020202020204" pitchFamily="34" charset="0"/>
                <a:cs typeface="Arial" panose="020B0604020202020204" pitchFamily="34" charset="0"/>
              </a:rPr>
              <a:t>طرف ثالث لمدير </a:t>
            </a:r>
            <a:r>
              <a:rPr lang="ar-DZ" sz="1050" b="1" dirty="0" smtClean="0">
                <a:latin typeface="Arial" panose="020B0604020202020204" pitchFamily="34" charset="0"/>
                <a:cs typeface="Arial" panose="020B0604020202020204" pitchFamily="34" charset="0"/>
              </a:rPr>
              <a:t>الاســتثمار بتحمل </a:t>
            </a:r>
            <a:r>
              <a:rPr lang="ar-DZ" sz="1050" b="1" dirty="0">
                <a:latin typeface="Arial" panose="020B0604020202020204" pitchFamily="34" charset="0"/>
                <a:cs typeface="Arial" panose="020B0604020202020204" pitchFamily="34" charset="0"/>
              </a:rPr>
              <a:t>الخسارة </a:t>
            </a:r>
            <a:r>
              <a:rPr lang="ar-DZ" sz="1050" b="1" dirty="0" smtClean="0">
                <a:latin typeface="Arial" panose="020B0604020202020204" pitchFamily="34" charset="0"/>
                <a:cs typeface="Arial" panose="020B0604020202020204" pitchFamily="34" charset="0"/>
              </a:rPr>
              <a:t> تعهدا  </a:t>
            </a:r>
            <a:r>
              <a:rPr lang="ar-DZ" sz="1050" b="1" dirty="0">
                <a:latin typeface="Arial" panose="020B0604020202020204" pitchFamily="34" charset="0"/>
                <a:cs typeface="Arial" panose="020B0604020202020204" pitchFamily="34" charset="0"/>
              </a:rPr>
              <a:t>مطلقا </a:t>
            </a:r>
            <a:r>
              <a:rPr lang="ar-DZ" sz="1050" b="1" dirty="0" smtClean="0">
                <a:latin typeface="Arial" panose="020B0604020202020204" pitchFamily="34" charset="0"/>
                <a:cs typeface="Arial" panose="020B0604020202020204" pitchFamily="34" charset="0"/>
              </a:rPr>
              <a:t>– أي</a:t>
            </a:r>
            <a:r>
              <a:rPr lang="ar-DZ" sz="1050" b="1" dirty="0">
                <a:latin typeface="Arial" panose="020B0604020202020204" pitchFamily="34" charset="0"/>
                <a:cs typeface="Arial" panose="020B0604020202020204" pitchFamily="34" charset="0"/>
              </a:rPr>
              <a:t> </a:t>
            </a:r>
            <a:r>
              <a:rPr lang="ar-DZ" sz="1050" b="1" dirty="0" smtClean="0">
                <a:latin typeface="Arial" panose="020B0604020202020204" pitchFamily="34" charset="0"/>
                <a:cs typeface="Arial" panose="020B0604020202020204" pitchFamily="34" charset="0"/>
              </a:rPr>
              <a:t>غير مقيد بالتعدي </a:t>
            </a:r>
            <a:r>
              <a:rPr lang="ar-DZ" sz="1050" b="1" dirty="0">
                <a:latin typeface="Arial" panose="020B0604020202020204" pitchFamily="34" charset="0"/>
                <a:cs typeface="Arial" panose="020B0604020202020204" pitchFamily="34" charset="0"/>
              </a:rPr>
              <a:t>أو التقصير - مع </a:t>
            </a:r>
            <a:r>
              <a:rPr lang="ar-DZ" sz="1050" b="1" dirty="0" smtClean="0">
                <a:latin typeface="Arial" panose="020B0604020202020204" pitchFamily="34" charset="0"/>
                <a:cs typeface="Arial" panose="020B0604020202020204" pitchFamily="34" charset="0"/>
              </a:rPr>
              <a:t> </a:t>
            </a:r>
            <a:r>
              <a:rPr lang="ar-DZ" sz="1050" b="1" dirty="0">
                <a:latin typeface="Arial" panose="020B0604020202020204" pitchFamily="34" charset="0"/>
                <a:cs typeface="Arial" panose="020B0604020202020204" pitchFamily="34" charset="0"/>
              </a:rPr>
              <a:t>حق الرجوع على </a:t>
            </a:r>
            <a:r>
              <a:rPr lang="ar-DZ" sz="1050" b="1" dirty="0" smtClean="0">
                <a:latin typeface="Arial" panose="020B0604020202020204" pitchFamily="34" charset="0"/>
                <a:cs typeface="Arial" panose="020B0604020202020204" pitchFamily="34" charset="0"/>
              </a:rPr>
              <a:t>المدير.</a:t>
            </a:r>
            <a:r>
              <a:rPr lang="ar-DZ" sz="1050" b="1" dirty="0">
                <a:latin typeface="Arial" panose="020B0604020202020204" pitchFamily="34" charset="0"/>
                <a:cs typeface="Arial" panose="020B0604020202020204" pitchFamily="34" charset="0"/>
              </a:rPr>
              <a:t> </a:t>
            </a:r>
            <a:r>
              <a:rPr lang="ar-DZ" sz="1050" b="1" dirty="0" smtClean="0">
                <a:latin typeface="Arial" panose="020B0604020202020204" pitchFamily="34" charset="0"/>
                <a:cs typeface="Arial" panose="020B0604020202020204" pitchFamily="34" charset="0"/>
              </a:rPr>
              <a:t>التزام </a:t>
            </a:r>
            <a:r>
              <a:rPr lang="ar-DZ" sz="1050" b="1" dirty="0">
                <a:latin typeface="Arial" panose="020B0604020202020204" pitchFamily="34" charset="0"/>
                <a:cs typeface="Arial" panose="020B0604020202020204" pitchFamily="34" charset="0"/>
              </a:rPr>
              <a:t>مدير الاســتثمار أو إلزامه بشــراء الأصول المســتثمرة </a:t>
            </a:r>
            <a:r>
              <a:rPr lang="ar-DZ" sz="1050" b="1" dirty="0" smtClean="0">
                <a:latin typeface="Arial" panose="020B0604020202020204" pitchFamily="34" charset="0"/>
                <a:cs typeface="Arial" panose="020B0604020202020204" pitchFamily="34" charset="0"/>
              </a:rPr>
              <a:t>بقيمتها الاسمية </a:t>
            </a:r>
            <a:r>
              <a:rPr lang="ar-DZ" sz="1050" b="1" dirty="0">
                <a:latin typeface="Arial" panose="020B0604020202020204" pitchFamily="34" charset="0"/>
                <a:cs typeface="Arial" panose="020B0604020202020204" pitchFamily="34" charset="0"/>
              </a:rPr>
              <a:t>أو بقيمة متفق عليها </a:t>
            </a:r>
            <a:r>
              <a:rPr lang="ar-DZ" sz="1050" b="1" dirty="0" smtClean="0">
                <a:latin typeface="Arial" panose="020B0604020202020204" pitchFamily="34" charset="0"/>
                <a:cs typeface="Arial" panose="020B0604020202020204" pitchFamily="34" charset="0"/>
              </a:rPr>
              <a:t> ابتداء.</a:t>
            </a:r>
            <a:r>
              <a:rPr lang="ar-DZ" sz="1050" b="1" dirty="0">
                <a:latin typeface="Arial" panose="020B0604020202020204" pitchFamily="34" charset="0"/>
                <a:cs typeface="Arial" panose="020B0604020202020204" pitchFamily="34" charset="0"/>
              </a:rPr>
              <a:t> </a:t>
            </a:r>
            <a:r>
              <a:rPr lang="ar-DZ" sz="1050" b="1" dirty="0" smtClean="0">
                <a:latin typeface="Arial" panose="020B0604020202020204" pitchFamily="34" charset="0"/>
                <a:cs typeface="Arial" panose="020B0604020202020204" pitchFamily="34" charset="0"/>
              </a:rPr>
              <a:t>التزام </a:t>
            </a:r>
            <a:r>
              <a:rPr lang="ar-DZ" sz="1050" b="1" dirty="0">
                <a:latin typeface="Arial" panose="020B0604020202020204" pitchFamily="34" charset="0"/>
                <a:cs typeface="Arial" panose="020B0604020202020204" pitchFamily="34" charset="0"/>
              </a:rPr>
              <a:t>طرف ثالث بضمان رأس المال بأجر يأخذه مقابل الضمان: وهو</a:t>
            </a:r>
            <a:br>
              <a:rPr lang="ar-DZ" sz="1050" b="1" dirty="0">
                <a:latin typeface="Arial" panose="020B0604020202020204" pitchFamily="34" charset="0"/>
                <a:cs typeface="Arial" panose="020B0604020202020204" pitchFamily="34" charset="0"/>
              </a:rPr>
            </a:br>
            <a:r>
              <a:rPr lang="ar-DZ" sz="1050" b="1" dirty="0">
                <a:latin typeface="Arial" panose="020B0604020202020204" pitchFamily="34" charset="0"/>
                <a:cs typeface="Arial" panose="020B0604020202020204" pitchFamily="34" charset="0"/>
              </a:rPr>
              <a:t>من التأمين </a:t>
            </a:r>
            <a:r>
              <a:rPr lang="ar-DZ" sz="1050" b="1" dirty="0" smtClean="0">
                <a:latin typeface="Arial" panose="020B0604020202020204" pitchFamily="34" charset="0"/>
                <a:cs typeface="Arial" panose="020B0604020202020204" pitchFamily="34" charset="0"/>
              </a:rPr>
              <a:t>التجاري.</a:t>
            </a:r>
            <a:r>
              <a:rPr lang="ar-DZ" sz="1050" b="1" dirty="0">
                <a:latin typeface="Arial" panose="020B0604020202020204" pitchFamily="34" charset="0"/>
                <a:cs typeface="Arial" panose="020B0604020202020204" pitchFamily="34" charset="0"/>
              </a:rPr>
              <a:t> </a:t>
            </a:r>
            <a:r>
              <a:rPr lang="ar-DZ" sz="1050" b="1" dirty="0" smtClean="0">
                <a:latin typeface="Arial" panose="020B0604020202020204" pitchFamily="34" charset="0"/>
                <a:cs typeface="Arial" panose="020B0604020202020204" pitchFamily="34" charset="0"/>
              </a:rPr>
              <a:t>حماية </a:t>
            </a:r>
            <a:r>
              <a:rPr lang="ar-DZ" sz="1050" b="1" dirty="0">
                <a:latin typeface="Arial" panose="020B0604020202020204" pitchFamily="34" charset="0"/>
                <a:cs typeface="Arial" panose="020B0604020202020204" pitchFamily="34" charset="0"/>
              </a:rPr>
              <a:t>رأس المال من خلال </a:t>
            </a:r>
            <a:r>
              <a:rPr lang="ar-DZ" sz="1050" b="1" dirty="0" smtClean="0">
                <a:latin typeface="Arial" panose="020B0604020202020204" pitchFamily="34" charset="0"/>
                <a:cs typeface="Arial" panose="020B0604020202020204" pitchFamily="34" charset="0"/>
              </a:rPr>
              <a:t>عقود التحوط </a:t>
            </a:r>
            <a:r>
              <a:rPr lang="ar-DZ" sz="1050" b="1" dirty="0">
                <a:latin typeface="Arial" panose="020B0604020202020204" pitchFamily="34" charset="0"/>
                <a:cs typeface="Arial" panose="020B0604020202020204" pitchFamily="34" charset="0"/>
              </a:rPr>
              <a:t>التقليدية، مثل: الاختيارات</a:t>
            </a:r>
            <a:br>
              <a:rPr lang="ar-DZ" sz="1050" b="1" dirty="0">
                <a:latin typeface="Arial" panose="020B0604020202020204" pitchFamily="34" charset="0"/>
                <a:cs typeface="Arial" panose="020B0604020202020204" pitchFamily="34" charset="0"/>
              </a:rPr>
            </a:br>
            <a:r>
              <a:rPr lang="ar-DZ" sz="1050" b="1" dirty="0" smtClean="0">
                <a:latin typeface="Arial" panose="020B0604020202020204" pitchFamily="34" charset="0"/>
                <a:cs typeface="Arial" panose="020B0604020202020204" pitchFamily="34" charset="0"/>
              </a:rPr>
              <a:t>والمستقبليات والمبادلات الآجلة. </a:t>
            </a:r>
            <a:r>
              <a:rPr lang="ar-DZ" sz="1050" b="1" dirty="0">
                <a:latin typeface="Arial" panose="020B0604020202020204" pitchFamily="34" charset="0"/>
                <a:cs typeface="Arial" panose="020B0604020202020204" pitchFamily="34" charset="0"/>
              </a:rPr>
              <a:t/>
            </a:r>
            <a:br>
              <a:rPr lang="ar-DZ" sz="1050" b="1" dirty="0">
                <a:latin typeface="Arial" panose="020B0604020202020204" pitchFamily="34" charset="0"/>
                <a:cs typeface="Arial" panose="020B0604020202020204" pitchFamily="34" charset="0"/>
              </a:rPr>
            </a:br>
            <a:endParaRPr lang="ar-SY" sz="1050" b="1" dirty="0">
              <a:solidFill>
                <a:srgbClr val="004445"/>
              </a:solidFill>
              <a:latin typeface="Arial" panose="020B0604020202020204" pitchFamily="34" charset="0"/>
              <a:cs typeface="Arial" panose="020B0604020202020204" pitchFamily="34" charset="0"/>
            </a:endParaRPr>
          </a:p>
        </p:txBody>
      </p:sp>
      <p:sp>
        <p:nvSpPr>
          <p:cNvPr id="23" name="مربع نص 11">
            <a:extLst>
              <a:ext uri="{FF2B5EF4-FFF2-40B4-BE49-F238E27FC236}">
                <a16:creationId xmlns="" xmlns:a16="http://schemas.microsoft.com/office/drawing/2014/main" id="{FA27A722-3B0F-4CB7-AC0B-2D8497EA3E00}"/>
              </a:ext>
            </a:extLst>
          </p:cNvPr>
          <p:cNvSpPr txBox="1"/>
          <p:nvPr/>
        </p:nvSpPr>
        <p:spPr>
          <a:xfrm>
            <a:off x="5734753" y="-21326"/>
            <a:ext cx="931665" cy="923330"/>
          </a:xfrm>
          <a:prstGeom prst="rect">
            <a:avLst/>
          </a:prstGeom>
          <a:noFill/>
        </p:spPr>
        <p:txBody>
          <a:bodyPr wrap="none" rtlCol="1">
            <a:spAutoFit/>
          </a:bodyPr>
          <a:lstStyle/>
          <a:p>
            <a:r>
              <a:rPr lang="ar-SY" sz="5400" dirty="0"/>
              <a:t>02</a:t>
            </a:r>
          </a:p>
        </p:txBody>
      </p:sp>
      <p:sp>
        <p:nvSpPr>
          <p:cNvPr id="24" name="مربع نص 11">
            <a:extLst>
              <a:ext uri="{FF2B5EF4-FFF2-40B4-BE49-F238E27FC236}">
                <a16:creationId xmlns="" xmlns:a16="http://schemas.microsoft.com/office/drawing/2014/main" id="{FA27A722-3B0F-4CB7-AC0B-2D8497EA3E00}"/>
              </a:ext>
            </a:extLst>
          </p:cNvPr>
          <p:cNvSpPr txBox="1"/>
          <p:nvPr/>
        </p:nvSpPr>
        <p:spPr>
          <a:xfrm>
            <a:off x="5670474" y="3837915"/>
            <a:ext cx="941283" cy="923330"/>
          </a:xfrm>
          <a:prstGeom prst="rect">
            <a:avLst/>
          </a:prstGeom>
          <a:noFill/>
        </p:spPr>
        <p:txBody>
          <a:bodyPr wrap="none" rtlCol="1">
            <a:spAutoFit/>
          </a:bodyPr>
          <a:lstStyle/>
          <a:p>
            <a:r>
              <a:rPr lang="ar-DZ" sz="5400" dirty="0" smtClean="0"/>
              <a:t>05</a:t>
            </a:r>
            <a:endParaRPr lang="ar-SY" sz="5400" dirty="0"/>
          </a:p>
        </p:txBody>
      </p:sp>
    </p:spTree>
    <p:custDataLst>
      <p:tags r:id="rId1"/>
    </p:custDataLst>
    <p:extLst>
      <p:ext uri="{BB962C8B-B14F-4D97-AF65-F5344CB8AC3E}">
        <p14:creationId xmlns:p14="http://schemas.microsoft.com/office/powerpoint/2010/main" val="2549563139"/>
      </p:ext>
    </p:extLst>
  </p:cSld>
  <p:clrMapOvr>
    <a:masterClrMapping/>
  </p:clrMapOvr>
  <p:transition spd="slow" advTm="12289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2" grpId="0"/>
      <p:bldP spid="13" grpId="0"/>
      <p:bldP spid="14" grpId="0"/>
      <p:bldP spid="15" grpId="0"/>
      <p:bldP spid="16" grpId="0"/>
      <p:bldP spid="17" grpId="0"/>
      <p:bldP spid="18" grpId="0"/>
      <p:bldP spid="19" grpId="0" animBg="1"/>
      <p:bldP spid="20" grpId="0" animBg="1"/>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ستطيل 25">
            <a:extLst>
              <a:ext uri="{FF2B5EF4-FFF2-40B4-BE49-F238E27FC236}">
                <a16:creationId xmlns="" xmlns:a16="http://schemas.microsoft.com/office/drawing/2014/main" id="{A01D4038-FB1B-4801-8E29-E8F3CFA7E8EF}"/>
              </a:ext>
            </a:extLst>
          </p:cNvPr>
          <p:cNvSpPr/>
          <p:nvPr/>
        </p:nvSpPr>
        <p:spPr>
          <a:xfrm>
            <a:off x="65168" y="4922443"/>
            <a:ext cx="7107928" cy="16434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b="1" dirty="0">
                <a:latin typeface="Arial" panose="020B0604020202020204" pitchFamily="34" charset="0"/>
                <a:cs typeface="Arial" panose="020B0604020202020204" pitchFamily="34" charset="0"/>
              </a:rPr>
              <a:t>ّ</a:t>
            </a:r>
            <a:endParaRPr lang="ar-SY" dirty="0"/>
          </a:p>
        </p:txBody>
      </p:sp>
      <p:sp>
        <p:nvSpPr>
          <p:cNvPr id="25" name="مستطيل 24">
            <a:extLst>
              <a:ext uri="{FF2B5EF4-FFF2-40B4-BE49-F238E27FC236}">
                <a16:creationId xmlns="" xmlns:a16="http://schemas.microsoft.com/office/drawing/2014/main" id="{B7BC3EF3-861D-4B09-B5A6-AC90681D99AC}"/>
              </a:ext>
            </a:extLst>
          </p:cNvPr>
          <p:cNvSpPr/>
          <p:nvPr/>
        </p:nvSpPr>
        <p:spPr>
          <a:xfrm>
            <a:off x="63179" y="2796384"/>
            <a:ext cx="7009943" cy="16434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24" name="مستطيل 23">
            <a:extLst>
              <a:ext uri="{FF2B5EF4-FFF2-40B4-BE49-F238E27FC236}">
                <a16:creationId xmlns="" xmlns:a16="http://schemas.microsoft.com/office/drawing/2014/main" id="{293B37CB-5082-42CF-8020-FE960A0FCE51}"/>
              </a:ext>
            </a:extLst>
          </p:cNvPr>
          <p:cNvSpPr/>
          <p:nvPr/>
        </p:nvSpPr>
        <p:spPr>
          <a:xfrm>
            <a:off x="0" y="494270"/>
            <a:ext cx="7107928" cy="16434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2" name="شكل بيضاوي 1">
            <a:extLst>
              <a:ext uri="{FF2B5EF4-FFF2-40B4-BE49-F238E27FC236}">
                <a16:creationId xmlns="" xmlns:a16="http://schemas.microsoft.com/office/drawing/2014/main" id="{CD348AE3-35F6-4DC4-95A5-BCC9AC788AE7}"/>
              </a:ext>
            </a:extLst>
          </p:cNvPr>
          <p:cNvSpPr/>
          <p:nvPr/>
        </p:nvSpPr>
        <p:spPr>
          <a:xfrm>
            <a:off x="6432678" y="494270"/>
            <a:ext cx="1562143" cy="164344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شكل بيضاوي 2">
            <a:extLst>
              <a:ext uri="{FF2B5EF4-FFF2-40B4-BE49-F238E27FC236}">
                <a16:creationId xmlns="" xmlns:a16="http://schemas.microsoft.com/office/drawing/2014/main" id="{BD2A67B8-8B31-40AC-8F52-64CEAD3CCCA6}"/>
              </a:ext>
            </a:extLst>
          </p:cNvPr>
          <p:cNvSpPr/>
          <p:nvPr/>
        </p:nvSpPr>
        <p:spPr>
          <a:xfrm>
            <a:off x="6351371" y="2717443"/>
            <a:ext cx="1643449" cy="16434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4" name="شكل بيضاوي 3">
            <a:extLst>
              <a:ext uri="{FF2B5EF4-FFF2-40B4-BE49-F238E27FC236}">
                <a16:creationId xmlns="" xmlns:a16="http://schemas.microsoft.com/office/drawing/2014/main" id="{8F88B1FB-460D-4718-B153-099C34D29C0D}"/>
              </a:ext>
            </a:extLst>
          </p:cNvPr>
          <p:cNvSpPr/>
          <p:nvPr/>
        </p:nvSpPr>
        <p:spPr>
          <a:xfrm>
            <a:off x="6351372" y="4870622"/>
            <a:ext cx="1643449" cy="16434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21" name="مربع نص 20">
            <a:extLst>
              <a:ext uri="{FF2B5EF4-FFF2-40B4-BE49-F238E27FC236}">
                <a16:creationId xmlns="" xmlns:a16="http://schemas.microsoft.com/office/drawing/2014/main" id="{AE1D03B2-85A5-40F4-AAF5-B861ACF720D8}"/>
              </a:ext>
            </a:extLst>
          </p:cNvPr>
          <p:cNvSpPr txBox="1"/>
          <p:nvPr/>
        </p:nvSpPr>
        <p:spPr>
          <a:xfrm>
            <a:off x="8351628" y="273435"/>
            <a:ext cx="3365024" cy="646331"/>
          </a:xfrm>
          <a:prstGeom prst="rect">
            <a:avLst/>
          </a:prstGeom>
          <a:noFill/>
        </p:spPr>
        <p:txBody>
          <a:bodyPr wrap="none" rtlCol="1">
            <a:spAutoFit/>
          </a:bodyPr>
          <a:lstStyle/>
          <a:p>
            <a:r>
              <a:rPr lang="ar-DZ" sz="3600" dirty="0" smtClean="0">
                <a:solidFill>
                  <a:schemeClr val="accent1"/>
                </a:solidFill>
              </a:rPr>
              <a:t>معيار 43 الإفلاس</a:t>
            </a:r>
            <a:endParaRPr lang="ar-SY" sz="3600" dirty="0">
              <a:solidFill>
                <a:schemeClr val="accent1"/>
              </a:solidFill>
            </a:endParaRPr>
          </a:p>
        </p:txBody>
      </p:sp>
      <p:sp>
        <p:nvSpPr>
          <p:cNvPr id="22" name="مربع نص 21">
            <a:extLst>
              <a:ext uri="{FF2B5EF4-FFF2-40B4-BE49-F238E27FC236}">
                <a16:creationId xmlns="" xmlns:a16="http://schemas.microsoft.com/office/drawing/2014/main" id="{0AF34A34-5864-4092-B798-71EEA916DB52}"/>
              </a:ext>
            </a:extLst>
          </p:cNvPr>
          <p:cNvSpPr txBox="1"/>
          <p:nvPr/>
        </p:nvSpPr>
        <p:spPr>
          <a:xfrm>
            <a:off x="8048223" y="1036906"/>
            <a:ext cx="3906709" cy="5262979"/>
          </a:xfrm>
          <a:prstGeom prst="rect">
            <a:avLst/>
          </a:prstGeom>
          <a:noFill/>
        </p:spPr>
        <p:txBody>
          <a:bodyPr wrap="square" rtlCol="1">
            <a:spAutoFit/>
          </a:bodyPr>
          <a:lstStyle/>
          <a:p>
            <a:pPr algn="just" rtl="1"/>
            <a:r>
              <a:rPr lang="ar-DZ" sz="1400" b="1" u="sng" dirty="0" smtClean="0">
                <a:solidFill>
                  <a:srgbClr val="FAF5E4"/>
                </a:solidFill>
                <a:latin typeface="Arial" panose="020B0604020202020204" pitchFamily="34" charset="0"/>
                <a:cs typeface="Arial" panose="020B0604020202020204" pitchFamily="34" charset="0"/>
              </a:rPr>
              <a:t>التقديم: </a:t>
            </a:r>
            <a:r>
              <a:rPr lang="ar-DZ" sz="1400" b="1" dirty="0">
                <a:solidFill>
                  <a:schemeClr val="bg1"/>
                </a:solidFill>
                <a:latin typeface="Arial" panose="020B0604020202020204" pitchFamily="34" charset="0"/>
                <a:cs typeface="Arial" panose="020B0604020202020204" pitchFamily="34" charset="0"/>
              </a:rPr>
              <a:t>يهدف هــذا المعيار إلى بيان أحكام الإفلاس والظروف التي تســبقه </a:t>
            </a:r>
            <a:r>
              <a:rPr lang="ar-DZ" sz="1400" b="1" dirty="0" smtClean="0">
                <a:solidFill>
                  <a:schemeClr val="bg1"/>
                </a:solidFill>
                <a:latin typeface="Arial" panose="020B0604020202020204" pitchFamily="34" charset="0"/>
                <a:cs typeface="Arial" panose="020B0604020202020204" pitchFamily="34" charset="0"/>
              </a:rPr>
              <a:t>ســواء</a:t>
            </a:r>
            <a:r>
              <a:rPr lang="ar-DZ" sz="1400" b="1" dirty="0">
                <a:solidFill>
                  <a:schemeClr val="bg1"/>
                </a:solidFill>
                <a:latin typeface="Arial" panose="020B0604020202020204" pitchFamily="34" charset="0"/>
                <a:cs typeface="Arial" panose="020B0604020202020204" pitchFamily="34" charset="0"/>
              </a:rPr>
              <a:t> </a:t>
            </a:r>
            <a:r>
              <a:rPr lang="ar-DZ" sz="1400" b="1" dirty="0" smtClean="0">
                <a:solidFill>
                  <a:schemeClr val="bg1"/>
                </a:solidFill>
                <a:latin typeface="Arial" panose="020B0604020202020204" pitchFamily="34" charset="0"/>
                <a:cs typeface="Arial" panose="020B0604020202020204" pitchFamily="34" charset="0"/>
              </a:rPr>
              <a:t>تعرضت </a:t>
            </a:r>
            <a:r>
              <a:rPr lang="ar-DZ" sz="1400" b="1" dirty="0">
                <a:solidFill>
                  <a:schemeClr val="bg1"/>
                </a:solidFill>
                <a:latin typeface="Arial" panose="020B0604020202020204" pitchFamily="34" charset="0"/>
                <a:cs typeface="Arial" panose="020B0604020202020204" pitchFamily="34" charset="0"/>
              </a:rPr>
              <a:t>له المؤسسات أم الشــركات أم الأفراد الذين تتعامل معهم </a:t>
            </a:r>
            <a:r>
              <a:rPr lang="ar-DZ" sz="1400" b="1" dirty="0" smtClean="0">
                <a:solidFill>
                  <a:schemeClr val="bg1"/>
                </a:solidFill>
                <a:latin typeface="Arial" panose="020B0604020202020204" pitchFamily="34" charset="0"/>
                <a:cs typeface="Arial" panose="020B0604020202020204" pitchFamily="34" charset="0"/>
              </a:rPr>
              <a:t>المؤسسات وسواء </a:t>
            </a:r>
            <a:r>
              <a:rPr lang="ar-DZ" sz="1400" b="1" dirty="0">
                <a:solidFill>
                  <a:schemeClr val="bg1"/>
                </a:solidFill>
                <a:latin typeface="Arial" panose="020B0604020202020204" pitchFamily="34" charset="0"/>
                <a:cs typeface="Arial" panose="020B0604020202020204" pitchFamily="34" charset="0"/>
              </a:rPr>
              <a:t>كان الشخص </a:t>
            </a:r>
            <a:r>
              <a:rPr lang="ar-DZ" sz="1400" b="1" dirty="0" smtClean="0">
                <a:solidFill>
                  <a:schemeClr val="bg1"/>
                </a:solidFill>
                <a:latin typeface="Arial" panose="020B0604020202020204" pitchFamily="34" charset="0"/>
                <a:cs typeface="Arial" panose="020B0604020202020204" pitchFamily="34" charset="0"/>
              </a:rPr>
              <a:t>تاجرا </a:t>
            </a:r>
            <a:r>
              <a:rPr lang="ar-DZ" sz="1400" b="1" dirty="0">
                <a:solidFill>
                  <a:schemeClr val="bg1"/>
                </a:solidFill>
                <a:latin typeface="Arial" panose="020B0604020202020204" pitchFamily="34" charset="0"/>
                <a:cs typeface="Arial" panose="020B0604020202020204" pitchFamily="34" charset="0"/>
              </a:rPr>
              <a:t>أم غير تاجر </a:t>
            </a:r>
            <a:r>
              <a:rPr lang="ar-DZ" sz="1400" b="1" dirty="0" smtClean="0">
                <a:solidFill>
                  <a:schemeClr val="bg1"/>
                </a:solidFill>
                <a:latin typeface="Arial" panose="020B0604020202020204" pitchFamily="34" charset="0"/>
                <a:cs typeface="Arial" panose="020B0604020202020204" pitchFamily="34" charset="0"/>
              </a:rPr>
              <a:t>,</a:t>
            </a:r>
          </a:p>
          <a:p>
            <a:pPr algn="just" rtl="1"/>
            <a:endParaRPr lang="ar-DZ" sz="1400" b="1" dirty="0" smtClean="0">
              <a:solidFill>
                <a:schemeClr val="bg1"/>
              </a:solidFill>
              <a:latin typeface="Arial" panose="020B0604020202020204" pitchFamily="34" charset="0"/>
              <a:cs typeface="Arial" panose="020B0604020202020204" pitchFamily="34" charset="0"/>
            </a:endParaRPr>
          </a:p>
          <a:p>
            <a:pPr algn="just" rtl="1"/>
            <a:r>
              <a:rPr lang="ar-DZ" sz="1400" b="1" u="sng" dirty="0" smtClean="0">
                <a:solidFill>
                  <a:schemeClr val="bg1"/>
                </a:solidFill>
                <a:latin typeface="Arial" panose="020B0604020202020204" pitchFamily="34" charset="0"/>
                <a:cs typeface="Arial" panose="020B0604020202020204" pitchFamily="34" charset="0"/>
              </a:rPr>
              <a:t>نطاق المعيار:</a:t>
            </a:r>
            <a:r>
              <a:rPr lang="ar-DZ" sz="1400" b="1" dirty="0" smtClean="0">
                <a:solidFill>
                  <a:schemeClr val="bg1"/>
                </a:solidFill>
                <a:latin typeface="Arial" panose="020B0604020202020204" pitchFamily="34" charset="0"/>
                <a:cs typeface="Arial" panose="020B0604020202020204" pitchFamily="34" charset="0"/>
              </a:rPr>
              <a:t>  </a:t>
            </a:r>
            <a:r>
              <a:rPr lang="ar-DZ" sz="1400" b="1" dirty="0">
                <a:solidFill>
                  <a:schemeClr val="bg1"/>
                </a:solidFill>
                <a:latin typeface="Arial" panose="020B0604020202020204" pitchFamily="34" charset="0"/>
                <a:cs typeface="Arial" panose="020B0604020202020204" pitchFamily="34" charset="0"/>
              </a:rPr>
              <a:t>يتناول هذا المعيار الأحكام الشرعية المتعلقة بالإفلاس؛ من حيث موجبه </a:t>
            </a:r>
            <a:r>
              <a:rPr lang="ar-DZ" sz="1400" b="1" dirty="0" smtClean="0">
                <a:solidFill>
                  <a:schemeClr val="bg1"/>
                </a:solidFill>
                <a:latin typeface="Arial" panose="020B0604020202020204" pitchFamily="34" charset="0"/>
                <a:cs typeface="Arial" panose="020B0604020202020204" pitchFamily="34" charset="0"/>
              </a:rPr>
              <a:t>وما يترتب </a:t>
            </a:r>
            <a:r>
              <a:rPr lang="ar-DZ" sz="1400" b="1" dirty="0">
                <a:solidFill>
                  <a:schemeClr val="bg1"/>
                </a:solidFill>
                <a:latin typeface="Arial" panose="020B0604020202020204" pitchFamily="34" charset="0"/>
                <a:cs typeface="Arial" panose="020B0604020202020204" pitchFamily="34" charset="0"/>
              </a:rPr>
              <a:t>على تعرض المؤسســة له أو عملائها من مؤسسات وأفراد، سواء كانوا </a:t>
            </a:r>
            <a:r>
              <a:rPr lang="ar-DZ" sz="1400" b="1" dirty="0" smtClean="0">
                <a:solidFill>
                  <a:schemeClr val="bg1"/>
                </a:solidFill>
                <a:latin typeface="Arial" panose="020B0604020202020204" pitchFamily="34" charset="0"/>
                <a:cs typeface="Arial" panose="020B0604020202020204" pitchFamily="34" charset="0"/>
              </a:rPr>
              <a:t>تجارا أم </a:t>
            </a:r>
            <a:r>
              <a:rPr lang="ar-DZ" sz="1400" b="1" dirty="0">
                <a:solidFill>
                  <a:schemeClr val="bg1"/>
                </a:solidFill>
                <a:latin typeface="Arial" panose="020B0604020202020204" pitchFamily="34" charset="0"/>
                <a:cs typeface="Arial" panose="020B0604020202020204" pitchFamily="34" charset="0"/>
              </a:rPr>
              <a:t>لا، أو الحكم على المؤسســة به، وآثاره، وبخاصة بيع موجوداتها وقســمتها </a:t>
            </a:r>
            <a:r>
              <a:rPr lang="ar-DZ" sz="1400" b="1" dirty="0" smtClean="0">
                <a:solidFill>
                  <a:schemeClr val="bg1"/>
                </a:solidFill>
                <a:latin typeface="Arial" panose="020B0604020202020204" pitchFamily="34" charset="0"/>
                <a:cs typeface="Arial" panose="020B0604020202020204" pitchFamily="34" charset="0"/>
              </a:rPr>
              <a:t>بين الدائنين</a:t>
            </a:r>
            <a:r>
              <a:rPr lang="ar-DZ" sz="1400" b="1" dirty="0">
                <a:solidFill>
                  <a:schemeClr val="bg1"/>
                </a:solidFill>
                <a:latin typeface="Arial" panose="020B0604020202020204" pitchFamily="34" charset="0"/>
                <a:cs typeface="Arial" panose="020B0604020202020204" pitchFamily="34" charset="0"/>
              </a:rPr>
              <a:t>، وما تنتهي به حالة الإفلاس.</a:t>
            </a:r>
            <a:br>
              <a:rPr lang="ar-DZ" sz="1400" b="1" dirty="0">
                <a:solidFill>
                  <a:schemeClr val="bg1"/>
                </a:solidFill>
                <a:latin typeface="Arial" panose="020B0604020202020204" pitchFamily="34" charset="0"/>
                <a:cs typeface="Arial" panose="020B0604020202020204" pitchFamily="34" charset="0"/>
              </a:rPr>
            </a:br>
            <a:r>
              <a:rPr lang="ar-DZ" sz="1400" b="1" dirty="0">
                <a:solidFill>
                  <a:schemeClr val="bg1"/>
                </a:solidFill>
                <a:latin typeface="Arial" panose="020B0604020202020204" pitchFamily="34" charset="0"/>
                <a:cs typeface="Arial" panose="020B0604020202020204" pitchFamily="34" charset="0"/>
              </a:rPr>
              <a:t>ولا يتناول الإعسار </a:t>
            </a:r>
            <a:r>
              <a:rPr lang="ar-DZ" sz="1400" b="1" dirty="0" smtClean="0">
                <a:solidFill>
                  <a:schemeClr val="bg1"/>
                </a:solidFill>
                <a:latin typeface="Arial" panose="020B0604020202020204" pitchFamily="34" charset="0"/>
                <a:cs typeface="Arial" panose="020B0604020202020204" pitchFamily="34" charset="0"/>
              </a:rPr>
              <a:t>(بالمعنى الفقهي) </a:t>
            </a:r>
            <a:r>
              <a:rPr lang="ar-DZ" sz="1400" b="1" dirty="0">
                <a:solidFill>
                  <a:schemeClr val="bg1"/>
                </a:solidFill>
                <a:latin typeface="Arial" panose="020B0604020202020204" pitchFamily="34" charset="0"/>
                <a:cs typeface="Arial" panose="020B0604020202020204" pitchFamily="34" charset="0"/>
              </a:rPr>
              <a:t>ولا نقص السيولة ولا المماطلة دون </a:t>
            </a:r>
            <a:r>
              <a:rPr lang="ar-DZ" sz="1400" b="1" dirty="0" smtClean="0">
                <a:solidFill>
                  <a:schemeClr val="bg1"/>
                </a:solidFill>
                <a:latin typeface="Arial" panose="020B0604020202020204" pitchFamily="34" charset="0"/>
                <a:cs typeface="Arial" panose="020B0604020202020204" pitchFamily="34" charset="0"/>
              </a:rPr>
              <a:t>أن تؤدي </a:t>
            </a:r>
            <a:r>
              <a:rPr lang="ar-DZ" sz="1400" b="1" dirty="0">
                <a:solidFill>
                  <a:schemeClr val="bg1"/>
                </a:solidFill>
                <a:latin typeface="Arial" panose="020B0604020202020204" pitchFamily="34" charset="0"/>
                <a:cs typeface="Arial" panose="020B0604020202020204" pitchFamily="34" charset="0"/>
              </a:rPr>
              <a:t>إلى الحكم </a:t>
            </a:r>
            <a:r>
              <a:rPr lang="ar-DZ" sz="1400" b="1" dirty="0" smtClean="0">
                <a:solidFill>
                  <a:schemeClr val="bg1"/>
                </a:solidFill>
                <a:latin typeface="Arial" panose="020B0604020202020204" pitchFamily="34" charset="0"/>
                <a:cs typeface="Arial" panose="020B0604020202020204" pitchFamily="34" charset="0"/>
              </a:rPr>
              <a:t>بالإفلاس,</a:t>
            </a:r>
          </a:p>
          <a:p>
            <a:pPr algn="just" rtl="1"/>
            <a:endParaRPr lang="ar-DZ" sz="1400" b="1" dirty="0">
              <a:solidFill>
                <a:schemeClr val="bg1"/>
              </a:solidFill>
              <a:latin typeface="Arial" panose="020B0604020202020204" pitchFamily="34" charset="0"/>
              <a:cs typeface="Arial" panose="020B0604020202020204" pitchFamily="34" charset="0"/>
            </a:endParaRPr>
          </a:p>
          <a:p>
            <a:pPr algn="just" rtl="1"/>
            <a:r>
              <a:rPr lang="ar-DZ" sz="1400" b="1" u="sng" dirty="0">
                <a:solidFill>
                  <a:schemeClr val="bg1"/>
                </a:solidFill>
                <a:latin typeface="Arial" panose="020B0604020202020204" pitchFamily="34" charset="0"/>
                <a:cs typeface="Arial" panose="020B0604020202020204" pitchFamily="34" charset="0"/>
              </a:rPr>
              <a:t>تعريف الإفلاس </a:t>
            </a:r>
            <a:r>
              <a:rPr lang="ar-DZ" sz="1400" b="1" u="sng" dirty="0" smtClean="0">
                <a:solidFill>
                  <a:schemeClr val="bg1"/>
                </a:solidFill>
                <a:latin typeface="Arial" panose="020B0604020202020204" pitchFamily="34" charset="0"/>
                <a:cs typeface="Arial" panose="020B0604020202020204" pitchFamily="34" charset="0"/>
              </a:rPr>
              <a:t>والتفليس</a:t>
            </a:r>
            <a:r>
              <a:rPr lang="ar-DZ" sz="1400" b="1" dirty="0" smtClean="0">
                <a:solidFill>
                  <a:schemeClr val="bg1"/>
                </a:solidFill>
                <a:latin typeface="Arial" panose="020B0604020202020204" pitchFamily="34" charset="0"/>
                <a:cs typeface="Arial" panose="020B0604020202020204" pitchFamily="34" charset="0"/>
              </a:rPr>
              <a:t>: الإفلاس </a:t>
            </a:r>
            <a:r>
              <a:rPr lang="ar-DZ" sz="1400" b="1" dirty="0">
                <a:solidFill>
                  <a:schemeClr val="bg1"/>
                </a:solidFill>
                <a:latin typeface="Arial" panose="020B0604020202020204" pitchFamily="34" charset="0"/>
                <a:cs typeface="Arial" panose="020B0604020202020204" pitchFamily="34" charset="0"/>
              </a:rPr>
              <a:t>هو: أن تكون الديون الحالة على المدين أكثر من </a:t>
            </a:r>
            <a:r>
              <a:rPr lang="ar-DZ" sz="1400" b="1" dirty="0" smtClean="0">
                <a:solidFill>
                  <a:schemeClr val="bg1"/>
                </a:solidFill>
                <a:latin typeface="Arial" panose="020B0604020202020204" pitchFamily="34" charset="0"/>
                <a:cs typeface="Arial" panose="020B0604020202020204" pitchFamily="34" charset="0"/>
              </a:rPr>
              <a:t>ماله. والتفليــس </a:t>
            </a:r>
            <a:r>
              <a:rPr lang="ar-DZ" sz="1400" b="1" dirty="0">
                <a:solidFill>
                  <a:schemeClr val="bg1"/>
                </a:solidFill>
                <a:latin typeface="Arial" panose="020B0604020202020204" pitchFamily="34" charset="0"/>
                <a:cs typeface="Arial" panose="020B0604020202020204" pitchFamily="34" charset="0"/>
              </a:rPr>
              <a:t>هو: حكم القاضي على المدين بالإفــلاس بمنعه من التصرف </a:t>
            </a:r>
            <a:r>
              <a:rPr lang="ar-DZ" sz="1400" b="1" dirty="0" smtClean="0">
                <a:solidFill>
                  <a:schemeClr val="bg1"/>
                </a:solidFill>
                <a:latin typeface="Arial" panose="020B0604020202020204" pitchFamily="34" charset="0"/>
                <a:cs typeface="Arial" panose="020B0604020202020204" pitchFamily="34" charset="0"/>
              </a:rPr>
              <a:t>في ماله ,</a:t>
            </a:r>
          </a:p>
          <a:p>
            <a:pPr algn="just" rtl="1"/>
            <a:endParaRPr lang="ar-DZ" sz="1400" b="1" dirty="0">
              <a:solidFill>
                <a:schemeClr val="bg1"/>
              </a:solidFill>
              <a:latin typeface="Arial" panose="020B0604020202020204" pitchFamily="34" charset="0"/>
              <a:cs typeface="Arial" panose="020B0604020202020204" pitchFamily="34" charset="0"/>
            </a:endParaRPr>
          </a:p>
          <a:p>
            <a:pPr algn="just" rtl="1"/>
            <a:r>
              <a:rPr lang="ar-DZ" sz="1400" b="1" u="sng" dirty="0">
                <a:solidFill>
                  <a:schemeClr val="bg1"/>
                </a:solidFill>
                <a:latin typeface="Arial" panose="020B0604020202020204" pitchFamily="34" charset="0"/>
                <a:cs typeface="Arial" panose="020B0604020202020204" pitchFamily="34" charset="0"/>
              </a:rPr>
              <a:t>الحكم الشرعي </a:t>
            </a:r>
            <a:r>
              <a:rPr lang="ar-DZ" sz="1400" b="1" u="sng" dirty="0" smtClean="0">
                <a:solidFill>
                  <a:schemeClr val="bg1"/>
                </a:solidFill>
                <a:latin typeface="Arial" panose="020B0604020202020204" pitchFamily="34" charset="0"/>
                <a:cs typeface="Arial" panose="020B0604020202020204" pitchFamily="34" charset="0"/>
              </a:rPr>
              <a:t>للإفلاس</a:t>
            </a:r>
            <a:r>
              <a:rPr lang="ar-DZ" sz="1400" b="1" dirty="0" smtClean="0">
                <a:solidFill>
                  <a:schemeClr val="bg1"/>
                </a:solidFill>
                <a:latin typeface="Arial" panose="020B0604020202020204" pitchFamily="34" charset="0"/>
                <a:cs typeface="Arial" panose="020B0604020202020204" pitchFamily="34" charset="0"/>
              </a:rPr>
              <a:t>:</a:t>
            </a:r>
            <a:endParaRPr lang="ar-DZ" sz="1400" b="1" dirty="0">
              <a:solidFill>
                <a:schemeClr val="bg1"/>
              </a:solidFill>
              <a:latin typeface="Arial" panose="020B0604020202020204" pitchFamily="34" charset="0"/>
              <a:cs typeface="Arial" panose="020B0604020202020204" pitchFamily="34" charset="0"/>
            </a:endParaRPr>
          </a:p>
          <a:p>
            <a:pPr algn="just" rtl="1"/>
            <a:r>
              <a:rPr lang="ar-DZ" sz="1400" b="1" dirty="0" smtClean="0">
                <a:solidFill>
                  <a:schemeClr val="bg1"/>
                </a:solidFill>
                <a:latin typeface="Arial" panose="020B0604020202020204" pitchFamily="34" charset="0"/>
                <a:cs typeface="Arial" panose="020B0604020202020204" pitchFamily="34" charset="0"/>
              </a:rPr>
              <a:t>يجــب </a:t>
            </a:r>
            <a:r>
              <a:rPr lang="ar-DZ" sz="1400" b="1" dirty="0">
                <a:solidFill>
                  <a:schemeClr val="bg1"/>
                </a:solidFill>
                <a:latin typeface="Arial" panose="020B0604020202020204" pitchFamily="34" charset="0"/>
                <a:cs typeface="Arial" panose="020B0604020202020204" pitchFamily="34" charset="0"/>
              </a:rPr>
              <a:t>ديانة على من أحاطت ديونه بموجوداته الامتناع </a:t>
            </a:r>
            <a:r>
              <a:rPr lang="ar-DZ" sz="1400" b="1" dirty="0" smtClean="0">
                <a:solidFill>
                  <a:schemeClr val="bg1"/>
                </a:solidFill>
                <a:latin typeface="Arial" panose="020B0604020202020204" pitchFamily="34" charset="0"/>
                <a:cs typeface="Arial" panose="020B0604020202020204" pitchFamily="34" charset="0"/>
              </a:rPr>
              <a:t>عنّ أي تصرف</a:t>
            </a:r>
            <a:r>
              <a:rPr lang="ar-DZ" sz="1400" b="1" dirty="0">
                <a:solidFill>
                  <a:schemeClr val="bg1"/>
                </a:solidFill>
                <a:latin typeface="Arial" panose="020B0604020202020204" pitchFamily="34" charset="0"/>
                <a:cs typeface="Arial" panose="020B0604020202020204" pitchFamily="34" charset="0"/>
              </a:rPr>
              <a:t> </a:t>
            </a:r>
            <a:r>
              <a:rPr lang="ar-DZ" sz="1400" b="1" dirty="0" smtClean="0">
                <a:solidFill>
                  <a:schemeClr val="bg1"/>
                </a:solidFill>
                <a:latin typeface="Arial" panose="020B0604020202020204" pitchFamily="34" charset="0"/>
                <a:cs typeface="Arial" panose="020B0604020202020204" pitchFamily="34" charset="0"/>
              </a:rPr>
              <a:t>يضر </a:t>
            </a:r>
            <a:r>
              <a:rPr lang="ar-DZ" sz="1400" b="1" dirty="0">
                <a:solidFill>
                  <a:schemeClr val="bg1"/>
                </a:solidFill>
                <a:latin typeface="Arial" panose="020B0604020202020204" pitchFamily="34" charset="0"/>
                <a:cs typeface="Arial" panose="020B0604020202020204" pitchFamily="34" charset="0"/>
              </a:rPr>
              <a:t>الدائنين ولو لم يحكم عليه بالتفليس </a:t>
            </a:r>
            <a:r>
              <a:rPr lang="ar-DZ" sz="1400" b="1" dirty="0" smtClean="0">
                <a:solidFill>
                  <a:schemeClr val="bg1"/>
                </a:solidFill>
                <a:latin typeface="Arial" panose="020B0604020202020204" pitchFamily="34" charset="0"/>
                <a:cs typeface="Arial" panose="020B0604020202020204" pitchFamily="34" charset="0"/>
              </a:rPr>
              <a:t>,</a:t>
            </a:r>
            <a:endParaRPr lang="ar-DZ" sz="1400" dirty="0" smtClean="0">
              <a:solidFill>
                <a:schemeClr val="bg1"/>
              </a:solidFill>
              <a:latin typeface="Arial" panose="020B0604020202020204" pitchFamily="34" charset="0"/>
              <a:cs typeface="Arial" panose="020B0604020202020204" pitchFamily="34" charset="0"/>
            </a:endParaRPr>
          </a:p>
          <a:p>
            <a:pPr algn="just" rtl="1"/>
            <a:r>
              <a:rPr lang="ar-DZ" sz="1400" b="1" dirty="0">
                <a:solidFill>
                  <a:schemeClr val="bg1"/>
                </a:solidFill>
                <a:latin typeface="Arial" panose="020B0604020202020204" pitchFamily="34" charset="0"/>
                <a:cs typeface="Arial" panose="020B0604020202020204" pitchFamily="34" charset="0"/>
              </a:rPr>
              <a:t>يجب على الجهات المختصة تفليس من تحيط به الديون بزيادتها </a:t>
            </a:r>
            <a:r>
              <a:rPr lang="ar-DZ" sz="1400" b="1" dirty="0" smtClean="0">
                <a:solidFill>
                  <a:schemeClr val="bg1"/>
                </a:solidFill>
                <a:latin typeface="Arial" panose="020B0604020202020204" pitchFamily="34" charset="0"/>
                <a:cs typeface="Arial" panose="020B0604020202020204" pitchFamily="34" charset="0"/>
              </a:rPr>
              <a:t>عن موجوداته</a:t>
            </a:r>
            <a:r>
              <a:rPr lang="ar-DZ" sz="1400" b="1" dirty="0">
                <a:solidFill>
                  <a:schemeClr val="bg1"/>
                </a:solidFill>
                <a:latin typeface="Arial" panose="020B0604020202020204" pitchFamily="34" charset="0"/>
                <a:cs typeface="Arial" panose="020B0604020202020204" pitchFamily="34" charset="0"/>
              </a:rPr>
              <a:t>، وإيقاع الحجر المالي على تصرفاته في حال طلب الدائنين </a:t>
            </a:r>
            <a:r>
              <a:rPr lang="ar-DZ" sz="1400" dirty="0" smtClean="0">
                <a:solidFill>
                  <a:schemeClr val="bg1"/>
                </a:solidFill>
                <a:latin typeface="Arial" panose="020B0604020202020204" pitchFamily="34" charset="0"/>
                <a:cs typeface="Arial" panose="020B0604020202020204" pitchFamily="34" charset="0"/>
              </a:rPr>
              <a:t> , </a:t>
            </a:r>
            <a:r>
              <a:rPr lang="ar-DZ" sz="1400" b="1" dirty="0" smtClean="0">
                <a:solidFill>
                  <a:schemeClr val="bg1"/>
                </a:solidFill>
                <a:latin typeface="Arial" panose="020B0604020202020204" pitchFamily="34" charset="0"/>
                <a:cs typeface="Arial" panose="020B0604020202020204" pitchFamily="34" charset="0"/>
              </a:rPr>
              <a:t>إذا </a:t>
            </a:r>
            <a:r>
              <a:rPr lang="ar-DZ" sz="1400" b="1" dirty="0">
                <a:solidFill>
                  <a:schemeClr val="bg1"/>
                </a:solidFill>
                <a:latin typeface="Arial" panose="020B0604020202020204" pitchFamily="34" charset="0"/>
                <a:cs typeface="Arial" panose="020B0604020202020204" pitchFamily="34" charset="0"/>
              </a:rPr>
              <a:t>حكم على المدين بالإفلاس فيجب توثيقه والإشــهاد عليه </a:t>
            </a:r>
            <a:r>
              <a:rPr lang="ar-DZ" sz="1400" b="1" dirty="0" smtClean="0">
                <a:solidFill>
                  <a:schemeClr val="bg1"/>
                </a:solidFill>
                <a:latin typeface="Arial" panose="020B0604020202020204" pitchFamily="34" charset="0"/>
                <a:cs typeface="Arial" panose="020B0604020202020204" pitchFamily="34" charset="0"/>
              </a:rPr>
              <a:t>حسبما تقتضيه </a:t>
            </a:r>
            <a:r>
              <a:rPr lang="ar-DZ" sz="1400" b="1" dirty="0">
                <a:solidFill>
                  <a:schemeClr val="bg1"/>
                </a:solidFill>
                <a:latin typeface="Arial" panose="020B0604020202020204" pitchFamily="34" charset="0"/>
                <a:cs typeface="Arial" panose="020B0604020202020204" pitchFamily="34" charset="0"/>
              </a:rPr>
              <a:t>الإجراءات الرسمية </a:t>
            </a:r>
            <a:r>
              <a:rPr lang="ar-DZ" sz="1400" b="1" dirty="0" smtClean="0">
                <a:solidFill>
                  <a:schemeClr val="bg1"/>
                </a:solidFill>
                <a:latin typeface="Arial" panose="020B0604020202020204" pitchFamily="34" charset="0"/>
                <a:cs typeface="Arial" panose="020B0604020202020204" pitchFamily="34" charset="0"/>
              </a:rPr>
              <a:t>,</a:t>
            </a:r>
            <a:endParaRPr lang="ar-SY" sz="1400" b="1" dirty="0">
              <a:solidFill>
                <a:schemeClr val="bg1"/>
              </a:solidFill>
              <a:latin typeface="Arial" panose="020B0604020202020204" pitchFamily="34" charset="0"/>
              <a:cs typeface="Arial" panose="020B0604020202020204" pitchFamily="34" charset="0"/>
            </a:endParaRPr>
          </a:p>
        </p:txBody>
      </p:sp>
      <p:sp>
        <p:nvSpPr>
          <p:cNvPr id="27" name="مربع نص 26">
            <a:extLst>
              <a:ext uri="{FF2B5EF4-FFF2-40B4-BE49-F238E27FC236}">
                <a16:creationId xmlns="" xmlns:a16="http://schemas.microsoft.com/office/drawing/2014/main" id="{7265BC02-826F-43E7-8B93-AE88065D7B07}"/>
              </a:ext>
            </a:extLst>
          </p:cNvPr>
          <p:cNvSpPr txBox="1"/>
          <p:nvPr/>
        </p:nvSpPr>
        <p:spPr>
          <a:xfrm>
            <a:off x="6432678" y="1023160"/>
            <a:ext cx="1348446" cy="369332"/>
          </a:xfrm>
          <a:prstGeom prst="rect">
            <a:avLst/>
          </a:prstGeom>
          <a:noFill/>
        </p:spPr>
        <p:txBody>
          <a:bodyPr wrap="none" rtlCol="1">
            <a:spAutoFit/>
          </a:bodyPr>
          <a:lstStyle/>
          <a:p>
            <a:r>
              <a:rPr lang="ar-DZ" b="1" dirty="0">
                <a:latin typeface="Arial" panose="020B0604020202020204" pitchFamily="34" charset="0"/>
                <a:cs typeface="Arial" panose="020B0604020202020204" pitchFamily="34" charset="0"/>
              </a:rPr>
              <a:t>مراحل الإفلاس </a:t>
            </a:r>
            <a:endParaRPr lang="ar-SY" b="1" dirty="0">
              <a:solidFill>
                <a:srgbClr val="004445"/>
              </a:solidFill>
              <a:latin typeface="Arial" panose="020B0604020202020204" pitchFamily="34" charset="0"/>
              <a:cs typeface="Arial" panose="020B0604020202020204" pitchFamily="34" charset="0"/>
            </a:endParaRPr>
          </a:p>
        </p:txBody>
      </p:sp>
      <p:sp>
        <p:nvSpPr>
          <p:cNvPr id="28" name="مربع نص 27">
            <a:extLst>
              <a:ext uri="{FF2B5EF4-FFF2-40B4-BE49-F238E27FC236}">
                <a16:creationId xmlns="" xmlns:a16="http://schemas.microsoft.com/office/drawing/2014/main" id="{EAC1AB8A-9B8C-4A86-AB6D-DF2002CA61CE}"/>
              </a:ext>
            </a:extLst>
          </p:cNvPr>
          <p:cNvSpPr txBox="1"/>
          <p:nvPr/>
        </p:nvSpPr>
        <p:spPr>
          <a:xfrm>
            <a:off x="18087" y="715829"/>
            <a:ext cx="6414591" cy="1200329"/>
          </a:xfrm>
          <a:prstGeom prst="rect">
            <a:avLst/>
          </a:prstGeom>
          <a:noFill/>
        </p:spPr>
        <p:txBody>
          <a:bodyPr wrap="square" rtlCol="1">
            <a:spAutoFit/>
          </a:bodyPr>
          <a:lstStyle/>
          <a:p>
            <a:pPr algn="r"/>
            <a:r>
              <a:rPr lang="ar-DZ" sz="1200" b="1" dirty="0" smtClean="0">
                <a:latin typeface="Arial" panose="020B0604020202020204" pitchFamily="34" charset="0"/>
                <a:cs typeface="Arial" panose="020B0604020202020204" pitchFamily="34" charset="0"/>
              </a:rPr>
              <a:t> المرحلة الأولــى : </a:t>
            </a:r>
            <a:r>
              <a:rPr lang="ar-DZ" sz="1200" b="1" dirty="0">
                <a:latin typeface="Arial" panose="020B0604020202020204" pitchFamily="34" charset="0"/>
                <a:cs typeface="Arial" panose="020B0604020202020204" pitchFamily="34" charset="0"/>
              </a:rPr>
              <a:t>مطالبة المدين بســداد ما عليه </a:t>
            </a:r>
            <a:r>
              <a:rPr lang="ar-DZ" sz="1200" b="1" dirty="0" smtClean="0">
                <a:latin typeface="Arial" panose="020B0604020202020204" pitchFamily="34" charset="0"/>
                <a:cs typeface="Arial" panose="020B0604020202020204" pitchFamily="34" charset="0"/>
              </a:rPr>
              <a:t>بالمحاصة ،</a:t>
            </a:r>
            <a:r>
              <a:rPr lang="ar-DZ" sz="1200" b="1" dirty="0">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المرحلــة الثانية</a:t>
            </a:r>
            <a:r>
              <a:rPr lang="ar-DZ" sz="1200" b="1" dirty="0">
                <a:latin typeface="Arial" panose="020B0604020202020204" pitchFamily="34" charset="0"/>
                <a:cs typeface="Arial" panose="020B0604020202020204" pitchFamily="34" charset="0"/>
              </a:rPr>
              <a:t>: إذا امتنع المدين من ســداد ما عليه للدائنين يحق </a:t>
            </a:r>
            <a:r>
              <a:rPr lang="ar-DZ" sz="1200" b="1" dirty="0" smtClean="0">
                <a:latin typeface="Arial" panose="020B0604020202020204" pitchFamily="34" charset="0"/>
                <a:cs typeface="Arial" panose="020B0604020202020204" pitchFamily="34" charset="0"/>
              </a:rPr>
              <a:t>لهم القيام على المدين(الادعاء عليه)ً تمهيدا لطلب تفليسه، ولهم الاستعانة</a:t>
            </a:r>
            <a:r>
              <a:rPr lang="ar-DZ" sz="1200" b="1" dirty="0">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بالجهات المختصة، </a:t>
            </a:r>
            <a:r>
              <a:rPr lang="ar-DZ" sz="1200" b="1" dirty="0">
                <a:latin typeface="Arial" panose="020B0604020202020204" pitchFamily="34" charset="0"/>
                <a:cs typeface="Arial" panose="020B0604020202020204" pitchFamily="34" charset="0"/>
              </a:rPr>
              <a:t>يشترط للحكم بتفليس المدين ما </a:t>
            </a:r>
            <a:r>
              <a:rPr lang="ar-DZ" sz="1200" b="1" dirty="0" smtClean="0">
                <a:latin typeface="Arial" panose="020B0604020202020204" pitchFamily="34" charset="0"/>
                <a:cs typeface="Arial" panose="020B0604020202020204" pitchFamily="34" charset="0"/>
              </a:rPr>
              <a:t>يلي:</a:t>
            </a:r>
            <a:r>
              <a:rPr lang="ar-DZ" sz="1200" b="1" dirty="0">
                <a:latin typeface="Arial" panose="020B0604020202020204" pitchFamily="34" charset="0"/>
                <a:cs typeface="Arial" panose="020B0604020202020204" pitchFamily="34" charset="0"/>
              </a:rPr>
              <a:t> م</a:t>
            </a:r>
            <a:r>
              <a:rPr lang="ar-DZ" sz="1200" b="1" dirty="0" smtClean="0">
                <a:latin typeface="Arial" panose="020B0604020202020204" pitchFamily="34" charset="0"/>
                <a:cs typeface="Arial" panose="020B0604020202020204" pitchFamily="34" charset="0"/>
              </a:rPr>
              <a:t>راعاة </a:t>
            </a:r>
            <a:r>
              <a:rPr lang="ar-DZ" sz="1200" b="1" dirty="0">
                <a:latin typeface="Arial" panose="020B0604020202020204" pitchFamily="34" charset="0"/>
                <a:cs typeface="Arial" panose="020B0604020202020204" pitchFamily="34" charset="0"/>
              </a:rPr>
              <a:t>ما سيأتي في البند </a:t>
            </a:r>
            <a:r>
              <a:rPr lang="ar-DZ" sz="1200" b="1" dirty="0" smtClean="0">
                <a:latin typeface="Arial" panose="020B0604020202020204" pitchFamily="34" charset="0"/>
                <a:cs typeface="Arial" panose="020B0604020202020204" pitchFamily="34" charset="0"/>
              </a:rPr>
              <a:t>الخاص بالمصالحة، أو </a:t>
            </a:r>
            <a:r>
              <a:rPr lang="ar-DZ" sz="1200" b="1" dirty="0">
                <a:latin typeface="Arial" panose="020B0604020202020204" pitchFamily="34" charset="0"/>
                <a:cs typeface="Arial" panose="020B0604020202020204" pitchFamily="34" charset="0"/>
              </a:rPr>
              <a:t>طلــب المدين نفســه، ّ إلا إذا </a:t>
            </a:r>
            <a:r>
              <a:rPr lang="ar-DZ" sz="1200" b="1" dirty="0" smtClean="0">
                <a:latin typeface="Arial" panose="020B0604020202020204" pitchFamily="34" charset="0"/>
                <a:cs typeface="Arial" panose="020B0604020202020204" pitchFamily="34" charset="0"/>
              </a:rPr>
              <a:t>اعتبرتُ الجهــة القضائية</a:t>
            </a:r>
            <a:r>
              <a:rPr lang="ar-DZ" sz="1200" b="1" dirty="0">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المختصة </a:t>
            </a:r>
            <a:r>
              <a:rPr lang="ar-DZ" sz="1200" b="1" dirty="0">
                <a:latin typeface="Arial" panose="020B0604020202020204" pitchFamily="34" charset="0"/>
                <a:cs typeface="Arial" panose="020B0604020202020204" pitchFamily="34" charset="0"/>
              </a:rPr>
              <a:t>ذلك من قبيل التفليس الاحتيالي </a:t>
            </a:r>
            <a:r>
              <a:rPr lang="ar-DZ" sz="1200" b="1" dirty="0" smtClean="0">
                <a:latin typeface="Arial" panose="020B0604020202020204" pitchFamily="34" charset="0"/>
                <a:cs typeface="Arial" panose="020B0604020202020204" pitchFamily="34" charset="0"/>
              </a:rPr>
              <a:t>، </a:t>
            </a:r>
            <a:r>
              <a:rPr lang="ar-DZ" sz="1200" b="1" dirty="0">
                <a:latin typeface="Arial" panose="020B0604020202020204" pitchFamily="34" charset="0"/>
                <a:cs typeface="Arial" panose="020B0604020202020204" pitchFamily="34" charset="0"/>
              </a:rPr>
              <a:t>لا يكلف الدائنون إثبات أنهم جميــع الدائنين، وإذا ظهر غريم آخر </a:t>
            </a:r>
            <a:r>
              <a:rPr lang="ar-DZ" sz="1200" b="1" dirty="0" smtClean="0">
                <a:latin typeface="Arial" panose="020B0604020202020204" pitchFamily="34" charset="0"/>
                <a:cs typeface="Arial" panose="020B0604020202020204" pitchFamily="34" charset="0"/>
              </a:rPr>
              <a:t>له</a:t>
            </a:r>
            <a:r>
              <a:rPr lang="ar-DZ" sz="1200" b="1" dirty="0">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ديون </a:t>
            </a:r>
            <a:r>
              <a:rPr lang="ar-DZ" sz="1200" b="1" dirty="0">
                <a:latin typeface="Arial" panose="020B0604020202020204" pitchFamily="34" charset="0"/>
                <a:cs typeface="Arial" panose="020B0604020202020204" pitchFamily="34" charset="0"/>
              </a:rPr>
              <a:t>قبل القسمة شاركهم </a:t>
            </a:r>
            <a:r>
              <a:rPr lang="ar-DZ" sz="1200" b="1" dirty="0" smtClean="0">
                <a:latin typeface="Arial" panose="020B0604020202020204" pitchFamily="34" charset="0"/>
                <a:cs typeface="Arial" panose="020B0604020202020204" pitchFamily="34" charset="0"/>
              </a:rPr>
              <a:t>فيها</a:t>
            </a:r>
            <a:r>
              <a:rPr lang="ar-DZ" sz="1200" b="1" dirty="0">
                <a:latin typeface="Arial" panose="020B0604020202020204" pitchFamily="34" charset="0"/>
                <a:cs typeface="Arial" panose="020B0604020202020204" pitchFamily="34" charset="0"/>
              </a:rPr>
              <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يختص القضاء بالحكم بالتفليس </a:t>
            </a:r>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
            </a:r>
            <a:br>
              <a:rPr lang="ar-DZ" sz="1200" b="1" dirty="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 </a:t>
            </a:r>
            <a:endParaRPr lang="ar-SY" sz="1200" b="1" dirty="0">
              <a:solidFill>
                <a:srgbClr val="004445"/>
              </a:solidFill>
              <a:latin typeface="Arial" panose="020B0604020202020204" pitchFamily="34" charset="0"/>
              <a:cs typeface="Arial" panose="020B0604020202020204" pitchFamily="34" charset="0"/>
            </a:endParaRPr>
          </a:p>
        </p:txBody>
      </p:sp>
      <p:sp>
        <p:nvSpPr>
          <p:cNvPr id="30" name="مربع نص 29">
            <a:extLst>
              <a:ext uri="{FF2B5EF4-FFF2-40B4-BE49-F238E27FC236}">
                <a16:creationId xmlns="" xmlns:a16="http://schemas.microsoft.com/office/drawing/2014/main" id="{E545D403-180E-495B-81E0-C8FC1F216C35}"/>
              </a:ext>
            </a:extLst>
          </p:cNvPr>
          <p:cNvSpPr txBox="1"/>
          <p:nvPr/>
        </p:nvSpPr>
        <p:spPr>
          <a:xfrm>
            <a:off x="-63174" y="2919519"/>
            <a:ext cx="6337989" cy="1384995"/>
          </a:xfrm>
          <a:prstGeom prst="rect">
            <a:avLst/>
          </a:prstGeom>
          <a:noFill/>
        </p:spPr>
        <p:txBody>
          <a:bodyPr wrap="square" rtlCol="1">
            <a:spAutoFit/>
          </a:bodyPr>
          <a:lstStyle/>
          <a:p>
            <a:pPr algn="r" rtl="1"/>
            <a:r>
              <a:rPr lang="ar-DZ" sz="1400" b="1" dirty="0">
                <a:latin typeface="Arial" panose="020B0604020202020204" pitchFamily="34" charset="0"/>
                <a:cs typeface="Arial" panose="020B0604020202020204" pitchFamily="34" charset="0"/>
              </a:rPr>
              <a:t>آثار التفليس </a:t>
            </a:r>
            <a:br>
              <a:rPr lang="ar-DZ" sz="1400" b="1" dirty="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حق الرجوع في المبيع على المدين إذا أفلس </a:t>
            </a:r>
            <a:r>
              <a:rPr lang="ar-DZ" sz="1400" b="1" dirty="0" smtClean="0">
                <a:latin typeface="Arial" panose="020B0604020202020204" pitchFamily="34" charset="0"/>
                <a:cs typeface="Arial" panose="020B0604020202020204" pitchFamily="34" charset="0"/>
              </a:rPr>
              <a:t>(حق الاسترداد),</a:t>
            </a:r>
          </a:p>
          <a:p>
            <a:pPr algn="r" rtl="1"/>
            <a:r>
              <a:rPr lang="ar-DZ" sz="1400" b="1" dirty="0">
                <a:latin typeface="Arial" panose="020B0604020202020204" pitchFamily="34" charset="0"/>
                <a:cs typeface="Arial" panose="020B0604020202020204" pitchFamily="34" charset="0"/>
              </a:rPr>
              <a:t>بيع أموال المفلس، وما يترك له </a:t>
            </a:r>
            <a:br>
              <a:rPr lang="ar-DZ" sz="1400" b="1" dirty="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قسمة أموال المفلس بين الغرماء </a:t>
            </a:r>
            <a:br>
              <a:rPr lang="ar-DZ" sz="1400" b="1" dirty="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تطبيقات خاصة بالمؤسسات </a:t>
            </a:r>
            <a:br>
              <a:rPr lang="ar-DZ" sz="1400" b="1" dirty="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 </a:t>
            </a:r>
            <a:endParaRPr lang="ar-SY" sz="1400" b="1" dirty="0">
              <a:solidFill>
                <a:srgbClr val="004445"/>
              </a:solidFill>
              <a:latin typeface="Arial" panose="020B0604020202020204" pitchFamily="34" charset="0"/>
              <a:cs typeface="Arial" panose="020B0604020202020204" pitchFamily="34" charset="0"/>
            </a:endParaRPr>
          </a:p>
        </p:txBody>
      </p:sp>
      <p:sp>
        <p:nvSpPr>
          <p:cNvPr id="31" name="مربع نص 30">
            <a:extLst>
              <a:ext uri="{FF2B5EF4-FFF2-40B4-BE49-F238E27FC236}">
                <a16:creationId xmlns="" xmlns:a16="http://schemas.microsoft.com/office/drawing/2014/main" id="{FE363EDA-1A5A-4378-883A-80C07B16EA6E}"/>
              </a:ext>
            </a:extLst>
          </p:cNvPr>
          <p:cNvSpPr txBox="1"/>
          <p:nvPr/>
        </p:nvSpPr>
        <p:spPr>
          <a:xfrm>
            <a:off x="6595970" y="5280142"/>
            <a:ext cx="1101584" cy="1015663"/>
          </a:xfrm>
          <a:prstGeom prst="rect">
            <a:avLst/>
          </a:prstGeom>
          <a:noFill/>
        </p:spPr>
        <p:txBody>
          <a:bodyPr wrap="none" rtlCol="1">
            <a:spAutoFit/>
          </a:bodyPr>
          <a:lstStyle/>
          <a:p>
            <a:r>
              <a:rPr lang="ar-DZ" b="1" dirty="0">
                <a:latin typeface="Arial" panose="020B0604020202020204" pitchFamily="34" charset="0"/>
                <a:cs typeface="Arial" panose="020B0604020202020204" pitchFamily="34" charset="0"/>
              </a:rPr>
              <a:t>فك الحجر </a:t>
            </a:r>
            <a:endParaRPr lang="ar-DZ" b="1" dirty="0" smtClean="0">
              <a:latin typeface="Arial" panose="020B0604020202020204" pitchFamily="34" charset="0"/>
              <a:cs typeface="Arial" panose="020B0604020202020204" pitchFamily="34" charset="0"/>
            </a:endParaRPr>
          </a:p>
          <a:p>
            <a:r>
              <a:rPr lang="ar-DZ" b="1" dirty="0" smtClean="0">
                <a:latin typeface="Arial" panose="020B0604020202020204" pitchFamily="34" charset="0"/>
                <a:cs typeface="Arial" panose="020B0604020202020204" pitchFamily="34" charset="0"/>
              </a:rPr>
              <a:t>عن </a:t>
            </a:r>
            <a:r>
              <a:rPr lang="ar-DZ" b="1" dirty="0">
                <a:latin typeface="Arial" panose="020B0604020202020204" pitchFamily="34" charset="0"/>
                <a:cs typeface="Arial" panose="020B0604020202020204" pitchFamily="34" charset="0"/>
              </a:rPr>
              <a:t>المفلس </a:t>
            </a:r>
            <a:r>
              <a:rPr lang="ar-DZ" sz="2400" dirty="0"/>
              <a:t/>
            </a:r>
            <a:br>
              <a:rPr lang="ar-DZ" sz="2400" dirty="0"/>
            </a:br>
            <a:endParaRPr lang="ar-SY" sz="2400" dirty="0">
              <a:solidFill>
                <a:srgbClr val="004445"/>
              </a:solidFill>
            </a:endParaRPr>
          </a:p>
        </p:txBody>
      </p:sp>
      <p:sp>
        <p:nvSpPr>
          <p:cNvPr id="32" name="مربع نص 31">
            <a:extLst>
              <a:ext uri="{FF2B5EF4-FFF2-40B4-BE49-F238E27FC236}">
                <a16:creationId xmlns="" xmlns:a16="http://schemas.microsoft.com/office/drawing/2014/main" id="{2E524E59-28D6-4AA8-8577-56B3573DD1C4}"/>
              </a:ext>
            </a:extLst>
          </p:cNvPr>
          <p:cNvSpPr txBox="1"/>
          <p:nvPr/>
        </p:nvSpPr>
        <p:spPr>
          <a:xfrm>
            <a:off x="63179" y="5019557"/>
            <a:ext cx="6308734" cy="1569660"/>
          </a:xfrm>
          <a:prstGeom prst="rect">
            <a:avLst/>
          </a:prstGeom>
          <a:noFill/>
        </p:spPr>
        <p:txBody>
          <a:bodyPr wrap="square" rtlCol="1">
            <a:spAutoFit/>
          </a:bodyPr>
          <a:lstStyle/>
          <a:p>
            <a:pPr algn="r" rtl="1"/>
            <a:r>
              <a:rPr lang="ar-DZ" sz="1200" b="1" dirty="0">
                <a:latin typeface="Arial" panose="020B0604020202020204" pitchFamily="34" charset="0"/>
                <a:cs typeface="Arial" panose="020B0604020202020204" pitchFamily="34" charset="0"/>
              </a:rPr>
              <a:t>إذا اقتسم الغرماء ما تحصل مع المفلس، انفك الحجر بإصدار </a:t>
            </a:r>
            <a:r>
              <a:rPr lang="ar-DZ" sz="1200" b="1" dirty="0" smtClean="0">
                <a:latin typeface="Arial" panose="020B0604020202020204" pitchFamily="34" charset="0"/>
                <a:cs typeface="Arial" panose="020B0604020202020204" pitchFamily="34" charset="0"/>
              </a:rPr>
              <a:t>حكم قضائي</a:t>
            </a:r>
            <a:r>
              <a:rPr lang="ar-DZ" sz="1200" b="1" dirty="0">
                <a:latin typeface="Arial" panose="020B0604020202020204" pitchFamily="34" charset="0"/>
                <a:cs typeface="Arial" panose="020B0604020202020204" pitchFamily="34" charset="0"/>
              </a:rPr>
              <a:t>، وإشهار ذلك حسبما يقضي به العرف أو الأنظمة.</a:t>
            </a:r>
            <a:br>
              <a:rPr lang="ar-DZ" sz="1200" b="1" dirty="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-إذا </a:t>
            </a:r>
            <a:r>
              <a:rPr lang="ar-DZ" sz="1200" b="1" dirty="0">
                <a:latin typeface="Arial" panose="020B0604020202020204" pitchFamily="34" charset="0"/>
                <a:cs typeface="Arial" panose="020B0604020202020204" pitchFamily="34" charset="0"/>
              </a:rPr>
              <a:t>ظهــر للمفلس بعــد فك الحجر عنه </a:t>
            </a:r>
            <a:r>
              <a:rPr lang="ar-DZ" sz="1200" b="1" dirty="0" smtClean="0">
                <a:latin typeface="Arial" panose="020B0604020202020204" pitchFamily="34" charset="0"/>
                <a:cs typeface="Arial" panose="020B0604020202020204" pitchFamily="34" charset="0"/>
              </a:rPr>
              <a:t>أصل </a:t>
            </a:r>
            <a:r>
              <a:rPr lang="ar-DZ" sz="1200" b="1" dirty="0">
                <a:latin typeface="Arial" panose="020B0604020202020204" pitchFamily="34" charset="0"/>
                <a:cs typeface="Arial" panose="020B0604020202020204" pitchFamily="34" charset="0"/>
              </a:rPr>
              <a:t>مــال بغير تعامل؛ </a:t>
            </a:r>
            <a:r>
              <a:rPr lang="ar-DZ" sz="1200" b="1" dirty="0" smtClean="0">
                <a:latin typeface="Arial" panose="020B0604020202020204" pitchFamily="34" charset="0"/>
                <a:cs typeface="Arial" panose="020B0604020202020204" pitchFamily="34" charset="0"/>
              </a:rPr>
              <a:t>مثل الهبات</a:t>
            </a:r>
            <a:r>
              <a:rPr lang="ar-DZ" sz="1200" b="1" dirty="0">
                <a:latin typeface="Arial" panose="020B0604020202020204" pitchFamily="34" charset="0"/>
                <a:cs typeface="Arial" panose="020B0604020202020204" pitchFamily="34" charset="0"/>
              </a:rPr>
              <a:t>، فإنه يحجر عليه </a:t>
            </a:r>
            <a:r>
              <a:rPr lang="ar-DZ" sz="1200" b="1" dirty="0" smtClean="0">
                <a:latin typeface="Arial" panose="020B0604020202020204" pitchFamily="34" charset="0"/>
                <a:cs typeface="Arial" panose="020B0604020202020204" pitchFamily="34" charset="0"/>
              </a:rPr>
              <a:t>أيضا </a:t>
            </a:r>
            <a:r>
              <a:rPr lang="ar-DZ" sz="1200" b="1" dirty="0">
                <a:latin typeface="Arial" panose="020B0604020202020204" pitchFamily="34" charset="0"/>
                <a:cs typeface="Arial" panose="020B0604020202020204" pitchFamily="34" charset="0"/>
              </a:rPr>
              <a:t>لقسمة ذلك المال الحادث على </a:t>
            </a:r>
            <a:r>
              <a:rPr lang="ar-DZ" sz="1200" b="1" dirty="0" smtClean="0">
                <a:latin typeface="Arial" panose="020B0604020202020204" pitchFamily="34" charset="0"/>
                <a:cs typeface="Arial" panose="020B0604020202020204" pitchFamily="34" charset="0"/>
              </a:rPr>
              <a:t>الغرماء الثابتة </a:t>
            </a:r>
            <a:r>
              <a:rPr lang="ar-DZ" sz="1200" b="1" dirty="0">
                <a:latin typeface="Arial" panose="020B0604020202020204" pitchFamily="34" charset="0"/>
                <a:cs typeface="Arial" panose="020B0604020202020204" pitchFamily="34" charset="0"/>
              </a:rPr>
              <a:t>ديونهم قبل الحجر. وإذا كانت النظم تمنع من المطالبة </a:t>
            </a:r>
            <a:r>
              <a:rPr lang="ar-DZ" sz="1200" b="1" dirty="0" smtClean="0">
                <a:latin typeface="Arial" panose="020B0604020202020204" pitchFamily="34" charset="0"/>
                <a:cs typeface="Arial" panose="020B0604020202020204" pitchFamily="34" charset="0"/>
              </a:rPr>
              <a:t>بالتفليس إلا </a:t>
            </a:r>
            <a:r>
              <a:rPr lang="ar-DZ" sz="1200" b="1" dirty="0">
                <a:latin typeface="Arial" panose="020B0604020202020204" pitchFamily="34" charset="0"/>
                <a:cs typeface="Arial" panose="020B0604020202020204" pitchFamily="34" charset="0"/>
              </a:rPr>
              <a:t>بعد مــدة زمنية محددة، </a:t>
            </a:r>
            <a:r>
              <a:rPr lang="ar-DZ" sz="1200" b="1" dirty="0" smtClean="0">
                <a:latin typeface="Arial" panose="020B0604020202020204" pitchFamily="34" charset="0"/>
                <a:cs typeface="Arial" panose="020B0604020202020204" pitchFamily="34" charset="0"/>
              </a:rPr>
              <a:t>فإن </a:t>
            </a:r>
            <a:r>
              <a:rPr lang="ar-DZ" sz="1200" b="1" dirty="0">
                <a:latin typeface="Arial" panose="020B0604020202020204" pitchFamily="34" charset="0"/>
                <a:cs typeface="Arial" panose="020B0604020202020204" pitchFamily="34" charset="0"/>
              </a:rPr>
              <a:t>الباقي من </a:t>
            </a:r>
            <a:r>
              <a:rPr lang="ar-DZ" sz="1200" b="1" dirty="0" smtClean="0">
                <a:latin typeface="Arial" panose="020B0604020202020204" pitchFamily="34" charset="0"/>
                <a:cs typeface="Arial" panose="020B0604020202020204" pitchFamily="34" charset="0"/>
              </a:rPr>
              <a:t>الديــن </a:t>
            </a:r>
            <a:r>
              <a:rPr lang="ar-DZ" sz="1200" b="1" dirty="0">
                <a:latin typeface="Arial" panose="020B0604020202020204" pitchFamily="34" charset="0"/>
                <a:cs typeface="Arial" panose="020B0604020202020204" pitchFamily="34" charset="0"/>
              </a:rPr>
              <a:t>يظل </a:t>
            </a:r>
            <a:r>
              <a:rPr lang="ar-DZ" sz="1200" b="1" dirty="0" smtClean="0">
                <a:latin typeface="Arial" panose="020B0604020202020204" pitchFamily="34" charset="0"/>
                <a:cs typeface="Arial" panose="020B0604020202020204" pitchFamily="34" charset="0"/>
              </a:rPr>
              <a:t>في ذمة المدين</a:t>
            </a:r>
            <a:r>
              <a:rPr lang="ar-DZ" sz="1200" b="1" dirty="0">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ديانة. </a:t>
            </a:r>
            <a:r>
              <a:rPr lang="ar-DZ" sz="1200" b="1" dirty="0">
                <a:latin typeface="Arial" panose="020B0604020202020204" pitchFamily="34" charset="0"/>
                <a:cs typeface="Arial" panose="020B0604020202020204" pitchFamily="34" charset="0"/>
              </a:rPr>
              <a:t/>
            </a:r>
            <a:br>
              <a:rPr lang="ar-DZ" sz="1200" b="1" dirty="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 لو </a:t>
            </a:r>
            <a:r>
              <a:rPr lang="ar-DZ" sz="1200" b="1" dirty="0">
                <a:latin typeface="Arial" panose="020B0604020202020204" pitchFamily="34" charset="0"/>
                <a:cs typeface="Arial" panose="020B0604020202020204" pitchFamily="34" charset="0"/>
              </a:rPr>
              <a:t>تداين المفلس بعد فك الحجر عنه ووجد له مال بتعاملات </a:t>
            </a:r>
            <a:r>
              <a:rPr lang="ar-DZ" sz="1200" b="1" dirty="0" smtClean="0">
                <a:latin typeface="Arial" panose="020B0604020202020204" pitchFamily="34" charset="0"/>
                <a:cs typeface="Arial" panose="020B0604020202020204" pitchFamily="34" charset="0"/>
              </a:rPr>
              <a:t>جديدة، ثم </a:t>
            </a:r>
            <a:r>
              <a:rPr lang="ar-DZ" sz="1200" b="1" dirty="0">
                <a:latin typeface="Arial" panose="020B0604020202020204" pitchFamily="34" charset="0"/>
                <a:cs typeface="Arial" panose="020B0604020202020204" pitchFamily="34" charset="0"/>
              </a:rPr>
              <a:t>حجر عليــه </a:t>
            </a:r>
            <a:r>
              <a:rPr lang="ar-DZ" sz="1200" b="1" dirty="0" smtClean="0">
                <a:latin typeface="Arial" panose="020B0604020202020204" pitchFamily="34" charset="0"/>
                <a:cs typeface="Arial" panose="020B0604020202020204" pitchFamily="34" charset="0"/>
              </a:rPr>
              <a:t>ثانيا</a:t>
            </a:r>
            <a:r>
              <a:rPr lang="ar-DZ" sz="1200" b="1" dirty="0">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فإن </a:t>
            </a:r>
            <a:r>
              <a:rPr lang="ar-DZ" sz="1200" b="1" dirty="0">
                <a:latin typeface="Arial" panose="020B0604020202020204" pitchFamily="34" charset="0"/>
                <a:cs typeface="Arial" panose="020B0604020202020204" pitchFamily="34" charset="0"/>
              </a:rPr>
              <a:t>المال الحادث لا يدخل في قســمته ٌ أحد </a:t>
            </a:r>
            <a:r>
              <a:rPr lang="ar-DZ" sz="1200" b="1" dirty="0" smtClean="0">
                <a:latin typeface="Arial" panose="020B0604020202020204" pitchFamily="34" charset="0"/>
                <a:cs typeface="Arial" panose="020B0604020202020204" pitchFamily="34" charset="0"/>
              </a:rPr>
              <a:t>من الأولين </a:t>
            </a:r>
            <a:r>
              <a:rPr lang="ar-DZ" sz="1200" b="1" dirty="0">
                <a:latin typeface="Arial" panose="020B0604020202020204" pitchFamily="34" charset="0"/>
                <a:cs typeface="Arial" panose="020B0604020202020204" pitchFamily="34" charset="0"/>
              </a:rPr>
              <a:t>مع الدائنين الجدد. </a:t>
            </a:r>
            <a:r>
              <a:rPr lang="ar-DZ" sz="1200" b="1" dirty="0" smtClean="0">
                <a:latin typeface="Arial" panose="020B0604020202020204" pitchFamily="34" charset="0"/>
                <a:cs typeface="Arial" panose="020B0604020202020204" pitchFamily="34" charset="0"/>
              </a:rPr>
              <a:t>أما </a:t>
            </a:r>
            <a:r>
              <a:rPr lang="ar-DZ" sz="1200" b="1" dirty="0">
                <a:latin typeface="Arial" panose="020B0604020202020204" pitchFamily="34" charset="0"/>
                <a:cs typeface="Arial" panose="020B0604020202020204" pitchFamily="34" charset="0"/>
              </a:rPr>
              <a:t>إذا كان المال قد حدث بغير تعامل، </a:t>
            </a:r>
            <a:r>
              <a:rPr lang="ar-DZ" sz="1200" b="1" dirty="0" smtClean="0">
                <a:latin typeface="Arial" panose="020B0604020202020204" pitchFamily="34" charset="0"/>
                <a:cs typeface="Arial" panose="020B0604020202020204" pitchFamily="34" charset="0"/>
              </a:rPr>
              <a:t>نحو الهبة</a:t>
            </a:r>
            <a:r>
              <a:rPr lang="ar-DZ" sz="1200" b="1" dirty="0">
                <a:latin typeface="Arial" panose="020B0604020202020204" pitchFamily="34" charset="0"/>
                <a:cs typeface="Arial" panose="020B0604020202020204" pitchFamily="34" charset="0"/>
              </a:rPr>
              <a:t>، فإنهم يدخلون في قسمته </a:t>
            </a:r>
            <a:r>
              <a:rPr lang="ar-DZ" sz="1200" b="1" dirty="0" smtClean="0">
                <a:latin typeface="Arial" panose="020B0604020202020204" pitchFamily="34" charset="0"/>
                <a:cs typeface="Arial" panose="020B0604020202020204" pitchFamily="34" charset="0"/>
              </a:rPr>
              <a:t>ديانة, </a:t>
            </a:r>
            <a:r>
              <a:rPr lang="ar-DZ" sz="1200" b="1" dirty="0">
                <a:latin typeface="Arial" panose="020B0604020202020204" pitchFamily="34" charset="0"/>
                <a:cs typeface="Arial" panose="020B0604020202020204" pitchFamily="34" charset="0"/>
              </a:rPr>
              <a:t/>
            </a:r>
            <a:br>
              <a:rPr lang="ar-DZ" sz="1200" b="1" dirty="0">
                <a:latin typeface="Arial" panose="020B0604020202020204" pitchFamily="34" charset="0"/>
                <a:cs typeface="Arial" panose="020B0604020202020204" pitchFamily="34" charset="0"/>
              </a:rPr>
            </a:br>
            <a:r>
              <a:rPr lang="ar-DZ" sz="1200" b="1" u="sng" dirty="0">
                <a:latin typeface="Arial" panose="020B0604020202020204" pitchFamily="34" charset="0"/>
                <a:cs typeface="Arial" panose="020B0604020202020204" pitchFamily="34" charset="0"/>
              </a:rPr>
              <a:t>تاريخ إصدار </a:t>
            </a:r>
            <a:r>
              <a:rPr lang="ar-DZ" sz="1200" b="1" u="sng" dirty="0" smtClean="0">
                <a:latin typeface="Arial" panose="020B0604020202020204" pitchFamily="34" charset="0"/>
                <a:cs typeface="Arial" panose="020B0604020202020204" pitchFamily="34" charset="0"/>
              </a:rPr>
              <a:t>المعيار</a:t>
            </a:r>
            <a:r>
              <a:rPr lang="ar-DZ" sz="1200" b="1" dirty="0" smtClean="0">
                <a:latin typeface="Arial" panose="020B0604020202020204" pitchFamily="34" charset="0"/>
                <a:cs typeface="Arial" panose="020B0604020202020204" pitchFamily="34" charset="0"/>
              </a:rPr>
              <a:t>: صدر </a:t>
            </a:r>
            <a:r>
              <a:rPr lang="ar-DZ" sz="1200" b="1" dirty="0">
                <a:latin typeface="Arial" panose="020B0604020202020204" pitchFamily="34" charset="0"/>
                <a:cs typeface="Arial" panose="020B0604020202020204" pitchFamily="34" charset="0"/>
              </a:rPr>
              <a:t>هذا المعيار بتاريخ </a:t>
            </a:r>
            <a:r>
              <a:rPr lang="ar-DZ" sz="1200" b="1" dirty="0" smtClean="0">
                <a:latin typeface="Arial" panose="020B0604020202020204" pitchFamily="34" charset="0"/>
                <a:cs typeface="Arial" panose="020B0604020202020204" pitchFamily="34" charset="0"/>
              </a:rPr>
              <a:t>28 ماي 2010,</a:t>
            </a:r>
            <a:r>
              <a:rPr lang="ar-DZ" sz="1200" dirty="0"/>
              <a:t/>
            </a:r>
            <a:br>
              <a:rPr lang="ar-DZ" sz="1200" dirty="0"/>
            </a:br>
            <a:endParaRPr lang="ar-SY" sz="1200" b="1" dirty="0">
              <a:solidFill>
                <a:srgbClr val="004445"/>
              </a:solidFill>
              <a:latin typeface="Arial" panose="020B0604020202020204" pitchFamily="34" charset="0"/>
              <a:cs typeface="Arial" panose="020B0604020202020204" pitchFamily="34" charset="0"/>
            </a:endParaRPr>
          </a:p>
        </p:txBody>
      </p:sp>
      <p:sp>
        <p:nvSpPr>
          <p:cNvPr id="33" name="مربع نص 26">
            <a:extLst>
              <a:ext uri="{FF2B5EF4-FFF2-40B4-BE49-F238E27FC236}">
                <a16:creationId xmlns="" xmlns:a16="http://schemas.microsoft.com/office/drawing/2014/main" id="{7265BC02-826F-43E7-8B93-AE88065D7B07}"/>
              </a:ext>
            </a:extLst>
          </p:cNvPr>
          <p:cNvSpPr txBox="1"/>
          <p:nvPr/>
        </p:nvSpPr>
        <p:spPr>
          <a:xfrm>
            <a:off x="6504483" y="3184093"/>
            <a:ext cx="1337226" cy="646331"/>
          </a:xfrm>
          <a:prstGeom prst="rect">
            <a:avLst/>
          </a:prstGeom>
          <a:noFill/>
        </p:spPr>
        <p:txBody>
          <a:bodyPr wrap="none" rtlCol="1">
            <a:spAutoFit/>
          </a:bodyPr>
          <a:lstStyle/>
          <a:p>
            <a:r>
              <a:rPr lang="ar-DZ" b="1" dirty="0" smtClean="0">
                <a:latin typeface="Arial" panose="020B0604020202020204" pitchFamily="34" charset="0"/>
                <a:cs typeface="Arial" panose="020B0604020202020204" pitchFamily="34" charset="0"/>
              </a:rPr>
              <a:t>عناصر متعلقة </a:t>
            </a:r>
          </a:p>
          <a:p>
            <a:r>
              <a:rPr lang="ar-DZ" b="1" dirty="0" smtClean="0">
                <a:latin typeface="Arial" panose="020B0604020202020204" pitchFamily="34" charset="0"/>
                <a:cs typeface="Arial" panose="020B0604020202020204" pitchFamily="34" charset="0"/>
              </a:rPr>
              <a:t>بمعيار </a:t>
            </a:r>
            <a:r>
              <a:rPr lang="ar-DZ" b="1" dirty="0">
                <a:latin typeface="Arial" panose="020B0604020202020204" pitchFamily="34" charset="0"/>
                <a:cs typeface="Arial" panose="020B0604020202020204" pitchFamily="34" charset="0"/>
              </a:rPr>
              <a:t>الإفلاس </a:t>
            </a:r>
            <a:endParaRPr lang="ar-SY" b="1" dirty="0">
              <a:solidFill>
                <a:srgbClr val="0044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525369"/>
      </p:ext>
    </p:extLst>
  </p:cSld>
  <p:clrMapOvr>
    <a:masterClrMapping/>
  </p:clrMapOvr>
  <p:transition spd="slow" advTm="216633">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ربع نص 11">
            <a:extLst>
              <a:ext uri="{FF2B5EF4-FFF2-40B4-BE49-F238E27FC236}">
                <a16:creationId xmlns="" xmlns:a16="http://schemas.microsoft.com/office/drawing/2014/main" id="{3735BA9C-BA34-4C2A-B4CD-A3C9C4F82572}"/>
              </a:ext>
            </a:extLst>
          </p:cNvPr>
          <p:cNvSpPr txBox="1"/>
          <p:nvPr/>
        </p:nvSpPr>
        <p:spPr>
          <a:xfrm>
            <a:off x="7688432" y="42044"/>
            <a:ext cx="4312355" cy="6986528"/>
          </a:xfrm>
          <a:prstGeom prst="rect">
            <a:avLst/>
          </a:prstGeom>
          <a:noFill/>
        </p:spPr>
        <p:txBody>
          <a:bodyPr wrap="square" rtlCol="1">
            <a:spAutoFit/>
          </a:bodyPr>
          <a:lstStyle/>
          <a:p>
            <a:pPr algn="just" rtl="1"/>
            <a:r>
              <a:rPr lang="ar-DZ" sz="1600" b="1" u="sng" dirty="0">
                <a:solidFill>
                  <a:schemeClr val="accent2"/>
                </a:solidFill>
                <a:latin typeface="Arial" panose="020B0604020202020204" pitchFamily="34" charset="0"/>
                <a:cs typeface="Arial" panose="020B0604020202020204" pitchFamily="34" charset="0"/>
              </a:rPr>
              <a:t>أركان عقد </a:t>
            </a:r>
            <a:r>
              <a:rPr lang="ar-DZ" sz="1600" b="1" u="sng" dirty="0" smtClean="0">
                <a:solidFill>
                  <a:schemeClr val="accent2"/>
                </a:solidFill>
                <a:latin typeface="Arial" panose="020B0604020202020204" pitchFamily="34" charset="0"/>
                <a:cs typeface="Arial" panose="020B0604020202020204" pitchFamily="34" charset="0"/>
              </a:rPr>
              <a:t>التحكيم</a:t>
            </a:r>
            <a:r>
              <a:rPr lang="ar-DZ" sz="1600" b="1" dirty="0" smtClean="0">
                <a:solidFill>
                  <a:schemeClr val="accent2"/>
                </a:solidFill>
                <a:latin typeface="Arial" panose="020B0604020202020204" pitchFamily="34" charset="0"/>
                <a:cs typeface="Arial" panose="020B0604020202020204" pitchFamily="34" charset="0"/>
              </a:rPr>
              <a:t>:  </a:t>
            </a:r>
            <a:r>
              <a:rPr lang="ar-DZ" sz="1600" b="1" dirty="0">
                <a:latin typeface="Arial" panose="020B0604020202020204" pitchFamily="34" charset="0"/>
                <a:cs typeface="Arial" panose="020B0604020202020204" pitchFamily="34" charset="0"/>
              </a:rPr>
              <a:t>ركن التحكيم الصيغة </a:t>
            </a:r>
            <a:r>
              <a:rPr lang="ar-DZ" sz="1600" b="1" dirty="0" smtClean="0">
                <a:latin typeface="Arial" panose="020B0604020202020204" pitchFamily="34" charset="0"/>
                <a:cs typeface="Arial" panose="020B0604020202020204" pitchFamily="34" charset="0"/>
              </a:rPr>
              <a:t>(تبادل </a:t>
            </a:r>
            <a:r>
              <a:rPr lang="ar-DZ" sz="1600" b="1" dirty="0">
                <a:latin typeface="Arial" panose="020B0604020202020204" pitchFamily="34" charset="0"/>
                <a:cs typeface="Arial" panose="020B0604020202020204" pitchFamily="34" charset="0"/>
              </a:rPr>
              <a:t>الإيجــاب </a:t>
            </a:r>
            <a:r>
              <a:rPr lang="ar-DZ" sz="1600" b="1" dirty="0" smtClean="0">
                <a:latin typeface="Arial" panose="020B0604020202020204" pitchFamily="34" charset="0"/>
                <a:cs typeface="Arial" panose="020B0604020202020204" pitchFamily="34" charset="0"/>
              </a:rPr>
              <a:t>والقبول) </a:t>
            </a:r>
            <a:r>
              <a:rPr lang="ar-DZ" sz="1600" b="1" dirty="0">
                <a:latin typeface="Arial" panose="020B0604020202020204" pitchFamily="34" charset="0"/>
                <a:cs typeface="Arial" panose="020B0604020202020204" pitchFamily="34" charset="0"/>
              </a:rPr>
              <a:t>بين طالبي </a:t>
            </a:r>
            <a:r>
              <a:rPr lang="ar-DZ" sz="1600" b="1" dirty="0" smtClean="0">
                <a:latin typeface="Arial" panose="020B0604020202020204" pitchFamily="34" charset="0"/>
                <a:cs typeface="Arial" panose="020B0604020202020204" pitchFamily="34" charset="0"/>
              </a:rPr>
              <a:t>التحكيم والمحكم. كما يشترط </a:t>
            </a:r>
            <a:r>
              <a:rPr lang="ar-DZ" sz="1600" b="1" dirty="0">
                <a:latin typeface="Arial" panose="020B0604020202020204" pitchFamily="34" charset="0"/>
                <a:cs typeface="Arial" panose="020B0604020202020204" pitchFamily="34" charset="0"/>
              </a:rPr>
              <a:t>لصحة </a:t>
            </a:r>
            <a:r>
              <a:rPr lang="ar-DZ" sz="1600" b="1" dirty="0" smtClean="0">
                <a:latin typeface="Arial" panose="020B0604020202020204" pitchFamily="34" charset="0"/>
                <a:cs typeface="Arial" panose="020B0604020202020204" pitchFamily="34" charset="0"/>
              </a:rPr>
              <a:t>التحكيم</a:t>
            </a:r>
            <a:r>
              <a:rPr lang="ar-DZ" sz="1600" b="1" dirty="0">
                <a:latin typeface="Arial" panose="020B0604020202020204" pitchFamily="34" charset="0"/>
                <a:cs typeface="Arial" panose="020B0604020202020204" pitchFamily="34" charset="0"/>
              </a:rPr>
              <a:t> </a:t>
            </a:r>
            <a:r>
              <a:rPr lang="ar-DZ" sz="1600" b="1" dirty="0" smtClean="0">
                <a:latin typeface="Arial" panose="020B0604020202020204" pitchFamily="34" charset="0"/>
                <a:cs typeface="Arial" panose="020B0604020202020204" pitchFamily="34" charset="0"/>
              </a:rPr>
              <a:t>قيام </a:t>
            </a:r>
            <a:r>
              <a:rPr lang="ar-DZ" sz="1600" b="1" dirty="0">
                <a:latin typeface="Arial" panose="020B0604020202020204" pitchFamily="34" charset="0"/>
                <a:cs typeface="Arial" panose="020B0604020202020204" pitchFamily="34" charset="0"/>
              </a:rPr>
              <a:t>نزاع بين طرفين أو أكثر حول حق </a:t>
            </a:r>
            <a:r>
              <a:rPr lang="ar-DZ" sz="1600" b="1" dirty="0" smtClean="0">
                <a:latin typeface="Arial" panose="020B0604020202020204" pitchFamily="34" charset="0"/>
                <a:cs typeface="Arial" panose="020B0604020202020204" pitchFamily="34" charset="0"/>
              </a:rPr>
              <a:t>مشروع.</a:t>
            </a:r>
            <a:r>
              <a:rPr lang="ar-DZ" sz="1600" b="1" dirty="0">
                <a:latin typeface="Arial" panose="020B0604020202020204" pitchFamily="34" charset="0"/>
                <a:cs typeface="Arial" panose="020B0604020202020204" pitchFamily="34" charset="0"/>
              </a:rPr>
              <a:t> </a:t>
            </a:r>
            <a:r>
              <a:rPr lang="ar-DZ" sz="1600" b="1" dirty="0" smtClean="0">
                <a:latin typeface="Arial" panose="020B0604020202020204" pitchFamily="34" charset="0"/>
                <a:cs typeface="Arial" panose="020B0604020202020204" pitchFamily="34" charset="0"/>
              </a:rPr>
              <a:t>واتفــاق </a:t>
            </a:r>
            <a:r>
              <a:rPr lang="ar-DZ" sz="1600" b="1" dirty="0">
                <a:latin typeface="Arial" panose="020B0604020202020204" pitchFamily="34" charset="0"/>
                <a:cs typeface="Arial" panose="020B0604020202020204" pitchFamily="34" charset="0"/>
              </a:rPr>
              <a:t>طرفي النزاع على التحكيــم، وتراضيهما على </a:t>
            </a:r>
            <a:r>
              <a:rPr lang="ar-DZ" sz="1600" b="1" dirty="0" smtClean="0">
                <a:latin typeface="Arial" panose="020B0604020202020204" pitchFamily="34" charset="0"/>
                <a:cs typeface="Arial" panose="020B0604020202020204" pitchFamily="34" charset="0"/>
              </a:rPr>
              <a:t>قبول حكم </a:t>
            </a:r>
            <a:r>
              <a:rPr lang="ar-DZ" sz="1600" b="1" dirty="0">
                <a:latin typeface="Arial" panose="020B0604020202020204" pitchFamily="34" charset="0"/>
                <a:cs typeface="Arial" panose="020B0604020202020204" pitchFamily="34" charset="0"/>
              </a:rPr>
              <a:t>المحكم </a:t>
            </a:r>
            <a:r>
              <a:rPr lang="ar-DZ" sz="1600" b="1" dirty="0" smtClean="0">
                <a:latin typeface="Arial" panose="020B0604020202020204" pitchFamily="34" charset="0"/>
                <a:cs typeface="Arial" panose="020B0604020202020204" pitchFamily="34" charset="0"/>
              </a:rPr>
              <a:t>,</a:t>
            </a:r>
            <a:r>
              <a:rPr lang="ar-DZ" sz="1600" b="1" dirty="0">
                <a:latin typeface="Arial" panose="020B0604020202020204" pitchFamily="34" charset="0"/>
                <a:cs typeface="Arial" panose="020B0604020202020204" pitchFamily="34" charset="0"/>
              </a:rPr>
              <a:t> قبول المحكم لمهمة التحكيم </a:t>
            </a:r>
            <a:r>
              <a:rPr lang="ar-DZ" sz="1600" b="1" dirty="0" smtClean="0">
                <a:latin typeface="Arial" panose="020B0604020202020204" pitchFamily="34" charset="0"/>
                <a:cs typeface="Arial" panose="020B0604020202020204" pitchFamily="34" charset="0"/>
              </a:rPr>
              <a:t>,</a:t>
            </a:r>
          </a:p>
          <a:p>
            <a:pPr algn="just" rtl="1"/>
            <a:r>
              <a:rPr lang="ar-DZ" sz="1600" b="1" u="sng" dirty="0">
                <a:solidFill>
                  <a:schemeClr val="accent2"/>
                </a:solidFill>
                <a:latin typeface="Arial" panose="020B0604020202020204" pitchFamily="34" charset="0"/>
                <a:cs typeface="Arial" panose="020B0604020202020204" pitchFamily="34" charset="0"/>
              </a:rPr>
              <a:t>مجال التحكيم </a:t>
            </a:r>
            <a:r>
              <a:rPr lang="ar-DZ" sz="1600" b="1" u="sng" dirty="0" smtClean="0">
                <a:solidFill>
                  <a:schemeClr val="accent2"/>
                </a:solidFill>
                <a:latin typeface="Arial" panose="020B0604020202020204" pitchFamily="34" charset="0"/>
                <a:cs typeface="Arial" panose="020B0604020202020204" pitchFamily="34" charset="0"/>
              </a:rPr>
              <a:t>: </a:t>
            </a:r>
            <a:r>
              <a:rPr lang="ar-DZ" sz="1600" b="1" dirty="0" smtClean="0">
                <a:latin typeface="Arial" panose="020B0604020202020204" pitchFamily="34" charset="0"/>
                <a:cs typeface="Arial" panose="020B0604020202020204" pitchFamily="34" charset="0"/>
              </a:rPr>
              <a:t>يجوز </a:t>
            </a:r>
            <a:r>
              <a:rPr lang="ar-DZ" sz="1600" b="1" dirty="0">
                <a:latin typeface="Arial" panose="020B0604020202020204" pitchFamily="34" charset="0"/>
                <a:cs typeface="Arial" panose="020B0604020202020204" pitchFamily="34" charset="0"/>
              </a:rPr>
              <a:t>التحكيم في كل ما يصلح لكل واحد من الطرفين ترك حقه </a:t>
            </a:r>
            <a:r>
              <a:rPr lang="ar-DZ" sz="1600" b="1" dirty="0" smtClean="0">
                <a:latin typeface="Arial" panose="020B0604020202020204" pitchFamily="34" charset="0"/>
                <a:cs typeface="Arial" panose="020B0604020202020204" pitchFamily="34" charset="0"/>
              </a:rPr>
              <a:t>فيه.</a:t>
            </a:r>
            <a:r>
              <a:rPr lang="ar-DZ" sz="1600" b="1" dirty="0">
                <a:latin typeface="Arial" panose="020B0604020202020204" pitchFamily="34" charset="0"/>
                <a:cs typeface="Arial" panose="020B0604020202020204" pitchFamily="34" charset="0"/>
              </a:rPr>
              <a:t> </a:t>
            </a:r>
            <a:r>
              <a:rPr lang="ar-DZ" sz="1600" b="1" dirty="0" smtClean="0">
                <a:latin typeface="Arial" panose="020B0604020202020204" pitchFamily="34" charset="0"/>
                <a:cs typeface="Arial" panose="020B0604020202020204" pitchFamily="34" charset="0"/>
              </a:rPr>
              <a:t>لا </a:t>
            </a:r>
            <a:r>
              <a:rPr lang="ar-DZ" sz="1600" b="1" dirty="0">
                <a:latin typeface="Arial" panose="020B0604020202020204" pitchFamily="34" charset="0"/>
                <a:cs typeface="Arial" panose="020B0604020202020204" pitchFamily="34" charset="0"/>
              </a:rPr>
              <a:t>يجوز التحكيم </a:t>
            </a:r>
            <a:r>
              <a:rPr lang="ar-DZ" sz="1600" b="1" dirty="0" smtClean="0">
                <a:latin typeface="Arial" panose="020B0604020202020204" pitchFamily="34" charset="0"/>
                <a:cs typeface="Arial" panose="020B0604020202020204" pitchFamily="34" charset="0"/>
              </a:rPr>
              <a:t>في</a:t>
            </a:r>
            <a:r>
              <a:rPr lang="ar-DZ" sz="1600" b="1" dirty="0">
                <a:latin typeface="Arial" panose="020B0604020202020204" pitchFamily="34" charset="0"/>
                <a:cs typeface="Arial" panose="020B0604020202020204" pitchFamily="34" charset="0"/>
              </a:rPr>
              <a:t> </a:t>
            </a:r>
            <a:r>
              <a:rPr lang="ar-DZ" sz="1600" b="1" dirty="0" smtClean="0">
                <a:latin typeface="Arial" panose="020B0604020202020204" pitchFamily="34" charset="0"/>
                <a:cs typeface="Arial" panose="020B0604020202020204" pitchFamily="34" charset="0"/>
              </a:rPr>
              <a:t>كل </a:t>
            </a:r>
            <a:r>
              <a:rPr lang="ar-DZ" sz="1600" b="1" dirty="0">
                <a:latin typeface="Arial" panose="020B0604020202020204" pitchFamily="34" charset="0"/>
                <a:cs typeface="Arial" panose="020B0604020202020204" pitchFamily="34" charset="0"/>
              </a:rPr>
              <a:t>ما هو حق لله تعالى، مثل </a:t>
            </a:r>
            <a:r>
              <a:rPr lang="ar-DZ" sz="1600" b="1" dirty="0" smtClean="0">
                <a:latin typeface="Arial" panose="020B0604020202020204" pitchFamily="34" charset="0"/>
                <a:cs typeface="Arial" panose="020B0604020202020204" pitchFamily="34" charset="0"/>
              </a:rPr>
              <a:t>الحدود.</a:t>
            </a:r>
            <a:r>
              <a:rPr lang="ar-DZ" sz="1600" b="1" dirty="0">
                <a:latin typeface="Arial" panose="020B0604020202020204" pitchFamily="34" charset="0"/>
                <a:cs typeface="Arial" panose="020B0604020202020204" pitchFamily="34" charset="0"/>
              </a:rPr>
              <a:t> </a:t>
            </a:r>
            <a:r>
              <a:rPr lang="ar-DZ" sz="1600" b="1" dirty="0" smtClean="0">
                <a:latin typeface="Arial" panose="020B0604020202020204" pitchFamily="34" charset="0"/>
                <a:cs typeface="Arial" panose="020B0604020202020204" pitchFamily="34" charset="0"/>
              </a:rPr>
              <a:t>وما </a:t>
            </a:r>
            <a:r>
              <a:rPr lang="ar-DZ" sz="1600" b="1" dirty="0">
                <a:latin typeface="Arial" panose="020B0604020202020204" pitchFamily="34" charset="0"/>
                <a:cs typeface="Arial" panose="020B0604020202020204" pitchFamily="34" charset="0"/>
              </a:rPr>
              <a:t>يســتلزم الحكــم فيه إثبات حكــم أو نفيه بالنســبة </a:t>
            </a:r>
            <a:r>
              <a:rPr lang="ar-DZ" sz="1600" b="1" dirty="0" smtClean="0">
                <a:latin typeface="Arial" panose="020B0604020202020204" pitchFamily="34" charset="0"/>
                <a:cs typeface="Arial" panose="020B0604020202020204" pitchFamily="34" charset="0"/>
              </a:rPr>
              <a:t>لغير المحتكمين.</a:t>
            </a:r>
            <a:r>
              <a:rPr lang="ar-DZ" sz="1600" b="1" dirty="0">
                <a:latin typeface="Arial" panose="020B0604020202020204" pitchFamily="34" charset="0"/>
                <a:cs typeface="Arial" panose="020B0604020202020204" pitchFamily="34" charset="0"/>
              </a:rPr>
              <a:t> </a:t>
            </a:r>
            <a:r>
              <a:rPr lang="ar-DZ" sz="1600" b="1" dirty="0" smtClean="0">
                <a:latin typeface="Arial" panose="020B0604020202020204" pitchFamily="34" charset="0"/>
                <a:cs typeface="Arial" panose="020B0604020202020204" pitchFamily="34" charset="0"/>
              </a:rPr>
              <a:t>إذا </a:t>
            </a:r>
            <a:r>
              <a:rPr lang="ar-DZ" sz="1600" b="1" dirty="0">
                <a:latin typeface="Arial" panose="020B0604020202020204" pitchFamily="34" charset="0"/>
                <a:cs typeface="Arial" panose="020B0604020202020204" pitchFamily="34" charset="0"/>
              </a:rPr>
              <a:t>قضى المحكم فيما لا يجوز فيه التحكيم </a:t>
            </a:r>
            <a:r>
              <a:rPr lang="ar-DZ" sz="1600" b="1" dirty="0" smtClean="0">
                <a:latin typeface="Arial" panose="020B0604020202020204" pitchFamily="34" charset="0"/>
                <a:cs typeface="Arial" panose="020B0604020202020204" pitchFamily="34" charset="0"/>
              </a:rPr>
              <a:t>فحكمه </a:t>
            </a:r>
            <a:r>
              <a:rPr lang="ar-DZ" sz="1600" b="1" dirty="0">
                <a:latin typeface="Arial" panose="020B0604020202020204" pitchFamily="34" charset="0"/>
                <a:cs typeface="Arial" panose="020B0604020202020204" pitchFamily="34" charset="0"/>
              </a:rPr>
              <a:t>باطل ولا ينفذ </a:t>
            </a:r>
            <a:r>
              <a:rPr lang="ar-DZ" sz="1600" b="1" dirty="0" smtClean="0">
                <a:latin typeface="Arial" panose="020B0604020202020204" pitchFamily="34" charset="0"/>
                <a:cs typeface="Arial" panose="020B0604020202020204" pitchFamily="34" charset="0"/>
              </a:rPr>
              <a:t>,</a:t>
            </a:r>
          </a:p>
          <a:p>
            <a:pPr algn="just" rtl="1"/>
            <a:r>
              <a:rPr lang="ar-DZ" sz="1600" b="1" u="sng" dirty="0">
                <a:solidFill>
                  <a:schemeClr val="accent2"/>
                </a:solidFill>
                <a:latin typeface="Arial" panose="020B0604020202020204" pitchFamily="34" charset="0"/>
                <a:cs typeface="Arial" panose="020B0604020202020204" pitchFamily="34" charset="0"/>
              </a:rPr>
              <a:t>صفات المحكم وتعيينه </a:t>
            </a:r>
            <a:r>
              <a:rPr lang="ar-DZ" sz="1600" b="1" u="sng" dirty="0" smtClean="0">
                <a:solidFill>
                  <a:schemeClr val="accent2"/>
                </a:solidFill>
                <a:latin typeface="Arial" panose="020B0604020202020204" pitchFamily="34" charset="0"/>
                <a:cs typeface="Arial" panose="020B0604020202020204" pitchFamily="34" charset="0"/>
              </a:rPr>
              <a:t>: </a:t>
            </a:r>
            <a:r>
              <a:rPr lang="ar-DZ" sz="1600" b="1" dirty="0">
                <a:latin typeface="Arial" panose="020B0604020202020204" pitchFamily="34" charset="0"/>
                <a:cs typeface="Arial" panose="020B0604020202020204" pitchFamily="34" charset="0"/>
              </a:rPr>
              <a:t>يشترط في المحكم أن تتوافر فيه أهلية الأداء الكاملة </a:t>
            </a:r>
            <a:r>
              <a:rPr lang="ar-DZ" sz="1600" b="1" dirty="0" smtClean="0">
                <a:latin typeface="Arial" panose="020B0604020202020204" pitchFamily="34" charset="0"/>
                <a:cs typeface="Arial" panose="020B0604020202020204" pitchFamily="34" charset="0"/>
              </a:rPr>
              <a:t>،ديانة المحكم، عدد المحكمين، تمثيل المحكمين,</a:t>
            </a:r>
          </a:p>
          <a:p>
            <a:pPr algn="just" rtl="1"/>
            <a:r>
              <a:rPr lang="ar-DZ" sz="1600" b="1" u="sng" dirty="0">
                <a:solidFill>
                  <a:schemeClr val="accent2"/>
                </a:solidFill>
                <a:latin typeface="Arial" panose="020B0604020202020204" pitchFamily="34" charset="0"/>
                <a:cs typeface="Arial" panose="020B0604020202020204" pitchFamily="34" charset="0"/>
              </a:rPr>
              <a:t>مستند التحكيم </a:t>
            </a:r>
            <a:r>
              <a:rPr lang="ar-DZ" sz="1600" b="1" u="sng" dirty="0" smtClean="0">
                <a:solidFill>
                  <a:schemeClr val="accent2"/>
                </a:solidFill>
                <a:latin typeface="Arial" panose="020B0604020202020204" pitchFamily="34" charset="0"/>
                <a:cs typeface="Arial" panose="020B0604020202020204" pitchFamily="34" charset="0"/>
              </a:rPr>
              <a:t>:</a:t>
            </a:r>
            <a:r>
              <a:rPr lang="ar-DZ" sz="1600" b="1" dirty="0">
                <a:latin typeface="Arial" panose="020B0604020202020204" pitchFamily="34" charset="0"/>
                <a:cs typeface="Arial" panose="020B0604020202020204" pitchFamily="34" charset="0"/>
              </a:rPr>
              <a:t>ينشــأ </a:t>
            </a:r>
            <a:r>
              <a:rPr lang="ar-DZ" sz="1600" b="1" dirty="0" smtClean="0">
                <a:latin typeface="Arial" panose="020B0604020202020204" pitchFamily="34" charset="0"/>
                <a:cs typeface="Arial" panose="020B0604020202020204" pitchFamily="34" charset="0"/>
              </a:rPr>
              <a:t>عن </a:t>
            </a:r>
            <a:r>
              <a:rPr lang="ar-DZ" sz="1600" b="1" dirty="0">
                <a:latin typeface="Arial" panose="020B0604020202020204" pitchFamily="34" charset="0"/>
                <a:cs typeface="Arial" panose="020B0604020202020204" pitchFamily="34" charset="0"/>
              </a:rPr>
              <a:t>موافقة طرفي النزاع </a:t>
            </a:r>
            <a:r>
              <a:rPr lang="ar-DZ" sz="1600" b="1" dirty="0" smtClean="0">
                <a:latin typeface="Arial" panose="020B0604020202020204" pitchFamily="34" charset="0"/>
                <a:cs typeface="Arial" panose="020B0604020202020204" pitchFamily="34" charset="0"/>
              </a:rPr>
              <a:t>والمحكم، يجب </a:t>
            </a:r>
            <a:r>
              <a:rPr lang="ar-DZ" sz="1600" b="1" dirty="0">
                <a:latin typeface="Arial" panose="020B0604020202020204" pitchFamily="34" charset="0"/>
                <a:cs typeface="Arial" panose="020B0604020202020204" pitchFamily="34" charset="0"/>
              </a:rPr>
              <a:t>أن يشــتمل </a:t>
            </a:r>
            <a:r>
              <a:rPr lang="ar-DZ" sz="1600" b="1" dirty="0" smtClean="0">
                <a:latin typeface="Arial" panose="020B0604020202020204" pitchFamily="34" charset="0"/>
                <a:cs typeface="Arial" panose="020B0604020202020204" pitchFamily="34" charset="0"/>
              </a:rPr>
              <a:t>على </a:t>
            </a:r>
            <a:r>
              <a:rPr lang="ar-DZ" sz="1600" b="1" dirty="0">
                <a:latin typeface="Arial" panose="020B0604020202020204" pitchFamily="34" charset="0"/>
                <a:cs typeface="Arial" panose="020B0604020202020204" pitchFamily="34" charset="0"/>
              </a:rPr>
              <a:t>أســماء طرفي النزاع </a:t>
            </a:r>
            <a:r>
              <a:rPr lang="ar-DZ" sz="1600" b="1" dirty="0" smtClean="0">
                <a:latin typeface="Arial" panose="020B0604020202020204" pitchFamily="34" charset="0"/>
                <a:cs typeface="Arial" panose="020B0604020202020204" pitchFamily="34" charset="0"/>
              </a:rPr>
              <a:t>والمحكم ومجمل </a:t>
            </a:r>
            <a:r>
              <a:rPr lang="ar-DZ" sz="1600" b="1" dirty="0">
                <a:latin typeface="Arial" panose="020B0604020202020204" pitchFamily="34" charset="0"/>
                <a:cs typeface="Arial" panose="020B0604020202020204" pitchFamily="34" charset="0"/>
              </a:rPr>
              <a:t>موضوع النزاع، والأجل المحدد للتحكيم، وأتعاب </a:t>
            </a:r>
            <a:r>
              <a:rPr lang="ar-DZ" sz="1600" b="1" dirty="0" smtClean="0">
                <a:latin typeface="Arial" panose="020B0604020202020204" pitchFamily="34" charset="0"/>
                <a:cs typeface="Arial" panose="020B0604020202020204" pitchFamily="34" charset="0"/>
              </a:rPr>
              <a:t>المحكم إن وجدت</a:t>
            </a:r>
            <a:r>
              <a:rPr lang="ar-DZ" sz="1600" dirty="0" smtClean="0"/>
              <a:t>, </a:t>
            </a:r>
            <a:r>
              <a:rPr lang="ar-DZ" sz="1600" b="1" dirty="0" smtClean="0">
                <a:latin typeface="Arial" panose="020B0604020202020204" pitchFamily="34" charset="0"/>
                <a:cs typeface="Arial" panose="020B0604020202020204" pitchFamily="34" charset="0"/>
              </a:rPr>
              <a:t>شــرط التحكيم، </a:t>
            </a:r>
            <a:r>
              <a:rPr lang="ar-DZ" sz="1600" b="1" dirty="0">
                <a:latin typeface="Arial" panose="020B0604020202020204" pitchFamily="34" charset="0"/>
                <a:cs typeface="Arial" panose="020B0604020202020204" pitchFamily="34" charset="0"/>
              </a:rPr>
              <a:t>يجب على المحكم تطبيق أحكام الشريعة الإسلامية، وإذا قيد </a:t>
            </a:r>
            <a:r>
              <a:rPr lang="ar-DZ" sz="1600" b="1" dirty="0" smtClean="0">
                <a:latin typeface="Arial" panose="020B0604020202020204" pitchFamily="34" charset="0"/>
                <a:cs typeface="Arial" panose="020B0604020202020204" pitchFamily="34" charset="0"/>
              </a:rPr>
              <a:t>المحكم بقانون </a:t>
            </a:r>
            <a:r>
              <a:rPr lang="ar-DZ" sz="1600" b="1" dirty="0">
                <a:latin typeface="Arial" panose="020B0604020202020204" pitchFamily="34" charset="0"/>
                <a:cs typeface="Arial" panose="020B0604020202020204" pitchFamily="34" charset="0"/>
              </a:rPr>
              <a:t>معين فيجب عليه عدم مخالفة أحكام </a:t>
            </a:r>
            <a:r>
              <a:rPr lang="ar-DZ" sz="1600" b="1" dirty="0" smtClean="0">
                <a:latin typeface="Arial" panose="020B0604020202020204" pitchFamily="34" charset="0"/>
                <a:cs typeface="Arial" panose="020B0604020202020204" pitchFamily="34" charset="0"/>
              </a:rPr>
              <a:t>الشريعة, تقييد التحكيم، انتهاء الأجل المحدد، عقد التحكيم شفويا ،الإشهاد على الموافقة على التحكيم في مستند التحكيم</a:t>
            </a:r>
          </a:p>
          <a:p>
            <a:pPr algn="just" rtl="1"/>
            <a:r>
              <a:rPr lang="ar-DZ" sz="1600" b="1" u="sng" dirty="0">
                <a:solidFill>
                  <a:schemeClr val="accent2"/>
                </a:solidFill>
                <a:latin typeface="Arial" panose="020B0604020202020204" pitchFamily="34" charset="0"/>
                <a:cs typeface="Arial" panose="020B0604020202020204" pitchFamily="34" charset="0"/>
              </a:rPr>
              <a:t>طرق الحكم، والإجراءات والإثبات في التحكيم </a:t>
            </a:r>
            <a:r>
              <a:rPr lang="ar-DZ" sz="1600" b="1" dirty="0" smtClean="0">
                <a:solidFill>
                  <a:schemeClr val="accent2"/>
                </a:solidFill>
                <a:latin typeface="Arial" panose="020B0604020202020204" pitchFamily="34" charset="0"/>
                <a:cs typeface="Arial" panose="020B0604020202020204" pitchFamily="34" charset="0"/>
              </a:rPr>
              <a:t>:</a:t>
            </a:r>
            <a:r>
              <a:rPr lang="ar-DZ" sz="1600" b="1" u="sng" dirty="0" smtClean="0">
                <a:solidFill>
                  <a:schemeClr val="accent2"/>
                </a:solidFill>
                <a:latin typeface="Arial" panose="020B0604020202020204" pitchFamily="34" charset="0"/>
                <a:cs typeface="Arial" panose="020B0604020202020204" pitchFamily="34" charset="0"/>
              </a:rPr>
              <a:t> </a:t>
            </a:r>
          </a:p>
          <a:p>
            <a:pPr algn="just" rtl="1"/>
            <a:r>
              <a:rPr lang="ar-DZ" sz="1600" b="1" dirty="0">
                <a:latin typeface="Arial" panose="020B0604020202020204" pitchFamily="34" charset="0"/>
                <a:cs typeface="Arial" panose="020B0604020202020204" pitchFamily="34" charset="0"/>
              </a:rPr>
              <a:t>إصدار قرار التحكيم </a:t>
            </a:r>
            <a:r>
              <a:rPr lang="ar-DZ" sz="1600" b="1" dirty="0" smtClean="0">
                <a:latin typeface="Arial" panose="020B0604020202020204" pitchFamily="34" charset="0"/>
                <a:cs typeface="Arial" panose="020B0604020202020204" pitchFamily="34" charset="0"/>
              </a:rPr>
              <a:t>,</a:t>
            </a:r>
          </a:p>
          <a:p>
            <a:pPr algn="just" rtl="1"/>
            <a:r>
              <a:rPr lang="ar-DZ" sz="1600" b="1" dirty="0" smtClean="0">
                <a:latin typeface="Arial" panose="020B0604020202020204" pitchFamily="34" charset="0"/>
                <a:cs typeface="Arial" panose="020B0604020202020204" pitchFamily="34" charset="0"/>
              </a:rPr>
              <a:t>إبلاغ </a:t>
            </a:r>
            <a:r>
              <a:rPr lang="ar-DZ" sz="1600" b="1" dirty="0">
                <a:latin typeface="Arial" panose="020B0604020202020204" pitchFamily="34" charset="0"/>
                <a:cs typeface="Arial" panose="020B0604020202020204" pitchFamily="34" charset="0"/>
              </a:rPr>
              <a:t>قرار التحكيم، </a:t>
            </a:r>
            <a:r>
              <a:rPr lang="ar-DZ" sz="1600" b="1" dirty="0" err="1">
                <a:latin typeface="Arial" panose="020B0604020202020204" pitchFamily="34" charset="0"/>
                <a:cs typeface="Arial" panose="020B0604020202020204" pitchFamily="34" charset="0"/>
              </a:rPr>
              <a:t>ونفاذه</a:t>
            </a:r>
            <a:r>
              <a:rPr lang="ar-DZ" sz="1600" b="1" dirty="0">
                <a:latin typeface="Arial" panose="020B0604020202020204" pitchFamily="34" charset="0"/>
                <a:cs typeface="Arial" panose="020B0604020202020204" pitchFamily="34" charset="0"/>
              </a:rPr>
              <a:t> </a:t>
            </a:r>
            <a:endParaRPr lang="ar-DZ" sz="1600" b="1" dirty="0" smtClean="0">
              <a:latin typeface="Arial" panose="020B0604020202020204" pitchFamily="34" charset="0"/>
              <a:cs typeface="Arial" panose="020B0604020202020204" pitchFamily="34" charset="0"/>
            </a:endParaRPr>
          </a:p>
          <a:p>
            <a:pPr algn="just" rtl="1"/>
            <a:r>
              <a:rPr lang="ar-DZ" sz="1600" b="1" dirty="0" smtClean="0">
                <a:latin typeface="Arial" panose="020B0604020202020204" pitchFamily="34" charset="0"/>
                <a:cs typeface="Arial" panose="020B0604020202020204" pitchFamily="34" charset="0"/>
              </a:rPr>
              <a:t>تنفيذ </a:t>
            </a:r>
            <a:r>
              <a:rPr lang="ar-DZ" sz="1600" b="1" dirty="0">
                <a:latin typeface="Arial" panose="020B0604020202020204" pitchFamily="34" charset="0"/>
                <a:cs typeface="Arial" panose="020B0604020202020204" pitchFamily="34" charset="0"/>
              </a:rPr>
              <a:t>الحكم </a:t>
            </a:r>
            <a:r>
              <a:rPr lang="ar-DZ" sz="1600" b="1" dirty="0" smtClean="0">
                <a:latin typeface="Arial" panose="020B0604020202020204" pitchFamily="34" charset="0"/>
                <a:cs typeface="Arial" panose="020B0604020202020204" pitchFamily="34" charset="0"/>
              </a:rPr>
              <a:t>(الصيغة </a:t>
            </a:r>
            <a:r>
              <a:rPr lang="ar-DZ" sz="1600" b="1" dirty="0">
                <a:latin typeface="Arial" panose="020B0604020202020204" pitchFamily="34" charset="0"/>
                <a:cs typeface="Arial" panose="020B0604020202020204" pitchFamily="34" charset="0"/>
              </a:rPr>
              <a:t>التنفيذية </a:t>
            </a:r>
            <a:r>
              <a:rPr lang="ar-DZ" sz="1600" b="1" dirty="0" smtClean="0">
                <a:latin typeface="Arial" panose="020B0604020202020204" pitchFamily="34" charset="0"/>
                <a:cs typeface="Arial" panose="020B0604020202020204" pitchFamily="34" charset="0"/>
              </a:rPr>
              <a:t>للحكم)، </a:t>
            </a:r>
            <a:r>
              <a:rPr lang="ar-DZ" sz="1600" b="1" dirty="0">
                <a:latin typeface="Arial" panose="020B0604020202020204" pitchFamily="34" charset="0"/>
                <a:cs typeface="Arial" panose="020B0604020202020204" pitchFamily="34" charset="0"/>
              </a:rPr>
              <a:t>أو نقضه </a:t>
            </a:r>
            <a:endParaRPr lang="ar-DZ" sz="1600" b="1" dirty="0" smtClean="0">
              <a:latin typeface="Arial" panose="020B0604020202020204" pitchFamily="34" charset="0"/>
              <a:cs typeface="Arial" panose="020B0604020202020204" pitchFamily="34" charset="0"/>
            </a:endParaRPr>
          </a:p>
          <a:p>
            <a:pPr algn="just" rtl="1"/>
            <a:r>
              <a:rPr lang="ar-DZ" sz="1600" b="1" dirty="0" smtClean="0">
                <a:latin typeface="Arial" panose="020B0604020202020204" pitchFamily="34" charset="0"/>
                <a:cs typeface="Arial" panose="020B0604020202020204" pitchFamily="34" charset="0"/>
              </a:rPr>
              <a:t>مصروفات </a:t>
            </a:r>
            <a:r>
              <a:rPr lang="ar-DZ" sz="1600" b="1" dirty="0">
                <a:latin typeface="Arial" panose="020B0604020202020204" pitchFamily="34" charset="0"/>
                <a:cs typeface="Arial" panose="020B0604020202020204" pitchFamily="34" charset="0"/>
              </a:rPr>
              <a:t>التحكيم، وأجور المحكم </a:t>
            </a:r>
            <a:endParaRPr lang="ar-DZ" sz="1600" b="1" dirty="0" smtClean="0">
              <a:latin typeface="Arial" panose="020B0604020202020204" pitchFamily="34" charset="0"/>
              <a:cs typeface="Arial" panose="020B0604020202020204" pitchFamily="34" charset="0"/>
            </a:endParaRPr>
          </a:p>
          <a:p>
            <a:pPr algn="just" rtl="1"/>
            <a:r>
              <a:rPr lang="ar-DZ" sz="1600" b="1" u="sng" dirty="0" smtClean="0">
                <a:solidFill>
                  <a:schemeClr val="accent2"/>
                </a:solidFill>
                <a:latin typeface="Arial" panose="020B0604020202020204" pitchFamily="34" charset="0"/>
                <a:cs typeface="Arial" panose="020B0604020202020204" pitchFamily="34" charset="0"/>
              </a:rPr>
              <a:t>تاريخ </a:t>
            </a:r>
            <a:r>
              <a:rPr lang="ar-DZ" sz="1600" b="1" u="sng" dirty="0">
                <a:solidFill>
                  <a:schemeClr val="accent2"/>
                </a:solidFill>
                <a:latin typeface="Arial" panose="020B0604020202020204" pitchFamily="34" charset="0"/>
                <a:cs typeface="Arial" panose="020B0604020202020204" pitchFamily="34" charset="0"/>
              </a:rPr>
              <a:t>إصدار المعيار </a:t>
            </a:r>
            <a:r>
              <a:rPr lang="ar-DZ" sz="1600" b="1" dirty="0" smtClean="0">
                <a:solidFill>
                  <a:schemeClr val="accent2"/>
                </a:solidFill>
                <a:latin typeface="Arial" panose="020B0604020202020204" pitchFamily="34" charset="0"/>
                <a:cs typeface="Arial" panose="020B0604020202020204" pitchFamily="34" charset="0"/>
              </a:rPr>
              <a:t>: </a:t>
            </a:r>
            <a:r>
              <a:rPr lang="ar-DZ" sz="1600" b="1" dirty="0">
                <a:latin typeface="Arial" panose="020B0604020202020204" pitchFamily="34" charset="0"/>
                <a:cs typeface="Arial" panose="020B0604020202020204" pitchFamily="34" charset="0"/>
              </a:rPr>
              <a:t>صدر هذا المعيار </a:t>
            </a:r>
            <a:r>
              <a:rPr lang="ar-DZ" sz="1600" b="1" dirty="0" smtClean="0">
                <a:latin typeface="Arial" panose="020B0604020202020204" pitchFamily="34" charset="0"/>
                <a:cs typeface="Arial" panose="020B0604020202020204" pitchFamily="34" charset="0"/>
              </a:rPr>
              <a:t>بتاريخ 12 سبتمبر 2007</a:t>
            </a:r>
            <a:endParaRPr lang="ar-DZ" sz="1600" b="1" u="sng" dirty="0" smtClean="0">
              <a:solidFill>
                <a:schemeClr val="accent2"/>
              </a:solidFill>
              <a:latin typeface="Arial" panose="020B0604020202020204" pitchFamily="34" charset="0"/>
              <a:cs typeface="Arial" panose="020B0604020202020204" pitchFamily="34" charset="0"/>
            </a:endParaRPr>
          </a:p>
        </p:txBody>
      </p:sp>
      <p:sp>
        <p:nvSpPr>
          <p:cNvPr id="14" name="مربع نص 13">
            <a:extLst>
              <a:ext uri="{FF2B5EF4-FFF2-40B4-BE49-F238E27FC236}">
                <a16:creationId xmlns="" xmlns:a16="http://schemas.microsoft.com/office/drawing/2014/main" id="{C80B97A3-5D4D-49EC-BE82-97C5A4DC8E30}"/>
              </a:ext>
            </a:extLst>
          </p:cNvPr>
          <p:cNvSpPr txBox="1"/>
          <p:nvPr/>
        </p:nvSpPr>
        <p:spPr>
          <a:xfrm>
            <a:off x="2162370" y="-83090"/>
            <a:ext cx="2759089" cy="646331"/>
          </a:xfrm>
          <a:prstGeom prst="rect">
            <a:avLst/>
          </a:prstGeom>
          <a:noFill/>
        </p:spPr>
        <p:txBody>
          <a:bodyPr wrap="none" rtlCol="1">
            <a:spAutoFit/>
          </a:bodyPr>
          <a:lstStyle/>
          <a:p>
            <a:r>
              <a:rPr lang="ar-DZ" sz="3600" b="1" dirty="0" smtClean="0">
                <a:solidFill>
                  <a:schemeClr val="accent1"/>
                </a:solidFill>
                <a:latin typeface="Arial" panose="020B0604020202020204" pitchFamily="34" charset="0"/>
                <a:cs typeface="Arial" panose="020B0604020202020204" pitchFamily="34" charset="0"/>
              </a:rPr>
              <a:t>معيار 32 التحكيم</a:t>
            </a:r>
            <a:endParaRPr lang="ar-SY" sz="3600" b="1" dirty="0">
              <a:solidFill>
                <a:schemeClr val="accent1"/>
              </a:solidFill>
              <a:latin typeface="Arial" panose="020B0604020202020204" pitchFamily="34" charset="0"/>
              <a:cs typeface="Arial" panose="020B0604020202020204" pitchFamily="34" charset="0"/>
            </a:endParaRPr>
          </a:p>
        </p:txBody>
      </p:sp>
      <p:sp>
        <p:nvSpPr>
          <p:cNvPr id="15" name="مربع نص 14">
            <a:extLst>
              <a:ext uri="{FF2B5EF4-FFF2-40B4-BE49-F238E27FC236}">
                <a16:creationId xmlns="" xmlns:a16="http://schemas.microsoft.com/office/drawing/2014/main" id="{1B11799C-1A52-4CEC-95DA-17C8332DF8D0}"/>
              </a:ext>
            </a:extLst>
          </p:cNvPr>
          <p:cNvSpPr txBox="1"/>
          <p:nvPr/>
        </p:nvSpPr>
        <p:spPr>
          <a:xfrm>
            <a:off x="96600" y="588121"/>
            <a:ext cx="7288303" cy="2800767"/>
          </a:xfrm>
          <a:prstGeom prst="rect">
            <a:avLst/>
          </a:prstGeom>
          <a:noFill/>
        </p:spPr>
        <p:txBody>
          <a:bodyPr wrap="square" rtlCol="1">
            <a:spAutoFit/>
          </a:bodyPr>
          <a:lstStyle/>
          <a:p>
            <a:pPr algn="r"/>
            <a:r>
              <a:rPr lang="ar-DZ" sz="1300" b="1" u="sng" dirty="0" smtClean="0">
                <a:solidFill>
                  <a:schemeClr val="bg1"/>
                </a:solidFill>
                <a:latin typeface="Arial" panose="020B0604020202020204" pitchFamily="34" charset="0"/>
                <a:cs typeface="Arial" panose="020B0604020202020204" pitchFamily="34" charset="0"/>
              </a:rPr>
              <a:t>التقديم: </a:t>
            </a:r>
            <a:r>
              <a:rPr lang="ar-DZ" sz="1300" b="1" dirty="0" smtClean="0">
                <a:solidFill>
                  <a:schemeClr val="bg1"/>
                </a:solidFill>
                <a:latin typeface="Arial" panose="020B0604020202020204" pitchFamily="34" charset="0"/>
                <a:cs typeface="Arial" panose="020B0604020202020204" pitchFamily="34" charset="0"/>
              </a:rPr>
              <a:t>يهدف </a:t>
            </a:r>
            <a:r>
              <a:rPr lang="ar-DZ" sz="1300" b="1" dirty="0">
                <a:solidFill>
                  <a:schemeClr val="bg1"/>
                </a:solidFill>
                <a:latin typeface="Arial" panose="020B0604020202020204" pitchFamily="34" charset="0"/>
                <a:cs typeface="Arial" panose="020B0604020202020204" pitchFamily="34" charset="0"/>
              </a:rPr>
              <a:t>هذا المعيــار إلى بيان المــراد بالتحكيم وشــروطه ومجاله </a:t>
            </a:r>
            <a:r>
              <a:rPr lang="ar-DZ" sz="1300" b="1" dirty="0" smtClean="0">
                <a:solidFill>
                  <a:schemeClr val="bg1"/>
                </a:solidFill>
                <a:latin typeface="Arial" panose="020B0604020202020204" pitchFamily="34" charset="0"/>
                <a:cs typeface="Arial" panose="020B0604020202020204" pitchFamily="34" charset="0"/>
              </a:rPr>
              <a:t>وصفات المحكمين </a:t>
            </a:r>
            <a:r>
              <a:rPr lang="ar-DZ" sz="1300" b="1" dirty="0">
                <a:solidFill>
                  <a:schemeClr val="bg1"/>
                </a:solidFill>
                <a:latin typeface="Arial" panose="020B0604020202020204" pitchFamily="34" charset="0"/>
                <a:cs typeface="Arial" panose="020B0604020202020204" pitchFamily="34" charset="0"/>
              </a:rPr>
              <a:t>وصــك التحكيم وقــراره، وطرق التحكيــم وتنفيــذه، وتطبيقاته </a:t>
            </a:r>
            <a:r>
              <a:rPr lang="ar-DZ" sz="1300" b="1" dirty="0" smtClean="0">
                <a:solidFill>
                  <a:schemeClr val="bg1"/>
                </a:solidFill>
                <a:latin typeface="Arial" panose="020B0604020202020204" pitchFamily="34" charset="0"/>
                <a:cs typeface="Arial" panose="020B0604020202020204" pitchFamily="34" charset="0"/>
              </a:rPr>
              <a:t>لدى</a:t>
            </a:r>
            <a:r>
              <a:rPr lang="ar-DZ" sz="1300" b="1" dirty="0">
                <a:solidFill>
                  <a:schemeClr val="bg1"/>
                </a:solidFill>
                <a:latin typeface="Arial" panose="020B0604020202020204" pitchFamily="34" charset="0"/>
                <a:cs typeface="Arial" panose="020B0604020202020204" pitchFamily="34" charset="0"/>
              </a:rPr>
              <a:t> </a:t>
            </a:r>
            <a:r>
              <a:rPr lang="ar-DZ" sz="1300" b="1" dirty="0" smtClean="0">
                <a:solidFill>
                  <a:schemeClr val="bg1"/>
                </a:solidFill>
                <a:latin typeface="Arial" panose="020B0604020202020204" pitchFamily="34" charset="0"/>
                <a:cs typeface="Arial" panose="020B0604020202020204" pitchFamily="34" charset="0"/>
              </a:rPr>
              <a:t>المؤسسات </a:t>
            </a:r>
            <a:r>
              <a:rPr lang="ar-DZ" sz="1300" b="1" dirty="0">
                <a:solidFill>
                  <a:schemeClr val="bg1"/>
                </a:solidFill>
                <a:latin typeface="Arial" panose="020B0604020202020204" pitchFamily="34" charset="0"/>
                <a:cs typeface="Arial" panose="020B0604020202020204" pitchFamily="34" charset="0"/>
              </a:rPr>
              <a:t>المالية الإسلامية </a:t>
            </a:r>
            <a:r>
              <a:rPr lang="ar-DZ" sz="1300" b="1" dirty="0" smtClean="0">
                <a:solidFill>
                  <a:schemeClr val="bg1"/>
                </a:solidFill>
                <a:latin typeface="Arial" panose="020B0604020202020204" pitchFamily="34" charset="0"/>
                <a:cs typeface="Arial" panose="020B0604020202020204" pitchFamily="34" charset="0"/>
              </a:rPr>
              <a:t>(المؤسسة/المؤسسات) ,</a:t>
            </a:r>
          </a:p>
          <a:p>
            <a:pPr algn="r"/>
            <a:endParaRPr lang="ar-DZ" sz="1300" b="1" dirty="0" smtClean="0">
              <a:solidFill>
                <a:schemeClr val="bg1"/>
              </a:solidFill>
              <a:latin typeface="Arial" panose="020B0604020202020204" pitchFamily="34" charset="0"/>
              <a:cs typeface="Arial" panose="020B0604020202020204" pitchFamily="34" charset="0"/>
            </a:endParaRPr>
          </a:p>
          <a:p>
            <a:pPr algn="r"/>
            <a:r>
              <a:rPr lang="ar-DZ" sz="1400" b="1" u="sng" dirty="0">
                <a:solidFill>
                  <a:schemeClr val="bg1"/>
                </a:solidFill>
                <a:latin typeface="Arial" panose="020B0604020202020204" pitchFamily="34" charset="0"/>
                <a:cs typeface="Arial" panose="020B0604020202020204" pitchFamily="34" charset="0"/>
              </a:rPr>
              <a:t>نطاق </a:t>
            </a:r>
            <a:r>
              <a:rPr lang="ar-DZ" sz="1400" b="1" u="sng" dirty="0" smtClean="0">
                <a:solidFill>
                  <a:schemeClr val="bg1"/>
                </a:solidFill>
                <a:latin typeface="Arial" panose="020B0604020202020204" pitchFamily="34" charset="0"/>
                <a:cs typeface="Arial" panose="020B0604020202020204" pitchFamily="34" charset="0"/>
              </a:rPr>
              <a:t>المعيار:</a:t>
            </a:r>
            <a:r>
              <a:rPr lang="ar-DZ" sz="1400" b="1" dirty="0">
                <a:solidFill>
                  <a:schemeClr val="bg1"/>
                </a:solidFill>
                <a:latin typeface="Arial" panose="020B0604020202020204" pitchFamily="34" charset="0"/>
                <a:cs typeface="Arial" panose="020B0604020202020204" pitchFamily="34" charset="0"/>
              </a:rPr>
              <a:t> </a:t>
            </a:r>
            <a:r>
              <a:rPr lang="ar-DZ" sz="1400" b="1" dirty="0" smtClean="0">
                <a:solidFill>
                  <a:schemeClr val="bg1"/>
                </a:solidFill>
                <a:latin typeface="Arial" panose="020B0604020202020204" pitchFamily="34" charset="0"/>
                <a:cs typeface="Arial" panose="020B0604020202020204" pitchFamily="34" charset="0"/>
              </a:rPr>
              <a:t>يتناول </a:t>
            </a:r>
            <a:r>
              <a:rPr lang="ar-DZ" sz="1400" b="1" dirty="0">
                <a:solidFill>
                  <a:schemeClr val="bg1"/>
                </a:solidFill>
                <a:latin typeface="Arial" panose="020B0604020202020204" pitchFamily="34" charset="0"/>
                <a:cs typeface="Arial" panose="020B0604020202020204" pitchFamily="34" charset="0"/>
              </a:rPr>
              <a:t>هذا المعيار التحكيم في المعاملات المالية والأنشطة والعلاقات </a:t>
            </a:r>
            <a:r>
              <a:rPr lang="ar-DZ" sz="1400" b="1" dirty="0" smtClean="0">
                <a:solidFill>
                  <a:schemeClr val="bg1"/>
                </a:solidFill>
                <a:latin typeface="Arial" panose="020B0604020202020204" pitchFamily="34" charset="0"/>
                <a:cs typeface="Arial" panose="020B0604020202020204" pitchFamily="34" charset="0"/>
              </a:rPr>
              <a:t>التي تتم </a:t>
            </a:r>
            <a:r>
              <a:rPr lang="ar-DZ" sz="1400" b="1" dirty="0">
                <a:solidFill>
                  <a:schemeClr val="bg1"/>
                </a:solidFill>
                <a:latin typeface="Arial" panose="020B0604020202020204" pitchFamily="34" charset="0"/>
                <a:cs typeface="Arial" panose="020B0604020202020204" pitchFamily="34" charset="0"/>
              </a:rPr>
              <a:t>بين المؤسسات، أو بينها وبين عملائها، أو موظفيها أو أطراف </a:t>
            </a:r>
            <a:r>
              <a:rPr lang="ar-DZ" sz="1400" b="1" dirty="0" smtClean="0">
                <a:solidFill>
                  <a:schemeClr val="bg1"/>
                </a:solidFill>
                <a:latin typeface="Arial" panose="020B0604020202020204" pitchFamily="34" charset="0"/>
                <a:cs typeface="Arial" panose="020B0604020202020204" pitchFamily="34" charset="0"/>
              </a:rPr>
              <a:t>أخرى</a:t>
            </a:r>
            <a:r>
              <a:rPr lang="ar-DZ" sz="1400" b="1" dirty="0">
                <a:solidFill>
                  <a:schemeClr val="bg1"/>
                </a:solidFill>
                <a:latin typeface="Arial" panose="020B0604020202020204" pitchFamily="34" charset="0"/>
                <a:cs typeface="Arial" panose="020B0604020202020204" pitchFamily="34" charset="0"/>
              </a:rPr>
              <a:t> </a:t>
            </a:r>
            <a:r>
              <a:rPr lang="ar-DZ" sz="1400" b="1" dirty="0" smtClean="0">
                <a:solidFill>
                  <a:schemeClr val="bg1"/>
                </a:solidFill>
                <a:latin typeface="Arial" panose="020B0604020202020204" pitchFamily="34" charset="0"/>
                <a:cs typeface="Arial" panose="020B0604020202020204" pitchFamily="34" charset="0"/>
              </a:rPr>
              <a:t>سواء </a:t>
            </a:r>
            <a:r>
              <a:rPr lang="ar-DZ" sz="1400" b="1" dirty="0">
                <a:solidFill>
                  <a:schemeClr val="bg1"/>
                </a:solidFill>
                <a:latin typeface="Arial" panose="020B0604020202020204" pitchFamily="34" charset="0"/>
                <a:cs typeface="Arial" panose="020B0604020202020204" pitchFamily="34" charset="0"/>
              </a:rPr>
              <a:t>كانوا في بلد المؤسسة أم في بلد آخر </a:t>
            </a:r>
            <a:r>
              <a:rPr lang="ar-DZ" sz="1400" b="1" dirty="0" smtClean="0">
                <a:solidFill>
                  <a:schemeClr val="bg1"/>
                </a:solidFill>
                <a:latin typeface="Arial" panose="020B0604020202020204" pitchFamily="34" charset="0"/>
                <a:cs typeface="Arial" panose="020B0604020202020204" pitchFamily="34" charset="0"/>
              </a:rPr>
              <a:t>,</a:t>
            </a:r>
          </a:p>
          <a:p>
            <a:pPr algn="r"/>
            <a:r>
              <a:rPr lang="ar-DZ" sz="1400" b="1" dirty="0">
                <a:solidFill>
                  <a:schemeClr val="bg1"/>
                </a:solidFill>
                <a:latin typeface="Arial" panose="020B0604020202020204" pitchFamily="34" charset="0"/>
                <a:cs typeface="Arial" panose="020B0604020202020204" pitchFamily="34" charset="0"/>
              </a:rPr>
              <a:t/>
            </a:r>
            <a:br>
              <a:rPr lang="ar-DZ" sz="1400" b="1" dirty="0">
                <a:solidFill>
                  <a:schemeClr val="bg1"/>
                </a:solidFill>
                <a:latin typeface="Arial" panose="020B0604020202020204" pitchFamily="34" charset="0"/>
                <a:cs typeface="Arial" panose="020B0604020202020204" pitchFamily="34" charset="0"/>
              </a:rPr>
            </a:br>
            <a:r>
              <a:rPr lang="ar-DZ" sz="1400" b="1" u="sng" dirty="0">
                <a:solidFill>
                  <a:schemeClr val="bg1"/>
                </a:solidFill>
                <a:latin typeface="Arial" panose="020B0604020202020204" pitchFamily="34" charset="0"/>
                <a:cs typeface="Arial" panose="020B0604020202020204" pitchFamily="34" charset="0"/>
              </a:rPr>
              <a:t>تعريف التحكيم </a:t>
            </a:r>
            <a:r>
              <a:rPr lang="ar-DZ" sz="1400" b="1" dirty="0" smtClean="0">
                <a:solidFill>
                  <a:schemeClr val="bg1"/>
                </a:solidFill>
                <a:latin typeface="Arial" panose="020B0604020202020204" pitchFamily="34" charset="0"/>
                <a:cs typeface="Arial" panose="020B0604020202020204" pitchFamily="34" charset="0"/>
              </a:rPr>
              <a:t>: </a:t>
            </a:r>
            <a:r>
              <a:rPr lang="ar-DZ" sz="1400" b="1" dirty="0">
                <a:solidFill>
                  <a:schemeClr val="bg1"/>
                </a:solidFill>
                <a:latin typeface="Arial" panose="020B0604020202020204" pitchFamily="34" charset="0"/>
                <a:cs typeface="Arial" panose="020B0604020202020204" pitchFamily="34" charset="0"/>
              </a:rPr>
              <a:t>التحكيم: اتفاق طرفين أو أكثر علــى تولية من يفصل في منازعة </a:t>
            </a:r>
            <a:r>
              <a:rPr lang="ar-DZ" sz="1400" b="1" dirty="0" smtClean="0">
                <a:solidFill>
                  <a:schemeClr val="bg1"/>
                </a:solidFill>
                <a:latin typeface="Arial" panose="020B0604020202020204" pitchFamily="34" charset="0"/>
                <a:cs typeface="Arial" panose="020B0604020202020204" pitchFamily="34" charset="0"/>
              </a:rPr>
              <a:t>بينهم بحكم مُلزم</a:t>
            </a:r>
            <a:r>
              <a:rPr lang="ar-DZ" sz="1400" b="1" dirty="0">
                <a:solidFill>
                  <a:schemeClr val="bg1"/>
                </a:solidFill>
                <a:latin typeface="Arial" panose="020B0604020202020204" pitchFamily="34" charset="0"/>
                <a:cs typeface="Arial" panose="020B0604020202020204" pitchFamily="34" charset="0"/>
              </a:rPr>
              <a:t>.</a:t>
            </a:r>
            <a:br>
              <a:rPr lang="ar-DZ" sz="1400" b="1" dirty="0">
                <a:solidFill>
                  <a:schemeClr val="bg1"/>
                </a:solidFill>
                <a:latin typeface="Arial" panose="020B0604020202020204" pitchFamily="34" charset="0"/>
                <a:cs typeface="Arial" panose="020B0604020202020204" pitchFamily="34" charset="0"/>
              </a:rPr>
            </a:br>
            <a:r>
              <a:rPr lang="ar-DZ" sz="1400" b="1" dirty="0" smtClean="0">
                <a:solidFill>
                  <a:schemeClr val="bg1"/>
                </a:solidFill>
                <a:latin typeface="Arial" panose="020B0604020202020204" pitchFamily="34" charset="0"/>
                <a:cs typeface="Arial" panose="020B0604020202020204" pitchFamily="34" charset="0"/>
              </a:rPr>
              <a:t>التحكيم </a:t>
            </a:r>
            <a:r>
              <a:rPr lang="ar-DZ" sz="1400" b="1" dirty="0">
                <a:solidFill>
                  <a:schemeClr val="bg1"/>
                </a:solidFill>
                <a:latin typeface="Arial" panose="020B0604020202020204" pitchFamily="34" charset="0"/>
                <a:cs typeface="Arial" panose="020B0604020202020204" pitchFamily="34" charset="0"/>
              </a:rPr>
              <a:t>المقصود في هذا المعيار هو </a:t>
            </a:r>
            <a:r>
              <a:rPr lang="ar-DZ" sz="1400" b="1" dirty="0" smtClean="0">
                <a:solidFill>
                  <a:schemeClr val="bg1"/>
                </a:solidFill>
                <a:latin typeface="Arial" panose="020B0604020202020204" pitchFamily="34" charset="0"/>
                <a:cs typeface="Arial" panose="020B0604020202020204" pitchFamily="34" charset="0"/>
              </a:rPr>
              <a:t>(التحكيم الإسلامي) </a:t>
            </a:r>
            <a:r>
              <a:rPr lang="ar-DZ" sz="1400" b="1" dirty="0">
                <a:solidFill>
                  <a:schemeClr val="bg1"/>
                </a:solidFill>
                <a:latin typeface="Arial" panose="020B0604020202020204" pitchFamily="34" charset="0"/>
                <a:cs typeface="Arial" panose="020B0604020202020204" pitchFamily="34" charset="0"/>
              </a:rPr>
              <a:t>وهو </a:t>
            </a:r>
            <a:r>
              <a:rPr lang="ar-DZ" sz="1400" b="1" dirty="0" smtClean="0">
                <a:solidFill>
                  <a:schemeClr val="bg1"/>
                </a:solidFill>
                <a:latin typeface="Arial" panose="020B0604020202020204" pitchFamily="34" charset="0"/>
                <a:cs typeface="Arial" panose="020B0604020202020204" pitchFamily="34" charset="0"/>
              </a:rPr>
              <a:t>الذي تطبق </a:t>
            </a:r>
            <a:r>
              <a:rPr lang="ar-DZ" sz="1400" b="1" dirty="0">
                <a:solidFill>
                  <a:schemeClr val="bg1"/>
                </a:solidFill>
                <a:latin typeface="Arial" panose="020B0604020202020204" pitchFamily="34" charset="0"/>
                <a:cs typeface="Arial" panose="020B0604020202020204" pitchFamily="34" charset="0"/>
              </a:rPr>
              <a:t>فيه أحكام ومبادئ الشريعة الإسلامية </a:t>
            </a:r>
            <a:r>
              <a:rPr lang="ar-DZ" sz="1400" b="1" dirty="0" smtClean="0">
                <a:solidFill>
                  <a:schemeClr val="bg1"/>
                </a:solidFill>
                <a:latin typeface="Arial" panose="020B0604020202020204" pitchFamily="34" charset="0"/>
                <a:cs typeface="Arial" panose="020B0604020202020204" pitchFamily="34" charset="0"/>
              </a:rPr>
              <a:t>,</a:t>
            </a:r>
          </a:p>
          <a:p>
            <a:pPr algn="r"/>
            <a:endParaRPr lang="ar-DZ" sz="1400" b="1" dirty="0" smtClean="0">
              <a:solidFill>
                <a:schemeClr val="bg1"/>
              </a:solidFill>
              <a:latin typeface="Arial" panose="020B0604020202020204" pitchFamily="34" charset="0"/>
              <a:cs typeface="Arial" panose="020B0604020202020204" pitchFamily="34" charset="0"/>
            </a:endParaRPr>
          </a:p>
          <a:p>
            <a:pPr algn="r"/>
            <a:r>
              <a:rPr lang="ar-DZ" sz="1300" b="1" u="sng" dirty="0">
                <a:solidFill>
                  <a:schemeClr val="bg1"/>
                </a:solidFill>
                <a:latin typeface="Arial" panose="020B0604020202020204" pitchFamily="34" charset="0"/>
                <a:cs typeface="Arial" panose="020B0604020202020204" pitchFamily="34" charset="0"/>
              </a:rPr>
              <a:t>صور اللجوء إلى التحكيم </a:t>
            </a:r>
            <a:r>
              <a:rPr lang="ar-DZ" sz="1300" b="1" u="sng" dirty="0" smtClean="0">
                <a:solidFill>
                  <a:schemeClr val="bg1"/>
                </a:solidFill>
                <a:latin typeface="Arial" panose="020B0604020202020204" pitchFamily="34" charset="0"/>
                <a:cs typeface="Arial" panose="020B0604020202020204" pitchFamily="34" charset="0"/>
              </a:rPr>
              <a:t>وطرفاه</a:t>
            </a:r>
            <a:r>
              <a:rPr lang="ar-DZ" sz="1300" b="1" dirty="0" smtClean="0">
                <a:solidFill>
                  <a:schemeClr val="bg1"/>
                </a:solidFill>
                <a:latin typeface="Arial" panose="020B0604020202020204" pitchFamily="34" charset="0"/>
                <a:cs typeface="Arial" panose="020B0604020202020204" pitchFamily="34" charset="0"/>
              </a:rPr>
              <a:t>:</a:t>
            </a:r>
            <a:r>
              <a:rPr lang="ar-DZ" sz="1300" b="1" dirty="0">
                <a:solidFill>
                  <a:schemeClr val="bg1"/>
                </a:solidFill>
                <a:latin typeface="Arial" panose="020B0604020202020204" pitchFamily="34" charset="0"/>
                <a:cs typeface="Arial" panose="020B0604020202020204" pitchFamily="34" charset="0"/>
              </a:rPr>
              <a:t> </a:t>
            </a:r>
            <a:r>
              <a:rPr lang="ar-DZ" sz="1300" b="1" dirty="0" smtClean="0">
                <a:solidFill>
                  <a:schemeClr val="bg1"/>
                </a:solidFill>
                <a:latin typeface="Arial" panose="020B0604020202020204" pitchFamily="34" charset="0"/>
                <a:cs typeface="Arial" panose="020B0604020202020204" pitchFamily="34" charset="0"/>
              </a:rPr>
              <a:t>التحكيم </a:t>
            </a:r>
            <a:r>
              <a:rPr lang="ar-DZ" sz="1300" b="1" dirty="0">
                <a:solidFill>
                  <a:schemeClr val="bg1"/>
                </a:solidFill>
                <a:latin typeface="Arial" panose="020B0604020202020204" pitchFamily="34" charset="0"/>
                <a:cs typeface="Arial" panose="020B0604020202020204" pitchFamily="34" charset="0"/>
              </a:rPr>
              <a:t>إما أن يصار إليه باتفاق حين نشوء النزاع، وإما أن يكون </a:t>
            </a:r>
            <a:r>
              <a:rPr lang="ar-DZ" sz="1300" b="1" dirty="0" smtClean="0">
                <a:solidFill>
                  <a:schemeClr val="bg1"/>
                </a:solidFill>
                <a:latin typeface="Arial" panose="020B0604020202020204" pitchFamily="34" charset="0"/>
                <a:cs typeface="Arial" panose="020B0604020202020204" pitchFamily="34" charset="0"/>
              </a:rPr>
              <a:t>تنفيذا</a:t>
            </a:r>
            <a:r>
              <a:rPr lang="ar-DZ" sz="1300" b="1" dirty="0">
                <a:solidFill>
                  <a:schemeClr val="bg1"/>
                </a:solidFill>
                <a:latin typeface="Arial" panose="020B0604020202020204" pitchFamily="34" charset="0"/>
                <a:cs typeface="Arial" panose="020B0604020202020204" pitchFamily="34" charset="0"/>
              </a:rPr>
              <a:t> </a:t>
            </a:r>
            <a:r>
              <a:rPr lang="ar-DZ" sz="1300" b="1" dirty="0" smtClean="0">
                <a:solidFill>
                  <a:schemeClr val="bg1"/>
                </a:solidFill>
                <a:latin typeface="Arial" panose="020B0604020202020204" pitchFamily="34" charset="0"/>
                <a:cs typeface="Arial" panose="020B0604020202020204" pitchFamily="34" charset="0"/>
              </a:rPr>
              <a:t>لاتفاق </a:t>
            </a:r>
            <a:r>
              <a:rPr lang="ar-DZ" sz="1300" b="1" dirty="0">
                <a:solidFill>
                  <a:schemeClr val="bg1"/>
                </a:solidFill>
                <a:latin typeface="Arial" panose="020B0604020202020204" pitchFamily="34" charset="0"/>
                <a:cs typeface="Arial" panose="020B0604020202020204" pitchFamily="34" charset="0"/>
              </a:rPr>
              <a:t>ســابق على اشــتراط المصير إلى التحكيم ً بدلا من اللجوء </a:t>
            </a:r>
            <a:r>
              <a:rPr lang="ar-DZ" sz="1300" b="1" dirty="0" smtClean="0">
                <a:solidFill>
                  <a:schemeClr val="bg1"/>
                </a:solidFill>
                <a:latin typeface="Arial" panose="020B0604020202020204" pitchFamily="34" charset="0"/>
                <a:cs typeface="Arial" panose="020B0604020202020204" pitchFamily="34" charset="0"/>
              </a:rPr>
              <a:t>إلى القضاء</a:t>
            </a:r>
            <a:r>
              <a:rPr lang="ar-DZ" sz="1300" b="1" dirty="0">
                <a:solidFill>
                  <a:schemeClr val="bg1"/>
                </a:solidFill>
                <a:latin typeface="Arial" panose="020B0604020202020204" pitchFamily="34" charset="0"/>
                <a:cs typeface="Arial" panose="020B0604020202020204" pitchFamily="34" charset="0"/>
              </a:rPr>
              <a:t>، وقد يصار إلى الاتفاق على التحكيم بإلزام </a:t>
            </a:r>
            <a:r>
              <a:rPr lang="ar-DZ" sz="1300" b="1" dirty="0" smtClean="0">
                <a:solidFill>
                  <a:schemeClr val="bg1"/>
                </a:solidFill>
                <a:latin typeface="Arial" panose="020B0604020202020204" pitchFamily="34" charset="0"/>
                <a:cs typeface="Arial" panose="020B0604020202020204" pitchFamily="34" charset="0"/>
              </a:rPr>
              <a:t>قانوني.</a:t>
            </a:r>
            <a:r>
              <a:rPr lang="ar-DZ" sz="1300" b="1" dirty="0">
                <a:solidFill>
                  <a:schemeClr val="bg1"/>
                </a:solidFill>
                <a:latin typeface="Arial" panose="020B0604020202020204" pitchFamily="34" charset="0"/>
                <a:cs typeface="Arial" panose="020B0604020202020204" pitchFamily="34" charset="0"/>
              </a:rPr>
              <a:t> </a:t>
            </a:r>
            <a:r>
              <a:rPr lang="ar-DZ" sz="1300" b="1" dirty="0" smtClean="0">
                <a:solidFill>
                  <a:schemeClr val="bg1"/>
                </a:solidFill>
                <a:latin typeface="Arial" panose="020B0604020202020204" pitchFamily="34" charset="0"/>
                <a:cs typeface="Arial" panose="020B0604020202020204" pitchFamily="34" charset="0"/>
              </a:rPr>
              <a:t>يجب النص على وجوب الرجوع إلى التحكيم الإسلامي في الاتفاقيات التي</a:t>
            </a:r>
            <a:r>
              <a:rPr lang="ar-DZ" sz="1300" b="1" dirty="0">
                <a:solidFill>
                  <a:schemeClr val="bg1"/>
                </a:solidFill>
                <a:latin typeface="Arial" panose="020B0604020202020204" pitchFamily="34" charset="0"/>
                <a:cs typeface="Arial" panose="020B0604020202020204" pitchFamily="34" charset="0"/>
              </a:rPr>
              <a:t> </a:t>
            </a:r>
            <a:r>
              <a:rPr lang="ar-DZ" sz="1300" b="1" dirty="0" smtClean="0">
                <a:solidFill>
                  <a:schemeClr val="bg1"/>
                </a:solidFill>
                <a:latin typeface="Arial" panose="020B0604020202020204" pitchFamily="34" charset="0"/>
                <a:cs typeface="Arial" panose="020B0604020202020204" pitchFamily="34" charset="0"/>
              </a:rPr>
              <a:t>لا يمكن تقييد الرجوع فيها للقوانين بعدم التعارض مع الشريعة الإسلامية ,</a:t>
            </a:r>
          </a:p>
          <a:p>
            <a:pPr algn="r"/>
            <a:r>
              <a:rPr lang="ar-DZ" sz="1400" b="1" dirty="0" smtClean="0">
                <a:solidFill>
                  <a:schemeClr val="bg1"/>
                </a:solidFill>
                <a:latin typeface="Arial" panose="020B0604020202020204" pitchFamily="34" charset="0"/>
                <a:cs typeface="Arial" panose="020B0604020202020204" pitchFamily="34" charset="0"/>
              </a:rPr>
              <a:t>طرف االتحكيم هما المتنازعان طالبا التحكيم، وقد يكونان أكثر من اثنين, </a:t>
            </a:r>
            <a:endParaRPr lang="ar-SY" sz="1300" b="1" dirty="0">
              <a:solidFill>
                <a:schemeClr val="bg1"/>
              </a:solidFill>
              <a:latin typeface="Arial" panose="020B0604020202020204" pitchFamily="34" charset="0"/>
              <a:cs typeface="Arial" panose="020B0604020202020204" pitchFamily="34" charset="0"/>
            </a:endParaRPr>
          </a:p>
        </p:txBody>
      </p:sp>
      <p:sp>
        <p:nvSpPr>
          <p:cNvPr id="16" name="شكل بيضاوي 15">
            <a:extLst>
              <a:ext uri="{FF2B5EF4-FFF2-40B4-BE49-F238E27FC236}">
                <a16:creationId xmlns="" xmlns:a16="http://schemas.microsoft.com/office/drawing/2014/main" id="{B05DA4F0-2F77-42FF-940E-417F07305909}"/>
              </a:ext>
            </a:extLst>
          </p:cNvPr>
          <p:cNvSpPr/>
          <p:nvPr/>
        </p:nvSpPr>
        <p:spPr>
          <a:xfrm>
            <a:off x="6016978" y="3535308"/>
            <a:ext cx="1359924" cy="122851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7" name="شكل بيضاوي 16">
            <a:extLst>
              <a:ext uri="{FF2B5EF4-FFF2-40B4-BE49-F238E27FC236}">
                <a16:creationId xmlns="" xmlns:a16="http://schemas.microsoft.com/office/drawing/2014/main" id="{82787B6E-9B9A-4633-95BD-7EC07DD5F0D8}"/>
              </a:ext>
            </a:extLst>
          </p:cNvPr>
          <p:cNvSpPr/>
          <p:nvPr/>
        </p:nvSpPr>
        <p:spPr>
          <a:xfrm>
            <a:off x="4255954" y="3535308"/>
            <a:ext cx="1328324" cy="12079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8" name="شكل بيضاوي 17">
            <a:extLst>
              <a:ext uri="{FF2B5EF4-FFF2-40B4-BE49-F238E27FC236}">
                <a16:creationId xmlns="" xmlns:a16="http://schemas.microsoft.com/office/drawing/2014/main" id="{8B13ECFA-1621-41FB-9D33-684B76A83014}"/>
              </a:ext>
            </a:extLst>
          </p:cNvPr>
          <p:cNvSpPr/>
          <p:nvPr/>
        </p:nvSpPr>
        <p:spPr>
          <a:xfrm>
            <a:off x="2517423" y="3497583"/>
            <a:ext cx="1305832" cy="124570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5" name="مربع نص 34">
            <a:extLst>
              <a:ext uri="{FF2B5EF4-FFF2-40B4-BE49-F238E27FC236}">
                <a16:creationId xmlns="" xmlns:a16="http://schemas.microsoft.com/office/drawing/2014/main" id="{B1288AE9-CBAF-463C-B978-D3ED5B27F9AD}"/>
              </a:ext>
            </a:extLst>
          </p:cNvPr>
          <p:cNvSpPr txBox="1"/>
          <p:nvPr/>
        </p:nvSpPr>
        <p:spPr>
          <a:xfrm>
            <a:off x="6079922" y="4832070"/>
            <a:ext cx="1194558" cy="307777"/>
          </a:xfrm>
          <a:prstGeom prst="rect">
            <a:avLst/>
          </a:prstGeom>
          <a:noFill/>
        </p:spPr>
        <p:txBody>
          <a:bodyPr wrap="none" rtlCol="1">
            <a:spAutoFit/>
          </a:bodyPr>
          <a:lstStyle/>
          <a:p>
            <a:r>
              <a:rPr lang="ar-DZ" sz="1400" b="1" dirty="0" smtClean="0">
                <a:latin typeface="Arial" panose="020B0604020202020204" pitchFamily="34" charset="0"/>
                <a:cs typeface="Arial" panose="020B0604020202020204" pitchFamily="34" charset="0"/>
              </a:rPr>
              <a:t>مشروعية التحكيم</a:t>
            </a:r>
            <a:endParaRPr lang="ar-SY" sz="1400" b="1" dirty="0">
              <a:latin typeface="Arial" panose="020B0604020202020204" pitchFamily="34" charset="0"/>
              <a:cs typeface="Arial" panose="020B0604020202020204" pitchFamily="34" charset="0"/>
            </a:endParaRPr>
          </a:p>
        </p:txBody>
      </p:sp>
      <p:sp>
        <p:nvSpPr>
          <p:cNvPr id="36" name="مربع نص 35">
            <a:extLst>
              <a:ext uri="{FF2B5EF4-FFF2-40B4-BE49-F238E27FC236}">
                <a16:creationId xmlns="" xmlns:a16="http://schemas.microsoft.com/office/drawing/2014/main" id="{99C29043-757D-4AF5-8F87-0A34AAD008CC}"/>
              </a:ext>
            </a:extLst>
          </p:cNvPr>
          <p:cNvSpPr txBox="1"/>
          <p:nvPr/>
        </p:nvSpPr>
        <p:spPr>
          <a:xfrm>
            <a:off x="5905378" y="5184790"/>
            <a:ext cx="1583124" cy="1384995"/>
          </a:xfrm>
          <a:prstGeom prst="rect">
            <a:avLst/>
          </a:prstGeom>
          <a:noFill/>
        </p:spPr>
        <p:txBody>
          <a:bodyPr wrap="square" rtlCol="1">
            <a:spAutoFit/>
          </a:bodyPr>
          <a:lstStyle/>
          <a:p>
            <a:pPr algn="ctr" rtl="1"/>
            <a:r>
              <a:rPr lang="ar-DZ" sz="1400" b="1" dirty="0">
                <a:latin typeface="Arial" panose="020B0604020202020204" pitchFamily="34" charset="0"/>
                <a:cs typeface="Arial" panose="020B0604020202020204" pitchFamily="34" charset="0"/>
              </a:rPr>
              <a:t>التحكيم مشروع، سواء تم بين شخصين طبيعيين أم اعتباريين، أم بين </a:t>
            </a:r>
            <a:r>
              <a:rPr lang="ar-DZ" sz="1400" b="1" dirty="0" smtClean="0">
                <a:latin typeface="Arial" panose="020B0604020202020204" pitchFamily="34" charset="0"/>
                <a:cs typeface="Arial" panose="020B0604020202020204" pitchFamily="34" charset="0"/>
              </a:rPr>
              <a:t>شخص اعتباري </a:t>
            </a:r>
            <a:r>
              <a:rPr lang="ar-DZ" sz="1400" b="1" dirty="0">
                <a:latin typeface="Arial" panose="020B0604020202020204" pitchFamily="34" charset="0"/>
                <a:cs typeface="Arial" panose="020B0604020202020204" pitchFamily="34" charset="0"/>
              </a:rPr>
              <a:t>وشخص طبيعي </a:t>
            </a:r>
            <a:br>
              <a:rPr lang="ar-DZ" sz="1400" b="1" dirty="0">
                <a:latin typeface="Arial" panose="020B0604020202020204" pitchFamily="34" charset="0"/>
                <a:cs typeface="Arial" panose="020B0604020202020204" pitchFamily="34" charset="0"/>
              </a:rPr>
            </a:br>
            <a:endParaRPr lang="ar-SY" sz="1400" b="1" dirty="0">
              <a:solidFill>
                <a:srgbClr val="004445"/>
              </a:solidFill>
              <a:latin typeface="Arial" panose="020B0604020202020204" pitchFamily="34" charset="0"/>
              <a:cs typeface="Arial" panose="020B0604020202020204" pitchFamily="34" charset="0"/>
            </a:endParaRPr>
          </a:p>
        </p:txBody>
      </p:sp>
      <p:sp>
        <p:nvSpPr>
          <p:cNvPr id="37" name="مربع نص 36">
            <a:extLst>
              <a:ext uri="{FF2B5EF4-FFF2-40B4-BE49-F238E27FC236}">
                <a16:creationId xmlns="" xmlns:a16="http://schemas.microsoft.com/office/drawing/2014/main" id="{6826F7AD-C72C-4BD5-9274-1358488E2587}"/>
              </a:ext>
            </a:extLst>
          </p:cNvPr>
          <p:cNvSpPr txBox="1"/>
          <p:nvPr/>
        </p:nvSpPr>
        <p:spPr>
          <a:xfrm>
            <a:off x="4422448" y="4658875"/>
            <a:ext cx="998991" cy="461665"/>
          </a:xfrm>
          <a:prstGeom prst="rect">
            <a:avLst/>
          </a:prstGeom>
          <a:noFill/>
        </p:spPr>
        <p:txBody>
          <a:bodyPr wrap="none" rtlCol="1">
            <a:spAutoFit/>
          </a:bodyPr>
          <a:lstStyle/>
          <a:p>
            <a:r>
              <a:rPr lang="ar-DZ" sz="1400" b="1" dirty="0">
                <a:latin typeface="Arial" panose="020B0604020202020204" pitchFamily="34" charset="0"/>
                <a:cs typeface="Arial" panose="020B0604020202020204" pitchFamily="34" charset="0"/>
              </a:rPr>
              <a:t>صفة التحكيم</a:t>
            </a:r>
            <a:r>
              <a:rPr lang="ar-DZ" sz="2400" dirty="0"/>
              <a:t> </a:t>
            </a:r>
            <a:endParaRPr lang="ar-SY" sz="2400" dirty="0">
              <a:solidFill>
                <a:srgbClr val="004445"/>
              </a:solidFill>
            </a:endParaRPr>
          </a:p>
        </p:txBody>
      </p:sp>
      <p:sp>
        <p:nvSpPr>
          <p:cNvPr id="38" name="مربع نص 37">
            <a:extLst>
              <a:ext uri="{FF2B5EF4-FFF2-40B4-BE49-F238E27FC236}">
                <a16:creationId xmlns="" xmlns:a16="http://schemas.microsoft.com/office/drawing/2014/main" id="{C00442B8-83ED-440F-9586-A30C6B9BBE93}"/>
              </a:ext>
            </a:extLst>
          </p:cNvPr>
          <p:cNvSpPr txBox="1"/>
          <p:nvPr/>
        </p:nvSpPr>
        <p:spPr>
          <a:xfrm>
            <a:off x="3900474" y="5120672"/>
            <a:ext cx="2004967" cy="1785104"/>
          </a:xfrm>
          <a:prstGeom prst="rect">
            <a:avLst/>
          </a:prstGeom>
          <a:noFill/>
        </p:spPr>
        <p:txBody>
          <a:bodyPr wrap="square" rtlCol="1">
            <a:spAutoFit/>
          </a:bodyPr>
          <a:lstStyle/>
          <a:p>
            <a:pPr algn="ctr"/>
            <a:r>
              <a:rPr lang="ar-DZ" sz="1100" b="1" dirty="0" smtClean="0">
                <a:latin typeface="Arial" panose="020B0604020202020204" pitchFamily="34" charset="0"/>
                <a:cs typeface="Arial" panose="020B0604020202020204" pitchFamily="34" charset="0"/>
              </a:rPr>
              <a:t>أ- </a:t>
            </a:r>
            <a:r>
              <a:rPr lang="ar-DZ" sz="1100" b="1" dirty="0">
                <a:latin typeface="Arial" panose="020B0604020202020204" pitchFamily="34" charset="0"/>
                <a:cs typeface="Arial" panose="020B0604020202020204" pitchFamily="34" charset="0"/>
              </a:rPr>
              <a:t>إذا نص في العقد على اشتراط التحكيم.</a:t>
            </a:r>
            <a:br>
              <a:rPr lang="ar-DZ" sz="1100" b="1" dirty="0">
                <a:latin typeface="Arial" panose="020B0604020202020204" pitchFamily="34" charset="0"/>
                <a:cs typeface="Arial" panose="020B0604020202020204" pitchFamily="34" charset="0"/>
              </a:rPr>
            </a:br>
            <a:r>
              <a:rPr lang="ar-DZ" sz="1100" b="1" dirty="0">
                <a:latin typeface="Arial" panose="020B0604020202020204" pitchFamily="34" charset="0"/>
                <a:cs typeface="Arial" panose="020B0604020202020204" pitchFamily="34" charset="0"/>
              </a:rPr>
              <a:t>ب- إذا اتفقا على التحكيم بعد نشوء نزاع وتعهدا بعدم الرجوع عنه.</a:t>
            </a:r>
            <a:br>
              <a:rPr lang="ar-DZ" sz="1100" b="1" dirty="0">
                <a:latin typeface="Arial" panose="020B0604020202020204" pitchFamily="34" charset="0"/>
                <a:cs typeface="Arial" panose="020B0604020202020204" pitchFamily="34" charset="0"/>
              </a:rPr>
            </a:br>
            <a:r>
              <a:rPr lang="ar-DZ" sz="1100" b="1" dirty="0" smtClean="0">
                <a:latin typeface="Arial" panose="020B0604020202020204" pitchFamily="34" charset="0"/>
                <a:cs typeface="Arial" panose="020B0604020202020204" pitchFamily="34" charset="0"/>
              </a:rPr>
              <a:t>-التحكيم </a:t>
            </a:r>
            <a:r>
              <a:rPr lang="ar-DZ" sz="1100" b="1" dirty="0">
                <a:latin typeface="Arial" panose="020B0604020202020204" pitchFamily="34" charset="0"/>
                <a:cs typeface="Arial" panose="020B0604020202020204" pitchFamily="34" charset="0"/>
              </a:rPr>
              <a:t>غير لازم في حق المحكم بغير أجر، </a:t>
            </a:r>
            <a:r>
              <a:rPr lang="ar-DZ" sz="1100" b="1" dirty="0" smtClean="0">
                <a:latin typeface="Arial" panose="020B0604020202020204" pitchFamily="34" charset="0"/>
                <a:cs typeface="Arial" panose="020B0604020202020204" pitchFamily="34" charset="0"/>
              </a:rPr>
              <a:t>فيجوز للمحكم </a:t>
            </a:r>
            <a:r>
              <a:rPr lang="ar-DZ" sz="1100" b="1" dirty="0">
                <a:latin typeface="Arial" panose="020B0604020202020204" pitchFamily="34" charset="0"/>
                <a:cs typeface="Arial" panose="020B0604020202020204" pitchFamily="34" charset="0"/>
              </a:rPr>
              <a:t>أن يعزل</a:t>
            </a:r>
            <a:br>
              <a:rPr lang="ar-DZ" sz="1100" b="1" dirty="0">
                <a:latin typeface="Arial" panose="020B0604020202020204" pitchFamily="34" charset="0"/>
                <a:cs typeface="Arial" panose="020B0604020202020204" pitchFamily="34" charset="0"/>
              </a:rPr>
            </a:br>
            <a:r>
              <a:rPr lang="ar-DZ" sz="1100" b="1" dirty="0">
                <a:latin typeface="Arial" panose="020B0604020202020204" pitchFamily="34" charset="0"/>
                <a:cs typeface="Arial" panose="020B0604020202020204" pitchFamily="34" charset="0"/>
              </a:rPr>
              <a:t>نفســه بعد قبوله. أما إذا كان التحكيم بأجر فهو لازم للمحكم فإن عزل</a:t>
            </a:r>
            <a:br>
              <a:rPr lang="ar-DZ" sz="1100" b="1" dirty="0">
                <a:latin typeface="Arial" panose="020B0604020202020204" pitchFamily="34" charset="0"/>
                <a:cs typeface="Arial" panose="020B0604020202020204" pitchFamily="34" charset="0"/>
              </a:rPr>
            </a:br>
            <a:r>
              <a:rPr lang="ar-DZ" sz="1100" b="1" dirty="0" smtClean="0">
                <a:latin typeface="Arial" panose="020B0604020202020204" pitchFamily="34" charset="0"/>
                <a:cs typeface="Arial" panose="020B0604020202020204" pitchFamily="34" charset="0"/>
              </a:rPr>
              <a:t>المحكم </a:t>
            </a:r>
            <a:r>
              <a:rPr lang="ar-DZ" sz="1100" b="1" dirty="0">
                <a:latin typeface="Arial" panose="020B0604020202020204" pitchFamily="34" charset="0"/>
                <a:cs typeface="Arial" panose="020B0604020202020204" pitchFamily="34" charset="0"/>
              </a:rPr>
              <a:t>نفسه وترتب على ذلك ٌ ضرر </a:t>
            </a:r>
            <a:r>
              <a:rPr lang="ar-DZ" sz="1100" b="1" dirty="0" smtClean="0">
                <a:latin typeface="Arial" panose="020B0604020202020204" pitchFamily="34" charset="0"/>
                <a:cs typeface="Arial" panose="020B0604020202020204" pitchFamily="34" charset="0"/>
              </a:rPr>
              <a:t>فعلي </a:t>
            </a:r>
            <a:r>
              <a:rPr lang="ar-DZ" sz="1100" b="1" dirty="0">
                <a:latin typeface="Arial" panose="020B0604020202020204" pitchFamily="34" charset="0"/>
                <a:cs typeface="Arial" panose="020B0604020202020204" pitchFamily="34" charset="0"/>
              </a:rPr>
              <a:t>فإنه يتحمل مقدار الضرر </a:t>
            </a:r>
            <a:endParaRPr lang="ar-SY" sz="1100" b="1" dirty="0">
              <a:solidFill>
                <a:srgbClr val="004445"/>
              </a:solidFill>
              <a:latin typeface="Arial" panose="020B0604020202020204" pitchFamily="34" charset="0"/>
              <a:cs typeface="Arial" panose="020B0604020202020204" pitchFamily="34" charset="0"/>
            </a:endParaRPr>
          </a:p>
        </p:txBody>
      </p:sp>
      <p:sp>
        <p:nvSpPr>
          <p:cNvPr id="39" name="مربع نص 38">
            <a:extLst>
              <a:ext uri="{FF2B5EF4-FFF2-40B4-BE49-F238E27FC236}">
                <a16:creationId xmlns="" xmlns:a16="http://schemas.microsoft.com/office/drawing/2014/main" id="{81327DD7-B373-481B-87BD-8B1E2ED0CA3D}"/>
              </a:ext>
            </a:extLst>
          </p:cNvPr>
          <p:cNvSpPr txBox="1"/>
          <p:nvPr/>
        </p:nvSpPr>
        <p:spPr>
          <a:xfrm>
            <a:off x="2578136" y="4784395"/>
            <a:ext cx="1194558" cy="307777"/>
          </a:xfrm>
          <a:prstGeom prst="rect">
            <a:avLst/>
          </a:prstGeom>
          <a:noFill/>
        </p:spPr>
        <p:txBody>
          <a:bodyPr wrap="none" rtlCol="1">
            <a:spAutoFit/>
          </a:bodyPr>
          <a:lstStyle/>
          <a:p>
            <a:pPr algn="ctr"/>
            <a:r>
              <a:rPr lang="ar-DZ" sz="1400" b="1" dirty="0">
                <a:latin typeface="Arial" panose="020B0604020202020204" pitchFamily="34" charset="0"/>
                <a:cs typeface="Arial" panose="020B0604020202020204" pitchFamily="34" charset="0"/>
              </a:rPr>
              <a:t>مشروعية </a:t>
            </a:r>
            <a:r>
              <a:rPr lang="ar-DZ" sz="1400" b="1" dirty="0" smtClean="0">
                <a:latin typeface="Arial" panose="020B0604020202020204" pitchFamily="34" charset="0"/>
                <a:cs typeface="Arial" panose="020B0604020202020204" pitchFamily="34" charset="0"/>
              </a:rPr>
              <a:t>التحكيم</a:t>
            </a:r>
            <a:endParaRPr lang="ar-SY" sz="1400" b="1" dirty="0">
              <a:solidFill>
                <a:srgbClr val="004445"/>
              </a:solidFill>
              <a:latin typeface="Arial" panose="020B0604020202020204" pitchFamily="34" charset="0"/>
              <a:cs typeface="Arial" panose="020B0604020202020204" pitchFamily="34" charset="0"/>
            </a:endParaRPr>
          </a:p>
        </p:txBody>
      </p:sp>
      <p:sp>
        <p:nvSpPr>
          <p:cNvPr id="40" name="مربع نص 39">
            <a:extLst>
              <a:ext uri="{FF2B5EF4-FFF2-40B4-BE49-F238E27FC236}">
                <a16:creationId xmlns="" xmlns:a16="http://schemas.microsoft.com/office/drawing/2014/main" id="{80913E2C-CA42-43FB-90D2-C974B426843A}"/>
              </a:ext>
            </a:extLst>
          </p:cNvPr>
          <p:cNvSpPr txBox="1"/>
          <p:nvPr/>
        </p:nvSpPr>
        <p:spPr>
          <a:xfrm>
            <a:off x="2317413" y="5127213"/>
            <a:ext cx="1505842" cy="1292662"/>
          </a:xfrm>
          <a:prstGeom prst="rect">
            <a:avLst/>
          </a:prstGeom>
          <a:noFill/>
        </p:spPr>
        <p:txBody>
          <a:bodyPr wrap="square" rtlCol="1">
            <a:spAutoFit/>
          </a:bodyPr>
          <a:lstStyle/>
          <a:p>
            <a:pPr algn="ctr" rtl="1"/>
            <a:r>
              <a:rPr lang="ar-DZ" sz="1300" b="1" dirty="0" smtClean="0">
                <a:latin typeface="Arial" panose="020B0604020202020204" pitchFamily="34" charset="0"/>
                <a:cs typeface="Arial" panose="020B0604020202020204" pitchFamily="34" charset="0"/>
              </a:rPr>
              <a:t>التحكيم </a:t>
            </a:r>
            <a:r>
              <a:rPr lang="ar-DZ" sz="1300" b="1" dirty="0">
                <a:latin typeface="Arial" panose="020B0604020202020204" pitchFamily="34" charset="0"/>
                <a:cs typeface="Arial" panose="020B0604020202020204" pitchFamily="34" charset="0"/>
              </a:rPr>
              <a:t>مشروع، سواء تم بين شخصين طبيعيين أم اعتباريين، أم بين </a:t>
            </a:r>
            <a:r>
              <a:rPr lang="ar-DZ" sz="1300" b="1" dirty="0" smtClean="0">
                <a:latin typeface="Arial" panose="020B0604020202020204" pitchFamily="34" charset="0"/>
                <a:cs typeface="Arial" panose="020B0604020202020204" pitchFamily="34" charset="0"/>
              </a:rPr>
              <a:t>شخص اعتباري </a:t>
            </a:r>
            <a:r>
              <a:rPr lang="ar-DZ" sz="1300" b="1" dirty="0">
                <a:latin typeface="Arial" panose="020B0604020202020204" pitchFamily="34" charset="0"/>
                <a:cs typeface="Arial" panose="020B0604020202020204" pitchFamily="34" charset="0"/>
              </a:rPr>
              <a:t>وشخص طبيعي </a:t>
            </a:r>
            <a:br>
              <a:rPr lang="ar-DZ" sz="1300" b="1" dirty="0">
                <a:latin typeface="Arial" panose="020B0604020202020204" pitchFamily="34" charset="0"/>
                <a:cs typeface="Arial" panose="020B0604020202020204" pitchFamily="34" charset="0"/>
              </a:rPr>
            </a:br>
            <a:endParaRPr lang="ar-SY" sz="1300" b="1" dirty="0">
              <a:solidFill>
                <a:srgbClr val="004445"/>
              </a:solidFill>
              <a:latin typeface="Arial" panose="020B0604020202020204" pitchFamily="34" charset="0"/>
              <a:cs typeface="Arial" panose="020B0604020202020204" pitchFamily="34" charset="0"/>
            </a:endParaRPr>
          </a:p>
        </p:txBody>
      </p:sp>
      <p:sp>
        <p:nvSpPr>
          <p:cNvPr id="2" name="ZoneTexte 1"/>
          <p:cNvSpPr txBox="1"/>
          <p:nvPr/>
        </p:nvSpPr>
        <p:spPr>
          <a:xfrm>
            <a:off x="6430930" y="3894785"/>
            <a:ext cx="662475" cy="461665"/>
          </a:xfrm>
          <a:prstGeom prst="rect">
            <a:avLst/>
          </a:prstGeom>
          <a:noFill/>
        </p:spPr>
        <p:txBody>
          <a:bodyPr wrap="square" rtlCol="0">
            <a:spAutoFit/>
          </a:bodyPr>
          <a:lstStyle/>
          <a:p>
            <a:r>
              <a:rPr lang="ar-DZ" sz="2400" b="1" dirty="0" smtClean="0"/>
              <a:t>01</a:t>
            </a:r>
            <a:endParaRPr lang="fr-FR" sz="2400" b="1" dirty="0"/>
          </a:p>
        </p:txBody>
      </p:sp>
      <p:sp>
        <p:nvSpPr>
          <p:cNvPr id="41" name="ZoneTexte 40"/>
          <p:cNvSpPr txBox="1"/>
          <p:nvPr/>
        </p:nvSpPr>
        <p:spPr>
          <a:xfrm>
            <a:off x="4605844" y="3856799"/>
            <a:ext cx="662475" cy="461665"/>
          </a:xfrm>
          <a:prstGeom prst="rect">
            <a:avLst/>
          </a:prstGeom>
          <a:noFill/>
        </p:spPr>
        <p:txBody>
          <a:bodyPr wrap="square" rtlCol="0">
            <a:spAutoFit/>
          </a:bodyPr>
          <a:lstStyle/>
          <a:p>
            <a:r>
              <a:rPr lang="ar-DZ" sz="2400" b="1" dirty="0" smtClean="0"/>
              <a:t>02</a:t>
            </a:r>
            <a:endParaRPr lang="fr-FR" sz="2400" b="1" dirty="0"/>
          </a:p>
        </p:txBody>
      </p:sp>
      <p:sp>
        <p:nvSpPr>
          <p:cNvPr id="42" name="ZoneTexte 41"/>
          <p:cNvSpPr txBox="1"/>
          <p:nvPr/>
        </p:nvSpPr>
        <p:spPr>
          <a:xfrm>
            <a:off x="2879439" y="3825173"/>
            <a:ext cx="662475" cy="461665"/>
          </a:xfrm>
          <a:prstGeom prst="rect">
            <a:avLst/>
          </a:prstGeom>
          <a:noFill/>
        </p:spPr>
        <p:txBody>
          <a:bodyPr wrap="square" rtlCol="0">
            <a:spAutoFit/>
          </a:bodyPr>
          <a:lstStyle/>
          <a:p>
            <a:r>
              <a:rPr lang="ar-DZ" sz="2400" b="1" dirty="0" smtClean="0"/>
              <a:t>03</a:t>
            </a:r>
            <a:endParaRPr lang="fr-FR" sz="2400" b="1" dirty="0"/>
          </a:p>
        </p:txBody>
      </p:sp>
      <p:sp>
        <p:nvSpPr>
          <p:cNvPr id="43" name="شكل بيضاوي 17">
            <a:extLst>
              <a:ext uri="{FF2B5EF4-FFF2-40B4-BE49-F238E27FC236}">
                <a16:creationId xmlns="" xmlns:a16="http://schemas.microsoft.com/office/drawing/2014/main" id="{8B13ECFA-1621-41FB-9D33-684B76A83014}"/>
              </a:ext>
            </a:extLst>
          </p:cNvPr>
          <p:cNvSpPr/>
          <p:nvPr/>
        </p:nvSpPr>
        <p:spPr>
          <a:xfrm>
            <a:off x="768068" y="3526470"/>
            <a:ext cx="1305832" cy="113240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44" name="ZoneTexte 43"/>
          <p:cNvSpPr txBox="1"/>
          <p:nvPr/>
        </p:nvSpPr>
        <p:spPr>
          <a:xfrm>
            <a:off x="1089746" y="3825173"/>
            <a:ext cx="662475" cy="461665"/>
          </a:xfrm>
          <a:prstGeom prst="rect">
            <a:avLst/>
          </a:prstGeom>
          <a:noFill/>
        </p:spPr>
        <p:txBody>
          <a:bodyPr wrap="square" rtlCol="0">
            <a:spAutoFit/>
          </a:bodyPr>
          <a:lstStyle/>
          <a:p>
            <a:r>
              <a:rPr lang="ar-DZ" sz="2400" b="1" dirty="0" smtClean="0"/>
              <a:t>04</a:t>
            </a:r>
            <a:endParaRPr lang="fr-FR" sz="2400" b="1" dirty="0"/>
          </a:p>
        </p:txBody>
      </p:sp>
      <p:sp>
        <p:nvSpPr>
          <p:cNvPr id="45" name="مربع نص 38">
            <a:extLst>
              <a:ext uri="{FF2B5EF4-FFF2-40B4-BE49-F238E27FC236}">
                <a16:creationId xmlns="" xmlns:a16="http://schemas.microsoft.com/office/drawing/2014/main" id="{81327DD7-B373-481B-87BD-8B1E2ED0CA3D}"/>
              </a:ext>
            </a:extLst>
          </p:cNvPr>
          <p:cNvSpPr txBox="1"/>
          <p:nvPr/>
        </p:nvSpPr>
        <p:spPr>
          <a:xfrm>
            <a:off x="932632" y="4743288"/>
            <a:ext cx="902811" cy="307777"/>
          </a:xfrm>
          <a:prstGeom prst="rect">
            <a:avLst/>
          </a:prstGeom>
          <a:noFill/>
        </p:spPr>
        <p:txBody>
          <a:bodyPr wrap="none" rtlCol="1">
            <a:spAutoFit/>
          </a:bodyPr>
          <a:lstStyle/>
          <a:p>
            <a:pPr algn="ctr"/>
            <a:r>
              <a:rPr lang="ar-DZ" sz="1400" b="1" dirty="0">
                <a:latin typeface="Arial" panose="020B0604020202020204" pitchFamily="34" charset="0"/>
                <a:cs typeface="Arial" panose="020B0604020202020204" pitchFamily="34" charset="0"/>
              </a:rPr>
              <a:t>صفة </a:t>
            </a:r>
            <a:r>
              <a:rPr lang="ar-DZ" sz="1400" b="1" dirty="0" smtClean="0">
                <a:latin typeface="Arial" panose="020B0604020202020204" pitchFamily="34" charset="0"/>
                <a:cs typeface="Arial" panose="020B0604020202020204" pitchFamily="34" charset="0"/>
              </a:rPr>
              <a:t>التحكيم</a:t>
            </a:r>
            <a:endParaRPr lang="ar-SY" sz="1400" b="1" dirty="0">
              <a:solidFill>
                <a:srgbClr val="004445"/>
              </a:solidFill>
              <a:latin typeface="Arial" panose="020B0604020202020204" pitchFamily="34" charset="0"/>
              <a:cs typeface="Arial" panose="020B0604020202020204" pitchFamily="34" charset="0"/>
            </a:endParaRPr>
          </a:p>
        </p:txBody>
      </p:sp>
      <p:sp>
        <p:nvSpPr>
          <p:cNvPr id="46" name="مربع نص 39">
            <a:extLst>
              <a:ext uri="{FF2B5EF4-FFF2-40B4-BE49-F238E27FC236}">
                <a16:creationId xmlns="" xmlns:a16="http://schemas.microsoft.com/office/drawing/2014/main" id="{80913E2C-CA42-43FB-90D2-C974B426843A}"/>
              </a:ext>
            </a:extLst>
          </p:cNvPr>
          <p:cNvSpPr txBox="1"/>
          <p:nvPr/>
        </p:nvSpPr>
        <p:spPr>
          <a:xfrm>
            <a:off x="724331" y="5135478"/>
            <a:ext cx="1505842" cy="1292662"/>
          </a:xfrm>
          <a:prstGeom prst="rect">
            <a:avLst/>
          </a:prstGeom>
          <a:noFill/>
        </p:spPr>
        <p:txBody>
          <a:bodyPr wrap="square" rtlCol="1">
            <a:spAutoFit/>
          </a:bodyPr>
          <a:lstStyle/>
          <a:p>
            <a:pPr algn="ctr" rtl="1"/>
            <a:r>
              <a:rPr lang="ar-DZ" sz="1300" b="1" dirty="0" smtClean="0">
                <a:latin typeface="Arial" panose="020B0604020202020204" pitchFamily="34" charset="0"/>
                <a:cs typeface="Arial" panose="020B0604020202020204" pitchFamily="34" charset="0"/>
              </a:rPr>
              <a:t>التحكيم </a:t>
            </a:r>
            <a:r>
              <a:rPr lang="ar-DZ" sz="1300" b="1" dirty="0">
                <a:latin typeface="Arial" panose="020B0604020202020204" pitchFamily="34" charset="0"/>
                <a:cs typeface="Arial" panose="020B0604020202020204" pitchFamily="34" charset="0"/>
              </a:rPr>
              <a:t>مشروع، سواء تم بين شخصين طبيعيين أم اعتباريين، أم بين </a:t>
            </a:r>
            <a:r>
              <a:rPr lang="ar-DZ" sz="1300" b="1" dirty="0" smtClean="0">
                <a:latin typeface="Arial" panose="020B0604020202020204" pitchFamily="34" charset="0"/>
                <a:cs typeface="Arial" panose="020B0604020202020204" pitchFamily="34" charset="0"/>
              </a:rPr>
              <a:t>شخص اعتباري </a:t>
            </a:r>
            <a:r>
              <a:rPr lang="ar-DZ" sz="1300" b="1" dirty="0">
                <a:latin typeface="Arial" panose="020B0604020202020204" pitchFamily="34" charset="0"/>
                <a:cs typeface="Arial" panose="020B0604020202020204" pitchFamily="34" charset="0"/>
              </a:rPr>
              <a:t>وشخص طبيعي </a:t>
            </a:r>
            <a:br>
              <a:rPr lang="ar-DZ" sz="1300" b="1" dirty="0">
                <a:latin typeface="Arial" panose="020B0604020202020204" pitchFamily="34" charset="0"/>
                <a:cs typeface="Arial" panose="020B0604020202020204" pitchFamily="34" charset="0"/>
              </a:rPr>
            </a:br>
            <a:endParaRPr lang="ar-SY" sz="1300" b="1" dirty="0">
              <a:solidFill>
                <a:srgbClr val="004445"/>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80453533"/>
      </p:ext>
    </p:extLst>
  </p:cSld>
  <p:clrMapOvr>
    <a:masterClrMapping/>
  </p:clrMapOvr>
  <mc:AlternateContent xmlns:mc="http://schemas.openxmlformats.org/markup-compatibility/2006" xmlns:p14="http://schemas.microsoft.com/office/powerpoint/2010/main">
    <mc:Choice Requires="p14">
      <p:transition spd="slow" p14:dur="3400" advTm="284308">
        <p14:reveal thruBlk="1" dir="r"/>
      </p:transition>
    </mc:Choice>
    <mc:Fallback xmlns="">
      <p:transition spd="slow" advTm="2843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E2DED0D-24DA-4973-B971-D09C5B5426D1}"/>
              </a:ext>
            </a:extLst>
          </p:cNvPr>
          <p:cNvGrpSpPr/>
          <p:nvPr/>
        </p:nvGrpSpPr>
        <p:grpSpPr>
          <a:xfrm>
            <a:off x="1274809" y="182850"/>
            <a:ext cx="3647147" cy="1713683"/>
            <a:chOff x="1352282" y="2350314"/>
            <a:chExt cx="3721328" cy="2368858"/>
          </a:xfrm>
        </p:grpSpPr>
        <p:sp>
          <p:nvSpPr>
            <p:cNvPr id="61" name="TextBox 60">
              <a:extLst>
                <a:ext uri="{FF2B5EF4-FFF2-40B4-BE49-F238E27FC236}">
                  <a16:creationId xmlns="" xmlns:a16="http://schemas.microsoft.com/office/drawing/2014/main" id="{D3E47F9E-93CA-4E07-B92C-F0861387D822}"/>
                </a:ext>
              </a:extLst>
            </p:cNvPr>
            <p:cNvSpPr txBox="1"/>
            <p:nvPr/>
          </p:nvSpPr>
          <p:spPr>
            <a:xfrm>
              <a:off x="1788716" y="2753299"/>
              <a:ext cx="2084887" cy="1475404"/>
            </a:xfrm>
            <a:prstGeom prst="rect">
              <a:avLst/>
            </a:prstGeom>
            <a:noFill/>
          </p:spPr>
          <p:txBody>
            <a:bodyPr wrap="square" rtlCol="1">
              <a:spAutoFit/>
            </a:bodyPr>
            <a:lstStyle/>
            <a:p>
              <a:pPr algn="ctr">
                <a:lnSpc>
                  <a:spcPct val="107000"/>
                </a:lnSpc>
                <a:spcAft>
                  <a:spcPts val="0"/>
                </a:spcAft>
              </a:pPr>
              <a:r>
                <a:rPr lang="ar-DZ" sz="2800" b="1" dirty="0" smtClean="0">
                  <a:latin typeface="Arial" panose="020B0604020202020204" pitchFamily="34" charset="0"/>
                  <a:ea typeface="Calibri" panose="020F0502020204030204" pitchFamily="34" charset="0"/>
                  <a:cs typeface="Arial" panose="020B0604020202020204" pitchFamily="34" charset="0"/>
                </a:rPr>
                <a:t>معيار 33</a:t>
              </a:r>
            </a:p>
            <a:p>
              <a:pPr algn="ctr">
                <a:lnSpc>
                  <a:spcPct val="107000"/>
                </a:lnSpc>
                <a:spcAft>
                  <a:spcPts val="0"/>
                </a:spcAft>
              </a:pPr>
              <a:r>
                <a:rPr lang="ar-DZ" sz="2800" b="1" dirty="0" smtClean="0">
                  <a:latin typeface="Arial" panose="020B0604020202020204" pitchFamily="34" charset="0"/>
                  <a:ea typeface="Calibri" panose="020F0502020204030204" pitchFamily="34" charset="0"/>
                  <a:cs typeface="Arial" panose="020B0604020202020204" pitchFamily="34" charset="0"/>
                </a:rPr>
                <a:t>الوقف </a:t>
              </a:r>
              <a:r>
                <a:rPr lang="ar-DZ" sz="2800" b="1" dirty="0">
                  <a:latin typeface="Arial" panose="020B0604020202020204" pitchFamily="34" charset="0"/>
                  <a:ea typeface="Calibri" panose="020F0502020204030204" pitchFamily="34" charset="0"/>
                  <a:cs typeface="Arial" panose="020B0604020202020204" pitchFamily="34" charset="0"/>
                </a:rPr>
                <a:t>وضوابط الفتيا</a:t>
              </a:r>
              <a:endParaRPr lang="fr-FR" sz="2800" b="1" dirty="0">
                <a:latin typeface="Arial" panose="020B0604020202020204" pitchFamily="34" charset="0"/>
                <a:ea typeface="Calibri" panose="020F0502020204030204" pitchFamily="34" charset="0"/>
                <a:cs typeface="Arial" panose="020B0604020202020204" pitchFamily="34" charset="0"/>
              </a:endParaRPr>
            </a:p>
          </p:txBody>
        </p:sp>
        <p:grpSp>
          <p:nvGrpSpPr>
            <p:cNvPr id="70" name="Group 69">
              <a:extLst>
                <a:ext uri="{FF2B5EF4-FFF2-40B4-BE49-F238E27FC236}">
                  <a16:creationId xmlns="" xmlns:a16="http://schemas.microsoft.com/office/drawing/2014/main" id="{D7EB5963-FECD-4467-891D-EB2B739CB010}"/>
                </a:ext>
              </a:extLst>
            </p:cNvPr>
            <p:cNvGrpSpPr/>
            <p:nvPr/>
          </p:nvGrpSpPr>
          <p:grpSpPr>
            <a:xfrm>
              <a:off x="1352282" y="2350314"/>
              <a:ext cx="3721328" cy="2368858"/>
              <a:chOff x="9175460" y="1113942"/>
              <a:chExt cx="2334258" cy="1485901"/>
            </a:xfrm>
          </p:grpSpPr>
          <p:sp>
            <p:nvSpPr>
              <p:cNvPr id="60" name="Rectangle 59">
                <a:extLst>
                  <a:ext uri="{FF2B5EF4-FFF2-40B4-BE49-F238E27FC236}">
                    <a16:creationId xmlns="" xmlns:a16="http://schemas.microsoft.com/office/drawing/2014/main" id="{90563B88-5DFD-4F99-9389-B9A834E08B4E}"/>
                  </a:ext>
                </a:extLst>
              </p:cNvPr>
              <p:cNvSpPr/>
              <p:nvPr/>
            </p:nvSpPr>
            <p:spPr>
              <a:xfrm rot="7800000">
                <a:off x="11149718" y="1534279"/>
                <a:ext cx="36000" cy="684000"/>
              </a:xfrm>
              <a:prstGeom prst="rect">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grpSp>
            <p:nvGrpSpPr>
              <p:cNvPr id="62" name="Group 61">
                <a:extLst>
                  <a:ext uri="{FF2B5EF4-FFF2-40B4-BE49-F238E27FC236}">
                    <a16:creationId xmlns="" xmlns:a16="http://schemas.microsoft.com/office/drawing/2014/main" id="{1A5C6559-2B23-43CE-80C0-A7F5BC95DF65}"/>
                  </a:ext>
                </a:extLst>
              </p:cNvPr>
              <p:cNvGrpSpPr/>
              <p:nvPr/>
            </p:nvGrpSpPr>
            <p:grpSpPr>
              <a:xfrm>
                <a:off x="9175460" y="1113942"/>
                <a:ext cx="1992460" cy="1121257"/>
                <a:chOff x="9175460" y="1113943"/>
                <a:chExt cx="1992460" cy="1028700"/>
              </a:xfrm>
              <a:solidFill>
                <a:srgbClr val="FEC202"/>
              </a:solidFill>
            </p:grpSpPr>
            <p:sp>
              <p:nvSpPr>
                <p:cNvPr id="63" name="Rectangle 62">
                  <a:extLst>
                    <a:ext uri="{FF2B5EF4-FFF2-40B4-BE49-F238E27FC236}">
                      <a16:creationId xmlns="" xmlns:a16="http://schemas.microsoft.com/office/drawing/2014/main" id="{874ADBEA-0195-4E36-9E68-6C7917DF140F}"/>
                    </a:ext>
                  </a:extLst>
                </p:cNvPr>
                <p:cNvSpPr/>
                <p:nvPr/>
              </p:nvSpPr>
              <p:spPr>
                <a:xfrm>
                  <a:off x="11107086" y="1113943"/>
                  <a:ext cx="60834" cy="495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64" name="Rectangle 63">
                  <a:extLst>
                    <a:ext uri="{FF2B5EF4-FFF2-40B4-BE49-F238E27FC236}">
                      <a16:creationId xmlns="" xmlns:a16="http://schemas.microsoft.com/office/drawing/2014/main" id="{36FC2BDA-DF5D-4E1E-82AD-817C3373B8FE}"/>
                    </a:ext>
                  </a:extLst>
                </p:cNvPr>
                <p:cNvSpPr/>
                <p:nvPr/>
              </p:nvSpPr>
              <p:spPr>
                <a:xfrm rot="5400000">
                  <a:off x="10140486" y="208543"/>
                  <a:ext cx="61200" cy="18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65" name="Rectangle 64">
                  <a:extLst>
                    <a:ext uri="{FF2B5EF4-FFF2-40B4-BE49-F238E27FC236}">
                      <a16:creationId xmlns="" xmlns:a16="http://schemas.microsoft.com/office/drawing/2014/main" id="{2FB70747-5DC1-4D52-A441-C11EC6FCAF07}"/>
                    </a:ext>
                  </a:extLst>
                </p:cNvPr>
                <p:cNvSpPr/>
                <p:nvPr/>
              </p:nvSpPr>
              <p:spPr>
                <a:xfrm>
                  <a:off x="9175460" y="1113943"/>
                  <a:ext cx="60834" cy="1028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grpSp>
          <p:grpSp>
            <p:nvGrpSpPr>
              <p:cNvPr id="66" name="Group 65">
                <a:extLst>
                  <a:ext uri="{FF2B5EF4-FFF2-40B4-BE49-F238E27FC236}">
                    <a16:creationId xmlns="" xmlns:a16="http://schemas.microsoft.com/office/drawing/2014/main" id="{1E590479-249B-49BC-8917-08BB0B6C20A7}"/>
                  </a:ext>
                </a:extLst>
              </p:cNvPr>
              <p:cNvGrpSpPr/>
              <p:nvPr/>
            </p:nvGrpSpPr>
            <p:grpSpPr>
              <a:xfrm flipV="1">
                <a:off x="9175460" y="1571143"/>
                <a:ext cx="1992460" cy="1028700"/>
                <a:chOff x="9175460" y="1113943"/>
                <a:chExt cx="1992460" cy="1028700"/>
              </a:xfrm>
              <a:solidFill>
                <a:srgbClr val="FEC202"/>
              </a:solidFill>
            </p:grpSpPr>
            <p:sp>
              <p:nvSpPr>
                <p:cNvPr id="67" name="Rectangle 66">
                  <a:extLst>
                    <a:ext uri="{FF2B5EF4-FFF2-40B4-BE49-F238E27FC236}">
                      <a16:creationId xmlns="" xmlns:a16="http://schemas.microsoft.com/office/drawing/2014/main" id="{AB2E4CDE-94B1-4F81-A117-576355BD6B54}"/>
                    </a:ext>
                  </a:extLst>
                </p:cNvPr>
                <p:cNvSpPr/>
                <p:nvPr/>
              </p:nvSpPr>
              <p:spPr>
                <a:xfrm>
                  <a:off x="11107086" y="1114963"/>
                  <a:ext cx="60834"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dirty="0"/>
                </a:p>
              </p:txBody>
            </p:sp>
            <p:sp>
              <p:nvSpPr>
                <p:cNvPr id="68" name="Rectangle 67">
                  <a:extLst>
                    <a:ext uri="{FF2B5EF4-FFF2-40B4-BE49-F238E27FC236}">
                      <a16:creationId xmlns="" xmlns:a16="http://schemas.microsoft.com/office/drawing/2014/main" id="{4BAA9C1C-C41A-4522-A1BF-E3CBEDD3CF51}"/>
                    </a:ext>
                  </a:extLst>
                </p:cNvPr>
                <p:cNvSpPr/>
                <p:nvPr/>
              </p:nvSpPr>
              <p:spPr>
                <a:xfrm rot="5400000">
                  <a:off x="10140486" y="208543"/>
                  <a:ext cx="61200" cy="18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69" name="Rectangle 68">
                  <a:extLst>
                    <a:ext uri="{FF2B5EF4-FFF2-40B4-BE49-F238E27FC236}">
                      <a16:creationId xmlns="" xmlns:a16="http://schemas.microsoft.com/office/drawing/2014/main" id="{89520C6B-6722-450C-86CB-83F9A8252F5B}"/>
                    </a:ext>
                  </a:extLst>
                </p:cNvPr>
                <p:cNvSpPr/>
                <p:nvPr/>
              </p:nvSpPr>
              <p:spPr>
                <a:xfrm>
                  <a:off x="9175460" y="1113943"/>
                  <a:ext cx="60834" cy="1028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grpSp>
        </p:grpSp>
      </p:grpSp>
      <p:sp>
        <p:nvSpPr>
          <p:cNvPr id="76" name="TextBox 75">
            <a:extLst>
              <a:ext uri="{FF2B5EF4-FFF2-40B4-BE49-F238E27FC236}">
                <a16:creationId xmlns="" xmlns:a16="http://schemas.microsoft.com/office/drawing/2014/main" id="{336F6F45-BCC9-47F0-A94C-ECB9683647B6}"/>
              </a:ext>
            </a:extLst>
          </p:cNvPr>
          <p:cNvSpPr txBox="1"/>
          <p:nvPr/>
        </p:nvSpPr>
        <p:spPr>
          <a:xfrm>
            <a:off x="6381091" y="1367942"/>
            <a:ext cx="2004835" cy="1384995"/>
          </a:xfrm>
          <a:prstGeom prst="rect">
            <a:avLst/>
          </a:prstGeom>
          <a:noFill/>
        </p:spPr>
        <p:txBody>
          <a:bodyPr wrap="square" rtlCol="1">
            <a:spAutoFit/>
          </a:bodyPr>
          <a:lstStyle/>
          <a:p>
            <a:pPr algn="ctr" rtl="1">
              <a:lnSpc>
                <a:spcPct val="150000"/>
              </a:lnSpc>
            </a:pPr>
            <a:r>
              <a:rPr lang="ar-DZ" sz="1400" b="1" dirty="0">
                <a:latin typeface="Arial" panose="020B0604020202020204" pitchFamily="34" charset="0"/>
                <a:cs typeface="Arial" panose="020B0604020202020204" pitchFamily="34" charset="0"/>
              </a:rPr>
              <a:t>صيانة أعيان الوقف وترميمها، وتكوين احتياطي لذلك</a:t>
            </a:r>
            <a:r>
              <a:rPr lang="ar-DZ" sz="1400" dirty="0">
                <a:latin typeface="Arial" panose="020B0604020202020204" pitchFamily="34" charset="0"/>
                <a:cs typeface="Arial" panose="020B0604020202020204" pitchFamily="34" charset="0"/>
              </a:rPr>
              <a:t> </a:t>
            </a:r>
            <a:r>
              <a:rPr lang="ar-DZ" sz="1400" b="1" dirty="0" smtClean="0"/>
              <a:t>-</a:t>
            </a:r>
            <a:r>
              <a:rPr lang="ar-DZ" sz="1400" b="1" dirty="0" smtClean="0">
                <a:latin typeface="Arial" panose="020B0604020202020204" pitchFamily="34" charset="0"/>
                <a:cs typeface="Arial" panose="020B0604020202020204" pitchFamily="34" charset="0"/>
              </a:rPr>
              <a:t>تكوين </a:t>
            </a:r>
            <a:r>
              <a:rPr lang="ar-DZ" sz="1400" b="1" dirty="0">
                <a:latin typeface="Arial" panose="020B0604020202020204" pitchFamily="34" charset="0"/>
                <a:cs typeface="Arial" panose="020B0604020202020204" pitchFamily="34" charset="0"/>
              </a:rPr>
              <a:t>مخصصات لإحلال أعيان جديدة عن الوقف </a:t>
            </a:r>
            <a:r>
              <a:rPr lang="ar-DZ" sz="1400" b="1" dirty="0" smtClean="0">
                <a:latin typeface="Arial" panose="020B0604020202020204" pitchFamily="34" charset="0"/>
                <a:cs typeface="Arial" panose="020B0604020202020204" pitchFamily="34" charset="0"/>
              </a:rPr>
              <a:t>المستهلك</a:t>
            </a:r>
            <a:r>
              <a:rPr lang="ar-DZ" sz="1400" dirty="0" smtClean="0">
                <a:latin typeface="Arial" panose="020B0604020202020204" pitchFamily="34" charset="0"/>
                <a:cs typeface="Arial" panose="020B0604020202020204" pitchFamily="34" charset="0"/>
              </a:rPr>
              <a:t>,</a:t>
            </a:r>
          </a:p>
        </p:txBody>
      </p:sp>
      <p:sp>
        <p:nvSpPr>
          <p:cNvPr id="79" name="TextBox 78">
            <a:extLst>
              <a:ext uri="{FF2B5EF4-FFF2-40B4-BE49-F238E27FC236}">
                <a16:creationId xmlns="" xmlns:a16="http://schemas.microsoft.com/office/drawing/2014/main" id="{B391BA7E-8ABA-4BCD-A3C8-8DA9772825A7}"/>
              </a:ext>
            </a:extLst>
          </p:cNvPr>
          <p:cNvSpPr txBox="1"/>
          <p:nvPr/>
        </p:nvSpPr>
        <p:spPr>
          <a:xfrm>
            <a:off x="9673831" y="5259861"/>
            <a:ext cx="2266681" cy="1061829"/>
          </a:xfrm>
          <a:prstGeom prst="rect">
            <a:avLst/>
          </a:prstGeom>
          <a:noFill/>
        </p:spPr>
        <p:txBody>
          <a:bodyPr wrap="square" rtlCol="1">
            <a:spAutoFit/>
          </a:bodyPr>
          <a:lstStyle/>
          <a:p>
            <a:pPr algn="ctr" rtl="1">
              <a:lnSpc>
                <a:spcPct val="150000"/>
              </a:lnSpc>
            </a:pPr>
            <a:r>
              <a:rPr lang="ar-DZ" sz="1400" b="1" dirty="0" smtClean="0">
                <a:latin typeface="Arial" panose="020B0604020202020204" pitchFamily="34" charset="0"/>
                <a:cs typeface="Arial" panose="020B0604020202020204" pitchFamily="34" charset="0"/>
              </a:rPr>
              <a:t>-الاســتبدال </a:t>
            </a:r>
            <a:r>
              <a:rPr lang="ar-DZ" sz="1400" b="1" dirty="0">
                <a:latin typeface="Arial" panose="020B0604020202020204" pitchFamily="34" charset="0"/>
                <a:cs typeface="Arial" panose="020B0604020202020204" pitchFamily="34" charset="0"/>
              </a:rPr>
              <a:t>في الوقف </a:t>
            </a:r>
            <a:r>
              <a:rPr lang="ar-DZ" sz="1400" b="1" dirty="0" smtClean="0">
                <a:latin typeface="Arial" panose="020B0604020202020204" pitchFamily="34" charset="0"/>
                <a:cs typeface="Arial" panose="020B0604020202020204" pitchFamily="34" charset="0"/>
              </a:rPr>
              <a:t>,</a:t>
            </a:r>
            <a:r>
              <a:rPr lang="ar-DZ" sz="1400" dirty="0"/>
              <a:t> </a:t>
            </a:r>
            <a:r>
              <a:rPr lang="ar-DZ" sz="1400" b="1" dirty="0">
                <a:latin typeface="Arial" panose="020B0604020202020204" pitchFamily="34" charset="0"/>
                <a:cs typeface="Arial" panose="020B0604020202020204" pitchFamily="34" charset="0"/>
              </a:rPr>
              <a:t>يجوز استبدال الوقف إذا شرطه الواقف </a:t>
            </a:r>
            <a:r>
              <a:rPr lang="ar-DZ" sz="1400" b="1" dirty="0" smtClean="0">
                <a:latin typeface="Arial" panose="020B0604020202020204" pitchFamily="34" charset="0"/>
                <a:cs typeface="Arial" panose="020B0604020202020204" pitchFamily="34" charset="0"/>
              </a:rPr>
              <a:t>،</a:t>
            </a:r>
            <a:r>
              <a:rPr lang="ar-DZ" sz="1400" b="1" dirty="0"/>
              <a:t> </a:t>
            </a:r>
            <a:r>
              <a:rPr lang="ar-DZ" sz="1400" b="1" dirty="0">
                <a:latin typeface="Arial" panose="020B0604020202020204" pitchFamily="34" charset="0"/>
                <a:cs typeface="Arial" panose="020B0604020202020204" pitchFamily="34" charset="0"/>
              </a:rPr>
              <a:t>يشترط للاستبدال </a:t>
            </a:r>
            <a:r>
              <a:rPr lang="ar-DZ" sz="1400" b="1" dirty="0" smtClean="0">
                <a:latin typeface="Arial" panose="020B0604020202020204" pitchFamily="34" charset="0"/>
                <a:cs typeface="Arial" panose="020B0604020202020204" pitchFamily="34" charset="0"/>
              </a:rPr>
              <a:t>،</a:t>
            </a:r>
            <a:endParaRPr lang="ar-SA" sz="1400" b="1"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 xmlns:a16="http://schemas.microsoft.com/office/drawing/2014/main" id="{DDC784F5-2C9D-4AC3-AC0B-F40BAC7D0FBA}"/>
              </a:ext>
            </a:extLst>
          </p:cNvPr>
          <p:cNvSpPr txBox="1"/>
          <p:nvPr/>
        </p:nvSpPr>
        <p:spPr>
          <a:xfrm>
            <a:off x="6157393" y="5084459"/>
            <a:ext cx="2266681" cy="1061829"/>
          </a:xfrm>
          <a:prstGeom prst="rect">
            <a:avLst/>
          </a:prstGeom>
          <a:noFill/>
        </p:spPr>
        <p:txBody>
          <a:bodyPr wrap="square" rtlCol="1">
            <a:spAutoFit/>
          </a:bodyPr>
          <a:lstStyle/>
          <a:p>
            <a:pPr algn="ctr" rtl="1">
              <a:lnSpc>
                <a:spcPct val="150000"/>
              </a:lnSpc>
            </a:pPr>
            <a:r>
              <a:rPr lang="ar-DZ" sz="1400" b="1" dirty="0">
                <a:latin typeface="Arial" panose="020B0604020202020204" pitchFamily="34" charset="0"/>
                <a:cs typeface="Arial" panose="020B0604020202020204" pitchFamily="34" charset="0"/>
              </a:rPr>
              <a:t/>
            </a:r>
            <a:br>
              <a:rPr lang="ar-DZ" sz="1400" b="1" dirty="0">
                <a:latin typeface="Arial" panose="020B0604020202020204" pitchFamily="34" charset="0"/>
                <a:cs typeface="Arial" panose="020B0604020202020204" pitchFamily="34" charset="0"/>
              </a:rPr>
            </a:br>
            <a:r>
              <a:rPr lang="ar-DZ" sz="1400" b="1" dirty="0" smtClean="0">
                <a:latin typeface="Arial" panose="020B0604020202020204" pitchFamily="34" charset="0"/>
                <a:cs typeface="Arial" panose="020B0604020202020204" pitchFamily="34" charset="0"/>
              </a:rPr>
              <a:t>صدر هذا المعيار بتاريخ </a:t>
            </a:r>
            <a:r>
              <a:rPr lang="ar-DZ" sz="1400" b="1" dirty="0">
                <a:latin typeface="Arial" panose="020B0604020202020204" pitchFamily="34" charset="0"/>
                <a:cs typeface="Arial" panose="020B0604020202020204" pitchFamily="34" charset="0"/>
              </a:rPr>
              <a:t/>
            </a:r>
            <a:br>
              <a:rPr lang="ar-DZ" sz="1400" b="1" dirty="0">
                <a:latin typeface="Arial" panose="020B0604020202020204" pitchFamily="34" charset="0"/>
                <a:cs typeface="Arial" panose="020B0604020202020204" pitchFamily="34" charset="0"/>
              </a:rPr>
            </a:br>
            <a:r>
              <a:rPr lang="ar-DZ" sz="1400" b="1" dirty="0" smtClean="0">
                <a:latin typeface="Arial" panose="020B0604020202020204" pitchFamily="34" charset="0"/>
                <a:cs typeface="Arial" panose="020B0604020202020204" pitchFamily="34" charset="0"/>
              </a:rPr>
              <a:t>02 جويلية 2008</a:t>
            </a:r>
            <a:endParaRPr lang="ar-SA" sz="1400" b="1"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 xmlns:a16="http://schemas.microsoft.com/office/drawing/2014/main" id="{92A9F85A-BE47-438D-88F4-5CAC69CDB907}"/>
              </a:ext>
            </a:extLst>
          </p:cNvPr>
          <p:cNvSpPr txBox="1"/>
          <p:nvPr/>
        </p:nvSpPr>
        <p:spPr>
          <a:xfrm>
            <a:off x="9392356" y="1421431"/>
            <a:ext cx="2548155" cy="2274149"/>
          </a:xfrm>
          <a:prstGeom prst="rect">
            <a:avLst/>
          </a:prstGeom>
          <a:noFill/>
        </p:spPr>
        <p:txBody>
          <a:bodyPr wrap="square" rtlCol="1">
            <a:spAutoFit/>
          </a:bodyPr>
          <a:lstStyle/>
          <a:p>
            <a:pPr algn="ctr" rtl="1">
              <a:lnSpc>
                <a:spcPct val="150000"/>
              </a:lnSpc>
            </a:pPr>
            <a:r>
              <a:rPr lang="ar-DZ" sz="1200" b="1" dirty="0" smtClean="0">
                <a:latin typeface="Arial" panose="020B0604020202020204" pitchFamily="34" charset="0"/>
                <a:cs typeface="Arial" panose="020B0604020202020204" pitchFamily="34" charset="0"/>
              </a:rPr>
              <a:t>يجوز استثمار ريع الوقف في الحالات الآتية: على ألا يؤثر على توزيعه على مستحقيه: نص الواقف على استثمار بعضه. في فترة الانتظار للمستحقين , ما فاض وزاد عن المستحقين ، لتطوير أراضي الوقف  يجب اتخاذ جميع الوســائل الكفيلة بتنمية الأوقاف مع مراعاة أحكام الوقف الشرعية وشروط الواقفين ومتطلبات العصر ,</a:t>
            </a:r>
            <a:endParaRPr lang="ar-DZ" sz="1200" b="1" dirty="0">
              <a:latin typeface="Arial" panose="020B0604020202020204" pitchFamily="34" charset="0"/>
              <a:cs typeface="Arial" panose="020B0604020202020204" pitchFamily="34" charset="0"/>
            </a:endParaRPr>
          </a:p>
        </p:txBody>
      </p:sp>
      <p:sp>
        <p:nvSpPr>
          <p:cNvPr id="72" name="Oval 71">
            <a:extLst>
              <a:ext uri="{FF2B5EF4-FFF2-40B4-BE49-F238E27FC236}">
                <a16:creationId xmlns="" xmlns:a16="http://schemas.microsoft.com/office/drawing/2014/main" id="{C5EFF50E-0508-4A0E-80DC-DAECDFAD6F6A}"/>
              </a:ext>
            </a:extLst>
          </p:cNvPr>
          <p:cNvSpPr/>
          <p:nvPr/>
        </p:nvSpPr>
        <p:spPr>
          <a:xfrm>
            <a:off x="6696703" y="233510"/>
            <a:ext cx="1277180" cy="1120462"/>
          </a:xfrm>
          <a:prstGeom prst="ellipse">
            <a:avLst/>
          </a:prstGeom>
          <a:solidFill>
            <a:srgbClr val="FEC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DZ" sz="1200" b="1" dirty="0">
                <a:latin typeface="Arial" panose="020B0604020202020204" pitchFamily="34" charset="0"/>
                <a:cs typeface="Arial" panose="020B0604020202020204" pitchFamily="34" charset="0"/>
              </a:rPr>
              <a:t>الصيانة والترميم والإحلال لأعيان الوقف </a:t>
            </a:r>
            <a:endParaRPr lang="fr-FR" sz="1200" b="1" u="sng" dirty="0">
              <a:solidFill>
                <a:schemeClr val="accent2"/>
              </a:solidFill>
              <a:latin typeface="Arial" panose="020B0604020202020204" pitchFamily="34" charset="0"/>
              <a:cs typeface="Arial" panose="020B0604020202020204" pitchFamily="34" charset="0"/>
            </a:endParaRPr>
          </a:p>
        </p:txBody>
      </p:sp>
      <p:sp>
        <p:nvSpPr>
          <p:cNvPr id="77" name="Oval 76">
            <a:extLst>
              <a:ext uri="{FF2B5EF4-FFF2-40B4-BE49-F238E27FC236}">
                <a16:creationId xmlns="" xmlns:a16="http://schemas.microsoft.com/office/drawing/2014/main" id="{5C79B973-673F-4927-85E4-25541DF42183}"/>
              </a:ext>
            </a:extLst>
          </p:cNvPr>
          <p:cNvSpPr/>
          <p:nvPr/>
        </p:nvSpPr>
        <p:spPr>
          <a:xfrm>
            <a:off x="10246941" y="4106501"/>
            <a:ext cx="1120462" cy="1120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1200" b="1" dirty="0" smtClean="0">
                <a:latin typeface="Arial" panose="020B0604020202020204" pitchFamily="34" charset="0"/>
                <a:cs typeface="Arial" panose="020B0604020202020204" pitchFamily="34" charset="0"/>
              </a:rPr>
              <a:t>استبدال </a:t>
            </a:r>
            <a:r>
              <a:rPr lang="ar-DZ" sz="1200" b="1" dirty="0">
                <a:latin typeface="Arial" panose="020B0604020202020204" pitchFamily="34" charset="0"/>
                <a:cs typeface="Arial" panose="020B0604020202020204" pitchFamily="34" charset="0"/>
              </a:rPr>
              <a:t>أعيان الوقف </a:t>
            </a:r>
            <a:br>
              <a:rPr lang="ar-DZ" sz="1200" b="1" dirty="0">
                <a:latin typeface="Arial" panose="020B0604020202020204" pitchFamily="34" charset="0"/>
                <a:cs typeface="Arial" panose="020B0604020202020204" pitchFamily="34" charset="0"/>
              </a:rPr>
            </a:br>
            <a:endParaRPr lang="x-none" sz="1200" b="1" dirty="0">
              <a:latin typeface="Arial" panose="020B0604020202020204" pitchFamily="34" charset="0"/>
              <a:cs typeface="Arial" panose="020B0604020202020204" pitchFamily="34" charset="0"/>
            </a:endParaRPr>
          </a:p>
        </p:txBody>
      </p:sp>
      <p:sp>
        <p:nvSpPr>
          <p:cNvPr id="83" name="Oval 82">
            <a:extLst>
              <a:ext uri="{FF2B5EF4-FFF2-40B4-BE49-F238E27FC236}">
                <a16:creationId xmlns="" xmlns:a16="http://schemas.microsoft.com/office/drawing/2014/main" id="{B0E378F6-CFFD-4D97-8BA6-21EFC61E5A87}"/>
              </a:ext>
            </a:extLst>
          </p:cNvPr>
          <p:cNvSpPr/>
          <p:nvPr/>
        </p:nvSpPr>
        <p:spPr>
          <a:xfrm>
            <a:off x="10077353" y="302307"/>
            <a:ext cx="1459636" cy="112046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DZ" sz="1200" b="1" dirty="0">
                <a:solidFill>
                  <a:schemeClr val="bg1"/>
                </a:solidFill>
                <a:latin typeface="Arial" panose="020B0604020202020204" pitchFamily="34" charset="0"/>
                <a:cs typeface="Arial" panose="020B0604020202020204" pitchFamily="34" charset="0"/>
              </a:rPr>
              <a:t>تطبيق الصيغ الاستثمارية لتنمية موارد الوقف وتطوير أعيانه </a:t>
            </a:r>
            <a:r>
              <a:rPr lang="ar-DZ" sz="1200" b="1" dirty="0">
                <a:solidFill>
                  <a:schemeClr val="accent2"/>
                </a:solidFill>
                <a:latin typeface="Arial" panose="020B0604020202020204" pitchFamily="34" charset="0"/>
                <a:cs typeface="Arial" panose="020B0604020202020204" pitchFamily="34" charset="0"/>
              </a:rPr>
              <a:t>:</a:t>
            </a:r>
            <a:endParaRPr lang="x-none" sz="1200" dirty="0"/>
          </a:p>
        </p:txBody>
      </p:sp>
      <p:sp>
        <p:nvSpPr>
          <p:cNvPr id="80" name="Oval 79">
            <a:extLst>
              <a:ext uri="{FF2B5EF4-FFF2-40B4-BE49-F238E27FC236}">
                <a16:creationId xmlns="" xmlns:a16="http://schemas.microsoft.com/office/drawing/2014/main" id="{4496A7A2-57BC-4F79-A28F-CBE75551D839}"/>
              </a:ext>
            </a:extLst>
          </p:cNvPr>
          <p:cNvSpPr/>
          <p:nvPr/>
        </p:nvSpPr>
        <p:spPr>
          <a:xfrm>
            <a:off x="6696703" y="4106501"/>
            <a:ext cx="1397430" cy="112046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DZ" sz="1600" b="1" dirty="0">
                <a:latin typeface="Arial" panose="020B0604020202020204" pitchFamily="34" charset="0"/>
                <a:cs typeface="Arial" panose="020B0604020202020204" pitchFamily="34" charset="0"/>
              </a:rPr>
              <a:t>تاريخ إصدار </a:t>
            </a:r>
            <a:r>
              <a:rPr lang="ar-DZ" sz="1600" b="1" dirty="0" smtClean="0">
                <a:latin typeface="Arial" panose="020B0604020202020204" pitchFamily="34" charset="0"/>
                <a:cs typeface="Arial" panose="020B0604020202020204" pitchFamily="34" charset="0"/>
              </a:rPr>
              <a:t>المعيار</a:t>
            </a:r>
            <a:endParaRPr lang="x-none" sz="1600" b="1" dirty="0">
              <a:latin typeface="Arial" panose="020B0604020202020204" pitchFamily="34" charset="0"/>
              <a:cs typeface="Arial" panose="020B0604020202020204" pitchFamily="34" charset="0"/>
            </a:endParaRPr>
          </a:p>
        </p:txBody>
      </p:sp>
      <p:sp>
        <p:nvSpPr>
          <p:cNvPr id="7" name="Espace réservé pour une image  6"/>
          <p:cNvSpPr>
            <a:spLocks noGrp="1"/>
          </p:cNvSpPr>
          <p:nvPr>
            <p:ph type="pic" sz="quarter" idx="10"/>
          </p:nvPr>
        </p:nvSpPr>
        <p:spPr>
          <a:xfrm>
            <a:off x="-10886" y="21024"/>
            <a:ext cx="5956300" cy="6858000"/>
          </a:xfrm>
          <a:solidFill>
            <a:schemeClr val="accent1">
              <a:lumMod val="60000"/>
              <a:lumOff val="40000"/>
            </a:schemeClr>
          </a:solidFill>
        </p:spPr>
      </p:sp>
      <p:grpSp>
        <p:nvGrpSpPr>
          <p:cNvPr id="37" name="Group 1">
            <a:extLst>
              <a:ext uri="{FF2B5EF4-FFF2-40B4-BE49-F238E27FC236}">
                <a16:creationId xmlns="" xmlns:a16="http://schemas.microsoft.com/office/drawing/2014/main" id="{9E2DED0D-24DA-4973-B971-D09C5B5426D1}"/>
              </a:ext>
            </a:extLst>
          </p:cNvPr>
          <p:cNvGrpSpPr/>
          <p:nvPr/>
        </p:nvGrpSpPr>
        <p:grpSpPr>
          <a:xfrm>
            <a:off x="1427209" y="335250"/>
            <a:ext cx="3647147" cy="1713683"/>
            <a:chOff x="1352282" y="2350314"/>
            <a:chExt cx="3721328" cy="2368858"/>
          </a:xfrm>
        </p:grpSpPr>
        <p:sp>
          <p:nvSpPr>
            <p:cNvPr id="38" name="TextBox 60">
              <a:extLst>
                <a:ext uri="{FF2B5EF4-FFF2-40B4-BE49-F238E27FC236}">
                  <a16:creationId xmlns="" xmlns:a16="http://schemas.microsoft.com/office/drawing/2014/main" id="{D3E47F9E-93CA-4E07-B92C-F0861387D822}"/>
                </a:ext>
              </a:extLst>
            </p:cNvPr>
            <p:cNvSpPr txBox="1"/>
            <p:nvPr/>
          </p:nvSpPr>
          <p:spPr>
            <a:xfrm>
              <a:off x="1788715" y="2644409"/>
              <a:ext cx="2084887" cy="1475404"/>
            </a:xfrm>
            <a:prstGeom prst="rect">
              <a:avLst/>
            </a:prstGeom>
            <a:noFill/>
          </p:spPr>
          <p:txBody>
            <a:bodyPr wrap="square" rtlCol="1">
              <a:spAutoFit/>
            </a:bodyPr>
            <a:lstStyle/>
            <a:p>
              <a:pPr algn="ctr">
                <a:lnSpc>
                  <a:spcPct val="107000"/>
                </a:lnSpc>
                <a:spcAft>
                  <a:spcPts val="0"/>
                </a:spcAft>
              </a:pPr>
              <a:r>
                <a:rPr lang="ar-DZ" sz="2800" b="1" dirty="0" smtClean="0">
                  <a:latin typeface="Arial" panose="020B0604020202020204" pitchFamily="34" charset="0"/>
                  <a:ea typeface="Calibri" panose="020F0502020204030204" pitchFamily="34" charset="0"/>
                  <a:cs typeface="Arial" panose="020B0604020202020204" pitchFamily="34" charset="0"/>
                </a:rPr>
                <a:t>معيار 33</a:t>
              </a:r>
            </a:p>
            <a:p>
              <a:pPr algn="ctr">
                <a:lnSpc>
                  <a:spcPct val="107000"/>
                </a:lnSpc>
                <a:spcAft>
                  <a:spcPts val="0"/>
                </a:spcAft>
              </a:pPr>
              <a:r>
                <a:rPr lang="ar-DZ" sz="2800" b="1" dirty="0" smtClean="0">
                  <a:latin typeface="Arial" panose="020B0604020202020204" pitchFamily="34" charset="0"/>
                  <a:ea typeface="Calibri" panose="020F0502020204030204" pitchFamily="34" charset="0"/>
                  <a:cs typeface="Arial" panose="020B0604020202020204" pitchFamily="34" charset="0"/>
                </a:rPr>
                <a:t>الوقف </a:t>
              </a:r>
              <a:r>
                <a:rPr lang="ar-DZ" sz="2800" b="1" dirty="0">
                  <a:latin typeface="Arial" panose="020B0604020202020204" pitchFamily="34" charset="0"/>
                  <a:ea typeface="Calibri" panose="020F0502020204030204" pitchFamily="34" charset="0"/>
                  <a:cs typeface="Arial" panose="020B0604020202020204" pitchFamily="34" charset="0"/>
                </a:rPr>
                <a:t>وضوابط الفتيا</a:t>
              </a:r>
              <a:endParaRPr lang="fr-FR" sz="2800" b="1" dirty="0">
                <a:latin typeface="Arial" panose="020B0604020202020204" pitchFamily="34" charset="0"/>
                <a:ea typeface="Calibri" panose="020F0502020204030204" pitchFamily="34" charset="0"/>
                <a:cs typeface="Arial" panose="020B0604020202020204" pitchFamily="34" charset="0"/>
              </a:endParaRPr>
            </a:p>
          </p:txBody>
        </p:sp>
        <p:grpSp>
          <p:nvGrpSpPr>
            <p:cNvPr id="39" name="Group 69">
              <a:extLst>
                <a:ext uri="{FF2B5EF4-FFF2-40B4-BE49-F238E27FC236}">
                  <a16:creationId xmlns="" xmlns:a16="http://schemas.microsoft.com/office/drawing/2014/main" id="{D7EB5963-FECD-4467-891D-EB2B739CB010}"/>
                </a:ext>
              </a:extLst>
            </p:cNvPr>
            <p:cNvGrpSpPr/>
            <p:nvPr/>
          </p:nvGrpSpPr>
          <p:grpSpPr>
            <a:xfrm>
              <a:off x="1352282" y="2350314"/>
              <a:ext cx="3721328" cy="2368858"/>
              <a:chOff x="9175460" y="1113942"/>
              <a:chExt cx="2334258" cy="1485901"/>
            </a:xfrm>
          </p:grpSpPr>
          <p:sp>
            <p:nvSpPr>
              <p:cNvPr id="40" name="Rectangle 39">
                <a:extLst>
                  <a:ext uri="{FF2B5EF4-FFF2-40B4-BE49-F238E27FC236}">
                    <a16:creationId xmlns="" xmlns:a16="http://schemas.microsoft.com/office/drawing/2014/main" id="{90563B88-5DFD-4F99-9389-B9A834E08B4E}"/>
                  </a:ext>
                </a:extLst>
              </p:cNvPr>
              <p:cNvSpPr/>
              <p:nvPr/>
            </p:nvSpPr>
            <p:spPr>
              <a:xfrm rot="7800000">
                <a:off x="11149718" y="1534279"/>
                <a:ext cx="36000"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grpSp>
            <p:nvGrpSpPr>
              <p:cNvPr id="41" name="Group 61">
                <a:extLst>
                  <a:ext uri="{FF2B5EF4-FFF2-40B4-BE49-F238E27FC236}">
                    <a16:creationId xmlns="" xmlns:a16="http://schemas.microsoft.com/office/drawing/2014/main" id="{1A5C6559-2B23-43CE-80C0-A7F5BC95DF65}"/>
                  </a:ext>
                </a:extLst>
              </p:cNvPr>
              <p:cNvGrpSpPr/>
              <p:nvPr/>
            </p:nvGrpSpPr>
            <p:grpSpPr>
              <a:xfrm>
                <a:off x="9175460" y="1113942"/>
                <a:ext cx="1992460" cy="1121257"/>
                <a:chOff x="9175460" y="1113943"/>
                <a:chExt cx="1992460" cy="1028700"/>
              </a:xfrm>
              <a:solidFill>
                <a:srgbClr val="FEC202"/>
              </a:solidFill>
            </p:grpSpPr>
            <p:sp>
              <p:nvSpPr>
                <p:cNvPr id="46" name="Rectangle 45">
                  <a:extLst>
                    <a:ext uri="{FF2B5EF4-FFF2-40B4-BE49-F238E27FC236}">
                      <a16:creationId xmlns="" xmlns:a16="http://schemas.microsoft.com/office/drawing/2014/main" id="{874ADBEA-0195-4E36-9E68-6C7917DF140F}"/>
                    </a:ext>
                  </a:extLst>
                </p:cNvPr>
                <p:cNvSpPr/>
                <p:nvPr/>
              </p:nvSpPr>
              <p:spPr>
                <a:xfrm>
                  <a:off x="11107086" y="1113943"/>
                  <a:ext cx="60834" cy="495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47" name="Rectangle 46">
                  <a:extLst>
                    <a:ext uri="{FF2B5EF4-FFF2-40B4-BE49-F238E27FC236}">
                      <a16:creationId xmlns="" xmlns:a16="http://schemas.microsoft.com/office/drawing/2014/main" id="{36FC2BDA-DF5D-4E1E-82AD-817C3373B8FE}"/>
                    </a:ext>
                  </a:extLst>
                </p:cNvPr>
                <p:cNvSpPr/>
                <p:nvPr/>
              </p:nvSpPr>
              <p:spPr>
                <a:xfrm rot="5400000">
                  <a:off x="10140486" y="208543"/>
                  <a:ext cx="61200" cy="18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48" name="Rectangle 47">
                  <a:extLst>
                    <a:ext uri="{FF2B5EF4-FFF2-40B4-BE49-F238E27FC236}">
                      <a16:creationId xmlns="" xmlns:a16="http://schemas.microsoft.com/office/drawing/2014/main" id="{2FB70747-5DC1-4D52-A441-C11EC6FCAF07}"/>
                    </a:ext>
                  </a:extLst>
                </p:cNvPr>
                <p:cNvSpPr/>
                <p:nvPr/>
              </p:nvSpPr>
              <p:spPr>
                <a:xfrm>
                  <a:off x="9175460" y="1113943"/>
                  <a:ext cx="6083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grpSp>
          <p:grpSp>
            <p:nvGrpSpPr>
              <p:cNvPr id="42" name="Group 65">
                <a:extLst>
                  <a:ext uri="{FF2B5EF4-FFF2-40B4-BE49-F238E27FC236}">
                    <a16:creationId xmlns="" xmlns:a16="http://schemas.microsoft.com/office/drawing/2014/main" id="{1E590479-249B-49BC-8917-08BB0B6C20A7}"/>
                  </a:ext>
                </a:extLst>
              </p:cNvPr>
              <p:cNvGrpSpPr/>
              <p:nvPr/>
            </p:nvGrpSpPr>
            <p:grpSpPr>
              <a:xfrm flipV="1">
                <a:off x="9175460" y="1571143"/>
                <a:ext cx="1992460" cy="1028700"/>
                <a:chOff x="9175460" y="1113943"/>
                <a:chExt cx="1992460" cy="1028700"/>
              </a:xfrm>
              <a:solidFill>
                <a:srgbClr val="FEC202"/>
              </a:solidFill>
            </p:grpSpPr>
            <p:sp>
              <p:nvSpPr>
                <p:cNvPr id="43" name="Rectangle 42">
                  <a:extLst>
                    <a:ext uri="{FF2B5EF4-FFF2-40B4-BE49-F238E27FC236}">
                      <a16:creationId xmlns="" xmlns:a16="http://schemas.microsoft.com/office/drawing/2014/main" id="{AB2E4CDE-94B1-4F81-A117-576355BD6B54}"/>
                    </a:ext>
                  </a:extLst>
                </p:cNvPr>
                <p:cNvSpPr/>
                <p:nvPr/>
              </p:nvSpPr>
              <p:spPr>
                <a:xfrm>
                  <a:off x="11107086" y="1114963"/>
                  <a:ext cx="60834"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dirty="0"/>
                </a:p>
              </p:txBody>
            </p:sp>
            <p:sp>
              <p:nvSpPr>
                <p:cNvPr id="44" name="Rectangle 43">
                  <a:extLst>
                    <a:ext uri="{FF2B5EF4-FFF2-40B4-BE49-F238E27FC236}">
                      <a16:creationId xmlns="" xmlns:a16="http://schemas.microsoft.com/office/drawing/2014/main" id="{4BAA9C1C-C41A-4522-A1BF-E3CBEDD3CF51}"/>
                    </a:ext>
                  </a:extLst>
                </p:cNvPr>
                <p:cNvSpPr/>
                <p:nvPr/>
              </p:nvSpPr>
              <p:spPr>
                <a:xfrm rot="5400000">
                  <a:off x="10140486" y="208543"/>
                  <a:ext cx="61200" cy="18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45" name="Rectangle 44">
                  <a:extLst>
                    <a:ext uri="{FF2B5EF4-FFF2-40B4-BE49-F238E27FC236}">
                      <a16:creationId xmlns="" xmlns:a16="http://schemas.microsoft.com/office/drawing/2014/main" id="{89520C6B-6722-450C-86CB-83F9A8252F5B}"/>
                    </a:ext>
                  </a:extLst>
                </p:cNvPr>
                <p:cNvSpPr/>
                <p:nvPr/>
              </p:nvSpPr>
              <p:spPr>
                <a:xfrm>
                  <a:off x="9175460" y="1113943"/>
                  <a:ext cx="6083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grpSp>
        </p:grpSp>
      </p:grpSp>
      <p:sp>
        <p:nvSpPr>
          <p:cNvPr id="8" name="ZoneTexte 7"/>
          <p:cNvSpPr txBox="1"/>
          <p:nvPr/>
        </p:nvSpPr>
        <p:spPr>
          <a:xfrm>
            <a:off x="90311" y="2235200"/>
            <a:ext cx="5645116"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endParaRPr lang="ar-DZ" dirty="0" smtClean="0"/>
          </a:p>
          <a:p>
            <a:pPr algn="r" rtl="1"/>
            <a:endParaRPr lang="ar-DZ" dirty="0"/>
          </a:p>
          <a:p>
            <a:pPr algn="r" rtl="1"/>
            <a:endParaRPr lang="ar-DZ" dirty="0" smtClean="0"/>
          </a:p>
          <a:p>
            <a:pPr algn="r" rtl="1"/>
            <a:endParaRPr lang="ar-DZ" dirty="0"/>
          </a:p>
          <a:p>
            <a:pPr algn="r" rtl="1"/>
            <a:endParaRPr lang="ar-DZ" dirty="0" smtClean="0"/>
          </a:p>
          <a:p>
            <a:pPr algn="r" rtl="1"/>
            <a:endParaRPr lang="ar-DZ" dirty="0"/>
          </a:p>
          <a:p>
            <a:pPr algn="r" rtl="1"/>
            <a:endParaRPr lang="ar-DZ" dirty="0" smtClean="0"/>
          </a:p>
          <a:p>
            <a:pPr algn="r" rtl="1"/>
            <a:endParaRPr lang="ar-DZ" dirty="0"/>
          </a:p>
          <a:p>
            <a:pPr algn="r" rtl="1"/>
            <a:endParaRPr lang="ar-DZ" dirty="0" smtClean="0"/>
          </a:p>
          <a:p>
            <a:pPr algn="r" rtl="1"/>
            <a:endParaRPr lang="ar-DZ" dirty="0"/>
          </a:p>
          <a:p>
            <a:pPr algn="r" rtl="1"/>
            <a:endParaRPr lang="ar-DZ" dirty="0" smtClean="0"/>
          </a:p>
          <a:p>
            <a:pPr algn="r" rtl="1"/>
            <a:endParaRPr lang="ar-DZ" dirty="0"/>
          </a:p>
          <a:p>
            <a:pPr algn="r" rtl="1"/>
            <a:endParaRPr lang="ar-DZ" dirty="0" smtClean="0"/>
          </a:p>
          <a:p>
            <a:pPr algn="r" rtl="1"/>
            <a:endParaRPr lang="ar-DZ" dirty="0"/>
          </a:p>
          <a:p>
            <a:pPr algn="r" rtl="1"/>
            <a:endParaRPr lang="ar-DZ" dirty="0" smtClean="0"/>
          </a:p>
          <a:p>
            <a:pPr algn="r" rtl="1"/>
            <a:endParaRPr lang="ar-DZ" dirty="0"/>
          </a:p>
        </p:txBody>
      </p:sp>
      <p:sp>
        <p:nvSpPr>
          <p:cNvPr id="9" name="ZoneTexte 8"/>
          <p:cNvSpPr txBox="1"/>
          <p:nvPr/>
        </p:nvSpPr>
        <p:spPr>
          <a:xfrm>
            <a:off x="183459" y="2321121"/>
            <a:ext cx="5458820" cy="4401205"/>
          </a:xfrm>
          <a:prstGeom prst="rect">
            <a:avLst/>
          </a:prstGeom>
          <a:noFill/>
        </p:spPr>
        <p:txBody>
          <a:bodyPr wrap="square" rtlCol="0">
            <a:spAutoFit/>
          </a:bodyPr>
          <a:lstStyle/>
          <a:p>
            <a:pPr algn="just" rtl="1"/>
            <a:r>
              <a:rPr lang="ar-DZ" sz="1400" b="1" u="sng" dirty="0" smtClean="0">
                <a:solidFill>
                  <a:schemeClr val="accent2"/>
                </a:solidFill>
                <a:latin typeface="Arial" panose="020B0604020202020204" pitchFamily="34" charset="0"/>
                <a:cs typeface="Arial" panose="020B0604020202020204" pitchFamily="34" charset="0"/>
              </a:rPr>
              <a:t>التقديم</a:t>
            </a:r>
            <a:r>
              <a:rPr lang="ar-DZ" sz="1400" b="1" dirty="0" smtClean="0">
                <a:solidFill>
                  <a:schemeClr val="accent2"/>
                </a:solidFill>
                <a:latin typeface="Arial" panose="020B0604020202020204" pitchFamily="34" charset="0"/>
                <a:cs typeface="Arial" panose="020B0604020202020204" pitchFamily="34" charset="0"/>
              </a:rPr>
              <a:t>: </a:t>
            </a:r>
            <a:r>
              <a:rPr lang="ar-DZ" sz="1400" b="1" dirty="0" smtClean="0">
                <a:latin typeface="Arial" panose="020B0604020202020204" pitchFamily="34" charset="0"/>
                <a:cs typeface="Arial" panose="020B0604020202020204" pitchFamily="34" charset="0"/>
              </a:rPr>
              <a:t>يهدف </a:t>
            </a:r>
            <a:r>
              <a:rPr lang="ar-DZ" sz="1400" b="1" dirty="0">
                <a:latin typeface="Arial" panose="020B0604020202020204" pitchFamily="34" charset="0"/>
                <a:cs typeface="Arial" panose="020B0604020202020204" pitchFamily="34" charset="0"/>
              </a:rPr>
              <a:t>هذا المعيــار إلى بيان أحكام الوقف الأساســية التي تشــكل </a:t>
            </a:r>
            <a:r>
              <a:rPr lang="ar-DZ" sz="1400" b="1" dirty="0" smtClean="0">
                <a:latin typeface="Arial" panose="020B0604020202020204" pitchFamily="34" charset="0"/>
                <a:cs typeface="Arial" panose="020B0604020202020204" pitchFamily="34" charset="0"/>
              </a:rPr>
              <a:t>مرتكزا للتطبيقــات </a:t>
            </a:r>
            <a:r>
              <a:rPr lang="ar-DZ" sz="1400" b="1" dirty="0">
                <a:latin typeface="Arial" panose="020B0604020202020204" pitchFamily="34" charset="0"/>
                <a:cs typeface="Arial" panose="020B0604020202020204" pitchFamily="34" charset="0"/>
              </a:rPr>
              <a:t>العمليــة للوقف ودور المؤسســات المالية الإســلامية </a:t>
            </a:r>
            <a:r>
              <a:rPr lang="ar-DZ" sz="1400" b="1" dirty="0" smtClean="0">
                <a:latin typeface="Arial" panose="020B0604020202020204" pitchFamily="34" charset="0"/>
                <a:cs typeface="Arial" panose="020B0604020202020204" pitchFamily="34" charset="0"/>
              </a:rPr>
              <a:t>(المؤسســة / المؤسسات) في </a:t>
            </a:r>
            <a:r>
              <a:rPr lang="ar-DZ" sz="1400" b="1" dirty="0">
                <a:latin typeface="Arial" panose="020B0604020202020204" pitchFamily="34" charset="0"/>
                <a:cs typeface="Arial" panose="020B0604020202020204" pitchFamily="34" charset="0"/>
              </a:rPr>
              <a:t>النظارة على الوقف وإدارته وتثميره. </a:t>
            </a:r>
            <a:endParaRPr lang="ar-DZ" sz="1400" b="1" dirty="0" smtClean="0">
              <a:latin typeface="Arial" panose="020B0604020202020204" pitchFamily="34" charset="0"/>
              <a:cs typeface="Arial" panose="020B0604020202020204" pitchFamily="34" charset="0"/>
            </a:endParaRPr>
          </a:p>
          <a:p>
            <a:pPr algn="just" rtl="1"/>
            <a:r>
              <a:rPr lang="ar-DZ" sz="1400" b="1" u="sng" dirty="0" smtClean="0">
                <a:solidFill>
                  <a:schemeClr val="accent2"/>
                </a:solidFill>
                <a:latin typeface="Arial" panose="020B0604020202020204" pitchFamily="34" charset="0"/>
                <a:cs typeface="Arial" panose="020B0604020202020204" pitchFamily="34" charset="0"/>
              </a:rPr>
              <a:t>نطاق المعيار:</a:t>
            </a:r>
            <a:r>
              <a:rPr lang="ar-DZ" sz="1400" b="1" dirty="0">
                <a:latin typeface="Arial" panose="020B0604020202020204" pitchFamily="34" charset="0"/>
                <a:cs typeface="Arial" panose="020B0604020202020204" pitchFamily="34" charset="0"/>
              </a:rPr>
              <a:t> </a:t>
            </a:r>
            <a:r>
              <a:rPr lang="ar-DZ" sz="1400" b="1" dirty="0" smtClean="0">
                <a:latin typeface="Arial" panose="020B0604020202020204" pitchFamily="34" charset="0"/>
                <a:cs typeface="Arial" panose="020B0604020202020204" pitchFamily="34" charset="0"/>
              </a:rPr>
              <a:t>يتناول </a:t>
            </a:r>
            <a:r>
              <a:rPr lang="ar-DZ" sz="1400" b="1" dirty="0">
                <a:latin typeface="Arial" panose="020B0604020202020204" pitchFamily="34" charset="0"/>
                <a:cs typeface="Arial" panose="020B0604020202020204" pitchFamily="34" charset="0"/>
              </a:rPr>
              <a:t>هذا المعيــار تعريف الوقف وأنواعه وأحكامه وأركانه وشــروط </a:t>
            </a:r>
            <a:r>
              <a:rPr lang="ar-DZ" sz="1400" b="1" dirty="0" smtClean="0">
                <a:latin typeface="Arial" panose="020B0604020202020204" pitchFamily="34" charset="0"/>
                <a:cs typeface="Arial" panose="020B0604020202020204" pitchFamily="34" charset="0"/>
              </a:rPr>
              <a:t>كل ركن</a:t>
            </a:r>
            <a:r>
              <a:rPr lang="ar-DZ" sz="1400" b="1" dirty="0">
                <a:latin typeface="Arial" panose="020B0604020202020204" pitchFamily="34" charset="0"/>
                <a:cs typeface="Arial" panose="020B0604020202020204" pitchFamily="34" charset="0"/>
              </a:rPr>
              <a:t>، وبيان الشــروط التي يجب توافرهــا في الواقف و الوقــف، وطرق </a:t>
            </a:r>
            <a:r>
              <a:rPr lang="ar-DZ" sz="1400" b="1" dirty="0" smtClean="0">
                <a:latin typeface="Arial" panose="020B0604020202020204" pitchFamily="34" charset="0"/>
                <a:cs typeface="Arial" panose="020B0604020202020204" pitchFamily="34" charset="0"/>
              </a:rPr>
              <a:t>الانتفاع بالوقف </a:t>
            </a:r>
            <a:r>
              <a:rPr lang="ar-DZ" sz="1400" b="1" dirty="0">
                <a:latin typeface="Arial" panose="020B0604020202020204" pitchFamily="34" charset="0"/>
                <a:cs typeface="Arial" panose="020B0604020202020204" pitchFamily="34" charset="0"/>
              </a:rPr>
              <a:t>وســبل تنميته وأحكام النظارة عليه وإدارته، </a:t>
            </a:r>
            <a:r>
              <a:rPr lang="ar-DZ" sz="1400" b="1" dirty="0" smtClean="0">
                <a:latin typeface="Arial" panose="020B0604020202020204" pitchFamily="34" charset="0"/>
                <a:cs typeface="Arial" panose="020B0604020202020204" pitchFamily="34" charset="0"/>
              </a:rPr>
              <a:t>ومدى </a:t>
            </a:r>
            <a:r>
              <a:rPr lang="ar-DZ" sz="1400" b="1" dirty="0">
                <a:latin typeface="Arial" panose="020B0604020202020204" pitchFamily="34" charset="0"/>
                <a:cs typeface="Arial" panose="020B0604020202020204" pitchFamily="34" charset="0"/>
              </a:rPr>
              <a:t>إمكان قيام </a:t>
            </a:r>
            <a:r>
              <a:rPr lang="ar-DZ" sz="1400" b="1" dirty="0" smtClean="0">
                <a:latin typeface="Arial" panose="020B0604020202020204" pitchFamily="34" charset="0"/>
                <a:cs typeface="Arial" panose="020B0604020202020204" pitchFamily="34" charset="0"/>
              </a:rPr>
              <a:t>المؤسسات المالية </a:t>
            </a:r>
            <a:r>
              <a:rPr lang="ar-DZ" sz="1400" b="1" dirty="0">
                <a:latin typeface="Arial" panose="020B0604020202020204" pitchFamily="34" charset="0"/>
                <a:cs typeface="Arial" panose="020B0604020202020204" pitchFamily="34" charset="0"/>
              </a:rPr>
              <a:t>الإســلامية </a:t>
            </a:r>
            <a:r>
              <a:rPr lang="ar-DZ" sz="1400" b="1" dirty="0" smtClean="0">
                <a:latin typeface="Arial" panose="020B0604020202020204" pitchFamily="34" charset="0"/>
                <a:cs typeface="Arial" panose="020B0604020202020204" pitchFamily="34" charset="0"/>
              </a:rPr>
              <a:t>(المؤسسة </a:t>
            </a:r>
            <a:r>
              <a:rPr lang="ar-DZ" sz="1400" b="1" dirty="0">
                <a:latin typeface="Arial" panose="020B0604020202020204" pitchFamily="34" charset="0"/>
                <a:cs typeface="Arial" panose="020B0604020202020204" pitchFamily="34" charset="0"/>
              </a:rPr>
              <a:t>/ </a:t>
            </a:r>
            <a:r>
              <a:rPr lang="ar-DZ" sz="1400" b="1" dirty="0" smtClean="0">
                <a:latin typeface="Arial" panose="020B0604020202020204" pitchFamily="34" charset="0"/>
                <a:cs typeface="Arial" panose="020B0604020202020204" pitchFamily="34" charset="0"/>
              </a:rPr>
              <a:t>المؤسســات) </a:t>
            </a:r>
            <a:r>
              <a:rPr lang="ar-DZ" sz="1400" b="1" dirty="0">
                <a:latin typeface="Arial" panose="020B0604020202020204" pitchFamily="34" charset="0"/>
                <a:cs typeface="Arial" panose="020B0604020202020204" pitchFamily="34" charset="0"/>
              </a:rPr>
              <a:t>بدور حيوي في تنمية موارد </a:t>
            </a:r>
            <a:r>
              <a:rPr lang="ar-DZ" sz="1400" b="1" dirty="0" smtClean="0">
                <a:latin typeface="Arial" panose="020B0604020202020204" pitchFamily="34" charset="0"/>
                <a:cs typeface="Arial" panose="020B0604020202020204" pitchFamily="34" charset="0"/>
              </a:rPr>
              <a:t>الوقف وطرق استثماره. ولا </a:t>
            </a:r>
            <a:r>
              <a:rPr lang="ar-DZ" sz="1400" b="1" dirty="0">
                <a:latin typeface="Arial" panose="020B0604020202020204" pitchFamily="34" charset="0"/>
                <a:cs typeface="Arial" panose="020B0604020202020204" pitchFamily="34" charset="0"/>
              </a:rPr>
              <a:t>يتناول هذا المعيار الإرصاد والعهدة المالية وإن أشــبها الوقف في </a:t>
            </a:r>
            <a:r>
              <a:rPr lang="ar-DZ" sz="1400" b="1" dirty="0" smtClean="0">
                <a:latin typeface="Arial" panose="020B0604020202020204" pitchFamily="34" charset="0"/>
                <a:cs typeface="Arial" panose="020B0604020202020204" pitchFamily="34" charset="0"/>
              </a:rPr>
              <a:t>بعض الوجوه</a:t>
            </a:r>
            <a:r>
              <a:rPr lang="ar-DZ" sz="1400" b="1" dirty="0">
                <a:latin typeface="Arial" panose="020B0604020202020204" pitchFamily="34" charset="0"/>
                <a:cs typeface="Arial" panose="020B0604020202020204" pitchFamily="34" charset="0"/>
              </a:rPr>
              <a:t>. </a:t>
            </a:r>
            <a:endParaRPr lang="ar-DZ" sz="1400" b="1" dirty="0" smtClean="0">
              <a:latin typeface="Arial" panose="020B0604020202020204" pitchFamily="34" charset="0"/>
              <a:cs typeface="Arial" panose="020B0604020202020204" pitchFamily="34" charset="0"/>
            </a:endParaRPr>
          </a:p>
          <a:p>
            <a:pPr algn="just" rtl="1"/>
            <a:r>
              <a:rPr lang="ar-DZ" sz="1400" b="1" u="sng" dirty="0">
                <a:solidFill>
                  <a:schemeClr val="accent2"/>
                </a:solidFill>
                <a:latin typeface="Arial" panose="020B0604020202020204" pitchFamily="34" charset="0"/>
                <a:cs typeface="Arial" panose="020B0604020202020204" pitchFamily="34" charset="0"/>
              </a:rPr>
              <a:t>تعريف </a:t>
            </a:r>
            <a:r>
              <a:rPr lang="ar-DZ" sz="1400" b="1" u="sng" dirty="0" smtClean="0">
                <a:solidFill>
                  <a:schemeClr val="accent2"/>
                </a:solidFill>
                <a:latin typeface="Arial" panose="020B0604020202020204" pitchFamily="34" charset="0"/>
                <a:cs typeface="Arial" panose="020B0604020202020204" pitchFamily="34" charset="0"/>
              </a:rPr>
              <a:t>الوقف</a:t>
            </a:r>
            <a:r>
              <a:rPr lang="ar-DZ" sz="1400" b="1" dirty="0" smtClean="0">
                <a:solidFill>
                  <a:schemeClr val="accent2"/>
                </a:solidFill>
                <a:latin typeface="Arial" panose="020B0604020202020204" pitchFamily="34" charset="0"/>
                <a:cs typeface="Arial" panose="020B0604020202020204" pitchFamily="34" charset="0"/>
              </a:rPr>
              <a:t>: </a:t>
            </a:r>
            <a:r>
              <a:rPr lang="ar-DZ" sz="1400" b="1" dirty="0" smtClean="0">
                <a:latin typeface="Arial" panose="020B0604020202020204" pitchFamily="34" charset="0"/>
                <a:cs typeface="Arial" panose="020B0604020202020204" pitchFamily="34" charset="0"/>
              </a:rPr>
              <a:t>الوقف </a:t>
            </a:r>
            <a:r>
              <a:rPr lang="ar-DZ" sz="1400" b="1" u="sng" dirty="0">
                <a:latin typeface="Arial" panose="020B0604020202020204" pitchFamily="34" charset="0"/>
                <a:cs typeface="Arial" panose="020B0604020202020204" pitchFamily="34" charset="0"/>
              </a:rPr>
              <a:t>لغة</a:t>
            </a:r>
            <a:r>
              <a:rPr lang="ar-DZ" sz="1400" b="1" dirty="0">
                <a:latin typeface="Arial" panose="020B0604020202020204" pitchFamily="34" charset="0"/>
                <a:cs typeface="Arial" panose="020B0604020202020204" pitchFamily="34" charset="0"/>
              </a:rPr>
              <a:t>: الحبس، </a:t>
            </a:r>
            <a:r>
              <a:rPr lang="ar-DZ" sz="1400" b="1" dirty="0" smtClean="0">
                <a:latin typeface="Arial" panose="020B0604020202020204" pitchFamily="34" charset="0"/>
                <a:cs typeface="Arial" panose="020B0604020202020204" pitchFamily="34" charset="0"/>
              </a:rPr>
              <a:t>و</a:t>
            </a:r>
            <a:r>
              <a:rPr lang="ar-DZ" sz="1400" b="1" u="sng" dirty="0" smtClean="0">
                <a:latin typeface="Arial" panose="020B0604020202020204" pitchFamily="34" charset="0"/>
                <a:cs typeface="Arial" panose="020B0604020202020204" pitchFamily="34" charset="0"/>
              </a:rPr>
              <a:t>شرعا</a:t>
            </a:r>
            <a:r>
              <a:rPr lang="ar-DZ" sz="1400" b="1" dirty="0">
                <a:latin typeface="Arial" panose="020B0604020202020204" pitchFamily="34" charset="0"/>
                <a:cs typeface="Arial" panose="020B0604020202020204" pitchFamily="34" charset="0"/>
              </a:rPr>
              <a:t>: حبس العين عن التصرفات الناقلة </a:t>
            </a:r>
            <a:r>
              <a:rPr lang="ar-DZ" sz="1400" b="1" dirty="0" smtClean="0">
                <a:latin typeface="Arial" panose="020B0604020202020204" pitchFamily="34" charset="0"/>
                <a:cs typeface="Arial" panose="020B0604020202020204" pitchFamily="34" charset="0"/>
              </a:rPr>
              <a:t>للملك والتصدق </a:t>
            </a:r>
            <a:r>
              <a:rPr lang="ar-DZ" sz="1400" b="1" dirty="0">
                <a:latin typeface="Arial" panose="020B0604020202020204" pitchFamily="34" charset="0"/>
                <a:cs typeface="Arial" panose="020B0604020202020204" pitchFamily="34" charset="0"/>
              </a:rPr>
              <a:t>بالمنفعة، أي: صرف منفعته إلى الموقوف </a:t>
            </a:r>
            <a:r>
              <a:rPr lang="ar-DZ" sz="1400" b="1" dirty="0" smtClean="0">
                <a:latin typeface="Arial" panose="020B0604020202020204" pitchFamily="34" charset="0"/>
                <a:cs typeface="Arial" panose="020B0604020202020204" pitchFamily="34" charset="0"/>
              </a:rPr>
              <a:t>عليه.</a:t>
            </a:r>
          </a:p>
          <a:p>
            <a:pPr algn="just" rtl="1"/>
            <a:r>
              <a:rPr lang="ar-DZ" sz="1400" b="1" u="sng" dirty="0" smtClean="0">
                <a:solidFill>
                  <a:schemeClr val="accent2"/>
                </a:solidFill>
                <a:latin typeface="Arial" panose="020B0604020202020204" pitchFamily="34" charset="0"/>
                <a:cs typeface="Arial" panose="020B0604020202020204" pitchFamily="34" charset="0"/>
              </a:rPr>
              <a:t>حكم الوقف</a:t>
            </a:r>
            <a:r>
              <a:rPr lang="ar-DZ" sz="1400" b="1" dirty="0" smtClean="0">
                <a:latin typeface="Arial" panose="020B0604020202020204" pitchFamily="34" charset="0"/>
                <a:cs typeface="Arial" panose="020B0604020202020204" pitchFamily="34" charset="0"/>
              </a:rPr>
              <a:t>: الوقف </a:t>
            </a:r>
            <a:r>
              <a:rPr lang="ar-DZ" sz="1400" b="1" dirty="0">
                <a:latin typeface="Arial" panose="020B0604020202020204" pitchFamily="34" charset="0"/>
                <a:cs typeface="Arial" panose="020B0604020202020204" pitchFamily="34" charset="0"/>
              </a:rPr>
              <a:t>مشــروع. وقد ثبتت مشروعيته بالسنة والإجماع. والوقف </a:t>
            </a:r>
            <a:r>
              <a:rPr lang="ar-DZ" sz="1400" b="1" dirty="0" smtClean="0">
                <a:latin typeface="Arial" panose="020B0604020202020204" pitchFamily="34" charset="0"/>
                <a:cs typeface="Arial" panose="020B0604020202020204" pitchFamily="34" charset="0"/>
              </a:rPr>
              <a:t>لازم يزول </a:t>
            </a:r>
            <a:r>
              <a:rPr lang="ar-DZ" sz="1400" b="1" dirty="0">
                <a:latin typeface="Arial" panose="020B0604020202020204" pitchFamily="34" charset="0"/>
                <a:cs typeface="Arial" panose="020B0604020202020204" pitchFamily="34" charset="0"/>
              </a:rPr>
              <a:t>به ملك الواقف </a:t>
            </a:r>
            <a:r>
              <a:rPr lang="ar-DZ" sz="1400" b="1" dirty="0" smtClean="0">
                <a:latin typeface="Arial" panose="020B0604020202020204" pitchFamily="34" charset="0"/>
                <a:cs typeface="Arial" panose="020B0604020202020204" pitchFamily="34" charset="0"/>
              </a:rPr>
              <a:t>عما وقفه ,</a:t>
            </a:r>
            <a:endParaRPr lang="ar-DZ" sz="1400" b="1" u="sng" dirty="0" smtClean="0">
              <a:solidFill>
                <a:schemeClr val="accent2"/>
              </a:solidFill>
              <a:latin typeface="Arial" panose="020B0604020202020204" pitchFamily="34" charset="0"/>
              <a:cs typeface="Arial" panose="020B0604020202020204" pitchFamily="34" charset="0"/>
            </a:endParaRPr>
          </a:p>
          <a:p>
            <a:pPr algn="just" rtl="1"/>
            <a:r>
              <a:rPr lang="ar-DZ" sz="1400" b="1" u="sng" dirty="0">
                <a:solidFill>
                  <a:schemeClr val="accent2"/>
                </a:solidFill>
                <a:latin typeface="Arial" panose="020B0604020202020204" pitchFamily="34" charset="0"/>
                <a:cs typeface="Arial" panose="020B0604020202020204" pitchFamily="34" charset="0"/>
              </a:rPr>
              <a:t>أنواع الوقف المشروعة </a:t>
            </a:r>
            <a:r>
              <a:rPr lang="ar-DZ" sz="1400" b="1" dirty="0" smtClean="0">
                <a:solidFill>
                  <a:schemeClr val="accent2"/>
                </a:solidFill>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الوقف الخيري والوقف الأهلي </a:t>
            </a:r>
            <a:r>
              <a:rPr lang="ar-DZ" sz="1400" b="1" dirty="0" smtClean="0">
                <a:latin typeface="Arial" panose="020B0604020202020204" pitchFamily="34" charset="0"/>
                <a:cs typeface="Arial" panose="020B0604020202020204" pitchFamily="34" charset="0"/>
              </a:rPr>
              <a:t>، والوقف </a:t>
            </a:r>
            <a:r>
              <a:rPr lang="ar-DZ" sz="1400" b="1" dirty="0">
                <a:latin typeface="Arial" panose="020B0604020202020204" pitchFamily="34" charset="0"/>
                <a:cs typeface="Arial" panose="020B0604020202020204" pitchFamily="34" charset="0"/>
              </a:rPr>
              <a:t>المشترك والوقف على النفس </a:t>
            </a:r>
            <a:r>
              <a:rPr lang="ar-DZ" sz="1400" b="1" dirty="0" smtClean="0">
                <a:latin typeface="Arial" panose="020B0604020202020204" pitchFamily="34" charset="0"/>
                <a:cs typeface="Arial" panose="020B0604020202020204" pitchFamily="34" charset="0"/>
              </a:rPr>
              <a:t>,</a:t>
            </a:r>
          </a:p>
          <a:p>
            <a:pPr algn="just" rtl="1"/>
            <a:r>
              <a:rPr lang="ar-DZ" sz="1400" b="1" u="sng" dirty="0">
                <a:solidFill>
                  <a:schemeClr val="accent2"/>
                </a:solidFill>
                <a:latin typeface="Arial" panose="020B0604020202020204" pitchFamily="34" charset="0"/>
                <a:cs typeface="Arial" panose="020B0604020202020204" pitchFamily="34" charset="0"/>
              </a:rPr>
              <a:t>أركان الوقف </a:t>
            </a:r>
            <a:r>
              <a:rPr lang="ar-DZ" sz="1400" b="1" u="sng" dirty="0" smtClean="0">
                <a:solidFill>
                  <a:schemeClr val="accent2"/>
                </a:solidFill>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الصيغة، والواقف، </a:t>
            </a:r>
            <a:r>
              <a:rPr lang="ar-DZ" sz="1400" b="1" dirty="0" smtClean="0">
                <a:latin typeface="Arial" panose="020B0604020202020204" pitchFamily="34" charset="0"/>
                <a:cs typeface="Arial" panose="020B0604020202020204" pitchFamily="34" charset="0"/>
              </a:rPr>
              <a:t>والموقوف عليه، والموقوف ,</a:t>
            </a:r>
          </a:p>
          <a:p>
            <a:pPr algn="just" rtl="1"/>
            <a:r>
              <a:rPr lang="ar-DZ" sz="1400" b="1" u="sng" dirty="0">
                <a:solidFill>
                  <a:schemeClr val="accent2"/>
                </a:solidFill>
                <a:latin typeface="Arial" panose="020B0604020202020204" pitchFamily="34" charset="0"/>
                <a:cs typeface="Arial" panose="020B0604020202020204" pitchFamily="34" charset="0"/>
              </a:rPr>
              <a:t>الشروط في الوقف</a:t>
            </a:r>
            <a:r>
              <a:rPr lang="ar-DZ" sz="1400" b="1" dirty="0">
                <a:solidFill>
                  <a:schemeClr val="accent2"/>
                </a:solidFill>
                <a:latin typeface="Arial" panose="020B0604020202020204" pitchFamily="34" charset="0"/>
                <a:cs typeface="Arial" panose="020B0604020202020204" pitchFamily="34" charset="0"/>
              </a:rPr>
              <a:t> </a:t>
            </a:r>
            <a:r>
              <a:rPr lang="ar-DZ" sz="1400" dirty="0" smtClean="0">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الشروط المقترنة بعقد </a:t>
            </a:r>
            <a:r>
              <a:rPr lang="ar-DZ" sz="1400" b="1" dirty="0" smtClean="0">
                <a:latin typeface="Arial" panose="020B0604020202020204" pitchFamily="34" charset="0"/>
                <a:cs typeface="Arial" panose="020B0604020202020204" pitchFamily="34" charset="0"/>
              </a:rPr>
              <a:t>الوقف</a:t>
            </a:r>
            <a:r>
              <a:rPr lang="ar-DZ" sz="1400" dirty="0" smtClean="0">
                <a:latin typeface="Arial" panose="020B0604020202020204" pitchFamily="34" charset="0"/>
                <a:cs typeface="Arial" panose="020B0604020202020204" pitchFamily="34" charset="0"/>
              </a:rPr>
              <a:t>، </a:t>
            </a:r>
          </a:p>
          <a:p>
            <a:pPr algn="just" rtl="1"/>
            <a:r>
              <a:rPr lang="ar-DZ" sz="1400" b="1" u="sng" dirty="0">
                <a:solidFill>
                  <a:schemeClr val="accent2"/>
                </a:solidFill>
                <a:latin typeface="Arial" panose="020B0604020202020204" pitchFamily="34" charset="0"/>
                <a:cs typeface="Arial" panose="020B0604020202020204" pitchFamily="34" charset="0"/>
              </a:rPr>
              <a:t>النظارة على الوقف وإدارته </a:t>
            </a:r>
            <a:r>
              <a:rPr lang="ar-DZ" sz="1400" b="1" u="sng" dirty="0" smtClean="0">
                <a:solidFill>
                  <a:schemeClr val="accent2"/>
                </a:solidFill>
                <a:latin typeface="Arial" panose="020B0604020202020204" pitchFamily="34" charset="0"/>
                <a:cs typeface="Arial" panose="020B0604020202020204" pitchFamily="34" charset="0"/>
              </a:rPr>
              <a:t>:</a:t>
            </a:r>
            <a:r>
              <a:rPr lang="ar-DZ" sz="1400" b="1" dirty="0">
                <a:latin typeface="Arial" panose="020B0604020202020204" pitchFamily="34" charset="0"/>
                <a:cs typeface="Arial" panose="020B0604020202020204" pitchFamily="34" charset="0"/>
              </a:rPr>
              <a:t>قيود نظارة الوقف وإدارته </a:t>
            </a:r>
            <a:r>
              <a:rPr lang="ar-DZ" sz="1400" b="1" dirty="0" smtClean="0">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مهام الناظر </a:t>
            </a:r>
            <a:r>
              <a:rPr lang="ar-DZ" sz="1400" b="1" dirty="0" smtClean="0">
                <a:latin typeface="Arial" panose="020B0604020202020204" pitchFamily="34" charset="0"/>
                <a:cs typeface="Arial" panose="020B0604020202020204" pitchFamily="34" charset="0"/>
              </a:rPr>
              <a:t>،</a:t>
            </a:r>
            <a:r>
              <a:rPr lang="ar-DZ" sz="1400" b="1" dirty="0">
                <a:latin typeface="Arial" panose="020B0604020202020204" pitchFamily="34" charset="0"/>
                <a:cs typeface="Arial" panose="020B0604020202020204" pitchFamily="34" charset="0"/>
              </a:rPr>
              <a:t> ما لا يجوز للناظر </a:t>
            </a:r>
            <a:r>
              <a:rPr lang="ar-DZ" sz="1400" dirty="0" smtClean="0">
                <a:latin typeface="Arial" panose="020B0604020202020204" pitchFamily="34" charset="0"/>
                <a:cs typeface="Arial" panose="020B0604020202020204" pitchFamily="34" charset="0"/>
              </a:rPr>
              <a:t>،</a:t>
            </a:r>
            <a:r>
              <a:rPr lang="ar-DZ" sz="1400" b="1" dirty="0">
                <a:latin typeface="Arial" panose="020B0604020202020204" pitchFamily="34" charset="0"/>
                <a:cs typeface="Arial" panose="020B0604020202020204" pitchFamily="34" charset="0"/>
              </a:rPr>
              <a:t> صرف الفاضل من ريع وقف المساجد</a:t>
            </a:r>
            <a:r>
              <a:rPr lang="ar-DZ" sz="1400" dirty="0">
                <a:latin typeface="Arial" panose="020B0604020202020204" pitchFamily="34" charset="0"/>
                <a:cs typeface="Arial" panose="020B0604020202020204" pitchFamily="34" charset="0"/>
              </a:rPr>
              <a:t> </a:t>
            </a:r>
            <a:r>
              <a:rPr lang="ar-DZ" sz="1400" dirty="0" smtClean="0">
                <a:latin typeface="Arial" panose="020B0604020202020204" pitchFamily="34" charset="0"/>
                <a:cs typeface="Arial" panose="020B0604020202020204" pitchFamily="34" charset="0"/>
              </a:rPr>
              <a:t>،</a:t>
            </a:r>
            <a:r>
              <a:rPr lang="ar-DZ" sz="1400" b="1" dirty="0"/>
              <a:t> </a:t>
            </a:r>
            <a:r>
              <a:rPr lang="ar-DZ" sz="1400" b="1" dirty="0">
                <a:latin typeface="Arial" panose="020B0604020202020204" pitchFamily="34" charset="0"/>
                <a:cs typeface="Arial" panose="020B0604020202020204" pitchFamily="34" charset="0"/>
              </a:rPr>
              <a:t>الرقابة القضائية على إدارة الوقف</a:t>
            </a:r>
            <a:r>
              <a:rPr lang="ar-DZ" sz="1400" dirty="0">
                <a:latin typeface="Arial" panose="020B0604020202020204" pitchFamily="34" charset="0"/>
                <a:cs typeface="Arial" panose="020B0604020202020204" pitchFamily="34" charset="0"/>
              </a:rPr>
              <a:t> </a:t>
            </a:r>
            <a:r>
              <a:rPr lang="ar-DZ" sz="1400" dirty="0" smtClean="0">
                <a:latin typeface="Arial" panose="020B0604020202020204" pitchFamily="34" charset="0"/>
                <a:cs typeface="Arial" panose="020B0604020202020204" pitchFamily="34" charset="0"/>
              </a:rPr>
              <a:t>،</a:t>
            </a:r>
          </a:p>
          <a:p>
            <a:pPr algn="just" rtl="1"/>
            <a:r>
              <a:rPr lang="ar-DZ" sz="1400" b="1" u="sng" dirty="0">
                <a:solidFill>
                  <a:schemeClr val="accent2"/>
                </a:solidFill>
                <a:latin typeface="Arial" panose="020B0604020202020204" pitchFamily="34" charset="0"/>
                <a:cs typeface="Arial" panose="020B0604020202020204" pitchFamily="34" charset="0"/>
              </a:rPr>
              <a:t>إجارة الوقف وضوابطها </a:t>
            </a:r>
            <a:r>
              <a:rPr lang="ar-DZ" sz="1400" b="1" u="sng" dirty="0" smtClean="0">
                <a:solidFill>
                  <a:schemeClr val="accent2"/>
                </a:solidFill>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الأصل في ّ مدة إجارة الوقف </a:t>
            </a:r>
            <a:r>
              <a:rPr lang="ar-DZ" sz="1400" b="1" dirty="0" smtClean="0">
                <a:latin typeface="Arial" panose="020B0604020202020204" pitchFamily="34" charset="0"/>
                <a:cs typeface="Arial" panose="020B0604020202020204" pitchFamily="34" charset="0"/>
              </a:rPr>
              <a:t>ألا </a:t>
            </a:r>
            <a:r>
              <a:rPr lang="ar-DZ" sz="1400" b="1" dirty="0">
                <a:latin typeface="Arial" panose="020B0604020202020204" pitchFamily="34" charset="0"/>
                <a:cs typeface="Arial" panose="020B0604020202020204" pitchFamily="34" charset="0"/>
              </a:rPr>
              <a:t>تكــون طويلة </a:t>
            </a:r>
            <a:r>
              <a:rPr lang="ar-DZ" sz="1400" b="1" dirty="0" smtClean="0">
                <a:latin typeface="Arial" panose="020B0604020202020204" pitchFamily="34" charset="0"/>
                <a:cs typeface="Arial" panose="020B0604020202020204" pitchFamily="34" charset="0"/>
              </a:rPr>
              <a:t>عرفا ،</a:t>
            </a:r>
            <a:r>
              <a:rPr lang="ar-DZ" sz="1400" b="1" dirty="0">
                <a:latin typeface="Arial" panose="020B0604020202020204" pitchFamily="34" charset="0"/>
                <a:cs typeface="Arial" panose="020B0604020202020204" pitchFamily="34" charset="0"/>
              </a:rPr>
              <a:t> اشتراط أجرة المثل </a:t>
            </a:r>
            <a:r>
              <a:rPr lang="ar-DZ" sz="1400" b="1" dirty="0" smtClean="0">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صور إجارة الوقف المشروعة </a:t>
            </a:r>
            <a:r>
              <a:rPr lang="ar-DZ" sz="1400" b="1"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12161797"/>
      </p:ext>
    </p:extLst>
  </p:cSld>
  <p:clrMapOvr>
    <a:masterClrMapping/>
  </p:clrMapOvr>
  <p:transition spd="slow" advTm="19251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1000"/>
                                        <p:tgtEl>
                                          <p:spTgt spid="76"/>
                                        </p:tgtEl>
                                      </p:cBhvr>
                                    </p:animEffect>
                                    <p:anim calcmode="lin" valueType="num">
                                      <p:cBhvr>
                                        <p:cTn id="12" dur="1000" fill="hold"/>
                                        <p:tgtEl>
                                          <p:spTgt spid="76"/>
                                        </p:tgtEl>
                                        <p:attrNameLst>
                                          <p:attrName>ppt_x</p:attrName>
                                        </p:attrNameLst>
                                      </p:cBhvr>
                                      <p:tavLst>
                                        <p:tav tm="0">
                                          <p:val>
                                            <p:strVal val="#ppt_x"/>
                                          </p:val>
                                        </p:tav>
                                        <p:tav tm="100000">
                                          <p:val>
                                            <p:strVal val="#ppt_x"/>
                                          </p:val>
                                        </p:tav>
                                      </p:tavLst>
                                    </p:anim>
                                    <p:anim calcmode="lin" valueType="num">
                                      <p:cBhvr>
                                        <p:cTn id="13" dur="1000" fill="hold"/>
                                        <p:tgtEl>
                                          <p:spTgt spid="7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1000"/>
                                        <p:tgtEl>
                                          <p:spTgt spid="82"/>
                                        </p:tgtEl>
                                      </p:cBhvr>
                                    </p:animEffect>
                                    <p:anim calcmode="lin" valueType="num">
                                      <p:cBhvr>
                                        <p:cTn id="24" dur="1000" fill="hold"/>
                                        <p:tgtEl>
                                          <p:spTgt spid="82"/>
                                        </p:tgtEl>
                                        <p:attrNameLst>
                                          <p:attrName>ppt_x</p:attrName>
                                        </p:attrNameLst>
                                      </p:cBhvr>
                                      <p:tavLst>
                                        <p:tav tm="0">
                                          <p:val>
                                            <p:strVal val="#ppt_x"/>
                                          </p:val>
                                        </p:tav>
                                        <p:tav tm="100000">
                                          <p:val>
                                            <p:strVal val="#ppt_x"/>
                                          </p:val>
                                        </p:tav>
                                      </p:tavLst>
                                    </p:anim>
                                    <p:anim calcmode="lin" valueType="num">
                                      <p:cBhvr>
                                        <p:cTn id="25" dur="1000" fill="hold"/>
                                        <p:tgtEl>
                                          <p:spTgt spid="8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1000"/>
                                        <p:tgtEl>
                                          <p:spTgt spid="85"/>
                                        </p:tgtEl>
                                      </p:cBhvr>
                                    </p:animEffect>
                                    <p:anim calcmode="lin" valueType="num">
                                      <p:cBhvr>
                                        <p:cTn id="30" dur="1000" fill="hold"/>
                                        <p:tgtEl>
                                          <p:spTgt spid="85"/>
                                        </p:tgtEl>
                                        <p:attrNameLst>
                                          <p:attrName>ppt_x</p:attrName>
                                        </p:attrNameLst>
                                      </p:cBhvr>
                                      <p:tavLst>
                                        <p:tav tm="0">
                                          <p:val>
                                            <p:strVal val="#ppt_x"/>
                                          </p:val>
                                        </p:tav>
                                        <p:tav tm="100000">
                                          <p:val>
                                            <p:strVal val="#ppt_x"/>
                                          </p:val>
                                        </p:tav>
                                      </p:tavLst>
                                    </p:anim>
                                    <p:anim calcmode="lin" valueType="num">
                                      <p:cBhvr>
                                        <p:cTn id="31" dur="1000" fill="hold"/>
                                        <p:tgtEl>
                                          <p:spTgt spid="85"/>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9" grpId="0"/>
      <p:bldP spid="82"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258;p35">
            <a:extLst>
              <a:ext uri="{FF2B5EF4-FFF2-40B4-BE49-F238E27FC236}">
                <a16:creationId xmlns:a16="http://schemas.microsoft.com/office/drawing/2014/main" xmlns="" id="{ADEC90BE-5F7C-459C-B055-7A0B2C7436DF}"/>
              </a:ext>
            </a:extLst>
          </p:cNvPr>
          <p:cNvCxnSpPr>
            <a:cxnSpLocks/>
          </p:cNvCxnSpPr>
          <p:nvPr/>
        </p:nvCxnSpPr>
        <p:spPr>
          <a:xfrm flipV="1">
            <a:off x="2105358" y="3741170"/>
            <a:ext cx="7831356" cy="1"/>
          </a:xfrm>
          <a:prstGeom prst="straightConnector1">
            <a:avLst/>
          </a:prstGeom>
          <a:noFill/>
          <a:ln w="28575" cap="flat" cmpd="sng">
            <a:solidFill>
              <a:schemeClr val="accent1"/>
            </a:solidFill>
            <a:prstDash val="solid"/>
            <a:round/>
            <a:headEnd type="oval" w="sm" len="sm"/>
            <a:tailEnd type="oval" w="sm" len="sm"/>
          </a:ln>
        </p:spPr>
      </p:cxnSp>
      <p:sp>
        <p:nvSpPr>
          <p:cNvPr id="4" name="Google Shape;259;p35">
            <a:extLst>
              <a:ext uri="{FF2B5EF4-FFF2-40B4-BE49-F238E27FC236}">
                <a16:creationId xmlns:a16="http://schemas.microsoft.com/office/drawing/2014/main" xmlns="" id="{E3BF4A9D-45C1-4D7B-AD96-EB4B8ACC19AB}"/>
              </a:ext>
            </a:extLst>
          </p:cNvPr>
          <p:cNvSpPr/>
          <p:nvPr/>
        </p:nvSpPr>
        <p:spPr>
          <a:xfrm rot="8100000">
            <a:off x="2086919" y="2115666"/>
            <a:ext cx="1316944" cy="1316948"/>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1;p35">
            <a:extLst>
              <a:ext uri="{FF2B5EF4-FFF2-40B4-BE49-F238E27FC236}">
                <a16:creationId xmlns:a16="http://schemas.microsoft.com/office/drawing/2014/main" xmlns="" id="{464EB30B-3C55-4C4B-A5D6-BA206273232B}"/>
              </a:ext>
            </a:extLst>
          </p:cNvPr>
          <p:cNvSpPr/>
          <p:nvPr/>
        </p:nvSpPr>
        <p:spPr>
          <a:xfrm rot="8100000">
            <a:off x="7367060" y="2132517"/>
            <a:ext cx="1316944" cy="1316948"/>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3;p35">
            <a:extLst>
              <a:ext uri="{FF2B5EF4-FFF2-40B4-BE49-F238E27FC236}">
                <a16:creationId xmlns:a16="http://schemas.microsoft.com/office/drawing/2014/main" xmlns="" id="{9E278DC8-F78B-48D8-935B-F39643063D49}"/>
              </a:ext>
            </a:extLst>
          </p:cNvPr>
          <p:cNvSpPr/>
          <p:nvPr/>
        </p:nvSpPr>
        <p:spPr>
          <a:xfrm>
            <a:off x="9833450" y="3170092"/>
            <a:ext cx="1160388" cy="116038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4;p35">
            <a:extLst>
              <a:ext uri="{FF2B5EF4-FFF2-40B4-BE49-F238E27FC236}">
                <a16:creationId xmlns:a16="http://schemas.microsoft.com/office/drawing/2014/main" xmlns="" id="{F99C2731-8E92-49CD-9050-208772037284}"/>
              </a:ext>
            </a:extLst>
          </p:cNvPr>
          <p:cNvSpPr/>
          <p:nvPr/>
        </p:nvSpPr>
        <p:spPr>
          <a:xfrm rot="-2700000">
            <a:off x="4662273" y="3978111"/>
            <a:ext cx="1316946" cy="1316946"/>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xmlns="" id="{022F04F9-BD7F-4F97-B4F1-034BC63D2CFE}"/>
              </a:ext>
            </a:extLst>
          </p:cNvPr>
          <p:cNvSpPr txBox="1"/>
          <p:nvPr/>
        </p:nvSpPr>
        <p:spPr>
          <a:xfrm>
            <a:off x="4023279" y="0"/>
            <a:ext cx="4432624" cy="738664"/>
          </a:xfrm>
          <a:prstGeom prst="rect">
            <a:avLst/>
          </a:prstGeom>
          <a:noFill/>
        </p:spPr>
        <p:txBody>
          <a:bodyPr wrap="none" rtlCol="1">
            <a:spAutoFit/>
          </a:bodyPr>
          <a:lstStyle/>
          <a:p>
            <a:pPr algn="ctr">
              <a:lnSpc>
                <a:spcPct val="150000"/>
              </a:lnSpc>
            </a:pPr>
            <a:r>
              <a:rPr lang="ar-DZ" sz="2800" b="1" dirty="0" smtClean="0">
                <a:solidFill>
                  <a:schemeClr val="bg2">
                    <a:lumMod val="25000"/>
                  </a:schemeClr>
                </a:solidFill>
                <a:latin typeface="Arial" panose="020B0604020202020204" pitchFamily="34" charset="0"/>
                <a:cs typeface="Arial" panose="020B0604020202020204" pitchFamily="34" charset="0"/>
              </a:rPr>
              <a:t>معيار 29 ضوابط الفتوى وأخلاقياتها</a:t>
            </a:r>
            <a:endParaRPr lang="ar-SY" sz="2800" b="1" dirty="0">
              <a:solidFill>
                <a:schemeClr val="bg2">
                  <a:lumMod val="25000"/>
                </a:schemeClr>
              </a:solidFill>
              <a:latin typeface="Arial" panose="020B0604020202020204" pitchFamily="34" charset="0"/>
              <a:cs typeface="Arial" panose="020B0604020202020204" pitchFamily="34" charset="0"/>
            </a:endParaRPr>
          </a:p>
        </p:txBody>
      </p:sp>
      <p:sp>
        <p:nvSpPr>
          <p:cNvPr id="12" name="مربع نص 11">
            <a:extLst>
              <a:ext uri="{FF2B5EF4-FFF2-40B4-BE49-F238E27FC236}">
                <a16:creationId xmlns:a16="http://schemas.microsoft.com/office/drawing/2014/main" xmlns="" id="{714E9B07-0FA0-4399-89A1-74C8CF1545E9}"/>
              </a:ext>
            </a:extLst>
          </p:cNvPr>
          <p:cNvSpPr txBox="1"/>
          <p:nvPr/>
        </p:nvSpPr>
        <p:spPr>
          <a:xfrm>
            <a:off x="2219445" y="2509267"/>
            <a:ext cx="1051891" cy="738664"/>
          </a:xfrm>
          <a:prstGeom prst="rect">
            <a:avLst/>
          </a:prstGeom>
          <a:noFill/>
        </p:spPr>
        <p:txBody>
          <a:bodyPr wrap="none" rtlCol="1">
            <a:spAutoFit/>
          </a:bodyPr>
          <a:lstStyle/>
          <a:p>
            <a:pPr>
              <a:lnSpc>
                <a:spcPct val="150000"/>
              </a:lnSpc>
            </a:pPr>
            <a:r>
              <a:rPr lang="ar-DZ" sz="1400" b="1" dirty="0">
                <a:latin typeface="Arial" panose="020B0604020202020204" pitchFamily="34" charset="0"/>
                <a:cs typeface="Arial" panose="020B0604020202020204" pitchFamily="34" charset="0"/>
              </a:rPr>
              <a:t>شروط المفتين </a:t>
            </a:r>
            <a:br>
              <a:rPr lang="ar-DZ" sz="1400" b="1" dirty="0">
                <a:latin typeface="Arial" panose="020B0604020202020204" pitchFamily="34" charset="0"/>
                <a:cs typeface="Arial" panose="020B0604020202020204" pitchFamily="34" charset="0"/>
              </a:rPr>
            </a:br>
            <a:endParaRPr lang="ar-SY" sz="1400" b="1" dirty="0">
              <a:solidFill>
                <a:schemeClr val="bg2">
                  <a:lumMod val="25000"/>
                </a:schemeClr>
              </a:solidFill>
              <a:latin typeface="Arial" panose="020B0604020202020204" pitchFamily="34" charset="0"/>
              <a:cs typeface="Arial" panose="020B0604020202020204" pitchFamily="34" charset="0"/>
            </a:endParaRPr>
          </a:p>
        </p:txBody>
      </p:sp>
      <p:sp>
        <p:nvSpPr>
          <p:cNvPr id="13" name="مربع نص 12">
            <a:extLst>
              <a:ext uri="{FF2B5EF4-FFF2-40B4-BE49-F238E27FC236}">
                <a16:creationId xmlns:a16="http://schemas.microsoft.com/office/drawing/2014/main" xmlns="" id="{4A478B49-D61F-4D07-8FEC-EF3F5042BC34}"/>
              </a:ext>
            </a:extLst>
          </p:cNvPr>
          <p:cNvSpPr txBox="1"/>
          <p:nvPr/>
        </p:nvSpPr>
        <p:spPr>
          <a:xfrm>
            <a:off x="4880124" y="4157460"/>
            <a:ext cx="851515" cy="923330"/>
          </a:xfrm>
          <a:prstGeom prst="rect">
            <a:avLst/>
          </a:prstGeom>
          <a:noFill/>
        </p:spPr>
        <p:txBody>
          <a:bodyPr wrap="none" rtlCol="1">
            <a:spAutoFit/>
          </a:bodyPr>
          <a:lstStyle/>
          <a:p>
            <a:pPr algn="ctr">
              <a:lnSpc>
                <a:spcPct val="150000"/>
              </a:lnSpc>
            </a:pPr>
            <a:r>
              <a:rPr lang="ar-DZ" sz="1200" b="1" dirty="0">
                <a:latin typeface="Arial" panose="020B0604020202020204" pitchFamily="34" charset="0"/>
                <a:cs typeface="Arial" panose="020B0604020202020204" pitchFamily="34" charset="0"/>
              </a:rPr>
              <a:t>مجال الفتوى </a:t>
            </a:r>
            <a:endParaRPr lang="ar-DZ" sz="1200" b="1" dirty="0" smtClean="0">
              <a:latin typeface="Arial" panose="020B0604020202020204" pitchFamily="34" charset="0"/>
              <a:cs typeface="Arial" panose="020B0604020202020204" pitchFamily="34" charset="0"/>
            </a:endParaRPr>
          </a:p>
          <a:p>
            <a:pPr algn="ctr">
              <a:lnSpc>
                <a:spcPct val="150000"/>
              </a:lnSpc>
            </a:pPr>
            <a:r>
              <a:rPr lang="ar-DZ" sz="1200" b="1" dirty="0" smtClean="0">
                <a:latin typeface="Arial" panose="020B0604020202020204" pitchFamily="34" charset="0"/>
                <a:cs typeface="Arial" panose="020B0604020202020204" pitchFamily="34" charset="0"/>
              </a:rPr>
              <a:t>ما </a:t>
            </a:r>
            <a:r>
              <a:rPr lang="ar-DZ" sz="1200" b="1" dirty="0">
                <a:latin typeface="Arial" panose="020B0604020202020204" pitchFamily="34" charset="0"/>
                <a:cs typeface="Arial" panose="020B0604020202020204" pitchFamily="34" charset="0"/>
              </a:rPr>
              <a:t>يفتى </a:t>
            </a:r>
            <a:r>
              <a:rPr lang="ar-DZ" sz="1200" b="1" dirty="0" smtClean="0">
                <a:latin typeface="Arial" panose="020B0604020202020204" pitchFamily="34" charset="0"/>
                <a:cs typeface="Arial" panose="020B0604020202020204" pitchFamily="34" charset="0"/>
              </a:rPr>
              <a:t>فيه</a:t>
            </a:r>
            <a:r>
              <a:rPr lang="ar-DZ" sz="1200" b="1" dirty="0">
                <a:latin typeface="Arial" panose="020B0604020202020204" pitchFamily="34" charset="0"/>
                <a:cs typeface="Arial" panose="020B0604020202020204" pitchFamily="34" charset="0"/>
              </a:rPr>
              <a:t/>
            </a:r>
            <a:br>
              <a:rPr lang="ar-DZ" sz="1200" b="1" dirty="0">
                <a:latin typeface="Arial" panose="020B0604020202020204" pitchFamily="34" charset="0"/>
                <a:cs typeface="Arial" panose="020B0604020202020204" pitchFamily="34" charset="0"/>
              </a:rPr>
            </a:br>
            <a:endParaRPr lang="ar-SY" sz="1200" b="1" dirty="0">
              <a:solidFill>
                <a:schemeClr val="bg2">
                  <a:lumMod val="25000"/>
                </a:schemeClr>
              </a:solidFill>
              <a:latin typeface="Arial" panose="020B0604020202020204" pitchFamily="34" charset="0"/>
              <a:cs typeface="Arial" panose="020B0604020202020204" pitchFamily="34" charset="0"/>
            </a:endParaRPr>
          </a:p>
        </p:txBody>
      </p:sp>
      <p:sp>
        <p:nvSpPr>
          <p:cNvPr id="14" name="مربع نص 13">
            <a:extLst>
              <a:ext uri="{FF2B5EF4-FFF2-40B4-BE49-F238E27FC236}">
                <a16:creationId xmlns:a16="http://schemas.microsoft.com/office/drawing/2014/main" xmlns="" id="{A4C31B04-D16C-47DB-8AFE-7FC15E27CB51}"/>
              </a:ext>
            </a:extLst>
          </p:cNvPr>
          <p:cNvSpPr txBox="1"/>
          <p:nvPr/>
        </p:nvSpPr>
        <p:spPr>
          <a:xfrm>
            <a:off x="7445084" y="2346414"/>
            <a:ext cx="1160895" cy="889154"/>
          </a:xfrm>
          <a:prstGeom prst="rect">
            <a:avLst/>
          </a:prstGeom>
          <a:noFill/>
        </p:spPr>
        <p:txBody>
          <a:bodyPr wrap="none" rtlCol="1">
            <a:spAutoFit/>
          </a:bodyPr>
          <a:lstStyle/>
          <a:p>
            <a:pPr algn="ctr">
              <a:lnSpc>
                <a:spcPct val="150000"/>
              </a:lnSpc>
            </a:pPr>
            <a:r>
              <a:rPr lang="ar-DZ" sz="1200" b="1" dirty="0">
                <a:latin typeface="Arial" panose="020B0604020202020204" pitchFamily="34" charset="0"/>
                <a:cs typeface="Arial" panose="020B0604020202020204" pitchFamily="34" charset="0"/>
              </a:rPr>
              <a:t>الحكم </a:t>
            </a:r>
            <a:r>
              <a:rPr lang="ar-DZ" sz="1200" b="1" dirty="0" smtClean="0">
                <a:latin typeface="Arial" panose="020B0604020202020204" pitchFamily="34" charset="0"/>
                <a:cs typeface="Arial" panose="020B0604020202020204" pitchFamily="34" charset="0"/>
              </a:rPr>
              <a:t>الشرعي</a:t>
            </a:r>
          </a:p>
          <a:p>
            <a:pPr algn="ctr">
              <a:lnSpc>
                <a:spcPct val="150000"/>
              </a:lnSpc>
            </a:pPr>
            <a:r>
              <a:rPr lang="ar-DZ" sz="1200" b="1" dirty="0" smtClean="0">
                <a:latin typeface="Arial" panose="020B0604020202020204" pitchFamily="34" charset="0"/>
                <a:cs typeface="Arial" panose="020B0604020202020204" pitchFamily="34" charset="0"/>
              </a:rPr>
              <a:t> </a:t>
            </a:r>
            <a:r>
              <a:rPr lang="ar-DZ" sz="1200" b="1" dirty="0">
                <a:latin typeface="Arial" panose="020B0604020202020204" pitchFamily="34" charset="0"/>
                <a:cs typeface="Arial" panose="020B0604020202020204" pitchFamily="34" charset="0"/>
              </a:rPr>
              <a:t>للفتوى والاستفتاء </a:t>
            </a:r>
            <a:br>
              <a:rPr lang="ar-DZ" sz="1200" b="1" dirty="0">
                <a:latin typeface="Arial" panose="020B0604020202020204" pitchFamily="34" charset="0"/>
                <a:cs typeface="Arial" panose="020B0604020202020204" pitchFamily="34" charset="0"/>
              </a:rPr>
            </a:br>
            <a:endParaRPr lang="ar-SY" sz="1200" b="1" dirty="0">
              <a:solidFill>
                <a:schemeClr val="bg2">
                  <a:lumMod val="25000"/>
                </a:schemeClr>
              </a:solidFill>
              <a:latin typeface="Arial" panose="020B0604020202020204" pitchFamily="34" charset="0"/>
              <a:cs typeface="Arial" panose="020B0604020202020204" pitchFamily="34" charset="0"/>
            </a:endParaRPr>
          </a:p>
        </p:txBody>
      </p:sp>
      <p:sp>
        <p:nvSpPr>
          <p:cNvPr id="15" name="مربع نص 14">
            <a:extLst>
              <a:ext uri="{FF2B5EF4-FFF2-40B4-BE49-F238E27FC236}">
                <a16:creationId xmlns:a16="http://schemas.microsoft.com/office/drawing/2014/main" xmlns="" id="{7C32C7C5-D380-40D7-81E3-FA03EAAC1F39}"/>
              </a:ext>
            </a:extLst>
          </p:cNvPr>
          <p:cNvSpPr txBox="1"/>
          <p:nvPr/>
        </p:nvSpPr>
        <p:spPr>
          <a:xfrm>
            <a:off x="9947811" y="3380856"/>
            <a:ext cx="931665" cy="923330"/>
          </a:xfrm>
          <a:prstGeom prst="rect">
            <a:avLst/>
          </a:prstGeom>
          <a:noFill/>
        </p:spPr>
        <p:txBody>
          <a:bodyPr wrap="none" rtlCol="1">
            <a:spAutoFit/>
          </a:bodyPr>
          <a:lstStyle/>
          <a:p>
            <a:pPr algn="ctr">
              <a:lnSpc>
                <a:spcPct val="150000"/>
              </a:lnSpc>
            </a:pPr>
            <a:r>
              <a:rPr lang="ar-DZ" sz="1200" b="1" dirty="0">
                <a:latin typeface="Arial" panose="020B0604020202020204" pitchFamily="34" charset="0"/>
                <a:cs typeface="Arial" panose="020B0604020202020204" pitchFamily="34" charset="0"/>
              </a:rPr>
              <a:t>تعريف الفتوى</a:t>
            </a:r>
            <a:r>
              <a:rPr lang="ar-DZ" sz="1200" b="1" dirty="0" smtClean="0">
                <a:latin typeface="Arial" panose="020B0604020202020204" pitchFamily="34" charset="0"/>
                <a:cs typeface="Arial" panose="020B0604020202020204" pitchFamily="34" charset="0"/>
              </a:rPr>
              <a:t>،</a:t>
            </a:r>
          </a:p>
          <a:p>
            <a:pPr algn="ctr">
              <a:lnSpc>
                <a:spcPct val="150000"/>
              </a:lnSpc>
            </a:pPr>
            <a:r>
              <a:rPr lang="ar-DZ" sz="1200" b="1" dirty="0" smtClean="0">
                <a:latin typeface="Arial" panose="020B0604020202020204" pitchFamily="34" charset="0"/>
                <a:cs typeface="Arial" panose="020B0604020202020204" pitchFamily="34" charset="0"/>
              </a:rPr>
              <a:t> </a:t>
            </a:r>
            <a:r>
              <a:rPr lang="ar-DZ" sz="1200" b="1" dirty="0">
                <a:latin typeface="Arial" panose="020B0604020202020204" pitchFamily="34" charset="0"/>
                <a:cs typeface="Arial" panose="020B0604020202020204" pitchFamily="34" charset="0"/>
              </a:rPr>
              <a:t>والاستفتاء </a:t>
            </a:r>
            <a:br>
              <a:rPr lang="ar-DZ" sz="1200" b="1" dirty="0">
                <a:latin typeface="Arial" panose="020B0604020202020204" pitchFamily="34" charset="0"/>
                <a:cs typeface="Arial" panose="020B0604020202020204" pitchFamily="34" charset="0"/>
              </a:rPr>
            </a:br>
            <a:endParaRPr lang="ar-SY" sz="1200" b="1" dirty="0">
              <a:solidFill>
                <a:schemeClr val="bg2">
                  <a:lumMod val="25000"/>
                </a:schemeClr>
              </a:solidFill>
              <a:latin typeface="Arial" panose="020B0604020202020204" pitchFamily="34" charset="0"/>
              <a:cs typeface="Arial" panose="020B0604020202020204" pitchFamily="34" charset="0"/>
            </a:endParaRPr>
          </a:p>
        </p:txBody>
      </p:sp>
      <p:sp>
        <p:nvSpPr>
          <p:cNvPr id="17" name="مربع نص 16">
            <a:extLst>
              <a:ext uri="{FF2B5EF4-FFF2-40B4-BE49-F238E27FC236}">
                <a16:creationId xmlns:a16="http://schemas.microsoft.com/office/drawing/2014/main" xmlns="" id="{29F70C19-67AA-4720-A2C2-382B06511F9F}"/>
              </a:ext>
            </a:extLst>
          </p:cNvPr>
          <p:cNvSpPr txBox="1"/>
          <p:nvPr/>
        </p:nvSpPr>
        <p:spPr>
          <a:xfrm>
            <a:off x="1398229" y="3808432"/>
            <a:ext cx="2806807" cy="1569660"/>
          </a:xfrm>
          <a:prstGeom prst="rect">
            <a:avLst/>
          </a:prstGeom>
          <a:noFill/>
        </p:spPr>
        <p:txBody>
          <a:bodyPr wrap="square" rtlCol="1">
            <a:spAutoFit/>
          </a:bodyPr>
          <a:lstStyle/>
          <a:p>
            <a:pPr algn="just" rtl="1"/>
            <a:r>
              <a:rPr lang="ar-DZ" sz="1200" b="1" dirty="0" smtClean="0">
                <a:latin typeface="Arial" panose="020B0604020202020204" pitchFamily="34" charset="0"/>
                <a:cs typeface="Arial" panose="020B0604020202020204" pitchFamily="34" charset="0"/>
              </a:rPr>
              <a:t>شروط عضو الهيئة : الملكية الفقهية، التمكن من فهم كلام المجتهدين، القدرة عل التخريج الفقهي او الاستنباط في القضايا المستجدة ،</a:t>
            </a:r>
            <a:r>
              <a:rPr lang="ar-DZ" sz="1200" b="1" dirty="0">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الفطانة والتيقظ والعلم </a:t>
            </a:r>
            <a:r>
              <a:rPr lang="ar-DZ" sz="1200" b="1" dirty="0">
                <a:latin typeface="Arial" panose="020B0604020202020204" pitchFamily="34" charset="0"/>
                <a:cs typeface="Arial" panose="020B0604020202020204" pitchFamily="34" charset="0"/>
              </a:rPr>
              <a:t>بأحوال الناس </a:t>
            </a:r>
            <a:r>
              <a:rPr lang="ar-DZ" sz="1200" b="1" dirty="0" smtClean="0">
                <a:latin typeface="Arial" panose="020B0604020202020204" pitchFamily="34" charset="0"/>
                <a:cs typeface="Arial" panose="020B0604020202020204" pitchFamily="34" charset="0"/>
              </a:rPr>
              <a:t>وأعرافهــم ,</a:t>
            </a:r>
          </a:p>
          <a:p>
            <a:pPr algn="just" rtl="1"/>
            <a:r>
              <a:rPr lang="ar-DZ" sz="1200" b="1" dirty="0">
                <a:latin typeface="Arial" panose="020B0604020202020204" pitchFamily="34" charset="0"/>
                <a:cs typeface="Arial" panose="020B0604020202020204" pitchFamily="34" charset="0"/>
              </a:rPr>
              <a:t>تصح </a:t>
            </a:r>
            <a:r>
              <a:rPr lang="ar-DZ" sz="1200" b="1" dirty="0" smtClean="0">
                <a:latin typeface="Arial" panose="020B0604020202020204" pitchFamily="34" charset="0"/>
                <a:cs typeface="Arial" panose="020B0604020202020204" pitchFamily="34" charset="0"/>
              </a:rPr>
              <a:t>الفتوى </a:t>
            </a:r>
            <a:r>
              <a:rPr lang="ar-DZ" sz="1200" b="1" dirty="0">
                <a:latin typeface="Arial" panose="020B0604020202020204" pitchFamily="34" charset="0"/>
                <a:cs typeface="Arial" panose="020B0604020202020204" pitchFamily="34" charset="0"/>
              </a:rPr>
              <a:t>من الفقيه المقتصر علمه على الفقه في المعاملات </a:t>
            </a:r>
            <a:r>
              <a:rPr lang="ar-DZ" sz="1200" b="1" dirty="0" smtClean="0">
                <a:latin typeface="Arial" panose="020B0604020202020204" pitchFamily="34" charset="0"/>
                <a:cs typeface="Arial" panose="020B0604020202020204" pitchFamily="34" charset="0"/>
              </a:rPr>
              <a:t>المالية بالنسبة للمؤسسات. يشترط </a:t>
            </a:r>
            <a:r>
              <a:rPr lang="ar-DZ" sz="1200" b="1" dirty="0">
                <a:latin typeface="Arial" panose="020B0604020202020204" pitchFamily="34" charset="0"/>
                <a:cs typeface="Arial" panose="020B0604020202020204" pitchFamily="34" charset="0"/>
              </a:rPr>
              <a:t>عدم وجود مصلحة خاصة لعضو الهيئة بالموضوع </a:t>
            </a:r>
            <a:r>
              <a:rPr lang="ar-DZ" sz="1200" b="1" dirty="0" err="1">
                <a:latin typeface="Arial" panose="020B0604020202020204" pitchFamily="34" charset="0"/>
                <a:cs typeface="Arial" panose="020B0604020202020204" pitchFamily="34" charset="0"/>
              </a:rPr>
              <a:t>المفتى</a:t>
            </a:r>
            <a:r>
              <a:rPr lang="ar-DZ" sz="1200" b="1" dirty="0">
                <a:latin typeface="Arial" panose="020B0604020202020204" pitchFamily="34" charset="0"/>
                <a:cs typeface="Arial" panose="020B0604020202020204" pitchFamily="34" charset="0"/>
              </a:rPr>
              <a:t> فيه </a:t>
            </a:r>
            <a:r>
              <a:rPr lang="ar-DZ" sz="1200" b="1" dirty="0" smtClean="0">
                <a:latin typeface="Arial" panose="020B0604020202020204" pitchFamily="34" charset="0"/>
                <a:cs typeface="Arial" panose="020B0604020202020204" pitchFamily="34" charset="0"/>
              </a:rPr>
              <a:t>,</a:t>
            </a:r>
            <a:endParaRPr lang="ar-SY" sz="1200" b="1" dirty="0">
              <a:solidFill>
                <a:srgbClr val="E72E85"/>
              </a:solidFill>
              <a:latin typeface="Arial" panose="020B0604020202020204" pitchFamily="34" charset="0"/>
              <a:cs typeface="Arial" panose="020B0604020202020204" pitchFamily="34" charset="0"/>
            </a:endParaRPr>
          </a:p>
        </p:txBody>
      </p:sp>
      <p:sp>
        <p:nvSpPr>
          <p:cNvPr id="19" name="مربع نص 18">
            <a:extLst>
              <a:ext uri="{FF2B5EF4-FFF2-40B4-BE49-F238E27FC236}">
                <a16:creationId xmlns:a16="http://schemas.microsoft.com/office/drawing/2014/main" xmlns="" id="{4AA2DEDA-0F66-4A4A-BBE7-745FEB3CB02F}"/>
              </a:ext>
            </a:extLst>
          </p:cNvPr>
          <p:cNvSpPr txBox="1"/>
          <p:nvPr/>
        </p:nvSpPr>
        <p:spPr>
          <a:xfrm>
            <a:off x="4271630" y="2199608"/>
            <a:ext cx="2073478" cy="1015663"/>
          </a:xfrm>
          <a:prstGeom prst="rect">
            <a:avLst/>
          </a:prstGeom>
          <a:noFill/>
        </p:spPr>
        <p:txBody>
          <a:bodyPr wrap="square" rtlCol="1">
            <a:spAutoFit/>
          </a:bodyPr>
          <a:lstStyle/>
          <a:p>
            <a:pPr algn="ctr" rtl="1"/>
            <a:r>
              <a:rPr lang="ar-DZ" sz="1200" b="1" dirty="0">
                <a:latin typeface="Arial" panose="020B0604020202020204" pitchFamily="34" charset="0"/>
                <a:cs typeface="Arial" panose="020B0604020202020204" pitchFamily="34" charset="0"/>
              </a:rPr>
              <a:t>يقتصر الإفتاء في المؤسسات على الأحكام العملية المالية، وما يتصل </a:t>
            </a:r>
            <a:r>
              <a:rPr lang="ar-DZ" sz="1200" b="1" dirty="0" smtClean="0">
                <a:latin typeface="Arial" panose="020B0604020202020204" pitchFamily="34" charset="0"/>
                <a:cs typeface="Arial" panose="020B0604020202020204" pitchFamily="34" charset="0"/>
              </a:rPr>
              <a:t>بذلك، مثل </a:t>
            </a:r>
            <a:r>
              <a:rPr lang="ar-DZ" sz="1200" b="1" dirty="0">
                <a:latin typeface="Arial" panose="020B0604020202020204" pitchFamily="34" charset="0"/>
                <a:cs typeface="Arial" panose="020B0604020202020204" pitchFamily="34" charset="0"/>
              </a:rPr>
              <a:t>بعض أحكام العبادات والحلال والحرام كالزكاة </a:t>
            </a:r>
            <a:br>
              <a:rPr lang="ar-DZ" sz="1200" b="1" dirty="0">
                <a:latin typeface="Arial" panose="020B0604020202020204" pitchFamily="34" charset="0"/>
                <a:cs typeface="Arial" panose="020B0604020202020204" pitchFamily="34" charset="0"/>
              </a:rPr>
            </a:br>
            <a:endParaRPr lang="ar-SY" sz="1200" b="1" dirty="0">
              <a:solidFill>
                <a:srgbClr val="E72E85"/>
              </a:solidFill>
              <a:latin typeface="Arial" panose="020B0604020202020204" pitchFamily="34" charset="0"/>
              <a:cs typeface="Arial" panose="020B0604020202020204" pitchFamily="34" charset="0"/>
            </a:endParaRPr>
          </a:p>
        </p:txBody>
      </p:sp>
      <p:sp>
        <p:nvSpPr>
          <p:cNvPr id="21" name="مربع نص 20">
            <a:extLst>
              <a:ext uri="{FF2B5EF4-FFF2-40B4-BE49-F238E27FC236}">
                <a16:creationId xmlns:a16="http://schemas.microsoft.com/office/drawing/2014/main" xmlns="" id="{C2C035B2-0BEC-4C79-9238-F4ACE2DDF5B4}"/>
              </a:ext>
            </a:extLst>
          </p:cNvPr>
          <p:cNvSpPr txBox="1"/>
          <p:nvPr/>
        </p:nvSpPr>
        <p:spPr>
          <a:xfrm>
            <a:off x="6436456" y="3777999"/>
            <a:ext cx="2923863" cy="1938992"/>
          </a:xfrm>
          <a:prstGeom prst="rect">
            <a:avLst/>
          </a:prstGeom>
          <a:noFill/>
        </p:spPr>
        <p:txBody>
          <a:bodyPr wrap="square" rtlCol="1">
            <a:spAutoFit/>
          </a:bodyPr>
          <a:lstStyle/>
          <a:p>
            <a:pPr algn="just" rtl="1"/>
            <a:r>
              <a:rPr lang="ar-DZ" sz="1200" b="1" dirty="0">
                <a:latin typeface="Arial" panose="020B0604020202020204" pitchFamily="34" charset="0"/>
                <a:cs typeface="Arial" panose="020B0604020202020204" pitchFamily="34" charset="0"/>
              </a:rPr>
              <a:t>الحكم الأصلي </a:t>
            </a:r>
            <a:r>
              <a:rPr lang="ar-DZ" sz="1200" b="1" dirty="0" smtClean="0">
                <a:latin typeface="Arial" panose="020B0604020202020204" pitchFamily="34" charset="0"/>
                <a:cs typeface="Arial" panose="020B0604020202020204" pitchFamily="34" charset="0"/>
              </a:rPr>
              <a:t>للفتوى </a:t>
            </a:r>
            <a:r>
              <a:rPr lang="ar-DZ" sz="1200" b="1" dirty="0">
                <a:latin typeface="Arial" panose="020B0604020202020204" pitchFamily="34" charset="0"/>
                <a:cs typeface="Arial" panose="020B0604020202020204" pitchFamily="34" charset="0"/>
              </a:rPr>
              <a:t>أنها واجبة على الكفاية على من له قدرة </a:t>
            </a:r>
            <a:r>
              <a:rPr lang="ar-DZ" sz="1200" b="1" dirty="0" smtClean="0">
                <a:latin typeface="Arial" panose="020B0604020202020204" pitchFamily="34" charset="0"/>
                <a:cs typeface="Arial" panose="020B0604020202020204" pitchFamily="34" charset="0"/>
              </a:rPr>
              <a:t>عليها وقد </a:t>
            </a:r>
            <a:r>
              <a:rPr lang="ar-DZ" sz="1200" b="1" dirty="0">
                <a:latin typeface="Arial" panose="020B0604020202020204" pitchFamily="34" charset="0"/>
                <a:cs typeface="Arial" panose="020B0604020202020204" pitchFamily="34" charset="0"/>
              </a:rPr>
              <a:t>تتعين إذا لم يوجد </a:t>
            </a:r>
            <a:r>
              <a:rPr lang="ar-DZ" sz="1200" b="1" dirty="0" smtClean="0">
                <a:latin typeface="Arial" panose="020B0604020202020204" pitchFamily="34" charset="0"/>
                <a:cs typeface="Arial" panose="020B0604020202020204" pitchFamily="34" charset="0"/>
              </a:rPr>
              <a:t>غيره. تتعيــن الفتــوى </a:t>
            </a:r>
            <a:r>
              <a:rPr lang="ar-DZ" sz="1200" b="1" dirty="0">
                <a:latin typeface="Arial" panose="020B0604020202020204" pitchFamily="34" charset="0"/>
                <a:cs typeface="Arial" panose="020B0604020202020204" pitchFamily="34" charset="0"/>
              </a:rPr>
              <a:t>علــى الهيئة للمؤسســة للارتبــاط بينهــا وبين </a:t>
            </a:r>
            <a:r>
              <a:rPr lang="ar-DZ" sz="1200" b="1" dirty="0" smtClean="0">
                <a:latin typeface="Arial" panose="020B0604020202020204" pitchFamily="34" charset="0"/>
                <a:cs typeface="Arial" panose="020B0604020202020204" pitchFamily="34" charset="0"/>
              </a:rPr>
              <a:t>تلك المؤسسة, حكم </a:t>
            </a:r>
            <a:r>
              <a:rPr lang="ar-DZ" sz="1200" b="1" dirty="0">
                <a:latin typeface="Arial" panose="020B0604020202020204" pitchFamily="34" charset="0"/>
                <a:cs typeface="Arial" panose="020B0604020202020204" pitchFamily="34" charset="0"/>
              </a:rPr>
              <a:t>الاستفتاء الوجوب على المؤسسة لمعرفة حكم الشرع في </a:t>
            </a:r>
            <a:r>
              <a:rPr lang="ar-DZ" sz="1200" b="1" dirty="0" smtClean="0">
                <a:latin typeface="Arial" panose="020B0604020202020204" pitchFamily="34" charset="0"/>
                <a:cs typeface="Arial" panose="020B0604020202020204" pitchFamily="34" charset="0"/>
              </a:rPr>
              <a:t>حادثة وقعــت</a:t>
            </a:r>
            <a:r>
              <a:rPr lang="ar-DZ" sz="1200" b="1" dirty="0">
                <a:latin typeface="Arial" panose="020B0604020202020204" pitchFamily="34" charset="0"/>
                <a:cs typeface="Arial" panose="020B0604020202020204" pitchFamily="34" charset="0"/>
              </a:rPr>
              <a:t>، أو يتوقع حدوثها. كمــا يجب عليها الاســتفتاء عن </a:t>
            </a:r>
            <a:r>
              <a:rPr lang="ar-DZ" sz="1200" b="1" dirty="0" smtClean="0">
                <a:latin typeface="Arial" panose="020B0604020202020204" pitchFamily="34" charset="0"/>
                <a:cs typeface="Arial" panose="020B0604020202020204" pitchFamily="34" charset="0"/>
              </a:rPr>
              <a:t>الحكم الشرعي </a:t>
            </a:r>
            <a:r>
              <a:rPr lang="ar-DZ" sz="1200" b="1" dirty="0">
                <a:latin typeface="Arial" panose="020B0604020202020204" pitchFamily="34" charset="0"/>
                <a:cs typeface="Arial" panose="020B0604020202020204" pitchFamily="34" charset="0"/>
              </a:rPr>
              <a:t>لأي عملية يراد الدخول </a:t>
            </a:r>
            <a:r>
              <a:rPr lang="ar-DZ" sz="1200" b="1" dirty="0" smtClean="0">
                <a:latin typeface="Arial" panose="020B0604020202020204" pitchFamily="34" charset="0"/>
                <a:cs typeface="Arial" panose="020B0604020202020204" pitchFamily="34" charset="0"/>
              </a:rPr>
              <a:t>فيها. مــع </a:t>
            </a:r>
            <a:r>
              <a:rPr lang="ar-DZ" sz="1200" b="1" dirty="0">
                <a:latin typeface="Arial" panose="020B0604020202020204" pitchFamily="34" charset="0"/>
                <a:cs typeface="Arial" panose="020B0604020202020204" pitchFamily="34" charset="0"/>
              </a:rPr>
              <a:t>أن الأصل أن للمســتفتي أن يختار - بحســب طاقتــه </a:t>
            </a:r>
            <a:r>
              <a:rPr lang="ar-DZ" sz="1200" b="1" dirty="0" smtClean="0">
                <a:latin typeface="Arial" panose="020B0604020202020204" pitchFamily="34" charset="0"/>
                <a:cs typeface="Arial" panose="020B0604020202020204" pitchFamily="34" charset="0"/>
              </a:rPr>
              <a:t>– الأعلم أو </a:t>
            </a:r>
            <a:r>
              <a:rPr lang="ar-DZ" sz="1200" b="1" dirty="0">
                <a:latin typeface="Arial" panose="020B0604020202020204" pitchFamily="34" charset="0"/>
                <a:cs typeface="Arial" panose="020B0604020202020204" pitchFamily="34" charset="0"/>
              </a:rPr>
              <a:t>الأتقى من المفتين، ولو في كل مسألة على حدة، ولكن المؤسسات</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 بحسب نظمها ولوائحها - مقيدة باستفتاء هيئتها </a:t>
            </a:r>
            <a:endParaRPr lang="ar-SY" sz="1200" b="1" dirty="0">
              <a:solidFill>
                <a:srgbClr val="E72E85"/>
              </a:solidFill>
              <a:latin typeface="Arial" panose="020B0604020202020204" pitchFamily="34" charset="0"/>
              <a:cs typeface="Arial" panose="020B0604020202020204" pitchFamily="34" charset="0"/>
            </a:endParaRPr>
          </a:p>
        </p:txBody>
      </p:sp>
      <p:sp>
        <p:nvSpPr>
          <p:cNvPr id="8" name="Organigramme : Opération manuelle 7"/>
          <p:cNvSpPr/>
          <p:nvPr/>
        </p:nvSpPr>
        <p:spPr>
          <a:xfrm rot="10800000">
            <a:off x="383822" y="980346"/>
            <a:ext cx="11661422" cy="1035679"/>
          </a:xfrm>
          <a:prstGeom prst="flowChartManualOper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2652888" y="1022262"/>
            <a:ext cx="6965437" cy="954107"/>
          </a:xfrm>
          <a:prstGeom prst="rect">
            <a:avLst/>
          </a:prstGeom>
          <a:noFill/>
        </p:spPr>
        <p:txBody>
          <a:bodyPr wrap="square" rtlCol="0">
            <a:spAutoFit/>
          </a:bodyPr>
          <a:lstStyle/>
          <a:p>
            <a:pPr algn="r"/>
            <a:r>
              <a:rPr lang="ar-DZ" sz="1400" b="1" dirty="0" smtClean="0">
                <a:latin typeface="Arial" panose="020B0604020202020204" pitchFamily="34" charset="0"/>
                <a:cs typeface="Arial" panose="020B0604020202020204" pitchFamily="34" charset="0"/>
              </a:rPr>
              <a:t>التقديم: يهدف </a:t>
            </a:r>
            <a:r>
              <a:rPr lang="ar-DZ" sz="1400" b="1" dirty="0">
                <a:latin typeface="Arial" panose="020B0604020202020204" pitchFamily="34" charset="0"/>
                <a:cs typeface="Arial" panose="020B0604020202020204" pitchFamily="34" charset="0"/>
              </a:rPr>
              <a:t>هذا المعيار إلى بيان المراد </a:t>
            </a:r>
            <a:r>
              <a:rPr lang="ar-DZ" sz="1400" b="1" dirty="0" smtClean="0">
                <a:latin typeface="Arial" panose="020B0604020202020204" pitchFamily="34" charset="0"/>
                <a:cs typeface="Arial" panose="020B0604020202020204" pitchFamily="34" charset="0"/>
              </a:rPr>
              <a:t>بالفتو</a:t>
            </a:r>
            <a:r>
              <a:rPr lang="ar-DZ" sz="1400" b="1" dirty="0">
                <a:latin typeface="Arial" panose="020B0604020202020204" pitchFamily="34" charset="0"/>
                <a:cs typeface="Arial" panose="020B0604020202020204" pitchFamily="34" charset="0"/>
              </a:rPr>
              <a:t>ى</a:t>
            </a:r>
            <a:r>
              <a:rPr lang="ar-DZ" sz="1400" b="1" dirty="0" smtClean="0">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وشــروط الأهلية لها، </a:t>
            </a:r>
            <a:r>
              <a:rPr lang="ar-DZ" sz="1400" b="1" dirty="0" smtClean="0">
                <a:latin typeface="Arial" panose="020B0604020202020204" pitchFamily="34" charset="0"/>
                <a:cs typeface="Arial" panose="020B0604020202020204" pitchFamily="34" charset="0"/>
              </a:rPr>
              <a:t>ووسائلها ومجالها</a:t>
            </a:r>
            <a:r>
              <a:rPr lang="ar-DZ" sz="1400" b="1" dirty="0">
                <a:latin typeface="Arial" panose="020B0604020202020204" pitchFamily="34" charset="0"/>
                <a:cs typeface="Arial" panose="020B0604020202020204" pitchFamily="34" charset="0"/>
              </a:rPr>
              <a:t>، مع بيان طريقة عرضها وآدابها ومعالجة الخطأ فيها </a:t>
            </a:r>
            <a:r>
              <a:rPr lang="ar-DZ" sz="1400" b="1" dirty="0" smtClean="0">
                <a:latin typeface="Arial" panose="020B0604020202020204" pitchFamily="34" charset="0"/>
                <a:cs typeface="Arial" panose="020B0604020202020204" pitchFamily="34" charset="0"/>
              </a:rPr>
              <a:t>,</a:t>
            </a:r>
          </a:p>
          <a:p>
            <a:pPr algn="r"/>
            <a:r>
              <a:rPr lang="ar-DZ" sz="1400" b="1" u="sng" dirty="0" smtClean="0">
                <a:latin typeface="Arial" panose="020B0604020202020204" pitchFamily="34" charset="0"/>
                <a:cs typeface="Arial" panose="020B0604020202020204" pitchFamily="34" charset="0"/>
              </a:rPr>
              <a:t>نطاق المعيار: </a:t>
            </a:r>
            <a:r>
              <a:rPr lang="ar-DZ" sz="1400" b="1" dirty="0">
                <a:latin typeface="Arial" panose="020B0604020202020204" pitchFamily="34" charset="0"/>
                <a:cs typeface="Arial" panose="020B0604020202020204" pitchFamily="34" charset="0"/>
              </a:rPr>
              <a:t>يتنــاول هــذا المعيار جانب </a:t>
            </a:r>
            <a:r>
              <a:rPr lang="ar-DZ" sz="1400" b="1" dirty="0" smtClean="0">
                <a:latin typeface="Arial" panose="020B0604020202020204" pitchFamily="34" charset="0"/>
                <a:cs typeface="Arial" panose="020B0604020202020204" pitchFamily="34" charset="0"/>
              </a:rPr>
              <a:t>الفتــوى </a:t>
            </a:r>
            <a:r>
              <a:rPr lang="ar-DZ" sz="1400" b="1" dirty="0">
                <a:latin typeface="Arial" panose="020B0604020202020204" pitchFamily="34" charset="0"/>
                <a:cs typeface="Arial" panose="020B0604020202020204" pitchFamily="34" charset="0"/>
              </a:rPr>
              <a:t>باعتباره مــن المهام المنوطــة </a:t>
            </a:r>
            <a:r>
              <a:rPr lang="ar-DZ" sz="1400" b="1" dirty="0" smtClean="0">
                <a:latin typeface="Arial" panose="020B0604020202020204" pitchFamily="34" charset="0"/>
                <a:cs typeface="Arial" panose="020B0604020202020204" pitchFamily="34" charset="0"/>
              </a:rPr>
              <a:t>بهيئات الرقابة </a:t>
            </a:r>
            <a:r>
              <a:rPr lang="ar-DZ" sz="1400" b="1" dirty="0">
                <a:latin typeface="Arial" panose="020B0604020202020204" pitchFamily="34" charset="0"/>
                <a:cs typeface="Arial" panose="020B0604020202020204" pitchFamily="34" charset="0"/>
              </a:rPr>
              <a:t>الشــرعية </a:t>
            </a:r>
            <a:r>
              <a:rPr lang="ar-DZ" sz="1400" b="1" dirty="0" smtClean="0">
                <a:latin typeface="Arial" panose="020B0604020202020204" pitchFamily="34" charset="0"/>
                <a:cs typeface="Arial" panose="020B0604020202020204" pitchFamily="34" charset="0"/>
              </a:rPr>
              <a:t>(الهيئات </a:t>
            </a:r>
            <a:r>
              <a:rPr lang="ar-DZ" sz="1400" b="1" dirty="0">
                <a:latin typeface="Arial" panose="020B0604020202020204" pitchFamily="34" charset="0"/>
                <a:cs typeface="Arial" panose="020B0604020202020204" pitchFamily="34" charset="0"/>
              </a:rPr>
              <a:t>/ </a:t>
            </a:r>
            <a:r>
              <a:rPr lang="ar-DZ" sz="1400" b="1" dirty="0" smtClean="0">
                <a:latin typeface="Arial" panose="020B0604020202020204" pitchFamily="34" charset="0"/>
                <a:cs typeface="Arial" panose="020B0604020202020204" pitchFamily="34" charset="0"/>
              </a:rPr>
              <a:t>الهيئة) </a:t>
            </a:r>
            <a:r>
              <a:rPr lang="ar-DZ" sz="1400" b="1" dirty="0">
                <a:latin typeface="Arial" panose="020B0604020202020204" pitchFamily="34" charset="0"/>
                <a:cs typeface="Arial" panose="020B0604020202020204" pitchFamily="34" charset="0"/>
              </a:rPr>
              <a:t>للمؤسســات المالية الإســلامية </a:t>
            </a:r>
            <a:r>
              <a:rPr lang="ar-DZ" sz="1400" b="1" dirty="0" smtClean="0">
                <a:latin typeface="Arial" panose="020B0604020202020204" pitchFamily="34" charset="0"/>
                <a:cs typeface="Arial" panose="020B0604020202020204" pitchFamily="34" charset="0"/>
              </a:rPr>
              <a:t>(المؤسسة /المؤسسات) </a:t>
            </a:r>
            <a:endParaRPr lang="fr-FR" sz="1400" b="1" dirty="0">
              <a:latin typeface="Arial" panose="020B0604020202020204" pitchFamily="34" charset="0"/>
              <a:cs typeface="Arial" panose="020B0604020202020204" pitchFamily="34" charset="0"/>
            </a:endParaRPr>
          </a:p>
        </p:txBody>
      </p:sp>
      <p:sp>
        <p:nvSpPr>
          <p:cNvPr id="10" name="ZoneTexte 9"/>
          <p:cNvSpPr txBox="1"/>
          <p:nvPr/>
        </p:nvSpPr>
        <p:spPr>
          <a:xfrm>
            <a:off x="9360319" y="4312249"/>
            <a:ext cx="2292292" cy="1200329"/>
          </a:xfrm>
          <a:prstGeom prst="rect">
            <a:avLst/>
          </a:prstGeom>
          <a:noFill/>
        </p:spPr>
        <p:txBody>
          <a:bodyPr wrap="square" rtlCol="0">
            <a:spAutoFit/>
          </a:bodyPr>
          <a:lstStyle/>
          <a:p>
            <a:pPr algn="ctr"/>
            <a:r>
              <a:rPr lang="ar-DZ" sz="1200" b="1" u="sng" dirty="0" smtClean="0">
                <a:latin typeface="Arial" panose="020B0604020202020204" pitchFamily="34" charset="0"/>
                <a:cs typeface="Arial" panose="020B0604020202020204" pitchFamily="34" charset="0"/>
              </a:rPr>
              <a:t>الفتوى</a:t>
            </a:r>
            <a:r>
              <a:rPr lang="ar-DZ" sz="1200" b="1" dirty="0" smtClean="0">
                <a:latin typeface="Arial" panose="020B0604020202020204" pitchFamily="34" charset="0"/>
                <a:cs typeface="Arial" panose="020B0604020202020204" pitchFamily="34" charset="0"/>
              </a:rPr>
              <a:t>: </a:t>
            </a:r>
            <a:r>
              <a:rPr lang="ar-DZ" sz="1200" b="1" dirty="0">
                <a:latin typeface="Arial" panose="020B0604020202020204" pitchFamily="34" charset="0"/>
                <a:cs typeface="Arial" panose="020B0604020202020204" pitchFamily="34" charset="0"/>
              </a:rPr>
              <a:t>تبيين الحكم الشرعي لمن سأل عنه في واقعة نزلت </a:t>
            </a:r>
            <a:r>
              <a:rPr lang="ar-DZ" sz="1200" b="1" dirty="0" smtClean="0">
                <a:latin typeface="Arial" panose="020B0604020202020204" pitchFamily="34" charset="0"/>
                <a:cs typeface="Arial" panose="020B0604020202020204" pitchFamily="34" charset="0"/>
              </a:rPr>
              <a:t>فعلا (نازلة</a:t>
            </a:r>
            <a:r>
              <a:rPr lang="ar-DZ" sz="1200" b="1" dirty="0">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الفتوى) </a:t>
            </a:r>
            <a:r>
              <a:rPr lang="ar-DZ" sz="1200" b="1" dirty="0">
                <a:latin typeface="Arial" panose="020B0604020202020204" pitchFamily="34" charset="0"/>
                <a:cs typeface="Arial" panose="020B0604020202020204" pitchFamily="34" charset="0"/>
              </a:rPr>
              <a:t>أو يتوقع حصولها، لا على سبيل الافتراض.</a:t>
            </a:r>
            <a:br>
              <a:rPr lang="ar-DZ" sz="1200" b="1" dirty="0">
                <a:latin typeface="Arial" panose="020B0604020202020204" pitchFamily="34" charset="0"/>
                <a:cs typeface="Arial" panose="020B0604020202020204" pitchFamily="34" charset="0"/>
              </a:rPr>
            </a:br>
            <a:r>
              <a:rPr lang="ar-DZ" sz="1200" b="1" u="sng" dirty="0" smtClean="0">
                <a:latin typeface="Arial" panose="020B0604020202020204" pitchFamily="34" charset="0"/>
                <a:cs typeface="Arial" panose="020B0604020202020204" pitchFamily="34" charset="0"/>
              </a:rPr>
              <a:t>الاستفتاء</a:t>
            </a:r>
            <a:r>
              <a:rPr lang="ar-DZ" sz="1200" b="1" dirty="0">
                <a:latin typeface="Arial" panose="020B0604020202020204" pitchFamily="34" charset="0"/>
                <a:cs typeface="Arial" panose="020B0604020202020204" pitchFamily="34" charset="0"/>
              </a:rPr>
              <a:t>: طلب حكم المسألة النازلة أو التي يتوقع نزولها </a:t>
            </a:r>
            <a:br>
              <a:rPr lang="ar-DZ" sz="1200" b="1" dirty="0">
                <a:latin typeface="Arial" panose="020B0604020202020204" pitchFamily="34" charset="0"/>
                <a:cs typeface="Arial" panose="020B0604020202020204" pitchFamily="34" charset="0"/>
              </a:rPr>
            </a:br>
            <a:endParaRPr lang="fr-FR" sz="1200" b="1" dirty="0">
              <a:latin typeface="Arial" panose="020B0604020202020204" pitchFamily="34" charset="0"/>
              <a:cs typeface="Arial" panose="020B0604020202020204" pitchFamily="34" charset="0"/>
            </a:endParaRPr>
          </a:p>
        </p:txBody>
      </p:sp>
      <p:sp>
        <p:nvSpPr>
          <p:cNvPr id="22" name="Organigramme : Opération manuelle 21"/>
          <p:cNvSpPr/>
          <p:nvPr/>
        </p:nvSpPr>
        <p:spPr>
          <a:xfrm>
            <a:off x="383822" y="5784252"/>
            <a:ext cx="10495654" cy="1073747"/>
          </a:xfrm>
          <a:prstGeom prst="flowChartManualOper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814169" y="5809954"/>
            <a:ext cx="7142585" cy="1169551"/>
          </a:xfrm>
          <a:prstGeom prst="rect">
            <a:avLst/>
          </a:prstGeom>
          <a:noFill/>
        </p:spPr>
        <p:txBody>
          <a:bodyPr wrap="square" rtlCol="0">
            <a:spAutoFit/>
          </a:bodyPr>
          <a:lstStyle/>
          <a:p>
            <a:pPr algn="r"/>
            <a:r>
              <a:rPr lang="ar-DZ" sz="1400" b="1" u="sng" dirty="0" smtClean="0">
                <a:latin typeface="Arial" panose="020B0604020202020204" pitchFamily="34" charset="0"/>
                <a:cs typeface="Arial" panose="020B0604020202020204" pitchFamily="34" charset="0"/>
              </a:rPr>
              <a:t>العناصر الأخرى الموجودة في المعيار</a:t>
            </a:r>
            <a:r>
              <a:rPr lang="ar-DZ" sz="1400" b="1" dirty="0" smtClean="0">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واجبات المؤسسة </a:t>
            </a:r>
            <a:r>
              <a:rPr lang="ar-DZ" sz="1400" b="1" dirty="0" err="1" smtClean="0">
                <a:latin typeface="Arial" panose="020B0604020202020204" pitchFamily="34" charset="0"/>
                <a:cs typeface="Arial" panose="020B0604020202020204" pitchFamily="34" charset="0"/>
              </a:rPr>
              <a:t>المستفتية</a:t>
            </a:r>
            <a:r>
              <a:rPr lang="ar-DZ" sz="1400" b="1" dirty="0" smtClean="0">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طريقة الفتوى ووسائلها </a:t>
            </a:r>
            <a:r>
              <a:rPr lang="ar-DZ" sz="1400" b="1" dirty="0" smtClean="0">
                <a:latin typeface="Arial" panose="020B0604020202020204" pitchFamily="34" charset="0"/>
                <a:cs typeface="Arial" panose="020B0604020202020204" pitchFamily="34" charset="0"/>
              </a:rPr>
              <a:t> ضوابط </a:t>
            </a:r>
            <a:r>
              <a:rPr lang="ar-DZ" sz="1400" b="1" dirty="0">
                <a:latin typeface="Arial" panose="020B0604020202020204" pitchFamily="34" charset="0"/>
                <a:cs typeface="Arial" panose="020B0604020202020204" pitchFamily="34" charset="0"/>
              </a:rPr>
              <a:t>الفتوى </a:t>
            </a:r>
            <a:r>
              <a:rPr lang="ar-DZ" sz="1400" b="1" dirty="0" smtClean="0">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نص الفتوى </a:t>
            </a:r>
            <a:r>
              <a:rPr lang="ar-DZ" sz="1400" b="1" dirty="0" smtClean="0">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كتاب </a:t>
            </a:r>
            <a:r>
              <a:rPr lang="ar-DZ" sz="1400" b="1" dirty="0" smtClean="0">
                <a:latin typeface="Arial" panose="020B0604020202020204" pitchFamily="34" charset="0"/>
                <a:cs typeface="Arial" panose="020B0604020202020204" pitchFamily="34" charset="0"/>
              </a:rPr>
              <a:t>(وثيقة) </a:t>
            </a:r>
            <a:r>
              <a:rPr lang="ar-DZ" sz="1400" b="1" dirty="0">
                <a:latin typeface="Arial" panose="020B0604020202020204" pitchFamily="34" charset="0"/>
                <a:cs typeface="Arial" panose="020B0604020202020204" pitchFamily="34" charset="0"/>
              </a:rPr>
              <a:t>الفتوى </a:t>
            </a:r>
            <a:r>
              <a:rPr lang="ar-DZ" sz="1400" b="1" dirty="0" smtClean="0">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الخطأ في الفتوى، والرجوع </a:t>
            </a:r>
            <a:r>
              <a:rPr lang="ar-DZ" sz="1400" b="1" dirty="0" smtClean="0">
                <a:latin typeface="Arial" panose="020B0604020202020204" pitchFamily="34" charset="0"/>
                <a:cs typeface="Arial" panose="020B0604020202020204" pitchFamily="34" charset="0"/>
              </a:rPr>
              <a:t>عنها،  آداب </a:t>
            </a:r>
            <a:r>
              <a:rPr lang="ar-DZ" sz="1400" b="1" dirty="0">
                <a:latin typeface="Arial" panose="020B0604020202020204" pitchFamily="34" charset="0"/>
                <a:cs typeface="Arial" panose="020B0604020202020204" pitchFamily="34" charset="0"/>
              </a:rPr>
              <a:t>الفتوى </a:t>
            </a:r>
            <a:r>
              <a:rPr lang="ar-DZ" sz="1400" b="1" dirty="0" smtClean="0">
                <a:latin typeface="Arial" panose="020B0604020202020204" pitchFamily="34" charset="0"/>
                <a:cs typeface="Arial" panose="020B0604020202020204" pitchFamily="34" charset="0"/>
              </a:rPr>
              <a:t>(أخلاقيات المفتين)،</a:t>
            </a:r>
          </a:p>
          <a:p>
            <a:pPr algn="ctr"/>
            <a:r>
              <a:rPr lang="ar-DZ" sz="1400" b="1" u="sng" dirty="0">
                <a:latin typeface="Arial" panose="020B0604020202020204" pitchFamily="34" charset="0"/>
                <a:cs typeface="Arial" panose="020B0604020202020204" pitchFamily="34" charset="0"/>
              </a:rPr>
              <a:t>تاريخ إصدار المعيار</a:t>
            </a:r>
            <a:r>
              <a:rPr lang="ar-DZ" sz="1400" b="1" dirty="0">
                <a:latin typeface="Arial" panose="020B0604020202020204" pitchFamily="34" charset="0"/>
                <a:cs typeface="Arial" panose="020B0604020202020204" pitchFamily="34" charset="0"/>
              </a:rPr>
              <a:t>:</a:t>
            </a:r>
            <a:br>
              <a:rPr lang="ar-DZ" sz="1400" b="1" dirty="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صدر هذا المعيــار </a:t>
            </a:r>
            <a:r>
              <a:rPr lang="ar-DZ" sz="1400" b="1" dirty="0" smtClean="0">
                <a:latin typeface="Arial" panose="020B0604020202020204" pitchFamily="34" charset="0"/>
                <a:cs typeface="Arial" panose="020B0604020202020204" pitchFamily="34" charset="0"/>
              </a:rPr>
              <a:t>بتاريخ </a:t>
            </a:r>
            <a:r>
              <a:rPr lang="ar-DZ" sz="1400" b="1" smtClean="0">
                <a:latin typeface="Arial" panose="020B0604020202020204" pitchFamily="34" charset="0"/>
                <a:cs typeface="Arial" panose="020B0604020202020204" pitchFamily="34" charset="0"/>
              </a:rPr>
              <a:t>08 جويلية 2006,</a:t>
            </a:r>
            <a:r>
              <a:rPr lang="ar-DZ" sz="1400" b="1" dirty="0">
                <a:latin typeface="Arial" panose="020B0604020202020204" pitchFamily="34" charset="0"/>
                <a:cs typeface="Arial" panose="020B0604020202020204" pitchFamily="34" charset="0"/>
              </a:rPr>
              <a:t/>
            </a:r>
            <a:br>
              <a:rPr lang="ar-DZ" sz="1400" b="1" dirty="0">
                <a:latin typeface="Arial" panose="020B0604020202020204" pitchFamily="34" charset="0"/>
                <a:cs typeface="Arial" panose="020B0604020202020204" pitchFamily="34" charset="0"/>
              </a:rPr>
            </a:br>
            <a:r>
              <a:rPr lang="ar-DZ" sz="1400" b="1" dirty="0" smtClean="0">
                <a:latin typeface="Arial" panose="020B0604020202020204" pitchFamily="34" charset="0"/>
                <a:cs typeface="Arial" panose="020B0604020202020204" pitchFamily="34" charset="0"/>
              </a:rPr>
              <a:t> </a:t>
            </a:r>
            <a:endParaRPr lang="fr-F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948"/>
      </p:ext>
    </p:extLst>
  </p:cSld>
  <p:clrMapOvr>
    <a:masterClrMapping/>
  </p:clrMapOvr>
  <mc:AlternateContent xmlns:mc="http://schemas.openxmlformats.org/markup-compatibility/2006" xmlns:p14="http://schemas.microsoft.com/office/powerpoint/2010/main">
    <mc:Choice Requires="p14">
      <p:transition spd="slow" p14:dur="1500" advTm="161306">
        <p:split orient="vert"/>
      </p:transition>
    </mc:Choice>
    <mc:Fallback xmlns="">
      <p:transition spd="slow" advTm="16130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2222" y="214489"/>
            <a:ext cx="8991780" cy="756355"/>
          </a:xfrm>
        </p:spPr>
        <p:txBody>
          <a:bodyPr>
            <a:noAutofit/>
          </a:bodyPr>
          <a:lstStyle/>
          <a:p>
            <a:pPr algn="ctr" rtl="1"/>
            <a:r>
              <a:rPr lang="ar-DZ" sz="2400" b="1" dirty="0" smtClean="0">
                <a:latin typeface="Arial" panose="020B0604020202020204" pitchFamily="34" charset="0"/>
                <a:cs typeface="Arial" panose="020B0604020202020204" pitchFamily="34" charset="0"/>
              </a:rPr>
              <a:t>معايير </a:t>
            </a:r>
            <a:r>
              <a:rPr lang="ar-SA" sz="2400" b="1" dirty="0" smtClean="0">
                <a:latin typeface="Arial" panose="020B0604020202020204" pitchFamily="34" charset="0"/>
                <a:cs typeface="Arial" panose="020B0604020202020204" pitchFamily="34" charset="0"/>
              </a:rPr>
              <a:t>المجموعة </a:t>
            </a:r>
            <a:r>
              <a:rPr lang="ar-SA" sz="2400" b="1" dirty="0">
                <a:latin typeface="Arial" panose="020B0604020202020204" pitchFamily="34" charset="0"/>
                <a:cs typeface="Arial" panose="020B0604020202020204" pitchFamily="34" charset="0"/>
              </a:rPr>
              <a:t>الرابعة: التوثيقات وما يلائمها من الديون وضماناتها وفض النزاعات</a:t>
            </a:r>
            <a:endParaRPr lang="fr-FR" sz="2400" b="1" dirty="0">
              <a:latin typeface="Arial" panose="020B0604020202020204" pitchFamily="34" charset="0"/>
              <a:cs typeface="Arial" panose="020B0604020202020204" pitchFamily="34"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55659190"/>
              </p:ext>
            </p:extLst>
          </p:nvPr>
        </p:nvGraphicFramePr>
        <p:xfrm>
          <a:off x="677691" y="970844"/>
          <a:ext cx="7326132" cy="5191760"/>
        </p:xfrm>
        <a:graphic>
          <a:graphicData uri="http://schemas.openxmlformats.org/drawingml/2006/table">
            <a:tbl>
              <a:tblPr firstRow="1" bandRow="1">
                <a:tableStyleId>{5C22544A-7EE6-4342-B048-85BDC9FD1C3A}</a:tableStyleId>
              </a:tblPr>
              <a:tblGrid>
                <a:gridCol w="5174239"/>
                <a:gridCol w="2151893"/>
              </a:tblGrid>
              <a:tr h="370840">
                <a:tc>
                  <a:txBody>
                    <a:bodyPr/>
                    <a:lstStyle/>
                    <a:p>
                      <a:pPr algn="ctr"/>
                      <a:r>
                        <a:rPr lang="ar-DZ" b="1" dirty="0" smtClean="0">
                          <a:latin typeface="Arial" panose="020B0604020202020204" pitchFamily="34" charset="0"/>
                          <a:cs typeface="Arial" panose="020B0604020202020204" pitchFamily="34" charset="0"/>
                        </a:rPr>
                        <a:t>اسم المعيار</a:t>
                      </a:r>
                      <a:endParaRPr lang="fr-FR" b="1" dirty="0">
                        <a:latin typeface="Arial" panose="020B0604020202020204" pitchFamily="34" charset="0"/>
                        <a:cs typeface="Arial" panose="020B0604020202020204" pitchFamily="34" charset="0"/>
                      </a:endParaRPr>
                    </a:p>
                  </a:txBody>
                  <a:tcPr/>
                </a:tc>
                <a:tc>
                  <a:txBody>
                    <a:bodyPr/>
                    <a:lstStyle/>
                    <a:p>
                      <a:pPr algn="ctr"/>
                      <a:r>
                        <a:rPr lang="ar-DZ" b="1" dirty="0" smtClean="0">
                          <a:latin typeface="Arial" panose="020B0604020202020204" pitchFamily="34" charset="0"/>
                          <a:cs typeface="Arial" panose="020B0604020202020204" pitchFamily="34" charset="0"/>
                        </a:rPr>
                        <a:t>رقم المعيار</a:t>
                      </a:r>
                      <a:endParaRPr lang="fr-FR" b="1" dirty="0">
                        <a:latin typeface="Arial" panose="020B0604020202020204" pitchFamily="34" charset="0"/>
                        <a:cs typeface="Arial" panose="020B0604020202020204" pitchFamily="34" charset="0"/>
                      </a:endParaRPr>
                    </a:p>
                  </a:txBody>
                  <a:tcPr/>
                </a:tc>
              </a:tr>
              <a:tr h="370840">
                <a:tc>
                  <a:txBody>
                    <a:bodyPr/>
                    <a:lstStyle/>
                    <a:p>
                      <a:pPr algn="r">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المقاصة (معيار معدل)</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4</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r">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الضمانات (معيار معدل)</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5</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r">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الحوالة (معيار معدل)</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7</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r">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الأوراق التجارية(معيار معدل)</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16</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r">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الرهن وتطبيقاته المعاصرة</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39</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r">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التأمين الإسلامي</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26</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r">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الاتفاقية الائتمانية</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37</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r">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إعادة التأمين الإسلامي</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41</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r">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حماية رأس المال والاستثمارات </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45</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r">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الإفلاس</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43</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r">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التحكيم </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32</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r">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الوقف وضوابط الفتيا</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a:effectLst/>
                          <a:latin typeface="Arial" panose="020B0604020202020204" pitchFamily="34" charset="0"/>
                          <a:ea typeface="Calibri" panose="020F0502020204030204" pitchFamily="34" charset="0"/>
                          <a:cs typeface="Arial" panose="020B0604020202020204" pitchFamily="34" charset="0"/>
                        </a:rPr>
                        <a:t>33</a:t>
                      </a:r>
                      <a:endParaRPr lang="fr-FR" sz="11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algn="r">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ضوابط الفتوى وأخلاقياتها</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DZ" sz="1400" b="1" dirty="0">
                          <a:effectLst/>
                          <a:latin typeface="Arial" panose="020B0604020202020204" pitchFamily="34" charset="0"/>
                          <a:ea typeface="Calibri" panose="020F0502020204030204" pitchFamily="34" charset="0"/>
                          <a:cs typeface="Arial" panose="020B0604020202020204" pitchFamily="34" charset="0"/>
                        </a:rPr>
                        <a:t>29</a:t>
                      </a:r>
                      <a:endParaRPr lang="fr-FR"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456631662"/>
      </p:ext>
    </p:extLst>
  </p:cSld>
  <p:clrMapOvr>
    <a:masterClrMapping/>
  </p:clrMapOvr>
  <mc:AlternateContent xmlns:mc="http://schemas.openxmlformats.org/markup-compatibility/2006" xmlns:p14="http://schemas.microsoft.com/office/powerpoint/2010/main">
    <mc:Choice Requires="p14">
      <p:transition spd="slow" p14:dur="2000" advTm="52602"/>
    </mc:Choice>
    <mc:Fallback xmlns="">
      <p:transition spd="slow" advTm="5260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شكل حر: شكل 74">
            <a:extLst>
              <a:ext uri="{FF2B5EF4-FFF2-40B4-BE49-F238E27FC236}">
                <a16:creationId xmlns:a16="http://schemas.microsoft.com/office/drawing/2014/main" xmlns="" id="{1C308C26-B5DA-43C3-A867-B6E5EAFE2BB5}"/>
              </a:ext>
            </a:extLst>
          </p:cNvPr>
          <p:cNvSpPr/>
          <p:nvPr/>
        </p:nvSpPr>
        <p:spPr>
          <a:xfrm>
            <a:off x="3468151" y="20875"/>
            <a:ext cx="8689760" cy="6902391"/>
          </a:xfrm>
          <a:custGeom>
            <a:avLst/>
            <a:gdLst>
              <a:gd name="connsiteX0" fmla="*/ 5925845 w 8689760"/>
              <a:gd name="connsiteY0" fmla="*/ 0 h 6902391"/>
              <a:gd name="connsiteX1" fmla="*/ 5925845 w 8689760"/>
              <a:gd name="connsiteY1" fmla="*/ 22197 h 6902391"/>
              <a:gd name="connsiteX2" fmla="*/ 8689760 w 8689760"/>
              <a:gd name="connsiteY2" fmla="*/ 22197 h 6902391"/>
              <a:gd name="connsiteX3" fmla="*/ 8689760 w 8689760"/>
              <a:gd name="connsiteY3" fmla="*/ 6902390 h 6902391"/>
              <a:gd name="connsiteX4" fmla="*/ 5925845 w 8689760"/>
              <a:gd name="connsiteY4" fmla="*/ 6902390 h 6902391"/>
              <a:gd name="connsiteX5" fmla="*/ 5925845 w 8689760"/>
              <a:gd name="connsiteY5" fmla="*/ 6902391 h 6902391"/>
              <a:gd name="connsiteX6" fmla="*/ 0 w 8689760"/>
              <a:gd name="connsiteY6" fmla="*/ 6902391 h 690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9760" h="6902391">
                <a:moveTo>
                  <a:pt x="5925845" y="0"/>
                </a:moveTo>
                <a:lnTo>
                  <a:pt x="5925845" y="22197"/>
                </a:lnTo>
                <a:lnTo>
                  <a:pt x="8689760" y="22197"/>
                </a:lnTo>
                <a:lnTo>
                  <a:pt x="8689760" y="6902390"/>
                </a:lnTo>
                <a:lnTo>
                  <a:pt x="5925845" y="6902390"/>
                </a:lnTo>
                <a:lnTo>
                  <a:pt x="5925845" y="6902391"/>
                </a:lnTo>
                <a:lnTo>
                  <a:pt x="0" y="6902391"/>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1" dirty="0">
              <a:solidFill>
                <a:schemeClr val="bg1"/>
              </a:solidFill>
            </a:endParaRPr>
          </a:p>
        </p:txBody>
      </p:sp>
      <p:sp>
        <p:nvSpPr>
          <p:cNvPr id="81" name="مستطيل: زوايا مستديرة 80">
            <a:extLst>
              <a:ext uri="{FF2B5EF4-FFF2-40B4-BE49-F238E27FC236}">
                <a16:creationId xmlns:a16="http://schemas.microsoft.com/office/drawing/2014/main" xmlns="" id="{D64627EC-5449-45C1-809B-340C201D8E6B}"/>
              </a:ext>
            </a:extLst>
          </p:cNvPr>
          <p:cNvSpPr/>
          <p:nvPr/>
        </p:nvSpPr>
        <p:spPr>
          <a:xfrm>
            <a:off x="8109630" y="869772"/>
            <a:ext cx="3066769" cy="2392965"/>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200" b="1" u="sng" dirty="0">
                <a:solidFill>
                  <a:schemeClr val="accent2"/>
                </a:solidFill>
                <a:latin typeface="Arial" panose="020B0604020202020204" pitchFamily="34" charset="0"/>
                <a:cs typeface="Arial" panose="020B0604020202020204" pitchFamily="34" charset="0"/>
              </a:rPr>
              <a:t>المواعدة على إجراء المقاصة:</a:t>
            </a:r>
            <a:r>
              <a:rPr lang="ar-DZ" sz="1200" b="1" dirty="0">
                <a:solidFill>
                  <a:schemeClr val="tx1"/>
                </a:solidFill>
                <a:latin typeface="Arial" panose="020B0604020202020204" pitchFamily="34" charset="0"/>
                <a:cs typeface="Arial" panose="020B0604020202020204" pitchFamily="34" charset="0"/>
              </a:rPr>
              <a:t/>
            </a:r>
            <a:br>
              <a:rPr lang="ar-DZ" sz="1200" b="1" dirty="0">
                <a:solidFill>
                  <a:schemeClr val="tx1"/>
                </a:solidFill>
                <a:latin typeface="Arial" panose="020B0604020202020204" pitchFamily="34" charset="0"/>
                <a:cs typeface="Arial" panose="020B0604020202020204" pitchFamily="34" charset="0"/>
              </a:rPr>
            </a:br>
            <a:r>
              <a:rPr lang="ar-DZ" sz="1200" b="1" dirty="0">
                <a:solidFill>
                  <a:schemeClr val="tx1"/>
                </a:solidFill>
                <a:latin typeface="Arial" panose="020B0604020202020204" pitchFamily="34" charset="0"/>
                <a:cs typeface="Arial" panose="020B0604020202020204" pitchFamily="34" charset="0"/>
              </a:rPr>
              <a:t>تجوز المواعدة بين المؤسسة وعملائها أو المؤسسات </a:t>
            </a:r>
            <a:r>
              <a:rPr lang="ar-DZ" sz="1200" b="1" dirty="0" smtClean="0">
                <a:solidFill>
                  <a:schemeClr val="tx1"/>
                </a:solidFill>
                <a:latin typeface="Arial" panose="020B0604020202020204" pitchFamily="34" charset="0"/>
                <a:cs typeface="Arial" panose="020B0604020202020204" pitchFamily="34" charset="0"/>
              </a:rPr>
              <a:t>الأخرى </a:t>
            </a:r>
            <a:r>
              <a:rPr lang="ar-DZ" sz="1200" b="1" dirty="0">
                <a:solidFill>
                  <a:schemeClr val="tx1"/>
                </a:solidFill>
                <a:latin typeface="Arial" panose="020B0604020202020204" pitchFamily="34" charset="0"/>
                <a:cs typeface="Arial" panose="020B0604020202020204" pitchFamily="34" charset="0"/>
              </a:rPr>
              <a:t>على إجراء</a:t>
            </a:r>
            <a:br>
              <a:rPr lang="ar-DZ" sz="1200" b="1" dirty="0">
                <a:solidFill>
                  <a:schemeClr val="tx1"/>
                </a:solidFill>
                <a:latin typeface="Arial" panose="020B0604020202020204" pitchFamily="34" charset="0"/>
                <a:cs typeface="Arial" panose="020B0604020202020204" pitchFamily="34" charset="0"/>
              </a:rPr>
            </a:br>
            <a:r>
              <a:rPr lang="ar-DZ" sz="1200" b="1" dirty="0">
                <a:solidFill>
                  <a:schemeClr val="tx1"/>
                </a:solidFill>
                <a:latin typeface="Arial" panose="020B0604020202020204" pitchFamily="34" charset="0"/>
                <a:cs typeface="Arial" panose="020B0604020202020204" pitchFamily="34" charset="0"/>
              </a:rPr>
              <a:t>المقاصة فيما ينشأ من ديون في المستقبل، </a:t>
            </a:r>
            <a:br>
              <a:rPr lang="ar-DZ" sz="1200" b="1" dirty="0">
                <a:solidFill>
                  <a:schemeClr val="tx1"/>
                </a:solidFill>
                <a:latin typeface="Arial" panose="020B0604020202020204" pitchFamily="34" charset="0"/>
                <a:cs typeface="Arial" panose="020B0604020202020204" pitchFamily="34" charset="0"/>
              </a:rPr>
            </a:br>
            <a:r>
              <a:rPr lang="ar-DZ" sz="1200" b="1" dirty="0">
                <a:solidFill>
                  <a:schemeClr val="tx1"/>
                </a:solidFill>
                <a:latin typeface="Arial" panose="020B0604020202020204" pitchFamily="34" charset="0"/>
                <a:cs typeface="Arial" panose="020B0604020202020204" pitchFamily="34" charset="0"/>
              </a:rPr>
              <a:t>وإذا كان الدينان بعملتين مختلفتين فتكون المواعدة على إجراء المقاصة</a:t>
            </a:r>
            <a:br>
              <a:rPr lang="ar-DZ" sz="1200" b="1" dirty="0">
                <a:solidFill>
                  <a:schemeClr val="tx1"/>
                </a:solidFill>
                <a:latin typeface="Arial" panose="020B0604020202020204" pitchFamily="34" charset="0"/>
                <a:cs typeface="Arial" panose="020B0604020202020204" pitchFamily="34" charset="0"/>
              </a:rPr>
            </a:br>
            <a:r>
              <a:rPr lang="ar-DZ" sz="1200" b="1" dirty="0">
                <a:solidFill>
                  <a:schemeClr val="tx1"/>
                </a:solidFill>
                <a:latin typeface="Arial" panose="020B0604020202020204" pitchFamily="34" charset="0"/>
                <a:cs typeface="Arial" panose="020B0604020202020204" pitchFamily="34" charset="0"/>
              </a:rPr>
              <a:t>بينهما بسعر الصرف السائد عند وقوع المقاصة، </a:t>
            </a:r>
            <a:r>
              <a:rPr lang="ar-DZ" sz="1200" b="1" dirty="0" smtClean="0">
                <a:solidFill>
                  <a:schemeClr val="tx1"/>
                </a:solidFill>
                <a:latin typeface="Arial" panose="020B0604020202020204" pitchFamily="34" charset="0"/>
                <a:cs typeface="Arial" panose="020B0604020202020204" pitchFamily="34" charset="0"/>
              </a:rPr>
              <a:t>منعا </a:t>
            </a:r>
            <a:r>
              <a:rPr lang="ar-DZ" sz="1200" b="1" dirty="0">
                <a:solidFill>
                  <a:schemeClr val="tx1"/>
                </a:solidFill>
                <a:latin typeface="Arial" panose="020B0604020202020204" pitchFamily="34" charset="0"/>
                <a:cs typeface="Arial" panose="020B0604020202020204" pitchFamily="34" charset="0"/>
              </a:rPr>
              <a:t>للتواطؤ على </a:t>
            </a:r>
            <a:r>
              <a:rPr lang="ar-DZ" sz="1200" b="1" dirty="0" smtClean="0">
                <a:solidFill>
                  <a:schemeClr val="tx1"/>
                </a:solidFill>
                <a:latin typeface="Arial" panose="020B0604020202020204" pitchFamily="34" charset="0"/>
                <a:cs typeface="Arial" panose="020B0604020202020204" pitchFamily="34" charset="0"/>
              </a:rPr>
              <a:t>الربا, </a:t>
            </a:r>
            <a:br>
              <a:rPr lang="ar-DZ" sz="1200" b="1" dirty="0" smtClean="0">
                <a:solidFill>
                  <a:schemeClr val="tx1"/>
                </a:solidFill>
                <a:latin typeface="Arial" panose="020B0604020202020204" pitchFamily="34" charset="0"/>
                <a:cs typeface="Arial" panose="020B0604020202020204" pitchFamily="34" charset="0"/>
              </a:rPr>
            </a:br>
            <a:endParaRPr lang="fr-FR" sz="1200" b="1" dirty="0">
              <a:solidFill>
                <a:schemeClr val="tx1"/>
              </a:solidFill>
              <a:latin typeface="Arial" panose="020B0604020202020204" pitchFamily="34" charset="0"/>
              <a:cs typeface="Arial" panose="020B0604020202020204" pitchFamily="34" charset="0"/>
            </a:endParaRPr>
          </a:p>
        </p:txBody>
      </p:sp>
      <p:sp>
        <p:nvSpPr>
          <p:cNvPr id="111" name="شكل حر: شكل 110">
            <a:extLst>
              <a:ext uri="{FF2B5EF4-FFF2-40B4-BE49-F238E27FC236}">
                <a16:creationId xmlns:a16="http://schemas.microsoft.com/office/drawing/2014/main" xmlns="" id="{E2B53932-C28B-46F5-97ED-8A09DC4756C0}"/>
              </a:ext>
            </a:extLst>
          </p:cNvPr>
          <p:cNvSpPr/>
          <p:nvPr/>
        </p:nvSpPr>
        <p:spPr>
          <a:xfrm>
            <a:off x="6269450" y="3503664"/>
            <a:ext cx="5915089" cy="1772530"/>
          </a:xfrm>
          <a:custGeom>
            <a:avLst/>
            <a:gdLst>
              <a:gd name="connsiteX0" fmla="*/ 5915089 w 5915089"/>
              <a:gd name="connsiteY0" fmla="*/ 295875 h 461640"/>
              <a:gd name="connsiteX1" fmla="*/ 5723659 w 5915089"/>
              <a:gd name="connsiteY1" fmla="*/ 461640 h 461640"/>
              <a:gd name="connsiteX2" fmla="*/ 230820 w 5915089"/>
              <a:gd name="connsiteY2" fmla="*/ 461639 h 461640"/>
              <a:gd name="connsiteX3" fmla="*/ 0 w 5915089"/>
              <a:gd name="connsiteY3" fmla="*/ 230819 h 461640"/>
              <a:gd name="connsiteX4" fmla="*/ 0 w 5915089"/>
              <a:gd name="connsiteY4" fmla="*/ 230820 h 461640"/>
              <a:gd name="connsiteX5" fmla="*/ 230820 w 5915089"/>
              <a:gd name="connsiteY5" fmla="*/ 0 h 461640"/>
              <a:gd name="connsiteX6" fmla="*/ 5658881 w 5915089"/>
              <a:gd name="connsiteY6" fmla="*/ 0 h 46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5089" h="461640">
                <a:moveTo>
                  <a:pt x="5915089" y="295875"/>
                </a:moveTo>
                <a:lnTo>
                  <a:pt x="5723659" y="461640"/>
                </a:lnTo>
                <a:lnTo>
                  <a:pt x="230820" y="461639"/>
                </a:lnTo>
                <a:cubicBezTo>
                  <a:pt x="103342" y="461639"/>
                  <a:pt x="0" y="358297"/>
                  <a:pt x="0" y="230819"/>
                </a:cubicBezTo>
                <a:lnTo>
                  <a:pt x="0" y="230820"/>
                </a:lnTo>
                <a:cubicBezTo>
                  <a:pt x="0" y="103342"/>
                  <a:pt x="103342" y="0"/>
                  <a:pt x="230820" y="0"/>
                </a:cubicBezTo>
                <a:lnTo>
                  <a:pt x="5658881" y="0"/>
                </a:lnTo>
                <a:close/>
              </a:path>
            </a:pathLst>
          </a:custGeom>
          <a:solidFill>
            <a:srgbClr val="FF8F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12" name="شكل حر: شكل 111">
            <a:extLst>
              <a:ext uri="{FF2B5EF4-FFF2-40B4-BE49-F238E27FC236}">
                <a16:creationId xmlns:a16="http://schemas.microsoft.com/office/drawing/2014/main" xmlns="" id="{36B20FB0-86C2-48E6-BAE3-FB2DBF8B8C33}"/>
              </a:ext>
            </a:extLst>
          </p:cNvPr>
          <p:cNvSpPr/>
          <p:nvPr/>
        </p:nvSpPr>
        <p:spPr>
          <a:xfrm>
            <a:off x="4526844" y="5604010"/>
            <a:ext cx="3747912" cy="727593"/>
          </a:xfrm>
          <a:custGeom>
            <a:avLst/>
            <a:gdLst>
              <a:gd name="connsiteX0" fmla="*/ 2113122 w 2180728"/>
              <a:gd name="connsiteY0" fmla="*/ 67606 h 461640"/>
              <a:gd name="connsiteX1" fmla="*/ 2180728 w 2180728"/>
              <a:gd name="connsiteY1" fmla="*/ 230820 h 461640"/>
              <a:gd name="connsiteX2" fmla="*/ 2180727 w 2180728"/>
              <a:gd name="connsiteY2" fmla="*/ 230820 h 461640"/>
              <a:gd name="connsiteX3" fmla="*/ 1949907 w 2180728"/>
              <a:gd name="connsiteY3" fmla="*/ 461640 h 461640"/>
              <a:gd name="connsiteX4" fmla="*/ 393386 w 2180728"/>
              <a:gd name="connsiteY4" fmla="*/ 461639 h 461640"/>
              <a:gd name="connsiteX5" fmla="*/ 0 w 2180728"/>
              <a:gd name="connsiteY5" fmla="*/ 7347 h 461640"/>
              <a:gd name="connsiteX6" fmla="*/ 8561 w 2180728"/>
              <a:gd name="connsiteY6" fmla="*/ 4690 h 461640"/>
              <a:gd name="connsiteX7" fmla="*/ 55079 w 2180728"/>
              <a:gd name="connsiteY7" fmla="*/ 0 h 461640"/>
              <a:gd name="connsiteX8" fmla="*/ 1949908 w 2180728"/>
              <a:gd name="connsiteY8" fmla="*/ 0 h 461640"/>
              <a:gd name="connsiteX9" fmla="*/ 2113122 w 2180728"/>
              <a:gd name="connsiteY9" fmla="*/ 67606 h 46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0728" h="461640">
                <a:moveTo>
                  <a:pt x="2113122" y="67606"/>
                </a:moveTo>
                <a:cubicBezTo>
                  <a:pt x="2154892" y="109376"/>
                  <a:pt x="2180728" y="167081"/>
                  <a:pt x="2180728" y="230820"/>
                </a:cubicBezTo>
                <a:lnTo>
                  <a:pt x="2180727" y="230820"/>
                </a:lnTo>
                <a:cubicBezTo>
                  <a:pt x="2180727" y="358298"/>
                  <a:pt x="2077385" y="461640"/>
                  <a:pt x="1949907" y="461640"/>
                </a:cubicBezTo>
                <a:lnTo>
                  <a:pt x="393386" y="461639"/>
                </a:lnTo>
                <a:lnTo>
                  <a:pt x="0" y="7347"/>
                </a:lnTo>
                <a:lnTo>
                  <a:pt x="8561" y="4690"/>
                </a:lnTo>
                <a:cubicBezTo>
                  <a:pt x="23587" y="1615"/>
                  <a:pt x="39144" y="0"/>
                  <a:pt x="55079" y="0"/>
                </a:cubicBezTo>
                <a:lnTo>
                  <a:pt x="1949908" y="0"/>
                </a:lnTo>
                <a:cubicBezTo>
                  <a:pt x="2013647" y="0"/>
                  <a:pt x="2071352" y="25836"/>
                  <a:pt x="2113122" y="67606"/>
                </a:cubicBezTo>
                <a:close/>
              </a:path>
            </a:pathLst>
          </a:custGeom>
          <a:solidFill>
            <a:srgbClr val="FF8F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ar-DZ" sz="1400" b="1" u="sng" dirty="0" smtClean="0">
                <a:latin typeface="Arial" panose="020B0604020202020204" pitchFamily="34" charset="0"/>
                <a:cs typeface="Arial" panose="020B0604020202020204" pitchFamily="34" charset="0"/>
              </a:rPr>
              <a:t>تاريخ إصدار المعيار:</a:t>
            </a:r>
          </a:p>
          <a:p>
            <a:pPr algn="ctr"/>
            <a:r>
              <a:rPr lang="ar-DZ" sz="1400" b="1" dirty="0">
                <a:solidFill>
                  <a:schemeClr val="tx1"/>
                </a:solidFill>
                <a:latin typeface="Arial" panose="020B0604020202020204" pitchFamily="34" charset="0"/>
                <a:cs typeface="Arial" panose="020B0604020202020204" pitchFamily="34" charset="0"/>
              </a:rPr>
              <a:t>صدر هذا المعيار بتاريخ</a:t>
            </a:r>
            <a:r>
              <a:rPr lang="ar-DZ" sz="1400" b="1" dirty="0" smtClean="0">
                <a:solidFill>
                  <a:schemeClr val="tx1"/>
                </a:solidFill>
                <a:latin typeface="Arial" panose="020B0604020202020204" pitchFamily="34" charset="0"/>
                <a:cs typeface="Arial" panose="020B0604020202020204" pitchFamily="34" charset="0"/>
              </a:rPr>
              <a:t>  23 ماي 2001</a:t>
            </a:r>
            <a:br>
              <a:rPr lang="ar-DZ" sz="1400" b="1" dirty="0" smtClean="0">
                <a:solidFill>
                  <a:schemeClr val="tx1"/>
                </a:solidFill>
                <a:latin typeface="Arial" panose="020B0604020202020204" pitchFamily="34" charset="0"/>
                <a:cs typeface="Arial" panose="020B0604020202020204" pitchFamily="34" charset="0"/>
              </a:rPr>
            </a:br>
            <a:endParaRPr lang="fr-FR" sz="1400" b="1" dirty="0">
              <a:solidFill>
                <a:schemeClr val="tx1"/>
              </a:solidFill>
              <a:latin typeface="Arial" panose="020B0604020202020204" pitchFamily="34" charset="0"/>
              <a:cs typeface="Arial" panose="020B0604020202020204" pitchFamily="34" charset="0"/>
            </a:endParaRPr>
          </a:p>
        </p:txBody>
      </p:sp>
      <p:sp>
        <p:nvSpPr>
          <p:cNvPr id="90" name="مربع نص 89">
            <a:extLst>
              <a:ext uri="{FF2B5EF4-FFF2-40B4-BE49-F238E27FC236}">
                <a16:creationId xmlns:a16="http://schemas.microsoft.com/office/drawing/2014/main" xmlns="" id="{CE0776CD-4AA3-4445-A798-36CA52506893}"/>
              </a:ext>
            </a:extLst>
          </p:cNvPr>
          <p:cNvSpPr txBox="1"/>
          <p:nvPr/>
        </p:nvSpPr>
        <p:spPr>
          <a:xfrm>
            <a:off x="953261" y="273546"/>
            <a:ext cx="4152209" cy="461665"/>
          </a:xfrm>
          <a:prstGeom prst="rect">
            <a:avLst/>
          </a:prstGeom>
          <a:noFill/>
        </p:spPr>
        <p:txBody>
          <a:bodyPr wrap="square" rtlCol="0">
            <a:spAutoFit/>
          </a:bodyPr>
          <a:lstStyle/>
          <a:p>
            <a:pPr algn="ctr"/>
            <a:r>
              <a:rPr lang="ar-DZ" sz="2400" dirty="0" smtClean="0">
                <a:solidFill>
                  <a:schemeClr val="accent2"/>
                </a:solidFill>
                <a:latin typeface="Arial" panose="020B0604020202020204" pitchFamily="34" charset="0"/>
                <a:cs typeface="Arial" panose="020B0604020202020204" pitchFamily="34" charset="0"/>
              </a:rPr>
              <a:t>المعيار رقم 04 </a:t>
            </a:r>
            <a:r>
              <a:rPr lang="ar-DZ" sz="2400" dirty="0" smtClean="0">
                <a:solidFill>
                  <a:schemeClr val="accent2"/>
                </a:solidFill>
                <a:latin typeface="Arial" panose="020B0604020202020204" pitchFamily="34" charset="0"/>
                <a:ea typeface="Calibri" panose="020F0502020204030204" pitchFamily="34" charset="0"/>
                <a:cs typeface="Arial" panose="020B0604020202020204" pitchFamily="34" charset="0"/>
              </a:rPr>
              <a:t>المقاصة (معيار معدل)</a:t>
            </a:r>
            <a:endParaRPr lang="fr-FR" sz="2400" dirty="0">
              <a:solidFill>
                <a:schemeClr val="accent2"/>
              </a:solidFill>
              <a:latin typeface="Arial" panose="020B0604020202020204" pitchFamily="34" charset="0"/>
              <a:cs typeface="Arial" panose="020B0604020202020204" pitchFamily="34" charset="0"/>
            </a:endParaRPr>
          </a:p>
        </p:txBody>
      </p:sp>
      <p:sp>
        <p:nvSpPr>
          <p:cNvPr id="91" name="مربع نص 90">
            <a:extLst>
              <a:ext uri="{FF2B5EF4-FFF2-40B4-BE49-F238E27FC236}">
                <a16:creationId xmlns:a16="http://schemas.microsoft.com/office/drawing/2014/main" xmlns="" id="{655ED2B6-8EBE-4776-9D15-C3B2E10561DD}"/>
              </a:ext>
            </a:extLst>
          </p:cNvPr>
          <p:cNvSpPr txBox="1"/>
          <p:nvPr/>
        </p:nvSpPr>
        <p:spPr>
          <a:xfrm>
            <a:off x="790222" y="869772"/>
            <a:ext cx="6287911"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ar-DZ" sz="1600" b="1" dirty="0" smtClean="0">
                <a:solidFill>
                  <a:schemeClr val="accent2"/>
                </a:solidFill>
                <a:latin typeface="Arial" panose="020B0604020202020204" pitchFamily="34" charset="0"/>
                <a:cs typeface="Arial" panose="020B0604020202020204" pitchFamily="34" charset="0"/>
              </a:rPr>
              <a:t>التقديم: </a:t>
            </a:r>
            <a:r>
              <a:rPr lang="ar-DZ" sz="1400" b="1" dirty="0">
                <a:latin typeface="Arial" panose="020B0604020202020204" pitchFamily="34" charset="0"/>
                <a:cs typeface="Arial" panose="020B0604020202020204" pitchFamily="34" charset="0"/>
              </a:rPr>
              <a:t>يهدف هذا المعيار إلى تعريف و بيان أحكام المقاصة وشــروطها </a:t>
            </a:r>
            <a:r>
              <a:rPr lang="ar-DZ" sz="1400" b="1" dirty="0" smtClean="0">
                <a:latin typeface="Arial" panose="020B0604020202020204" pitchFamily="34" charset="0"/>
                <a:cs typeface="Arial" panose="020B0604020202020204" pitchFamily="34" charset="0"/>
              </a:rPr>
              <a:t>وضوابطها الشرعية </a:t>
            </a:r>
            <a:r>
              <a:rPr lang="ar-DZ" sz="1400" b="1" dirty="0">
                <a:latin typeface="Arial" panose="020B0604020202020204" pitchFamily="34" charset="0"/>
                <a:cs typeface="Arial" panose="020B0604020202020204" pitchFamily="34" charset="0"/>
              </a:rPr>
              <a:t>وما يجوز منها وما لا يجوز، وأهم التطبيقات التي تزاولها المؤسسات </a:t>
            </a:r>
            <a:r>
              <a:rPr lang="ar-DZ" sz="1400" b="1" dirty="0" smtClean="0">
                <a:latin typeface="Arial" panose="020B0604020202020204" pitchFamily="34" charset="0"/>
                <a:cs typeface="Arial" panose="020B0604020202020204" pitchFamily="34" charset="0"/>
              </a:rPr>
              <a:t>المالية الإسلامية (المؤسسة/المؤسسات),</a:t>
            </a:r>
          </a:p>
          <a:p>
            <a:pPr algn="r"/>
            <a:r>
              <a:rPr lang="ar-DZ" sz="1400" b="1" u="sng" dirty="0" smtClean="0">
                <a:solidFill>
                  <a:schemeClr val="accent2"/>
                </a:solidFill>
                <a:latin typeface="Arial" panose="020B0604020202020204" pitchFamily="34" charset="0"/>
                <a:cs typeface="Arial" panose="020B0604020202020204" pitchFamily="34" charset="0"/>
              </a:rPr>
              <a:t>نطاق المعيار: </a:t>
            </a:r>
            <a:r>
              <a:rPr lang="ar-DZ" sz="1400" b="1" dirty="0" smtClean="0">
                <a:latin typeface="Arial" panose="020B0604020202020204" pitchFamily="34" charset="0"/>
                <a:cs typeface="Arial" panose="020B0604020202020204" pitchFamily="34" charset="0"/>
              </a:rPr>
              <a:t>يتناول </a:t>
            </a:r>
            <a:r>
              <a:rPr lang="ar-DZ" sz="1400" b="1" dirty="0">
                <a:latin typeface="Arial" panose="020B0604020202020204" pitchFamily="34" charset="0"/>
                <a:cs typeface="Arial" panose="020B0604020202020204" pitchFamily="34" charset="0"/>
              </a:rPr>
              <a:t>هذا المعيار انقضاء الالتزام بالدين عن طريق </a:t>
            </a:r>
            <a:r>
              <a:rPr lang="ar-DZ" sz="1400" b="1" dirty="0" smtClean="0">
                <a:latin typeface="Arial" panose="020B0604020202020204" pitchFamily="34" charset="0"/>
                <a:cs typeface="Arial" panose="020B0604020202020204" pitchFamily="34" charset="0"/>
              </a:rPr>
              <a:t>المقاصة. ولا </a:t>
            </a:r>
            <a:r>
              <a:rPr lang="ar-DZ" sz="1400" b="1" dirty="0">
                <a:latin typeface="Arial" panose="020B0604020202020204" pitchFamily="34" charset="0"/>
                <a:cs typeface="Arial" panose="020B0604020202020204" pitchFamily="34" charset="0"/>
              </a:rPr>
              <a:t>يتناول هذا المعيار انقضاء الالتزام عن طريق الحوالة، والإبراء، </a:t>
            </a:r>
            <a:r>
              <a:rPr lang="ar-DZ" sz="1400" b="1" dirty="0" smtClean="0">
                <a:latin typeface="Arial" panose="020B0604020202020204" pitchFamily="34" charset="0"/>
                <a:cs typeface="Arial" panose="020B0604020202020204" pitchFamily="34" charset="0"/>
              </a:rPr>
              <a:t>والصلح عن </a:t>
            </a:r>
            <a:r>
              <a:rPr lang="ar-DZ" sz="1400" b="1" dirty="0">
                <a:latin typeface="Arial" panose="020B0604020202020204" pitchFamily="34" charset="0"/>
                <a:cs typeface="Arial" panose="020B0604020202020204" pitchFamily="34" charset="0"/>
              </a:rPr>
              <a:t>الدين، والظفر بالحق، والإقالة، لأن لها معايير خاصة بها</a:t>
            </a:r>
            <a:r>
              <a:rPr lang="ar-DZ" sz="1400" b="1" dirty="0" smtClean="0">
                <a:latin typeface="Arial" panose="020B0604020202020204" pitchFamily="34" charset="0"/>
                <a:cs typeface="Arial" panose="020B0604020202020204" pitchFamily="34" charset="0"/>
              </a:rPr>
              <a:t> </a:t>
            </a:r>
            <a:br>
              <a:rPr lang="ar-DZ" sz="1400" b="1" dirty="0" smtClean="0">
                <a:latin typeface="Arial" panose="020B0604020202020204" pitchFamily="34" charset="0"/>
                <a:cs typeface="Arial" panose="020B0604020202020204" pitchFamily="34" charset="0"/>
              </a:rPr>
            </a:br>
            <a:endParaRPr lang="ar-DZ" sz="1400" b="1" dirty="0" smtClean="0">
              <a:solidFill>
                <a:schemeClr val="accent2"/>
              </a:solidFill>
              <a:latin typeface="Arial" panose="020B0604020202020204" pitchFamily="34" charset="0"/>
              <a:cs typeface="Arial" panose="020B0604020202020204" pitchFamily="34" charset="0"/>
            </a:endParaRPr>
          </a:p>
        </p:txBody>
      </p:sp>
      <p:sp>
        <p:nvSpPr>
          <p:cNvPr id="19" name="مستطيل: زوايا مستديرة 80">
            <a:extLst>
              <a:ext uri="{FF2B5EF4-FFF2-40B4-BE49-F238E27FC236}">
                <a16:creationId xmlns:a16="http://schemas.microsoft.com/office/drawing/2014/main" xmlns="" id="{D64627EC-5449-45C1-809B-340C201D8E6B}"/>
              </a:ext>
            </a:extLst>
          </p:cNvPr>
          <p:cNvSpPr/>
          <p:nvPr/>
        </p:nvSpPr>
        <p:spPr>
          <a:xfrm>
            <a:off x="431028" y="2204662"/>
            <a:ext cx="4675422" cy="3886015"/>
          </a:xfrm>
          <a:prstGeom prst="roundRect">
            <a:avLst>
              <a:gd name="adj" fmla="val 50000"/>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solidFill>
                  <a:schemeClr val="bg1">
                    <a:lumMod val="95000"/>
                  </a:schemeClr>
                </a:solidFill>
              </a:rPr>
              <a:t> </a:t>
            </a:r>
            <a:endParaRPr lang="fr-FR" dirty="0">
              <a:solidFill>
                <a:schemeClr val="bg1">
                  <a:lumMod val="95000"/>
                </a:schemeClr>
              </a:solidFill>
            </a:endParaRPr>
          </a:p>
        </p:txBody>
      </p:sp>
      <p:sp>
        <p:nvSpPr>
          <p:cNvPr id="2" name="ZoneTexte 1"/>
          <p:cNvSpPr txBox="1"/>
          <p:nvPr/>
        </p:nvSpPr>
        <p:spPr>
          <a:xfrm>
            <a:off x="953261" y="2962071"/>
            <a:ext cx="3359095" cy="2728496"/>
          </a:xfrm>
          <a:prstGeom prst="rect">
            <a:avLst/>
          </a:prstGeom>
          <a:noFill/>
        </p:spPr>
        <p:txBody>
          <a:bodyPr wrap="square" rtlCol="0">
            <a:spAutoFit/>
          </a:bodyPr>
          <a:lstStyle/>
          <a:p>
            <a:endParaRPr lang="fr-FR" dirty="0"/>
          </a:p>
        </p:txBody>
      </p:sp>
      <p:sp>
        <p:nvSpPr>
          <p:cNvPr id="3" name="ZoneTexte 2"/>
          <p:cNvSpPr txBox="1"/>
          <p:nvPr/>
        </p:nvSpPr>
        <p:spPr>
          <a:xfrm>
            <a:off x="1206639" y="2567818"/>
            <a:ext cx="3105717" cy="3323987"/>
          </a:xfrm>
          <a:prstGeom prst="rect">
            <a:avLst/>
          </a:prstGeom>
          <a:noFill/>
        </p:spPr>
        <p:txBody>
          <a:bodyPr wrap="square" rtlCol="0">
            <a:spAutoFit/>
          </a:bodyPr>
          <a:lstStyle/>
          <a:p>
            <a:pPr algn="r" rtl="1"/>
            <a:r>
              <a:rPr lang="ar-DZ" sz="1400" b="1" dirty="0" smtClean="0">
                <a:latin typeface="Arial" panose="020B0604020202020204" pitchFamily="34" charset="0"/>
                <a:cs typeface="Arial" panose="020B0604020202020204" pitchFamily="34" charset="0"/>
              </a:rPr>
              <a:t>              </a:t>
            </a:r>
            <a:r>
              <a:rPr lang="ar-DZ" sz="1400" b="1" u="sng" dirty="0" smtClean="0">
                <a:latin typeface="Arial" panose="020B0604020202020204" pitchFamily="34" charset="0"/>
                <a:cs typeface="Arial" panose="020B0604020202020204" pitchFamily="34" charset="0"/>
              </a:rPr>
              <a:t>تعريف المقاصة وأنواعها:</a:t>
            </a:r>
            <a:r>
              <a:rPr lang="ar-DZ" sz="1400" b="1" dirty="0">
                <a:latin typeface="Arial" panose="020B0604020202020204" pitchFamily="34" charset="0"/>
                <a:cs typeface="Arial" panose="020B0604020202020204" pitchFamily="34" charset="0"/>
              </a:rPr>
              <a:t/>
            </a:r>
            <a:br>
              <a:rPr lang="ar-DZ" sz="1400" b="1" dirty="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المقاصة </a:t>
            </a:r>
            <a:r>
              <a:rPr lang="ar-DZ" sz="1400" b="1" dirty="0" smtClean="0">
                <a:latin typeface="Arial" panose="020B0604020202020204" pitchFamily="34" charset="0"/>
                <a:cs typeface="Arial" panose="020B0604020202020204" pitchFamily="34" charset="0"/>
              </a:rPr>
              <a:t>هي: </a:t>
            </a:r>
            <a:r>
              <a:rPr lang="ar-DZ" sz="1400" b="1" dirty="0">
                <a:latin typeface="Arial" panose="020B0604020202020204" pitchFamily="34" charset="0"/>
                <a:cs typeface="Arial" panose="020B0604020202020204" pitchFamily="34" charset="0"/>
              </a:rPr>
              <a:t>إسقاط دين مطلوب لشخص من مدينه في مقابلة دين </a:t>
            </a:r>
            <a:r>
              <a:rPr lang="ar-DZ" sz="1400" b="1" dirty="0" smtClean="0">
                <a:latin typeface="Arial" panose="020B0604020202020204" pitchFamily="34" charset="0"/>
                <a:cs typeface="Arial" panose="020B0604020202020204" pitchFamily="34" charset="0"/>
              </a:rPr>
              <a:t>مطلوب من </a:t>
            </a:r>
            <a:r>
              <a:rPr lang="ar-DZ" sz="1400" b="1" dirty="0">
                <a:latin typeface="Arial" panose="020B0604020202020204" pitchFamily="34" charset="0"/>
                <a:cs typeface="Arial" panose="020B0604020202020204" pitchFamily="34" charset="0"/>
              </a:rPr>
              <a:t>ذلك الشخص لمدينه.</a:t>
            </a:r>
            <a:br>
              <a:rPr lang="ar-DZ" sz="1400" b="1" dirty="0">
                <a:latin typeface="Arial" panose="020B0604020202020204" pitchFamily="34" charset="0"/>
                <a:cs typeface="Arial" panose="020B0604020202020204" pitchFamily="34" charset="0"/>
              </a:rPr>
            </a:br>
            <a:endParaRPr lang="ar-DZ" sz="1400" b="1" dirty="0" smtClean="0">
              <a:latin typeface="Arial" panose="020B0604020202020204" pitchFamily="34" charset="0"/>
              <a:cs typeface="Arial" panose="020B0604020202020204" pitchFamily="34" charset="0"/>
            </a:endParaRPr>
          </a:p>
          <a:p>
            <a:pPr algn="ctr" rtl="1"/>
            <a:r>
              <a:rPr lang="ar-DZ" sz="1400" b="1" u="sng" dirty="0" smtClean="0">
                <a:latin typeface="Arial" panose="020B0604020202020204" pitchFamily="34" charset="0"/>
                <a:cs typeface="Arial" panose="020B0604020202020204" pitchFamily="34" charset="0"/>
              </a:rPr>
              <a:t>أنواع المقاصة</a:t>
            </a:r>
          </a:p>
          <a:p>
            <a:pPr algn="ctr" rtl="1"/>
            <a:r>
              <a:rPr lang="ar-DZ" sz="1400" b="1" dirty="0"/>
              <a:t/>
            </a:r>
            <a:br>
              <a:rPr lang="ar-DZ" sz="1400" b="1" dirty="0"/>
            </a:br>
            <a:r>
              <a:rPr lang="ar-DZ" sz="1400" b="1" u="sng" dirty="0">
                <a:latin typeface="Arial" panose="020B0604020202020204" pitchFamily="34" charset="0"/>
                <a:cs typeface="Arial" panose="020B0604020202020204" pitchFamily="34" charset="0"/>
              </a:rPr>
              <a:t>المقاصة </a:t>
            </a:r>
            <a:r>
              <a:rPr lang="ar-DZ" sz="1400" b="1" u="sng" dirty="0" err="1">
                <a:latin typeface="Arial" panose="020B0604020202020204" pitchFamily="34" charset="0"/>
                <a:cs typeface="Arial" panose="020B0604020202020204" pitchFamily="34" charset="0"/>
              </a:rPr>
              <a:t>الوجوبية</a:t>
            </a:r>
            <a:r>
              <a:rPr lang="ar-DZ" sz="1400" b="1" u="sng" dirty="0">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هي التي تقع </a:t>
            </a:r>
            <a:r>
              <a:rPr lang="ar-DZ" sz="1400" b="1" dirty="0" smtClean="0">
                <a:latin typeface="Arial" panose="020B0604020202020204" pitchFamily="34" charset="0"/>
                <a:cs typeface="Arial" panose="020B0604020202020204" pitchFamily="34" charset="0"/>
              </a:rPr>
              <a:t>جبرا </a:t>
            </a:r>
            <a:r>
              <a:rPr lang="ar-DZ" sz="1400" b="1" dirty="0">
                <a:latin typeface="Arial" panose="020B0604020202020204" pitchFamily="34" charset="0"/>
                <a:cs typeface="Arial" panose="020B0604020202020204" pitchFamily="34" charset="0"/>
              </a:rPr>
              <a:t>أو </a:t>
            </a:r>
            <a:r>
              <a:rPr lang="ar-DZ" sz="1400" b="1" dirty="0" smtClean="0">
                <a:latin typeface="Arial" panose="020B0604020202020204" pitchFamily="34" charset="0"/>
                <a:cs typeface="Arial" panose="020B0604020202020204" pitchFamily="34" charset="0"/>
              </a:rPr>
              <a:t>وجوبا في </a:t>
            </a:r>
            <a:r>
              <a:rPr lang="ar-DZ" sz="1400" b="1" dirty="0">
                <a:latin typeface="Arial" panose="020B0604020202020204" pitchFamily="34" charset="0"/>
                <a:cs typeface="Arial" panose="020B0604020202020204" pitchFamily="34" charset="0"/>
              </a:rPr>
              <a:t>حق الطرفين أو </a:t>
            </a:r>
            <a:r>
              <a:rPr lang="ar-DZ" sz="1400" b="1" dirty="0" smtClean="0">
                <a:latin typeface="Arial" panose="020B0604020202020204" pitchFamily="34" charset="0"/>
                <a:cs typeface="Arial" panose="020B0604020202020204" pitchFamily="34" charset="0"/>
              </a:rPr>
              <a:t>في حق </a:t>
            </a:r>
            <a:r>
              <a:rPr lang="ar-DZ" sz="1400" b="1" dirty="0">
                <a:latin typeface="Arial" panose="020B0604020202020204" pitchFamily="34" charset="0"/>
                <a:cs typeface="Arial" panose="020B0604020202020204" pitchFamily="34" charset="0"/>
              </a:rPr>
              <a:t>أحدهما، وهي </a:t>
            </a:r>
            <a:r>
              <a:rPr lang="ar-DZ" sz="1400" b="1" dirty="0" smtClean="0">
                <a:latin typeface="Arial" panose="020B0604020202020204" pitchFamily="34" charset="0"/>
                <a:cs typeface="Arial" panose="020B0604020202020204" pitchFamily="34" charset="0"/>
              </a:rPr>
              <a:t>نوعان أيضا جبرية</a:t>
            </a:r>
            <a:r>
              <a:rPr lang="ar-DZ" sz="1400" b="1" dirty="0">
                <a:latin typeface="Arial" panose="020B0604020202020204" pitchFamily="34" charset="0"/>
                <a:cs typeface="Arial" panose="020B0604020202020204" pitchFamily="34" charset="0"/>
              </a:rPr>
              <a:t>، وطلبية</a:t>
            </a:r>
            <a:r>
              <a:rPr lang="ar-DZ" sz="1400" b="1" dirty="0" smtClean="0">
                <a:latin typeface="Arial" panose="020B0604020202020204" pitchFamily="34" charset="0"/>
                <a:cs typeface="Arial" panose="020B0604020202020204" pitchFamily="34" charset="0"/>
              </a:rPr>
              <a:t> ,</a:t>
            </a:r>
          </a:p>
          <a:p>
            <a:pPr algn="ctr" rtl="1"/>
            <a:endParaRPr lang="ar-DZ" sz="1400" b="1" dirty="0" smtClean="0">
              <a:latin typeface="Arial" panose="020B0604020202020204" pitchFamily="34" charset="0"/>
              <a:cs typeface="Arial" panose="020B0604020202020204" pitchFamily="34" charset="0"/>
            </a:endParaRPr>
          </a:p>
          <a:p>
            <a:pPr algn="r" rtl="1"/>
            <a:r>
              <a:rPr lang="ar-DZ" sz="1400" b="1" u="sng" dirty="0">
                <a:latin typeface="Arial" panose="020B0604020202020204" pitchFamily="34" charset="0"/>
                <a:cs typeface="Arial" panose="020B0604020202020204" pitchFamily="34" charset="0"/>
              </a:rPr>
              <a:t>المقاصة الاتفاقية </a:t>
            </a:r>
            <a:r>
              <a:rPr lang="ar-DZ" sz="1400" b="1" dirty="0">
                <a:latin typeface="Arial" panose="020B0604020202020204" pitchFamily="34" charset="0"/>
                <a:cs typeface="Arial" panose="020B0604020202020204" pitchFamily="34" charset="0"/>
              </a:rPr>
              <a:t>هي ســقوط الدينيــن بتراضي </a:t>
            </a:r>
            <a:r>
              <a:rPr lang="ar-DZ" sz="1400" b="1" dirty="0" smtClean="0">
                <a:latin typeface="Arial" panose="020B0604020202020204" pitchFamily="34" charset="0"/>
                <a:cs typeface="Arial" panose="020B0604020202020204" pitchFamily="34" charset="0"/>
              </a:rPr>
              <a:t>الطرفين على </a:t>
            </a:r>
            <a:r>
              <a:rPr lang="ar-DZ" sz="1400" b="1" dirty="0">
                <a:latin typeface="Arial" panose="020B0604020202020204" pitchFamily="34" charset="0"/>
                <a:cs typeface="Arial" panose="020B0604020202020204" pitchFamily="34" charset="0"/>
              </a:rPr>
              <a:t>انقضاء الالتزام فيما بينهما</a:t>
            </a:r>
            <a:r>
              <a:rPr lang="ar-DZ" sz="1400" b="1" dirty="0" smtClean="0">
                <a:latin typeface="Arial" panose="020B0604020202020204" pitchFamily="34" charset="0"/>
                <a:cs typeface="Arial" panose="020B0604020202020204" pitchFamily="34" charset="0"/>
              </a:rPr>
              <a:t> ,</a:t>
            </a:r>
            <a:r>
              <a:rPr lang="ar-DZ" sz="1400" dirty="0" smtClean="0"/>
              <a:t/>
            </a:r>
            <a:br>
              <a:rPr lang="ar-DZ" sz="1400" dirty="0" smtClean="0"/>
            </a:br>
            <a:r>
              <a:rPr lang="ar-DZ" sz="1400" b="1" dirty="0" smtClean="0">
                <a:latin typeface="Arial" panose="020B0604020202020204" pitchFamily="34" charset="0"/>
                <a:cs typeface="Arial" panose="020B0604020202020204" pitchFamily="34" charset="0"/>
              </a:rPr>
              <a:t/>
            </a:r>
            <a:br>
              <a:rPr lang="ar-DZ" sz="1400" b="1" dirty="0" smtClean="0">
                <a:latin typeface="Arial" panose="020B0604020202020204" pitchFamily="34" charset="0"/>
                <a:cs typeface="Arial" panose="020B0604020202020204" pitchFamily="34" charset="0"/>
              </a:rPr>
            </a:br>
            <a:r>
              <a:rPr lang="ar-DZ" sz="1400" b="1" dirty="0" smtClean="0">
                <a:latin typeface="Arial" panose="020B0604020202020204" pitchFamily="34" charset="0"/>
                <a:cs typeface="Arial" panose="020B0604020202020204" pitchFamily="34" charset="0"/>
              </a:rPr>
              <a:t/>
            </a:r>
            <a:br>
              <a:rPr lang="ar-DZ" sz="1400" b="1" dirty="0" smtClean="0">
                <a:latin typeface="Arial" panose="020B0604020202020204" pitchFamily="34" charset="0"/>
                <a:cs typeface="Arial" panose="020B0604020202020204" pitchFamily="34" charset="0"/>
              </a:rPr>
            </a:br>
            <a:endParaRPr lang="fr-FR" sz="1400" b="1" dirty="0">
              <a:latin typeface="Arial" panose="020B0604020202020204" pitchFamily="34" charset="0"/>
              <a:cs typeface="Arial" panose="020B0604020202020204" pitchFamily="34" charset="0"/>
            </a:endParaRPr>
          </a:p>
        </p:txBody>
      </p:sp>
      <p:sp>
        <p:nvSpPr>
          <p:cNvPr id="4" name="ZoneTexte 3"/>
          <p:cNvSpPr txBox="1"/>
          <p:nvPr/>
        </p:nvSpPr>
        <p:spPr>
          <a:xfrm>
            <a:off x="6449689" y="3604873"/>
            <a:ext cx="5426222" cy="1631216"/>
          </a:xfrm>
          <a:prstGeom prst="rect">
            <a:avLst/>
          </a:prstGeom>
          <a:noFill/>
        </p:spPr>
        <p:txBody>
          <a:bodyPr wrap="square" rtlCol="0">
            <a:spAutoFit/>
          </a:bodyPr>
          <a:lstStyle/>
          <a:p>
            <a:pPr algn="ctr" rtl="1"/>
            <a:r>
              <a:rPr lang="ar-DZ" sz="1400" b="1" u="sng" dirty="0">
                <a:latin typeface="Arial" panose="020B0604020202020204" pitchFamily="34" charset="0"/>
                <a:cs typeface="Arial" panose="020B0604020202020204" pitchFamily="34" charset="0"/>
              </a:rPr>
              <a:t>التطبيقات المعاصرة للمقاصة</a:t>
            </a:r>
            <a:r>
              <a:rPr lang="ar-DZ" sz="1400" b="1" u="sng" dirty="0" smtClean="0">
                <a:latin typeface="Arial" panose="020B0604020202020204" pitchFamily="34" charset="0"/>
                <a:cs typeface="Arial" panose="020B0604020202020204" pitchFamily="34" charset="0"/>
              </a:rPr>
              <a:t> </a:t>
            </a:r>
            <a:endParaRPr lang="ar-DZ" sz="1200" b="1" u="sng" dirty="0" smtClean="0">
              <a:latin typeface="Arial" panose="020B0604020202020204" pitchFamily="34" charset="0"/>
              <a:cs typeface="Arial" panose="020B0604020202020204" pitchFamily="34" charset="0"/>
            </a:endParaRPr>
          </a:p>
          <a:p>
            <a:pPr algn="ctr" rtl="1"/>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اشــتراط المقاصة في الديون الناشئة بين المؤسسة والعميل عن </a:t>
            </a:r>
            <a:r>
              <a:rPr lang="ar-DZ" sz="1200" b="1" dirty="0" smtClean="0">
                <a:latin typeface="Arial" panose="020B0604020202020204" pitchFamily="34" charset="0"/>
                <a:cs typeface="Arial" panose="020B0604020202020204" pitchFamily="34" charset="0"/>
              </a:rPr>
              <a:t>البيوع الآجلــة,</a:t>
            </a:r>
          </a:p>
          <a:p>
            <a:pPr algn="ctr" rtl="1"/>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المقاصة بين المؤسســة القابلة للشــيك والجهة الدافعة له عن </a:t>
            </a:r>
            <a:r>
              <a:rPr lang="ar-DZ" sz="1200" b="1" dirty="0" smtClean="0">
                <a:latin typeface="Arial" panose="020B0604020202020204" pitchFamily="34" charset="0"/>
                <a:cs typeface="Arial" panose="020B0604020202020204" pitchFamily="34" charset="0"/>
              </a:rPr>
              <a:t>طريق غرفة المقاصة,</a:t>
            </a:r>
          </a:p>
          <a:p>
            <a:pPr marL="171450" indent="-171450" algn="ctr" rtl="1">
              <a:buFontTx/>
              <a:buChar char="-"/>
            </a:pPr>
            <a:r>
              <a:rPr lang="ar-DZ" sz="1200" b="1" dirty="0" smtClean="0">
                <a:latin typeface="Arial" panose="020B0604020202020204" pitchFamily="34" charset="0"/>
                <a:cs typeface="Arial" panose="020B0604020202020204" pitchFamily="34" charset="0"/>
              </a:rPr>
              <a:t>المقاصــة </a:t>
            </a:r>
            <a:r>
              <a:rPr lang="ar-DZ" sz="1200" b="1" dirty="0">
                <a:latin typeface="Arial" panose="020B0604020202020204" pitchFamily="34" charset="0"/>
                <a:cs typeface="Arial" panose="020B0604020202020204" pitchFamily="34" charset="0"/>
              </a:rPr>
              <a:t>بيــن المؤسســات المالية عن طريــق الشــبكات </a:t>
            </a:r>
            <a:r>
              <a:rPr lang="ar-DZ" sz="1200" b="1" dirty="0" smtClean="0">
                <a:latin typeface="Arial" panose="020B0604020202020204" pitchFamily="34" charset="0"/>
                <a:cs typeface="Arial" panose="020B0604020202020204" pitchFamily="34" charset="0"/>
              </a:rPr>
              <a:t>العالمية أو </a:t>
            </a:r>
            <a:r>
              <a:rPr lang="ar-DZ" sz="1200" b="1" dirty="0">
                <a:latin typeface="Arial" panose="020B0604020202020204" pitchFamily="34" charset="0"/>
                <a:cs typeface="Arial" panose="020B0604020202020204" pitchFamily="34" charset="0"/>
              </a:rPr>
              <a:t>المحليــة</a:t>
            </a:r>
            <a:r>
              <a:rPr lang="ar-DZ" sz="1200" b="1" dirty="0" smtClean="0">
                <a:latin typeface="Arial" panose="020B0604020202020204" pitchFamily="34" charset="0"/>
                <a:cs typeface="Arial" panose="020B0604020202020204" pitchFamily="34" charset="0"/>
              </a:rPr>
              <a:t> ,</a:t>
            </a:r>
          </a:p>
          <a:p>
            <a:pPr algn="ctr" rtl="1"/>
            <a:r>
              <a:rPr lang="ar-DZ" sz="1200" b="1" dirty="0" smtClean="0">
                <a:latin typeface="Arial" panose="020B0604020202020204" pitchFamily="34" charset="0"/>
                <a:cs typeface="Arial" panose="020B0604020202020204" pitchFamily="34" charset="0"/>
              </a:rPr>
              <a:t/>
            </a:r>
            <a:br>
              <a:rPr lang="ar-DZ" sz="1200" b="1" dirty="0" smtClean="0">
                <a:latin typeface="Arial" panose="020B0604020202020204" pitchFamily="34" charset="0"/>
                <a:cs typeface="Arial" panose="020B0604020202020204" pitchFamily="34" charset="0"/>
              </a:rPr>
            </a:br>
            <a:r>
              <a:rPr lang="ar-DZ" sz="1400" b="1" u="sng" dirty="0">
                <a:latin typeface="Arial" panose="020B0604020202020204" pitchFamily="34" charset="0"/>
                <a:cs typeface="Arial" panose="020B0604020202020204" pitchFamily="34" charset="0"/>
              </a:rPr>
              <a:t>المقايضة النقدية:</a:t>
            </a:r>
            <a:br>
              <a:rPr lang="ar-DZ" sz="1400" b="1" u="sng"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لا تجوز </a:t>
            </a:r>
            <a:r>
              <a:rPr lang="ar-DZ" sz="1200" b="1" dirty="0" smtClean="0">
                <a:latin typeface="Arial" panose="020B0604020202020204" pitchFamily="34" charset="0"/>
                <a:cs typeface="Arial" panose="020B0604020202020204" pitchFamily="34" charset="0"/>
              </a:rPr>
              <a:t>«المقايضة النقدية» التي </a:t>
            </a:r>
            <a:r>
              <a:rPr lang="ar-DZ" sz="1200" b="1" dirty="0">
                <a:latin typeface="Arial" panose="020B0604020202020204" pitchFamily="34" charset="0"/>
                <a:cs typeface="Arial" panose="020B0604020202020204" pitchFamily="34" charset="0"/>
              </a:rPr>
              <a:t>تتم على أساس الربا؛ لأنها مقاصة</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بين الفوائد الربوية لسندات بفائدة مع سندات بفائدة</a:t>
            </a:r>
            <a:r>
              <a:rPr lang="ar-DZ" sz="1200" b="1" dirty="0" smtClean="0">
                <a:latin typeface="Arial" panose="020B0604020202020204" pitchFamily="34" charset="0"/>
                <a:cs typeface="Arial" panose="020B0604020202020204" pitchFamily="34" charset="0"/>
              </a:rPr>
              <a:t> </a:t>
            </a:r>
            <a:endParaRPr lang="fr-FR" sz="1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451411"/>
      </p:ext>
    </p:extLst>
  </p:cSld>
  <p:clrMapOvr>
    <a:masterClrMapping/>
  </p:clrMapOvr>
  <p:transition spd="slow" advTm="135119">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4077CB0C-F2B4-4A3D-B86E-3F3A5767D8C1}"/>
              </a:ext>
            </a:extLst>
          </p:cNvPr>
          <p:cNvSpPr txBox="1"/>
          <p:nvPr/>
        </p:nvSpPr>
        <p:spPr>
          <a:xfrm>
            <a:off x="4763910" y="2515653"/>
            <a:ext cx="2449689" cy="1754326"/>
          </a:xfrm>
          <a:prstGeom prst="rect">
            <a:avLst/>
          </a:prstGeom>
          <a:noFill/>
        </p:spPr>
        <p:txBody>
          <a:bodyPr wrap="square" rtlCol="1">
            <a:spAutoFit/>
          </a:bodyPr>
          <a:lstStyle/>
          <a:p>
            <a:pPr algn="ctr">
              <a:lnSpc>
                <a:spcPct val="150000"/>
              </a:lnSpc>
            </a:pPr>
            <a:r>
              <a:rPr lang="ar-DZ" sz="2400" b="1" dirty="0" smtClean="0">
                <a:latin typeface="Arial" panose="020B0604020202020204" pitchFamily="34" charset="0"/>
                <a:cs typeface="Arial" panose="020B0604020202020204" pitchFamily="34" charset="0"/>
              </a:rPr>
              <a:t>معيار رقم 05</a:t>
            </a:r>
          </a:p>
          <a:p>
            <a:pPr algn="ctr">
              <a:lnSpc>
                <a:spcPct val="150000"/>
              </a:lnSpc>
            </a:pPr>
            <a:r>
              <a:rPr lang="ar-DZ" sz="2400" b="1" dirty="0" smtClean="0">
                <a:latin typeface="Arial" panose="020B0604020202020204" pitchFamily="34" charset="0"/>
                <a:cs typeface="Arial" panose="020B0604020202020204" pitchFamily="34" charset="0"/>
              </a:rPr>
              <a:t> </a:t>
            </a:r>
            <a:r>
              <a:rPr lang="ar-DZ" sz="2400" b="1" dirty="0" smtClean="0">
                <a:latin typeface="Arial" panose="020B0604020202020204" pitchFamily="34" charset="0"/>
                <a:ea typeface="Calibri" panose="020F0502020204030204" pitchFamily="34" charset="0"/>
                <a:cs typeface="Arial" panose="020B0604020202020204" pitchFamily="34" charset="0"/>
              </a:rPr>
              <a:t>الضمانات (معيار معدل)</a:t>
            </a:r>
            <a:endParaRPr lang="ar-SY" sz="2400" dirty="0">
              <a:solidFill>
                <a:schemeClr val="bg1"/>
              </a:solidFill>
            </a:endParaRPr>
          </a:p>
        </p:txBody>
      </p:sp>
      <p:sp>
        <p:nvSpPr>
          <p:cNvPr id="3" name="Rectangle 2"/>
          <p:cNvSpPr/>
          <p:nvPr/>
        </p:nvSpPr>
        <p:spPr>
          <a:xfrm>
            <a:off x="0" y="270933"/>
            <a:ext cx="3883378" cy="1546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8156222" y="5311422"/>
            <a:ext cx="3883378" cy="1546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0" y="270933"/>
            <a:ext cx="3793067" cy="1569660"/>
          </a:xfrm>
          <a:prstGeom prst="rect">
            <a:avLst/>
          </a:prstGeom>
          <a:noFill/>
        </p:spPr>
        <p:txBody>
          <a:bodyPr wrap="square" rtlCol="0">
            <a:spAutoFit/>
          </a:bodyPr>
          <a:lstStyle/>
          <a:p>
            <a:pPr algn="r" rtl="1"/>
            <a:r>
              <a:rPr lang="ar-DZ" sz="1200" b="1" u="sng" dirty="0" smtClean="0">
                <a:latin typeface="Arial" panose="020B0604020202020204" pitchFamily="34" charset="0"/>
                <a:cs typeface="Arial" panose="020B0604020202020204" pitchFamily="34" charset="0"/>
              </a:rPr>
              <a:t>التقديم</a:t>
            </a:r>
            <a:r>
              <a:rPr lang="ar-DZ" sz="1200" b="1" dirty="0" smtClean="0">
                <a:latin typeface="Arial" panose="020B0604020202020204" pitchFamily="34" charset="0"/>
                <a:cs typeface="Arial" panose="020B0604020202020204" pitchFamily="34" charset="0"/>
              </a:rPr>
              <a:t> : </a:t>
            </a:r>
            <a:r>
              <a:rPr lang="ar-DZ" sz="1200" b="1" dirty="0">
                <a:latin typeface="Arial" panose="020B0604020202020204" pitchFamily="34" charset="0"/>
                <a:cs typeface="Arial" panose="020B0604020202020204" pitchFamily="34" charset="0"/>
              </a:rPr>
              <a:t>يهدف هذا المعيار إلى بيــان أحكام الضمانات، وما يجوز منها وما لا </a:t>
            </a:r>
            <a:r>
              <a:rPr lang="ar-DZ" sz="1200" b="1" dirty="0" smtClean="0">
                <a:latin typeface="Arial" panose="020B0604020202020204" pitchFamily="34" charset="0"/>
                <a:cs typeface="Arial" panose="020B0604020202020204" pitchFamily="34" charset="0"/>
              </a:rPr>
              <a:t>يجوز، وأهــم </a:t>
            </a:r>
            <a:r>
              <a:rPr lang="ar-DZ" sz="1200" b="1" dirty="0">
                <a:latin typeface="Arial" panose="020B0604020202020204" pitchFamily="34" charset="0"/>
                <a:cs typeface="Arial" panose="020B0604020202020204" pitchFamily="34" charset="0"/>
              </a:rPr>
              <a:t>التطبيقــات التــي تزاولهــا المؤسســات المالية الإســلامية </a:t>
            </a:r>
            <a:r>
              <a:rPr lang="ar-DZ" sz="1200" b="1" dirty="0" smtClean="0">
                <a:latin typeface="Arial" panose="020B0604020202020204" pitchFamily="34" charset="0"/>
                <a:cs typeface="Arial" panose="020B0604020202020204" pitchFamily="34" charset="0"/>
              </a:rPr>
              <a:t>(المؤسســة/المؤسسات),</a:t>
            </a:r>
          </a:p>
          <a:p>
            <a:pPr algn="r" rtl="1"/>
            <a:r>
              <a:rPr lang="ar-DZ" sz="1200" b="1" u="sng" dirty="0">
                <a:latin typeface="Arial" panose="020B0604020202020204" pitchFamily="34" charset="0"/>
                <a:cs typeface="Arial" panose="020B0604020202020204" pitchFamily="34" charset="0"/>
              </a:rPr>
              <a:t>نطاق </a:t>
            </a:r>
            <a:r>
              <a:rPr lang="ar-DZ" sz="1200" b="1" u="sng" dirty="0" smtClean="0">
                <a:latin typeface="Arial" panose="020B0604020202020204" pitchFamily="34" charset="0"/>
                <a:cs typeface="Arial" panose="020B0604020202020204" pitchFamily="34" charset="0"/>
              </a:rPr>
              <a:t>المعيار</a:t>
            </a:r>
            <a:r>
              <a:rPr lang="ar-DZ" sz="1200" b="1" dirty="0" smtClean="0">
                <a:latin typeface="Arial" panose="020B0604020202020204" pitchFamily="34" charset="0"/>
                <a:cs typeface="Arial" panose="020B0604020202020204" pitchFamily="34" charset="0"/>
              </a:rPr>
              <a:t>: يتناول </a:t>
            </a:r>
            <a:r>
              <a:rPr lang="ar-DZ" sz="1200" b="1" dirty="0">
                <a:latin typeface="Arial" panose="020B0604020202020204" pitchFamily="34" charset="0"/>
                <a:cs typeface="Arial" panose="020B0604020202020204" pitchFamily="34" charset="0"/>
              </a:rPr>
              <a:t>هــذا المعيار الضمانات التي يقصد بها توثيق الالتزامات ومنع </a:t>
            </a:r>
            <a:r>
              <a:rPr lang="ar-DZ" sz="1200" b="1" dirty="0" smtClean="0">
                <a:latin typeface="Arial" panose="020B0604020202020204" pitchFamily="34" charset="0"/>
                <a:cs typeface="Arial" panose="020B0604020202020204" pitchFamily="34" charset="0"/>
              </a:rPr>
              <a:t>تعريض الديون </a:t>
            </a:r>
            <a:r>
              <a:rPr lang="ar-DZ" sz="1200" b="1" dirty="0">
                <a:latin typeface="Arial" panose="020B0604020202020204" pitchFamily="34" charset="0"/>
                <a:cs typeface="Arial" panose="020B0604020202020204" pitchFamily="34" charset="0"/>
              </a:rPr>
              <a:t>للضياع أو المماطلة، مثل الكتابة والشــهادة، والكفالة والرهن </a:t>
            </a:r>
            <a:r>
              <a:rPr lang="ar-DZ" sz="1200" b="1" dirty="0" smtClean="0">
                <a:latin typeface="Arial" panose="020B0604020202020204" pitchFamily="34" charset="0"/>
                <a:cs typeface="Arial" panose="020B0604020202020204" pitchFamily="34" charset="0"/>
              </a:rPr>
              <a:t>والشــيكات وسندات </a:t>
            </a:r>
            <a:r>
              <a:rPr lang="ar-DZ" sz="1200" b="1" dirty="0">
                <a:latin typeface="Arial" panose="020B0604020202020204" pitchFamily="34" charset="0"/>
                <a:cs typeface="Arial" panose="020B0604020202020204" pitchFamily="34" charset="0"/>
              </a:rPr>
              <a:t>الإذن، مع بيان ما هو مشــروع أو ممنوع من الضمانات. كما يتناول </a:t>
            </a:r>
            <a:r>
              <a:rPr lang="ar-DZ" sz="1200" b="1" dirty="0" smtClean="0">
                <a:latin typeface="Arial" panose="020B0604020202020204" pitchFamily="34" charset="0"/>
                <a:cs typeface="Arial" panose="020B0604020202020204" pitchFamily="34" charset="0"/>
              </a:rPr>
              <a:t>التمييز بين </a:t>
            </a:r>
            <a:r>
              <a:rPr lang="ar-DZ" sz="1200" b="1" dirty="0">
                <a:latin typeface="Arial" panose="020B0604020202020204" pitchFamily="34" charset="0"/>
                <a:cs typeface="Arial" panose="020B0604020202020204" pitchFamily="34" charset="0"/>
              </a:rPr>
              <a:t>المضمونات </a:t>
            </a:r>
            <a:r>
              <a:rPr lang="ar-DZ" sz="1200" b="1" dirty="0" smtClean="0">
                <a:latin typeface="Arial" panose="020B0604020202020204" pitchFamily="34" charset="0"/>
                <a:cs typeface="Arial" panose="020B0604020202020204" pitchFamily="34" charset="0"/>
              </a:rPr>
              <a:t>والأمانات. ولا </a:t>
            </a:r>
            <a:r>
              <a:rPr lang="ar-DZ" sz="1200" b="1" dirty="0">
                <a:latin typeface="Arial" panose="020B0604020202020204" pitchFamily="34" charset="0"/>
                <a:cs typeface="Arial" panose="020B0604020202020204" pitchFamily="34" charset="0"/>
              </a:rPr>
              <a:t>يتناول هذا المعيار ضمان الإتلاف والجنايات والغصب</a:t>
            </a:r>
            <a:r>
              <a:rPr lang="ar-DZ" sz="1200" b="1" dirty="0" smtClean="0">
                <a:latin typeface="Arial" panose="020B0604020202020204" pitchFamily="34" charset="0"/>
                <a:cs typeface="Arial" panose="020B0604020202020204" pitchFamily="34" charset="0"/>
              </a:rPr>
              <a:t> </a:t>
            </a:r>
            <a:r>
              <a:rPr lang="ar-DZ" sz="1200" b="1" dirty="0">
                <a:latin typeface="Arial" panose="020B0604020202020204" pitchFamily="34" charset="0"/>
                <a:cs typeface="Arial" panose="020B0604020202020204" pitchFamily="34" charset="0"/>
              </a:rPr>
              <a:t>,</a:t>
            </a:r>
            <a:endParaRPr lang="fr-FR" sz="1200" b="1" dirty="0">
              <a:latin typeface="Arial" panose="020B0604020202020204" pitchFamily="34" charset="0"/>
              <a:cs typeface="Arial" panose="020B0604020202020204" pitchFamily="34" charset="0"/>
            </a:endParaRPr>
          </a:p>
        </p:txBody>
      </p:sp>
      <p:sp>
        <p:nvSpPr>
          <p:cNvPr id="5" name="ZoneTexte 4"/>
          <p:cNvSpPr txBox="1"/>
          <p:nvPr/>
        </p:nvSpPr>
        <p:spPr>
          <a:xfrm>
            <a:off x="8156222" y="5311422"/>
            <a:ext cx="3883378" cy="1785104"/>
          </a:xfrm>
          <a:prstGeom prst="rect">
            <a:avLst/>
          </a:prstGeom>
          <a:noFill/>
        </p:spPr>
        <p:txBody>
          <a:bodyPr wrap="square" rtlCol="0">
            <a:spAutoFit/>
          </a:bodyPr>
          <a:lstStyle/>
          <a:p>
            <a:pPr algn="r"/>
            <a:r>
              <a:rPr lang="ar-DZ" sz="1400" b="1" dirty="0" smtClean="0">
                <a:latin typeface="Arial" panose="020B0604020202020204" pitchFamily="34" charset="0"/>
                <a:cs typeface="Arial" panose="020B0604020202020204" pitchFamily="34" charset="0"/>
              </a:rPr>
              <a:t>                      </a:t>
            </a:r>
            <a:r>
              <a:rPr lang="ar-DZ" sz="1400" b="1" u="sng" dirty="0" smtClean="0">
                <a:latin typeface="Arial" panose="020B0604020202020204" pitchFamily="34" charset="0"/>
                <a:cs typeface="Arial" panose="020B0604020202020204" pitchFamily="34" charset="0"/>
              </a:rPr>
              <a:t>أحكام </a:t>
            </a:r>
            <a:r>
              <a:rPr lang="ar-DZ" sz="1400" b="1" u="sng" dirty="0">
                <a:latin typeface="Arial" panose="020B0604020202020204" pitchFamily="34" charset="0"/>
                <a:cs typeface="Arial" panose="020B0604020202020204" pitchFamily="34" charset="0"/>
              </a:rPr>
              <a:t>عامة للضمانات:</a:t>
            </a:r>
            <a:r>
              <a:rPr lang="ar-DZ" sz="1400" b="1" dirty="0">
                <a:latin typeface="Arial" panose="020B0604020202020204" pitchFamily="34" charset="0"/>
                <a:cs typeface="Arial" panose="020B0604020202020204" pitchFamily="34" charset="0"/>
              </a:rPr>
              <a:t/>
            </a:r>
            <a:br>
              <a:rPr lang="ar-DZ" sz="1400" b="1" dirty="0">
                <a:latin typeface="Arial" panose="020B0604020202020204" pitchFamily="34" charset="0"/>
                <a:cs typeface="Arial" panose="020B0604020202020204" pitchFamily="34" charset="0"/>
              </a:rPr>
            </a:br>
            <a:r>
              <a:rPr lang="ar-DZ" sz="1400" b="1" dirty="0" smtClean="0">
                <a:latin typeface="Arial" panose="020B0604020202020204" pitchFamily="34" charset="0"/>
                <a:cs typeface="Arial" panose="020B0604020202020204" pitchFamily="34" charset="0"/>
              </a:rPr>
              <a:t>-مشروعية </a:t>
            </a:r>
            <a:r>
              <a:rPr lang="ar-DZ" sz="1400" b="1" dirty="0">
                <a:latin typeface="Arial" panose="020B0604020202020204" pitchFamily="34" charset="0"/>
                <a:cs typeface="Arial" panose="020B0604020202020204" pitchFamily="34" charset="0"/>
              </a:rPr>
              <a:t>الضمانات وملاءمتها </a:t>
            </a:r>
            <a:r>
              <a:rPr lang="ar-DZ" sz="1400" b="1" dirty="0" smtClean="0">
                <a:latin typeface="Arial" panose="020B0604020202020204" pitchFamily="34" charset="0"/>
                <a:cs typeface="Arial" panose="020B0604020202020204" pitchFamily="34" charset="0"/>
              </a:rPr>
              <a:t>للعقود, </a:t>
            </a:r>
            <a:r>
              <a:rPr lang="ar-DZ" sz="1400" b="1" dirty="0">
                <a:latin typeface="Arial" panose="020B0604020202020204" pitchFamily="34" charset="0"/>
                <a:cs typeface="Arial" panose="020B0604020202020204" pitchFamily="34" charset="0"/>
              </a:rPr>
              <a:t>الضمان في عقود </a:t>
            </a:r>
            <a:r>
              <a:rPr lang="ar-DZ" sz="1400" b="1" dirty="0" smtClean="0">
                <a:latin typeface="Arial" panose="020B0604020202020204" pitchFamily="34" charset="0"/>
                <a:cs typeface="Arial" panose="020B0604020202020204" pitchFamily="34" charset="0"/>
              </a:rPr>
              <a:t>الأمانة, -</a:t>
            </a:r>
            <a:r>
              <a:rPr lang="ar-DZ" sz="1400" b="1" dirty="0">
                <a:latin typeface="Arial" panose="020B0604020202020204" pitchFamily="34" charset="0"/>
                <a:cs typeface="Arial" panose="020B0604020202020204" pitchFamily="34" charset="0"/>
              </a:rPr>
              <a:t>ضمان الأعيان </a:t>
            </a:r>
            <a:r>
              <a:rPr lang="ar-DZ" sz="1400" b="1" dirty="0" smtClean="0">
                <a:latin typeface="Arial" panose="020B0604020202020204" pitchFamily="34" charset="0"/>
                <a:cs typeface="Arial" panose="020B0604020202020204" pitchFamily="34" charset="0"/>
              </a:rPr>
              <a:t>المؤجرة, </a:t>
            </a:r>
            <a:r>
              <a:rPr lang="ar-DZ" sz="1400" b="1" dirty="0">
                <a:latin typeface="Arial" panose="020B0604020202020204" pitchFamily="34" charset="0"/>
                <a:cs typeface="Arial" panose="020B0604020202020204" pitchFamily="34" charset="0"/>
              </a:rPr>
              <a:t>الكتابة والشهادة</a:t>
            </a:r>
            <a:r>
              <a:rPr lang="ar-DZ" sz="1400" b="1" dirty="0" smtClean="0">
                <a:latin typeface="Arial" panose="020B0604020202020204" pitchFamily="34" charset="0"/>
                <a:cs typeface="Arial" panose="020B0604020202020204" pitchFamily="34" charset="0"/>
              </a:rPr>
              <a:t> ،</a:t>
            </a:r>
            <a:br>
              <a:rPr lang="ar-DZ" sz="1400" b="1" dirty="0" smtClean="0">
                <a:latin typeface="Arial" panose="020B0604020202020204" pitchFamily="34" charset="0"/>
                <a:cs typeface="Arial" panose="020B0604020202020204" pitchFamily="34" charset="0"/>
              </a:rPr>
            </a:br>
            <a:r>
              <a:rPr lang="ar-DZ" sz="1400" b="1" dirty="0" smtClean="0">
                <a:latin typeface="Arial" panose="020B0604020202020204" pitchFamily="34" charset="0"/>
                <a:cs typeface="Arial" panose="020B0604020202020204" pitchFamily="34" charset="0"/>
              </a:rPr>
              <a:t>                               </a:t>
            </a:r>
            <a:r>
              <a:rPr lang="ar-DZ" sz="1400" b="1" u="sng" dirty="0" smtClean="0">
                <a:latin typeface="Arial" panose="020B0604020202020204" pitchFamily="34" charset="0"/>
                <a:cs typeface="Arial" panose="020B0604020202020204" pitchFamily="34" charset="0"/>
              </a:rPr>
              <a:t>الكفالة</a:t>
            </a:r>
            <a:r>
              <a:rPr lang="ar-DZ" sz="1400" b="1" dirty="0" smtClean="0">
                <a:latin typeface="Arial" panose="020B0604020202020204" pitchFamily="34" charset="0"/>
                <a:cs typeface="Arial" panose="020B0604020202020204" pitchFamily="34" charset="0"/>
              </a:rPr>
              <a:t>: </a:t>
            </a:r>
          </a:p>
          <a:p>
            <a:pPr algn="r"/>
            <a:r>
              <a:rPr lang="ar-DZ" sz="1400" b="1" dirty="0" smtClean="0">
                <a:latin typeface="Arial" panose="020B0604020202020204" pitchFamily="34" charset="0"/>
                <a:cs typeface="Arial" panose="020B0604020202020204" pitchFamily="34" charset="0"/>
              </a:rPr>
              <a:t>-</a:t>
            </a:r>
            <a:r>
              <a:rPr lang="ar-DZ" sz="1400" b="1" dirty="0">
                <a:latin typeface="Arial" panose="020B0604020202020204" pitchFamily="34" charset="0"/>
                <a:cs typeface="Arial" panose="020B0604020202020204" pitchFamily="34" charset="0"/>
              </a:rPr>
              <a:t>مشروعية الكفالة </a:t>
            </a:r>
            <a:r>
              <a:rPr lang="ar-DZ" sz="1400" b="1" dirty="0" smtClean="0">
                <a:latin typeface="Arial" panose="020B0604020202020204" pitchFamily="34" charset="0"/>
                <a:cs typeface="Arial" panose="020B0604020202020204" pitchFamily="34" charset="0"/>
              </a:rPr>
              <a:t>وأنواعها, </a:t>
            </a:r>
            <a:r>
              <a:rPr lang="ar-DZ" sz="1400" b="1" dirty="0">
                <a:latin typeface="Arial" panose="020B0604020202020204" pitchFamily="34" charset="0"/>
                <a:cs typeface="Arial" panose="020B0604020202020204" pitchFamily="34" charset="0"/>
              </a:rPr>
              <a:t>ضمان المجهول، وما لم يجب</a:t>
            </a:r>
            <a:r>
              <a:rPr lang="ar-DZ" sz="1400" dirty="0" smtClean="0">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 مقتضى الكفالة</a:t>
            </a:r>
            <a:r>
              <a:rPr lang="ar-DZ" sz="1400" dirty="0" smtClean="0">
                <a:latin typeface="Arial" panose="020B0604020202020204" pitchFamily="34" charset="0"/>
                <a:cs typeface="Arial" panose="020B0604020202020204" pitchFamily="34" charset="0"/>
              </a:rPr>
              <a:t> ،</a:t>
            </a:r>
            <a:r>
              <a:rPr lang="ar-DZ" sz="1400" b="1" dirty="0" smtClean="0">
                <a:latin typeface="Arial" panose="020B0604020202020204" pitchFamily="34" charset="0"/>
                <a:cs typeface="Arial" panose="020B0604020202020204" pitchFamily="34" charset="0"/>
              </a:rPr>
              <a:t/>
            </a:r>
            <a:br>
              <a:rPr lang="ar-DZ" sz="1400" b="1" dirty="0" smtClean="0">
                <a:latin typeface="Arial" panose="020B0604020202020204" pitchFamily="34" charset="0"/>
                <a:cs typeface="Arial" panose="020B0604020202020204" pitchFamily="34" charset="0"/>
              </a:rPr>
            </a:br>
            <a:r>
              <a:rPr lang="ar-DZ" sz="1400" b="1" dirty="0" smtClean="0">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
            </a:r>
            <a:br>
              <a:rPr lang="ar-DZ" sz="1200" b="1" dirty="0" smtClean="0">
                <a:latin typeface="Arial" panose="020B0604020202020204" pitchFamily="34" charset="0"/>
                <a:cs typeface="Arial" panose="020B0604020202020204" pitchFamily="34" charset="0"/>
              </a:rPr>
            </a:br>
            <a:endParaRPr lang="fr-FR" sz="1200" b="1" dirty="0">
              <a:latin typeface="Arial" panose="020B0604020202020204" pitchFamily="34" charset="0"/>
              <a:cs typeface="Arial" panose="020B0604020202020204" pitchFamily="34" charset="0"/>
            </a:endParaRPr>
          </a:p>
        </p:txBody>
      </p:sp>
      <p:sp>
        <p:nvSpPr>
          <p:cNvPr id="11" name="Rectangle 10"/>
          <p:cNvSpPr/>
          <p:nvPr/>
        </p:nvSpPr>
        <p:spPr>
          <a:xfrm>
            <a:off x="0" y="5215467"/>
            <a:ext cx="3793067" cy="1642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4666" y="5311422"/>
            <a:ext cx="3623733" cy="1600438"/>
          </a:xfrm>
          <a:prstGeom prst="rect">
            <a:avLst/>
          </a:prstGeom>
          <a:noFill/>
        </p:spPr>
        <p:txBody>
          <a:bodyPr wrap="square" rtlCol="0">
            <a:spAutoFit/>
          </a:bodyPr>
          <a:lstStyle/>
          <a:p>
            <a:pPr algn="r"/>
            <a:r>
              <a:rPr lang="ar-DZ" sz="1400" b="1" u="sng" dirty="0" smtClean="0">
                <a:latin typeface="Arial" panose="020B0604020202020204" pitchFamily="34" charset="0"/>
                <a:cs typeface="Arial" panose="020B0604020202020204" pitchFamily="34" charset="0"/>
              </a:rPr>
              <a:t>الرهن</a:t>
            </a:r>
            <a:r>
              <a:rPr lang="ar-DZ" sz="1400" b="1" dirty="0" smtClean="0">
                <a:latin typeface="Arial" panose="020B0604020202020204" pitchFamily="34" charset="0"/>
                <a:cs typeface="Arial" panose="020B0604020202020204" pitchFamily="34" charset="0"/>
              </a:rPr>
              <a:t> هو</a:t>
            </a:r>
            <a:r>
              <a:rPr lang="ar-DZ" sz="1400" b="1" dirty="0">
                <a:latin typeface="Arial" panose="020B0604020202020204" pitchFamily="34" charset="0"/>
                <a:cs typeface="Arial" panose="020B0604020202020204" pitchFamily="34" charset="0"/>
              </a:rPr>
              <a:t>: جعل عين مالية أو ما في حكمها وثيقة </a:t>
            </a:r>
            <a:r>
              <a:rPr lang="ar-DZ" sz="1400" b="1" dirty="0" smtClean="0">
                <a:latin typeface="Arial" panose="020B0604020202020204" pitchFamily="34" charset="0"/>
                <a:cs typeface="Arial" panose="020B0604020202020204" pitchFamily="34" charset="0"/>
              </a:rPr>
              <a:t>بدين يســتوفي </a:t>
            </a:r>
            <a:r>
              <a:rPr lang="ar-DZ" sz="1400" b="1" dirty="0">
                <a:latin typeface="Arial" panose="020B0604020202020204" pitchFamily="34" charset="0"/>
                <a:cs typeface="Arial" panose="020B0604020202020204" pitchFamily="34" charset="0"/>
              </a:rPr>
              <a:t>منها أو </a:t>
            </a:r>
            <a:r>
              <a:rPr lang="ar-DZ" sz="1400" b="1" dirty="0" smtClean="0">
                <a:latin typeface="Arial" panose="020B0604020202020204" pitchFamily="34" charset="0"/>
                <a:cs typeface="Arial" panose="020B0604020202020204" pitchFamily="34" charset="0"/>
              </a:rPr>
              <a:t>من ثمنها </a:t>
            </a:r>
            <a:r>
              <a:rPr lang="ar-DZ" sz="1400" b="1" dirty="0">
                <a:latin typeface="Arial" panose="020B0604020202020204" pitchFamily="34" charset="0"/>
                <a:cs typeface="Arial" panose="020B0604020202020204" pitchFamily="34" charset="0"/>
              </a:rPr>
              <a:t>إذا تعذر </a:t>
            </a:r>
            <a:r>
              <a:rPr lang="ar-DZ" sz="1400" b="1" dirty="0" smtClean="0">
                <a:latin typeface="Arial" panose="020B0604020202020204" pitchFamily="34" charset="0"/>
                <a:cs typeface="Arial" panose="020B0604020202020204" pitchFamily="34" charset="0"/>
              </a:rPr>
              <a:t>الوفاء</a:t>
            </a:r>
          </a:p>
          <a:p>
            <a:pPr algn="r"/>
            <a:endParaRPr lang="ar-DZ" sz="1400" b="1" u="sng" dirty="0" smtClean="0">
              <a:latin typeface="Arial" panose="020B0604020202020204" pitchFamily="34" charset="0"/>
              <a:cs typeface="Arial" panose="020B0604020202020204" pitchFamily="34" charset="0"/>
            </a:endParaRPr>
          </a:p>
          <a:p>
            <a:pPr algn="r"/>
            <a:r>
              <a:rPr lang="ar-DZ" sz="1400" b="1" u="sng" dirty="0" smtClean="0">
                <a:latin typeface="Arial" panose="020B0604020202020204" pitchFamily="34" charset="0"/>
                <a:cs typeface="Arial" panose="020B0604020202020204" pitchFamily="34" charset="0"/>
              </a:rPr>
              <a:t>صور </a:t>
            </a:r>
            <a:r>
              <a:rPr lang="ar-DZ" sz="1400" b="1" u="sng" dirty="0">
                <a:latin typeface="Arial" panose="020B0604020202020204" pitchFamily="34" charset="0"/>
                <a:cs typeface="Arial" panose="020B0604020202020204" pitchFamily="34" charset="0"/>
              </a:rPr>
              <a:t>تحقق مقاصد الضمان</a:t>
            </a:r>
            <a:r>
              <a:rPr lang="ar-DZ" sz="1400" b="1" dirty="0" smtClean="0">
                <a:latin typeface="Arial" panose="020B0604020202020204" pitchFamily="34" charset="0"/>
                <a:cs typeface="Arial" panose="020B0604020202020204" pitchFamily="34" charset="0"/>
              </a:rPr>
              <a:t> :</a:t>
            </a:r>
            <a:r>
              <a:rPr lang="ar-DZ" sz="1400" b="1" u="sng" dirty="0" smtClean="0">
                <a:latin typeface="Arial" panose="020B0604020202020204" pitchFamily="34" charset="0"/>
                <a:cs typeface="Arial" panose="020B0604020202020204" pitchFamily="34" charset="0"/>
              </a:rPr>
              <a:t/>
            </a:r>
            <a:br>
              <a:rPr lang="ar-DZ" sz="1400" b="1" u="sng" dirty="0" smtClean="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اشتراط حلول الأقساط بالتخلف عن </a:t>
            </a:r>
            <a:r>
              <a:rPr lang="ar-DZ" sz="1400" b="1" dirty="0" smtClean="0">
                <a:latin typeface="Arial" panose="020B0604020202020204" pitchFamily="34" charset="0"/>
                <a:cs typeface="Arial" panose="020B0604020202020204" pitchFamily="34" charset="0"/>
              </a:rPr>
              <a:t>السداد</a:t>
            </a:r>
            <a:r>
              <a:rPr lang="ar-DZ" sz="1400" dirty="0" smtClean="0">
                <a:latin typeface="Arial" panose="020B0604020202020204" pitchFamily="34" charset="0"/>
                <a:cs typeface="Arial" panose="020B0604020202020204" pitchFamily="34" charset="0"/>
              </a:rPr>
              <a:t/>
            </a:r>
            <a:br>
              <a:rPr lang="ar-DZ" sz="1400" dirty="0" smtClean="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فسخ البيع المؤجل الثمن للإخلال بأداء الثمن</a:t>
            </a:r>
            <a:r>
              <a:rPr lang="ar-DZ" sz="1400" b="1" dirty="0" smtClean="0">
                <a:latin typeface="Arial" panose="020B0604020202020204" pitchFamily="34" charset="0"/>
                <a:cs typeface="Arial" panose="020B0604020202020204" pitchFamily="34" charset="0"/>
              </a:rPr>
              <a:t> </a:t>
            </a:r>
            <a:br>
              <a:rPr lang="ar-DZ" sz="1400" b="1" dirty="0" smtClean="0">
                <a:latin typeface="Arial" panose="020B0604020202020204" pitchFamily="34" charset="0"/>
                <a:cs typeface="Arial" panose="020B0604020202020204" pitchFamily="34" charset="0"/>
              </a:rPr>
            </a:br>
            <a:endParaRPr lang="fr-FR" sz="1400" b="1" u="sng" dirty="0">
              <a:latin typeface="Arial" panose="020B0604020202020204" pitchFamily="34" charset="0"/>
              <a:cs typeface="Arial" panose="020B0604020202020204" pitchFamily="34" charset="0"/>
            </a:endParaRPr>
          </a:p>
        </p:txBody>
      </p:sp>
      <p:sp>
        <p:nvSpPr>
          <p:cNvPr id="13" name="Rectangle 12"/>
          <p:cNvSpPr/>
          <p:nvPr/>
        </p:nvSpPr>
        <p:spPr>
          <a:xfrm>
            <a:off x="8613422" y="270933"/>
            <a:ext cx="3426178" cy="1415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8613422" y="270932"/>
            <a:ext cx="3426178" cy="1415772"/>
          </a:xfrm>
          <a:prstGeom prst="rect">
            <a:avLst/>
          </a:prstGeom>
          <a:noFill/>
        </p:spPr>
        <p:txBody>
          <a:bodyPr wrap="square" rtlCol="0">
            <a:spAutoFit/>
          </a:bodyPr>
          <a:lstStyle/>
          <a:p>
            <a:pPr algn="r"/>
            <a:r>
              <a:rPr lang="ar-DZ" sz="1400" b="1" u="sng" dirty="0">
                <a:latin typeface="Arial" panose="020B0604020202020204" pitchFamily="34" charset="0"/>
                <a:cs typeface="Arial" panose="020B0604020202020204" pitchFamily="34" charset="0"/>
              </a:rPr>
              <a:t>التطبيقات المعاصرة للضمانات</a:t>
            </a:r>
            <a:r>
              <a:rPr lang="ar-DZ" sz="1400" b="1" dirty="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
            </a:r>
            <a:br>
              <a:rPr lang="ar-DZ" sz="1200" b="1" dirty="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-خطاب الضمان, </a:t>
            </a:r>
            <a:r>
              <a:rPr lang="ar-DZ" sz="1200" b="1" dirty="0">
                <a:latin typeface="Arial" panose="020B0604020202020204" pitchFamily="34" charset="0"/>
                <a:cs typeface="Arial" panose="020B0604020202020204" pitchFamily="34" charset="0"/>
              </a:rPr>
              <a:t>الاعتماد المستندي</a:t>
            </a:r>
            <a:r>
              <a:rPr lang="ar-DZ" sz="1200" b="1" dirty="0" smtClean="0">
                <a:latin typeface="Arial" panose="020B0604020202020204" pitchFamily="34" charset="0"/>
                <a:cs typeface="Arial" panose="020B0604020202020204" pitchFamily="34" charset="0"/>
              </a:rPr>
              <a:t> , </a:t>
            </a:r>
            <a:r>
              <a:rPr lang="ar-DZ" sz="1200" b="1" dirty="0">
                <a:latin typeface="Arial" panose="020B0604020202020204" pitchFamily="34" charset="0"/>
                <a:cs typeface="Arial" panose="020B0604020202020204" pitchFamily="34" charset="0"/>
              </a:rPr>
              <a:t>استخدام الشيكات أو السندات </a:t>
            </a:r>
            <a:r>
              <a:rPr lang="ar-DZ" sz="1200" b="1" dirty="0" err="1" smtClean="0">
                <a:latin typeface="Arial" panose="020B0604020202020204" pitchFamily="34" charset="0"/>
                <a:cs typeface="Arial" panose="020B0604020202020204" pitchFamily="34" charset="0"/>
              </a:rPr>
              <a:t>الإذنية</a:t>
            </a:r>
            <a:r>
              <a:rPr lang="ar-DZ" sz="1200" b="1" dirty="0" smtClean="0">
                <a:latin typeface="Arial" panose="020B0604020202020204" pitchFamily="34" charset="0"/>
                <a:cs typeface="Arial" panose="020B0604020202020204" pitchFamily="34" charset="0"/>
              </a:rPr>
              <a:t>, </a:t>
            </a:r>
            <a:r>
              <a:rPr lang="ar-DZ" sz="1200" b="1" dirty="0">
                <a:latin typeface="Arial" panose="020B0604020202020204" pitchFamily="34" charset="0"/>
                <a:cs typeface="Arial" panose="020B0604020202020204" pitchFamily="34" charset="0"/>
              </a:rPr>
              <a:t>التأمين على الديون</a:t>
            </a:r>
            <a:r>
              <a:rPr lang="ar-DZ" sz="1200" b="1" dirty="0" smtClean="0">
                <a:latin typeface="Arial" panose="020B0604020202020204" pitchFamily="34" charset="0"/>
                <a:cs typeface="Arial" panose="020B0604020202020204" pitchFamily="34" charset="0"/>
              </a:rPr>
              <a:t> ،</a:t>
            </a:r>
            <a:r>
              <a:rPr lang="ar-DZ" sz="1200" b="1" dirty="0">
                <a:latin typeface="Arial" panose="020B0604020202020204" pitchFamily="34" charset="0"/>
                <a:cs typeface="Arial" panose="020B0604020202020204" pitchFamily="34" charset="0"/>
              </a:rPr>
              <a:t> تجميد الأرصدة النقدية </a:t>
            </a:r>
            <a:r>
              <a:rPr lang="ar-DZ" sz="1200" b="1" dirty="0" smtClean="0">
                <a:latin typeface="Arial" panose="020B0604020202020204" pitchFamily="34" charset="0"/>
                <a:cs typeface="Arial" panose="020B0604020202020204" pitchFamily="34" charset="0"/>
              </a:rPr>
              <a:t>(إيقاف سحبها), التعهــد بالتبرع لجبر خســارة الاســتثمار (أو ما يســمى ضمان الطرف الثالث), </a:t>
            </a:r>
            <a:r>
              <a:rPr lang="ar-DZ" sz="1200" b="1" dirty="0">
                <a:latin typeface="Arial" panose="020B0604020202020204" pitchFamily="34" charset="0"/>
                <a:cs typeface="Arial" panose="020B0604020202020204" pitchFamily="34" charset="0"/>
              </a:rPr>
              <a:t>ضمان الاكتتاب بالأسهم </a:t>
            </a:r>
            <a:r>
              <a:rPr lang="ar-DZ" sz="1200" b="1" dirty="0" smtClean="0">
                <a:latin typeface="Arial" panose="020B0604020202020204" pitchFamily="34" charset="0"/>
                <a:cs typeface="Arial" panose="020B0604020202020204" pitchFamily="34" charset="0"/>
              </a:rPr>
              <a:t>(التعهد بالاكتتاب), الضمان في المزايدات أو المناقصات، وهامش الجدية في المرابحات، والعربون, </a:t>
            </a:r>
            <a:r>
              <a:rPr lang="ar-DZ" sz="1200" b="1" dirty="0">
                <a:latin typeface="Arial" panose="020B0604020202020204" pitchFamily="34" charset="0"/>
                <a:cs typeface="Arial" panose="020B0604020202020204" pitchFamily="34" charset="0"/>
              </a:rPr>
              <a:t>حق الأولوية في الاستيفاء وحق </a:t>
            </a:r>
            <a:r>
              <a:rPr lang="ar-DZ" sz="1200" b="1" dirty="0" smtClean="0">
                <a:latin typeface="Arial" panose="020B0604020202020204" pitchFamily="34" charset="0"/>
                <a:cs typeface="Arial" panose="020B0604020202020204" pitchFamily="34" charset="0"/>
              </a:rPr>
              <a:t>التتبع, </a:t>
            </a:r>
            <a:endParaRPr lang="fr-FR" sz="1400" b="1" dirty="0">
              <a:latin typeface="Arial" panose="020B0604020202020204" pitchFamily="34" charset="0"/>
              <a:cs typeface="Arial" panose="020B0604020202020204" pitchFamily="34" charset="0"/>
            </a:endParaRPr>
          </a:p>
        </p:txBody>
      </p:sp>
      <p:sp>
        <p:nvSpPr>
          <p:cNvPr id="16" name="Rectangle à coins arrondis 15"/>
          <p:cNvSpPr/>
          <p:nvPr/>
        </p:nvSpPr>
        <p:spPr>
          <a:xfrm>
            <a:off x="4312356" y="6175022"/>
            <a:ext cx="3307644" cy="682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312356" y="6254901"/>
            <a:ext cx="3228622" cy="523220"/>
          </a:xfrm>
          <a:prstGeom prst="rect">
            <a:avLst/>
          </a:prstGeom>
          <a:noFill/>
        </p:spPr>
        <p:txBody>
          <a:bodyPr wrap="square" rtlCol="0">
            <a:spAutoFit/>
          </a:bodyPr>
          <a:lstStyle/>
          <a:p>
            <a:pPr algn="ctr"/>
            <a:r>
              <a:rPr lang="ar-DZ" sz="1400" b="1" u="sng" dirty="0" smtClean="0">
                <a:latin typeface="Arial" panose="020B0604020202020204" pitchFamily="34" charset="0"/>
                <a:cs typeface="Arial" panose="020B0604020202020204" pitchFamily="34" charset="0"/>
              </a:rPr>
              <a:t>تاريخ إصدار المعيار:</a:t>
            </a:r>
          </a:p>
          <a:p>
            <a:pPr algn="r" rtl="1"/>
            <a:r>
              <a:rPr lang="ar-DZ" sz="1400" b="1" dirty="0" smtClean="0">
                <a:latin typeface="Arial" panose="020B0604020202020204" pitchFamily="34" charset="0"/>
                <a:cs typeface="Arial" panose="020B0604020202020204" pitchFamily="34" charset="0"/>
              </a:rPr>
              <a:t>    صدر </a:t>
            </a:r>
            <a:r>
              <a:rPr lang="ar-DZ" sz="1400" b="1" dirty="0">
                <a:latin typeface="Arial" panose="020B0604020202020204" pitchFamily="34" charset="0"/>
                <a:cs typeface="Arial" panose="020B0604020202020204" pitchFamily="34" charset="0"/>
              </a:rPr>
              <a:t>هذا المعيار </a:t>
            </a:r>
            <a:r>
              <a:rPr lang="ar-DZ" sz="1400" b="1" dirty="0" smtClean="0">
                <a:latin typeface="Arial" panose="020B0604020202020204" pitchFamily="34" charset="0"/>
                <a:cs typeface="Arial" panose="020B0604020202020204" pitchFamily="34" charset="0"/>
              </a:rPr>
              <a:t>بتاريخ : 23 ماي 2001</a:t>
            </a:r>
            <a:endParaRPr lang="fr-F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220109"/>
      </p:ext>
    </p:extLst>
  </p:cSld>
  <p:clrMapOvr>
    <a:masterClrMapping/>
  </p:clrMapOvr>
  <mc:AlternateContent xmlns:mc="http://schemas.openxmlformats.org/markup-compatibility/2006" xmlns:p14="http://schemas.microsoft.com/office/powerpoint/2010/main">
    <mc:Choice Requires="p14">
      <p:transition spd="med" p14:dur="700" advTm="134033">
        <p:fade/>
      </p:transition>
    </mc:Choice>
    <mc:Fallback xmlns="">
      <p:transition spd="med" advTm="134033">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رابط مستقيم 2">
            <a:extLst>
              <a:ext uri="{FF2B5EF4-FFF2-40B4-BE49-F238E27FC236}">
                <a16:creationId xmlns="" xmlns:a16="http://schemas.microsoft.com/office/drawing/2014/main" id="{F0ED6F6C-08AF-47F0-9227-65328AC26E34}"/>
              </a:ext>
            </a:extLst>
          </p:cNvPr>
          <p:cNvCxnSpPr/>
          <p:nvPr/>
        </p:nvCxnSpPr>
        <p:spPr>
          <a:xfrm flipH="1">
            <a:off x="754616" y="2858935"/>
            <a:ext cx="11001009" cy="49147"/>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رابط مستقيم 3">
            <a:extLst>
              <a:ext uri="{FF2B5EF4-FFF2-40B4-BE49-F238E27FC236}">
                <a16:creationId xmlns="" xmlns:a16="http://schemas.microsoft.com/office/drawing/2014/main" id="{BD32BB71-266E-416C-911C-0E7EA093FE0F}"/>
              </a:ext>
            </a:extLst>
          </p:cNvPr>
          <p:cNvCxnSpPr/>
          <p:nvPr/>
        </p:nvCxnSpPr>
        <p:spPr>
          <a:xfrm flipH="1">
            <a:off x="754615" y="4832199"/>
            <a:ext cx="11194673" cy="33866"/>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مربع نص 4">
            <a:extLst>
              <a:ext uri="{FF2B5EF4-FFF2-40B4-BE49-F238E27FC236}">
                <a16:creationId xmlns="" xmlns:a16="http://schemas.microsoft.com/office/drawing/2014/main" id="{1E5C0A82-7A43-4FEA-8D6B-E69605F1F9F6}"/>
              </a:ext>
            </a:extLst>
          </p:cNvPr>
          <p:cNvSpPr txBox="1"/>
          <p:nvPr/>
        </p:nvSpPr>
        <p:spPr>
          <a:xfrm>
            <a:off x="2839269" y="123979"/>
            <a:ext cx="6120585" cy="764184"/>
          </a:xfrm>
          <a:prstGeom prst="rect">
            <a:avLst/>
          </a:prstGeom>
          <a:noFill/>
        </p:spPr>
        <p:txBody>
          <a:bodyPr wrap="none" rtlCol="1">
            <a:spAutoFit/>
          </a:bodyPr>
          <a:lstStyle/>
          <a:p>
            <a:pPr algn="r">
              <a:lnSpc>
                <a:spcPct val="107000"/>
              </a:lnSpc>
              <a:spcAft>
                <a:spcPts val="0"/>
              </a:spcAft>
            </a:pPr>
            <a:r>
              <a:rPr lang="ar-DZ" sz="4400" b="1" dirty="0" smtClean="0">
                <a:solidFill>
                  <a:schemeClr val="accent2"/>
                </a:solidFill>
                <a:effectLst/>
                <a:latin typeface="Arial" panose="020B0604020202020204" pitchFamily="34" charset="0"/>
                <a:ea typeface="Calibri" panose="020F0502020204030204" pitchFamily="34" charset="0"/>
                <a:cs typeface="Arial" panose="020B0604020202020204" pitchFamily="34" charset="0"/>
              </a:rPr>
              <a:t>معيار 07: الحوالة (معيار معدل)</a:t>
            </a:r>
            <a:endParaRPr lang="fr-FR" sz="36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 xmlns:a16="http://schemas.microsoft.com/office/drawing/2014/main" id="{9D647EDA-6920-492F-817B-48B56A32789A}"/>
              </a:ext>
            </a:extLst>
          </p:cNvPr>
          <p:cNvSpPr txBox="1"/>
          <p:nvPr/>
        </p:nvSpPr>
        <p:spPr>
          <a:xfrm>
            <a:off x="10182527" y="2138641"/>
            <a:ext cx="800219" cy="769441"/>
          </a:xfrm>
          <a:prstGeom prst="rect">
            <a:avLst/>
          </a:prstGeom>
          <a:noFill/>
        </p:spPr>
        <p:txBody>
          <a:bodyPr wrap="none" rtlCol="1">
            <a:spAutoFit/>
          </a:bodyPr>
          <a:lstStyle/>
          <a:p>
            <a:r>
              <a:rPr lang="ar-SY" sz="4400" dirty="0"/>
              <a:t>01</a:t>
            </a:r>
          </a:p>
        </p:txBody>
      </p:sp>
      <p:sp>
        <p:nvSpPr>
          <p:cNvPr id="7" name="مربع نص 6">
            <a:extLst>
              <a:ext uri="{FF2B5EF4-FFF2-40B4-BE49-F238E27FC236}">
                <a16:creationId xmlns="" xmlns:a16="http://schemas.microsoft.com/office/drawing/2014/main" id="{4F6BD6DD-3568-4F98-82BC-9B84B3A0057E}"/>
              </a:ext>
            </a:extLst>
          </p:cNvPr>
          <p:cNvSpPr txBox="1"/>
          <p:nvPr/>
        </p:nvSpPr>
        <p:spPr>
          <a:xfrm>
            <a:off x="7821365" y="2123440"/>
            <a:ext cx="800219" cy="769441"/>
          </a:xfrm>
          <a:prstGeom prst="rect">
            <a:avLst/>
          </a:prstGeom>
          <a:noFill/>
        </p:spPr>
        <p:txBody>
          <a:bodyPr wrap="none" rtlCol="1">
            <a:spAutoFit/>
          </a:bodyPr>
          <a:lstStyle/>
          <a:p>
            <a:r>
              <a:rPr lang="ar-SY" sz="4400" dirty="0"/>
              <a:t>02</a:t>
            </a:r>
          </a:p>
        </p:txBody>
      </p:sp>
      <p:sp>
        <p:nvSpPr>
          <p:cNvPr id="8" name="مربع نص 7">
            <a:extLst>
              <a:ext uri="{FF2B5EF4-FFF2-40B4-BE49-F238E27FC236}">
                <a16:creationId xmlns="" xmlns:a16="http://schemas.microsoft.com/office/drawing/2014/main" id="{63FEFA9E-BBCB-4A89-B7EC-13AA5756BBFF}"/>
              </a:ext>
            </a:extLst>
          </p:cNvPr>
          <p:cNvSpPr txBox="1"/>
          <p:nvPr/>
        </p:nvSpPr>
        <p:spPr>
          <a:xfrm>
            <a:off x="4905699" y="2081985"/>
            <a:ext cx="800219" cy="769441"/>
          </a:xfrm>
          <a:prstGeom prst="rect">
            <a:avLst/>
          </a:prstGeom>
          <a:noFill/>
        </p:spPr>
        <p:txBody>
          <a:bodyPr wrap="none" rtlCol="1">
            <a:spAutoFit/>
          </a:bodyPr>
          <a:lstStyle/>
          <a:p>
            <a:r>
              <a:rPr lang="ar-SY" sz="4400" dirty="0"/>
              <a:t>03</a:t>
            </a:r>
          </a:p>
        </p:txBody>
      </p:sp>
      <p:sp>
        <p:nvSpPr>
          <p:cNvPr id="9" name="مربع نص 8">
            <a:extLst>
              <a:ext uri="{FF2B5EF4-FFF2-40B4-BE49-F238E27FC236}">
                <a16:creationId xmlns="" xmlns:a16="http://schemas.microsoft.com/office/drawing/2014/main" id="{1012F93A-6EA6-467A-9E6E-EAE883836E9C}"/>
              </a:ext>
            </a:extLst>
          </p:cNvPr>
          <p:cNvSpPr txBox="1"/>
          <p:nvPr/>
        </p:nvSpPr>
        <p:spPr>
          <a:xfrm>
            <a:off x="1925594" y="2178804"/>
            <a:ext cx="800219" cy="769441"/>
          </a:xfrm>
          <a:prstGeom prst="rect">
            <a:avLst/>
          </a:prstGeom>
          <a:noFill/>
        </p:spPr>
        <p:txBody>
          <a:bodyPr wrap="none" rtlCol="1">
            <a:spAutoFit/>
          </a:bodyPr>
          <a:lstStyle/>
          <a:p>
            <a:r>
              <a:rPr lang="ar-SY" sz="4400" dirty="0"/>
              <a:t>04</a:t>
            </a:r>
          </a:p>
        </p:txBody>
      </p:sp>
      <p:sp>
        <p:nvSpPr>
          <p:cNvPr id="10" name="مربع نص 9">
            <a:extLst>
              <a:ext uri="{FF2B5EF4-FFF2-40B4-BE49-F238E27FC236}">
                <a16:creationId xmlns="" xmlns:a16="http://schemas.microsoft.com/office/drawing/2014/main" id="{BF4B77A1-D914-4A56-8449-9F7FA384A193}"/>
              </a:ext>
            </a:extLst>
          </p:cNvPr>
          <p:cNvSpPr txBox="1"/>
          <p:nvPr/>
        </p:nvSpPr>
        <p:spPr>
          <a:xfrm>
            <a:off x="9989823" y="2894695"/>
            <a:ext cx="1260281" cy="369332"/>
          </a:xfrm>
          <a:prstGeom prst="rect">
            <a:avLst/>
          </a:prstGeom>
          <a:noFill/>
        </p:spPr>
        <p:txBody>
          <a:bodyPr wrap="none" rtlCol="1">
            <a:spAutoFit/>
          </a:bodyPr>
          <a:lstStyle/>
          <a:p>
            <a:r>
              <a:rPr lang="ar-DZ" b="1" dirty="0" smtClean="0">
                <a:solidFill>
                  <a:schemeClr val="accent2"/>
                </a:solidFill>
                <a:latin typeface="Arial" panose="020B0604020202020204" pitchFamily="34" charset="0"/>
                <a:cs typeface="Arial" panose="020B0604020202020204" pitchFamily="34" charset="0"/>
              </a:rPr>
              <a:t>تعريف الحوالة</a:t>
            </a:r>
            <a:endParaRPr lang="ar-SY" b="1" dirty="0">
              <a:solidFill>
                <a:schemeClr val="accent2"/>
              </a:solidFill>
              <a:latin typeface="Arial" panose="020B0604020202020204" pitchFamily="34" charset="0"/>
              <a:cs typeface="Arial" panose="020B0604020202020204" pitchFamily="34" charset="0"/>
            </a:endParaRPr>
          </a:p>
        </p:txBody>
      </p:sp>
      <p:sp>
        <p:nvSpPr>
          <p:cNvPr id="11" name="مربع نص 10">
            <a:extLst>
              <a:ext uri="{FF2B5EF4-FFF2-40B4-BE49-F238E27FC236}">
                <a16:creationId xmlns="" xmlns:a16="http://schemas.microsoft.com/office/drawing/2014/main" id="{21610AD4-1600-4F17-A56F-747B23B53A2A}"/>
              </a:ext>
            </a:extLst>
          </p:cNvPr>
          <p:cNvSpPr txBox="1"/>
          <p:nvPr/>
        </p:nvSpPr>
        <p:spPr>
          <a:xfrm>
            <a:off x="9448669" y="3217372"/>
            <a:ext cx="2428415" cy="1200329"/>
          </a:xfrm>
          <a:prstGeom prst="rect">
            <a:avLst/>
          </a:prstGeom>
          <a:noFill/>
        </p:spPr>
        <p:txBody>
          <a:bodyPr wrap="square" rtlCol="1">
            <a:spAutoFit/>
          </a:bodyPr>
          <a:lstStyle/>
          <a:p>
            <a:pPr algn="ctr"/>
            <a:r>
              <a:rPr lang="ar-DZ" sz="1200" b="1" dirty="0">
                <a:latin typeface="Arial" panose="020B0604020202020204" pitchFamily="34" charset="0"/>
                <a:cs typeface="Arial" panose="020B0604020202020204" pitchFamily="34" charset="0"/>
              </a:rPr>
              <a:t>حوالة الديــن هي نقل الدين من ذمة </a:t>
            </a:r>
            <a:r>
              <a:rPr lang="ar-DZ" sz="1200" b="1" dirty="0" err="1">
                <a:latin typeface="Arial" panose="020B0604020202020204" pitchFamily="34" charset="0"/>
                <a:cs typeface="Arial" panose="020B0604020202020204" pitchFamily="34" charset="0"/>
              </a:rPr>
              <a:t>المحيل</a:t>
            </a:r>
            <a:r>
              <a:rPr lang="ar-DZ" sz="1200" b="1" dirty="0">
                <a:latin typeface="Arial" panose="020B0604020202020204" pitchFamily="34" charset="0"/>
                <a:cs typeface="Arial" panose="020B0604020202020204" pitchFamily="34" charset="0"/>
              </a:rPr>
              <a:t> إلى ذمــة المحال عليه أي يتغير</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فيها المدين إلى مدين آخر، وتختلف عن حوالة ّ الحق التي هي حلول دائن محل دائن</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آخر</a:t>
            </a:r>
            <a:r>
              <a:rPr lang="ar-DZ" sz="1200" b="1" dirty="0" smtClean="0">
                <a:latin typeface="Arial" panose="020B0604020202020204" pitchFamily="34" charset="0"/>
                <a:cs typeface="Arial" panose="020B0604020202020204" pitchFamily="34" charset="0"/>
              </a:rPr>
              <a:t> </a:t>
            </a:r>
            <a:br>
              <a:rPr lang="ar-DZ" sz="1200" b="1" dirty="0" smtClean="0">
                <a:latin typeface="Arial" panose="020B0604020202020204" pitchFamily="34" charset="0"/>
                <a:cs typeface="Arial" panose="020B0604020202020204" pitchFamily="34" charset="0"/>
              </a:rPr>
            </a:br>
            <a:endParaRPr lang="ar-SY" sz="1200" b="1" dirty="0">
              <a:latin typeface="Arial" panose="020B0604020202020204" pitchFamily="34" charset="0"/>
              <a:cs typeface="Arial" panose="020B0604020202020204" pitchFamily="34" charset="0"/>
            </a:endParaRPr>
          </a:p>
        </p:txBody>
      </p:sp>
      <p:sp>
        <p:nvSpPr>
          <p:cNvPr id="12" name="مربع نص 11">
            <a:extLst>
              <a:ext uri="{FF2B5EF4-FFF2-40B4-BE49-F238E27FC236}">
                <a16:creationId xmlns="" xmlns:a16="http://schemas.microsoft.com/office/drawing/2014/main" id="{6C17A5E2-3551-4BF1-8CF7-A646B79492B4}"/>
              </a:ext>
            </a:extLst>
          </p:cNvPr>
          <p:cNvSpPr txBox="1"/>
          <p:nvPr/>
        </p:nvSpPr>
        <p:spPr>
          <a:xfrm>
            <a:off x="7417204" y="2894206"/>
            <a:ext cx="1566454" cy="369332"/>
          </a:xfrm>
          <a:prstGeom prst="rect">
            <a:avLst/>
          </a:prstGeom>
          <a:noFill/>
        </p:spPr>
        <p:txBody>
          <a:bodyPr wrap="none" rtlCol="1">
            <a:spAutoFit/>
          </a:bodyPr>
          <a:lstStyle/>
          <a:p>
            <a:r>
              <a:rPr lang="ar-DZ" b="1" dirty="0">
                <a:solidFill>
                  <a:schemeClr val="accent2"/>
                </a:solidFill>
                <a:latin typeface="Arial" panose="020B0604020202020204" pitchFamily="34" charset="0"/>
                <a:cs typeface="Arial" panose="020B0604020202020204" pitchFamily="34" charset="0"/>
              </a:rPr>
              <a:t>مشروعية الحوالة</a:t>
            </a:r>
            <a:r>
              <a:rPr lang="ar-DZ" b="1" dirty="0" smtClean="0">
                <a:solidFill>
                  <a:schemeClr val="accent2"/>
                </a:solidFill>
                <a:latin typeface="Arial" panose="020B0604020202020204" pitchFamily="34" charset="0"/>
                <a:cs typeface="Arial" panose="020B0604020202020204" pitchFamily="34" charset="0"/>
              </a:rPr>
              <a:t> </a:t>
            </a:r>
            <a:endParaRPr lang="ar-SY" b="1" dirty="0">
              <a:solidFill>
                <a:schemeClr val="accent2"/>
              </a:solidFill>
              <a:latin typeface="Arial" panose="020B0604020202020204" pitchFamily="34" charset="0"/>
              <a:cs typeface="Arial" panose="020B0604020202020204" pitchFamily="34" charset="0"/>
            </a:endParaRPr>
          </a:p>
        </p:txBody>
      </p:sp>
      <p:sp>
        <p:nvSpPr>
          <p:cNvPr id="13" name="مربع نص 12">
            <a:extLst>
              <a:ext uri="{FF2B5EF4-FFF2-40B4-BE49-F238E27FC236}">
                <a16:creationId xmlns="" xmlns:a16="http://schemas.microsoft.com/office/drawing/2014/main" id="{54FB4664-F21D-49F3-87AE-D3F98503D7A8}"/>
              </a:ext>
            </a:extLst>
          </p:cNvPr>
          <p:cNvSpPr txBox="1"/>
          <p:nvPr/>
        </p:nvSpPr>
        <p:spPr>
          <a:xfrm>
            <a:off x="7239656" y="3271080"/>
            <a:ext cx="2111022" cy="461665"/>
          </a:xfrm>
          <a:prstGeom prst="rect">
            <a:avLst/>
          </a:prstGeom>
          <a:noFill/>
        </p:spPr>
        <p:txBody>
          <a:bodyPr wrap="square" rtlCol="1">
            <a:spAutoFit/>
          </a:bodyPr>
          <a:lstStyle/>
          <a:p>
            <a:pPr algn="ctr"/>
            <a:r>
              <a:rPr lang="ar-DZ" sz="1200" b="1" dirty="0">
                <a:latin typeface="Arial" panose="020B0604020202020204" pitchFamily="34" charset="0"/>
                <a:cs typeface="Arial" panose="020B0604020202020204" pitchFamily="34" charset="0"/>
              </a:rPr>
              <a:t>الحوالة </a:t>
            </a:r>
            <a:r>
              <a:rPr lang="ar-DZ" sz="1200" b="1" dirty="0" smtClean="0">
                <a:latin typeface="Arial" panose="020B0604020202020204" pitchFamily="34" charset="0"/>
                <a:cs typeface="Arial" panose="020B0604020202020204" pitchFamily="34" charset="0"/>
              </a:rPr>
              <a:t>مشروعة.</a:t>
            </a:r>
            <a:r>
              <a:rPr lang="ar-DZ" sz="1200" b="1" dirty="0">
                <a:latin typeface="Arial" panose="020B0604020202020204" pitchFamily="34" charset="0"/>
                <a:cs typeface="Arial" panose="020B0604020202020204" pitchFamily="34" charset="0"/>
              </a:rPr>
              <a:t/>
            </a:r>
            <a:br>
              <a:rPr lang="ar-DZ" sz="1200" b="1" dirty="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-الحوالة </a:t>
            </a:r>
            <a:r>
              <a:rPr lang="ar-DZ" sz="1200" b="1" dirty="0">
                <a:latin typeface="Arial" panose="020B0604020202020204" pitchFamily="34" charset="0"/>
                <a:cs typeface="Arial" panose="020B0604020202020204" pitchFamily="34" charset="0"/>
              </a:rPr>
              <a:t>مســتحبة </a:t>
            </a:r>
            <a:r>
              <a:rPr lang="ar-DZ" sz="1200" b="1" dirty="0" smtClean="0">
                <a:latin typeface="Arial" panose="020B0604020202020204" pitchFamily="34" charset="0"/>
                <a:cs typeface="Arial" panose="020B0604020202020204" pitchFamily="34" charset="0"/>
              </a:rPr>
              <a:t>- </a:t>
            </a:r>
            <a:r>
              <a:rPr lang="ar-DZ" sz="1200" b="1" dirty="0">
                <a:latin typeface="Arial" panose="020B0604020202020204" pitchFamily="34" charset="0"/>
                <a:cs typeface="Arial" panose="020B0604020202020204" pitchFamily="34" charset="0"/>
              </a:rPr>
              <a:t>الحوالة </a:t>
            </a:r>
            <a:r>
              <a:rPr lang="ar-DZ" sz="1200" b="1" dirty="0" smtClean="0">
                <a:latin typeface="Arial" panose="020B0604020202020204" pitchFamily="34" charset="0"/>
                <a:cs typeface="Arial" panose="020B0604020202020204" pitchFamily="34" charset="0"/>
              </a:rPr>
              <a:t>مباحة</a:t>
            </a:r>
            <a:endParaRPr lang="ar-SY" sz="1200" b="1" dirty="0">
              <a:latin typeface="Arial" panose="020B0604020202020204" pitchFamily="34" charset="0"/>
              <a:cs typeface="Arial" panose="020B0604020202020204" pitchFamily="34" charset="0"/>
            </a:endParaRPr>
          </a:p>
        </p:txBody>
      </p:sp>
      <p:sp>
        <p:nvSpPr>
          <p:cNvPr id="14" name="مربع نص 13">
            <a:extLst>
              <a:ext uri="{FF2B5EF4-FFF2-40B4-BE49-F238E27FC236}">
                <a16:creationId xmlns="" xmlns:a16="http://schemas.microsoft.com/office/drawing/2014/main" id="{D202FC42-E0AC-442D-8E3A-736E45D669D9}"/>
              </a:ext>
            </a:extLst>
          </p:cNvPr>
          <p:cNvSpPr txBox="1"/>
          <p:nvPr/>
        </p:nvSpPr>
        <p:spPr>
          <a:xfrm>
            <a:off x="4580586" y="2872288"/>
            <a:ext cx="1261884" cy="369332"/>
          </a:xfrm>
          <a:prstGeom prst="rect">
            <a:avLst/>
          </a:prstGeom>
          <a:noFill/>
        </p:spPr>
        <p:txBody>
          <a:bodyPr wrap="none" rtlCol="1">
            <a:spAutoFit/>
          </a:bodyPr>
          <a:lstStyle/>
          <a:p>
            <a:r>
              <a:rPr lang="ar-DZ" b="1" dirty="0">
                <a:solidFill>
                  <a:schemeClr val="accent2"/>
                </a:solidFill>
                <a:latin typeface="Arial" panose="020B0604020202020204" pitchFamily="34" charset="0"/>
                <a:cs typeface="Arial" panose="020B0604020202020204" pitchFamily="34" charset="0"/>
              </a:rPr>
              <a:t>صيغة الحوالة</a:t>
            </a:r>
            <a:r>
              <a:rPr lang="ar-DZ" b="1" dirty="0" smtClean="0">
                <a:solidFill>
                  <a:schemeClr val="accent2"/>
                </a:solidFill>
                <a:latin typeface="Arial" panose="020B0604020202020204" pitchFamily="34" charset="0"/>
                <a:cs typeface="Arial" panose="020B0604020202020204" pitchFamily="34" charset="0"/>
              </a:rPr>
              <a:t> </a:t>
            </a:r>
            <a:endParaRPr lang="ar-SY" b="1" dirty="0">
              <a:solidFill>
                <a:schemeClr val="accent2"/>
              </a:solidFill>
              <a:latin typeface="Arial" panose="020B0604020202020204" pitchFamily="34" charset="0"/>
              <a:cs typeface="Arial" panose="020B0604020202020204" pitchFamily="34" charset="0"/>
            </a:endParaRPr>
          </a:p>
        </p:txBody>
      </p:sp>
      <p:sp>
        <p:nvSpPr>
          <p:cNvPr id="15" name="مربع نص 14">
            <a:extLst>
              <a:ext uri="{FF2B5EF4-FFF2-40B4-BE49-F238E27FC236}">
                <a16:creationId xmlns="" xmlns:a16="http://schemas.microsoft.com/office/drawing/2014/main" id="{DA160CFD-6A7B-4B1E-ABF6-62107939CB5B}"/>
              </a:ext>
            </a:extLst>
          </p:cNvPr>
          <p:cNvSpPr txBox="1"/>
          <p:nvPr/>
        </p:nvSpPr>
        <p:spPr>
          <a:xfrm>
            <a:off x="3722634" y="3185301"/>
            <a:ext cx="3208058" cy="1015663"/>
          </a:xfrm>
          <a:prstGeom prst="rect">
            <a:avLst/>
          </a:prstGeom>
          <a:noFill/>
        </p:spPr>
        <p:txBody>
          <a:bodyPr wrap="square" rtlCol="1">
            <a:spAutoFit/>
          </a:bodyPr>
          <a:lstStyle/>
          <a:p>
            <a:pPr algn="ctr" rtl="1"/>
            <a:r>
              <a:rPr lang="ar-DZ" sz="1200" b="1" dirty="0">
                <a:latin typeface="Arial" panose="020B0604020202020204" pitchFamily="34" charset="0"/>
                <a:cs typeface="Arial" panose="020B0604020202020204" pitchFamily="34" charset="0"/>
              </a:rPr>
              <a:t>تنعقد الحوالة بإيجاب من </a:t>
            </a:r>
            <a:r>
              <a:rPr lang="ar-DZ" sz="1200" b="1" dirty="0" err="1">
                <a:latin typeface="Arial" panose="020B0604020202020204" pitchFamily="34" charset="0"/>
                <a:cs typeface="Arial" panose="020B0604020202020204" pitchFamily="34" charset="0"/>
              </a:rPr>
              <a:t>المحيــل</a:t>
            </a:r>
            <a:r>
              <a:rPr lang="ar-DZ" sz="1200" b="1" dirty="0">
                <a:latin typeface="Arial" panose="020B0604020202020204" pitchFamily="34" charset="0"/>
                <a:cs typeface="Arial" panose="020B0604020202020204" pitchFamily="34" charset="0"/>
              </a:rPr>
              <a:t> وقبول من المحال والمحال عليه</a:t>
            </a:r>
            <a:r>
              <a:rPr lang="ar-DZ" sz="1200" b="1" dirty="0" smtClean="0">
                <a:latin typeface="Arial" panose="020B0604020202020204" pitchFamily="34" charset="0"/>
                <a:cs typeface="Arial" panose="020B0604020202020204" pitchFamily="34" charset="0"/>
              </a:rPr>
              <a:t>  الحوالة </a:t>
            </a:r>
            <a:r>
              <a:rPr lang="ar-DZ" sz="1200" b="1" dirty="0">
                <a:latin typeface="Arial" panose="020B0604020202020204" pitchFamily="34" charset="0"/>
                <a:cs typeface="Arial" panose="020B0604020202020204" pitchFamily="34" charset="0"/>
              </a:rPr>
              <a:t>من العقود </a:t>
            </a:r>
            <a:r>
              <a:rPr lang="ar-DZ" sz="1200" b="1" dirty="0" smtClean="0">
                <a:latin typeface="Arial" panose="020B0604020202020204" pitchFamily="34" charset="0"/>
                <a:cs typeface="Arial" panose="020B0604020202020204" pitchFamily="34" charset="0"/>
              </a:rPr>
              <a:t>اللازم</a:t>
            </a:r>
            <a:br>
              <a:rPr lang="ar-DZ" sz="1200" b="1" dirty="0" smtClean="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يشــترط أن تكــون الحوالة منجــزة </a:t>
            </a:r>
            <a:r>
              <a:rPr lang="ar-DZ" sz="1200" b="1" dirty="0" smtClean="0">
                <a:latin typeface="Arial" panose="020B0604020202020204" pitchFamily="34" charset="0"/>
                <a:cs typeface="Arial" panose="020B0604020202020204" pitchFamily="34" charset="0"/>
              </a:rPr>
              <a:t>غير </a:t>
            </a:r>
            <a:r>
              <a:rPr lang="ar-DZ" sz="1200" b="1" dirty="0">
                <a:latin typeface="Arial" panose="020B0604020202020204" pitchFamily="34" charset="0"/>
                <a:cs typeface="Arial" panose="020B0604020202020204" pitchFamily="34" charset="0"/>
              </a:rPr>
              <a:t>معلقة، </a:t>
            </a:r>
            <a:r>
              <a:rPr lang="ar-DZ" sz="1200" b="1" dirty="0" smtClean="0">
                <a:latin typeface="Arial" panose="020B0604020202020204" pitchFamily="34" charset="0"/>
                <a:cs typeface="Arial" panose="020B0604020202020204" pitchFamily="34" charset="0"/>
              </a:rPr>
              <a:t>وأن ألا </a:t>
            </a:r>
            <a:r>
              <a:rPr lang="ar-DZ" sz="1200" b="1" dirty="0">
                <a:latin typeface="Arial" panose="020B0604020202020204" pitchFamily="34" charset="0"/>
                <a:cs typeface="Arial" panose="020B0604020202020204" pitchFamily="34" charset="0"/>
              </a:rPr>
              <a:t>تكون مؤقتة أو مضافة إلى المســتقبل. أما تأجيل أداء دين الحوالة</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إلى أجل معلوم فهو جائز</a:t>
            </a:r>
            <a:r>
              <a:rPr lang="ar-DZ" sz="1200" b="1" dirty="0" smtClean="0">
                <a:latin typeface="Arial" panose="020B0604020202020204" pitchFamily="34" charset="0"/>
                <a:cs typeface="Arial" panose="020B0604020202020204" pitchFamily="34" charset="0"/>
              </a:rPr>
              <a:t> </a:t>
            </a:r>
            <a:endParaRPr lang="ar-SY" sz="1200" b="1" dirty="0">
              <a:latin typeface="Arial" panose="020B0604020202020204" pitchFamily="34" charset="0"/>
              <a:cs typeface="Arial" panose="020B0604020202020204" pitchFamily="34" charset="0"/>
            </a:endParaRPr>
          </a:p>
        </p:txBody>
      </p:sp>
      <p:sp>
        <p:nvSpPr>
          <p:cNvPr id="16" name="مربع نص 15">
            <a:extLst>
              <a:ext uri="{FF2B5EF4-FFF2-40B4-BE49-F238E27FC236}">
                <a16:creationId xmlns="" xmlns:a16="http://schemas.microsoft.com/office/drawing/2014/main" id="{74BC9AF0-63A7-4A32-8B98-2EB390B5E280}"/>
              </a:ext>
            </a:extLst>
          </p:cNvPr>
          <p:cNvSpPr txBox="1"/>
          <p:nvPr/>
        </p:nvSpPr>
        <p:spPr>
          <a:xfrm>
            <a:off x="1240332" y="2945552"/>
            <a:ext cx="1972015" cy="369332"/>
          </a:xfrm>
          <a:prstGeom prst="rect">
            <a:avLst/>
          </a:prstGeom>
          <a:noFill/>
        </p:spPr>
        <p:txBody>
          <a:bodyPr wrap="none" rtlCol="1">
            <a:spAutoFit/>
          </a:bodyPr>
          <a:lstStyle/>
          <a:p>
            <a:r>
              <a:rPr lang="ar-DZ" b="1" dirty="0">
                <a:solidFill>
                  <a:schemeClr val="accent2"/>
                </a:solidFill>
                <a:latin typeface="Arial" panose="020B0604020202020204" pitchFamily="34" charset="0"/>
                <a:cs typeface="Arial" panose="020B0604020202020204" pitchFamily="34" charset="0"/>
              </a:rPr>
              <a:t>أقسام الحوالة وأحكامها</a:t>
            </a:r>
            <a:r>
              <a:rPr lang="ar-DZ" b="1" dirty="0" smtClean="0">
                <a:solidFill>
                  <a:schemeClr val="accent2"/>
                </a:solidFill>
                <a:latin typeface="Arial" panose="020B0604020202020204" pitchFamily="34" charset="0"/>
                <a:cs typeface="Arial" panose="020B0604020202020204" pitchFamily="34" charset="0"/>
              </a:rPr>
              <a:t> </a:t>
            </a:r>
            <a:endParaRPr lang="ar-SY" b="1" dirty="0">
              <a:solidFill>
                <a:schemeClr val="accent2"/>
              </a:solidFill>
              <a:latin typeface="Arial" panose="020B0604020202020204" pitchFamily="34" charset="0"/>
              <a:cs typeface="Arial" panose="020B0604020202020204" pitchFamily="34" charset="0"/>
            </a:endParaRPr>
          </a:p>
        </p:txBody>
      </p:sp>
      <p:sp>
        <p:nvSpPr>
          <p:cNvPr id="17" name="مربع نص 16">
            <a:extLst>
              <a:ext uri="{FF2B5EF4-FFF2-40B4-BE49-F238E27FC236}">
                <a16:creationId xmlns="" xmlns:a16="http://schemas.microsoft.com/office/drawing/2014/main" id="{485690DB-1AC5-481B-A652-1C0F98B8BC92}"/>
              </a:ext>
            </a:extLst>
          </p:cNvPr>
          <p:cNvSpPr txBox="1"/>
          <p:nvPr/>
        </p:nvSpPr>
        <p:spPr>
          <a:xfrm>
            <a:off x="754616" y="3294797"/>
            <a:ext cx="2803051" cy="646331"/>
          </a:xfrm>
          <a:prstGeom prst="rect">
            <a:avLst/>
          </a:prstGeom>
          <a:noFill/>
        </p:spPr>
        <p:txBody>
          <a:bodyPr wrap="square" rtlCol="1">
            <a:spAutoFit/>
          </a:bodyPr>
          <a:lstStyle/>
          <a:p>
            <a:pPr algn="ctr"/>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تنقسم الحوالة إلى حوالة مطلقة وحوالة مقيدة</a:t>
            </a:r>
            <a:r>
              <a:rPr lang="ar-DZ" sz="1200" b="1" dirty="0" smtClean="0">
                <a:latin typeface="Arial" panose="020B0604020202020204" pitchFamily="34" charset="0"/>
                <a:cs typeface="Arial" panose="020B0604020202020204" pitchFamily="34" charset="0"/>
              </a:rPr>
              <a:t> ,</a:t>
            </a:r>
          </a:p>
          <a:p>
            <a:pPr algn="ctr"/>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تجــوز الحوالة الحالة</a:t>
            </a:r>
            <a:r>
              <a:rPr lang="ar-DZ" sz="1200" b="1" dirty="0" smtClean="0">
                <a:latin typeface="Arial" panose="020B0604020202020204" pitchFamily="34" charset="0"/>
                <a:cs typeface="Arial" panose="020B0604020202020204" pitchFamily="34" charset="0"/>
              </a:rPr>
              <a:t> </a:t>
            </a:r>
            <a:br>
              <a:rPr lang="ar-DZ" sz="1200" b="1" dirty="0" smtClean="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تجوز الحوالة المؤجلة </a:t>
            </a:r>
            <a:endParaRPr lang="ar-SY" sz="1200" b="1" dirty="0">
              <a:latin typeface="Arial" panose="020B0604020202020204" pitchFamily="34" charset="0"/>
              <a:cs typeface="Arial" panose="020B0604020202020204" pitchFamily="34" charset="0"/>
            </a:endParaRPr>
          </a:p>
        </p:txBody>
      </p:sp>
      <p:sp>
        <p:nvSpPr>
          <p:cNvPr id="2" name="Rectangle à coins arrondis 1"/>
          <p:cNvSpPr/>
          <p:nvPr/>
        </p:nvSpPr>
        <p:spPr>
          <a:xfrm>
            <a:off x="214489" y="938868"/>
            <a:ext cx="11808177" cy="10047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8" name="ZoneTexte 17"/>
          <p:cNvSpPr txBox="1"/>
          <p:nvPr/>
        </p:nvSpPr>
        <p:spPr>
          <a:xfrm>
            <a:off x="287866" y="988669"/>
            <a:ext cx="11661422" cy="954107"/>
          </a:xfrm>
          <a:prstGeom prst="rect">
            <a:avLst/>
          </a:prstGeom>
          <a:noFill/>
        </p:spPr>
        <p:txBody>
          <a:bodyPr wrap="square" rtlCol="0">
            <a:spAutoFit/>
          </a:bodyPr>
          <a:lstStyle/>
          <a:p>
            <a:pPr algn="r" rtl="1"/>
            <a:r>
              <a:rPr lang="ar-DZ" sz="1400" b="1" u="sng" dirty="0" smtClean="0">
                <a:solidFill>
                  <a:schemeClr val="accent2"/>
                </a:solidFill>
                <a:latin typeface="Arial" panose="020B0604020202020204" pitchFamily="34" charset="0"/>
                <a:cs typeface="Arial" panose="020B0604020202020204" pitchFamily="34" charset="0"/>
              </a:rPr>
              <a:t>التقديم</a:t>
            </a:r>
            <a:r>
              <a:rPr lang="ar-DZ" sz="1400" b="1" dirty="0" smtClean="0">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يهدف هذا المعيار إلى بيان أحكام الحوالة </a:t>
            </a:r>
            <a:r>
              <a:rPr lang="ar-DZ" sz="1400" b="1" dirty="0" smtClean="0">
                <a:latin typeface="Arial" panose="020B0604020202020204" pitchFamily="34" charset="0"/>
                <a:cs typeface="Arial" panose="020B0604020202020204" pitchFamily="34" charset="0"/>
              </a:rPr>
              <a:t>(حوالة الدين) </a:t>
            </a:r>
            <a:r>
              <a:rPr lang="ar-DZ" sz="1400" b="1" dirty="0">
                <a:latin typeface="Arial" panose="020B0604020202020204" pitchFamily="34" charset="0"/>
                <a:cs typeface="Arial" panose="020B0604020202020204" pitchFamily="34" charset="0"/>
              </a:rPr>
              <a:t>وأنواعها </a:t>
            </a:r>
            <a:r>
              <a:rPr lang="ar-DZ" sz="1400" b="1" dirty="0" smtClean="0">
                <a:latin typeface="Arial" panose="020B0604020202020204" pitchFamily="34" charset="0"/>
                <a:cs typeface="Arial" panose="020B0604020202020204" pitchFamily="34" charset="0"/>
              </a:rPr>
              <a:t>وشروطها وضوابطها </a:t>
            </a:r>
            <a:r>
              <a:rPr lang="ar-DZ" sz="1400" b="1" dirty="0">
                <a:latin typeface="Arial" panose="020B0604020202020204" pitchFamily="34" charset="0"/>
                <a:cs typeface="Arial" panose="020B0604020202020204" pitchFamily="34" charset="0"/>
              </a:rPr>
              <a:t>وما يجوز منها وما لا يجوز، وتطبيقات الحوالة في معاملات </a:t>
            </a:r>
            <a:r>
              <a:rPr lang="ar-DZ" sz="1400" b="1" dirty="0" smtClean="0">
                <a:latin typeface="Arial" panose="020B0604020202020204" pitchFamily="34" charset="0"/>
                <a:cs typeface="Arial" panose="020B0604020202020204" pitchFamily="34" charset="0"/>
              </a:rPr>
              <a:t>المؤسسات المالية الإسلامية (المؤسسة /المؤسسات),</a:t>
            </a:r>
          </a:p>
          <a:p>
            <a:pPr algn="r" rtl="1"/>
            <a:r>
              <a:rPr lang="ar-DZ" sz="1400" b="1" u="sng" dirty="0" smtClean="0">
                <a:solidFill>
                  <a:schemeClr val="accent2"/>
                </a:solidFill>
                <a:latin typeface="Arial" panose="020B0604020202020204" pitchFamily="34" charset="0"/>
                <a:cs typeface="Arial" panose="020B0604020202020204" pitchFamily="34" charset="0"/>
              </a:rPr>
              <a:t>نطاق المعيار</a:t>
            </a:r>
            <a:r>
              <a:rPr lang="ar-DZ" sz="1400" b="1" dirty="0" smtClean="0">
                <a:latin typeface="Arial" panose="020B0604020202020204" pitchFamily="34" charset="0"/>
                <a:cs typeface="Arial" panose="020B0604020202020204" pitchFamily="34" charset="0"/>
              </a:rPr>
              <a:t>: يتناول </a:t>
            </a:r>
            <a:r>
              <a:rPr lang="ar-DZ" sz="1400" b="1" dirty="0">
                <a:latin typeface="Arial" panose="020B0604020202020204" pitchFamily="34" charset="0"/>
                <a:cs typeface="Arial" panose="020B0604020202020204" pitchFamily="34" charset="0"/>
              </a:rPr>
              <a:t>هذا المعيار الحوالة التي يقصد منها تغير المدين وهي حوالة </a:t>
            </a:r>
            <a:r>
              <a:rPr lang="ar-DZ" sz="1400" b="1" dirty="0" smtClean="0">
                <a:latin typeface="Arial" panose="020B0604020202020204" pitchFamily="34" charset="0"/>
                <a:cs typeface="Arial" panose="020B0604020202020204" pitchFamily="34" charset="0"/>
              </a:rPr>
              <a:t>الدين. ولا </a:t>
            </a:r>
            <a:r>
              <a:rPr lang="ar-DZ" sz="1400" b="1" dirty="0">
                <a:latin typeface="Arial" panose="020B0604020202020204" pitchFamily="34" charset="0"/>
                <a:cs typeface="Arial" panose="020B0604020202020204" pitchFamily="34" charset="0"/>
              </a:rPr>
              <a:t>يتنــاول هذا المعيار حوالة الحــق ولا التحويلات المصرفية ما عدا </a:t>
            </a:r>
            <a:r>
              <a:rPr lang="ar-DZ" sz="1400" b="1" dirty="0" smtClean="0">
                <a:latin typeface="Arial" panose="020B0604020202020204" pitchFamily="34" charset="0"/>
                <a:cs typeface="Arial" panose="020B0604020202020204" pitchFamily="34" charset="0"/>
              </a:rPr>
              <a:t>بعض الحالات </a:t>
            </a:r>
            <a:r>
              <a:rPr lang="ar-DZ" sz="1400" b="1" dirty="0">
                <a:latin typeface="Arial" panose="020B0604020202020204" pitchFamily="34" charset="0"/>
                <a:cs typeface="Arial" panose="020B0604020202020204" pitchFamily="34" charset="0"/>
              </a:rPr>
              <a:t>التي فيها معنى الحوالة </a:t>
            </a:r>
            <a:r>
              <a:rPr lang="ar-DZ" sz="1400" b="1" dirty="0" smtClean="0">
                <a:latin typeface="Arial" panose="020B0604020202020204" pitchFamily="34" charset="0"/>
                <a:cs typeface="Arial" panose="020B0604020202020204" pitchFamily="34" charset="0"/>
              </a:rPr>
              <a:t>(حوالة الدين). </a:t>
            </a:r>
          </a:p>
        </p:txBody>
      </p:sp>
      <p:sp>
        <p:nvSpPr>
          <p:cNvPr id="23" name="مربع نص 8">
            <a:extLst>
              <a:ext uri="{FF2B5EF4-FFF2-40B4-BE49-F238E27FC236}">
                <a16:creationId xmlns="" xmlns:a16="http://schemas.microsoft.com/office/drawing/2014/main" id="{1012F93A-6EA6-467A-9E6E-EAE883836E9C}"/>
              </a:ext>
            </a:extLst>
          </p:cNvPr>
          <p:cNvSpPr txBox="1"/>
          <p:nvPr/>
        </p:nvSpPr>
        <p:spPr>
          <a:xfrm>
            <a:off x="10262766" y="4156697"/>
            <a:ext cx="800219" cy="769441"/>
          </a:xfrm>
          <a:prstGeom prst="rect">
            <a:avLst/>
          </a:prstGeom>
          <a:noFill/>
        </p:spPr>
        <p:txBody>
          <a:bodyPr wrap="none" rtlCol="1">
            <a:spAutoFit/>
          </a:bodyPr>
          <a:lstStyle/>
          <a:p>
            <a:r>
              <a:rPr lang="ar-SY" sz="4400" dirty="0" smtClean="0"/>
              <a:t>0</a:t>
            </a:r>
            <a:r>
              <a:rPr lang="ar-DZ" sz="4400" dirty="0" smtClean="0"/>
              <a:t>5</a:t>
            </a:r>
            <a:endParaRPr lang="ar-SY" sz="4400" dirty="0"/>
          </a:p>
        </p:txBody>
      </p:sp>
      <p:sp>
        <p:nvSpPr>
          <p:cNvPr id="24" name="مربع نص 8">
            <a:extLst>
              <a:ext uri="{FF2B5EF4-FFF2-40B4-BE49-F238E27FC236}">
                <a16:creationId xmlns="" xmlns:a16="http://schemas.microsoft.com/office/drawing/2014/main" id="{1012F93A-6EA6-467A-9E6E-EAE883836E9C}"/>
              </a:ext>
            </a:extLst>
          </p:cNvPr>
          <p:cNvSpPr txBox="1"/>
          <p:nvPr/>
        </p:nvSpPr>
        <p:spPr>
          <a:xfrm>
            <a:off x="7810997" y="4162989"/>
            <a:ext cx="800219" cy="769441"/>
          </a:xfrm>
          <a:prstGeom prst="rect">
            <a:avLst/>
          </a:prstGeom>
          <a:noFill/>
        </p:spPr>
        <p:txBody>
          <a:bodyPr wrap="none" rtlCol="1">
            <a:spAutoFit/>
          </a:bodyPr>
          <a:lstStyle/>
          <a:p>
            <a:r>
              <a:rPr lang="ar-SY" sz="4400" dirty="0" smtClean="0"/>
              <a:t>0</a:t>
            </a:r>
            <a:r>
              <a:rPr lang="ar-DZ" sz="4400" dirty="0" smtClean="0"/>
              <a:t>6</a:t>
            </a:r>
            <a:endParaRPr lang="ar-SY" sz="4400" dirty="0"/>
          </a:p>
        </p:txBody>
      </p:sp>
      <p:sp>
        <p:nvSpPr>
          <p:cNvPr id="25" name="مربع نص 8">
            <a:extLst>
              <a:ext uri="{FF2B5EF4-FFF2-40B4-BE49-F238E27FC236}">
                <a16:creationId xmlns="" xmlns:a16="http://schemas.microsoft.com/office/drawing/2014/main" id="{1012F93A-6EA6-467A-9E6E-EAE883836E9C}"/>
              </a:ext>
            </a:extLst>
          </p:cNvPr>
          <p:cNvSpPr txBox="1"/>
          <p:nvPr/>
        </p:nvSpPr>
        <p:spPr>
          <a:xfrm>
            <a:off x="5057285" y="4196867"/>
            <a:ext cx="800219" cy="769441"/>
          </a:xfrm>
          <a:prstGeom prst="rect">
            <a:avLst/>
          </a:prstGeom>
          <a:noFill/>
        </p:spPr>
        <p:txBody>
          <a:bodyPr wrap="none" rtlCol="1">
            <a:spAutoFit/>
          </a:bodyPr>
          <a:lstStyle/>
          <a:p>
            <a:r>
              <a:rPr lang="ar-SY" sz="4400" dirty="0" smtClean="0"/>
              <a:t>0</a:t>
            </a:r>
            <a:r>
              <a:rPr lang="ar-DZ" sz="4400" dirty="0" smtClean="0"/>
              <a:t>7</a:t>
            </a:r>
            <a:endParaRPr lang="ar-SY" sz="4400" dirty="0"/>
          </a:p>
        </p:txBody>
      </p:sp>
      <p:sp>
        <p:nvSpPr>
          <p:cNvPr id="26" name="مربع نص 8">
            <a:extLst>
              <a:ext uri="{FF2B5EF4-FFF2-40B4-BE49-F238E27FC236}">
                <a16:creationId xmlns="" xmlns:a16="http://schemas.microsoft.com/office/drawing/2014/main" id="{1012F93A-6EA6-467A-9E6E-EAE883836E9C}"/>
              </a:ext>
            </a:extLst>
          </p:cNvPr>
          <p:cNvSpPr txBox="1"/>
          <p:nvPr/>
        </p:nvSpPr>
        <p:spPr>
          <a:xfrm>
            <a:off x="1921256" y="4164530"/>
            <a:ext cx="800219" cy="769441"/>
          </a:xfrm>
          <a:prstGeom prst="rect">
            <a:avLst/>
          </a:prstGeom>
          <a:noFill/>
        </p:spPr>
        <p:txBody>
          <a:bodyPr wrap="none" rtlCol="1">
            <a:spAutoFit/>
          </a:bodyPr>
          <a:lstStyle/>
          <a:p>
            <a:r>
              <a:rPr lang="ar-SY" sz="4400" dirty="0" smtClean="0"/>
              <a:t>0</a:t>
            </a:r>
            <a:r>
              <a:rPr lang="ar-DZ" sz="4400" dirty="0" smtClean="0"/>
              <a:t>8</a:t>
            </a:r>
            <a:endParaRPr lang="ar-SY" sz="4400" dirty="0"/>
          </a:p>
        </p:txBody>
      </p:sp>
      <p:sp>
        <p:nvSpPr>
          <p:cNvPr id="27" name="مربع نص 9">
            <a:extLst>
              <a:ext uri="{FF2B5EF4-FFF2-40B4-BE49-F238E27FC236}">
                <a16:creationId xmlns="" xmlns:a16="http://schemas.microsoft.com/office/drawing/2014/main" id="{BF4B77A1-D914-4A56-8449-9F7FA384A193}"/>
              </a:ext>
            </a:extLst>
          </p:cNvPr>
          <p:cNvSpPr txBox="1"/>
          <p:nvPr/>
        </p:nvSpPr>
        <p:spPr>
          <a:xfrm>
            <a:off x="9984269" y="4871430"/>
            <a:ext cx="1306768" cy="369332"/>
          </a:xfrm>
          <a:prstGeom prst="rect">
            <a:avLst/>
          </a:prstGeom>
          <a:noFill/>
        </p:spPr>
        <p:txBody>
          <a:bodyPr wrap="none" rtlCol="1">
            <a:spAutoFit/>
          </a:bodyPr>
          <a:lstStyle/>
          <a:p>
            <a:r>
              <a:rPr lang="ar-DZ" b="1" dirty="0">
                <a:solidFill>
                  <a:schemeClr val="accent2"/>
                </a:solidFill>
                <a:latin typeface="Arial" panose="020B0604020202020204" pitchFamily="34" charset="0"/>
                <a:cs typeface="Arial" panose="020B0604020202020204" pitchFamily="34" charset="0"/>
              </a:rPr>
              <a:t>شروط الحوالة</a:t>
            </a:r>
            <a:r>
              <a:rPr lang="ar-DZ" b="1" dirty="0" smtClean="0">
                <a:solidFill>
                  <a:schemeClr val="accent2"/>
                </a:solidFill>
                <a:latin typeface="Arial" panose="020B0604020202020204" pitchFamily="34" charset="0"/>
                <a:cs typeface="Arial" panose="020B0604020202020204" pitchFamily="34" charset="0"/>
              </a:rPr>
              <a:t> </a:t>
            </a:r>
            <a:endParaRPr lang="ar-SY" b="1" dirty="0">
              <a:solidFill>
                <a:schemeClr val="accent2"/>
              </a:solidFill>
              <a:latin typeface="Arial" panose="020B0604020202020204" pitchFamily="34" charset="0"/>
              <a:cs typeface="Arial" panose="020B0604020202020204" pitchFamily="34" charset="0"/>
            </a:endParaRPr>
          </a:p>
        </p:txBody>
      </p:sp>
      <p:sp>
        <p:nvSpPr>
          <p:cNvPr id="28" name="مربع نص 10">
            <a:extLst>
              <a:ext uri="{FF2B5EF4-FFF2-40B4-BE49-F238E27FC236}">
                <a16:creationId xmlns="" xmlns:a16="http://schemas.microsoft.com/office/drawing/2014/main" id="{21610AD4-1600-4F17-A56F-747B23B53A2A}"/>
              </a:ext>
            </a:extLst>
          </p:cNvPr>
          <p:cNvSpPr txBox="1"/>
          <p:nvPr/>
        </p:nvSpPr>
        <p:spPr>
          <a:xfrm>
            <a:off x="9252641" y="5220522"/>
            <a:ext cx="2770025" cy="1569660"/>
          </a:xfrm>
          <a:prstGeom prst="rect">
            <a:avLst/>
          </a:prstGeom>
          <a:noFill/>
        </p:spPr>
        <p:txBody>
          <a:bodyPr wrap="square" rtlCol="1">
            <a:spAutoFit/>
          </a:bodyPr>
          <a:lstStyle/>
          <a:p>
            <a:pPr algn="ctr" rtl="1"/>
            <a:r>
              <a:rPr lang="ar-DZ" sz="1050" b="1" dirty="0" smtClean="0">
                <a:latin typeface="Arial" panose="020B0604020202020204" pitchFamily="34" charset="0"/>
                <a:cs typeface="Arial" panose="020B0604020202020204" pitchFamily="34" charset="0"/>
              </a:rPr>
              <a:t>-يشترط لصحة الحوالة </a:t>
            </a:r>
            <a:r>
              <a:rPr lang="ar-DZ" sz="1050" b="1" dirty="0">
                <a:latin typeface="Arial" panose="020B0604020202020204" pitchFamily="34" charset="0"/>
                <a:cs typeface="Arial" panose="020B0604020202020204" pitchFamily="34" charset="0"/>
              </a:rPr>
              <a:t>رضــا </a:t>
            </a:r>
            <a:r>
              <a:rPr lang="ar-DZ" sz="1050" b="1" dirty="0" err="1" smtClean="0">
                <a:latin typeface="Arial" panose="020B0604020202020204" pitchFamily="34" charset="0"/>
                <a:cs typeface="Arial" panose="020B0604020202020204" pitchFamily="34" charset="0"/>
              </a:rPr>
              <a:t>المحيــل</a:t>
            </a:r>
            <a:r>
              <a:rPr lang="ar-DZ" sz="1050" b="1" dirty="0">
                <a:latin typeface="Arial" panose="020B0604020202020204" pitchFamily="34" charset="0"/>
                <a:cs typeface="Arial" panose="020B0604020202020204" pitchFamily="34" charset="0"/>
              </a:rPr>
              <a:t>، </a:t>
            </a:r>
            <a:r>
              <a:rPr lang="ar-DZ" sz="1050" b="1" dirty="0" smtClean="0">
                <a:latin typeface="Arial" panose="020B0604020202020204" pitchFamily="34" charset="0"/>
                <a:cs typeface="Arial" panose="020B0604020202020204" pitchFamily="34" charset="0"/>
              </a:rPr>
              <a:t>والمحال، والمحال عليه وأن يكون </a:t>
            </a:r>
            <a:r>
              <a:rPr lang="ar-DZ" sz="1050" b="1" dirty="0" err="1">
                <a:latin typeface="Arial" panose="020B0604020202020204" pitchFamily="34" charset="0"/>
                <a:cs typeface="Arial" panose="020B0604020202020204" pitchFamily="34" charset="0"/>
              </a:rPr>
              <a:t>المحيل</a:t>
            </a:r>
            <a:r>
              <a:rPr lang="ar-DZ" sz="1050" b="1" dirty="0">
                <a:latin typeface="Arial" panose="020B0604020202020204" pitchFamily="34" charset="0"/>
                <a:cs typeface="Arial" panose="020B0604020202020204" pitchFamily="34" charset="0"/>
              </a:rPr>
              <a:t> مدينًــا للمحال</a:t>
            </a:r>
            <a:r>
              <a:rPr lang="ar-DZ" sz="1050" b="1" dirty="0" smtClean="0">
                <a:latin typeface="Arial" panose="020B0604020202020204" pitchFamily="34" charset="0"/>
                <a:cs typeface="Arial" panose="020B0604020202020204" pitchFamily="34" charset="0"/>
              </a:rPr>
              <a:t> ,</a:t>
            </a:r>
          </a:p>
          <a:p>
            <a:pPr algn="ctr" rtl="1"/>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لا يشــترط أن يكون المحال عليه مدينًــا </a:t>
            </a:r>
            <a:r>
              <a:rPr lang="ar-DZ" sz="1200" b="1" dirty="0" err="1">
                <a:latin typeface="Arial" panose="020B0604020202020204" pitchFamily="34" charset="0"/>
                <a:cs typeface="Arial" panose="020B0604020202020204" pitchFamily="34" charset="0"/>
              </a:rPr>
              <a:t>للمحيل</a:t>
            </a:r>
            <a:r>
              <a:rPr lang="ar-DZ" sz="1200" b="1" dirty="0" smtClean="0">
                <a:latin typeface="Arial" panose="020B0604020202020204" pitchFamily="34" charset="0"/>
                <a:cs typeface="Arial" panose="020B0604020202020204" pitchFamily="34" charset="0"/>
              </a:rPr>
              <a:t> ,</a:t>
            </a:r>
            <a:r>
              <a:rPr lang="ar-DZ" sz="1050" b="1" dirty="0">
                <a:latin typeface="Arial" panose="020B0604020202020204" pitchFamily="34" charset="0"/>
                <a:cs typeface="Arial" panose="020B0604020202020204" pitchFamily="34" charset="0"/>
              </a:rPr>
              <a:t> </a:t>
            </a:r>
            <a:r>
              <a:rPr lang="ar-DZ" sz="1050" b="1" dirty="0" smtClean="0">
                <a:latin typeface="Arial" panose="020B0604020202020204" pitchFamily="34" charset="0"/>
                <a:cs typeface="Arial" panose="020B0604020202020204" pitchFamily="34" charset="0"/>
              </a:rPr>
              <a:t>يشــترط أن يكون </a:t>
            </a:r>
            <a:r>
              <a:rPr lang="ar-DZ" sz="1050" b="1" dirty="0" err="1" smtClean="0">
                <a:latin typeface="Arial" panose="020B0604020202020204" pitchFamily="34" charset="0"/>
                <a:cs typeface="Arial" panose="020B0604020202020204" pitchFamily="34" charset="0"/>
              </a:rPr>
              <a:t>المحيــل</a:t>
            </a:r>
            <a:r>
              <a:rPr lang="ar-DZ" sz="1050" b="1" dirty="0" smtClean="0">
                <a:latin typeface="Arial" panose="020B0604020202020204" pitchFamily="34" charset="0"/>
                <a:cs typeface="Arial" panose="020B0604020202020204" pitchFamily="34" charset="0"/>
              </a:rPr>
              <a:t> </a:t>
            </a:r>
            <a:r>
              <a:rPr lang="ar-DZ" sz="1050" b="1" dirty="0">
                <a:latin typeface="Arial" panose="020B0604020202020204" pitchFamily="34" charset="0"/>
                <a:cs typeface="Arial" panose="020B0604020202020204" pitchFamily="34" charset="0"/>
              </a:rPr>
              <a:t>والمحال </a:t>
            </a:r>
            <a:r>
              <a:rPr lang="ar-DZ" sz="1050" b="1" dirty="0" err="1">
                <a:latin typeface="Arial" panose="020B0604020202020204" pitchFamily="34" charset="0"/>
                <a:cs typeface="Arial" panose="020B0604020202020204" pitchFamily="34" charset="0"/>
              </a:rPr>
              <a:t>والمحال</a:t>
            </a:r>
            <a:r>
              <a:rPr lang="ar-DZ" sz="1050" b="1" dirty="0">
                <a:latin typeface="Arial" panose="020B0604020202020204" pitchFamily="34" charset="0"/>
                <a:cs typeface="Arial" panose="020B0604020202020204" pitchFamily="34" charset="0"/>
              </a:rPr>
              <a:t> عليــه أن يكون </a:t>
            </a:r>
            <a:r>
              <a:rPr lang="ar-DZ" sz="1050" b="1" dirty="0" smtClean="0">
                <a:latin typeface="Arial" panose="020B0604020202020204" pitchFamily="34" charset="0"/>
                <a:cs typeface="Arial" panose="020B0604020202020204" pitchFamily="34" charset="0"/>
              </a:rPr>
              <a:t>أهلا للتصرف</a:t>
            </a:r>
            <a:r>
              <a:rPr lang="ar-DZ" sz="1050" b="1" dirty="0">
                <a:latin typeface="Arial" panose="020B0604020202020204" pitchFamily="34" charset="0"/>
                <a:cs typeface="Arial" panose="020B0604020202020204" pitchFamily="34" charset="0"/>
              </a:rPr>
              <a:t>.</a:t>
            </a:r>
            <a:r>
              <a:rPr lang="ar-DZ" sz="1050" b="1" dirty="0" smtClean="0">
                <a:latin typeface="Arial" panose="020B0604020202020204" pitchFamily="34" charset="0"/>
                <a:cs typeface="Arial" panose="020B0604020202020204" pitchFamily="34" charset="0"/>
              </a:rPr>
              <a:t> -أن </a:t>
            </a:r>
            <a:r>
              <a:rPr lang="ar-DZ" sz="1050" b="1" dirty="0">
                <a:latin typeface="Arial" panose="020B0604020202020204" pitchFamily="34" charset="0"/>
                <a:cs typeface="Arial" panose="020B0604020202020204" pitchFamily="34" charset="0"/>
              </a:rPr>
              <a:t>يكون كل من الدين المحال به والدين المحال عليه </a:t>
            </a:r>
            <a:r>
              <a:rPr lang="ar-DZ" sz="1050" b="1" dirty="0" smtClean="0">
                <a:latin typeface="Arial" panose="020B0604020202020204" pitchFamily="34" charset="0"/>
                <a:cs typeface="Arial" panose="020B0604020202020204" pitchFamily="34" charset="0"/>
              </a:rPr>
              <a:t>معلوما صحيحا، قابلا </a:t>
            </a:r>
            <a:r>
              <a:rPr lang="ar-DZ" sz="1050" b="1" dirty="0">
                <a:latin typeface="Arial" panose="020B0604020202020204" pitchFamily="34" charset="0"/>
                <a:cs typeface="Arial" panose="020B0604020202020204" pitchFamily="34" charset="0"/>
              </a:rPr>
              <a:t>للنقل</a:t>
            </a:r>
            <a:r>
              <a:rPr lang="ar-DZ" sz="1050" b="1" dirty="0" smtClean="0">
                <a:latin typeface="Arial" panose="020B0604020202020204" pitchFamily="34" charset="0"/>
                <a:cs typeface="Arial" panose="020B0604020202020204" pitchFamily="34" charset="0"/>
              </a:rPr>
              <a:t> </a:t>
            </a:r>
            <a:br>
              <a:rPr lang="ar-DZ" sz="1050" b="1" dirty="0" smtClean="0">
                <a:latin typeface="Arial" panose="020B0604020202020204" pitchFamily="34" charset="0"/>
                <a:cs typeface="Arial" panose="020B0604020202020204" pitchFamily="34" charset="0"/>
              </a:rPr>
            </a:br>
            <a:r>
              <a:rPr lang="ar-DZ" sz="1050" b="1" dirty="0" smtClean="0">
                <a:latin typeface="Arial" panose="020B0604020202020204" pitchFamily="34" charset="0"/>
                <a:cs typeface="Arial" panose="020B0604020202020204" pitchFamily="34" charset="0"/>
              </a:rPr>
              <a:t>-</a:t>
            </a:r>
            <a:r>
              <a:rPr lang="ar-DZ" sz="1050" b="1" dirty="0">
                <a:latin typeface="Arial" panose="020B0604020202020204" pitchFamily="34" charset="0"/>
                <a:cs typeface="Arial" panose="020B0604020202020204" pitchFamily="34" charset="0"/>
              </a:rPr>
              <a:t>يشــترط في الحوالة المقيدة أن يكون الديــن المحال أو القدر </a:t>
            </a:r>
            <a:r>
              <a:rPr lang="ar-DZ" sz="1050" b="1" dirty="0" smtClean="0">
                <a:latin typeface="Arial" panose="020B0604020202020204" pitchFamily="34" charset="0"/>
                <a:cs typeface="Arial" panose="020B0604020202020204" pitchFamily="34" charset="0"/>
              </a:rPr>
              <a:t>المحال منه متساويا </a:t>
            </a:r>
            <a:r>
              <a:rPr lang="ar-DZ" sz="1050" b="1" dirty="0">
                <a:latin typeface="Arial" panose="020B0604020202020204" pitchFamily="34" charset="0"/>
                <a:cs typeface="Arial" panose="020B0604020202020204" pitchFamily="34" charset="0"/>
              </a:rPr>
              <a:t>مع الدين المحال عليه </a:t>
            </a:r>
            <a:r>
              <a:rPr lang="ar-DZ" sz="1050" b="1" dirty="0" smtClean="0">
                <a:latin typeface="Arial" panose="020B0604020202020204" pitchFamily="34" charset="0"/>
                <a:cs typeface="Arial" panose="020B0604020202020204" pitchFamily="34" charset="0"/>
              </a:rPr>
              <a:t>جنسا ونوعا </a:t>
            </a:r>
            <a:r>
              <a:rPr lang="ar-DZ" sz="1050" b="1" dirty="0">
                <a:latin typeface="Arial" panose="020B0604020202020204" pitchFamily="34" charset="0"/>
                <a:cs typeface="Arial" panose="020B0604020202020204" pitchFamily="34" charset="0"/>
              </a:rPr>
              <a:t>وصفة و </a:t>
            </a:r>
            <a:r>
              <a:rPr lang="ar-DZ" sz="1050" b="1" dirty="0" smtClean="0">
                <a:latin typeface="Arial" panose="020B0604020202020204" pitchFamily="34" charset="0"/>
                <a:cs typeface="Arial" panose="020B0604020202020204" pitchFamily="34" charset="0"/>
              </a:rPr>
              <a:t>قدرا ,</a:t>
            </a:r>
            <a:endParaRPr lang="ar-SY" sz="1050" b="1" dirty="0">
              <a:latin typeface="Arial" panose="020B0604020202020204" pitchFamily="34" charset="0"/>
              <a:cs typeface="Arial" panose="020B0604020202020204" pitchFamily="34" charset="0"/>
            </a:endParaRPr>
          </a:p>
        </p:txBody>
      </p:sp>
      <p:sp>
        <p:nvSpPr>
          <p:cNvPr id="29" name="مربع نص 11">
            <a:extLst>
              <a:ext uri="{FF2B5EF4-FFF2-40B4-BE49-F238E27FC236}">
                <a16:creationId xmlns="" xmlns:a16="http://schemas.microsoft.com/office/drawing/2014/main" id="{6C17A5E2-3551-4BF1-8CF7-A646B79492B4}"/>
              </a:ext>
            </a:extLst>
          </p:cNvPr>
          <p:cNvSpPr txBox="1"/>
          <p:nvPr/>
        </p:nvSpPr>
        <p:spPr>
          <a:xfrm>
            <a:off x="7604851" y="4906141"/>
            <a:ext cx="1176925" cy="369332"/>
          </a:xfrm>
          <a:prstGeom prst="rect">
            <a:avLst/>
          </a:prstGeom>
          <a:noFill/>
        </p:spPr>
        <p:txBody>
          <a:bodyPr wrap="none" rtlCol="1">
            <a:spAutoFit/>
          </a:bodyPr>
          <a:lstStyle/>
          <a:p>
            <a:r>
              <a:rPr lang="ar-DZ" b="1" dirty="0" smtClean="0">
                <a:solidFill>
                  <a:schemeClr val="accent2"/>
                </a:solidFill>
                <a:latin typeface="Arial" panose="020B0604020202020204" pitchFamily="34" charset="0"/>
                <a:cs typeface="Arial" panose="020B0604020202020204" pitchFamily="34" charset="0"/>
              </a:rPr>
              <a:t>آثار  </a:t>
            </a:r>
            <a:r>
              <a:rPr lang="ar-DZ" b="1" dirty="0">
                <a:solidFill>
                  <a:schemeClr val="accent2"/>
                </a:solidFill>
                <a:latin typeface="Arial" panose="020B0604020202020204" pitchFamily="34" charset="0"/>
                <a:cs typeface="Arial" panose="020B0604020202020204" pitchFamily="34" charset="0"/>
              </a:rPr>
              <a:t>الحوالة</a:t>
            </a:r>
            <a:r>
              <a:rPr lang="ar-DZ" b="1" dirty="0" smtClean="0">
                <a:solidFill>
                  <a:schemeClr val="accent2"/>
                </a:solidFill>
                <a:latin typeface="Arial" panose="020B0604020202020204" pitchFamily="34" charset="0"/>
                <a:cs typeface="Arial" panose="020B0604020202020204" pitchFamily="34" charset="0"/>
              </a:rPr>
              <a:t> </a:t>
            </a:r>
            <a:endParaRPr lang="ar-SY" b="1" dirty="0">
              <a:solidFill>
                <a:schemeClr val="accent2"/>
              </a:solidFill>
              <a:latin typeface="Arial" panose="020B0604020202020204" pitchFamily="34" charset="0"/>
              <a:cs typeface="Arial" panose="020B0604020202020204" pitchFamily="34" charset="0"/>
            </a:endParaRPr>
          </a:p>
        </p:txBody>
      </p:sp>
      <p:sp>
        <p:nvSpPr>
          <p:cNvPr id="30" name="مربع نص 12">
            <a:extLst>
              <a:ext uri="{FF2B5EF4-FFF2-40B4-BE49-F238E27FC236}">
                <a16:creationId xmlns="" xmlns:a16="http://schemas.microsoft.com/office/drawing/2014/main" id="{54FB4664-F21D-49F3-87AE-D3F98503D7A8}"/>
              </a:ext>
            </a:extLst>
          </p:cNvPr>
          <p:cNvSpPr txBox="1"/>
          <p:nvPr/>
        </p:nvSpPr>
        <p:spPr>
          <a:xfrm>
            <a:off x="7165963" y="5301205"/>
            <a:ext cx="2111022" cy="1200329"/>
          </a:xfrm>
          <a:prstGeom prst="rect">
            <a:avLst/>
          </a:prstGeom>
          <a:noFill/>
        </p:spPr>
        <p:txBody>
          <a:bodyPr wrap="square" rtlCol="1">
            <a:spAutoFit/>
          </a:bodyPr>
          <a:lstStyle/>
          <a:p>
            <a:pPr algn="ctr"/>
            <a:r>
              <a:rPr lang="ar-DZ" sz="1200" b="1" dirty="0" smtClean="0">
                <a:latin typeface="Arial" panose="020B0604020202020204" pitchFamily="34" charset="0"/>
                <a:cs typeface="Arial" panose="020B0604020202020204" pitchFamily="34" charset="0"/>
              </a:rPr>
              <a:t>-آثار الحوالة في </a:t>
            </a:r>
            <a:r>
              <a:rPr lang="ar-DZ" sz="1200" b="1" dirty="0">
                <a:latin typeface="Arial" panose="020B0604020202020204" pitchFamily="34" charset="0"/>
                <a:cs typeface="Arial" panose="020B0604020202020204" pitchFamily="34" charset="0"/>
              </a:rPr>
              <a:t>العلاقة بين </a:t>
            </a:r>
            <a:r>
              <a:rPr lang="ar-DZ" sz="1200" b="1" dirty="0" err="1">
                <a:latin typeface="Arial" panose="020B0604020202020204" pitchFamily="34" charset="0"/>
                <a:cs typeface="Arial" panose="020B0604020202020204" pitchFamily="34" charset="0"/>
              </a:rPr>
              <a:t>المحيل</a:t>
            </a:r>
            <a:r>
              <a:rPr lang="ar-DZ" sz="1200" b="1" dirty="0">
                <a:latin typeface="Arial" panose="020B0604020202020204" pitchFamily="34" charset="0"/>
                <a:cs typeface="Arial" panose="020B0604020202020204" pitchFamily="34" charset="0"/>
              </a:rPr>
              <a:t> والمحال</a:t>
            </a:r>
            <a:r>
              <a:rPr lang="ar-DZ" sz="1200" b="1" dirty="0" smtClean="0">
                <a:latin typeface="Arial" panose="020B0604020202020204" pitchFamily="34" charset="0"/>
                <a:cs typeface="Arial" panose="020B0604020202020204" pitchFamily="34" charset="0"/>
              </a:rPr>
              <a:t> ,</a:t>
            </a:r>
          </a:p>
          <a:p>
            <a:pPr algn="ctr"/>
            <a:r>
              <a:rPr lang="ar-DZ" sz="1200" b="1" dirty="0" smtClean="0">
                <a:latin typeface="Arial" panose="020B0604020202020204" pitchFamily="34" charset="0"/>
                <a:cs typeface="Arial" panose="020B0604020202020204" pitchFamily="34" charset="0"/>
              </a:rPr>
              <a:t>-أثر </a:t>
            </a:r>
            <a:r>
              <a:rPr lang="ar-DZ" sz="1200" b="1" dirty="0">
                <a:latin typeface="Arial" panose="020B0604020202020204" pitchFamily="34" charset="0"/>
                <a:cs typeface="Arial" panose="020B0604020202020204" pitchFamily="34" charset="0"/>
              </a:rPr>
              <a:t>الحوالة في العلاقة بين </a:t>
            </a:r>
            <a:r>
              <a:rPr lang="ar-DZ" sz="1200" b="1" dirty="0" err="1">
                <a:latin typeface="Arial" panose="020B0604020202020204" pitchFamily="34" charset="0"/>
                <a:cs typeface="Arial" panose="020B0604020202020204" pitchFamily="34" charset="0"/>
              </a:rPr>
              <a:t>المحيل</a:t>
            </a:r>
            <a:r>
              <a:rPr lang="ar-DZ" sz="1200" b="1" dirty="0">
                <a:latin typeface="Arial" panose="020B0604020202020204" pitchFamily="34" charset="0"/>
                <a:cs typeface="Arial" panose="020B0604020202020204" pitchFamily="34" charset="0"/>
              </a:rPr>
              <a:t> والمحال عليه</a:t>
            </a:r>
            <a:r>
              <a:rPr lang="ar-DZ" sz="1200" b="1" dirty="0" smtClean="0">
                <a:latin typeface="Arial" panose="020B0604020202020204" pitchFamily="34" charset="0"/>
                <a:cs typeface="Arial" panose="020B0604020202020204" pitchFamily="34" charset="0"/>
              </a:rPr>
              <a:t> ,</a:t>
            </a:r>
          </a:p>
          <a:p>
            <a:pPr algn="ctr"/>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أثر الحوالة في العلاقة بين المحال والمحال عليه</a:t>
            </a:r>
            <a:r>
              <a:rPr lang="ar-DZ" sz="1200" b="1" dirty="0" smtClean="0">
                <a:latin typeface="Arial" panose="020B0604020202020204" pitchFamily="34" charset="0"/>
                <a:cs typeface="Arial" panose="020B0604020202020204" pitchFamily="34" charset="0"/>
              </a:rPr>
              <a:t> </a:t>
            </a:r>
            <a:r>
              <a:rPr lang="ar-DZ" sz="1200" dirty="0"/>
              <a:t>,</a:t>
            </a:r>
            <a:endParaRPr lang="ar-SY" sz="1200" b="1" dirty="0">
              <a:latin typeface="Arial" panose="020B0604020202020204" pitchFamily="34" charset="0"/>
              <a:cs typeface="Arial" panose="020B0604020202020204" pitchFamily="34" charset="0"/>
            </a:endParaRPr>
          </a:p>
        </p:txBody>
      </p:sp>
      <p:sp>
        <p:nvSpPr>
          <p:cNvPr id="31" name="مربع نص 11">
            <a:extLst>
              <a:ext uri="{FF2B5EF4-FFF2-40B4-BE49-F238E27FC236}">
                <a16:creationId xmlns="" xmlns:a16="http://schemas.microsoft.com/office/drawing/2014/main" id="{6C17A5E2-3551-4BF1-8CF7-A646B79492B4}"/>
              </a:ext>
            </a:extLst>
          </p:cNvPr>
          <p:cNvSpPr txBox="1"/>
          <p:nvPr/>
        </p:nvSpPr>
        <p:spPr>
          <a:xfrm>
            <a:off x="4113950" y="4932430"/>
            <a:ext cx="2730235" cy="307777"/>
          </a:xfrm>
          <a:prstGeom prst="rect">
            <a:avLst/>
          </a:prstGeom>
          <a:noFill/>
        </p:spPr>
        <p:txBody>
          <a:bodyPr wrap="none" rtlCol="1">
            <a:spAutoFit/>
          </a:bodyPr>
          <a:lstStyle/>
          <a:p>
            <a:r>
              <a:rPr lang="ar-DZ" sz="1400" b="1" dirty="0">
                <a:solidFill>
                  <a:schemeClr val="accent2"/>
                </a:solidFill>
                <a:latin typeface="Arial" panose="020B0604020202020204" pitchFamily="34" charset="0"/>
                <a:cs typeface="Arial" panose="020B0604020202020204" pitchFamily="34" charset="0"/>
              </a:rPr>
              <a:t>أثر الموت و الإفلاس على </a:t>
            </a:r>
            <a:r>
              <a:rPr lang="ar-DZ" sz="1400" b="1" dirty="0" smtClean="0">
                <a:solidFill>
                  <a:schemeClr val="accent2"/>
                </a:solidFill>
                <a:latin typeface="Arial" panose="020B0604020202020204" pitchFamily="34" charset="0"/>
                <a:cs typeface="Arial" panose="020B0604020202020204" pitchFamily="34" charset="0"/>
              </a:rPr>
              <a:t>الحوالة وانتهائها </a:t>
            </a:r>
            <a:endParaRPr lang="ar-SY" sz="1400" b="1" dirty="0">
              <a:solidFill>
                <a:schemeClr val="accent2"/>
              </a:solidFill>
              <a:latin typeface="Arial" panose="020B0604020202020204" pitchFamily="34" charset="0"/>
              <a:cs typeface="Arial" panose="020B0604020202020204" pitchFamily="34" charset="0"/>
            </a:endParaRPr>
          </a:p>
        </p:txBody>
      </p:sp>
      <p:sp>
        <p:nvSpPr>
          <p:cNvPr id="32" name="مربع نص 12">
            <a:extLst>
              <a:ext uri="{FF2B5EF4-FFF2-40B4-BE49-F238E27FC236}">
                <a16:creationId xmlns="" xmlns:a16="http://schemas.microsoft.com/office/drawing/2014/main" id="{54FB4664-F21D-49F3-87AE-D3F98503D7A8}"/>
              </a:ext>
            </a:extLst>
          </p:cNvPr>
          <p:cNvSpPr txBox="1"/>
          <p:nvPr/>
        </p:nvSpPr>
        <p:spPr>
          <a:xfrm>
            <a:off x="4107785" y="5212530"/>
            <a:ext cx="2805616" cy="1569660"/>
          </a:xfrm>
          <a:prstGeom prst="rect">
            <a:avLst/>
          </a:prstGeom>
          <a:noFill/>
        </p:spPr>
        <p:txBody>
          <a:bodyPr wrap="square" rtlCol="1">
            <a:spAutoFit/>
          </a:bodyPr>
          <a:lstStyle/>
          <a:p>
            <a:pPr algn="ctr"/>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لا تبطــل الحوالة بمــوت </a:t>
            </a:r>
            <a:r>
              <a:rPr lang="ar-DZ" sz="1200" b="1" dirty="0" err="1">
                <a:latin typeface="Arial" panose="020B0604020202020204" pitchFamily="34" charset="0"/>
                <a:cs typeface="Arial" panose="020B0604020202020204" pitchFamily="34" charset="0"/>
              </a:rPr>
              <a:t>المحيل</a:t>
            </a:r>
            <a:r>
              <a:rPr lang="ar-DZ" sz="1200" b="1" dirty="0">
                <a:latin typeface="Arial" panose="020B0604020202020204" pitchFamily="34" charset="0"/>
                <a:cs typeface="Arial" panose="020B0604020202020204" pitchFamily="34" charset="0"/>
              </a:rPr>
              <a:t> ولا بتصفية المؤسســة المحيلة</a:t>
            </a:r>
            <a:r>
              <a:rPr lang="ar-DZ" sz="1200" b="1" dirty="0" smtClean="0">
                <a:latin typeface="Arial" panose="020B0604020202020204" pitchFamily="34" charset="0"/>
                <a:cs typeface="Arial" panose="020B0604020202020204" pitchFamily="34" charset="0"/>
              </a:rPr>
              <a:t> ,</a:t>
            </a:r>
          </a:p>
          <a:p>
            <a:pPr algn="ctr" rtl="1"/>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لا تبطل الحوالة بموت الشــخص المحال عليه ولا بتصفية </a:t>
            </a:r>
            <a:r>
              <a:rPr lang="ar-DZ" sz="1200" b="1" dirty="0" smtClean="0">
                <a:latin typeface="Arial" panose="020B0604020202020204" pitchFamily="34" charset="0"/>
                <a:cs typeface="Arial" panose="020B0604020202020204" pitchFamily="34" charset="0"/>
              </a:rPr>
              <a:t>المؤسسة المحال عليها</a:t>
            </a:r>
          </a:p>
          <a:p>
            <a:pPr algn="ctr" rtl="1"/>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لا تبطــل الحوالة بموت المحال</a:t>
            </a:r>
            <a:r>
              <a:rPr lang="ar-DZ" sz="1200" b="1" dirty="0" smtClean="0">
                <a:latin typeface="Arial" panose="020B0604020202020204" pitchFamily="34" charset="0"/>
                <a:cs typeface="Arial" panose="020B0604020202020204" pitchFamily="34" charset="0"/>
              </a:rPr>
              <a:t> </a:t>
            </a:r>
          </a:p>
          <a:p>
            <a:pPr algn="ctr" rtl="1"/>
            <a:r>
              <a:rPr lang="ar-DZ" sz="1200" b="1" u="sng" dirty="0">
                <a:solidFill>
                  <a:schemeClr val="accent2"/>
                </a:solidFill>
                <a:latin typeface="Arial" panose="020B0604020202020204" pitchFamily="34" charset="0"/>
                <a:cs typeface="Arial" panose="020B0604020202020204" pitchFamily="34" charset="0"/>
              </a:rPr>
              <a:t>انتهاء الحوالة:</a:t>
            </a:r>
            <a:br>
              <a:rPr lang="ar-DZ" sz="1200" b="1" u="sng" dirty="0">
                <a:solidFill>
                  <a:schemeClr val="accent2"/>
                </a:solidFill>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تنتهي الحوالة بأداء الدين إلى المحال، أو بفســخها باتفاق </a:t>
            </a:r>
            <a:r>
              <a:rPr lang="ar-DZ" sz="1200" b="1" dirty="0" err="1">
                <a:latin typeface="Arial" panose="020B0604020202020204" pitchFamily="34" charset="0"/>
                <a:cs typeface="Arial" panose="020B0604020202020204" pitchFamily="34" charset="0"/>
              </a:rPr>
              <a:t>المحيل</a:t>
            </a:r>
            <a:r>
              <a:rPr lang="ar-DZ" sz="1200" b="1" dirty="0">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والمحال، أو </a:t>
            </a:r>
            <a:r>
              <a:rPr lang="ar-DZ" sz="1200" b="1" dirty="0">
                <a:latin typeface="Arial" panose="020B0604020202020204" pitchFamily="34" charset="0"/>
                <a:cs typeface="Arial" panose="020B0604020202020204" pitchFamily="34" charset="0"/>
              </a:rPr>
              <a:t>بإبراء المحال للمحال عليه</a:t>
            </a:r>
            <a:r>
              <a:rPr lang="ar-DZ" sz="1200" b="1" dirty="0" smtClean="0">
                <a:latin typeface="Arial" panose="020B0604020202020204" pitchFamily="34" charset="0"/>
                <a:cs typeface="Arial" panose="020B0604020202020204" pitchFamily="34" charset="0"/>
              </a:rPr>
              <a:t> </a:t>
            </a:r>
            <a:endParaRPr lang="ar-SY" sz="1200" b="1" dirty="0">
              <a:latin typeface="Arial" panose="020B0604020202020204" pitchFamily="34" charset="0"/>
              <a:cs typeface="Arial" panose="020B0604020202020204" pitchFamily="34" charset="0"/>
            </a:endParaRPr>
          </a:p>
        </p:txBody>
      </p:sp>
      <p:sp>
        <p:nvSpPr>
          <p:cNvPr id="33" name="مربع نص 11">
            <a:extLst>
              <a:ext uri="{FF2B5EF4-FFF2-40B4-BE49-F238E27FC236}">
                <a16:creationId xmlns="" xmlns:a16="http://schemas.microsoft.com/office/drawing/2014/main" id="{6C17A5E2-3551-4BF1-8CF7-A646B79492B4}"/>
              </a:ext>
            </a:extLst>
          </p:cNvPr>
          <p:cNvSpPr txBox="1"/>
          <p:nvPr/>
        </p:nvSpPr>
        <p:spPr>
          <a:xfrm>
            <a:off x="1073619" y="4925505"/>
            <a:ext cx="2305439" cy="369332"/>
          </a:xfrm>
          <a:prstGeom prst="rect">
            <a:avLst/>
          </a:prstGeom>
          <a:noFill/>
        </p:spPr>
        <p:txBody>
          <a:bodyPr wrap="none" rtlCol="1">
            <a:spAutoFit/>
          </a:bodyPr>
          <a:lstStyle/>
          <a:p>
            <a:r>
              <a:rPr lang="ar-DZ" b="1" dirty="0">
                <a:solidFill>
                  <a:schemeClr val="accent2"/>
                </a:solidFill>
                <a:latin typeface="Arial" panose="020B0604020202020204" pitchFamily="34" charset="0"/>
                <a:cs typeface="Arial" panose="020B0604020202020204" pitchFamily="34" charset="0"/>
              </a:rPr>
              <a:t>التطبيقات المعاصرة للحوالة</a:t>
            </a:r>
            <a:r>
              <a:rPr lang="ar-DZ" dirty="0" smtClean="0"/>
              <a:t> </a:t>
            </a:r>
            <a:endParaRPr lang="ar-SY" b="1" dirty="0">
              <a:solidFill>
                <a:schemeClr val="accent2"/>
              </a:solidFill>
              <a:latin typeface="Arial" panose="020B0604020202020204" pitchFamily="34" charset="0"/>
              <a:cs typeface="Arial" panose="020B0604020202020204" pitchFamily="34" charset="0"/>
            </a:endParaRPr>
          </a:p>
        </p:txBody>
      </p:sp>
      <p:sp>
        <p:nvSpPr>
          <p:cNvPr id="34" name="مربع نص 16">
            <a:extLst>
              <a:ext uri="{FF2B5EF4-FFF2-40B4-BE49-F238E27FC236}">
                <a16:creationId xmlns="" xmlns:a16="http://schemas.microsoft.com/office/drawing/2014/main" id="{485690DB-1AC5-481B-A652-1C0F98B8BC92}"/>
              </a:ext>
            </a:extLst>
          </p:cNvPr>
          <p:cNvSpPr txBox="1"/>
          <p:nvPr/>
        </p:nvSpPr>
        <p:spPr>
          <a:xfrm>
            <a:off x="754616" y="5236874"/>
            <a:ext cx="2803051" cy="1384995"/>
          </a:xfrm>
          <a:prstGeom prst="rect">
            <a:avLst/>
          </a:prstGeom>
          <a:noFill/>
        </p:spPr>
        <p:txBody>
          <a:bodyPr wrap="square" rtlCol="1">
            <a:spAutoFit/>
          </a:bodyPr>
          <a:lstStyle/>
          <a:p>
            <a:pPr algn="ctr" rtl="1"/>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السحب على الحساب </a:t>
            </a:r>
            <a:r>
              <a:rPr lang="ar-DZ" sz="1200" b="1" dirty="0" smtClean="0">
                <a:latin typeface="Arial" panose="020B0604020202020204" pitchFamily="34" charset="0"/>
                <a:cs typeface="Arial" panose="020B0604020202020204" pitchFamily="34" charset="0"/>
              </a:rPr>
              <a:t>الجاري، </a:t>
            </a:r>
            <a:r>
              <a:rPr lang="ar-DZ" sz="1200" b="1" dirty="0">
                <a:latin typeface="Arial" panose="020B0604020202020204" pitchFamily="34" charset="0"/>
                <a:cs typeface="Arial" panose="020B0604020202020204" pitchFamily="34" charset="0"/>
              </a:rPr>
              <a:t>السحب على </a:t>
            </a:r>
            <a:r>
              <a:rPr lang="ar-DZ" sz="1200" b="1" dirty="0" smtClean="0">
                <a:latin typeface="Arial" panose="020B0604020202020204" pitchFamily="34" charset="0"/>
                <a:cs typeface="Arial" panose="020B0604020202020204" pitchFamily="34" charset="0"/>
              </a:rPr>
              <a:t>المكشوف، </a:t>
            </a:r>
            <a:r>
              <a:rPr lang="ar-DZ" sz="1200" b="1" dirty="0">
                <a:latin typeface="Arial" panose="020B0604020202020204" pitchFamily="34" charset="0"/>
                <a:cs typeface="Arial" panose="020B0604020202020204" pitchFamily="34" charset="0"/>
              </a:rPr>
              <a:t>الشيكات </a:t>
            </a:r>
            <a:r>
              <a:rPr lang="ar-DZ" sz="1200" b="1" dirty="0" smtClean="0">
                <a:latin typeface="Arial" panose="020B0604020202020204" pitchFamily="34" charset="0"/>
                <a:cs typeface="Arial" panose="020B0604020202020204" pitchFamily="34" charset="0"/>
              </a:rPr>
              <a:t>السياحية، </a:t>
            </a:r>
            <a:r>
              <a:rPr lang="ar-DZ" sz="1200" b="1" dirty="0">
                <a:latin typeface="Arial" panose="020B0604020202020204" pitchFamily="34" charset="0"/>
                <a:cs typeface="Arial" panose="020B0604020202020204" pitchFamily="34" charset="0"/>
              </a:rPr>
              <a:t>الكمبيالة</a:t>
            </a:r>
            <a:r>
              <a:rPr lang="ar-DZ" sz="1200" b="1" dirty="0" smtClean="0">
                <a:latin typeface="Arial" panose="020B0604020202020204" pitchFamily="34" charset="0"/>
                <a:cs typeface="Arial" panose="020B0604020202020204" pitchFamily="34" charset="0"/>
              </a:rPr>
              <a:t> ، </a:t>
            </a:r>
            <a:r>
              <a:rPr lang="ar-DZ" sz="1200" b="1" dirty="0">
                <a:latin typeface="Arial" panose="020B0604020202020204" pitchFamily="34" charset="0"/>
                <a:cs typeface="Arial" panose="020B0604020202020204" pitchFamily="34" charset="0"/>
              </a:rPr>
              <a:t>تظهير الأوراق التجارية</a:t>
            </a:r>
            <a:r>
              <a:rPr lang="ar-DZ" sz="1200" b="1" dirty="0" smtClean="0">
                <a:latin typeface="Arial" panose="020B0604020202020204" pitchFamily="34" charset="0"/>
                <a:cs typeface="Arial" panose="020B0604020202020204" pitchFamily="34" charset="0"/>
              </a:rPr>
              <a:t> ، التحويلات المصرفية</a:t>
            </a:r>
          </a:p>
          <a:p>
            <a:pPr algn="ctr" rtl="1"/>
            <a:r>
              <a:rPr lang="ar-DZ" sz="1200" b="1" dirty="0" smtClean="0">
                <a:latin typeface="Arial" panose="020B0604020202020204" pitchFamily="34" charset="0"/>
                <a:cs typeface="Arial" panose="020B0604020202020204" pitchFamily="34" charset="0"/>
              </a:rPr>
              <a:t/>
            </a:r>
            <a:br>
              <a:rPr lang="ar-DZ" sz="1200" b="1" dirty="0" smtClean="0">
                <a:latin typeface="Arial" panose="020B0604020202020204" pitchFamily="34" charset="0"/>
                <a:cs typeface="Arial" panose="020B0604020202020204" pitchFamily="34" charset="0"/>
              </a:rPr>
            </a:br>
            <a:r>
              <a:rPr lang="ar-DZ" sz="1200" b="1" u="sng" dirty="0">
                <a:solidFill>
                  <a:schemeClr val="accent2"/>
                </a:solidFill>
                <a:latin typeface="Arial" panose="020B0604020202020204" pitchFamily="34" charset="0"/>
                <a:cs typeface="Arial" panose="020B0604020202020204" pitchFamily="34" charset="0"/>
              </a:rPr>
              <a:t>تاريخ إصدار المعيار</a:t>
            </a:r>
            <a:r>
              <a:rPr lang="ar-DZ" sz="1200" b="1" dirty="0">
                <a:latin typeface="Arial" panose="020B0604020202020204" pitchFamily="34" charset="0"/>
                <a:cs typeface="Arial" panose="020B0604020202020204" pitchFamily="34" charset="0"/>
              </a:rPr>
              <a:t>:</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صــدر هذا المعيار بتاريــخ</a:t>
            </a:r>
            <a:r>
              <a:rPr lang="ar-DZ" sz="1200" b="1" dirty="0" smtClean="0">
                <a:latin typeface="Arial" panose="020B0604020202020204" pitchFamily="34" charset="0"/>
                <a:cs typeface="Arial" panose="020B0604020202020204" pitchFamily="34" charset="0"/>
              </a:rPr>
              <a:t> </a:t>
            </a:r>
            <a:br>
              <a:rPr lang="ar-DZ" sz="1200" b="1" dirty="0" smtClean="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16 ماي 2002,</a:t>
            </a:r>
            <a:endParaRPr lang="ar-SY" sz="1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83725273"/>
      </p:ext>
    </p:extLst>
  </p:cSld>
  <p:clrMapOvr>
    <a:masterClrMapping/>
  </p:clrMapOvr>
  <p:transition spd="slow" advTm="17693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0;p47">
            <a:extLst>
              <a:ext uri="{FF2B5EF4-FFF2-40B4-BE49-F238E27FC236}">
                <a16:creationId xmlns="" xmlns:a16="http://schemas.microsoft.com/office/drawing/2014/main" id="{27F7A9B3-CEB8-48FC-B335-64AD7D20766F}"/>
              </a:ext>
            </a:extLst>
          </p:cNvPr>
          <p:cNvSpPr/>
          <p:nvPr/>
        </p:nvSpPr>
        <p:spPr>
          <a:xfrm rot="5400000">
            <a:off x="3667483" y="1770029"/>
            <a:ext cx="2424130" cy="2174790"/>
          </a:xfrm>
          <a:prstGeom prst="flowChartPreparation">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41;p47">
            <a:extLst>
              <a:ext uri="{FF2B5EF4-FFF2-40B4-BE49-F238E27FC236}">
                <a16:creationId xmlns="" xmlns:a16="http://schemas.microsoft.com/office/drawing/2014/main" id="{DAD81DBF-FF49-4D26-A841-53EB95696BAA}"/>
              </a:ext>
            </a:extLst>
          </p:cNvPr>
          <p:cNvSpPr/>
          <p:nvPr/>
        </p:nvSpPr>
        <p:spPr>
          <a:xfrm rot="5400000">
            <a:off x="4639474" y="4148407"/>
            <a:ext cx="3037230" cy="2381956"/>
          </a:xfrm>
          <a:prstGeom prst="flowChartPreparation">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42;p47">
            <a:extLst>
              <a:ext uri="{FF2B5EF4-FFF2-40B4-BE49-F238E27FC236}">
                <a16:creationId xmlns="" xmlns:a16="http://schemas.microsoft.com/office/drawing/2014/main" id="{FAD421CE-BEFF-4971-8974-B371E2420BF6}"/>
              </a:ext>
            </a:extLst>
          </p:cNvPr>
          <p:cNvSpPr/>
          <p:nvPr/>
        </p:nvSpPr>
        <p:spPr>
          <a:xfrm rot="5400000">
            <a:off x="6280249" y="1837942"/>
            <a:ext cx="2424130" cy="2174790"/>
          </a:xfrm>
          <a:prstGeom prst="flowChartPreparation">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مربع نص 15">
            <a:extLst>
              <a:ext uri="{FF2B5EF4-FFF2-40B4-BE49-F238E27FC236}">
                <a16:creationId xmlns="" xmlns:a16="http://schemas.microsoft.com/office/drawing/2014/main" id="{345E8D8C-1738-4E9A-BBDE-7AE7C70299DE}"/>
              </a:ext>
            </a:extLst>
          </p:cNvPr>
          <p:cNvSpPr txBox="1"/>
          <p:nvPr/>
        </p:nvSpPr>
        <p:spPr>
          <a:xfrm>
            <a:off x="2751438" y="255113"/>
            <a:ext cx="5620448" cy="580993"/>
          </a:xfrm>
          <a:prstGeom prst="rect">
            <a:avLst/>
          </a:prstGeom>
          <a:noFill/>
        </p:spPr>
        <p:txBody>
          <a:bodyPr wrap="none" rtlCol="1">
            <a:spAutoFit/>
          </a:bodyPr>
          <a:lstStyle/>
          <a:p>
            <a:pPr algn="ctr">
              <a:lnSpc>
                <a:spcPct val="107000"/>
              </a:lnSpc>
              <a:spcAft>
                <a:spcPts val="0"/>
              </a:spcAft>
            </a:pPr>
            <a:r>
              <a:rPr lang="ar-DZ" sz="3200" b="1" dirty="0" smtClean="0">
                <a:solidFill>
                  <a:schemeClr val="accent2"/>
                </a:solidFill>
                <a:effectLst/>
                <a:latin typeface="Arial" panose="020B0604020202020204" pitchFamily="34" charset="0"/>
                <a:ea typeface="Calibri" panose="020F0502020204030204" pitchFamily="34" charset="0"/>
                <a:cs typeface="Arial" panose="020B0604020202020204" pitchFamily="34" charset="0"/>
              </a:rPr>
              <a:t>معيار 16: الأوراق التجارية(معيار معدل)</a:t>
            </a:r>
            <a:endParaRPr lang="fr-FR" sz="32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مربع نص 16">
            <a:extLst>
              <a:ext uri="{FF2B5EF4-FFF2-40B4-BE49-F238E27FC236}">
                <a16:creationId xmlns="" xmlns:a16="http://schemas.microsoft.com/office/drawing/2014/main" id="{EAD9634D-3AE8-4C12-8605-41CEFE8A93BB}"/>
              </a:ext>
            </a:extLst>
          </p:cNvPr>
          <p:cNvSpPr txBox="1"/>
          <p:nvPr/>
        </p:nvSpPr>
        <p:spPr>
          <a:xfrm>
            <a:off x="6868271" y="1862823"/>
            <a:ext cx="1127232" cy="369332"/>
          </a:xfrm>
          <a:prstGeom prst="rect">
            <a:avLst/>
          </a:prstGeom>
          <a:noFill/>
        </p:spPr>
        <p:txBody>
          <a:bodyPr wrap="none" rtlCol="1">
            <a:spAutoFit/>
          </a:bodyPr>
          <a:lstStyle/>
          <a:p>
            <a:pPr algn="ctr"/>
            <a:r>
              <a:rPr lang="ar-DZ" b="1" dirty="0" smtClean="0">
                <a:solidFill>
                  <a:schemeClr val="accent2"/>
                </a:solidFill>
                <a:latin typeface="Arial" panose="020B0604020202020204" pitchFamily="34" charset="0"/>
                <a:cs typeface="Arial" panose="020B0604020202020204" pitchFamily="34" charset="0"/>
              </a:rPr>
              <a:t>نطاق المعيار</a:t>
            </a:r>
            <a:endParaRPr lang="ar-SY" b="1" dirty="0">
              <a:solidFill>
                <a:schemeClr val="accent2"/>
              </a:solidFill>
              <a:latin typeface="Arial" panose="020B0604020202020204" pitchFamily="34" charset="0"/>
              <a:cs typeface="Arial" panose="020B0604020202020204" pitchFamily="34" charset="0"/>
            </a:endParaRPr>
          </a:p>
        </p:txBody>
      </p:sp>
      <p:sp>
        <p:nvSpPr>
          <p:cNvPr id="18" name="مربع نص 17">
            <a:extLst>
              <a:ext uri="{FF2B5EF4-FFF2-40B4-BE49-F238E27FC236}">
                <a16:creationId xmlns="" xmlns:a16="http://schemas.microsoft.com/office/drawing/2014/main" id="{EAA5DB22-F4FF-47AC-AFAC-3E709F7FC092}"/>
              </a:ext>
            </a:extLst>
          </p:cNvPr>
          <p:cNvSpPr txBox="1"/>
          <p:nvPr/>
        </p:nvSpPr>
        <p:spPr>
          <a:xfrm>
            <a:off x="6380188" y="2197981"/>
            <a:ext cx="2174791" cy="1938992"/>
          </a:xfrm>
          <a:prstGeom prst="rect">
            <a:avLst/>
          </a:prstGeom>
          <a:noFill/>
        </p:spPr>
        <p:txBody>
          <a:bodyPr wrap="square" rtlCol="1">
            <a:spAutoFit/>
          </a:bodyPr>
          <a:lstStyle/>
          <a:p>
            <a:pPr algn="ctr"/>
            <a:r>
              <a:rPr lang="ar-DZ" sz="1200" b="1" dirty="0">
                <a:latin typeface="Arial" panose="020B0604020202020204" pitchFamily="34" charset="0"/>
                <a:cs typeface="Arial" panose="020B0604020202020204" pitchFamily="34" charset="0"/>
              </a:rPr>
              <a:t>يتناول هذا المعيار الأوراق التجارية التي اقتصر عليها قانون جنيف الموحد</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للأوراق </a:t>
            </a:r>
            <a:r>
              <a:rPr lang="ar-DZ" sz="1200" b="1" dirty="0" smtClean="0">
                <a:latin typeface="Arial" panose="020B0604020202020204" pitchFamily="34" charset="0"/>
                <a:cs typeface="Arial" panose="020B0604020202020204" pitchFamily="34" charset="0"/>
              </a:rPr>
              <a:t>التجارية ،(وهي</a:t>
            </a:r>
            <a:r>
              <a:rPr lang="ar-DZ" sz="1200" b="1" dirty="0">
                <a:latin typeface="Arial" panose="020B0604020202020204" pitchFamily="34" charset="0"/>
                <a:cs typeface="Arial" panose="020B0604020202020204" pitchFamily="34" charset="0"/>
              </a:rPr>
              <a:t>: الكمبيالة، والسند لأمر </a:t>
            </a:r>
            <a:r>
              <a:rPr lang="ar-DZ" sz="1200" b="1" dirty="0" smtClean="0">
                <a:latin typeface="Arial" panose="020B0604020202020204" pitchFamily="34" charset="0"/>
                <a:cs typeface="Arial" panose="020B0604020202020204" pitchFamily="34" charset="0"/>
              </a:rPr>
              <a:t>(السند الإذني) </a:t>
            </a:r>
            <a:r>
              <a:rPr lang="ar-DZ" sz="1200" b="1" dirty="0">
                <a:latin typeface="Arial" panose="020B0604020202020204" pitchFamily="34" charset="0"/>
                <a:cs typeface="Arial" panose="020B0604020202020204" pitchFamily="34" charset="0"/>
              </a:rPr>
              <a:t>والشيك،</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من حيث التعامل </a:t>
            </a:r>
            <a:r>
              <a:rPr lang="ar-DZ" sz="1200" b="1" dirty="0" smtClean="0">
                <a:latin typeface="Arial" panose="020B0604020202020204" pitchFamily="34" charset="0"/>
                <a:cs typeface="Arial" panose="020B0604020202020204" pitchFamily="34" charset="0"/>
              </a:rPr>
              <a:t>بها وفقا </a:t>
            </a:r>
            <a:r>
              <a:rPr lang="ar-DZ" sz="1200" b="1" dirty="0">
                <a:latin typeface="Arial" panose="020B0604020202020204" pitchFamily="34" charset="0"/>
                <a:cs typeface="Arial" panose="020B0604020202020204" pitchFamily="34" charset="0"/>
              </a:rPr>
              <a:t>لأحكام ومبادئ الشريعة </a:t>
            </a:r>
            <a:r>
              <a:rPr lang="ar-DZ" sz="1200" b="1" dirty="0" smtClean="0">
                <a:latin typeface="Arial" panose="020B0604020202020204" pitchFamily="34" charset="0"/>
                <a:cs typeface="Arial" panose="020B0604020202020204" pitchFamily="34" charset="0"/>
              </a:rPr>
              <a:t>الإسلامية. ولا </a:t>
            </a:r>
            <a:r>
              <a:rPr lang="ar-DZ" sz="1200" b="1" dirty="0">
                <a:latin typeface="Arial" panose="020B0604020202020204" pitchFamily="34" charset="0"/>
                <a:cs typeface="Arial" panose="020B0604020202020204" pitchFamily="34" charset="0"/>
              </a:rPr>
              <a:t>يتناول هذا المعيار ما توافرت فيه خصائص الأوراق التجارية من غير</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الأنواع الثلاثة المذكورة</a:t>
            </a:r>
            <a:r>
              <a:rPr lang="ar-DZ" sz="1200" b="1" dirty="0" smtClean="0">
                <a:latin typeface="Arial" panose="020B0604020202020204" pitchFamily="34" charset="0"/>
                <a:cs typeface="Arial" panose="020B0604020202020204" pitchFamily="34" charset="0"/>
              </a:rPr>
              <a:t> </a:t>
            </a:r>
            <a:br>
              <a:rPr lang="ar-DZ" sz="1200" b="1" dirty="0" smtClean="0">
                <a:latin typeface="Arial" panose="020B0604020202020204" pitchFamily="34" charset="0"/>
                <a:cs typeface="Arial" panose="020B0604020202020204" pitchFamily="34" charset="0"/>
              </a:rPr>
            </a:br>
            <a:endParaRPr lang="ar-SY" sz="1200" b="1" dirty="0">
              <a:latin typeface="Arial" panose="020B0604020202020204" pitchFamily="34" charset="0"/>
              <a:cs typeface="Arial" panose="020B0604020202020204" pitchFamily="34" charset="0"/>
            </a:endParaRPr>
          </a:p>
        </p:txBody>
      </p:sp>
      <p:sp>
        <p:nvSpPr>
          <p:cNvPr id="19" name="مربع نص 18">
            <a:extLst>
              <a:ext uri="{FF2B5EF4-FFF2-40B4-BE49-F238E27FC236}">
                <a16:creationId xmlns="" xmlns:a16="http://schemas.microsoft.com/office/drawing/2014/main" id="{E8D07A2D-99ED-4BA9-99AF-272C323E0433}"/>
              </a:ext>
            </a:extLst>
          </p:cNvPr>
          <p:cNvSpPr txBox="1"/>
          <p:nvPr/>
        </p:nvSpPr>
        <p:spPr>
          <a:xfrm>
            <a:off x="4512443" y="1814318"/>
            <a:ext cx="798617" cy="369332"/>
          </a:xfrm>
          <a:prstGeom prst="rect">
            <a:avLst/>
          </a:prstGeom>
          <a:noFill/>
        </p:spPr>
        <p:txBody>
          <a:bodyPr wrap="none" rtlCol="1">
            <a:spAutoFit/>
          </a:bodyPr>
          <a:lstStyle/>
          <a:p>
            <a:r>
              <a:rPr lang="ar-DZ" b="1" dirty="0" smtClean="0">
                <a:solidFill>
                  <a:schemeClr val="accent2"/>
                </a:solidFill>
                <a:latin typeface="Arial" panose="020B0604020202020204" pitchFamily="34" charset="0"/>
                <a:cs typeface="Arial" panose="020B0604020202020204" pitchFamily="34" charset="0"/>
              </a:rPr>
              <a:t>الكمبيالة</a:t>
            </a:r>
            <a:endParaRPr lang="ar-SY" b="1" dirty="0">
              <a:solidFill>
                <a:schemeClr val="accent2"/>
              </a:solidFill>
              <a:latin typeface="Arial" panose="020B0604020202020204" pitchFamily="34" charset="0"/>
              <a:cs typeface="Arial" panose="020B0604020202020204" pitchFamily="34" charset="0"/>
            </a:endParaRPr>
          </a:p>
        </p:txBody>
      </p:sp>
      <p:sp>
        <p:nvSpPr>
          <p:cNvPr id="20" name="مربع نص 19">
            <a:extLst>
              <a:ext uri="{FF2B5EF4-FFF2-40B4-BE49-F238E27FC236}">
                <a16:creationId xmlns="" xmlns:a16="http://schemas.microsoft.com/office/drawing/2014/main" id="{EB8CAF90-F09B-4A0D-9763-376EF9D70377}"/>
              </a:ext>
            </a:extLst>
          </p:cNvPr>
          <p:cNvSpPr txBox="1"/>
          <p:nvPr/>
        </p:nvSpPr>
        <p:spPr>
          <a:xfrm>
            <a:off x="3772673" y="2185588"/>
            <a:ext cx="2174791" cy="1569660"/>
          </a:xfrm>
          <a:prstGeom prst="rect">
            <a:avLst/>
          </a:prstGeom>
          <a:noFill/>
        </p:spPr>
        <p:txBody>
          <a:bodyPr wrap="square" rtlCol="1">
            <a:spAutoFit/>
          </a:bodyPr>
          <a:lstStyle/>
          <a:p>
            <a:pPr algn="ctr"/>
            <a:r>
              <a:rPr lang="ar-DZ" sz="1200" b="1" dirty="0" smtClean="0">
                <a:latin typeface="Arial" panose="020B0604020202020204" pitchFamily="34" charset="0"/>
                <a:cs typeface="Arial" panose="020B0604020202020204" pitchFamily="34" charset="0"/>
              </a:rPr>
              <a:t>أمـر </a:t>
            </a:r>
            <a:r>
              <a:rPr lang="ar-DZ" sz="1200" b="1" dirty="0">
                <a:latin typeface="Arial" panose="020B0604020202020204" pitchFamily="34" charset="0"/>
                <a:cs typeface="Arial" panose="020B0604020202020204" pitchFamily="34" charset="0"/>
              </a:rPr>
              <a:t>مكتوب موقع عليه من محـرره وغير مقيد بشرط موجه</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منه إلى شــخص آخر يكلفه فيه بــأن يدفع ً مبلغا معينًــا من النقود عند</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الطلــب أو في ميعاد معين أو قابل للتعيين إلى شــخص معين أو لأمره</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أو لحامل ذلك الأمر</a:t>
            </a:r>
            <a:r>
              <a:rPr lang="ar-DZ" sz="1200" b="1" dirty="0" smtClean="0">
                <a:latin typeface="Arial" panose="020B0604020202020204" pitchFamily="34" charset="0"/>
                <a:cs typeface="Arial" panose="020B0604020202020204" pitchFamily="34" charset="0"/>
              </a:rPr>
              <a:t> </a:t>
            </a:r>
            <a:r>
              <a:rPr lang="ar-DZ" sz="1200" dirty="0" smtClean="0"/>
              <a:t/>
            </a:r>
            <a:br>
              <a:rPr lang="ar-DZ" sz="1200" dirty="0" smtClean="0"/>
            </a:br>
            <a:endParaRPr lang="ar-SY" sz="1200" dirty="0"/>
          </a:p>
        </p:txBody>
      </p:sp>
      <p:sp>
        <p:nvSpPr>
          <p:cNvPr id="21" name="مربع نص 20">
            <a:extLst>
              <a:ext uri="{FF2B5EF4-FFF2-40B4-BE49-F238E27FC236}">
                <a16:creationId xmlns="" xmlns:a16="http://schemas.microsoft.com/office/drawing/2014/main" id="{F4C33542-1E46-4F23-8FE0-709C11C1484F}"/>
              </a:ext>
            </a:extLst>
          </p:cNvPr>
          <p:cNvSpPr txBox="1"/>
          <p:nvPr/>
        </p:nvSpPr>
        <p:spPr>
          <a:xfrm>
            <a:off x="5571979" y="4075446"/>
            <a:ext cx="1077538" cy="523220"/>
          </a:xfrm>
          <a:prstGeom prst="rect">
            <a:avLst/>
          </a:prstGeom>
          <a:noFill/>
        </p:spPr>
        <p:txBody>
          <a:bodyPr wrap="none" rtlCol="1">
            <a:spAutoFit/>
          </a:bodyPr>
          <a:lstStyle/>
          <a:p>
            <a:pPr algn="ctr"/>
            <a:r>
              <a:rPr lang="ar-DZ" sz="1400" b="1" dirty="0" smtClean="0">
                <a:solidFill>
                  <a:schemeClr val="accent2"/>
                </a:solidFill>
                <a:latin typeface="Arial" panose="020B0604020202020204" pitchFamily="34" charset="0"/>
                <a:cs typeface="Arial" panose="020B0604020202020204" pitchFamily="34" charset="0"/>
              </a:rPr>
              <a:t>تحصيل الأوراق</a:t>
            </a:r>
          </a:p>
          <a:p>
            <a:pPr algn="ctr"/>
            <a:r>
              <a:rPr lang="ar-DZ" sz="1400" b="1" dirty="0" smtClean="0">
                <a:solidFill>
                  <a:schemeClr val="accent2"/>
                </a:solidFill>
                <a:latin typeface="Arial" panose="020B0604020202020204" pitchFamily="34" charset="0"/>
                <a:cs typeface="Arial" panose="020B0604020202020204" pitchFamily="34" charset="0"/>
              </a:rPr>
              <a:t> التجارية </a:t>
            </a:r>
          </a:p>
        </p:txBody>
      </p:sp>
      <p:sp>
        <p:nvSpPr>
          <p:cNvPr id="22" name="مربع نص 21">
            <a:extLst>
              <a:ext uri="{FF2B5EF4-FFF2-40B4-BE49-F238E27FC236}">
                <a16:creationId xmlns="" xmlns:a16="http://schemas.microsoft.com/office/drawing/2014/main" id="{4B9F04DD-07C6-46FD-9A3B-1A97BD4F1962}"/>
              </a:ext>
            </a:extLst>
          </p:cNvPr>
          <p:cNvSpPr txBox="1"/>
          <p:nvPr/>
        </p:nvSpPr>
        <p:spPr>
          <a:xfrm>
            <a:off x="4958653" y="4677631"/>
            <a:ext cx="2381956" cy="1384995"/>
          </a:xfrm>
          <a:prstGeom prst="rect">
            <a:avLst/>
          </a:prstGeom>
          <a:noFill/>
        </p:spPr>
        <p:txBody>
          <a:bodyPr wrap="square" rtlCol="1">
            <a:spAutoFit/>
          </a:bodyPr>
          <a:lstStyle/>
          <a:p>
            <a:pPr algn="ctr" rtl="1"/>
            <a:r>
              <a:rPr lang="ar-DZ" sz="1200" b="1" dirty="0" smtClean="0">
                <a:latin typeface="Arial" panose="020B0604020202020204" pitchFamily="34" charset="0"/>
                <a:cs typeface="Arial" panose="020B0604020202020204" pitchFamily="34" charset="0"/>
              </a:rPr>
              <a:t>يعتبر </a:t>
            </a:r>
            <a:r>
              <a:rPr lang="ar-DZ" sz="1200" b="1" dirty="0">
                <a:latin typeface="Arial" panose="020B0604020202020204" pitchFamily="34" charset="0"/>
                <a:cs typeface="Arial" panose="020B0604020202020204" pitchFamily="34" charset="0"/>
              </a:rPr>
              <a:t>وكالة من المستفيد للمؤسسة في </a:t>
            </a:r>
            <a:r>
              <a:rPr lang="ar-DZ" sz="1200" b="1" dirty="0" smtClean="0">
                <a:latin typeface="Arial" panose="020B0604020202020204" pitchFamily="34" charset="0"/>
                <a:cs typeface="Arial" panose="020B0604020202020204" pitchFamily="34" charset="0"/>
              </a:rPr>
              <a:t>تحصيل قيمتها </a:t>
            </a:r>
            <a:r>
              <a:rPr lang="ar-DZ" sz="1200" b="1" dirty="0">
                <a:latin typeface="Arial" panose="020B0604020202020204" pitchFamily="34" charset="0"/>
                <a:cs typeface="Arial" panose="020B0604020202020204" pitchFamily="34" charset="0"/>
              </a:rPr>
              <a:t>له، وتستحق المؤسسة الأجرة المتفق عليها بينها وبين المستفيد، </a:t>
            </a:r>
            <a:r>
              <a:rPr lang="ar-DZ" sz="1200" b="1" dirty="0" smtClean="0">
                <a:latin typeface="Arial" panose="020B0604020202020204" pitchFamily="34" charset="0"/>
                <a:cs typeface="Arial" panose="020B0604020202020204" pitchFamily="34" charset="0"/>
              </a:rPr>
              <a:t>وإذا لم </a:t>
            </a:r>
            <a:r>
              <a:rPr lang="ar-DZ" sz="1200" b="1" dirty="0">
                <a:latin typeface="Arial" panose="020B0604020202020204" pitchFamily="34" charset="0"/>
                <a:cs typeface="Arial" panose="020B0604020202020204" pitchFamily="34" charset="0"/>
              </a:rPr>
              <a:t>يوجد اتفاق بينهما فيعمل بالعرف السائد بين المؤسسات في ذلك</a:t>
            </a:r>
            <a:r>
              <a:rPr lang="ar-DZ" sz="1200" b="1" dirty="0" smtClean="0">
                <a:latin typeface="Arial" panose="020B0604020202020204" pitchFamily="34" charset="0"/>
                <a:cs typeface="Arial" panose="020B0604020202020204" pitchFamily="34" charset="0"/>
              </a:rPr>
              <a:t> </a:t>
            </a:r>
          </a:p>
          <a:p>
            <a:pPr algn="ctr"/>
            <a:endParaRPr lang="ar-SY" sz="1200" b="1" u="sng" dirty="0" smtClean="0">
              <a:solidFill>
                <a:schemeClr val="accent2"/>
              </a:solidFill>
              <a:latin typeface="Arial" panose="020B0604020202020204" pitchFamily="34" charset="0"/>
              <a:cs typeface="Arial" panose="020B0604020202020204" pitchFamily="34" charset="0"/>
            </a:endParaRPr>
          </a:p>
          <a:p>
            <a:pPr algn="ctr" rtl="1"/>
            <a:endParaRPr lang="ar-SY" sz="1200" b="1" u="sng" dirty="0">
              <a:solidFill>
                <a:schemeClr val="accent2"/>
              </a:solidFill>
              <a:latin typeface="Arial" panose="020B0604020202020204" pitchFamily="34" charset="0"/>
              <a:cs typeface="Arial" panose="020B0604020202020204" pitchFamily="34" charset="0"/>
            </a:endParaRPr>
          </a:p>
        </p:txBody>
      </p:sp>
      <p:sp>
        <p:nvSpPr>
          <p:cNvPr id="23" name="Google Shape;342;p47">
            <a:extLst>
              <a:ext uri="{FF2B5EF4-FFF2-40B4-BE49-F238E27FC236}">
                <a16:creationId xmlns="" xmlns:a16="http://schemas.microsoft.com/office/drawing/2014/main" id="{FAD421CE-BEFF-4971-8974-B371E2420BF6}"/>
              </a:ext>
            </a:extLst>
          </p:cNvPr>
          <p:cNvSpPr/>
          <p:nvPr/>
        </p:nvSpPr>
        <p:spPr>
          <a:xfrm rot="5400000">
            <a:off x="8791465" y="1844727"/>
            <a:ext cx="2424130" cy="2174790"/>
          </a:xfrm>
          <a:prstGeom prst="flowChartPreparation">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4" name="Google Shape;342;p47">
            <a:extLst>
              <a:ext uri="{FF2B5EF4-FFF2-40B4-BE49-F238E27FC236}">
                <a16:creationId xmlns="" xmlns:a16="http://schemas.microsoft.com/office/drawing/2014/main" id="{FAD421CE-BEFF-4971-8974-B371E2420BF6}"/>
              </a:ext>
            </a:extLst>
          </p:cNvPr>
          <p:cNvSpPr/>
          <p:nvPr/>
        </p:nvSpPr>
        <p:spPr>
          <a:xfrm rot="5400000">
            <a:off x="1079449" y="1844726"/>
            <a:ext cx="2424130" cy="2174790"/>
          </a:xfrm>
          <a:prstGeom prst="flowChartPreparation">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2;p47">
            <a:extLst>
              <a:ext uri="{FF2B5EF4-FFF2-40B4-BE49-F238E27FC236}">
                <a16:creationId xmlns="" xmlns:a16="http://schemas.microsoft.com/office/drawing/2014/main" id="{FAD421CE-BEFF-4971-8974-B371E2420BF6}"/>
              </a:ext>
            </a:extLst>
          </p:cNvPr>
          <p:cNvSpPr/>
          <p:nvPr/>
        </p:nvSpPr>
        <p:spPr>
          <a:xfrm rot="5400000">
            <a:off x="7303654" y="4251990"/>
            <a:ext cx="3037231" cy="2174789"/>
          </a:xfrm>
          <a:prstGeom prst="flowChartPreparation">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2;p47">
            <a:extLst>
              <a:ext uri="{FF2B5EF4-FFF2-40B4-BE49-F238E27FC236}">
                <a16:creationId xmlns="" xmlns:a16="http://schemas.microsoft.com/office/drawing/2014/main" id="{FAD421CE-BEFF-4971-8974-B371E2420BF6}"/>
              </a:ext>
            </a:extLst>
          </p:cNvPr>
          <p:cNvSpPr/>
          <p:nvPr/>
        </p:nvSpPr>
        <p:spPr>
          <a:xfrm rot="5400000">
            <a:off x="2046887" y="4071829"/>
            <a:ext cx="3111368" cy="2460977"/>
          </a:xfrm>
          <a:prstGeom prst="flowChartPreparation">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2;p47">
            <a:extLst>
              <a:ext uri="{FF2B5EF4-FFF2-40B4-BE49-F238E27FC236}">
                <a16:creationId xmlns="" xmlns:a16="http://schemas.microsoft.com/office/drawing/2014/main" id="{FAD421CE-BEFF-4971-8974-B371E2420BF6}"/>
              </a:ext>
            </a:extLst>
          </p:cNvPr>
          <p:cNvSpPr/>
          <p:nvPr/>
        </p:nvSpPr>
        <p:spPr>
          <a:xfrm rot="5400000">
            <a:off x="9540899" y="4315691"/>
            <a:ext cx="3037231" cy="2047386"/>
          </a:xfrm>
          <a:prstGeom prst="flowChartPreparation">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2;p47">
            <a:extLst>
              <a:ext uri="{FF2B5EF4-FFF2-40B4-BE49-F238E27FC236}">
                <a16:creationId xmlns="" xmlns:a16="http://schemas.microsoft.com/office/drawing/2014/main" id="{FAD421CE-BEFF-4971-8974-B371E2420BF6}"/>
              </a:ext>
            </a:extLst>
          </p:cNvPr>
          <p:cNvSpPr/>
          <p:nvPr/>
        </p:nvSpPr>
        <p:spPr>
          <a:xfrm rot="5400000">
            <a:off x="-351255" y="4260256"/>
            <a:ext cx="2987081" cy="2208406"/>
          </a:xfrm>
          <a:prstGeom prst="flowChartPreparation">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مربع نص 16">
            <a:extLst>
              <a:ext uri="{FF2B5EF4-FFF2-40B4-BE49-F238E27FC236}">
                <a16:creationId xmlns="" xmlns:a16="http://schemas.microsoft.com/office/drawing/2014/main" id="{EAD9634D-3AE8-4C12-8605-41CEFE8A93BB}"/>
              </a:ext>
            </a:extLst>
          </p:cNvPr>
          <p:cNvSpPr txBox="1"/>
          <p:nvPr/>
        </p:nvSpPr>
        <p:spPr>
          <a:xfrm>
            <a:off x="9697997" y="1948447"/>
            <a:ext cx="611065" cy="369332"/>
          </a:xfrm>
          <a:prstGeom prst="rect">
            <a:avLst/>
          </a:prstGeom>
          <a:noFill/>
        </p:spPr>
        <p:txBody>
          <a:bodyPr wrap="none" rtlCol="1">
            <a:spAutoFit/>
          </a:bodyPr>
          <a:lstStyle/>
          <a:p>
            <a:r>
              <a:rPr lang="ar-DZ" dirty="0" smtClean="0">
                <a:solidFill>
                  <a:schemeClr val="accent2"/>
                </a:solidFill>
                <a:latin typeface="Arial" panose="020B0604020202020204" pitchFamily="34" charset="0"/>
                <a:cs typeface="Arial" panose="020B0604020202020204" pitchFamily="34" charset="0"/>
              </a:rPr>
              <a:t>التقديم</a:t>
            </a:r>
            <a:endParaRPr lang="ar-SY" dirty="0">
              <a:solidFill>
                <a:schemeClr val="accent2"/>
              </a:solidFill>
              <a:latin typeface="Arial" panose="020B0604020202020204" pitchFamily="34" charset="0"/>
              <a:cs typeface="Arial" panose="020B0604020202020204" pitchFamily="34" charset="0"/>
            </a:endParaRPr>
          </a:p>
        </p:txBody>
      </p:sp>
      <p:sp>
        <p:nvSpPr>
          <p:cNvPr id="30" name="مربع نص 17">
            <a:extLst>
              <a:ext uri="{FF2B5EF4-FFF2-40B4-BE49-F238E27FC236}">
                <a16:creationId xmlns="" xmlns:a16="http://schemas.microsoft.com/office/drawing/2014/main" id="{EAA5DB22-F4FF-47AC-AFAC-3E709F7FC092}"/>
              </a:ext>
            </a:extLst>
          </p:cNvPr>
          <p:cNvSpPr txBox="1"/>
          <p:nvPr/>
        </p:nvSpPr>
        <p:spPr>
          <a:xfrm>
            <a:off x="8916135" y="2408900"/>
            <a:ext cx="2174791" cy="1569660"/>
          </a:xfrm>
          <a:prstGeom prst="rect">
            <a:avLst/>
          </a:prstGeom>
          <a:noFill/>
        </p:spPr>
        <p:txBody>
          <a:bodyPr wrap="square" rtlCol="1">
            <a:spAutoFit/>
          </a:bodyPr>
          <a:lstStyle/>
          <a:p>
            <a:pPr algn="ctr" rtl="1"/>
            <a:r>
              <a:rPr lang="ar-DZ" sz="1200" b="1" dirty="0">
                <a:latin typeface="Arial" panose="020B0604020202020204" pitchFamily="34" charset="0"/>
                <a:cs typeface="Arial" panose="020B0604020202020204" pitchFamily="34" charset="0"/>
              </a:rPr>
              <a:t>يهــدف هــذا المعيار إلــى بيــان أحــكام الأوراق التجارية، ما يجــوز منها</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وما لا يجــوز، وحكم تداولها، وتحصيلها، وخصمهــا، وقبضها، وقبول الوفاء </a:t>
            </a:r>
            <a:r>
              <a:rPr lang="ar-DZ" sz="1200" b="1" dirty="0" smtClean="0">
                <a:latin typeface="Arial" panose="020B0604020202020204" pitchFamily="34" charset="0"/>
                <a:cs typeface="Arial" panose="020B0604020202020204" pitchFamily="34" charset="0"/>
              </a:rPr>
              <a:t>بها، وبيان الضوابط الشرعية للتعامل بها من قبل المؤسسات المالية الإسلامية (المؤسسة/المؤسسات) </a:t>
            </a:r>
            <a:br>
              <a:rPr lang="ar-DZ" sz="1200" b="1" dirty="0" smtClean="0">
                <a:latin typeface="Arial" panose="020B0604020202020204" pitchFamily="34" charset="0"/>
                <a:cs typeface="Arial" panose="020B0604020202020204" pitchFamily="34" charset="0"/>
              </a:rPr>
            </a:br>
            <a:endParaRPr lang="ar-SY" sz="1200" b="1" dirty="0">
              <a:latin typeface="Arial" panose="020B0604020202020204" pitchFamily="34" charset="0"/>
              <a:cs typeface="Arial" panose="020B0604020202020204" pitchFamily="34" charset="0"/>
            </a:endParaRPr>
          </a:p>
        </p:txBody>
      </p:sp>
      <p:sp>
        <p:nvSpPr>
          <p:cNvPr id="31" name="مربع نص 18">
            <a:extLst>
              <a:ext uri="{FF2B5EF4-FFF2-40B4-BE49-F238E27FC236}">
                <a16:creationId xmlns="" xmlns:a16="http://schemas.microsoft.com/office/drawing/2014/main" id="{E8D07A2D-99ED-4BA9-99AF-272C323E0433}"/>
              </a:ext>
            </a:extLst>
          </p:cNvPr>
          <p:cNvSpPr txBox="1"/>
          <p:nvPr/>
        </p:nvSpPr>
        <p:spPr>
          <a:xfrm>
            <a:off x="1646793" y="1862823"/>
            <a:ext cx="1099981" cy="369332"/>
          </a:xfrm>
          <a:prstGeom prst="rect">
            <a:avLst/>
          </a:prstGeom>
          <a:noFill/>
        </p:spPr>
        <p:txBody>
          <a:bodyPr wrap="none" rtlCol="1">
            <a:spAutoFit/>
          </a:bodyPr>
          <a:lstStyle/>
          <a:p>
            <a:r>
              <a:rPr lang="ar-DZ" b="1" dirty="0">
                <a:solidFill>
                  <a:schemeClr val="accent2"/>
                </a:solidFill>
                <a:latin typeface="Arial" panose="020B0604020202020204" pitchFamily="34" charset="0"/>
                <a:cs typeface="Arial" panose="020B0604020202020204" pitchFamily="34" charset="0"/>
              </a:rPr>
              <a:t>الســند لأمر</a:t>
            </a:r>
            <a:r>
              <a:rPr lang="ar-DZ" b="1" dirty="0" smtClean="0">
                <a:solidFill>
                  <a:schemeClr val="accent2"/>
                </a:solidFill>
                <a:latin typeface="Arial" panose="020B0604020202020204" pitchFamily="34" charset="0"/>
                <a:cs typeface="Arial" panose="020B0604020202020204" pitchFamily="34" charset="0"/>
              </a:rPr>
              <a:t> </a:t>
            </a:r>
            <a:endParaRPr lang="ar-SY" b="1" dirty="0">
              <a:solidFill>
                <a:schemeClr val="accent2"/>
              </a:solidFill>
              <a:latin typeface="Arial" panose="020B0604020202020204" pitchFamily="34" charset="0"/>
              <a:cs typeface="Arial" panose="020B0604020202020204" pitchFamily="34" charset="0"/>
            </a:endParaRPr>
          </a:p>
        </p:txBody>
      </p:sp>
      <p:sp>
        <p:nvSpPr>
          <p:cNvPr id="33" name="مربع نص 19">
            <a:extLst>
              <a:ext uri="{FF2B5EF4-FFF2-40B4-BE49-F238E27FC236}">
                <a16:creationId xmlns="" xmlns:a16="http://schemas.microsoft.com/office/drawing/2014/main" id="{EB8CAF90-F09B-4A0D-9763-376EF9D70377}"/>
              </a:ext>
            </a:extLst>
          </p:cNvPr>
          <p:cNvSpPr txBox="1"/>
          <p:nvPr/>
        </p:nvSpPr>
        <p:spPr>
          <a:xfrm>
            <a:off x="1261456" y="2250467"/>
            <a:ext cx="2174791" cy="1600438"/>
          </a:xfrm>
          <a:prstGeom prst="rect">
            <a:avLst/>
          </a:prstGeom>
          <a:noFill/>
        </p:spPr>
        <p:txBody>
          <a:bodyPr wrap="square" rtlCol="1">
            <a:spAutoFit/>
          </a:bodyPr>
          <a:lstStyle/>
          <a:p>
            <a:pPr algn="ctr"/>
            <a:r>
              <a:rPr lang="ar-DZ" sz="1400" b="1" dirty="0">
                <a:latin typeface="Arial" panose="020B0604020202020204" pitchFamily="34" charset="0"/>
                <a:cs typeface="Arial" panose="020B0604020202020204" pitchFamily="34" charset="0"/>
              </a:rPr>
              <a:t>صك يتعهد بموجبه محرره </a:t>
            </a:r>
            <a:r>
              <a:rPr lang="ar-DZ" sz="1400" b="1" dirty="0" smtClean="0">
                <a:latin typeface="Arial" panose="020B0604020202020204" pitchFamily="34" charset="0"/>
                <a:cs typeface="Arial" panose="020B0604020202020204" pitchFamily="34" charset="0"/>
              </a:rPr>
              <a:t>(المدين) </a:t>
            </a:r>
            <a:r>
              <a:rPr lang="ar-DZ" sz="1400" b="1" dirty="0">
                <a:latin typeface="Arial" panose="020B0604020202020204" pitchFamily="34" charset="0"/>
                <a:cs typeface="Arial" panose="020B0604020202020204" pitchFamily="34" charset="0"/>
              </a:rPr>
              <a:t>بأن</a:t>
            </a:r>
            <a:br>
              <a:rPr lang="ar-DZ" sz="1400" b="1" dirty="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يدفع </a:t>
            </a:r>
            <a:r>
              <a:rPr lang="ar-DZ" sz="1400" b="1" dirty="0" smtClean="0">
                <a:latin typeface="Arial" panose="020B0604020202020204" pitchFamily="34" charset="0"/>
                <a:cs typeface="Arial" panose="020B0604020202020204" pitchFamily="34" charset="0"/>
              </a:rPr>
              <a:t>مبلغا </a:t>
            </a:r>
            <a:r>
              <a:rPr lang="ar-DZ" sz="1400" b="1" dirty="0">
                <a:latin typeface="Arial" panose="020B0604020202020204" pitchFamily="34" charset="0"/>
                <a:cs typeface="Arial" panose="020B0604020202020204" pitchFamily="34" charset="0"/>
              </a:rPr>
              <a:t>معينًا بالاطلاع، في تاريخ معين أو قابل للتعيين إلى شخص</a:t>
            </a:r>
            <a:r>
              <a:rPr lang="ar-DZ" sz="1400" b="1" dirty="0" smtClean="0">
                <a:latin typeface="Arial" panose="020B0604020202020204" pitchFamily="34" charset="0"/>
                <a:cs typeface="Arial" panose="020B0604020202020204" pitchFamily="34" charset="0"/>
              </a:rPr>
              <a:t> </a:t>
            </a:r>
            <a:br>
              <a:rPr lang="ar-DZ" sz="1400" b="1" dirty="0" smtClean="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آخر </a:t>
            </a:r>
            <a:r>
              <a:rPr lang="ar-DZ" sz="1400" b="1" dirty="0" smtClean="0">
                <a:latin typeface="Arial" panose="020B0604020202020204" pitchFamily="34" charset="0"/>
                <a:cs typeface="Arial" panose="020B0604020202020204" pitchFamily="34" charset="0"/>
              </a:rPr>
              <a:t>(المستفيد/الدائن) </a:t>
            </a:r>
            <a:r>
              <a:rPr lang="ar-DZ" sz="1400" b="1" dirty="0">
                <a:latin typeface="Arial" panose="020B0604020202020204" pitchFamily="34" charset="0"/>
                <a:cs typeface="Arial" panose="020B0604020202020204" pitchFamily="34" charset="0"/>
              </a:rPr>
              <a:t>وتكييفه الشرعي أنه وثيقة بدين</a:t>
            </a:r>
            <a:r>
              <a:rPr lang="ar-DZ" sz="1400" b="1" dirty="0" smtClean="0">
                <a:latin typeface="Arial" panose="020B0604020202020204" pitchFamily="34" charset="0"/>
                <a:cs typeface="Arial" panose="020B0604020202020204" pitchFamily="34" charset="0"/>
              </a:rPr>
              <a:t>.</a:t>
            </a:r>
            <a:endParaRPr lang="ar-SY" sz="1400" b="1" dirty="0">
              <a:latin typeface="Arial" panose="020B0604020202020204" pitchFamily="34" charset="0"/>
              <a:cs typeface="Arial" panose="020B0604020202020204" pitchFamily="34" charset="0"/>
            </a:endParaRPr>
          </a:p>
        </p:txBody>
      </p:sp>
      <p:sp>
        <p:nvSpPr>
          <p:cNvPr id="34" name="مربع نص 18">
            <a:extLst>
              <a:ext uri="{FF2B5EF4-FFF2-40B4-BE49-F238E27FC236}">
                <a16:creationId xmlns="" xmlns:a16="http://schemas.microsoft.com/office/drawing/2014/main" id="{E8D07A2D-99ED-4BA9-99AF-272C323E0433}"/>
              </a:ext>
            </a:extLst>
          </p:cNvPr>
          <p:cNvSpPr txBox="1"/>
          <p:nvPr/>
        </p:nvSpPr>
        <p:spPr>
          <a:xfrm>
            <a:off x="10763123" y="3959521"/>
            <a:ext cx="617477" cy="369332"/>
          </a:xfrm>
          <a:prstGeom prst="rect">
            <a:avLst/>
          </a:prstGeom>
          <a:noFill/>
        </p:spPr>
        <p:txBody>
          <a:bodyPr wrap="none" rtlCol="1">
            <a:spAutoFit/>
          </a:bodyPr>
          <a:lstStyle/>
          <a:p>
            <a:r>
              <a:rPr lang="ar-DZ" b="1" dirty="0" smtClean="0">
                <a:solidFill>
                  <a:schemeClr val="accent2"/>
                </a:solidFill>
                <a:latin typeface="Arial" panose="020B0604020202020204" pitchFamily="34" charset="0"/>
                <a:cs typeface="Arial" panose="020B0604020202020204" pitchFamily="34" charset="0"/>
              </a:rPr>
              <a:t>الشيك</a:t>
            </a:r>
            <a:endParaRPr lang="ar-SY" b="1" dirty="0">
              <a:solidFill>
                <a:schemeClr val="accent2"/>
              </a:solidFill>
              <a:latin typeface="Arial" panose="020B0604020202020204" pitchFamily="34" charset="0"/>
              <a:cs typeface="Arial" panose="020B0604020202020204" pitchFamily="34" charset="0"/>
            </a:endParaRPr>
          </a:p>
        </p:txBody>
      </p:sp>
      <p:sp>
        <p:nvSpPr>
          <p:cNvPr id="35" name="مربع نص 17">
            <a:extLst>
              <a:ext uri="{FF2B5EF4-FFF2-40B4-BE49-F238E27FC236}">
                <a16:creationId xmlns="" xmlns:a16="http://schemas.microsoft.com/office/drawing/2014/main" id="{EAA5DB22-F4FF-47AC-AFAC-3E709F7FC092}"/>
              </a:ext>
            </a:extLst>
          </p:cNvPr>
          <p:cNvSpPr txBox="1"/>
          <p:nvPr/>
        </p:nvSpPr>
        <p:spPr>
          <a:xfrm>
            <a:off x="10098900" y="4443715"/>
            <a:ext cx="1911919" cy="1938992"/>
          </a:xfrm>
          <a:prstGeom prst="rect">
            <a:avLst/>
          </a:prstGeom>
          <a:noFill/>
        </p:spPr>
        <p:txBody>
          <a:bodyPr wrap="square" rtlCol="1">
            <a:spAutoFit/>
          </a:bodyPr>
          <a:lstStyle/>
          <a:p>
            <a:pPr algn="ctr" rtl="1"/>
            <a:r>
              <a:rPr lang="ar-DZ" sz="1200" b="1" dirty="0">
                <a:latin typeface="Arial" panose="020B0604020202020204" pitchFamily="34" charset="0"/>
                <a:cs typeface="Arial" panose="020B0604020202020204" pitchFamily="34" charset="0"/>
              </a:rPr>
              <a:t>صك يحرر </a:t>
            </a:r>
            <a:r>
              <a:rPr lang="ar-DZ" sz="1200" b="1" dirty="0" smtClean="0">
                <a:latin typeface="Arial" panose="020B0604020202020204" pitchFamily="34" charset="0"/>
                <a:cs typeface="Arial" panose="020B0604020202020204" pitchFamily="34" charset="0"/>
              </a:rPr>
              <a:t>وفقا لشــكل معيــن يتضمن أمرا </a:t>
            </a:r>
            <a:r>
              <a:rPr lang="ar-DZ" sz="1200" b="1" dirty="0">
                <a:latin typeface="Arial" panose="020B0604020202020204" pitchFamily="34" charset="0"/>
                <a:cs typeface="Arial" panose="020B0604020202020204" pitchFamily="34" charset="0"/>
              </a:rPr>
              <a:t>من شــخص</a:t>
            </a:r>
            <a:br>
              <a:rPr lang="ar-DZ" sz="1200" b="1" dirty="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(الساحب) </a:t>
            </a:r>
            <a:r>
              <a:rPr lang="ar-DZ" sz="1200" b="1" dirty="0">
                <a:latin typeface="Arial" panose="020B0604020202020204" pitchFamily="34" charset="0"/>
                <a:cs typeface="Arial" panose="020B0604020202020204" pitchFamily="34" charset="0"/>
              </a:rPr>
              <a:t>إلى شخص آخر </a:t>
            </a:r>
            <a:r>
              <a:rPr lang="ar-DZ" sz="1200" b="1" dirty="0" smtClean="0">
                <a:latin typeface="Arial" panose="020B0604020202020204" pitchFamily="34" charset="0"/>
                <a:cs typeface="Arial" panose="020B0604020202020204" pitchFamily="34" charset="0"/>
              </a:rPr>
              <a:t>(المســحوب عليه) </a:t>
            </a:r>
            <a:r>
              <a:rPr lang="ar-DZ" sz="1200" b="1" dirty="0">
                <a:latin typeface="Arial" panose="020B0604020202020204" pitchFamily="34" charset="0"/>
                <a:cs typeface="Arial" panose="020B0604020202020204" pitchFamily="34" charset="0"/>
              </a:rPr>
              <a:t>لدفع مبلغ معين </a:t>
            </a:r>
            <a:r>
              <a:rPr lang="ar-DZ" sz="1200" b="1" dirty="0" smtClean="0">
                <a:latin typeface="Arial" panose="020B0604020202020204" pitchFamily="34" charset="0"/>
                <a:cs typeface="Arial" panose="020B0604020202020204" pitchFamily="34" charset="0"/>
              </a:rPr>
              <a:t>إلى شخص </a:t>
            </a:r>
            <a:r>
              <a:rPr lang="ar-DZ" sz="1200" b="1" dirty="0">
                <a:latin typeface="Arial" panose="020B0604020202020204" pitchFamily="34" charset="0"/>
                <a:cs typeface="Arial" panose="020B0604020202020204" pitchFamily="34" charset="0"/>
              </a:rPr>
              <a:t>ثالث </a:t>
            </a:r>
            <a:r>
              <a:rPr lang="ar-DZ" sz="1200" b="1" dirty="0" smtClean="0">
                <a:latin typeface="Arial" panose="020B0604020202020204" pitchFamily="34" charset="0"/>
                <a:cs typeface="Arial" panose="020B0604020202020204" pitchFamily="34" charset="0"/>
              </a:rPr>
              <a:t>(المســتفيد) </a:t>
            </a:r>
            <a:r>
              <a:rPr lang="ar-DZ" sz="1200" b="1" dirty="0">
                <a:latin typeface="Arial" panose="020B0604020202020204" pitchFamily="34" charset="0"/>
                <a:cs typeface="Arial" panose="020B0604020202020204" pitchFamily="34" charset="0"/>
              </a:rPr>
              <a:t>بمجرد الاطلاع وتكييفه الشرعي أنه </a:t>
            </a:r>
            <a:r>
              <a:rPr lang="ar-DZ" sz="1200" b="1" dirty="0" smtClean="0">
                <a:latin typeface="Arial" panose="020B0604020202020204" pitchFamily="34" charset="0"/>
                <a:cs typeface="Arial" panose="020B0604020202020204" pitchFamily="34" charset="0"/>
              </a:rPr>
              <a:t>حوالة مقيدة </a:t>
            </a:r>
            <a:r>
              <a:rPr lang="ar-DZ" sz="1200" b="1" dirty="0">
                <a:latin typeface="Arial" panose="020B0604020202020204" pitchFamily="34" charset="0"/>
                <a:cs typeface="Arial" panose="020B0604020202020204" pitchFamily="34" charset="0"/>
              </a:rPr>
              <a:t>إذا كان الساحب دائنًا للمسحوب عليه، وإلا كانت حوالة </a:t>
            </a:r>
            <a:r>
              <a:rPr lang="ar-DZ" sz="1200" b="1" dirty="0" smtClean="0">
                <a:latin typeface="Arial" panose="020B0604020202020204" pitchFamily="34" charset="0"/>
                <a:cs typeface="Arial" panose="020B0604020202020204" pitchFamily="34" charset="0"/>
              </a:rPr>
              <a:t>مطلقة بالنسبة </a:t>
            </a:r>
            <a:r>
              <a:rPr lang="ar-DZ" sz="1200" b="1" dirty="0">
                <a:latin typeface="Arial" panose="020B0604020202020204" pitchFamily="34" charset="0"/>
                <a:cs typeface="Arial" panose="020B0604020202020204" pitchFamily="34" charset="0"/>
              </a:rPr>
              <a:t>للساحب</a:t>
            </a:r>
            <a:r>
              <a:rPr lang="ar-DZ" sz="1200" b="1" dirty="0" smtClean="0">
                <a:latin typeface="Arial" panose="020B0604020202020204" pitchFamily="34" charset="0"/>
                <a:cs typeface="Arial" panose="020B0604020202020204" pitchFamily="34" charset="0"/>
              </a:rPr>
              <a:t> </a:t>
            </a:r>
            <a:br>
              <a:rPr lang="ar-DZ" sz="1200" b="1" dirty="0" smtClean="0">
                <a:latin typeface="Arial" panose="020B0604020202020204" pitchFamily="34" charset="0"/>
                <a:cs typeface="Arial" panose="020B0604020202020204" pitchFamily="34" charset="0"/>
              </a:rPr>
            </a:br>
            <a:endParaRPr lang="ar-SY" sz="1200" b="1" dirty="0">
              <a:latin typeface="Arial" panose="020B0604020202020204" pitchFamily="34" charset="0"/>
              <a:cs typeface="Arial" panose="020B0604020202020204" pitchFamily="34" charset="0"/>
            </a:endParaRPr>
          </a:p>
        </p:txBody>
      </p:sp>
      <p:sp>
        <p:nvSpPr>
          <p:cNvPr id="36" name="مربع نص 18">
            <a:extLst>
              <a:ext uri="{FF2B5EF4-FFF2-40B4-BE49-F238E27FC236}">
                <a16:creationId xmlns="" xmlns:a16="http://schemas.microsoft.com/office/drawing/2014/main" id="{E8D07A2D-99ED-4BA9-99AF-272C323E0433}"/>
              </a:ext>
            </a:extLst>
          </p:cNvPr>
          <p:cNvSpPr txBox="1"/>
          <p:nvPr/>
        </p:nvSpPr>
        <p:spPr>
          <a:xfrm>
            <a:off x="8263632" y="3895016"/>
            <a:ext cx="1077539" cy="523220"/>
          </a:xfrm>
          <a:prstGeom prst="rect">
            <a:avLst/>
          </a:prstGeom>
          <a:noFill/>
        </p:spPr>
        <p:txBody>
          <a:bodyPr wrap="none" rtlCol="1">
            <a:spAutoFit/>
          </a:bodyPr>
          <a:lstStyle/>
          <a:p>
            <a:pPr algn="ctr"/>
            <a:r>
              <a:rPr lang="ar-DZ" sz="1400" b="1" dirty="0" smtClean="0">
                <a:solidFill>
                  <a:schemeClr val="accent2"/>
                </a:solidFill>
                <a:latin typeface="Arial" panose="020B0604020202020204" pitchFamily="34" charset="0"/>
                <a:cs typeface="Arial" panose="020B0604020202020204" pitchFamily="34" charset="0"/>
              </a:rPr>
              <a:t>حكم التعامل </a:t>
            </a:r>
          </a:p>
          <a:p>
            <a:pPr algn="ctr"/>
            <a:r>
              <a:rPr lang="ar-DZ" sz="1400" b="1" dirty="0" smtClean="0">
                <a:solidFill>
                  <a:schemeClr val="accent2"/>
                </a:solidFill>
                <a:latin typeface="Arial" panose="020B0604020202020204" pitchFamily="34" charset="0"/>
                <a:cs typeface="Arial" panose="020B0604020202020204" pitchFamily="34" charset="0"/>
              </a:rPr>
              <a:t>بالأوراق المالية</a:t>
            </a:r>
            <a:endParaRPr lang="ar-SY" sz="1400" b="1" dirty="0">
              <a:solidFill>
                <a:schemeClr val="accent2"/>
              </a:solidFill>
              <a:latin typeface="Arial" panose="020B0604020202020204" pitchFamily="34" charset="0"/>
              <a:cs typeface="Arial" panose="020B0604020202020204" pitchFamily="34" charset="0"/>
            </a:endParaRPr>
          </a:p>
        </p:txBody>
      </p:sp>
      <p:sp>
        <p:nvSpPr>
          <p:cNvPr id="37" name="مربع نص 17">
            <a:extLst>
              <a:ext uri="{FF2B5EF4-FFF2-40B4-BE49-F238E27FC236}">
                <a16:creationId xmlns="" xmlns:a16="http://schemas.microsoft.com/office/drawing/2014/main" id="{EAA5DB22-F4FF-47AC-AFAC-3E709F7FC092}"/>
              </a:ext>
            </a:extLst>
          </p:cNvPr>
          <p:cNvSpPr txBox="1"/>
          <p:nvPr/>
        </p:nvSpPr>
        <p:spPr>
          <a:xfrm>
            <a:off x="7734875" y="4492483"/>
            <a:ext cx="2237868" cy="1785104"/>
          </a:xfrm>
          <a:prstGeom prst="rect">
            <a:avLst/>
          </a:prstGeom>
          <a:noFill/>
        </p:spPr>
        <p:txBody>
          <a:bodyPr wrap="square" rtlCol="1">
            <a:spAutoFit/>
          </a:bodyPr>
          <a:lstStyle/>
          <a:p>
            <a:pPr algn="ctr" rtl="1"/>
            <a:r>
              <a:rPr lang="ar-DZ" sz="1200" b="1" dirty="0" smtClean="0">
                <a:latin typeface="Arial" panose="020B0604020202020204" pitchFamily="34" charset="0"/>
                <a:cs typeface="Arial" panose="020B0604020202020204" pitchFamily="34" charset="0"/>
              </a:rPr>
              <a:t>-يجوز التعامل بهم شريطة أن لا يترتب عن ذلك مخالفة شرعية,</a:t>
            </a:r>
          </a:p>
          <a:p>
            <a:pPr algn="ctr" rtl="1"/>
            <a:r>
              <a:rPr lang="ar-DZ" sz="1200" b="1" dirty="0" smtClean="0">
                <a:latin typeface="Arial" panose="020B0604020202020204" pitchFamily="34" charset="0"/>
                <a:cs typeface="Arial" panose="020B0604020202020204" pitchFamily="34" charset="0"/>
              </a:rPr>
              <a:t>-لا يجوز التعامل </a:t>
            </a:r>
            <a:r>
              <a:rPr lang="ar-DZ" sz="1200" b="1" dirty="0">
                <a:latin typeface="Arial" panose="020B0604020202020204" pitchFamily="34" charset="0"/>
                <a:cs typeface="Arial" panose="020B0604020202020204" pitchFamily="34" charset="0"/>
              </a:rPr>
              <a:t>بالكمبيالة والســند لأمر فيما يشترط فيه القبض</a:t>
            </a:r>
            <a:r>
              <a:rPr lang="ar-DZ" sz="1200" b="1" dirty="0" smtClean="0">
                <a:latin typeface="Arial" panose="020B0604020202020204" pitchFamily="34" charset="0"/>
                <a:cs typeface="Arial" panose="020B0604020202020204" pitchFamily="34" charset="0"/>
              </a:rPr>
              <a:t> ,</a:t>
            </a:r>
          </a:p>
          <a:p>
            <a:pPr algn="ctr" rtl="1"/>
            <a:r>
              <a:rPr lang="ar-DZ" sz="1200" b="1" dirty="0" smtClean="0">
                <a:latin typeface="Arial" panose="020B0604020202020204" pitchFamily="34" charset="0"/>
                <a:cs typeface="Arial" panose="020B0604020202020204" pitchFamily="34" charset="0"/>
              </a:rPr>
              <a:t>-يجوز التعامل بالشيك بشروط معينة,</a:t>
            </a:r>
          </a:p>
          <a:p>
            <a:pPr algn="ctr" rtl="1"/>
            <a:r>
              <a:rPr lang="ar-DZ" sz="1400" b="1" u="sng" dirty="0" smtClean="0">
                <a:solidFill>
                  <a:schemeClr val="accent2"/>
                </a:solidFill>
                <a:latin typeface="Arial" panose="020B0604020202020204" pitchFamily="34" charset="0"/>
                <a:cs typeface="Arial" panose="020B0604020202020204" pitchFamily="34" charset="0"/>
              </a:rPr>
              <a:t>التظهير</a:t>
            </a:r>
          </a:p>
          <a:p>
            <a:pPr algn="ctr" rtl="1"/>
            <a:r>
              <a:rPr lang="ar-DZ" sz="1200" b="1" dirty="0" smtClean="0">
                <a:latin typeface="Arial" panose="020B0604020202020204" pitchFamily="34" charset="0"/>
                <a:cs typeface="Arial" panose="020B0604020202020204" pitchFamily="34" charset="0"/>
              </a:rPr>
              <a:t>التظهير بجميع أنواعه إذا حصل مستوفيا للشروط والبيانات المقررة نظاما يعتبر ملزما لما يترتب عليه من آثار </a:t>
            </a:r>
          </a:p>
        </p:txBody>
      </p:sp>
      <p:sp>
        <p:nvSpPr>
          <p:cNvPr id="38" name="مربع نص 20">
            <a:extLst>
              <a:ext uri="{FF2B5EF4-FFF2-40B4-BE49-F238E27FC236}">
                <a16:creationId xmlns="" xmlns:a16="http://schemas.microsoft.com/office/drawing/2014/main" id="{F4C33542-1E46-4F23-8FE0-709C11C1484F}"/>
              </a:ext>
            </a:extLst>
          </p:cNvPr>
          <p:cNvSpPr txBox="1"/>
          <p:nvPr/>
        </p:nvSpPr>
        <p:spPr>
          <a:xfrm>
            <a:off x="2960493" y="3875363"/>
            <a:ext cx="1229824" cy="523220"/>
          </a:xfrm>
          <a:prstGeom prst="rect">
            <a:avLst/>
          </a:prstGeom>
          <a:noFill/>
        </p:spPr>
        <p:txBody>
          <a:bodyPr wrap="none" rtlCol="1">
            <a:spAutoFit/>
          </a:bodyPr>
          <a:lstStyle/>
          <a:p>
            <a:pPr algn="ctr"/>
            <a:r>
              <a:rPr lang="ar-DZ" sz="1400" b="1" dirty="0">
                <a:solidFill>
                  <a:schemeClr val="accent2"/>
                </a:solidFill>
                <a:latin typeface="Arial" panose="020B0604020202020204" pitchFamily="34" charset="0"/>
                <a:cs typeface="Arial" panose="020B0604020202020204" pitchFamily="34" charset="0"/>
              </a:rPr>
              <a:t>حسم (</a:t>
            </a:r>
            <a:r>
              <a:rPr lang="ar-DZ" sz="1400" b="1" dirty="0" smtClean="0">
                <a:solidFill>
                  <a:schemeClr val="accent2"/>
                </a:solidFill>
                <a:latin typeface="Arial" panose="020B0604020202020204" pitchFamily="34" charset="0"/>
                <a:cs typeface="Arial" panose="020B0604020202020204" pitchFamily="34" charset="0"/>
              </a:rPr>
              <a:t>خصم)</a:t>
            </a:r>
          </a:p>
          <a:p>
            <a:pPr algn="ctr"/>
            <a:r>
              <a:rPr lang="ar-DZ" sz="1400" b="1" dirty="0" smtClean="0">
                <a:solidFill>
                  <a:schemeClr val="accent2"/>
                </a:solidFill>
                <a:latin typeface="Arial" panose="020B0604020202020204" pitchFamily="34" charset="0"/>
                <a:cs typeface="Arial" panose="020B0604020202020204" pitchFamily="34" charset="0"/>
              </a:rPr>
              <a:t> </a:t>
            </a:r>
            <a:r>
              <a:rPr lang="ar-DZ" sz="1400" b="1" dirty="0">
                <a:solidFill>
                  <a:schemeClr val="accent2"/>
                </a:solidFill>
                <a:latin typeface="Arial" panose="020B0604020202020204" pitchFamily="34" charset="0"/>
                <a:cs typeface="Arial" panose="020B0604020202020204" pitchFamily="34" charset="0"/>
              </a:rPr>
              <a:t>الأوراق التجارية</a:t>
            </a:r>
            <a:r>
              <a:rPr lang="ar-DZ" sz="1400" b="1" dirty="0" smtClean="0">
                <a:solidFill>
                  <a:schemeClr val="accent2"/>
                </a:solidFill>
                <a:latin typeface="Arial" panose="020B0604020202020204" pitchFamily="34" charset="0"/>
                <a:cs typeface="Arial" panose="020B0604020202020204" pitchFamily="34" charset="0"/>
              </a:rPr>
              <a:t> </a:t>
            </a:r>
            <a:endParaRPr lang="ar-SY" sz="1400" b="1" dirty="0">
              <a:solidFill>
                <a:schemeClr val="accent2"/>
              </a:solidFill>
              <a:latin typeface="Arial" panose="020B0604020202020204" pitchFamily="34" charset="0"/>
              <a:cs typeface="Arial" panose="020B0604020202020204" pitchFamily="34" charset="0"/>
            </a:endParaRPr>
          </a:p>
        </p:txBody>
      </p:sp>
      <p:sp>
        <p:nvSpPr>
          <p:cNvPr id="39" name="مربع نص 19">
            <a:extLst>
              <a:ext uri="{FF2B5EF4-FFF2-40B4-BE49-F238E27FC236}">
                <a16:creationId xmlns="" xmlns:a16="http://schemas.microsoft.com/office/drawing/2014/main" id="{EB8CAF90-F09B-4A0D-9763-376EF9D70377}"/>
              </a:ext>
            </a:extLst>
          </p:cNvPr>
          <p:cNvSpPr txBox="1"/>
          <p:nvPr/>
        </p:nvSpPr>
        <p:spPr>
          <a:xfrm>
            <a:off x="2390228" y="4314790"/>
            <a:ext cx="2443861" cy="2292935"/>
          </a:xfrm>
          <a:prstGeom prst="rect">
            <a:avLst/>
          </a:prstGeom>
          <a:noFill/>
        </p:spPr>
        <p:txBody>
          <a:bodyPr wrap="square" rtlCol="1">
            <a:spAutoFit/>
          </a:bodyPr>
          <a:lstStyle/>
          <a:p>
            <a:pPr algn="ctr" rtl="1"/>
            <a:r>
              <a:rPr lang="ar-DZ" sz="1100" b="1" dirty="0">
                <a:latin typeface="Arial" panose="020B0604020202020204" pitchFamily="34" charset="0"/>
                <a:cs typeface="Arial" panose="020B0604020202020204" pitchFamily="34" charset="0"/>
              </a:rPr>
              <a:t>لا يجوز حسم </a:t>
            </a:r>
            <a:r>
              <a:rPr lang="ar-DZ" sz="1100" b="1" dirty="0" smtClean="0">
                <a:latin typeface="Arial" panose="020B0604020202020204" pitchFamily="34" charset="0"/>
                <a:cs typeface="Arial" panose="020B0604020202020204" pitchFamily="34" charset="0"/>
              </a:rPr>
              <a:t>الأوراق </a:t>
            </a:r>
            <a:r>
              <a:rPr lang="ar-DZ" sz="1100" b="1" dirty="0">
                <a:latin typeface="Arial" panose="020B0604020202020204" pitchFamily="34" charset="0"/>
                <a:cs typeface="Arial" panose="020B0604020202020204" pitchFamily="34" charset="0"/>
              </a:rPr>
              <a:t>التجارية، ويجوز الوفاء بأقل من </a:t>
            </a:r>
            <a:r>
              <a:rPr lang="ar-DZ" sz="1100" b="1" dirty="0" smtClean="0">
                <a:latin typeface="Arial" panose="020B0604020202020204" pitchFamily="34" charset="0"/>
                <a:cs typeface="Arial" panose="020B0604020202020204" pitchFamily="34" charset="0"/>
              </a:rPr>
              <a:t>قيمتها للمستفيد </a:t>
            </a:r>
            <a:r>
              <a:rPr lang="ar-DZ" sz="1100" b="1" dirty="0">
                <a:latin typeface="Arial" panose="020B0604020202020204" pitchFamily="34" charset="0"/>
                <a:cs typeface="Arial" panose="020B0604020202020204" pitchFamily="34" charset="0"/>
              </a:rPr>
              <a:t>الأول </a:t>
            </a:r>
            <a:r>
              <a:rPr lang="fr-FR" sz="1100" b="1" dirty="0" smtClean="0">
                <a:latin typeface="Arial" panose="020B0604020202020204" pitchFamily="34" charset="0"/>
                <a:cs typeface="Arial" panose="020B0604020202020204" pitchFamily="34" charset="0"/>
              </a:rPr>
              <a:t>(</a:t>
            </a:r>
            <a:r>
              <a:rPr lang="ar-DZ" sz="1100" b="1" dirty="0" smtClean="0">
                <a:latin typeface="Arial" panose="020B0604020202020204" pitchFamily="34" charset="0"/>
                <a:cs typeface="Arial" panose="020B0604020202020204" pitchFamily="34" charset="0"/>
              </a:rPr>
              <a:t>الدائن</a:t>
            </a:r>
            <a:r>
              <a:rPr lang="fr-FR" sz="1100" b="1" dirty="0" smtClean="0">
                <a:latin typeface="Arial" panose="020B0604020202020204" pitchFamily="34" charset="0"/>
                <a:cs typeface="Arial" panose="020B0604020202020204" pitchFamily="34" charset="0"/>
              </a:rPr>
              <a:t>)</a:t>
            </a:r>
            <a:r>
              <a:rPr lang="ar-DZ" sz="1100" b="1" dirty="0" smtClean="0">
                <a:latin typeface="Arial" panose="020B0604020202020204" pitchFamily="34" charset="0"/>
                <a:cs typeface="Arial" panose="020B0604020202020204" pitchFamily="34" charset="0"/>
              </a:rPr>
              <a:t> </a:t>
            </a:r>
            <a:r>
              <a:rPr lang="ar-DZ" sz="1100" b="1" dirty="0">
                <a:latin typeface="Arial" panose="020B0604020202020204" pitchFamily="34" charset="0"/>
                <a:cs typeface="Arial" panose="020B0604020202020204" pitchFamily="34" charset="0"/>
              </a:rPr>
              <a:t>قبل حلول </a:t>
            </a:r>
            <a:r>
              <a:rPr lang="ar-DZ" sz="1100" b="1" dirty="0" smtClean="0">
                <a:latin typeface="Arial" panose="020B0604020202020204" pitchFamily="34" charset="0"/>
                <a:cs typeface="Arial" panose="020B0604020202020204" pitchFamily="34" charset="0"/>
              </a:rPr>
              <a:t>أجلها. لا </a:t>
            </a:r>
            <a:r>
              <a:rPr lang="ar-DZ" sz="1100" b="1" dirty="0">
                <a:latin typeface="Arial" panose="020B0604020202020204" pitchFamily="34" charset="0"/>
                <a:cs typeface="Arial" panose="020B0604020202020204" pitchFamily="34" charset="0"/>
              </a:rPr>
              <a:t>يجــوز بيع الورقــة التجارية المؤجلــة بمثل مبلغها </a:t>
            </a:r>
            <a:r>
              <a:rPr lang="ar-DZ" sz="1100" b="1" dirty="0" smtClean="0">
                <a:latin typeface="Arial" panose="020B0604020202020204" pitchFamily="34" charset="0"/>
                <a:cs typeface="Arial" panose="020B0604020202020204" pitchFamily="34" charset="0"/>
              </a:rPr>
              <a:t>(ربا النســيئة) ولا </a:t>
            </a:r>
            <a:r>
              <a:rPr lang="ar-DZ" sz="1100" b="1" dirty="0">
                <a:latin typeface="Arial" panose="020B0604020202020204" pitchFamily="34" charset="0"/>
                <a:cs typeface="Arial" panose="020B0604020202020204" pitchFamily="34" charset="0"/>
              </a:rPr>
              <a:t>بأكثر منها </a:t>
            </a:r>
            <a:r>
              <a:rPr lang="ar-DZ" sz="1100" b="1" dirty="0" smtClean="0">
                <a:latin typeface="Arial" panose="020B0604020202020204" pitchFamily="34" charset="0"/>
                <a:cs typeface="Arial" panose="020B0604020202020204" pitchFamily="34" charset="0"/>
              </a:rPr>
              <a:t>(ربا </a:t>
            </a:r>
            <a:r>
              <a:rPr lang="ar-DZ" sz="1100" b="1" dirty="0">
                <a:latin typeface="Arial" panose="020B0604020202020204" pitchFamily="34" charset="0"/>
                <a:cs typeface="Arial" panose="020B0604020202020204" pitchFamily="34" charset="0"/>
              </a:rPr>
              <a:t>النسيئة </a:t>
            </a:r>
            <a:r>
              <a:rPr lang="ar-DZ" sz="1100" b="1" dirty="0" smtClean="0">
                <a:latin typeface="Arial" panose="020B0604020202020204" pitchFamily="34" charset="0"/>
                <a:cs typeface="Arial" panose="020B0604020202020204" pitchFamily="34" charset="0"/>
              </a:rPr>
              <a:t>والفضل), يجوز </a:t>
            </a:r>
            <a:r>
              <a:rPr lang="ar-DZ" sz="1100" b="1" dirty="0">
                <a:latin typeface="Arial" panose="020B0604020202020204" pitchFamily="34" charset="0"/>
                <a:cs typeface="Arial" panose="020B0604020202020204" pitchFamily="34" charset="0"/>
              </a:rPr>
              <a:t>للمســتفيد جعــل الورقة التجاريــة المؤجلة ثمنًا لســلعة </a:t>
            </a:r>
            <a:r>
              <a:rPr lang="ar-DZ" sz="1100" b="1" dirty="0" smtClean="0">
                <a:latin typeface="Arial" panose="020B0604020202020204" pitchFamily="34" charset="0"/>
                <a:cs typeface="Arial" panose="020B0604020202020204" pitchFamily="34" charset="0"/>
              </a:rPr>
              <a:t>معينة أو </a:t>
            </a:r>
            <a:r>
              <a:rPr lang="ar-DZ" sz="1100" b="1" dirty="0">
                <a:latin typeface="Arial" panose="020B0604020202020204" pitchFamily="34" charset="0"/>
                <a:cs typeface="Arial" panose="020B0604020202020204" pitchFamily="34" charset="0"/>
              </a:rPr>
              <a:t>منفعة معينة </a:t>
            </a:r>
            <a:r>
              <a:rPr lang="ar-DZ" sz="1100" b="1" dirty="0" smtClean="0">
                <a:latin typeface="Arial" panose="020B0604020202020204" pitchFamily="34" charset="0"/>
                <a:cs typeface="Arial" panose="020B0604020202020204" pitchFamily="34" charset="0"/>
              </a:rPr>
              <a:t>(غير </a:t>
            </a:r>
            <a:r>
              <a:rPr lang="ar-DZ" sz="1100" b="1" dirty="0">
                <a:latin typeface="Arial" panose="020B0604020202020204" pitchFamily="34" charset="0"/>
                <a:cs typeface="Arial" panose="020B0604020202020204" pitchFamily="34" charset="0"/>
              </a:rPr>
              <a:t>موصوفتين في </a:t>
            </a:r>
            <a:r>
              <a:rPr lang="ar-DZ" sz="1100" b="1" dirty="0" smtClean="0">
                <a:latin typeface="Arial" panose="020B0604020202020204" pitchFamily="34" charset="0"/>
                <a:cs typeface="Arial" panose="020B0604020202020204" pitchFamily="34" charset="0"/>
              </a:rPr>
              <a:t>الذمة) </a:t>
            </a:r>
            <a:r>
              <a:rPr lang="ar-DZ" sz="1100" b="1" dirty="0">
                <a:latin typeface="Arial" panose="020B0604020202020204" pitchFamily="34" charset="0"/>
                <a:cs typeface="Arial" panose="020B0604020202020204" pitchFamily="34" charset="0"/>
              </a:rPr>
              <a:t>بشرط قبض السلعة أو </a:t>
            </a:r>
            <a:r>
              <a:rPr lang="ar-DZ" sz="1100" b="1" dirty="0" smtClean="0">
                <a:latin typeface="Arial" panose="020B0604020202020204" pitchFamily="34" charset="0"/>
                <a:cs typeface="Arial" panose="020B0604020202020204" pitchFamily="34" charset="0"/>
              </a:rPr>
              <a:t>العين المنتفع </a:t>
            </a:r>
            <a:r>
              <a:rPr lang="ar-DZ" sz="1100" b="1" dirty="0">
                <a:latin typeface="Arial" panose="020B0604020202020204" pitchFamily="34" charset="0"/>
                <a:cs typeface="Arial" panose="020B0604020202020204" pitchFamily="34" charset="0"/>
              </a:rPr>
              <a:t>بها حقيقة أو </a:t>
            </a:r>
            <a:r>
              <a:rPr lang="ar-DZ" sz="1100" b="1" dirty="0" smtClean="0">
                <a:latin typeface="Arial" panose="020B0604020202020204" pitchFamily="34" charset="0"/>
                <a:cs typeface="Arial" panose="020B0604020202020204" pitchFamily="34" charset="0"/>
              </a:rPr>
              <a:t>حكما</a:t>
            </a:r>
            <a:r>
              <a:rPr lang="ar-DZ" sz="1100" b="1" dirty="0">
                <a:latin typeface="Arial" panose="020B0604020202020204" pitchFamily="34" charset="0"/>
                <a:cs typeface="Arial" panose="020B0604020202020204" pitchFamily="34" charset="0"/>
              </a:rPr>
              <a:t>. </a:t>
            </a:r>
            <a:r>
              <a:rPr lang="ar-DZ" sz="1100" b="1" dirty="0" smtClean="0">
                <a:latin typeface="Arial" panose="020B0604020202020204" pitchFamily="34" charset="0"/>
                <a:cs typeface="Arial" panose="020B0604020202020204" pitchFamily="34" charset="0"/>
              </a:rPr>
              <a:t>(الخصم </a:t>
            </a:r>
            <a:r>
              <a:rPr lang="ar-DZ" sz="1100" b="1" dirty="0">
                <a:latin typeface="Arial" panose="020B0604020202020204" pitchFamily="34" charset="0"/>
                <a:cs typeface="Arial" panose="020B0604020202020204" pitchFamily="34" charset="0"/>
              </a:rPr>
              <a:t>السلعي للديون</a:t>
            </a:r>
            <a:r>
              <a:rPr lang="ar-DZ" sz="1100" b="1" dirty="0" smtClean="0">
                <a:latin typeface="Arial" panose="020B0604020202020204" pitchFamily="34" charset="0"/>
                <a:cs typeface="Arial" panose="020B0604020202020204" pitchFamily="34" charset="0"/>
              </a:rPr>
              <a:t>.) يجوز </a:t>
            </a:r>
            <a:r>
              <a:rPr lang="ar-DZ" sz="1100" b="1" dirty="0">
                <a:latin typeface="Arial" panose="020B0604020202020204" pitchFamily="34" charset="0"/>
                <a:cs typeface="Arial" panose="020B0604020202020204" pitchFamily="34" charset="0"/>
              </a:rPr>
              <a:t>لحامل الورقة التجارية شــراء سلعة إلى أجل </a:t>
            </a:r>
            <a:r>
              <a:rPr lang="ar-DZ" sz="1100" b="1" dirty="0" smtClean="0">
                <a:latin typeface="Arial" panose="020B0604020202020204" pitchFamily="34" charset="0"/>
                <a:cs typeface="Arial" panose="020B0604020202020204" pitchFamily="34" charset="0"/>
              </a:rPr>
              <a:t>(بقدر </a:t>
            </a:r>
            <a:r>
              <a:rPr lang="ar-DZ" sz="1100" b="1" dirty="0">
                <a:latin typeface="Arial" panose="020B0604020202020204" pitchFamily="34" charset="0"/>
                <a:cs typeface="Arial" panose="020B0604020202020204" pitchFamily="34" charset="0"/>
              </a:rPr>
              <a:t>أجل الورقة</a:t>
            </a:r>
            <a:br>
              <a:rPr lang="ar-DZ" sz="1100" b="1" dirty="0">
                <a:latin typeface="Arial" panose="020B0604020202020204" pitchFamily="34" charset="0"/>
                <a:cs typeface="Arial" panose="020B0604020202020204" pitchFamily="34" charset="0"/>
              </a:rPr>
            </a:br>
            <a:r>
              <a:rPr lang="ar-DZ" sz="1100" b="1" dirty="0" smtClean="0">
                <a:latin typeface="Arial" panose="020B0604020202020204" pitchFamily="34" charset="0"/>
                <a:cs typeface="Arial" panose="020B0604020202020204" pitchFamily="34" charset="0"/>
              </a:rPr>
              <a:t>التجاريــة)، </a:t>
            </a:r>
            <a:r>
              <a:rPr lang="ar-DZ" sz="1100" b="1" dirty="0">
                <a:latin typeface="Arial" panose="020B0604020202020204" pitchFamily="34" charset="0"/>
                <a:cs typeface="Arial" panose="020B0604020202020204" pitchFamily="34" charset="0"/>
              </a:rPr>
              <a:t>وبعد أن يثبت الدين في ذمته يحيل حامل الورقة </a:t>
            </a:r>
            <a:r>
              <a:rPr lang="ar-DZ" sz="1100" b="1" dirty="0" err="1">
                <a:latin typeface="Arial" panose="020B0604020202020204" pitchFamily="34" charset="0"/>
                <a:cs typeface="Arial" panose="020B0604020202020204" pitchFamily="34" charset="0"/>
              </a:rPr>
              <a:t>دائنه</a:t>
            </a:r>
            <a:r>
              <a:rPr lang="ar-DZ" sz="1100" b="1" dirty="0">
                <a:latin typeface="Arial" panose="020B0604020202020204" pitchFamily="34" charset="0"/>
                <a:cs typeface="Arial" panose="020B0604020202020204" pitchFamily="34" charset="0"/>
              </a:rPr>
              <a:t> </a:t>
            </a:r>
            <a:r>
              <a:rPr lang="ar-DZ" sz="1100" b="1" dirty="0" smtClean="0">
                <a:latin typeface="Arial" panose="020B0604020202020204" pitchFamily="34" charset="0"/>
                <a:cs typeface="Arial" panose="020B0604020202020204" pitchFamily="34" charset="0"/>
              </a:rPr>
              <a:t>على </a:t>
            </a:r>
            <a:r>
              <a:rPr lang="ar-DZ" sz="1100" b="1" dirty="0">
                <a:latin typeface="Arial" panose="020B0604020202020204" pitchFamily="34" charset="0"/>
                <a:cs typeface="Arial" panose="020B0604020202020204" pitchFamily="34" charset="0"/>
              </a:rPr>
              <a:t>ا</a:t>
            </a:r>
            <a:r>
              <a:rPr lang="ar-DZ" sz="1100" b="1" dirty="0" smtClean="0">
                <a:latin typeface="Arial" panose="020B0604020202020204" pitchFamily="34" charset="0"/>
                <a:cs typeface="Arial" panose="020B0604020202020204" pitchFamily="34" charset="0"/>
              </a:rPr>
              <a:t>لمدين </a:t>
            </a:r>
            <a:r>
              <a:rPr lang="ar-DZ" sz="1100" b="1" dirty="0">
                <a:latin typeface="Arial" panose="020B0604020202020204" pitchFamily="34" charset="0"/>
                <a:cs typeface="Arial" panose="020B0604020202020204" pitchFamily="34" charset="0"/>
              </a:rPr>
              <a:t>له بتلك الورقة، ويكون ذلك من باب الحوالة</a:t>
            </a:r>
            <a:r>
              <a:rPr lang="ar-DZ" sz="1100" b="1" dirty="0" smtClean="0">
                <a:latin typeface="Arial" panose="020B0604020202020204" pitchFamily="34" charset="0"/>
                <a:cs typeface="Arial" panose="020B0604020202020204" pitchFamily="34" charset="0"/>
              </a:rPr>
              <a:t> </a:t>
            </a:r>
            <a:endParaRPr lang="ar-SY" sz="1100" b="1" dirty="0">
              <a:latin typeface="Arial" panose="020B0604020202020204" pitchFamily="34" charset="0"/>
              <a:cs typeface="Arial" panose="020B0604020202020204" pitchFamily="34" charset="0"/>
            </a:endParaRPr>
          </a:p>
        </p:txBody>
      </p:sp>
      <p:sp>
        <p:nvSpPr>
          <p:cNvPr id="41" name="مربع نص 20">
            <a:extLst>
              <a:ext uri="{FF2B5EF4-FFF2-40B4-BE49-F238E27FC236}">
                <a16:creationId xmlns="" xmlns:a16="http://schemas.microsoft.com/office/drawing/2014/main" id="{F4C33542-1E46-4F23-8FE0-709C11C1484F}"/>
              </a:ext>
            </a:extLst>
          </p:cNvPr>
          <p:cNvSpPr txBox="1"/>
          <p:nvPr/>
        </p:nvSpPr>
        <p:spPr>
          <a:xfrm>
            <a:off x="64038" y="4095715"/>
            <a:ext cx="2173993" cy="1815882"/>
          </a:xfrm>
          <a:prstGeom prst="rect">
            <a:avLst/>
          </a:prstGeom>
          <a:noFill/>
        </p:spPr>
        <p:txBody>
          <a:bodyPr wrap="none" rtlCol="1">
            <a:spAutoFit/>
          </a:bodyPr>
          <a:lstStyle/>
          <a:p>
            <a:pPr algn="ctr"/>
            <a:r>
              <a:rPr lang="ar-DZ" sz="1400" b="1" dirty="0" smtClean="0">
                <a:solidFill>
                  <a:schemeClr val="accent2"/>
                </a:solidFill>
                <a:latin typeface="Arial" panose="020B0604020202020204" pitchFamily="34" charset="0"/>
                <a:cs typeface="Arial" panose="020B0604020202020204" pitchFamily="34" charset="0"/>
              </a:rPr>
              <a:t>قبض الأوراق</a:t>
            </a:r>
          </a:p>
          <a:p>
            <a:pPr algn="ctr"/>
            <a:r>
              <a:rPr lang="ar-DZ" sz="1400" b="1" dirty="0" smtClean="0">
                <a:solidFill>
                  <a:schemeClr val="accent2"/>
                </a:solidFill>
                <a:latin typeface="Arial" panose="020B0604020202020204" pitchFamily="34" charset="0"/>
                <a:cs typeface="Arial" panose="020B0604020202020204" pitchFamily="34" charset="0"/>
              </a:rPr>
              <a:t> التجارية</a:t>
            </a:r>
          </a:p>
          <a:p>
            <a:pPr algn="ctr"/>
            <a:endParaRPr lang="ar-DZ" sz="1400" b="1" dirty="0" smtClean="0">
              <a:solidFill>
                <a:schemeClr val="accent2"/>
              </a:solidFill>
              <a:latin typeface="Arial" panose="020B0604020202020204" pitchFamily="34" charset="0"/>
              <a:cs typeface="Arial" panose="020B0604020202020204" pitchFamily="34" charset="0"/>
            </a:endParaRPr>
          </a:p>
          <a:p>
            <a:pPr algn="ctr"/>
            <a:r>
              <a:rPr lang="ar-DZ" sz="1400" b="1" dirty="0">
                <a:latin typeface="Arial" panose="020B0604020202020204" pitchFamily="34" charset="0"/>
                <a:cs typeface="Arial" panose="020B0604020202020204" pitchFamily="34" charset="0"/>
              </a:rPr>
              <a:t>قبول الوفاء بقيمة الورقة التجارية</a:t>
            </a:r>
            <a:r>
              <a:rPr lang="ar-DZ" sz="1400" b="1" dirty="0" smtClean="0">
                <a:latin typeface="Arial" panose="020B0604020202020204" pitchFamily="34" charset="0"/>
                <a:cs typeface="Arial" panose="020B0604020202020204" pitchFamily="34" charset="0"/>
              </a:rPr>
              <a:t> </a:t>
            </a:r>
            <a:br>
              <a:rPr lang="ar-DZ" sz="1400" b="1" dirty="0" smtClean="0">
                <a:latin typeface="Arial" panose="020B0604020202020204" pitchFamily="34" charset="0"/>
                <a:cs typeface="Arial" panose="020B0604020202020204" pitchFamily="34" charset="0"/>
              </a:rPr>
            </a:br>
            <a:r>
              <a:rPr lang="ar-DZ" sz="1400" b="1" dirty="0" smtClean="0">
                <a:solidFill>
                  <a:schemeClr val="accent2"/>
                </a:solidFill>
                <a:latin typeface="Arial" panose="020B0604020202020204" pitchFamily="34" charset="0"/>
                <a:cs typeface="Arial" panose="020B0604020202020204" pitchFamily="34" charset="0"/>
              </a:rPr>
              <a:t> </a:t>
            </a:r>
          </a:p>
          <a:p>
            <a:pPr algn="ctr"/>
            <a:r>
              <a:rPr lang="ar-DZ" sz="1400" b="1" u="sng" dirty="0" smtClean="0">
                <a:latin typeface="Arial" panose="020B0604020202020204" pitchFamily="34" charset="0"/>
                <a:cs typeface="Arial" panose="020B0604020202020204" pitchFamily="34" charset="0"/>
              </a:rPr>
              <a:t>تاريخ </a:t>
            </a:r>
            <a:r>
              <a:rPr lang="ar-DZ" sz="1400" b="1" u="sng" dirty="0">
                <a:latin typeface="Arial" panose="020B0604020202020204" pitchFamily="34" charset="0"/>
                <a:cs typeface="Arial" panose="020B0604020202020204" pitchFamily="34" charset="0"/>
              </a:rPr>
              <a:t>إصدار المعيار</a:t>
            </a:r>
            <a:r>
              <a:rPr lang="ar-DZ" sz="1400" b="1" u="sng" dirty="0" smtClean="0">
                <a:latin typeface="Arial" panose="020B0604020202020204" pitchFamily="34" charset="0"/>
                <a:cs typeface="Arial" panose="020B0604020202020204" pitchFamily="34" charset="0"/>
              </a:rPr>
              <a:t> :</a:t>
            </a:r>
            <a:r>
              <a:rPr lang="ar-DZ" sz="1400" b="1" dirty="0" smtClean="0">
                <a:latin typeface="Arial" panose="020B0604020202020204" pitchFamily="34" charset="0"/>
                <a:cs typeface="Arial" panose="020B0604020202020204" pitchFamily="34" charset="0"/>
              </a:rPr>
              <a:t/>
            </a:r>
            <a:br>
              <a:rPr lang="ar-DZ" sz="1400" b="1" dirty="0" smtClean="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صدر هذا المعيار بتاريخ</a:t>
            </a:r>
            <a:r>
              <a:rPr lang="ar-DZ" sz="1400" b="1" dirty="0" smtClean="0">
                <a:latin typeface="Arial" panose="020B0604020202020204" pitchFamily="34" charset="0"/>
                <a:cs typeface="Arial" panose="020B0604020202020204" pitchFamily="34" charset="0"/>
              </a:rPr>
              <a:t> </a:t>
            </a:r>
            <a:br>
              <a:rPr lang="ar-DZ" sz="1400" b="1" dirty="0" smtClean="0">
                <a:latin typeface="Arial" panose="020B0604020202020204" pitchFamily="34" charset="0"/>
                <a:cs typeface="Arial" panose="020B0604020202020204" pitchFamily="34" charset="0"/>
              </a:rPr>
            </a:br>
            <a:r>
              <a:rPr lang="ar-DZ" sz="1400" b="1" dirty="0" smtClean="0">
                <a:latin typeface="Arial" panose="020B0604020202020204" pitchFamily="34" charset="0"/>
                <a:cs typeface="Arial" panose="020B0604020202020204" pitchFamily="34" charset="0"/>
              </a:rPr>
              <a:t>08 ماي 2003</a:t>
            </a:r>
            <a:endParaRPr lang="ar-DZ" sz="1400" b="1" dirty="0" smtClean="0">
              <a:solidFill>
                <a:schemeClr val="accent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80486462"/>
      </p:ext>
    </p:extLst>
  </p:cSld>
  <p:clrMapOvr>
    <a:masterClrMapping/>
  </p:clrMapOvr>
  <mc:AlternateContent xmlns:mc="http://schemas.openxmlformats.org/markup-compatibility/2006" xmlns:p14="http://schemas.microsoft.com/office/powerpoint/2010/main">
    <mc:Choice Requires="p14">
      <p:transition spd="slow" p14:dur="1500" advTm="213340">
        <p:split orient="vert"/>
      </p:transition>
    </mc:Choice>
    <mc:Fallback xmlns="">
      <p:transition spd="slow" advTm="21334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6" grpId="0"/>
      <p:bldP spid="17" grpId="0"/>
      <p:bldP spid="18" grpId="0"/>
      <p:bldP spid="19" grpId="0"/>
      <p:bldP spid="20" grpId="0"/>
      <p:bldP spid="21" grpId="0"/>
      <p:bldP spid="22" grpId="0"/>
      <p:bldP spid="23" grpId="0" animBg="1"/>
      <p:bldP spid="24" grpId="0" animBg="1"/>
      <p:bldP spid="25" grpId="0" animBg="1"/>
      <p:bldP spid="26" grpId="0" animBg="1"/>
      <p:bldP spid="27" grpId="0" animBg="1"/>
      <p:bldP spid="28" grpId="0" animBg="1"/>
      <p:bldP spid="29" grpId="0"/>
      <p:bldP spid="30" grpId="0"/>
      <p:bldP spid="31" grpId="0"/>
      <p:bldP spid="33" grpId="0"/>
      <p:bldP spid="34" grpId="0"/>
      <p:bldP spid="35" grpId="0"/>
      <p:bldP spid="36" grpId="0"/>
      <p:bldP spid="37" grpId="0"/>
      <p:bldP spid="38" grpId="0"/>
      <p:bldP spid="39"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45;p43">
            <a:extLst>
              <a:ext uri="{FF2B5EF4-FFF2-40B4-BE49-F238E27FC236}">
                <a16:creationId xmlns="" xmlns:a16="http://schemas.microsoft.com/office/drawing/2014/main" id="{235FA52D-91F9-45D6-94B8-8C917CAADC2C}"/>
              </a:ext>
            </a:extLst>
          </p:cNvPr>
          <p:cNvSpPr/>
          <p:nvPr/>
        </p:nvSpPr>
        <p:spPr>
          <a:xfrm rot="5400000" flipH="1">
            <a:off x="3501882" y="4099115"/>
            <a:ext cx="2470274" cy="247027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446;p43">
            <a:extLst>
              <a:ext uri="{FF2B5EF4-FFF2-40B4-BE49-F238E27FC236}">
                <a16:creationId xmlns="" xmlns:a16="http://schemas.microsoft.com/office/drawing/2014/main" id="{7C8C4858-1718-43C4-A9C6-854D9B38760E}"/>
              </a:ext>
            </a:extLst>
          </p:cNvPr>
          <p:cNvSpPr/>
          <p:nvPr/>
        </p:nvSpPr>
        <p:spPr>
          <a:xfrm rot="-5400000" flipH="1">
            <a:off x="6096000" y="1584523"/>
            <a:ext cx="2406910" cy="2406910"/>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47;p43">
            <a:extLst>
              <a:ext uri="{FF2B5EF4-FFF2-40B4-BE49-F238E27FC236}">
                <a16:creationId xmlns="" xmlns:a16="http://schemas.microsoft.com/office/drawing/2014/main" id="{989DCF4E-72CF-403C-B214-47FC9A4946DA}"/>
              </a:ext>
            </a:extLst>
          </p:cNvPr>
          <p:cNvSpPr/>
          <p:nvPr/>
        </p:nvSpPr>
        <p:spPr>
          <a:xfrm rot="-5400000">
            <a:off x="6096000" y="4099115"/>
            <a:ext cx="2030008" cy="2030008"/>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48;p43">
            <a:extLst>
              <a:ext uri="{FF2B5EF4-FFF2-40B4-BE49-F238E27FC236}">
                <a16:creationId xmlns="" xmlns:a16="http://schemas.microsoft.com/office/drawing/2014/main" id="{DBE9726C-A92F-4E86-AA24-E66F28152059}"/>
              </a:ext>
            </a:extLst>
          </p:cNvPr>
          <p:cNvSpPr/>
          <p:nvPr/>
        </p:nvSpPr>
        <p:spPr>
          <a:xfrm rot="10800000" flipH="1">
            <a:off x="3942148" y="1948944"/>
            <a:ext cx="2030008" cy="2030008"/>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مربع نص 5">
            <a:extLst>
              <a:ext uri="{FF2B5EF4-FFF2-40B4-BE49-F238E27FC236}">
                <a16:creationId xmlns="" xmlns:a16="http://schemas.microsoft.com/office/drawing/2014/main" id="{8931A566-1B94-457F-BCE6-DED88C76F0F6}"/>
              </a:ext>
            </a:extLst>
          </p:cNvPr>
          <p:cNvSpPr txBox="1"/>
          <p:nvPr/>
        </p:nvSpPr>
        <p:spPr>
          <a:xfrm>
            <a:off x="6540975" y="1895426"/>
            <a:ext cx="1140057" cy="1785104"/>
          </a:xfrm>
          <a:prstGeom prst="rect">
            <a:avLst/>
          </a:prstGeom>
          <a:noFill/>
        </p:spPr>
        <p:txBody>
          <a:bodyPr wrap="none" rtlCol="1">
            <a:spAutoFit/>
          </a:bodyPr>
          <a:lstStyle/>
          <a:p>
            <a:pPr>
              <a:lnSpc>
                <a:spcPct val="150000"/>
              </a:lnSpc>
            </a:pPr>
            <a:r>
              <a:rPr lang="ar-SY" sz="8000" dirty="0">
                <a:solidFill>
                  <a:schemeClr val="bg2">
                    <a:lumMod val="25000"/>
                  </a:schemeClr>
                </a:solidFill>
              </a:rPr>
              <a:t>01</a:t>
            </a:r>
          </a:p>
        </p:txBody>
      </p:sp>
      <p:sp>
        <p:nvSpPr>
          <p:cNvPr id="7" name="مربع نص 6">
            <a:extLst>
              <a:ext uri="{FF2B5EF4-FFF2-40B4-BE49-F238E27FC236}">
                <a16:creationId xmlns="" xmlns:a16="http://schemas.microsoft.com/office/drawing/2014/main" id="{3FF9D8A3-9952-4E63-B8A5-130E2989F60C}"/>
              </a:ext>
            </a:extLst>
          </p:cNvPr>
          <p:cNvSpPr txBox="1"/>
          <p:nvPr/>
        </p:nvSpPr>
        <p:spPr>
          <a:xfrm>
            <a:off x="4090848" y="4441700"/>
            <a:ext cx="1292341" cy="1785104"/>
          </a:xfrm>
          <a:prstGeom prst="rect">
            <a:avLst/>
          </a:prstGeom>
          <a:noFill/>
        </p:spPr>
        <p:txBody>
          <a:bodyPr wrap="none" rtlCol="1">
            <a:spAutoFit/>
          </a:bodyPr>
          <a:lstStyle/>
          <a:p>
            <a:pPr>
              <a:lnSpc>
                <a:spcPct val="150000"/>
              </a:lnSpc>
            </a:pPr>
            <a:r>
              <a:rPr lang="ar-SY" sz="8000" dirty="0">
                <a:solidFill>
                  <a:schemeClr val="bg2">
                    <a:lumMod val="25000"/>
                  </a:schemeClr>
                </a:solidFill>
              </a:rPr>
              <a:t>02</a:t>
            </a:r>
          </a:p>
        </p:txBody>
      </p:sp>
      <p:sp>
        <p:nvSpPr>
          <p:cNvPr id="8" name="مربع نص 7">
            <a:extLst>
              <a:ext uri="{FF2B5EF4-FFF2-40B4-BE49-F238E27FC236}">
                <a16:creationId xmlns="" xmlns:a16="http://schemas.microsoft.com/office/drawing/2014/main" id="{726ACC33-57BC-4C2E-9368-ED4D653004C2}"/>
              </a:ext>
            </a:extLst>
          </p:cNvPr>
          <p:cNvSpPr txBox="1"/>
          <p:nvPr/>
        </p:nvSpPr>
        <p:spPr>
          <a:xfrm>
            <a:off x="6502875" y="4278551"/>
            <a:ext cx="1098378" cy="1488869"/>
          </a:xfrm>
          <a:prstGeom prst="rect">
            <a:avLst/>
          </a:prstGeom>
          <a:noFill/>
        </p:spPr>
        <p:txBody>
          <a:bodyPr wrap="none" rtlCol="1">
            <a:spAutoFit/>
          </a:bodyPr>
          <a:lstStyle/>
          <a:p>
            <a:pPr>
              <a:lnSpc>
                <a:spcPct val="150000"/>
              </a:lnSpc>
            </a:pPr>
            <a:r>
              <a:rPr lang="ar-SY" sz="6600" dirty="0">
                <a:solidFill>
                  <a:schemeClr val="bg2">
                    <a:lumMod val="25000"/>
                  </a:schemeClr>
                </a:solidFill>
              </a:rPr>
              <a:t>03</a:t>
            </a:r>
          </a:p>
        </p:txBody>
      </p:sp>
      <p:sp>
        <p:nvSpPr>
          <p:cNvPr id="9" name="مربع نص 8">
            <a:extLst>
              <a:ext uri="{FF2B5EF4-FFF2-40B4-BE49-F238E27FC236}">
                <a16:creationId xmlns="" xmlns:a16="http://schemas.microsoft.com/office/drawing/2014/main" id="{8B631E6E-E7F1-4D08-835F-C261777ECB71}"/>
              </a:ext>
            </a:extLst>
          </p:cNvPr>
          <p:cNvSpPr txBox="1"/>
          <p:nvPr/>
        </p:nvSpPr>
        <p:spPr>
          <a:xfrm>
            <a:off x="4369491" y="2191661"/>
            <a:ext cx="1175322" cy="1488869"/>
          </a:xfrm>
          <a:prstGeom prst="rect">
            <a:avLst/>
          </a:prstGeom>
          <a:noFill/>
        </p:spPr>
        <p:txBody>
          <a:bodyPr wrap="none" rtlCol="1">
            <a:spAutoFit/>
          </a:bodyPr>
          <a:lstStyle/>
          <a:p>
            <a:pPr>
              <a:lnSpc>
                <a:spcPct val="150000"/>
              </a:lnSpc>
            </a:pPr>
            <a:r>
              <a:rPr lang="ar-SY" sz="6600" dirty="0">
                <a:solidFill>
                  <a:schemeClr val="bg2">
                    <a:lumMod val="25000"/>
                  </a:schemeClr>
                </a:solidFill>
              </a:rPr>
              <a:t>04</a:t>
            </a:r>
          </a:p>
        </p:txBody>
      </p:sp>
      <p:sp>
        <p:nvSpPr>
          <p:cNvPr id="10" name="مربع نص 9">
            <a:extLst>
              <a:ext uri="{FF2B5EF4-FFF2-40B4-BE49-F238E27FC236}">
                <a16:creationId xmlns="" xmlns:a16="http://schemas.microsoft.com/office/drawing/2014/main" id="{9EF5BC54-C9A9-47CF-B56F-27DA1AEF10BC}"/>
              </a:ext>
            </a:extLst>
          </p:cNvPr>
          <p:cNvSpPr txBox="1"/>
          <p:nvPr/>
        </p:nvSpPr>
        <p:spPr>
          <a:xfrm>
            <a:off x="280350" y="-15035"/>
            <a:ext cx="4456668" cy="519886"/>
          </a:xfrm>
          <a:prstGeom prst="rect">
            <a:avLst/>
          </a:prstGeom>
          <a:noFill/>
        </p:spPr>
        <p:txBody>
          <a:bodyPr wrap="none" rtlCol="1">
            <a:spAutoFit/>
          </a:bodyPr>
          <a:lstStyle/>
          <a:p>
            <a:pPr algn="ctr">
              <a:lnSpc>
                <a:spcPct val="107000"/>
              </a:lnSpc>
              <a:spcAft>
                <a:spcPts val="0"/>
              </a:spcAft>
            </a:pPr>
            <a:r>
              <a:rPr lang="ar-DZ" sz="2800" b="1" dirty="0" smtClean="0">
                <a:effectLst/>
                <a:latin typeface="Arial" panose="020B0604020202020204" pitchFamily="34" charset="0"/>
                <a:ea typeface="Calibri" panose="020F0502020204030204" pitchFamily="34" charset="0"/>
                <a:cs typeface="Arial" panose="020B0604020202020204" pitchFamily="34" charset="0"/>
              </a:rPr>
              <a:t>معيار 39 الرهن وتطبيقاته المعاصرة</a:t>
            </a:r>
            <a:endParaRPr lang="fr-FR"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مربع نص 10">
            <a:extLst>
              <a:ext uri="{FF2B5EF4-FFF2-40B4-BE49-F238E27FC236}">
                <a16:creationId xmlns="" xmlns:a16="http://schemas.microsoft.com/office/drawing/2014/main" id="{CB9231F7-CC01-47EB-88B4-F1D73619AFB4}"/>
              </a:ext>
            </a:extLst>
          </p:cNvPr>
          <p:cNvSpPr txBox="1"/>
          <p:nvPr/>
        </p:nvSpPr>
        <p:spPr>
          <a:xfrm>
            <a:off x="9522331" y="1853592"/>
            <a:ext cx="1130438" cy="338554"/>
          </a:xfrm>
          <a:prstGeom prst="rect">
            <a:avLst/>
          </a:prstGeom>
          <a:noFill/>
        </p:spPr>
        <p:txBody>
          <a:bodyPr wrap="none" rtlCol="1">
            <a:spAutoFit/>
          </a:bodyPr>
          <a:lstStyle/>
          <a:p>
            <a:pPr algn="ctr"/>
            <a:r>
              <a:rPr lang="ar-DZ" sz="1600" b="1" dirty="0" smtClean="0">
                <a:solidFill>
                  <a:schemeClr val="accent2"/>
                </a:solidFill>
                <a:latin typeface="Arial" panose="020B0604020202020204" pitchFamily="34" charset="0"/>
                <a:cs typeface="Arial" panose="020B0604020202020204" pitchFamily="34" charset="0"/>
              </a:rPr>
              <a:t>تعريف الرهن:</a:t>
            </a:r>
            <a:endParaRPr lang="ar-SY" sz="1600" b="1" dirty="0">
              <a:solidFill>
                <a:schemeClr val="accent2"/>
              </a:solidFill>
              <a:latin typeface="Arial" panose="020B0604020202020204" pitchFamily="34" charset="0"/>
              <a:cs typeface="Arial" panose="020B0604020202020204" pitchFamily="34" charset="0"/>
            </a:endParaRPr>
          </a:p>
        </p:txBody>
      </p:sp>
      <p:sp>
        <p:nvSpPr>
          <p:cNvPr id="12" name="مربع نص 11">
            <a:extLst>
              <a:ext uri="{FF2B5EF4-FFF2-40B4-BE49-F238E27FC236}">
                <a16:creationId xmlns="" xmlns:a16="http://schemas.microsoft.com/office/drawing/2014/main" id="{A455498F-2F47-4ADD-BCA1-8847BB18A2AD}"/>
              </a:ext>
            </a:extLst>
          </p:cNvPr>
          <p:cNvSpPr txBox="1"/>
          <p:nvPr/>
        </p:nvSpPr>
        <p:spPr>
          <a:xfrm>
            <a:off x="8622098" y="2246917"/>
            <a:ext cx="2792644" cy="1815882"/>
          </a:xfrm>
          <a:prstGeom prst="rect">
            <a:avLst/>
          </a:prstGeom>
          <a:noFill/>
        </p:spPr>
        <p:txBody>
          <a:bodyPr wrap="square" rtlCol="1">
            <a:spAutoFit/>
          </a:bodyPr>
          <a:lstStyle/>
          <a:p>
            <a:pPr algn="ctr"/>
            <a:r>
              <a:rPr lang="ar-DZ" sz="1400" b="1" dirty="0" smtClean="0">
                <a:latin typeface="Arial" panose="020B0604020202020204" pitchFamily="34" charset="0"/>
                <a:cs typeface="Arial" panose="020B0604020202020204" pitchFamily="34" charset="0"/>
              </a:rPr>
              <a:t>الرهن</a:t>
            </a:r>
            <a:r>
              <a:rPr lang="ar-DZ" sz="1400" b="1" dirty="0">
                <a:latin typeface="Arial" panose="020B0604020202020204" pitchFamily="34" charset="0"/>
                <a:cs typeface="Arial" panose="020B0604020202020204" pitchFamily="34" charset="0"/>
              </a:rPr>
              <a:t>: جعل عين مالية أو ما في حكمها وثيقة بدين يســتوفى منها أو من ثمنها</a:t>
            </a:r>
            <a:br>
              <a:rPr lang="ar-DZ" sz="1400" b="1" dirty="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إذا تعذر الوفاء</a:t>
            </a:r>
            <a:r>
              <a:rPr lang="ar-DZ" sz="1400" b="1" dirty="0" smtClean="0">
                <a:latin typeface="Arial" panose="020B0604020202020204" pitchFamily="34" charset="0"/>
                <a:cs typeface="Arial" panose="020B0604020202020204" pitchFamily="34" charset="0"/>
              </a:rPr>
              <a:t> </a:t>
            </a:r>
          </a:p>
          <a:p>
            <a:pPr algn="ctr"/>
            <a:r>
              <a:rPr lang="ar-DZ" sz="1400" b="1" u="sng" dirty="0">
                <a:latin typeface="Arial" panose="020B0604020202020204" pitchFamily="34" charset="0"/>
                <a:cs typeface="Arial" panose="020B0604020202020204" pitchFamily="34" charset="0"/>
              </a:rPr>
              <a:t>أحكام الرهن</a:t>
            </a:r>
            <a:r>
              <a:rPr lang="ar-DZ" sz="1400" b="1" u="sng" dirty="0" smtClean="0">
                <a:latin typeface="Arial" panose="020B0604020202020204" pitchFamily="34" charset="0"/>
                <a:cs typeface="Arial" panose="020B0604020202020204" pitchFamily="34" charset="0"/>
              </a:rPr>
              <a:t> </a:t>
            </a:r>
            <a:r>
              <a:rPr lang="ar-DZ" sz="1400" b="1" dirty="0" smtClean="0">
                <a:latin typeface="Arial" panose="020B0604020202020204" pitchFamily="34" charset="0"/>
                <a:cs typeface="Arial" panose="020B0604020202020204" pitchFamily="34" charset="0"/>
              </a:rPr>
              <a:t/>
            </a:r>
            <a:br>
              <a:rPr lang="ar-DZ" sz="1400" b="1" dirty="0" smtClean="0">
                <a:latin typeface="Arial" panose="020B0604020202020204" pitchFamily="34" charset="0"/>
                <a:cs typeface="Arial" panose="020B0604020202020204" pitchFamily="34" charset="0"/>
              </a:rPr>
            </a:br>
            <a:r>
              <a:rPr lang="ar-DZ" sz="1400" b="1" dirty="0" err="1">
                <a:latin typeface="Arial" panose="020B0604020202020204" pitchFamily="34" charset="0"/>
                <a:cs typeface="Arial" panose="020B0604020202020204" pitchFamily="34" charset="0"/>
              </a:rPr>
              <a:t>الرهن</a:t>
            </a:r>
            <a:r>
              <a:rPr lang="ar-DZ" sz="1400" b="1" dirty="0">
                <a:latin typeface="Arial" panose="020B0604020202020204" pitchFamily="34" charset="0"/>
                <a:cs typeface="Arial" panose="020B0604020202020204" pitchFamily="34" charset="0"/>
              </a:rPr>
              <a:t> مشروع بالكتاب والسنة والإجماع</a:t>
            </a:r>
            <a:r>
              <a:rPr lang="ar-DZ" sz="1400" dirty="0" smtClean="0">
                <a:latin typeface="Arial" panose="020B0604020202020204" pitchFamily="34" charset="0"/>
                <a:cs typeface="Arial" panose="020B0604020202020204" pitchFamily="34" charset="0"/>
              </a:rPr>
              <a:t> </a:t>
            </a:r>
          </a:p>
          <a:p>
            <a:pPr algn="ctr"/>
            <a:r>
              <a:rPr lang="ar-DZ" sz="1400" b="1" dirty="0">
                <a:latin typeface="Arial" panose="020B0604020202020204" pitchFamily="34" charset="0"/>
                <a:cs typeface="Arial" panose="020B0604020202020204" pitchFamily="34" charset="0"/>
              </a:rPr>
              <a:t>أحكام المرهون</a:t>
            </a:r>
            <a:r>
              <a:rPr lang="ar-DZ" sz="1400" dirty="0" smtClean="0">
                <a:latin typeface="Arial" panose="020B0604020202020204" pitchFamily="34" charset="0"/>
                <a:cs typeface="Arial" panose="020B0604020202020204" pitchFamily="34" charset="0"/>
              </a:rPr>
              <a:t> </a:t>
            </a:r>
            <a:br>
              <a:rPr lang="ar-DZ" sz="1400" dirty="0" smtClean="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أحكام الدين المرهون به</a:t>
            </a:r>
            <a:r>
              <a:rPr lang="ar-DZ" sz="1400" dirty="0" smtClean="0">
                <a:latin typeface="Arial" panose="020B0604020202020204" pitchFamily="34" charset="0"/>
                <a:cs typeface="Arial" panose="020B0604020202020204" pitchFamily="34" charset="0"/>
              </a:rPr>
              <a:t> </a:t>
            </a:r>
            <a:br>
              <a:rPr lang="ar-DZ" sz="1400" dirty="0" smtClean="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التنفيذ على المرهون</a:t>
            </a:r>
            <a:r>
              <a:rPr lang="ar-DZ" sz="1400" dirty="0" smtClean="0">
                <a:latin typeface="Arial" panose="020B0604020202020204" pitchFamily="34" charset="0"/>
                <a:cs typeface="Arial" panose="020B0604020202020204" pitchFamily="34" charset="0"/>
              </a:rPr>
              <a:t> </a:t>
            </a:r>
            <a:endParaRPr lang="ar-SY" sz="1400" b="1" dirty="0">
              <a:solidFill>
                <a:srgbClr val="E72E85"/>
              </a:solidFill>
              <a:latin typeface="Arial" panose="020B0604020202020204" pitchFamily="34" charset="0"/>
              <a:cs typeface="Arial" panose="020B0604020202020204" pitchFamily="34" charset="0"/>
            </a:endParaRPr>
          </a:p>
        </p:txBody>
      </p:sp>
      <p:sp>
        <p:nvSpPr>
          <p:cNvPr id="13" name="مربع نص 12">
            <a:extLst>
              <a:ext uri="{FF2B5EF4-FFF2-40B4-BE49-F238E27FC236}">
                <a16:creationId xmlns="" xmlns:a16="http://schemas.microsoft.com/office/drawing/2014/main" id="{7CF34152-F682-4DF0-842A-C9A12FF93371}"/>
              </a:ext>
            </a:extLst>
          </p:cNvPr>
          <p:cNvSpPr txBox="1"/>
          <p:nvPr/>
        </p:nvSpPr>
        <p:spPr>
          <a:xfrm>
            <a:off x="109087" y="5334252"/>
            <a:ext cx="3259862" cy="954107"/>
          </a:xfrm>
          <a:prstGeom prst="rect">
            <a:avLst/>
          </a:prstGeom>
          <a:noFill/>
        </p:spPr>
        <p:txBody>
          <a:bodyPr wrap="square" rtlCol="1">
            <a:spAutoFit/>
          </a:bodyPr>
          <a:lstStyle/>
          <a:p>
            <a:pPr algn="ctr"/>
            <a:r>
              <a:rPr lang="ar-DZ" sz="1400" b="1" dirty="0">
                <a:latin typeface="Arial" panose="020B0604020202020204" pitchFamily="34" charset="0"/>
                <a:cs typeface="Arial" panose="020B0604020202020204" pitchFamily="34" charset="0"/>
              </a:rPr>
              <a:t>رهن الأوراق المالية </a:t>
            </a:r>
            <a:r>
              <a:rPr lang="ar-DZ" sz="1400" b="1" dirty="0" smtClean="0">
                <a:latin typeface="Arial" panose="020B0604020202020204" pitchFamily="34" charset="0"/>
                <a:cs typeface="Arial" panose="020B0604020202020204" pitchFamily="34" charset="0"/>
              </a:rPr>
              <a:t>والصكوك</a:t>
            </a:r>
          </a:p>
          <a:p>
            <a:pPr algn="ctr"/>
            <a:r>
              <a:rPr lang="ar-DZ" sz="1400" b="1" dirty="0">
                <a:latin typeface="Arial" panose="020B0604020202020204" pitchFamily="34" charset="0"/>
                <a:cs typeface="Arial" panose="020B0604020202020204" pitchFamily="34" charset="0"/>
              </a:rPr>
              <a:t>رهن الحسابات الجارية والتأمينات النقدية</a:t>
            </a:r>
            <a:r>
              <a:rPr lang="ar-DZ" sz="1400" b="1" dirty="0" smtClean="0">
                <a:latin typeface="Arial" panose="020B0604020202020204" pitchFamily="34" charset="0"/>
                <a:cs typeface="Arial" panose="020B0604020202020204" pitchFamily="34" charset="0"/>
              </a:rPr>
              <a:t> </a:t>
            </a:r>
          </a:p>
          <a:p>
            <a:pPr algn="ctr"/>
            <a:r>
              <a:rPr lang="ar-DZ" sz="1400" b="1" dirty="0">
                <a:latin typeface="Arial" panose="020B0604020202020204" pitchFamily="34" charset="0"/>
                <a:cs typeface="Arial" panose="020B0604020202020204" pitchFamily="34" charset="0"/>
              </a:rPr>
              <a:t>رهن الوحدات والحسابات الاستثمارية</a:t>
            </a:r>
            <a:r>
              <a:rPr lang="ar-DZ" sz="1400" b="1" dirty="0" smtClean="0">
                <a:latin typeface="Arial" panose="020B0604020202020204" pitchFamily="34" charset="0"/>
                <a:cs typeface="Arial" panose="020B0604020202020204" pitchFamily="34" charset="0"/>
              </a:rPr>
              <a:t> </a:t>
            </a:r>
          </a:p>
          <a:p>
            <a:pPr algn="ctr"/>
            <a:r>
              <a:rPr lang="ar-DZ" sz="1400" b="1" dirty="0">
                <a:latin typeface="Arial" panose="020B0604020202020204" pitchFamily="34" charset="0"/>
                <a:cs typeface="Arial" panose="020B0604020202020204" pitchFamily="34" charset="0"/>
              </a:rPr>
              <a:t>رهن ما سيملك</a:t>
            </a:r>
            <a:r>
              <a:rPr lang="ar-DZ" sz="1400" b="1" dirty="0" smtClean="0">
                <a:latin typeface="Arial" panose="020B0604020202020204" pitchFamily="34" charset="0"/>
                <a:cs typeface="Arial" panose="020B0604020202020204" pitchFamily="34" charset="0"/>
              </a:rPr>
              <a:t> </a:t>
            </a:r>
            <a:endParaRPr lang="ar-SY" sz="1400" b="1" dirty="0">
              <a:solidFill>
                <a:srgbClr val="9AD350"/>
              </a:solidFill>
              <a:latin typeface="Arial" panose="020B0604020202020204" pitchFamily="34" charset="0"/>
              <a:cs typeface="Arial" panose="020B0604020202020204" pitchFamily="34" charset="0"/>
            </a:endParaRPr>
          </a:p>
        </p:txBody>
      </p:sp>
      <p:sp>
        <p:nvSpPr>
          <p:cNvPr id="15" name="مربع نص 14">
            <a:extLst>
              <a:ext uri="{FF2B5EF4-FFF2-40B4-BE49-F238E27FC236}">
                <a16:creationId xmlns="" xmlns:a16="http://schemas.microsoft.com/office/drawing/2014/main" id="{CBE0D1EC-4444-4F68-B0C7-767A99486E10}"/>
              </a:ext>
            </a:extLst>
          </p:cNvPr>
          <p:cNvSpPr txBox="1"/>
          <p:nvPr/>
        </p:nvSpPr>
        <p:spPr>
          <a:xfrm>
            <a:off x="8791464" y="4340068"/>
            <a:ext cx="1645002" cy="338554"/>
          </a:xfrm>
          <a:prstGeom prst="rect">
            <a:avLst/>
          </a:prstGeom>
          <a:noFill/>
        </p:spPr>
        <p:txBody>
          <a:bodyPr wrap="none" rtlCol="1">
            <a:spAutoFit/>
          </a:bodyPr>
          <a:lstStyle/>
          <a:p>
            <a:r>
              <a:rPr lang="ar-DZ" sz="1600" b="1" dirty="0">
                <a:solidFill>
                  <a:schemeClr val="accent2"/>
                </a:solidFill>
                <a:latin typeface="Arial" panose="020B0604020202020204" pitchFamily="34" charset="0"/>
                <a:cs typeface="Arial" panose="020B0604020202020204" pitchFamily="34" charset="0"/>
              </a:rPr>
              <a:t>التأمين على المرهون</a:t>
            </a:r>
            <a:r>
              <a:rPr lang="ar-DZ" sz="1600" b="1" dirty="0" smtClean="0">
                <a:solidFill>
                  <a:schemeClr val="accent2"/>
                </a:solidFill>
                <a:latin typeface="Arial" panose="020B0604020202020204" pitchFamily="34" charset="0"/>
                <a:cs typeface="Arial" panose="020B0604020202020204" pitchFamily="34" charset="0"/>
              </a:rPr>
              <a:t> </a:t>
            </a:r>
            <a:endParaRPr lang="ar-SY" sz="1600" b="1" dirty="0">
              <a:solidFill>
                <a:schemeClr val="accent2"/>
              </a:solidFill>
              <a:latin typeface="Arial" panose="020B0604020202020204" pitchFamily="34" charset="0"/>
              <a:cs typeface="Arial" panose="020B0604020202020204" pitchFamily="34" charset="0"/>
            </a:endParaRPr>
          </a:p>
        </p:txBody>
      </p:sp>
      <p:sp>
        <p:nvSpPr>
          <p:cNvPr id="16" name="مربع نص 15">
            <a:extLst>
              <a:ext uri="{FF2B5EF4-FFF2-40B4-BE49-F238E27FC236}">
                <a16:creationId xmlns="" xmlns:a16="http://schemas.microsoft.com/office/drawing/2014/main" id="{6FA8305B-91F2-4902-819B-F663C307F9B1}"/>
              </a:ext>
            </a:extLst>
          </p:cNvPr>
          <p:cNvSpPr txBox="1"/>
          <p:nvPr/>
        </p:nvSpPr>
        <p:spPr>
          <a:xfrm>
            <a:off x="8384585" y="4743545"/>
            <a:ext cx="2792644" cy="1569660"/>
          </a:xfrm>
          <a:prstGeom prst="rect">
            <a:avLst/>
          </a:prstGeom>
          <a:noFill/>
        </p:spPr>
        <p:txBody>
          <a:bodyPr wrap="square" rtlCol="1">
            <a:spAutoFit/>
          </a:bodyPr>
          <a:lstStyle/>
          <a:p>
            <a:pPr algn="ctr"/>
            <a:r>
              <a:rPr lang="ar-DZ" sz="1200" b="1" dirty="0">
                <a:latin typeface="Arial" panose="020B0604020202020204" pitchFamily="34" charset="0"/>
                <a:cs typeface="Arial" panose="020B0604020202020204" pitchFamily="34" charset="0"/>
              </a:rPr>
              <a:t>يجوز للمرتهن عند إبرام المداينة أن يطلب من الراهن إجراء التأمين الإسلامي</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كلما أمكن ذلك على المرهون لصالح المرتهن فإذا قبل، فإنه في حال هلاك المرهون</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يحل التعويض محل المرهــون، وإذا كان </a:t>
            </a:r>
            <a:r>
              <a:rPr lang="ar-DZ" sz="1200" b="1" dirty="0" smtClean="0">
                <a:latin typeface="Arial" panose="020B0604020202020204" pitchFamily="34" charset="0"/>
                <a:cs typeface="Arial" panose="020B0604020202020204" pitchFamily="34" charset="0"/>
              </a:rPr>
              <a:t>التعويض مبلغا نقديا </a:t>
            </a:r>
            <a:r>
              <a:rPr lang="ar-DZ" sz="1200" b="1" dirty="0">
                <a:latin typeface="Arial" panose="020B0604020202020204" pitchFamily="34" charset="0"/>
                <a:cs typeface="Arial" panose="020B0604020202020204" pitchFamily="34" charset="0"/>
              </a:rPr>
              <a:t>فإنه يكون </a:t>
            </a:r>
            <a:r>
              <a:rPr lang="ar-DZ" sz="1200" b="1" dirty="0" smtClean="0">
                <a:latin typeface="Arial" panose="020B0604020202020204" pitchFamily="34" charset="0"/>
                <a:cs typeface="Arial" panose="020B0604020202020204" pitchFamily="34" charset="0"/>
              </a:rPr>
              <a:t>مرهونا </a:t>
            </a:r>
            <a:r>
              <a:rPr lang="ar-DZ" sz="1200" b="1" dirty="0">
                <a:latin typeface="Arial" panose="020B0604020202020204" pitchFamily="34" charset="0"/>
                <a:cs typeface="Arial" panose="020B0604020202020204" pitchFamily="34" charset="0"/>
              </a:rPr>
              <a:t>هو</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وعائده في حساب استثماري مجمد مملوك للراهن</a:t>
            </a:r>
            <a:r>
              <a:rPr lang="ar-DZ" sz="1200" b="1" dirty="0" smtClean="0">
                <a:latin typeface="Arial" panose="020B0604020202020204" pitchFamily="34" charset="0"/>
                <a:cs typeface="Arial" panose="020B0604020202020204" pitchFamily="34" charset="0"/>
              </a:rPr>
              <a:t> </a:t>
            </a:r>
            <a:br>
              <a:rPr lang="ar-DZ" sz="1200" b="1" dirty="0" smtClean="0">
                <a:latin typeface="Arial" panose="020B0604020202020204" pitchFamily="34" charset="0"/>
                <a:cs typeface="Arial" panose="020B0604020202020204" pitchFamily="34" charset="0"/>
              </a:rPr>
            </a:br>
            <a:endParaRPr lang="ar-SY" sz="1200" b="1" dirty="0">
              <a:solidFill>
                <a:srgbClr val="E72E85"/>
              </a:solidFill>
              <a:latin typeface="Arial" panose="020B0604020202020204" pitchFamily="34" charset="0"/>
              <a:cs typeface="Arial" panose="020B0604020202020204" pitchFamily="34" charset="0"/>
            </a:endParaRPr>
          </a:p>
        </p:txBody>
      </p:sp>
      <p:sp>
        <p:nvSpPr>
          <p:cNvPr id="17" name="مربع نص 16">
            <a:extLst>
              <a:ext uri="{FF2B5EF4-FFF2-40B4-BE49-F238E27FC236}">
                <a16:creationId xmlns="" xmlns:a16="http://schemas.microsoft.com/office/drawing/2014/main" id="{2BFE5B37-F355-4586-9590-7E5AEC700B54}"/>
              </a:ext>
            </a:extLst>
          </p:cNvPr>
          <p:cNvSpPr txBox="1"/>
          <p:nvPr/>
        </p:nvSpPr>
        <p:spPr>
          <a:xfrm>
            <a:off x="1168188" y="1701584"/>
            <a:ext cx="1141659" cy="338554"/>
          </a:xfrm>
          <a:prstGeom prst="rect">
            <a:avLst/>
          </a:prstGeom>
          <a:noFill/>
        </p:spPr>
        <p:txBody>
          <a:bodyPr wrap="none" rtlCol="1">
            <a:spAutoFit/>
          </a:bodyPr>
          <a:lstStyle/>
          <a:p>
            <a:r>
              <a:rPr lang="ar-DZ" sz="1600" b="1" dirty="0">
                <a:solidFill>
                  <a:schemeClr val="accent2"/>
                </a:solidFill>
                <a:latin typeface="Arial" panose="020B0604020202020204" pitchFamily="34" charset="0"/>
                <a:cs typeface="Arial" panose="020B0604020202020204" pitchFamily="34" charset="0"/>
              </a:rPr>
              <a:t>زكاة المرهون</a:t>
            </a:r>
            <a:r>
              <a:rPr lang="ar-DZ" sz="1600" b="1" dirty="0" smtClean="0">
                <a:solidFill>
                  <a:schemeClr val="accent2"/>
                </a:solidFill>
                <a:latin typeface="Arial" panose="020B0604020202020204" pitchFamily="34" charset="0"/>
                <a:cs typeface="Arial" panose="020B0604020202020204" pitchFamily="34" charset="0"/>
              </a:rPr>
              <a:t> </a:t>
            </a:r>
            <a:endParaRPr lang="ar-SY" sz="1600" b="1" dirty="0">
              <a:solidFill>
                <a:schemeClr val="accent2"/>
              </a:solidFill>
              <a:latin typeface="Arial" panose="020B0604020202020204" pitchFamily="34" charset="0"/>
              <a:cs typeface="Arial" panose="020B0604020202020204" pitchFamily="34" charset="0"/>
            </a:endParaRPr>
          </a:p>
        </p:txBody>
      </p:sp>
      <p:sp>
        <p:nvSpPr>
          <p:cNvPr id="18" name="مربع نص 17">
            <a:extLst>
              <a:ext uri="{FF2B5EF4-FFF2-40B4-BE49-F238E27FC236}">
                <a16:creationId xmlns="" xmlns:a16="http://schemas.microsoft.com/office/drawing/2014/main" id="{409DCEF5-665B-43A0-9F54-559CD128BB9E}"/>
              </a:ext>
            </a:extLst>
          </p:cNvPr>
          <p:cNvSpPr txBox="1"/>
          <p:nvPr/>
        </p:nvSpPr>
        <p:spPr>
          <a:xfrm>
            <a:off x="26408" y="2086263"/>
            <a:ext cx="3488396" cy="1631216"/>
          </a:xfrm>
          <a:prstGeom prst="rect">
            <a:avLst/>
          </a:prstGeom>
          <a:noFill/>
        </p:spPr>
        <p:txBody>
          <a:bodyPr wrap="square" rtlCol="1">
            <a:spAutoFit/>
          </a:bodyPr>
          <a:lstStyle/>
          <a:p>
            <a:pPr algn="ctr" rtl="1"/>
            <a:r>
              <a:rPr lang="ar-DZ" sz="1200" b="1" dirty="0" smtClean="0">
                <a:latin typeface="Arial" panose="020B0604020202020204" pitchFamily="34" charset="0"/>
                <a:cs typeface="Arial" panose="020B0604020202020204" pitchFamily="34" charset="0"/>
              </a:rPr>
              <a:t>تجب زكاة المرهون على ما لكه إذا كان مما تجب الزكاة في أصله ونمائه أو </a:t>
            </a:r>
            <a:r>
              <a:rPr lang="ar-DZ" sz="1200" b="1" dirty="0">
                <a:latin typeface="Arial" panose="020B0604020202020204" pitchFamily="34" charset="0"/>
                <a:cs typeface="Arial" panose="020B0604020202020204" pitchFamily="34" charset="0"/>
              </a:rPr>
              <a:t>في نمائه فقط، ولا يمنع من ذلك كونه </a:t>
            </a:r>
            <a:r>
              <a:rPr lang="ar-DZ" sz="1200" b="1" dirty="0" smtClean="0">
                <a:latin typeface="Arial" panose="020B0604020202020204" pitchFamily="34" charset="0"/>
                <a:cs typeface="Arial" panose="020B0604020202020204" pitchFamily="34" charset="0"/>
              </a:rPr>
              <a:t>ممنوعا </a:t>
            </a:r>
            <a:r>
              <a:rPr lang="ar-DZ" sz="1200" b="1" dirty="0">
                <a:latin typeface="Arial" panose="020B0604020202020204" pitchFamily="34" charset="0"/>
                <a:cs typeface="Arial" panose="020B0604020202020204" pitchFamily="34" charset="0"/>
              </a:rPr>
              <a:t>من التصرف فيه.</a:t>
            </a:r>
            <a:br>
              <a:rPr lang="ar-DZ" sz="1200" b="1" dirty="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-تخضع </a:t>
            </a:r>
            <a:r>
              <a:rPr lang="ar-DZ" sz="1200" b="1" dirty="0">
                <a:latin typeface="Arial" panose="020B0604020202020204" pitchFamily="34" charset="0"/>
                <a:cs typeface="Arial" panose="020B0604020202020204" pitchFamily="34" charset="0"/>
              </a:rPr>
              <a:t>للزكاة جميع الرهونات النقدية كالحسابات الجارية </a:t>
            </a:r>
            <a:r>
              <a:rPr lang="ar-DZ" sz="1200" b="1" dirty="0" smtClean="0">
                <a:latin typeface="Arial" panose="020B0604020202020204" pitchFamily="34" charset="0"/>
                <a:cs typeface="Arial" panose="020B0604020202020204" pitchFamily="34" charset="0"/>
              </a:rPr>
              <a:t>والتأمينات النقديــة </a:t>
            </a:r>
            <a:r>
              <a:rPr lang="ar-DZ" sz="1200" b="1" dirty="0">
                <a:latin typeface="Arial" panose="020B0604020202020204" pitchFamily="34" charset="0"/>
                <a:cs typeface="Arial" panose="020B0604020202020204" pitchFamily="34" charset="0"/>
              </a:rPr>
              <a:t>ووحدات الصناديــق والحســابات الاســتثمارية </a:t>
            </a:r>
            <a:r>
              <a:rPr lang="ar-DZ" sz="1200" b="1" dirty="0" smtClean="0">
                <a:latin typeface="Arial" panose="020B0604020202020204" pitchFamily="34" charset="0"/>
                <a:cs typeface="Arial" panose="020B0604020202020204" pitchFamily="34" charset="0"/>
              </a:rPr>
              <a:t>المجمدة والصكوك </a:t>
            </a:r>
            <a:r>
              <a:rPr lang="ar-DZ" sz="1200" b="1" dirty="0">
                <a:latin typeface="Arial" panose="020B0604020202020204" pitchFamily="34" charset="0"/>
                <a:cs typeface="Arial" panose="020B0604020202020204" pitchFamily="34" charset="0"/>
              </a:rPr>
              <a:t>وكذلك </a:t>
            </a:r>
            <a:r>
              <a:rPr lang="ar-DZ" sz="1200" b="1" dirty="0" smtClean="0">
                <a:latin typeface="Arial" panose="020B0604020202020204" pitchFamily="34" charset="0"/>
                <a:cs typeface="Arial" panose="020B0604020202020204" pitchFamily="34" charset="0"/>
              </a:rPr>
              <a:t>دين </a:t>
            </a:r>
            <a:r>
              <a:rPr lang="ar-DZ" sz="1200" b="1" dirty="0">
                <a:latin typeface="Arial" panose="020B0604020202020204" pitchFamily="34" charset="0"/>
                <a:cs typeface="Arial" panose="020B0604020202020204" pitchFamily="34" charset="0"/>
              </a:rPr>
              <a:t>الســلم </a:t>
            </a:r>
            <a:r>
              <a:rPr lang="ar-DZ" sz="1200" b="1" dirty="0" smtClean="0">
                <a:latin typeface="Arial" panose="020B0604020202020204" pitchFamily="34" charset="0"/>
                <a:cs typeface="Arial" panose="020B0604020202020204" pitchFamily="34" charset="0"/>
              </a:rPr>
              <a:t>والاســتصناع,</a:t>
            </a:r>
          </a:p>
          <a:p>
            <a:pPr algn="ctr" rtl="1"/>
            <a:r>
              <a:rPr lang="ar-DZ" sz="1400" b="1" u="sng" dirty="0">
                <a:solidFill>
                  <a:schemeClr val="accent2"/>
                </a:solidFill>
                <a:latin typeface="Arial" panose="020B0604020202020204" pitchFamily="34" charset="0"/>
                <a:cs typeface="Arial" panose="020B0604020202020204" pitchFamily="34" charset="0"/>
              </a:rPr>
              <a:t>تاريخ إصدار المعيار</a:t>
            </a:r>
            <a:r>
              <a:rPr lang="ar-DZ" sz="1400" b="1" u="sng" dirty="0" smtClean="0">
                <a:solidFill>
                  <a:schemeClr val="accent2"/>
                </a:solidFill>
                <a:latin typeface="Arial" panose="020B0604020202020204" pitchFamily="34" charset="0"/>
                <a:cs typeface="Arial" panose="020B0604020202020204" pitchFamily="34" charset="0"/>
              </a:rPr>
              <a:t> </a:t>
            </a:r>
          </a:p>
          <a:p>
            <a:pPr algn="ctr" rtl="1"/>
            <a:r>
              <a:rPr lang="ar-DZ" sz="1400" b="1" dirty="0" smtClean="0">
                <a:latin typeface="Arial" panose="020B0604020202020204" pitchFamily="34" charset="0"/>
                <a:cs typeface="Arial" panose="020B0604020202020204" pitchFamily="34" charset="0"/>
              </a:rPr>
              <a:t>15 مارس 2009</a:t>
            </a:r>
            <a:endParaRPr lang="ar-SY" sz="1400" b="1" dirty="0">
              <a:latin typeface="Arial" panose="020B0604020202020204" pitchFamily="34" charset="0"/>
              <a:cs typeface="Arial" panose="020B0604020202020204" pitchFamily="34" charset="0"/>
            </a:endParaRPr>
          </a:p>
        </p:txBody>
      </p:sp>
      <p:sp>
        <p:nvSpPr>
          <p:cNvPr id="21" name="Rectangle à coins arrondis 20"/>
          <p:cNvSpPr/>
          <p:nvPr/>
        </p:nvSpPr>
        <p:spPr>
          <a:xfrm>
            <a:off x="26408" y="580405"/>
            <a:ext cx="9196613" cy="914400"/>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fr-FR" sz="1200" dirty="0">
              <a:latin typeface="Arial" panose="020B0604020202020204" pitchFamily="34" charset="0"/>
              <a:cs typeface="Arial" panose="020B0604020202020204" pitchFamily="34" charset="0"/>
            </a:endParaRPr>
          </a:p>
        </p:txBody>
      </p:sp>
      <p:sp>
        <p:nvSpPr>
          <p:cNvPr id="22" name="ZoneTexte 21"/>
          <p:cNvSpPr txBox="1"/>
          <p:nvPr/>
        </p:nvSpPr>
        <p:spPr>
          <a:xfrm>
            <a:off x="26408" y="607874"/>
            <a:ext cx="8997245" cy="923330"/>
          </a:xfrm>
          <a:prstGeom prst="rect">
            <a:avLst/>
          </a:prstGeom>
          <a:noFill/>
        </p:spPr>
        <p:txBody>
          <a:bodyPr wrap="square" rtlCol="0">
            <a:spAutoFit/>
          </a:bodyPr>
          <a:lstStyle/>
          <a:p>
            <a:pPr algn="r" rtl="1"/>
            <a:r>
              <a:rPr lang="ar-DZ" sz="1200" b="1" u="sng" dirty="0" smtClean="0">
                <a:latin typeface="Arial" panose="020B0604020202020204" pitchFamily="34" charset="0"/>
                <a:cs typeface="Arial" panose="020B0604020202020204" pitchFamily="34" charset="0"/>
              </a:rPr>
              <a:t>التقديم: </a:t>
            </a:r>
            <a:r>
              <a:rPr lang="ar-DZ" sz="1200" b="1" dirty="0" smtClean="0">
                <a:latin typeface="Arial" panose="020B0604020202020204" pitchFamily="34" charset="0"/>
                <a:cs typeface="Arial" panose="020B0604020202020204" pitchFamily="34" charset="0"/>
              </a:rPr>
              <a:t>يهدف هذا المعيار إلى بيان أحكام الرهن وتطبيقاته المعاصرة في المؤسسات المالية الإسلامية (المؤسسة / المؤسسات</a:t>
            </a:r>
            <a:r>
              <a:rPr lang="ar-DZ" sz="1200" dirty="0" smtClean="0">
                <a:latin typeface="Arial" panose="020B0604020202020204" pitchFamily="34" charset="0"/>
                <a:cs typeface="Arial" panose="020B0604020202020204" pitchFamily="34" charset="0"/>
              </a:rPr>
              <a:t>) </a:t>
            </a:r>
            <a:br>
              <a:rPr lang="ar-DZ" sz="1200" dirty="0" smtClean="0">
                <a:latin typeface="Arial" panose="020B0604020202020204" pitchFamily="34" charset="0"/>
                <a:cs typeface="Arial" panose="020B0604020202020204" pitchFamily="34" charset="0"/>
              </a:rPr>
            </a:br>
            <a:r>
              <a:rPr lang="ar-DZ" sz="1200" b="1" u="sng" dirty="0" smtClean="0">
                <a:latin typeface="Arial" panose="020B0604020202020204" pitchFamily="34" charset="0"/>
                <a:cs typeface="Arial" panose="020B0604020202020204" pitchFamily="34" charset="0"/>
              </a:rPr>
              <a:t>نطاق المعيار: </a:t>
            </a:r>
            <a:r>
              <a:rPr lang="ar-DZ" sz="1200" b="1" dirty="0" smtClean="0">
                <a:latin typeface="Arial" panose="020B0604020202020204" pitchFamily="34" charset="0"/>
                <a:cs typeface="Arial" panose="020B0604020202020204" pitchFamily="34" charset="0"/>
              </a:rPr>
              <a:t>يتنــاول هذا المعيــار على الرهــون التي تطلبها المؤسســة لتوثيــق الديون والالتزامات التي تنشــأ لصالح المؤسســة في ذمم عملائها من الأفراد والمؤسسات الأخرى. كما يطبق على الرهون التي تقدمها المؤسسة لجهات أخرى لتوثيق ما ينشأ في ذمة المؤسسة من ديون والتزامات لصالح تلك الجهات. ويطبق أيضا على الرهون التي تحفظها المؤسسة لصالح جهات أخرى بصفتها عدلا أو وكيلا</a:t>
            </a:r>
            <a:r>
              <a:rPr lang="ar-DZ" b="1" dirty="0" smtClean="0">
                <a:latin typeface="Arial" panose="020B0604020202020204" pitchFamily="34" charset="0"/>
                <a:cs typeface="Arial" panose="020B0604020202020204" pitchFamily="34" charset="0"/>
              </a:rPr>
              <a:t>. </a:t>
            </a:r>
            <a:endParaRPr lang="fr-FR"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394449"/>
      </p:ext>
    </p:extLst>
  </p:cSld>
  <p:clrMapOvr>
    <a:masterClrMapping/>
  </p:clrMapOvr>
  <mc:AlternateContent xmlns:mc="http://schemas.openxmlformats.org/markup-compatibility/2006" xmlns:p14="http://schemas.microsoft.com/office/powerpoint/2010/main">
    <mc:Choice Requires="p14">
      <p:transition p14:dur="100" advTm="142316">
        <p:cut/>
      </p:transition>
    </mc:Choice>
    <mc:Fallback xmlns="">
      <p:transition advTm="142316">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مجموعة 13">
            <a:extLst>
              <a:ext uri="{FF2B5EF4-FFF2-40B4-BE49-F238E27FC236}">
                <a16:creationId xmlns="" xmlns:a16="http://schemas.microsoft.com/office/drawing/2014/main" id="{9271AC11-C9E0-4081-B0F9-3A32D450BA57}"/>
              </a:ext>
            </a:extLst>
          </p:cNvPr>
          <p:cNvGrpSpPr/>
          <p:nvPr/>
        </p:nvGrpSpPr>
        <p:grpSpPr>
          <a:xfrm>
            <a:off x="3479781" y="2092410"/>
            <a:ext cx="5232438" cy="4765590"/>
            <a:chOff x="3139621" y="1600333"/>
            <a:chExt cx="2864720" cy="2609125"/>
          </a:xfrm>
        </p:grpSpPr>
        <p:grpSp>
          <p:nvGrpSpPr>
            <p:cNvPr id="2" name="Google Shape;629;p51">
              <a:extLst>
                <a:ext uri="{FF2B5EF4-FFF2-40B4-BE49-F238E27FC236}">
                  <a16:creationId xmlns="" xmlns:a16="http://schemas.microsoft.com/office/drawing/2014/main" id="{F00FD1EA-1593-4FD3-AC8E-2ADFE45D8486}"/>
                </a:ext>
              </a:extLst>
            </p:cNvPr>
            <p:cNvGrpSpPr/>
            <p:nvPr/>
          </p:nvGrpSpPr>
          <p:grpSpPr>
            <a:xfrm>
              <a:off x="3139621" y="2933358"/>
              <a:ext cx="1403896" cy="1276100"/>
              <a:chOff x="4204684" y="2430067"/>
              <a:chExt cx="342957" cy="311738"/>
            </a:xfrm>
          </p:grpSpPr>
          <p:sp>
            <p:nvSpPr>
              <p:cNvPr id="3" name="Google Shape;630;p51">
                <a:extLst>
                  <a:ext uri="{FF2B5EF4-FFF2-40B4-BE49-F238E27FC236}">
                    <a16:creationId xmlns="" xmlns:a16="http://schemas.microsoft.com/office/drawing/2014/main" id="{6D584B18-5F0E-4AA5-8044-1B8C2631F42F}"/>
                  </a:ext>
                </a:extLst>
              </p:cNvPr>
              <p:cNvSpPr/>
              <p:nvPr/>
            </p:nvSpPr>
            <p:spPr>
              <a:xfrm>
                <a:off x="4235882" y="2430067"/>
                <a:ext cx="311759" cy="311738"/>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31;p51">
                <a:extLst>
                  <a:ext uri="{FF2B5EF4-FFF2-40B4-BE49-F238E27FC236}">
                    <a16:creationId xmlns="" xmlns:a16="http://schemas.microsoft.com/office/drawing/2014/main" id="{14CC41AB-A0D5-466D-B29B-D51FE6A4F855}"/>
                  </a:ext>
                </a:extLst>
              </p:cNvPr>
              <p:cNvSpPr/>
              <p:nvPr/>
            </p:nvSpPr>
            <p:spPr>
              <a:xfrm>
                <a:off x="4204684" y="2558309"/>
                <a:ext cx="117839" cy="117794"/>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DZ" sz="2800" dirty="0" smtClean="0"/>
                  <a:t>04</a:t>
                </a:r>
                <a:endParaRPr sz="2800" dirty="0"/>
              </a:p>
            </p:txBody>
          </p:sp>
        </p:grpSp>
        <p:grpSp>
          <p:nvGrpSpPr>
            <p:cNvPr id="5" name="Google Shape;632;p51">
              <a:extLst>
                <a:ext uri="{FF2B5EF4-FFF2-40B4-BE49-F238E27FC236}">
                  <a16:creationId xmlns="" xmlns:a16="http://schemas.microsoft.com/office/drawing/2014/main" id="{DB03C0AD-C46B-44FB-AE1B-256E22BFD3B2}"/>
                </a:ext>
              </a:extLst>
            </p:cNvPr>
            <p:cNvGrpSpPr/>
            <p:nvPr/>
          </p:nvGrpSpPr>
          <p:grpSpPr>
            <a:xfrm>
              <a:off x="4600598" y="2933358"/>
              <a:ext cx="1403743" cy="1276100"/>
              <a:chOff x="4561586" y="2430067"/>
              <a:chExt cx="342920" cy="311738"/>
            </a:xfrm>
          </p:grpSpPr>
          <p:sp>
            <p:nvSpPr>
              <p:cNvPr id="6" name="Google Shape;633;p51">
                <a:extLst>
                  <a:ext uri="{FF2B5EF4-FFF2-40B4-BE49-F238E27FC236}">
                    <a16:creationId xmlns="" xmlns:a16="http://schemas.microsoft.com/office/drawing/2014/main" id="{0C747E9C-2D87-4EDC-B386-BEB139728035}"/>
                  </a:ext>
                </a:extLst>
              </p:cNvPr>
              <p:cNvSpPr/>
              <p:nvPr/>
            </p:nvSpPr>
            <p:spPr>
              <a:xfrm>
                <a:off x="4561586" y="2430067"/>
                <a:ext cx="311759" cy="311738"/>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34;p51">
                <a:extLst>
                  <a:ext uri="{FF2B5EF4-FFF2-40B4-BE49-F238E27FC236}">
                    <a16:creationId xmlns="" xmlns:a16="http://schemas.microsoft.com/office/drawing/2014/main" id="{75CCF414-A56D-46EA-AFAB-83FD9F6F7321}"/>
                  </a:ext>
                </a:extLst>
              </p:cNvPr>
              <p:cNvSpPr/>
              <p:nvPr/>
            </p:nvSpPr>
            <p:spPr>
              <a:xfrm>
                <a:off x="4786741" y="2558309"/>
                <a:ext cx="117765" cy="117794"/>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DZ" sz="2800" dirty="0" smtClean="0"/>
                  <a:t>02</a:t>
                </a:r>
                <a:endParaRPr sz="2800" dirty="0"/>
              </a:p>
            </p:txBody>
          </p:sp>
        </p:grpSp>
        <p:grpSp>
          <p:nvGrpSpPr>
            <p:cNvPr id="8" name="Google Shape;635;p51">
              <a:extLst>
                <a:ext uri="{FF2B5EF4-FFF2-40B4-BE49-F238E27FC236}">
                  <a16:creationId xmlns="" xmlns:a16="http://schemas.microsoft.com/office/drawing/2014/main" id="{B3E99E16-BCCE-4628-8470-41A04A9BDBFD}"/>
                </a:ext>
              </a:extLst>
            </p:cNvPr>
            <p:cNvGrpSpPr/>
            <p:nvPr/>
          </p:nvGrpSpPr>
          <p:grpSpPr>
            <a:xfrm>
              <a:off x="4600598" y="1600333"/>
              <a:ext cx="1403743" cy="1276100"/>
              <a:chOff x="4561586" y="2104422"/>
              <a:chExt cx="342920" cy="311738"/>
            </a:xfrm>
          </p:grpSpPr>
          <p:sp>
            <p:nvSpPr>
              <p:cNvPr id="9" name="Google Shape;636;p51">
                <a:extLst>
                  <a:ext uri="{FF2B5EF4-FFF2-40B4-BE49-F238E27FC236}">
                    <a16:creationId xmlns="" xmlns:a16="http://schemas.microsoft.com/office/drawing/2014/main" id="{E72ED469-1C62-4EE0-BA8C-7A0CB8835456}"/>
                  </a:ext>
                </a:extLst>
              </p:cNvPr>
              <p:cNvSpPr/>
              <p:nvPr/>
            </p:nvSpPr>
            <p:spPr>
              <a:xfrm>
                <a:off x="4561586" y="2104422"/>
                <a:ext cx="311722" cy="311738"/>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37;p51">
                <a:extLst>
                  <a:ext uri="{FF2B5EF4-FFF2-40B4-BE49-F238E27FC236}">
                    <a16:creationId xmlns="" xmlns:a16="http://schemas.microsoft.com/office/drawing/2014/main" id="{EA23C537-15ED-4B7B-ABC4-BAB4A75B9B36}"/>
                  </a:ext>
                </a:extLst>
              </p:cNvPr>
              <p:cNvSpPr/>
              <p:nvPr/>
            </p:nvSpPr>
            <p:spPr>
              <a:xfrm>
                <a:off x="4786741" y="2170087"/>
                <a:ext cx="117765" cy="117757"/>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DZ" sz="2400" dirty="0" smtClean="0"/>
                  <a:t>01</a:t>
                </a:r>
                <a:endParaRPr sz="2400" dirty="0"/>
              </a:p>
            </p:txBody>
          </p:sp>
        </p:grpSp>
        <p:grpSp>
          <p:nvGrpSpPr>
            <p:cNvPr id="11" name="Google Shape;638;p51">
              <a:extLst>
                <a:ext uri="{FF2B5EF4-FFF2-40B4-BE49-F238E27FC236}">
                  <a16:creationId xmlns="" xmlns:a16="http://schemas.microsoft.com/office/drawing/2014/main" id="{13175F5B-24D9-4F7F-B6C3-1E1D8B6A6493}"/>
                </a:ext>
              </a:extLst>
            </p:cNvPr>
            <p:cNvGrpSpPr/>
            <p:nvPr/>
          </p:nvGrpSpPr>
          <p:grpSpPr>
            <a:xfrm>
              <a:off x="3139621" y="1600333"/>
              <a:ext cx="1403896" cy="1275795"/>
              <a:chOff x="4204684" y="2104422"/>
              <a:chExt cx="342957" cy="311664"/>
            </a:xfrm>
          </p:grpSpPr>
          <p:sp>
            <p:nvSpPr>
              <p:cNvPr id="12" name="Google Shape;639;p51">
                <a:extLst>
                  <a:ext uri="{FF2B5EF4-FFF2-40B4-BE49-F238E27FC236}">
                    <a16:creationId xmlns="" xmlns:a16="http://schemas.microsoft.com/office/drawing/2014/main" id="{F15A2BEC-2A28-407B-95B3-10AA1F7B3A18}"/>
                  </a:ext>
                </a:extLst>
              </p:cNvPr>
              <p:cNvSpPr/>
              <p:nvPr/>
            </p:nvSpPr>
            <p:spPr>
              <a:xfrm>
                <a:off x="4235882" y="2104422"/>
                <a:ext cx="311759" cy="311664"/>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40;p51">
                <a:extLst>
                  <a:ext uri="{FF2B5EF4-FFF2-40B4-BE49-F238E27FC236}">
                    <a16:creationId xmlns="" xmlns:a16="http://schemas.microsoft.com/office/drawing/2014/main" id="{25D00B74-3CCC-4530-B8A7-651C5AE84BB2}"/>
                  </a:ext>
                </a:extLst>
              </p:cNvPr>
              <p:cNvSpPr/>
              <p:nvPr/>
            </p:nvSpPr>
            <p:spPr>
              <a:xfrm>
                <a:off x="4204684" y="2170087"/>
                <a:ext cx="117839" cy="117757"/>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DZ" sz="2800" dirty="0" smtClean="0"/>
                  <a:t>03</a:t>
                </a:r>
                <a:endParaRPr sz="2800" dirty="0"/>
              </a:p>
            </p:txBody>
          </p:sp>
        </p:grpSp>
      </p:grpSp>
      <p:sp>
        <p:nvSpPr>
          <p:cNvPr id="15" name="مربع نص 14">
            <a:extLst>
              <a:ext uri="{FF2B5EF4-FFF2-40B4-BE49-F238E27FC236}">
                <a16:creationId xmlns="" xmlns:a16="http://schemas.microsoft.com/office/drawing/2014/main" id="{240B0815-93FE-4483-83C1-4C1CE57CA6AE}"/>
              </a:ext>
            </a:extLst>
          </p:cNvPr>
          <p:cNvSpPr txBox="1"/>
          <p:nvPr/>
        </p:nvSpPr>
        <p:spPr>
          <a:xfrm>
            <a:off x="8729821" y="2143680"/>
            <a:ext cx="1606530" cy="307777"/>
          </a:xfrm>
          <a:prstGeom prst="rect">
            <a:avLst/>
          </a:prstGeom>
          <a:noFill/>
        </p:spPr>
        <p:txBody>
          <a:bodyPr wrap="none" rtlCol="1">
            <a:spAutoFit/>
          </a:bodyPr>
          <a:lstStyle/>
          <a:p>
            <a:r>
              <a:rPr lang="ar-DZ" sz="1400" b="1" dirty="0">
                <a:solidFill>
                  <a:schemeClr val="accent2"/>
                </a:solidFill>
                <a:latin typeface="Arial" panose="020B0604020202020204" pitchFamily="34" charset="0"/>
                <a:cs typeface="Arial" panose="020B0604020202020204" pitchFamily="34" charset="0"/>
              </a:rPr>
              <a:t>تعريف التأمين الإسلامي</a:t>
            </a:r>
            <a:r>
              <a:rPr lang="ar-DZ" sz="1400" b="1" dirty="0" smtClean="0">
                <a:solidFill>
                  <a:schemeClr val="accent2"/>
                </a:solidFill>
                <a:latin typeface="Arial" panose="020B0604020202020204" pitchFamily="34" charset="0"/>
                <a:cs typeface="Arial" panose="020B0604020202020204" pitchFamily="34" charset="0"/>
              </a:rPr>
              <a:t> </a:t>
            </a:r>
            <a:endParaRPr lang="ar-SY" sz="1400" b="1" dirty="0">
              <a:solidFill>
                <a:schemeClr val="accent2"/>
              </a:solidFill>
              <a:latin typeface="Arial" panose="020B0604020202020204" pitchFamily="34" charset="0"/>
              <a:cs typeface="Arial" panose="020B0604020202020204" pitchFamily="34" charset="0"/>
            </a:endParaRPr>
          </a:p>
        </p:txBody>
      </p:sp>
      <p:sp>
        <p:nvSpPr>
          <p:cNvPr id="16" name="مربع نص 15">
            <a:extLst>
              <a:ext uri="{FF2B5EF4-FFF2-40B4-BE49-F238E27FC236}">
                <a16:creationId xmlns="" xmlns:a16="http://schemas.microsoft.com/office/drawing/2014/main" id="{6C3931BD-B5AF-4961-9FBD-CE6756F791D3}"/>
              </a:ext>
            </a:extLst>
          </p:cNvPr>
          <p:cNvSpPr txBox="1"/>
          <p:nvPr/>
        </p:nvSpPr>
        <p:spPr>
          <a:xfrm>
            <a:off x="8712219" y="2506292"/>
            <a:ext cx="2792644" cy="2123658"/>
          </a:xfrm>
          <a:prstGeom prst="rect">
            <a:avLst/>
          </a:prstGeom>
          <a:noFill/>
        </p:spPr>
        <p:txBody>
          <a:bodyPr wrap="square" rtlCol="1">
            <a:spAutoFit/>
          </a:bodyPr>
          <a:lstStyle/>
          <a:p>
            <a:pPr algn="ctr" rtl="1"/>
            <a:r>
              <a:rPr lang="ar-DZ" sz="1200" b="1" dirty="0">
                <a:latin typeface="Arial" panose="020B0604020202020204" pitchFamily="34" charset="0"/>
                <a:cs typeface="Arial" panose="020B0604020202020204" pitchFamily="34" charset="0"/>
              </a:rPr>
              <a:t>التأمين الإسلامي هو اتفاق أشخاص يتعرضون لأخطار معينة على تلافي</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الأضرار الناشئة عن هذه الأخطار، وذلك بدفع اشتراكات على أساس </a:t>
            </a:r>
            <a:r>
              <a:rPr lang="ar-DZ" sz="1200" b="1" dirty="0" smtClean="0">
                <a:latin typeface="Arial" panose="020B0604020202020204" pitchFamily="34" charset="0"/>
                <a:cs typeface="Arial" panose="020B0604020202020204" pitchFamily="34" charset="0"/>
              </a:rPr>
              <a:t>الالتزام بالتبرع</a:t>
            </a:r>
            <a:r>
              <a:rPr lang="ar-DZ" sz="1200" b="1" dirty="0">
                <a:latin typeface="Arial" panose="020B0604020202020204" pitchFamily="34" charset="0"/>
                <a:cs typeface="Arial" panose="020B0604020202020204" pitchFamily="34" charset="0"/>
              </a:rPr>
              <a:t>، ويتكون من ذلك صندوق تأمين له حكم الشخصية الاعتبارية، وله</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ذمة مالية مستقلة، </a:t>
            </a:r>
            <a:r>
              <a:rPr lang="ar-DZ" sz="1200" b="1" dirty="0" smtClean="0">
                <a:latin typeface="Arial" panose="020B0604020202020204" pitchFamily="34" charset="0"/>
                <a:cs typeface="Arial" panose="020B0604020202020204" pitchFamily="34" charset="0"/>
              </a:rPr>
              <a:t>(صندوق) </a:t>
            </a:r>
            <a:r>
              <a:rPr lang="ar-DZ" sz="1200" b="1" dirty="0">
                <a:latin typeface="Arial" panose="020B0604020202020204" pitchFamily="34" charset="0"/>
                <a:cs typeface="Arial" panose="020B0604020202020204" pitchFamily="34" charset="0"/>
              </a:rPr>
              <a:t>يتم منه التعويض عن الأضرار التي تلحق </a:t>
            </a:r>
            <a:r>
              <a:rPr lang="ar-DZ" sz="1200" b="1" dirty="0" smtClean="0">
                <a:latin typeface="Arial" panose="020B0604020202020204" pitchFamily="34" charset="0"/>
                <a:cs typeface="Arial" panose="020B0604020202020204" pitchFamily="34" charset="0"/>
              </a:rPr>
              <a:t>أحد المشتركين </a:t>
            </a:r>
            <a:r>
              <a:rPr lang="ar-DZ" sz="1200" b="1" dirty="0">
                <a:latin typeface="Arial" panose="020B0604020202020204" pitchFamily="34" charset="0"/>
                <a:cs typeface="Arial" panose="020B0604020202020204" pitchFamily="34" charset="0"/>
              </a:rPr>
              <a:t>من جراء وقوع الأخطار المؤمن منها، وذلك ً طبقا للوائح والوثائق.</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ويتولى إدارة هذا الصندوق هيئة مختارة من حملة الوثائق، أو تديره </a:t>
            </a:r>
            <a:r>
              <a:rPr lang="ar-DZ" sz="1200" b="1" dirty="0" smtClean="0">
                <a:latin typeface="Arial" panose="020B0604020202020204" pitchFamily="34" charset="0"/>
                <a:cs typeface="Arial" panose="020B0604020202020204" pitchFamily="34" charset="0"/>
              </a:rPr>
              <a:t>شركة مساهمة </a:t>
            </a:r>
            <a:r>
              <a:rPr lang="ar-DZ" sz="1200" b="1" dirty="0">
                <a:latin typeface="Arial" panose="020B0604020202020204" pitchFamily="34" charset="0"/>
                <a:cs typeface="Arial" panose="020B0604020202020204" pitchFamily="34" charset="0"/>
              </a:rPr>
              <a:t>بأجر تقوم بإدارة أعمال التأمين واستثمار موجودات الصندوق</a:t>
            </a:r>
            <a:r>
              <a:rPr lang="ar-DZ" sz="1200" b="1" dirty="0" smtClean="0">
                <a:latin typeface="Arial" panose="020B0604020202020204" pitchFamily="34" charset="0"/>
                <a:cs typeface="Arial" panose="020B0604020202020204" pitchFamily="34" charset="0"/>
              </a:rPr>
              <a:t> </a:t>
            </a:r>
            <a:endParaRPr lang="ar-SY" sz="1200" b="1" dirty="0">
              <a:solidFill>
                <a:srgbClr val="E72E85"/>
              </a:solidFill>
              <a:latin typeface="Arial" panose="020B0604020202020204" pitchFamily="34" charset="0"/>
              <a:cs typeface="Arial" panose="020B0604020202020204" pitchFamily="34" charset="0"/>
            </a:endParaRPr>
          </a:p>
        </p:txBody>
      </p:sp>
      <p:sp>
        <p:nvSpPr>
          <p:cNvPr id="17" name="مربع نص 16">
            <a:extLst>
              <a:ext uri="{FF2B5EF4-FFF2-40B4-BE49-F238E27FC236}">
                <a16:creationId xmlns="" xmlns:a16="http://schemas.microsoft.com/office/drawing/2014/main" id="{6B24C318-8F3C-472E-A4FC-736BF41243B8}"/>
              </a:ext>
            </a:extLst>
          </p:cNvPr>
          <p:cNvSpPr txBox="1"/>
          <p:nvPr/>
        </p:nvSpPr>
        <p:spPr>
          <a:xfrm>
            <a:off x="9141443" y="4684785"/>
            <a:ext cx="2092239" cy="307777"/>
          </a:xfrm>
          <a:prstGeom prst="rect">
            <a:avLst/>
          </a:prstGeom>
          <a:noFill/>
        </p:spPr>
        <p:txBody>
          <a:bodyPr wrap="none" rtlCol="1">
            <a:spAutoFit/>
          </a:bodyPr>
          <a:lstStyle/>
          <a:p>
            <a:r>
              <a:rPr lang="ar-DZ" sz="1400" b="1" dirty="0">
                <a:solidFill>
                  <a:schemeClr val="accent2"/>
                </a:solidFill>
                <a:latin typeface="Arial" panose="020B0604020202020204" pitchFamily="34" charset="0"/>
                <a:cs typeface="Arial" panose="020B0604020202020204" pitchFamily="34" charset="0"/>
              </a:rPr>
              <a:t>التكييف الفقهي للتأمين الإسلامي</a:t>
            </a:r>
            <a:r>
              <a:rPr lang="ar-DZ" sz="1400" b="1" dirty="0" smtClean="0">
                <a:solidFill>
                  <a:schemeClr val="accent2"/>
                </a:solidFill>
                <a:latin typeface="Arial" panose="020B0604020202020204" pitchFamily="34" charset="0"/>
                <a:cs typeface="Arial" panose="020B0604020202020204" pitchFamily="34" charset="0"/>
              </a:rPr>
              <a:t> </a:t>
            </a:r>
            <a:endParaRPr lang="ar-SY" sz="1400" b="1" dirty="0">
              <a:solidFill>
                <a:schemeClr val="accent2"/>
              </a:solidFill>
              <a:latin typeface="Arial" panose="020B0604020202020204" pitchFamily="34" charset="0"/>
              <a:cs typeface="Arial" panose="020B0604020202020204" pitchFamily="34" charset="0"/>
            </a:endParaRPr>
          </a:p>
        </p:txBody>
      </p:sp>
      <p:sp>
        <p:nvSpPr>
          <p:cNvPr id="18" name="مربع نص 17">
            <a:extLst>
              <a:ext uri="{FF2B5EF4-FFF2-40B4-BE49-F238E27FC236}">
                <a16:creationId xmlns="" xmlns:a16="http://schemas.microsoft.com/office/drawing/2014/main" id="{BF330F81-AAC4-4A11-9D0E-68762FD00A3F}"/>
              </a:ext>
            </a:extLst>
          </p:cNvPr>
          <p:cNvSpPr txBox="1"/>
          <p:nvPr/>
        </p:nvSpPr>
        <p:spPr>
          <a:xfrm>
            <a:off x="8766354" y="5056950"/>
            <a:ext cx="3086979" cy="1569660"/>
          </a:xfrm>
          <a:prstGeom prst="rect">
            <a:avLst/>
          </a:prstGeom>
          <a:noFill/>
        </p:spPr>
        <p:txBody>
          <a:bodyPr wrap="square" rtlCol="1">
            <a:spAutoFit/>
          </a:bodyPr>
          <a:lstStyle/>
          <a:p>
            <a:pPr algn="ctr"/>
            <a:r>
              <a:rPr lang="ar-DZ" sz="1200" b="1" dirty="0" smtClean="0">
                <a:latin typeface="Arial" panose="020B0604020202020204" pitchFamily="34" charset="0"/>
                <a:cs typeface="Arial" panose="020B0604020202020204" pitchFamily="34" charset="0"/>
              </a:rPr>
              <a:t>التأمين الإسلامي يقوم على أساس الالتزام بالتبرع من المشتركين لمصلحتهم، وحماية </a:t>
            </a:r>
            <a:r>
              <a:rPr lang="ar-DZ" sz="1200" b="1" dirty="0">
                <a:latin typeface="Arial" panose="020B0604020202020204" pitchFamily="34" charset="0"/>
                <a:cs typeface="Arial" panose="020B0604020202020204" pitchFamily="34" charset="0"/>
              </a:rPr>
              <a:t>مجموعهم بدفع اشتراكات يتكون منها صندوق التأمين الذي </a:t>
            </a:r>
            <a:r>
              <a:rPr lang="ar-DZ" sz="1200" b="1" dirty="0" smtClean="0">
                <a:latin typeface="Arial" panose="020B0604020202020204" pitchFamily="34" charset="0"/>
                <a:cs typeface="Arial" panose="020B0604020202020204" pitchFamily="34" charset="0"/>
              </a:rPr>
              <a:t>تديره هيئة </a:t>
            </a:r>
            <a:r>
              <a:rPr lang="ar-DZ" sz="1200" b="1" dirty="0">
                <a:latin typeface="Arial" panose="020B0604020202020204" pitchFamily="34" charset="0"/>
                <a:cs typeface="Arial" panose="020B0604020202020204" pitchFamily="34" charset="0"/>
              </a:rPr>
              <a:t>مختارة من حملة الوثائق، أو تديره الشركة المساهمة المرخص لها</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بممارسة خدمات التأمين، على أساس الوكالة بأجر، وتقوم الهيئة </a:t>
            </a:r>
            <a:r>
              <a:rPr lang="ar-DZ" sz="1200" b="1" dirty="0" smtClean="0">
                <a:latin typeface="Arial" panose="020B0604020202020204" pitchFamily="34" charset="0"/>
                <a:cs typeface="Arial" panose="020B0604020202020204" pitchFamily="34" charset="0"/>
              </a:rPr>
              <a:t>المختارة من </a:t>
            </a:r>
            <a:r>
              <a:rPr lang="ar-DZ" sz="1200" b="1" dirty="0">
                <a:latin typeface="Arial" panose="020B0604020202020204" pitchFamily="34" charset="0"/>
                <a:cs typeface="Arial" panose="020B0604020202020204" pitchFamily="34" charset="0"/>
              </a:rPr>
              <a:t>حملة الوثائق أو الشركة باستثمار موجودات التأمين على أساس المضاربة</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أو الوكالة بالاستثمار</a:t>
            </a:r>
            <a:r>
              <a:rPr lang="ar-DZ" sz="1200" b="1" dirty="0" smtClean="0">
                <a:latin typeface="Arial" panose="020B0604020202020204" pitchFamily="34" charset="0"/>
                <a:cs typeface="Arial" panose="020B0604020202020204" pitchFamily="34" charset="0"/>
              </a:rPr>
              <a:t> ,</a:t>
            </a:r>
            <a:endParaRPr lang="ar-SY" sz="1200" b="1" dirty="0">
              <a:solidFill>
                <a:srgbClr val="E72E85"/>
              </a:solidFill>
              <a:latin typeface="Arial" panose="020B0604020202020204" pitchFamily="34" charset="0"/>
              <a:cs typeface="Arial" panose="020B0604020202020204" pitchFamily="34" charset="0"/>
            </a:endParaRPr>
          </a:p>
        </p:txBody>
      </p:sp>
      <p:sp>
        <p:nvSpPr>
          <p:cNvPr id="19" name="مربع نص 18">
            <a:extLst>
              <a:ext uri="{FF2B5EF4-FFF2-40B4-BE49-F238E27FC236}">
                <a16:creationId xmlns="" xmlns:a16="http://schemas.microsoft.com/office/drawing/2014/main" id="{99EC9563-276F-4719-A745-7B1F17172E4E}"/>
              </a:ext>
            </a:extLst>
          </p:cNvPr>
          <p:cNvSpPr txBox="1"/>
          <p:nvPr/>
        </p:nvSpPr>
        <p:spPr>
          <a:xfrm>
            <a:off x="2220378" y="4358610"/>
            <a:ext cx="1135247" cy="307777"/>
          </a:xfrm>
          <a:prstGeom prst="rect">
            <a:avLst/>
          </a:prstGeom>
          <a:noFill/>
        </p:spPr>
        <p:txBody>
          <a:bodyPr wrap="none" rtlCol="1">
            <a:spAutoFit/>
          </a:bodyPr>
          <a:lstStyle/>
          <a:p>
            <a:r>
              <a:rPr lang="ar-DZ" sz="1400" b="1" dirty="0" smtClean="0">
                <a:solidFill>
                  <a:schemeClr val="accent2"/>
                </a:solidFill>
                <a:latin typeface="Arial" panose="020B0604020202020204" pitchFamily="34" charset="0"/>
                <a:cs typeface="Arial" panose="020B0604020202020204" pitchFamily="34" charset="0"/>
              </a:rPr>
              <a:t>العناصر الأخرى</a:t>
            </a:r>
            <a:endParaRPr lang="ar-SY" sz="1400" b="1" dirty="0">
              <a:solidFill>
                <a:schemeClr val="accent2"/>
              </a:solidFill>
              <a:latin typeface="Arial" panose="020B0604020202020204" pitchFamily="34" charset="0"/>
              <a:cs typeface="Arial" panose="020B0604020202020204" pitchFamily="34" charset="0"/>
            </a:endParaRPr>
          </a:p>
        </p:txBody>
      </p:sp>
      <p:sp>
        <p:nvSpPr>
          <p:cNvPr id="20" name="مربع نص 19">
            <a:extLst>
              <a:ext uri="{FF2B5EF4-FFF2-40B4-BE49-F238E27FC236}">
                <a16:creationId xmlns="" xmlns:a16="http://schemas.microsoft.com/office/drawing/2014/main" id="{11CA64B7-5B30-4FE7-A455-3E7C7261B8EE}"/>
              </a:ext>
            </a:extLst>
          </p:cNvPr>
          <p:cNvSpPr txBox="1"/>
          <p:nvPr/>
        </p:nvSpPr>
        <p:spPr>
          <a:xfrm>
            <a:off x="170862" y="4725427"/>
            <a:ext cx="3277284" cy="2031325"/>
          </a:xfrm>
          <a:prstGeom prst="rect">
            <a:avLst/>
          </a:prstGeom>
          <a:noFill/>
        </p:spPr>
        <p:txBody>
          <a:bodyPr wrap="square" rtlCol="1">
            <a:spAutoFit/>
          </a:bodyPr>
          <a:lstStyle/>
          <a:p>
            <a:pPr algn="ctr" rtl="1"/>
            <a:r>
              <a:rPr lang="ar-DZ" sz="1400" b="1" dirty="0" smtClean="0">
                <a:latin typeface="Arial" panose="020B0604020202020204" pitchFamily="34" charset="0"/>
                <a:cs typeface="Arial" panose="020B0604020202020204" pitchFamily="34" charset="0"/>
              </a:rPr>
              <a:t>-الاشتراك </a:t>
            </a:r>
            <a:r>
              <a:rPr lang="ar-DZ" sz="1400" b="1" dirty="0">
                <a:latin typeface="Arial" panose="020B0604020202020204" pitchFamily="34" charset="0"/>
                <a:cs typeface="Arial" panose="020B0604020202020204" pitchFamily="34" charset="0"/>
              </a:rPr>
              <a:t>في التأمين</a:t>
            </a:r>
            <a:r>
              <a:rPr lang="ar-DZ" sz="1400" b="1" dirty="0" smtClean="0">
                <a:latin typeface="Arial" panose="020B0604020202020204" pitchFamily="34" charset="0"/>
                <a:cs typeface="Arial" panose="020B0604020202020204" pitchFamily="34" charset="0"/>
              </a:rPr>
              <a:t> ,</a:t>
            </a:r>
          </a:p>
          <a:p>
            <a:pPr algn="ctr" rtl="1"/>
            <a:r>
              <a:rPr lang="ar-DZ" sz="1400" b="1" dirty="0" smtClean="0">
                <a:latin typeface="Arial" panose="020B0604020202020204" pitchFamily="34" charset="0"/>
                <a:cs typeface="Arial" panose="020B0604020202020204" pitchFamily="34" charset="0"/>
              </a:rPr>
              <a:t>-</a:t>
            </a:r>
            <a:r>
              <a:rPr lang="ar-DZ" sz="1400" b="1" dirty="0">
                <a:latin typeface="Arial" panose="020B0604020202020204" pitchFamily="34" charset="0"/>
                <a:cs typeface="Arial" panose="020B0604020202020204" pitchFamily="34" charset="0"/>
              </a:rPr>
              <a:t>التزامات المشترك في التأمين الإسلامي</a:t>
            </a:r>
            <a:r>
              <a:rPr lang="ar-DZ" sz="1400" b="1" dirty="0" smtClean="0">
                <a:latin typeface="Arial" panose="020B0604020202020204" pitchFamily="34" charset="0"/>
                <a:cs typeface="Arial" panose="020B0604020202020204" pitchFamily="34" charset="0"/>
              </a:rPr>
              <a:t> ,</a:t>
            </a:r>
          </a:p>
          <a:p>
            <a:pPr algn="ctr" rtl="1"/>
            <a:r>
              <a:rPr lang="ar-DZ" sz="1400" b="1" dirty="0" smtClean="0">
                <a:latin typeface="Arial" panose="020B0604020202020204" pitchFamily="34" charset="0"/>
                <a:cs typeface="Arial" panose="020B0604020202020204" pitchFamily="34" charset="0"/>
              </a:rPr>
              <a:t>-</a:t>
            </a:r>
            <a:r>
              <a:rPr lang="ar-DZ" sz="1400" b="1" dirty="0">
                <a:latin typeface="Arial" panose="020B0604020202020204" pitchFamily="34" charset="0"/>
                <a:cs typeface="Arial" panose="020B0604020202020204" pitchFamily="34" charset="0"/>
              </a:rPr>
              <a:t>الشروط في وثائق التأمين </a:t>
            </a:r>
            <a:r>
              <a:rPr lang="ar-DZ" sz="1400" b="1" dirty="0" smtClean="0">
                <a:latin typeface="Arial" panose="020B0604020202020204" pitchFamily="34" charset="0"/>
                <a:cs typeface="Arial" panose="020B0604020202020204" pitchFamily="34" charset="0"/>
              </a:rPr>
              <a:t>الإسلامي,</a:t>
            </a:r>
          </a:p>
          <a:p>
            <a:pPr algn="ctr" rtl="1"/>
            <a:r>
              <a:rPr lang="ar-DZ" sz="1400" b="1" dirty="0" smtClean="0">
                <a:latin typeface="Arial" panose="020B0604020202020204" pitchFamily="34" charset="0"/>
                <a:cs typeface="Arial" panose="020B0604020202020204" pitchFamily="34" charset="0"/>
              </a:rPr>
              <a:t>-</a:t>
            </a:r>
            <a:r>
              <a:rPr lang="ar-DZ" sz="1400" b="1" dirty="0">
                <a:latin typeface="Arial" panose="020B0604020202020204" pitchFamily="34" charset="0"/>
                <a:cs typeface="Arial" panose="020B0604020202020204" pitchFamily="34" charset="0"/>
              </a:rPr>
              <a:t>التزامات الشركة المساهمة </a:t>
            </a:r>
            <a:r>
              <a:rPr lang="ar-DZ" sz="1400" b="1" dirty="0" smtClean="0">
                <a:latin typeface="Arial" panose="020B0604020202020204" pitchFamily="34" charset="0"/>
                <a:cs typeface="Arial" panose="020B0604020202020204" pitchFamily="34" charset="0"/>
              </a:rPr>
              <a:t>وصلاحياتها,</a:t>
            </a:r>
          </a:p>
          <a:p>
            <a:pPr algn="ctr" rtl="1"/>
            <a:r>
              <a:rPr lang="ar-DZ" sz="1400" b="1" dirty="0" smtClean="0">
                <a:latin typeface="Arial" panose="020B0604020202020204" pitchFamily="34" charset="0"/>
                <a:cs typeface="Arial" panose="020B0604020202020204" pitchFamily="34" charset="0"/>
              </a:rPr>
              <a:t>-</a:t>
            </a:r>
            <a:r>
              <a:rPr lang="ar-DZ" sz="1400" b="1" dirty="0">
                <a:latin typeface="Arial" panose="020B0604020202020204" pitchFamily="34" charset="0"/>
                <a:cs typeface="Arial" panose="020B0604020202020204" pitchFamily="34" charset="0"/>
              </a:rPr>
              <a:t>التعويض</a:t>
            </a:r>
            <a:r>
              <a:rPr lang="ar-DZ" sz="1400" b="1" dirty="0" smtClean="0">
                <a:latin typeface="Arial" panose="020B0604020202020204" pitchFamily="34" charset="0"/>
                <a:cs typeface="Arial" panose="020B0604020202020204" pitchFamily="34" charset="0"/>
              </a:rPr>
              <a:t> ,</a:t>
            </a:r>
          </a:p>
          <a:p>
            <a:pPr algn="ctr" rtl="1"/>
            <a:r>
              <a:rPr lang="ar-DZ" sz="1400" b="1" dirty="0" smtClean="0">
                <a:latin typeface="Arial" panose="020B0604020202020204" pitchFamily="34" charset="0"/>
                <a:cs typeface="Arial" panose="020B0604020202020204" pitchFamily="34" charset="0"/>
              </a:rPr>
              <a:t>-</a:t>
            </a:r>
            <a:r>
              <a:rPr lang="ar-DZ" sz="1400" b="1" dirty="0">
                <a:latin typeface="Arial" panose="020B0604020202020204" pitchFamily="34" charset="0"/>
                <a:cs typeface="Arial" panose="020B0604020202020204" pitchFamily="34" charset="0"/>
              </a:rPr>
              <a:t>الفائض التأميني</a:t>
            </a:r>
            <a:r>
              <a:rPr lang="ar-DZ" sz="1400" b="1" dirty="0" smtClean="0">
                <a:latin typeface="Arial" panose="020B0604020202020204" pitchFamily="34" charset="0"/>
                <a:cs typeface="Arial" panose="020B0604020202020204" pitchFamily="34" charset="0"/>
              </a:rPr>
              <a:t> ,</a:t>
            </a:r>
          </a:p>
          <a:p>
            <a:pPr algn="ctr" rtl="1"/>
            <a:r>
              <a:rPr lang="ar-DZ" sz="1400" b="1" dirty="0" smtClean="0">
                <a:latin typeface="Arial" panose="020B0604020202020204" pitchFamily="34" charset="0"/>
                <a:cs typeface="Arial" panose="020B0604020202020204" pitchFamily="34" charset="0"/>
              </a:rPr>
              <a:t>-</a:t>
            </a:r>
            <a:r>
              <a:rPr lang="ar-DZ" sz="1400" b="1" dirty="0">
                <a:latin typeface="Arial" panose="020B0604020202020204" pitchFamily="34" charset="0"/>
                <a:cs typeface="Arial" panose="020B0604020202020204" pitchFamily="34" charset="0"/>
              </a:rPr>
              <a:t>انتهاء وثيقة التأمين</a:t>
            </a:r>
            <a:r>
              <a:rPr lang="ar-DZ" sz="1400" b="1" dirty="0" smtClean="0">
                <a:latin typeface="Arial" panose="020B0604020202020204" pitchFamily="34" charset="0"/>
                <a:cs typeface="Arial" panose="020B0604020202020204" pitchFamily="34" charset="0"/>
              </a:rPr>
              <a:t> </a:t>
            </a:r>
          </a:p>
          <a:p>
            <a:pPr algn="ctr" rtl="1"/>
            <a:r>
              <a:rPr lang="ar-DZ" sz="1400" b="1" u="sng" dirty="0" smtClean="0">
                <a:solidFill>
                  <a:schemeClr val="accent2"/>
                </a:solidFill>
                <a:latin typeface="Arial" panose="020B0604020202020204" pitchFamily="34" charset="0"/>
                <a:cs typeface="Arial" panose="020B0604020202020204" pitchFamily="34" charset="0"/>
              </a:rPr>
              <a:t>-</a:t>
            </a:r>
            <a:r>
              <a:rPr lang="ar-DZ" sz="1400" b="1" u="sng" dirty="0">
                <a:solidFill>
                  <a:schemeClr val="accent2"/>
                </a:solidFill>
                <a:latin typeface="Arial" panose="020B0604020202020204" pitchFamily="34" charset="0"/>
                <a:cs typeface="Arial" panose="020B0604020202020204" pitchFamily="34" charset="0"/>
              </a:rPr>
              <a:t>تاريخ إصدار المعيار:</a:t>
            </a:r>
            <a:br>
              <a:rPr lang="ar-DZ" sz="1400" b="1" u="sng" dirty="0">
                <a:solidFill>
                  <a:schemeClr val="accent2"/>
                </a:solidFill>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صدر هذا المعيار بتاريخ</a:t>
            </a:r>
            <a:r>
              <a:rPr lang="ar-DZ" sz="1400" b="1" dirty="0" smtClean="0">
                <a:latin typeface="Arial" panose="020B0604020202020204" pitchFamily="34" charset="0"/>
                <a:cs typeface="Arial" panose="020B0604020202020204" pitchFamily="34" charset="0"/>
              </a:rPr>
              <a:t> 5 جويلية 2006,</a:t>
            </a:r>
            <a:endParaRPr lang="ar-SY" sz="1400" b="1" dirty="0">
              <a:solidFill>
                <a:srgbClr val="E72E85"/>
              </a:solidFill>
              <a:latin typeface="Arial" panose="020B0604020202020204" pitchFamily="34" charset="0"/>
              <a:cs typeface="Arial" panose="020B0604020202020204" pitchFamily="34" charset="0"/>
            </a:endParaRPr>
          </a:p>
        </p:txBody>
      </p:sp>
      <p:sp>
        <p:nvSpPr>
          <p:cNvPr id="21" name="مربع نص 20">
            <a:extLst>
              <a:ext uri="{FF2B5EF4-FFF2-40B4-BE49-F238E27FC236}">
                <a16:creationId xmlns="" xmlns:a16="http://schemas.microsoft.com/office/drawing/2014/main" id="{A15A1D93-73FC-4AE6-96F9-B5E64BA01947}"/>
              </a:ext>
            </a:extLst>
          </p:cNvPr>
          <p:cNvSpPr txBox="1"/>
          <p:nvPr/>
        </p:nvSpPr>
        <p:spPr>
          <a:xfrm>
            <a:off x="359659" y="2088268"/>
            <a:ext cx="2647775" cy="307777"/>
          </a:xfrm>
          <a:prstGeom prst="rect">
            <a:avLst/>
          </a:prstGeom>
          <a:noFill/>
        </p:spPr>
        <p:txBody>
          <a:bodyPr wrap="square" rtlCol="1">
            <a:spAutoFit/>
          </a:bodyPr>
          <a:lstStyle/>
          <a:p>
            <a:pPr algn="ctr"/>
            <a:r>
              <a:rPr lang="ar-DZ" sz="1400" b="1" dirty="0">
                <a:solidFill>
                  <a:schemeClr val="accent2"/>
                </a:solidFill>
                <a:latin typeface="Arial" panose="020B0604020202020204" pitchFamily="34" charset="0"/>
                <a:cs typeface="Arial" panose="020B0604020202020204" pitchFamily="34" charset="0"/>
              </a:rPr>
              <a:t>العلاقات التعاقدية في التأمين الإسلامي</a:t>
            </a:r>
            <a:r>
              <a:rPr lang="ar-DZ" sz="1400" b="1" dirty="0" smtClean="0">
                <a:solidFill>
                  <a:schemeClr val="accent2"/>
                </a:solidFill>
                <a:latin typeface="Arial" panose="020B0604020202020204" pitchFamily="34" charset="0"/>
                <a:cs typeface="Arial" panose="020B0604020202020204" pitchFamily="34" charset="0"/>
              </a:rPr>
              <a:t> </a:t>
            </a:r>
            <a:endParaRPr lang="ar-SY" sz="1400" b="1" dirty="0">
              <a:solidFill>
                <a:schemeClr val="accent2"/>
              </a:solidFill>
              <a:latin typeface="Arial" panose="020B0604020202020204" pitchFamily="34" charset="0"/>
              <a:cs typeface="Arial" panose="020B0604020202020204" pitchFamily="34" charset="0"/>
            </a:endParaRPr>
          </a:p>
        </p:txBody>
      </p:sp>
      <p:sp>
        <p:nvSpPr>
          <p:cNvPr id="22" name="مربع نص 21">
            <a:extLst>
              <a:ext uri="{FF2B5EF4-FFF2-40B4-BE49-F238E27FC236}">
                <a16:creationId xmlns="" xmlns:a16="http://schemas.microsoft.com/office/drawing/2014/main" id="{3A359497-1E3A-4975-AE30-2522A010C6D5}"/>
              </a:ext>
            </a:extLst>
          </p:cNvPr>
          <p:cNvSpPr txBox="1"/>
          <p:nvPr/>
        </p:nvSpPr>
        <p:spPr>
          <a:xfrm>
            <a:off x="90311" y="2409014"/>
            <a:ext cx="3265314" cy="1754326"/>
          </a:xfrm>
          <a:prstGeom prst="rect">
            <a:avLst/>
          </a:prstGeom>
          <a:noFill/>
        </p:spPr>
        <p:txBody>
          <a:bodyPr wrap="square" rtlCol="1">
            <a:spAutoFit/>
          </a:bodyPr>
          <a:lstStyle/>
          <a:p>
            <a:pPr algn="ctr" rtl="1"/>
            <a:r>
              <a:rPr lang="ar-DZ" sz="1200" b="1" dirty="0" smtClean="0">
                <a:solidFill>
                  <a:srgbClr val="E72E85"/>
                </a:solidFill>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علاقة المشــاركة بين المســاهمين التي تتكون بها الشــركة من </a:t>
            </a:r>
            <a:r>
              <a:rPr lang="ar-DZ" sz="1200" b="1" dirty="0" smtClean="0">
                <a:latin typeface="Arial" panose="020B0604020202020204" pitchFamily="34" charset="0"/>
                <a:cs typeface="Arial" panose="020B0604020202020204" pitchFamily="34" charset="0"/>
              </a:rPr>
              <a:t>خلال النظام </a:t>
            </a:r>
            <a:r>
              <a:rPr lang="ar-DZ" sz="1200" b="1" dirty="0">
                <a:latin typeface="Arial" panose="020B0604020202020204" pitchFamily="34" charset="0"/>
                <a:cs typeface="Arial" panose="020B0604020202020204" pitchFamily="34" charset="0"/>
              </a:rPr>
              <a:t>الأساســي وما يتصــل </a:t>
            </a:r>
            <a:r>
              <a:rPr lang="ar-DZ" sz="1200" b="1" dirty="0" smtClean="0">
                <a:latin typeface="Arial" panose="020B0604020202020204" pitchFamily="34" charset="0"/>
                <a:cs typeface="Arial" panose="020B0604020202020204" pitchFamily="34" charset="0"/>
              </a:rPr>
              <a:t>به,</a:t>
            </a:r>
          </a:p>
          <a:p>
            <a:pPr algn="ctr" rtl="1"/>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العلاقة بين الشــركة وبين صندوق حملة الوثائق </a:t>
            </a:r>
            <a:r>
              <a:rPr lang="ar-DZ" sz="1200" b="1" dirty="0" smtClean="0">
                <a:latin typeface="Arial" panose="020B0604020202020204" pitchFamily="34" charset="0"/>
                <a:cs typeface="Arial" panose="020B0604020202020204" pitchFamily="34" charset="0"/>
              </a:rPr>
              <a:t>,</a:t>
            </a:r>
          </a:p>
          <a:p>
            <a:pPr algn="ctr" rtl="1"/>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العلاقة بين حملــة الوثائق وبين الصندوق</a:t>
            </a:r>
            <a:r>
              <a:rPr lang="ar-DZ" sz="1200" b="1" dirty="0" smtClean="0">
                <a:latin typeface="Arial" panose="020B0604020202020204" pitchFamily="34" charset="0"/>
                <a:cs typeface="Arial" panose="020B0604020202020204" pitchFamily="34" charset="0"/>
              </a:rPr>
              <a:t> ,</a:t>
            </a:r>
          </a:p>
          <a:p>
            <a:pPr algn="ctr" rtl="1"/>
            <a:r>
              <a:rPr lang="ar-DZ" sz="1200" b="1" u="sng" dirty="0">
                <a:solidFill>
                  <a:schemeClr val="accent2"/>
                </a:solidFill>
                <a:latin typeface="Arial" panose="020B0604020202020204" pitchFamily="34" charset="0"/>
                <a:cs typeface="Arial" panose="020B0604020202020204" pitchFamily="34" charset="0"/>
              </a:rPr>
              <a:t>مبادئ التأمين الإسلامي وأسسه </a:t>
            </a:r>
            <a:r>
              <a:rPr lang="ar-DZ" sz="1200" b="1" u="sng" dirty="0" smtClean="0">
                <a:solidFill>
                  <a:schemeClr val="accent2"/>
                </a:solidFill>
                <a:latin typeface="Arial" panose="020B0604020202020204" pitchFamily="34" charset="0"/>
                <a:cs typeface="Arial" panose="020B0604020202020204" pitchFamily="34" charset="0"/>
              </a:rPr>
              <a:t>الشرعية </a:t>
            </a:r>
            <a:r>
              <a:rPr lang="ar-DZ" sz="1200" b="1" dirty="0" smtClean="0">
                <a:solidFill>
                  <a:schemeClr val="accent2"/>
                </a:solidFill>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09 مبادئ</a:t>
            </a:r>
          </a:p>
          <a:p>
            <a:pPr algn="ctr" rtl="1"/>
            <a:endParaRPr lang="ar-DZ" sz="1200" b="1" u="sng" dirty="0" smtClean="0">
              <a:solidFill>
                <a:schemeClr val="accent2"/>
              </a:solidFill>
              <a:latin typeface="Arial" panose="020B0604020202020204" pitchFamily="34" charset="0"/>
              <a:cs typeface="Arial" panose="020B0604020202020204" pitchFamily="34" charset="0"/>
            </a:endParaRPr>
          </a:p>
          <a:p>
            <a:pPr algn="ctr" rtl="1"/>
            <a:r>
              <a:rPr lang="ar-DZ" sz="1200" b="1" u="sng" dirty="0" smtClean="0">
                <a:solidFill>
                  <a:schemeClr val="accent2"/>
                </a:solidFill>
                <a:latin typeface="Arial" panose="020B0604020202020204" pitchFamily="34" charset="0"/>
                <a:cs typeface="Arial" panose="020B0604020202020204" pitchFamily="34" charset="0"/>
              </a:rPr>
              <a:t>أنواع </a:t>
            </a:r>
            <a:r>
              <a:rPr lang="ar-DZ" sz="1200" b="1" u="sng" dirty="0">
                <a:solidFill>
                  <a:schemeClr val="accent2"/>
                </a:solidFill>
                <a:latin typeface="Arial" panose="020B0604020202020204" pitchFamily="34" charset="0"/>
                <a:cs typeface="Arial" panose="020B0604020202020204" pitchFamily="34" charset="0"/>
              </a:rPr>
              <a:t>التأمين الإسلامي</a:t>
            </a:r>
            <a:r>
              <a:rPr lang="ar-DZ" sz="1200" b="1" u="sng" dirty="0" smtClean="0">
                <a:solidFill>
                  <a:schemeClr val="accent2"/>
                </a:solidFill>
                <a:latin typeface="Arial" panose="020B0604020202020204" pitchFamily="34" charset="0"/>
                <a:cs typeface="Arial" panose="020B0604020202020204" pitchFamily="34" charset="0"/>
              </a:rPr>
              <a:t> </a:t>
            </a:r>
            <a:r>
              <a:rPr lang="ar-DZ" sz="1200" dirty="0" smtClean="0"/>
              <a:t/>
            </a:r>
            <a:br>
              <a:rPr lang="ar-DZ" sz="1200" dirty="0" smtClean="0"/>
            </a:br>
            <a:r>
              <a:rPr lang="ar-DZ" sz="1200" b="1" dirty="0" smtClean="0">
                <a:latin typeface="Arial" panose="020B0604020202020204" pitchFamily="34" charset="0"/>
                <a:cs typeface="Arial" panose="020B0604020202020204" pitchFamily="34" charset="0"/>
              </a:rPr>
              <a:t>التأمين على الأشياء </a:t>
            </a:r>
            <a:br>
              <a:rPr lang="ar-DZ" sz="1200" b="1" dirty="0" smtClean="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التأمين على الأشــخاص</a:t>
            </a:r>
            <a:endParaRPr lang="ar-SY" sz="1200" b="1" u="sng" dirty="0">
              <a:solidFill>
                <a:schemeClr val="accent2"/>
              </a:solidFill>
              <a:latin typeface="Arial" panose="020B0604020202020204" pitchFamily="34" charset="0"/>
              <a:cs typeface="Arial" panose="020B0604020202020204" pitchFamily="34" charset="0"/>
            </a:endParaRPr>
          </a:p>
        </p:txBody>
      </p:sp>
      <p:sp>
        <p:nvSpPr>
          <p:cNvPr id="23" name="مربع نص 22">
            <a:extLst>
              <a:ext uri="{FF2B5EF4-FFF2-40B4-BE49-F238E27FC236}">
                <a16:creationId xmlns="" xmlns:a16="http://schemas.microsoft.com/office/drawing/2014/main" id="{FDB000FE-5BFB-4946-B02E-47A747DDB45C}"/>
              </a:ext>
            </a:extLst>
          </p:cNvPr>
          <p:cNvSpPr txBox="1"/>
          <p:nvPr/>
        </p:nvSpPr>
        <p:spPr>
          <a:xfrm>
            <a:off x="170862" y="-52519"/>
            <a:ext cx="3308919" cy="658835"/>
          </a:xfrm>
          <a:prstGeom prst="rect">
            <a:avLst/>
          </a:prstGeom>
          <a:noFill/>
        </p:spPr>
        <p:txBody>
          <a:bodyPr wrap="none" rtlCol="1">
            <a:spAutoFit/>
          </a:bodyPr>
          <a:lstStyle/>
          <a:p>
            <a:pPr>
              <a:lnSpc>
                <a:spcPct val="150000"/>
              </a:lnSpc>
            </a:pPr>
            <a:r>
              <a:rPr lang="ar-DZ" sz="2800" b="1" dirty="0" smtClean="0">
                <a:latin typeface="Arial" panose="020B0604020202020204" pitchFamily="34" charset="0"/>
                <a:cs typeface="Arial" panose="020B0604020202020204" pitchFamily="34" charset="0"/>
              </a:rPr>
              <a:t>معيار 26 </a:t>
            </a:r>
            <a:r>
              <a:rPr lang="ar-DZ" sz="2800" b="1" dirty="0" smtClean="0">
                <a:effectLst/>
                <a:latin typeface="Arial" panose="020B0604020202020204" pitchFamily="34" charset="0"/>
                <a:ea typeface="Calibri" panose="020F0502020204030204" pitchFamily="34" charset="0"/>
                <a:cs typeface="Arial" panose="020B0604020202020204" pitchFamily="34" charset="0"/>
              </a:rPr>
              <a:t>التأمين الإسلامي</a:t>
            </a:r>
            <a:endParaRPr lang="fr-FR" sz="2800" b="1"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24" name="Rectangle à coins arrondis 23"/>
          <p:cNvSpPr/>
          <p:nvPr/>
        </p:nvSpPr>
        <p:spPr>
          <a:xfrm>
            <a:off x="170862" y="695460"/>
            <a:ext cx="10451982" cy="1151467"/>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259644" y="801511"/>
            <a:ext cx="10284178" cy="954107"/>
          </a:xfrm>
          <a:prstGeom prst="rect">
            <a:avLst/>
          </a:prstGeom>
          <a:noFill/>
        </p:spPr>
        <p:txBody>
          <a:bodyPr wrap="square" rtlCol="0">
            <a:spAutoFit/>
          </a:bodyPr>
          <a:lstStyle/>
          <a:p>
            <a:pPr algn="r" rtl="1"/>
            <a:r>
              <a:rPr lang="ar-DZ" sz="1400" b="1" u="sng" dirty="0" smtClean="0">
                <a:latin typeface="Arial" panose="020B0604020202020204" pitchFamily="34" charset="0"/>
                <a:cs typeface="Arial" panose="020B0604020202020204" pitchFamily="34" charset="0"/>
              </a:rPr>
              <a:t>التقديم</a:t>
            </a:r>
            <a:r>
              <a:rPr lang="ar-DZ" sz="1400" b="1" dirty="0" smtClean="0">
                <a:latin typeface="Arial" panose="020B0604020202020204" pitchFamily="34" charset="0"/>
                <a:cs typeface="Arial" panose="020B0604020202020204" pitchFamily="34" charset="0"/>
              </a:rPr>
              <a:t>: يهدف </a:t>
            </a:r>
            <a:r>
              <a:rPr lang="ar-DZ" sz="1400" b="1" dirty="0">
                <a:latin typeface="Arial" panose="020B0604020202020204" pitchFamily="34" charset="0"/>
                <a:cs typeface="Arial" panose="020B0604020202020204" pitchFamily="34" charset="0"/>
              </a:rPr>
              <a:t>هذا المعيار إلى بيان الأحكام الشرعية للتأمين الإسلامي، </a:t>
            </a:r>
            <a:r>
              <a:rPr lang="ar-DZ" sz="1400" b="1" dirty="0" smtClean="0">
                <a:latin typeface="Arial" panose="020B0604020202020204" pitchFamily="34" charset="0"/>
                <a:cs typeface="Arial" panose="020B0604020202020204" pitchFamily="34" charset="0"/>
              </a:rPr>
              <a:t>وخصائصه، وأركانه</a:t>
            </a:r>
            <a:r>
              <a:rPr lang="ar-DZ" sz="1400" b="1" dirty="0">
                <a:latin typeface="Arial" panose="020B0604020202020204" pitchFamily="34" charset="0"/>
                <a:cs typeface="Arial" panose="020B0604020202020204" pitchFamily="34" charset="0"/>
              </a:rPr>
              <a:t>، ومبادئه، وأنواعه، ووضع الضوابط التي يجب مراعاتها من قبل </a:t>
            </a:r>
            <a:r>
              <a:rPr lang="ar-DZ" sz="1400" b="1" dirty="0" smtClean="0">
                <a:latin typeface="Arial" panose="020B0604020202020204" pitchFamily="34" charset="0"/>
                <a:cs typeface="Arial" panose="020B0604020202020204" pitchFamily="34" charset="0"/>
              </a:rPr>
              <a:t>المؤسسات المالية </a:t>
            </a:r>
            <a:r>
              <a:rPr lang="ar-DZ" sz="1400" b="1" dirty="0">
                <a:latin typeface="Arial" panose="020B0604020202020204" pitchFamily="34" charset="0"/>
                <a:cs typeface="Arial" panose="020B0604020202020204" pitchFamily="34" charset="0"/>
              </a:rPr>
              <a:t>الإسلامية </a:t>
            </a:r>
            <a:r>
              <a:rPr lang="ar-DZ" sz="1400" b="1" dirty="0" smtClean="0">
                <a:latin typeface="Arial" panose="020B0604020202020204" pitchFamily="34" charset="0"/>
                <a:cs typeface="Arial" panose="020B0604020202020204" pitchFamily="34" charset="0"/>
              </a:rPr>
              <a:t>(المؤسسة/المؤسسات), </a:t>
            </a:r>
            <a:br>
              <a:rPr lang="ar-DZ" sz="1400" b="1" dirty="0" smtClean="0">
                <a:latin typeface="Arial" panose="020B0604020202020204" pitchFamily="34" charset="0"/>
                <a:cs typeface="Arial" panose="020B0604020202020204" pitchFamily="34" charset="0"/>
              </a:rPr>
            </a:br>
            <a:r>
              <a:rPr lang="ar-DZ" sz="1400" b="1" u="sng" dirty="0">
                <a:latin typeface="Arial" panose="020B0604020202020204" pitchFamily="34" charset="0"/>
                <a:cs typeface="Arial" panose="020B0604020202020204" pitchFamily="34" charset="0"/>
              </a:rPr>
              <a:t>نطاق </a:t>
            </a:r>
            <a:r>
              <a:rPr lang="ar-DZ" sz="1400" b="1" u="sng" dirty="0" smtClean="0">
                <a:latin typeface="Arial" panose="020B0604020202020204" pitchFamily="34" charset="0"/>
                <a:cs typeface="Arial" panose="020B0604020202020204" pitchFamily="34" charset="0"/>
              </a:rPr>
              <a:t>المعيار</a:t>
            </a:r>
            <a:r>
              <a:rPr lang="ar-DZ" sz="1400" b="1" dirty="0" smtClean="0">
                <a:latin typeface="Arial" panose="020B0604020202020204" pitchFamily="34" charset="0"/>
                <a:cs typeface="Arial" panose="020B0604020202020204" pitchFamily="34" charset="0"/>
              </a:rPr>
              <a:t>: يتناول </a:t>
            </a:r>
            <a:r>
              <a:rPr lang="ar-DZ" sz="1400" b="1" dirty="0">
                <a:latin typeface="Arial" panose="020B0604020202020204" pitchFamily="34" charset="0"/>
                <a:cs typeface="Arial" panose="020B0604020202020204" pitchFamily="34" charset="0"/>
              </a:rPr>
              <a:t>هذا المعيار التأمين الإسلامي، من حيث تعريفه، وتكييفه، </a:t>
            </a:r>
            <a:r>
              <a:rPr lang="ar-DZ" sz="1400" b="1" dirty="0" smtClean="0">
                <a:latin typeface="Arial" panose="020B0604020202020204" pitchFamily="34" charset="0"/>
                <a:cs typeface="Arial" panose="020B0604020202020204" pitchFamily="34" charset="0"/>
              </a:rPr>
              <a:t>وخصائصه، ومبادئه</a:t>
            </a:r>
            <a:r>
              <a:rPr lang="ar-DZ" sz="1400" b="1" dirty="0">
                <a:latin typeface="Arial" panose="020B0604020202020204" pitchFamily="34" charset="0"/>
                <a:cs typeface="Arial" panose="020B0604020202020204" pitchFamily="34" charset="0"/>
              </a:rPr>
              <a:t>، وأركانه، وأنواعه، وتمييزه عن التأمين التقليدي، ووضع </a:t>
            </a:r>
            <a:r>
              <a:rPr lang="ar-DZ" sz="1400" b="1" dirty="0" smtClean="0">
                <a:latin typeface="Arial" panose="020B0604020202020204" pitchFamily="34" charset="0"/>
                <a:cs typeface="Arial" panose="020B0604020202020204" pitchFamily="34" charset="0"/>
              </a:rPr>
              <a:t>الضوابط التي </a:t>
            </a:r>
            <a:r>
              <a:rPr lang="ar-DZ" sz="1400" b="1" dirty="0">
                <a:latin typeface="Arial" panose="020B0604020202020204" pitchFamily="34" charset="0"/>
                <a:cs typeface="Arial" panose="020B0604020202020204" pitchFamily="34" charset="0"/>
              </a:rPr>
              <a:t>يجب مراعاتها في المؤسسات المالية </a:t>
            </a:r>
            <a:r>
              <a:rPr lang="ar-DZ" sz="1400" b="1" dirty="0" smtClean="0">
                <a:latin typeface="Arial" panose="020B0604020202020204" pitchFamily="34" charset="0"/>
                <a:cs typeface="Arial" panose="020B0604020202020204" pitchFamily="34" charset="0"/>
              </a:rPr>
              <a:t>الإسلامية. ولا </a:t>
            </a:r>
            <a:r>
              <a:rPr lang="ar-DZ" sz="1400" b="1" dirty="0">
                <a:latin typeface="Arial" panose="020B0604020202020204" pitchFamily="34" charset="0"/>
                <a:cs typeface="Arial" panose="020B0604020202020204" pitchFamily="34" charset="0"/>
              </a:rPr>
              <a:t>يتناول الضمان الاجتماعي المنظم من الدولة</a:t>
            </a:r>
            <a:r>
              <a:rPr lang="ar-DZ" sz="1400" b="1" dirty="0" smtClean="0">
                <a:latin typeface="Arial" panose="020B0604020202020204" pitchFamily="34" charset="0"/>
                <a:cs typeface="Arial" panose="020B0604020202020204" pitchFamily="34" charset="0"/>
              </a:rPr>
              <a:t> ,</a:t>
            </a:r>
            <a:endParaRPr lang="fr-F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274316"/>
      </p:ext>
    </p:extLst>
  </p:cSld>
  <p:clrMapOvr>
    <a:masterClrMapping/>
  </p:clrMapOvr>
  <mc:AlternateContent xmlns:mc="http://schemas.openxmlformats.org/markup-compatibility/2006" xmlns:p14="http://schemas.microsoft.com/office/powerpoint/2010/main">
    <mc:Choice Requires="p14">
      <p:transition spd="slow" p14:dur="3400" advTm="194287">
        <p14:reveal thruBlk="1" dir="r"/>
      </p:transition>
    </mc:Choice>
    <mc:Fallback xmlns="">
      <p:transition spd="slow" advTm="1942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 xmlns:a16="http://schemas.microsoft.com/office/drawing/2014/main" id="{A6027556-C300-478A-B1E1-1E0DBE500C00}"/>
              </a:ext>
            </a:extLst>
          </p:cNvPr>
          <p:cNvSpPr txBox="1"/>
          <p:nvPr/>
        </p:nvSpPr>
        <p:spPr>
          <a:xfrm>
            <a:off x="4167967" y="0"/>
            <a:ext cx="3446777" cy="738664"/>
          </a:xfrm>
          <a:prstGeom prst="rect">
            <a:avLst/>
          </a:prstGeom>
          <a:noFill/>
        </p:spPr>
        <p:txBody>
          <a:bodyPr wrap="none" rtlCol="1">
            <a:spAutoFit/>
          </a:bodyPr>
          <a:lstStyle/>
          <a:p>
            <a:pPr>
              <a:lnSpc>
                <a:spcPct val="150000"/>
              </a:lnSpc>
            </a:pPr>
            <a:r>
              <a:rPr lang="ar-DZ" sz="2800" dirty="0" smtClean="0">
                <a:solidFill>
                  <a:schemeClr val="accent2"/>
                </a:solidFill>
                <a:latin typeface="Arial" panose="020B0604020202020204" pitchFamily="34" charset="0"/>
                <a:cs typeface="Arial" panose="020B0604020202020204" pitchFamily="34" charset="0"/>
              </a:rPr>
              <a:t>معيار 37 </a:t>
            </a:r>
            <a:r>
              <a:rPr lang="ar-DZ" sz="2800" b="1" dirty="0" smtClean="0">
                <a:solidFill>
                  <a:schemeClr val="accent2"/>
                </a:solidFill>
                <a:effectLst/>
                <a:latin typeface="Arial" panose="020B0604020202020204" pitchFamily="34" charset="0"/>
                <a:ea typeface="Calibri" panose="020F0502020204030204" pitchFamily="34" charset="0"/>
                <a:cs typeface="Arial" panose="020B0604020202020204" pitchFamily="34" charset="0"/>
              </a:rPr>
              <a:t>الاتفاقية الائتمانية</a:t>
            </a:r>
            <a:endParaRPr lang="fr-FR" sz="2800" b="1" dirty="0" smtClean="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 name="Google Shape;219;p33">
            <a:extLst>
              <a:ext uri="{FF2B5EF4-FFF2-40B4-BE49-F238E27FC236}">
                <a16:creationId xmlns="" xmlns:a16="http://schemas.microsoft.com/office/drawing/2014/main" id="{72085299-65FC-4FBC-B0D2-B877404E8B08}"/>
              </a:ext>
            </a:extLst>
          </p:cNvPr>
          <p:cNvCxnSpPr>
            <a:cxnSpLocks/>
          </p:cNvCxnSpPr>
          <p:nvPr/>
        </p:nvCxnSpPr>
        <p:spPr>
          <a:xfrm>
            <a:off x="10608684" y="3276551"/>
            <a:ext cx="1" cy="684080"/>
          </a:xfrm>
          <a:prstGeom prst="straightConnector1">
            <a:avLst/>
          </a:prstGeom>
          <a:noFill/>
          <a:ln w="28575" cap="flat" cmpd="sng">
            <a:solidFill>
              <a:schemeClr val="accent3"/>
            </a:solidFill>
            <a:prstDash val="solid"/>
            <a:round/>
            <a:headEnd type="none" w="sm" len="sm"/>
            <a:tailEnd type="oval" w="sm" len="sm"/>
          </a:ln>
        </p:spPr>
      </p:cxnSp>
      <p:cxnSp>
        <p:nvCxnSpPr>
          <p:cNvPr id="4" name="Google Shape;220;p33">
            <a:extLst>
              <a:ext uri="{FF2B5EF4-FFF2-40B4-BE49-F238E27FC236}">
                <a16:creationId xmlns="" xmlns:a16="http://schemas.microsoft.com/office/drawing/2014/main" id="{FCA855FC-90FF-48A6-88E3-24583BCE1C21}"/>
              </a:ext>
            </a:extLst>
          </p:cNvPr>
          <p:cNvCxnSpPr>
            <a:cxnSpLocks/>
          </p:cNvCxnSpPr>
          <p:nvPr/>
        </p:nvCxnSpPr>
        <p:spPr>
          <a:xfrm>
            <a:off x="4327655" y="3250498"/>
            <a:ext cx="1" cy="684080"/>
          </a:xfrm>
          <a:prstGeom prst="straightConnector1">
            <a:avLst/>
          </a:prstGeom>
          <a:noFill/>
          <a:ln w="28575" cap="flat" cmpd="sng">
            <a:solidFill>
              <a:schemeClr val="accent3"/>
            </a:solidFill>
            <a:prstDash val="solid"/>
            <a:round/>
            <a:headEnd type="none" w="sm" len="sm"/>
            <a:tailEnd type="oval" w="sm" len="sm"/>
          </a:ln>
        </p:spPr>
      </p:cxnSp>
      <p:cxnSp>
        <p:nvCxnSpPr>
          <p:cNvPr id="5" name="Google Shape;221;p33">
            <a:extLst>
              <a:ext uri="{FF2B5EF4-FFF2-40B4-BE49-F238E27FC236}">
                <a16:creationId xmlns="" xmlns:a16="http://schemas.microsoft.com/office/drawing/2014/main" id="{3052F52E-5AA4-4E2B-9387-A75CA4EDE5FD}"/>
              </a:ext>
            </a:extLst>
          </p:cNvPr>
          <p:cNvCxnSpPr>
            <a:cxnSpLocks/>
          </p:cNvCxnSpPr>
          <p:nvPr/>
        </p:nvCxnSpPr>
        <p:spPr>
          <a:xfrm>
            <a:off x="1463532" y="3325078"/>
            <a:ext cx="1" cy="684080"/>
          </a:xfrm>
          <a:prstGeom prst="straightConnector1">
            <a:avLst/>
          </a:prstGeom>
          <a:noFill/>
          <a:ln w="28575" cap="flat" cmpd="sng">
            <a:solidFill>
              <a:schemeClr val="accent1"/>
            </a:solidFill>
            <a:prstDash val="solid"/>
            <a:round/>
            <a:headEnd type="none" w="sm" len="sm"/>
            <a:tailEnd type="oval" w="sm" len="sm"/>
          </a:ln>
        </p:spPr>
      </p:cxnSp>
      <p:sp>
        <p:nvSpPr>
          <p:cNvPr id="6" name="Google Shape;222;p33">
            <a:extLst>
              <a:ext uri="{FF2B5EF4-FFF2-40B4-BE49-F238E27FC236}">
                <a16:creationId xmlns="" xmlns:a16="http://schemas.microsoft.com/office/drawing/2014/main" id="{FF6B9674-2331-41E5-97C6-3A56F70E6C3E}"/>
              </a:ext>
            </a:extLst>
          </p:cNvPr>
          <p:cNvSpPr/>
          <p:nvPr/>
        </p:nvSpPr>
        <p:spPr>
          <a:xfrm>
            <a:off x="6494334" y="2203140"/>
            <a:ext cx="1723264" cy="140324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3;p33">
            <a:extLst>
              <a:ext uri="{FF2B5EF4-FFF2-40B4-BE49-F238E27FC236}">
                <a16:creationId xmlns="" xmlns:a16="http://schemas.microsoft.com/office/drawing/2014/main" id="{DA5F0886-916C-4202-B7BB-0B5D76577B25}"/>
              </a:ext>
            </a:extLst>
          </p:cNvPr>
          <p:cNvSpPr/>
          <p:nvPr/>
        </p:nvSpPr>
        <p:spPr>
          <a:xfrm>
            <a:off x="9654071" y="2115865"/>
            <a:ext cx="1723264" cy="142933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4;p33">
            <a:extLst>
              <a:ext uri="{FF2B5EF4-FFF2-40B4-BE49-F238E27FC236}">
                <a16:creationId xmlns="" xmlns:a16="http://schemas.microsoft.com/office/drawing/2014/main" id="{DFDDFD38-B3AE-420D-AD39-0CC19B0C0CE7}"/>
              </a:ext>
            </a:extLst>
          </p:cNvPr>
          <p:cNvSpPr/>
          <p:nvPr/>
        </p:nvSpPr>
        <p:spPr>
          <a:xfrm>
            <a:off x="3437935" y="2234738"/>
            <a:ext cx="1723264" cy="1373879"/>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5;p33">
            <a:extLst>
              <a:ext uri="{FF2B5EF4-FFF2-40B4-BE49-F238E27FC236}">
                <a16:creationId xmlns="" xmlns:a16="http://schemas.microsoft.com/office/drawing/2014/main" id="{C68EB699-4531-4C3C-8492-28F35069A1E8}"/>
              </a:ext>
            </a:extLst>
          </p:cNvPr>
          <p:cNvSpPr/>
          <p:nvPr/>
        </p:nvSpPr>
        <p:spPr>
          <a:xfrm>
            <a:off x="601901" y="2235808"/>
            <a:ext cx="1723264" cy="140324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238;p33">
            <a:extLst>
              <a:ext uri="{FF2B5EF4-FFF2-40B4-BE49-F238E27FC236}">
                <a16:creationId xmlns="" xmlns:a16="http://schemas.microsoft.com/office/drawing/2014/main" id="{DF919AA7-6BA6-4F1E-8E8E-F7A81F9AED90}"/>
              </a:ext>
            </a:extLst>
          </p:cNvPr>
          <p:cNvCxnSpPr>
            <a:cxnSpLocks/>
          </p:cNvCxnSpPr>
          <p:nvPr/>
        </p:nvCxnSpPr>
        <p:spPr>
          <a:xfrm>
            <a:off x="7382434" y="3264347"/>
            <a:ext cx="1" cy="684080"/>
          </a:xfrm>
          <a:prstGeom prst="straightConnector1">
            <a:avLst/>
          </a:prstGeom>
          <a:noFill/>
          <a:ln w="28575" cap="flat" cmpd="sng">
            <a:solidFill>
              <a:schemeClr val="accent1"/>
            </a:solidFill>
            <a:prstDash val="solid"/>
            <a:round/>
            <a:headEnd type="none" w="sm" len="sm"/>
            <a:tailEnd type="oval" w="sm" len="sm"/>
          </a:ln>
        </p:spPr>
      </p:cxnSp>
      <p:sp>
        <p:nvSpPr>
          <p:cNvPr id="15" name="مربع نص 14">
            <a:extLst>
              <a:ext uri="{FF2B5EF4-FFF2-40B4-BE49-F238E27FC236}">
                <a16:creationId xmlns="" xmlns:a16="http://schemas.microsoft.com/office/drawing/2014/main" id="{67560C9D-1F88-4147-AD0A-82C3F6C55A0F}"/>
              </a:ext>
            </a:extLst>
          </p:cNvPr>
          <p:cNvSpPr txBox="1"/>
          <p:nvPr/>
        </p:nvSpPr>
        <p:spPr>
          <a:xfrm>
            <a:off x="977854" y="2142271"/>
            <a:ext cx="829073" cy="1234953"/>
          </a:xfrm>
          <a:prstGeom prst="rect">
            <a:avLst/>
          </a:prstGeom>
          <a:noFill/>
        </p:spPr>
        <p:txBody>
          <a:bodyPr wrap="none" rtlCol="1">
            <a:spAutoFit/>
          </a:bodyPr>
          <a:lstStyle/>
          <a:p>
            <a:pPr>
              <a:lnSpc>
                <a:spcPct val="150000"/>
              </a:lnSpc>
            </a:pPr>
            <a:r>
              <a:rPr lang="ar-SY" sz="5400" dirty="0">
                <a:solidFill>
                  <a:schemeClr val="bg2">
                    <a:lumMod val="25000"/>
                  </a:schemeClr>
                </a:solidFill>
              </a:rPr>
              <a:t>01</a:t>
            </a:r>
          </a:p>
        </p:txBody>
      </p:sp>
      <p:sp>
        <p:nvSpPr>
          <p:cNvPr id="16" name="مربع نص 15">
            <a:extLst>
              <a:ext uri="{FF2B5EF4-FFF2-40B4-BE49-F238E27FC236}">
                <a16:creationId xmlns="" xmlns:a16="http://schemas.microsoft.com/office/drawing/2014/main" id="{28FB8518-12B9-49A5-9887-C7A280927433}"/>
              </a:ext>
            </a:extLst>
          </p:cNvPr>
          <p:cNvSpPr txBox="1"/>
          <p:nvPr/>
        </p:nvSpPr>
        <p:spPr>
          <a:xfrm>
            <a:off x="3783477" y="2161195"/>
            <a:ext cx="931665" cy="1234953"/>
          </a:xfrm>
          <a:prstGeom prst="rect">
            <a:avLst/>
          </a:prstGeom>
          <a:noFill/>
        </p:spPr>
        <p:txBody>
          <a:bodyPr wrap="none" rtlCol="1">
            <a:spAutoFit/>
          </a:bodyPr>
          <a:lstStyle/>
          <a:p>
            <a:pPr>
              <a:lnSpc>
                <a:spcPct val="150000"/>
              </a:lnSpc>
            </a:pPr>
            <a:r>
              <a:rPr lang="ar-SY" sz="5400" dirty="0">
                <a:solidFill>
                  <a:schemeClr val="bg2">
                    <a:lumMod val="25000"/>
                  </a:schemeClr>
                </a:solidFill>
              </a:rPr>
              <a:t>02</a:t>
            </a:r>
          </a:p>
        </p:txBody>
      </p:sp>
      <p:sp>
        <p:nvSpPr>
          <p:cNvPr id="17" name="مربع نص 16">
            <a:extLst>
              <a:ext uri="{FF2B5EF4-FFF2-40B4-BE49-F238E27FC236}">
                <a16:creationId xmlns="" xmlns:a16="http://schemas.microsoft.com/office/drawing/2014/main" id="{062FB581-7874-4341-A8BA-1F1777DBF12B}"/>
              </a:ext>
            </a:extLst>
          </p:cNvPr>
          <p:cNvSpPr txBox="1"/>
          <p:nvPr/>
        </p:nvSpPr>
        <p:spPr>
          <a:xfrm>
            <a:off x="6859469" y="2126902"/>
            <a:ext cx="931665" cy="1234953"/>
          </a:xfrm>
          <a:prstGeom prst="rect">
            <a:avLst/>
          </a:prstGeom>
          <a:noFill/>
        </p:spPr>
        <p:txBody>
          <a:bodyPr wrap="none" rtlCol="1">
            <a:spAutoFit/>
          </a:bodyPr>
          <a:lstStyle/>
          <a:p>
            <a:pPr>
              <a:lnSpc>
                <a:spcPct val="150000"/>
              </a:lnSpc>
            </a:pPr>
            <a:r>
              <a:rPr lang="ar-SY" sz="5400" dirty="0">
                <a:solidFill>
                  <a:schemeClr val="bg2">
                    <a:lumMod val="25000"/>
                  </a:schemeClr>
                </a:solidFill>
              </a:rPr>
              <a:t>03</a:t>
            </a:r>
          </a:p>
        </p:txBody>
      </p:sp>
      <p:sp>
        <p:nvSpPr>
          <p:cNvPr id="18" name="مربع نص 17">
            <a:extLst>
              <a:ext uri="{FF2B5EF4-FFF2-40B4-BE49-F238E27FC236}">
                <a16:creationId xmlns="" xmlns:a16="http://schemas.microsoft.com/office/drawing/2014/main" id="{41AA0B28-607A-47E0-AF86-F9A1A98E9A16}"/>
              </a:ext>
            </a:extLst>
          </p:cNvPr>
          <p:cNvSpPr txBox="1"/>
          <p:nvPr/>
        </p:nvSpPr>
        <p:spPr>
          <a:xfrm>
            <a:off x="10017810" y="2015545"/>
            <a:ext cx="995786" cy="1234953"/>
          </a:xfrm>
          <a:prstGeom prst="rect">
            <a:avLst/>
          </a:prstGeom>
          <a:noFill/>
        </p:spPr>
        <p:txBody>
          <a:bodyPr wrap="none" rtlCol="1">
            <a:spAutoFit/>
          </a:bodyPr>
          <a:lstStyle/>
          <a:p>
            <a:pPr>
              <a:lnSpc>
                <a:spcPct val="150000"/>
              </a:lnSpc>
            </a:pPr>
            <a:r>
              <a:rPr lang="ar-SY" sz="5400" dirty="0">
                <a:solidFill>
                  <a:schemeClr val="bg2">
                    <a:lumMod val="25000"/>
                  </a:schemeClr>
                </a:solidFill>
              </a:rPr>
              <a:t>04</a:t>
            </a:r>
          </a:p>
        </p:txBody>
      </p:sp>
      <p:sp>
        <p:nvSpPr>
          <p:cNvPr id="19" name="مربع نص 18">
            <a:extLst>
              <a:ext uri="{FF2B5EF4-FFF2-40B4-BE49-F238E27FC236}">
                <a16:creationId xmlns="" xmlns:a16="http://schemas.microsoft.com/office/drawing/2014/main" id="{E98356D9-E77C-4E86-ADBD-C132D2345D8B}"/>
              </a:ext>
            </a:extLst>
          </p:cNvPr>
          <p:cNvSpPr txBox="1"/>
          <p:nvPr/>
        </p:nvSpPr>
        <p:spPr>
          <a:xfrm>
            <a:off x="9144198" y="3889120"/>
            <a:ext cx="2719014" cy="698717"/>
          </a:xfrm>
          <a:prstGeom prst="rect">
            <a:avLst/>
          </a:prstGeom>
          <a:noFill/>
        </p:spPr>
        <p:txBody>
          <a:bodyPr wrap="none" rtlCol="1">
            <a:spAutoFit/>
          </a:bodyPr>
          <a:lstStyle/>
          <a:p>
            <a:pPr>
              <a:lnSpc>
                <a:spcPct val="150000"/>
              </a:lnSpc>
            </a:pPr>
            <a:r>
              <a:rPr lang="ar-DZ" sz="1400" b="1" dirty="0">
                <a:solidFill>
                  <a:schemeClr val="accent2"/>
                </a:solidFill>
                <a:latin typeface="Arial" panose="020B0604020202020204" pitchFamily="34" charset="0"/>
                <a:cs typeface="Arial" panose="020B0604020202020204" pitchFamily="34" charset="0"/>
              </a:rPr>
              <a:t>العوائد والعمولات على التسهيلات الائتمانية</a:t>
            </a:r>
            <a:r>
              <a:rPr lang="ar-DZ" sz="1400" b="1" dirty="0" smtClean="0">
                <a:solidFill>
                  <a:schemeClr val="accent2"/>
                </a:solidFill>
                <a:latin typeface="Arial" panose="020B0604020202020204" pitchFamily="34" charset="0"/>
                <a:cs typeface="Arial" panose="020B0604020202020204" pitchFamily="34" charset="0"/>
              </a:rPr>
              <a:t> </a:t>
            </a:r>
            <a:br>
              <a:rPr lang="ar-DZ" sz="1400" b="1" dirty="0" smtClean="0">
                <a:solidFill>
                  <a:schemeClr val="accent2"/>
                </a:solidFill>
                <a:latin typeface="Arial" panose="020B0604020202020204" pitchFamily="34" charset="0"/>
                <a:cs typeface="Arial" panose="020B0604020202020204" pitchFamily="34" charset="0"/>
              </a:rPr>
            </a:br>
            <a:endParaRPr lang="ar-SY" sz="1400" b="1" dirty="0">
              <a:solidFill>
                <a:schemeClr val="accent2"/>
              </a:solidFill>
              <a:latin typeface="Arial" panose="020B0604020202020204" pitchFamily="34" charset="0"/>
              <a:cs typeface="Arial" panose="020B0604020202020204" pitchFamily="34" charset="0"/>
            </a:endParaRPr>
          </a:p>
        </p:txBody>
      </p:sp>
      <p:sp>
        <p:nvSpPr>
          <p:cNvPr id="20" name="مربع نص 19">
            <a:extLst>
              <a:ext uri="{FF2B5EF4-FFF2-40B4-BE49-F238E27FC236}">
                <a16:creationId xmlns="" xmlns:a16="http://schemas.microsoft.com/office/drawing/2014/main" id="{7EEA0C86-CE60-4D73-91E8-91CCCB604BA4}"/>
              </a:ext>
            </a:extLst>
          </p:cNvPr>
          <p:cNvSpPr txBox="1"/>
          <p:nvPr/>
        </p:nvSpPr>
        <p:spPr>
          <a:xfrm>
            <a:off x="9345461" y="4522216"/>
            <a:ext cx="2453543" cy="2123658"/>
          </a:xfrm>
          <a:prstGeom prst="rect">
            <a:avLst/>
          </a:prstGeom>
          <a:noFill/>
        </p:spPr>
        <p:txBody>
          <a:bodyPr wrap="square" rtlCol="1">
            <a:spAutoFit/>
          </a:bodyPr>
          <a:lstStyle/>
          <a:p>
            <a:pPr algn="ctr"/>
            <a:r>
              <a:rPr lang="ar-DZ" sz="1200" b="1" dirty="0" smtClean="0">
                <a:latin typeface="Arial" panose="020B0604020202020204" pitchFamily="34" charset="0"/>
                <a:cs typeface="Arial" panose="020B0604020202020204" pitchFamily="34" charset="0"/>
              </a:rPr>
              <a:t>-النوع </a:t>
            </a:r>
            <a:r>
              <a:rPr lang="ar-DZ" sz="1200" b="1" dirty="0">
                <a:latin typeface="Arial" panose="020B0604020202020204" pitchFamily="34" charset="0"/>
                <a:cs typeface="Arial" panose="020B0604020202020204" pitchFamily="34" charset="0"/>
              </a:rPr>
              <a:t>الأول: العمولات والعوائد التي تنشــأ قبل الدخول </a:t>
            </a:r>
            <a:r>
              <a:rPr lang="ar-DZ" sz="1200" b="1" dirty="0" smtClean="0">
                <a:latin typeface="Arial" panose="020B0604020202020204" pitchFamily="34" charset="0"/>
                <a:cs typeface="Arial" panose="020B0604020202020204" pitchFamily="34" charset="0"/>
              </a:rPr>
              <a:t>في عقد </a:t>
            </a:r>
            <a:r>
              <a:rPr lang="ar-DZ" sz="1200" b="1" dirty="0">
                <a:latin typeface="Arial" panose="020B0604020202020204" pitchFamily="34" charset="0"/>
                <a:cs typeface="Arial" panose="020B0604020202020204" pitchFamily="34" charset="0"/>
              </a:rPr>
              <a:t>التمويل</a:t>
            </a:r>
            <a:r>
              <a:rPr lang="ar-DZ" sz="1200" b="1" dirty="0" smtClean="0">
                <a:latin typeface="Arial" panose="020B0604020202020204" pitchFamily="34" charset="0"/>
                <a:cs typeface="Arial" panose="020B0604020202020204" pitchFamily="34" charset="0"/>
              </a:rPr>
              <a:t> ,</a:t>
            </a:r>
          </a:p>
          <a:p>
            <a:pPr algn="ctr" rtl="1"/>
            <a:r>
              <a:rPr lang="ar-DZ" sz="1200" b="1" dirty="0">
                <a:latin typeface="Arial" panose="020B0604020202020204" pitchFamily="34" charset="0"/>
                <a:cs typeface="Arial" panose="020B0604020202020204" pitchFamily="34" charset="0"/>
              </a:rPr>
              <a:t>النوع الثاني: العمولات والعوائد التي تنشــأ عند الدخول </a:t>
            </a:r>
            <a:r>
              <a:rPr lang="ar-DZ" sz="1200" b="1" dirty="0" smtClean="0">
                <a:latin typeface="Arial" panose="020B0604020202020204" pitchFamily="34" charset="0"/>
                <a:cs typeface="Arial" panose="020B0604020202020204" pitchFamily="34" charset="0"/>
              </a:rPr>
              <a:t>في عقد التمويل,</a:t>
            </a:r>
          </a:p>
          <a:p>
            <a:pPr algn="ctr" rtl="1"/>
            <a:r>
              <a:rPr lang="ar-DZ" sz="1200" b="1" u="sng" dirty="0">
                <a:solidFill>
                  <a:schemeClr val="accent2"/>
                </a:solidFill>
                <a:latin typeface="Arial" panose="020B0604020202020204" pitchFamily="34" charset="0"/>
                <a:cs typeface="Arial" panose="020B0604020202020204" pitchFamily="34" charset="0"/>
              </a:rPr>
              <a:t>أخذ الضمانات على التسهيلات </a:t>
            </a:r>
            <a:r>
              <a:rPr lang="ar-DZ" sz="1200" b="1" u="sng" dirty="0" smtClean="0">
                <a:solidFill>
                  <a:schemeClr val="accent2"/>
                </a:solidFill>
                <a:latin typeface="Arial" panose="020B0604020202020204" pitchFamily="34" charset="0"/>
                <a:cs typeface="Arial" panose="020B0604020202020204" pitchFamily="34" charset="0"/>
              </a:rPr>
              <a:t>الائتمانية:</a:t>
            </a:r>
          </a:p>
          <a:p>
            <a:pPr algn="ctr" rtl="1"/>
            <a:r>
              <a:rPr lang="ar-DZ" sz="1200" b="1" dirty="0">
                <a:latin typeface="Arial" panose="020B0604020202020204" pitchFamily="34" charset="0"/>
                <a:cs typeface="Arial" panose="020B0604020202020204" pitchFamily="34" charset="0"/>
              </a:rPr>
              <a:t>يجوز للمؤسسة أن تتوثق لما سيترتب لها من التزامات على عميلها المستفيد</a:t>
            </a:r>
            <a:br>
              <a:rPr lang="ar-DZ" sz="1200" b="1" dirty="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من التســهيلات الائتمانية بأنواع الضمانات </a:t>
            </a:r>
            <a:r>
              <a:rPr lang="ar-DZ" sz="1200" b="1" dirty="0" smtClean="0">
                <a:latin typeface="Arial" panose="020B0604020202020204" pitchFamily="34" charset="0"/>
                <a:cs typeface="Arial" panose="020B0604020202020204" pitchFamily="34" charset="0"/>
              </a:rPr>
              <a:t>المباحة شــرعا </a:t>
            </a:r>
            <a:br>
              <a:rPr lang="ar-DZ" sz="1200" b="1" dirty="0" smtClean="0">
                <a:latin typeface="Arial" panose="020B0604020202020204" pitchFamily="34" charset="0"/>
                <a:cs typeface="Arial" panose="020B0604020202020204" pitchFamily="34" charset="0"/>
              </a:rPr>
            </a:br>
            <a:r>
              <a:rPr lang="ar-DZ" sz="1200" b="1" dirty="0" smtClean="0">
                <a:solidFill>
                  <a:schemeClr val="accent2"/>
                </a:solidFill>
                <a:latin typeface="Arial" panose="020B0604020202020204" pitchFamily="34" charset="0"/>
                <a:cs typeface="Arial" panose="020B0604020202020204" pitchFamily="34" charset="0"/>
              </a:rPr>
              <a:t> </a:t>
            </a:r>
            <a:r>
              <a:rPr lang="ar-DZ" sz="1200" b="1" dirty="0">
                <a:solidFill>
                  <a:schemeClr val="accent2"/>
                </a:solidFill>
                <a:latin typeface="Arial" panose="020B0604020202020204" pitchFamily="34" charset="0"/>
                <a:cs typeface="Arial" panose="020B0604020202020204" pitchFamily="34" charset="0"/>
              </a:rPr>
              <a:t>تاريخ إصدار المعيار:</a:t>
            </a:r>
            <a:r>
              <a:rPr lang="ar-DZ" sz="1200" b="1" dirty="0" smtClean="0">
                <a:solidFill>
                  <a:schemeClr val="accent2"/>
                </a:solidFill>
                <a:latin typeface="Arial" panose="020B0604020202020204" pitchFamily="34" charset="0"/>
                <a:cs typeface="Arial" panose="020B0604020202020204" pitchFamily="34" charset="0"/>
              </a:rPr>
              <a:t> </a:t>
            </a:r>
            <a:r>
              <a:rPr lang="ar-DZ" sz="1200" b="1" dirty="0" smtClean="0">
                <a:latin typeface="Arial" panose="020B0604020202020204" pitchFamily="34" charset="0"/>
                <a:cs typeface="Arial" panose="020B0604020202020204" pitchFamily="34" charset="0"/>
              </a:rPr>
              <a:t/>
            </a:r>
            <a:br>
              <a:rPr lang="ar-DZ" sz="1200" b="1" dirty="0" smtClean="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15 مارس 2009,</a:t>
            </a:r>
            <a:endParaRPr lang="ar-SY" sz="1200" b="1" u="sng" dirty="0">
              <a:solidFill>
                <a:schemeClr val="accent2"/>
              </a:solidFill>
              <a:latin typeface="Arial" panose="020B0604020202020204" pitchFamily="34" charset="0"/>
              <a:cs typeface="Arial" panose="020B0604020202020204" pitchFamily="34" charset="0"/>
            </a:endParaRPr>
          </a:p>
        </p:txBody>
      </p:sp>
      <p:sp>
        <p:nvSpPr>
          <p:cNvPr id="23" name="مربع نص 22">
            <a:extLst>
              <a:ext uri="{FF2B5EF4-FFF2-40B4-BE49-F238E27FC236}">
                <a16:creationId xmlns="" xmlns:a16="http://schemas.microsoft.com/office/drawing/2014/main" id="{F476E340-9D25-4688-ADD5-5DDEE33A2A6F}"/>
              </a:ext>
            </a:extLst>
          </p:cNvPr>
          <p:cNvSpPr txBox="1"/>
          <p:nvPr/>
        </p:nvSpPr>
        <p:spPr>
          <a:xfrm>
            <a:off x="5928642" y="3897511"/>
            <a:ext cx="2738250" cy="375552"/>
          </a:xfrm>
          <a:prstGeom prst="rect">
            <a:avLst/>
          </a:prstGeom>
          <a:noFill/>
        </p:spPr>
        <p:txBody>
          <a:bodyPr wrap="none" rtlCol="1">
            <a:spAutoFit/>
          </a:bodyPr>
          <a:lstStyle/>
          <a:p>
            <a:pPr>
              <a:lnSpc>
                <a:spcPct val="150000"/>
              </a:lnSpc>
            </a:pPr>
            <a:r>
              <a:rPr lang="ar-DZ" sz="1400" b="1" dirty="0">
                <a:solidFill>
                  <a:schemeClr val="accent2"/>
                </a:solidFill>
                <a:latin typeface="Arial" panose="020B0604020202020204" pitchFamily="34" charset="0"/>
                <a:cs typeface="Arial" panose="020B0604020202020204" pitchFamily="34" charset="0"/>
              </a:rPr>
              <a:t>التكييف الشرعي لمنح </a:t>
            </a:r>
            <a:r>
              <a:rPr lang="ar-DZ" sz="1400" b="1" dirty="0" smtClean="0">
                <a:solidFill>
                  <a:schemeClr val="accent2"/>
                </a:solidFill>
                <a:latin typeface="Arial" panose="020B0604020202020204" pitchFamily="34" charset="0"/>
                <a:cs typeface="Arial" panose="020B0604020202020204" pitchFamily="34" charset="0"/>
              </a:rPr>
              <a:t>التسهيلات </a:t>
            </a:r>
            <a:r>
              <a:rPr lang="ar-DZ" sz="1400" b="1" dirty="0">
                <a:solidFill>
                  <a:schemeClr val="accent2"/>
                </a:solidFill>
                <a:latin typeface="Arial" panose="020B0604020202020204" pitchFamily="34" charset="0"/>
                <a:cs typeface="Arial" panose="020B0604020202020204" pitchFamily="34" charset="0"/>
              </a:rPr>
              <a:t>الائتمانية:</a:t>
            </a:r>
            <a:r>
              <a:rPr lang="ar-DZ" sz="1400" b="1" dirty="0" smtClean="0">
                <a:solidFill>
                  <a:schemeClr val="accent2"/>
                </a:solidFill>
                <a:latin typeface="Arial" panose="020B0604020202020204" pitchFamily="34" charset="0"/>
                <a:cs typeface="Arial" panose="020B0604020202020204" pitchFamily="34" charset="0"/>
              </a:rPr>
              <a:t> </a:t>
            </a:r>
            <a:endParaRPr lang="ar-SY" sz="1400" b="1" dirty="0">
              <a:solidFill>
                <a:schemeClr val="accent2"/>
              </a:solidFill>
              <a:latin typeface="Arial" panose="020B0604020202020204" pitchFamily="34" charset="0"/>
              <a:cs typeface="Arial" panose="020B0604020202020204" pitchFamily="34" charset="0"/>
            </a:endParaRPr>
          </a:p>
        </p:txBody>
      </p:sp>
      <p:sp>
        <p:nvSpPr>
          <p:cNvPr id="24" name="مربع نص 23">
            <a:extLst>
              <a:ext uri="{FF2B5EF4-FFF2-40B4-BE49-F238E27FC236}">
                <a16:creationId xmlns="" xmlns:a16="http://schemas.microsoft.com/office/drawing/2014/main" id="{0FED112B-D786-4BC9-8EDC-AFBB785E2BE1}"/>
              </a:ext>
            </a:extLst>
          </p:cNvPr>
          <p:cNvSpPr txBox="1"/>
          <p:nvPr/>
        </p:nvSpPr>
        <p:spPr>
          <a:xfrm>
            <a:off x="6213347" y="4480852"/>
            <a:ext cx="2453545" cy="2054409"/>
          </a:xfrm>
          <a:prstGeom prst="rect">
            <a:avLst/>
          </a:prstGeom>
          <a:noFill/>
        </p:spPr>
        <p:txBody>
          <a:bodyPr wrap="square" rtlCol="1">
            <a:spAutoFit/>
          </a:bodyPr>
          <a:lstStyle/>
          <a:p>
            <a:pPr algn="ctr" rtl="1"/>
            <a:r>
              <a:rPr lang="ar-DZ" sz="1050" b="1" dirty="0" smtClean="0">
                <a:latin typeface="Arial" panose="020B0604020202020204" pitchFamily="34" charset="0"/>
                <a:cs typeface="Arial" panose="020B0604020202020204" pitchFamily="34" charset="0"/>
              </a:rPr>
              <a:t>يعد </a:t>
            </a:r>
            <a:r>
              <a:rPr lang="ar-DZ" sz="1050" b="1" dirty="0">
                <a:latin typeface="Arial" panose="020B0604020202020204" pitchFamily="34" charset="0"/>
                <a:cs typeface="Arial" panose="020B0604020202020204" pitchFamily="34" charset="0"/>
              </a:rPr>
              <a:t>قرار منح التســهيلات الائتمانية واتفاقية التســهيلات من قبيل </a:t>
            </a:r>
            <a:r>
              <a:rPr lang="ar-DZ" sz="1050" b="1" dirty="0" smtClean="0">
                <a:latin typeface="Arial" panose="020B0604020202020204" pitchFamily="34" charset="0"/>
                <a:cs typeface="Arial" panose="020B0604020202020204" pitchFamily="34" charset="0"/>
              </a:rPr>
              <a:t>المفاهمة والمواعدة </a:t>
            </a:r>
            <a:r>
              <a:rPr lang="ar-DZ" sz="1050" b="1" dirty="0">
                <a:latin typeface="Arial" panose="020B0604020202020204" pitchFamily="34" charset="0"/>
                <a:cs typeface="Arial" panose="020B0604020202020204" pitchFamily="34" charset="0"/>
              </a:rPr>
              <a:t>غير الملزمة للدخول في التعاملات. أما اســتخدام التســهيلات </a:t>
            </a:r>
            <a:r>
              <a:rPr lang="ar-DZ" sz="1050" b="1" dirty="0" smtClean="0">
                <a:latin typeface="Arial" panose="020B0604020202020204" pitchFamily="34" charset="0"/>
                <a:cs typeface="Arial" panose="020B0604020202020204" pitchFamily="34" charset="0"/>
              </a:rPr>
              <a:t>فيخضع تكييفه </a:t>
            </a:r>
            <a:r>
              <a:rPr lang="ar-DZ" sz="1050" b="1" dirty="0">
                <a:latin typeface="Arial" panose="020B0604020202020204" pitchFamily="34" charset="0"/>
                <a:cs typeface="Arial" panose="020B0604020202020204" pitchFamily="34" charset="0"/>
              </a:rPr>
              <a:t>لنوع العقد المستخدم</a:t>
            </a:r>
            <a:r>
              <a:rPr lang="ar-DZ" sz="1050" b="1" dirty="0" smtClean="0">
                <a:latin typeface="Arial" panose="020B0604020202020204" pitchFamily="34" charset="0"/>
                <a:cs typeface="Arial" panose="020B0604020202020204" pitchFamily="34" charset="0"/>
              </a:rPr>
              <a:t>.</a:t>
            </a:r>
          </a:p>
          <a:p>
            <a:pPr algn="ctr" rtl="1"/>
            <a:r>
              <a:rPr lang="ar-DZ" sz="1200" b="1" u="sng" dirty="0">
                <a:solidFill>
                  <a:schemeClr val="accent2"/>
                </a:solidFill>
                <a:latin typeface="Arial" panose="020B0604020202020204" pitchFamily="34" charset="0"/>
                <a:cs typeface="Arial" panose="020B0604020202020204" pitchFamily="34" charset="0"/>
              </a:rPr>
              <a:t>الأحكام الشرعية للتسهيلات </a:t>
            </a:r>
            <a:r>
              <a:rPr lang="ar-DZ" sz="1200" b="1" u="sng" dirty="0" smtClean="0">
                <a:solidFill>
                  <a:schemeClr val="accent2"/>
                </a:solidFill>
                <a:latin typeface="Arial" panose="020B0604020202020204" pitchFamily="34" charset="0"/>
                <a:cs typeface="Arial" panose="020B0604020202020204" pitchFamily="34" charset="0"/>
              </a:rPr>
              <a:t>الائتمانية</a:t>
            </a:r>
          </a:p>
          <a:p>
            <a:pPr algn="ctr" rtl="1"/>
            <a:r>
              <a:rPr lang="ar-DZ" sz="1050" b="1" dirty="0">
                <a:latin typeface="Arial" panose="020B0604020202020204" pitchFamily="34" charset="0"/>
                <a:cs typeface="Arial" panose="020B0604020202020204" pitchFamily="34" charset="0"/>
              </a:rPr>
              <a:t>لا يجــوز التعامل بأي من أنواع التســهيلات التقليدية</a:t>
            </a:r>
            <a:r>
              <a:rPr lang="ar-DZ" sz="1050" b="1" dirty="0" smtClean="0">
                <a:latin typeface="Arial" panose="020B0604020202020204" pitchFamily="34" charset="0"/>
                <a:cs typeface="Arial" panose="020B0604020202020204" pitchFamily="34" charset="0"/>
              </a:rPr>
              <a:t> </a:t>
            </a:r>
            <a:br>
              <a:rPr lang="ar-DZ" sz="1050" b="1" dirty="0" smtClean="0">
                <a:latin typeface="Arial" panose="020B0604020202020204" pitchFamily="34" charset="0"/>
                <a:cs typeface="Arial" panose="020B0604020202020204" pitchFamily="34" charset="0"/>
              </a:rPr>
            </a:br>
            <a:r>
              <a:rPr lang="ar-DZ" sz="1050" b="1" dirty="0">
                <a:latin typeface="Arial" panose="020B0604020202020204" pitchFamily="34" charset="0"/>
                <a:cs typeface="Arial" panose="020B0604020202020204" pitchFamily="34" charset="0"/>
              </a:rPr>
              <a:t>لا يترتــب على المؤسســة أي تعويض للعميل في حــال رفضها </a:t>
            </a:r>
            <a:r>
              <a:rPr lang="ar-DZ" sz="1050" b="1" dirty="0" smtClean="0">
                <a:latin typeface="Arial" panose="020B0604020202020204" pitchFamily="34" charset="0"/>
                <a:cs typeface="Arial" panose="020B0604020202020204" pitchFamily="34" charset="0"/>
              </a:rPr>
              <a:t>طلبه باســتخدام </a:t>
            </a:r>
            <a:r>
              <a:rPr lang="ar-DZ" sz="1050" b="1" dirty="0">
                <a:latin typeface="Arial" panose="020B0604020202020204" pitchFamily="34" charset="0"/>
                <a:cs typeface="Arial" panose="020B0604020202020204" pitchFamily="34" charset="0"/>
              </a:rPr>
              <a:t>التســهيلات الموافق عليها، كما يحق للعميل </a:t>
            </a:r>
            <a:r>
              <a:rPr lang="ar-DZ" sz="1050" b="1" dirty="0" smtClean="0">
                <a:latin typeface="Arial" panose="020B0604020202020204" pitchFamily="34" charset="0"/>
                <a:cs typeface="Arial" panose="020B0604020202020204" pitchFamily="34" charset="0"/>
              </a:rPr>
              <a:t>اســتخدام هذه </a:t>
            </a:r>
            <a:r>
              <a:rPr lang="ar-DZ" sz="1050" b="1" dirty="0">
                <a:latin typeface="Arial" panose="020B0604020202020204" pitchFamily="34" charset="0"/>
                <a:cs typeface="Arial" panose="020B0604020202020204" pitchFamily="34" charset="0"/>
              </a:rPr>
              <a:t>التســهيلات خلال فترة الصلاحية المحددة أو عدم اســتخدامها،</a:t>
            </a:r>
            <a:br>
              <a:rPr lang="ar-DZ" sz="1050" b="1" dirty="0">
                <a:latin typeface="Arial" panose="020B0604020202020204" pitchFamily="34" charset="0"/>
                <a:cs typeface="Arial" panose="020B0604020202020204" pitchFamily="34" charset="0"/>
              </a:rPr>
            </a:br>
            <a:r>
              <a:rPr lang="ar-DZ" sz="1050" b="1" dirty="0">
                <a:latin typeface="Arial" panose="020B0604020202020204" pitchFamily="34" charset="0"/>
                <a:cs typeface="Arial" panose="020B0604020202020204" pitchFamily="34" charset="0"/>
              </a:rPr>
              <a:t>ولا يترتــب عليــه أي تعويض للمؤسســة في حال عدم </a:t>
            </a:r>
            <a:r>
              <a:rPr lang="ar-DZ" sz="1050" b="1" dirty="0" smtClean="0">
                <a:latin typeface="Arial" panose="020B0604020202020204" pitchFamily="34" charset="0"/>
                <a:cs typeface="Arial" panose="020B0604020202020204" pitchFamily="34" charset="0"/>
              </a:rPr>
              <a:t>اســتخدامه للتسهيلات </a:t>
            </a:r>
            <a:r>
              <a:rPr lang="ar-DZ" sz="1050" b="1" dirty="0">
                <a:latin typeface="Arial" panose="020B0604020202020204" pitchFamily="34" charset="0"/>
                <a:cs typeface="Arial" panose="020B0604020202020204" pitchFamily="34" charset="0"/>
              </a:rPr>
              <a:t>الموافق عليها</a:t>
            </a:r>
            <a:r>
              <a:rPr lang="ar-DZ" sz="1050" b="1" dirty="0" smtClean="0">
                <a:latin typeface="Arial" panose="020B0604020202020204" pitchFamily="34" charset="0"/>
                <a:cs typeface="Arial" panose="020B0604020202020204" pitchFamily="34" charset="0"/>
              </a:rPr>
              <a:t> </a:t>
            </a:r>
            <a:endParaRPr lang="ar-SY" sz="1050" b="1" u="sng" dirty="0">
              <a:solidFill>
                <a:schemeClr val="accent2"/>
              </a:solidFill>
              <a:latin typeface="Arial" panose="020B0604020202020204" pitchFamily="34" charset="0"/>
              <a:cs typeface="Arial" panose="020B0604020202020204" pitchFamily="34" charset="0"/>
            </a:endParaRPr>
          </a:p>
        </p:txBody>
      </p:sp>
      <p:sp>
        <p:nvSpPr>
          <p:cNvPr id="25" name="مربع نص 24">
            <a:extLst>
              <a:ext uri="{FF2B5EF4-FFF2-40B4-BE49-F238E27FC236}">
                <a16:creationId xmlns="" xmlns:a16="http://schemas.microsoft.com/office/drawing/2014/main" id="{5F1F9E0D-0ADF-4FA4-8A83-E2B868E42DEF}"/>
              </a:ext>
            </a:extLst>
          </p:cNvPr>
          <p:cNvSpPr txBox="1"/>
          <p:nvPr/>
        </p:nvSpPr>
        <p:spPr>
          <a:xfrm>
            <a:off x="3519337" y="3898108"/>
            <a:ext cx="1677062" cy="415498"/>
          </a:xfrm>
          <a:prstGeom prst="rect">
            <a:avLst/>
          </a:prstGeom>
          <a:noFill/>
        </p:spPr>
        <p:txBody>
          <a:bodyPr wrap="none" rtlCol="1">
            <a:spAutoFit/>
          </a:bodyPr>
          <a:lstStyle/>
          <a:p>
            <a:pPr algn="ctr">
              <a:lnSpc>
                <a:spcPct val="150000"/>
              </a:lnSpc>
            </a:pPr>
            <a:r>
              <a:rPr lang="ar-DZ" sz="1400" b="1" dirty="0">
                <a:solidFill>
                  <a:schemeClr val="accent2"/>
                </a:solidFill>
                <a:latin typeface="Arial" panose="020B0604020202020204" pitchFamily="34" charset="0"/>
                <a:cs typeface="Arial" panose="020B0604020202020204" pitchFamily="34" charset="0"/>
              </a:rPr>
              <a:t>أنواع التسهيلات </a:t>
            </a:r>
            <a:r>
              <a:rPr lang="ar-DZ" sz="1400" b="1" dirty="0" smtClean="0">
                <a:solidFill>
                  <a:schemeClr val="accent2"/>
                </a:solidFill>
                <a:latin typeface="Arial" panose="020B0604020202020204" pitchFamily="34" charset="0"/>
                <a:cs typeface="Arial" panose="020B0604020202020204" pitchFamily="34" charset="0"/>
              </a:rPr>
              <a:t>الائتمانية</a:t>
            </a:r>
            <a:endParaRPr lang="ar-SY" sz="2000" dirty="0">
              <a:solidFill>
                <a:schemeClr val="accent2"/>
              </a:solidFill>
            </a:endParaRPr>
          </a:p>
        </p:txBody>
      </p:sp>
      <p:sp>
        <p:nvSpPr>
          <p:cNvPr id="26" name="مربع نص 25">
            <a:extLst>
              <a:ext uri="{FF2B5EF4-FFF2-40B4-BE49-F238E27FC236}">
                <a16:creationId xmlns="" xmlns:a16="http://schemas.microsoft.com/office/drawing/2014/main" id="{F3F02B2A-0313-4666-95A2-EF1FD6B1BCC3}"/>
              </a:ext>
            </a:extLst>
          </p:cNvPr>
          <p:cNvSpPr txBox="1"/>
          <p:nvPr/>
        </p:nvSpPr>
        <p:spPr>
          <a:xfrm>
            <a:off x="3013337" y="4380050"/>
            <a:ext cx="2689061" cy="2123658"/>
          </a:xfrm>
          <a:prstGeom prst="rect">
            <a:avLst/>
          </a:prstGeom>
          <a:noFill/>
        </p:spPr>
        <p:txBody>
          <a:bodyPr wrap="square" rtlCol="1">
            <a:spAutoFit/>
          </a:bodyPr>
          <a:lstStyle/>
          <a:p>
            <a:pPr algn="ctr"/>
            <a:r>
              <a:rPr lang="ar-DZ" sz="1200" b="1" dirty="0" smtClean="0">
                <a:latin typeface="Arial" panose="020B0604020202020204" pitchFamily="34" charset="0"/>
                <a:cs typeface="Arial" panose="020B0604020202020204" pitchFamily="34" charset="0"/>
              </a:rPr>
              <a:t>-</a:t>
            </a:r>
            <a:r>
              <a:rPr lang="ar-DZ" sz="1200" b="1" dirty="0">
                <a:latin typeface="Arial" panose="020B0604020202020204" pitchFamily="34" charset="0"/>
                <a:cs typeface="Arial" panose="020B0604020202020204" pitchFamily="34" charset="0"/>
              </a:rPr>
              <a:t>التسهيلات الائتمانية التقليدية المستخدمة في البنوك</a:t>
            </a:r>
            <a:r>
              <a:rPr lang="ar-DZ" sz="1200" b="1" dirty="0" smtClean="0">
                <a:latin typeface="Arial" panose="020B0604020202020204" pitchFamily="34" charset="0"/>
                <a:cs typeface="Arial" panose="020B0604020202020204" pitchFamily="34" charset="0"/>
              </a:rPr>
              <a:t> </a:t>
            </a:r>
            <a:br>
              <a:rPr lang="ar-DZ" sz="1200" b="1" dirty="0" smtClean="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 </a:t>
            </a:r>
            <a:r>
              <a:rPr lang="ar-DZ" sz="1200" b="1" dirty="0">
                <a:latin typeface="Arial" panose="020B0604020202020204" pitchFamily="34" charset="0"/>
                <a:cs typeface="Arial" panose="020B0604020202020204" pitchFamily="34" charset="0"/>
              </a:rPr>
              <a:t>التسهيلات الائتمانية الإسلامية المستخدمة في المؤسسات</a:t>
            </a:r>
            <a:r>
              <a:rPr lang="ar-DZ" sz="1200" b="1" dirty="0" smtClean="0">
                <a:latin typeface="Arial" panose="020B0604020202020204" pitchFamily="34" charset="0"/>
                <a:cs typeface="Arial" panose="020B0604020202020204" pitchFamily="34" charset="0"/>
              </a:rPr>
              <a:t> :</a:t>
            </a:r>
          </a:p>
          <a:p>
            <a:pPr algn="ctr"/>
            <a:r>
              <a:rPr lang="ar-DZ" sz="1200" b="1" dirty="0">
                <a:latin typeface="Arial" panose="020B0604020202020204" pitchFamily="34" charset="0"/>
                <a:cs typeface="Arial" panose="020B0604020202020204" pitchFamily="34" charset="0"/>
              </a:rPr>
              <a:t>المرابحة والمساومة</a:t>
            </a:r>
            <a:r>
              <a:rPr lang="ar-DZ" sz="1200" dirty="0" smtClean="0">
                <a:latin typeface="Arial" panose="020B0604020202020204" pitchFamily="34" charset="0"/>
                <a:cs typeface="Arial" panose="020B0604020202020204" pitchFamily="34" charset="0"/>
              </a:rPr>
              <a:t> </a:t>
            </a:r>
            <a:br>
              <a:rPr lang="ar-DZ" sz="1200" dirty="0" smtClean="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المضاربة</a:t>
            </a:r>
            <a:r>
              <a:rPr lang="ar-DZ" sz="1200" dirty="0" smtClean="0">
                <a:latin typeface="Arial" panose="020B0604020202020204" pitchFamily="34" charset="0"/>
                <a:cs typeface="Arial" panose="020B0604020202020204" pitchFamily="34" charset="0"/>
              </a:rPr>
              <a:t> </a:t>
            </a:r>
            <a:br>
              <a:rPr lang="ar-DZ" sz="1200" dirty="0" smtClean="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المشاركة الدائمة والمتناقصة</a:t>
            </a:r>
            <a:r>
              <a:rPr lang="ar-DZ" sz="1200" dirty="0" smtClean="0">
                <a:latin typeface="Arial" panose="020B0604020202020204" pitchFamily="34" charset="0"/>
                <a:cs typeface="Arial" panose="020B0604020202020204" pitchFamily="34" charset="0"/>
              </a:rPr>
              <a:t> </a:t>
            </a:r>
            <a:br>
              <a:rPr lang="ar-DZ" sz="1200" dirty="0" smtClean="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الإجارة التشغيلية والتمويلية</a:t>
            </a:r>
            <a:r>
              <a:rPr lang="ar-DZ" sz="1200" dirty="0" smtClean="0">
                <a:latin typeface="Arial" panose="020B0604020202020204" pitchFamily="34" charset="0"/>
                <a:cs typeface="Arial" panose="020B0604020202020204" pitchFamily="34" charset="0"/>
              </a:rPr>
              <a:t> </a:t>
            </a:r>
            <a:br>
              <a:rPr lang="ar-DZ" sz="1200" dirty="0" smtClean="0">
                <a:latin typeface="Arial" panose="020B0604020202020204" pitchFamily="34" charset="0"/>
                <a:cs typeface="Arial" panose="020B0604020202020204" pitchFamily="34" charset="0"/>
              </a:rPr>
            </a:br>
            <a:r>
              <a:rPr lang="ar-DZ" sz="1200" b="1" dirty="0">
                <a:latin typeface="Arial" panose="020B0604020202020204" pitchFamily="34" charset="0"/>
                <a:cs typeface="Arial" panose="020B0604020202020204" pitchFamily="34" charset="0"/>
              </a:rPr>
              <a:t>الاستصناع</a:t>
            </a:r>
            <a:r>
              <a:rPr lang="ar-DZ" sz="1200" dirty="0" smtClean="0">
                <a:latin typeface="Arial" panose="020B0604020202020204" pitchFamily="34" charset="0"/>
                <a:cs typeface="Arial" panose="020B0604020202020204" pitchFamily="34" charset="0"/>
              </a:rPr>
              <a:t> </a:t>
            </a:r>
            <a:br>
              <a:rPr lang="ar-DZ" sz="1200" dirty="0" smtClean="0">
                <a:latin typeface="Arial" panose="020B0604020202020204" pitchFamily="34" charset="0"/>
                <a:cs typeface="Arial" panose="020B0604020202020204" pitchFamily="34" charset="0"/>
              </a:rPr>
            </a:br>
            <a:r>
              <a:rPr lang="ar-DZ" sz="1200" b="1" dirty="0" smtClean="0">
                <a:latin typeface="Arial" panose="020B0604020202020204" pitchFamily="34" charset="0"/>
                <a:cs typeface="Arial" panose="020B0604020202020204" pitchFamily="34" charset="0"/>
              </a:rPr>
              <a:t>السلم</a:t>
            </a:r>
          </a:p>
          <a:p>
            <a:pPr algn="ctr"/>
            <a:r>
              <a:rPr lang="ar-DZ" sz="1200" b="1" dirty="0">
                <a:latin typeface="Arial" panose="020B0604020202020204" pitchFamily="34" charset="0"/>
                <a:cs typeface="Arial" panose="020B0604020202020204" pitchFamily="34" charset="0"/>
              </a:rPr>
              <a:t>عمليات تمويل </a:t>
            </a:r>
            <a:r>
              <a:rPr lang="ar-DZ" sz="1200" b="1" dirty="0" smtClean="0">
                <a:latin typeface="Arial" panose="020B0604020202020204" pitchFamily="34" charset="0"/>
                <a:cs typeface="Arial" panose="020B0604020202020204" pitchFamily="34" charset="0"/>
              </a:rPr>
              <a:t>أخرى</a:t>
            </a:r>
            <a:endParaRPr lang="ar-SY" sz="1200" b="1" dirty="0">
              <a:solidFill>
                <a:srgbClr val="E72E85"/>
              </a:solidFill>
              <a:latin typeface="Arial" panose="020B0604020202020204" pitchFamily="34" charset="0"/>
              <a:cs typeface="Arial" panose="020B0604020202020204" pitchFamily="34" charset="0"/>
            </a:endParaRPr>
          </a:p>
        </p:txBody>
      </p:sp>
      <p:sp>
        <p:nvSpPr>
          <p:cNvPr id="27" name="مربع نص 26">
            <a:extLst>
              <a:ext uri="{FF2B5EF4-FFF2-40B4-BE49-F238E27FC236}">
                <a16:creationId xmlns="" xmlns:a16="http://schemas.microsoft.com/office/drawing/2014/main" id="{D04CBEFA-2852-4DE1-95CD-F859E1CCF0C6}"/>
              </a:ext>
            </a:extLst>
          </p:cNvPr>
          <p:cNvSpPr txBox="1"/>
          <p:nvPr/>
        </p:nvSpPr>
        <p:spPr>
          <a:xfrm>
            <a:off x="633730" y="3912098"/>
            <a:ext cx="1680268" cy="415498"/>
          </a:xfrm>
          <a:prstGeom prst="rect">
            <a:avLst/>
          </a:prstGeom>
          <a:noFill/>
        </p:spPr>
        <p:txBody>
          <a:bodyPr wrap="none" rtlCol="1">
            <a:spAutoFit/>
          </a:bodyPr>
          <a:lstStyle/>
          <a:p>
            <a:pPr algn="ctr">
              <a:lnSpc>
                <a:spcPct val="150000"/>
              </a:lnSpc>
            </a:pPr>
            <a:r>
              <a:rPr lang="ar-DZ" sz="1400" b="1" dirty="0" smtClean="0">
                <a:solidFill>
                  <a:schemeClr val="accent2"/>
                </a:solidFill>
                <a:latin typeface="Arial" panose="020B0604020202020204" pitchFamily="34" charset="0"/>
                <a:cs typeface="Arial" panose="020B0604020202020204" pitchFamily="34" charset="0"/>
              </a:rPr>
              <a:t>أقسام التسهيلات </a:t>
            </a:r>
            <a:r>
              <a:rPr lang="ar-DZ" sz="1400" b="1" dirty="0" err="1" smtClean="0">
                <a:solidFill>
                  <a:schemeClr val="accent2"/>
                </a:solidFill>
                <a:latin typeface="Arial" panose="020B0604020202020204" pitchFamily="34" charset="0"/>
                <a:cs typeface="Arial" panose="020B0604020202020204" pitchFamily="34" charset="0"/>
              </a:rPr>
              <a:t>الإئتمانية</a:t>
            </a:r>
            <a:endParaRPr lang="ar-SY" sz="1400" b="1" dirty="0">
              <a:solidFill>
                <a:schemeClr val="accent2"/>
              </a:solidFill>
              <a:latin typeface="Arial" panose="020B0604020202020204" pitchFamily="34" charset="0"/>
              <a:cs typeface="Arial" panose="020B0604020202020204" pitchFamily="34" charset="0"/>
            </a:endParaRPr>
          </a:p>
        </p:txBody>
      </p:sp>
      <p:sp>
        <p:nvSpPr>
          <p:cNvPr id="28" name="مربع نص 27">
            <a:extLst>
              <a:ext uri="{FF2B5EF4-FFF2-40B4-BE49-F238E27FC236}">
                <a16:creationId xmlns="" xmlns:a16="http://schemas.microsoft.com/office/drawing/2014/main" id="{832AF607-16BF-400F-8DD7-09096B5B1E99}"/>
              </a:ext>
            </a:extLst>
          </p:cNvPr>
          <p:cNvSpPr txBox="1"/>
          <p:nvPr/>
        </p:nvSpPr>
        <p:spPr>
          <a:xfrm>
            <a:off x="393206" y="4357557"/>
            <a:ext cx="2109182" cy="1384995"/>
          </a:xfrm>
          <a:prstGeom prst="rect">
            <a:avLst/>
          </a:prstGeom>
          <a:noFill/>
        </p:spPr>
        <p:txBody>
          <a:bodyPr wrap="square" rtlCol="1">
            <a:spAutoFit/>
          </a:bodyPr>
          <a:lstStyle/>
          <a:p>
            <a:pPr algn="ctr"/>
            <a:r>
              <a:rPr lang="ar-DZ" sz="1400" b="1" dirty="0" smtClean="0">
                <a:latin typeface="Arial" panose="020B0604020202020204" pitchFamily="34" charset="0"/>
                <a:cs typeface="Arial" panose="020B0604020202020204" pitchFamily="34" charset="0"/>
              </a:rPr>
              <a:t>تسهيلات نقدية ،تسهيلات عرضية</a:t>
            </a:r>
          </a:p>
          <a:p>
            <a:pPr algn="ctr"/>
            <a:r>
              <a:rPr lang="ar-DZ" sz="1400" dirty="0" smtClean="0"/>
              <a:t>-</a:t>
            </a:r>
            <a:r>
              <a:rPr lang="ar-DZ" sz="1400" b="1" dirty="0" smtClean="0">
                <a:latin typeface="Arial" panose="020B0604020202020204" pitchFamily="34" charset="0"/>
                <a:cs typeface="Arial" panose="020B0604020202020204" pitchFamily="34" charset="0"/>
              </a:rPr>
              <a:t>لا </a:t>
            </a:r>
            <a:r>
              <a:rPr lang="ar-DZ" sz="1400" b="1" dirty="0">
                <a:latin typeface="Arial" panose="020B0604020202020204" pitchFamily="34" charset="0"/>
                <a:cs typeface="Arial" panose="020B0604020202020204" pitchFamily="34" charset="0"/>
              </a:rPr>
              <a:t>تعــد المعاملات الحالة القائمة على التســليم الفــوري للبدلين من</a:t>
            </a:r>
            <a:br>
              <a:rPr lang="ar-DZ" sz="1400" b="1" dirty="0">
                <a:latin typeface="Arial" panose="020B0604020202020204" pitchFamily="34" charset="0"/>
                <a:cs typeface="Arial" panose="020B0604020202020204" pitchFamily="34" charset="0"/>
              </a:rPr>
            </a:br>
            <a:r>
              <a:rPr lang="ar-DZ" sz="1400" b="1" dirty="0">
                <a:latin typeface="Arial" panose="020B0604020202020204" pitchFamily="34" charset="0"/>
                <a:cs typeface="Arial" panose="020B0604020202020204" pitchFamily="34" charset="0"/>
              </a:rPr>
              <a:t>التسهيلات </a:t>
            </a:r>
            <a:r>
              <a:rPr lang="ar-DZ" sz="1400" b="1" dirty="0" smtClean="0">
                <a:latin typeface="Arial" panose="020B0604020202020204" pitchFamily="34" charset="0"/>
                <a:cs typeface="Arial" panose="020B0604020202020204" pitchFamily="34" charset="0"/>
              </a:rPr>
              <a:t>الائتمانية</a:t>
            </a:r>
          </a:p>
          <a:p>
            <a:pPr algn="ctr"/>
            <a:r>
              <a:rPr lang="ar-DZ" sz="1400" b="1" dirty="0" smtClean="0">
                <a:latin typeface="Arial" panose="020B0604020202020204" pitchFamily="34" charset="0"/>
                <a:cs typeface="Arial" panose="020B0604020202020204" pitchFamily="34" charset="0"/>
              </a:rPr>
              <a:t>-</a:t>
            </a:r>
            <a:r>
              <a:rPr lang="ar-DZ" sz="1400" b="1" dirty="0">
                <a:latin typeface="Arial" panose="020B0604020202020204" pitchFamily="34" charset="0"/>
                <a:cs typeface="Arial" panose="020B0604020202020204" pitchFamily="34" charset="0"/>
              </a:rPr>
              <a:t>قرار منح التسهيلات الائتمانية</a:t>
            </a:r>
            <a:r>
              <a:rPr lang="ar-DZ" sz="1400" b="1" dirty="0" smtClean="0">
                <a:latin typeface="Arial" panose="020B0604020202020204" pitchFamily="34" charset="0"/>
                <a:cs typeface="Arial" panose="020B0604020202020204" pitchFamily="34" charset="0"/>
              </a:rPr>
              <a:t> </a:t>
            </a:r>
          </a:p>
          <a:p>
            <a:pPr algn="ctr"/>
            <a:r>
              <a:rPr lang="ar-DZ" sz="1400" b="1" dirty="0" smtClean="0">
                <a:latin typeface="Arial" panose="020B0604020202020204" pitchFamily="34" charset="0"/>
                <a:cs typeface="Arial" panose="020B0604020202020204" pitchFamily="34" charset="0"/>
              </a:rPr>
              <a:t>-</a:t>
            </a:r>
            <a:r>
              <a:rPr lang="ar-DZ" sz="1400" b="1" dirty="0">
                <a:latin typeface="Arial" panose="020B0604020202020204" pitchFamily="34" charset="0"/>
                <a:cs typeface="Arial" panose="020B0604020202020204" pitchFamily="34" charset="0"/>
              </a:rPr>
              <a:t>استخدام التسهيلات الائتمانية</a:t>
            </a:r>
            <a:r>
              <a:rPr lang="ar-DZ" sz="1400" dirty="0" smtClean="0">
                <a:latin typeface="Arial" panose="020B0604020202020204" pitchFamily="34" charset="0"/>
                <a:cs typeface="Arial" panose="020B0604020202020204" pitchFamily="34" charset="0"/>
              </a:rPr>
              <a:t> </a:t>
            </a:r>
            <a:endParaRPr lang="ar-SY" sz="1400" b="1" dirty="0">
              <a:latin typeface="Arial" panose="020B0604020202020204" pitchFamily="34" charset="0"/>
              <a:cs typeface="Arial" panose="020B0604020202020204" pitchFamily="34" charset="0"/>
            </a:endParaRPr>
          </a:p>
        </p:txBody>
      </p:sp>
      <p:sp>
        <p:nvSpPr>
          <p:cNvPr id="11" name="Rectangle à coins arrondis 10"/>
          <p:cNvSpPr/>
          <p:nvPr/>
        </p:nvSpPr>
        <p:spPr>
          <a:xfrm>
            <a:off x="162632" y="732563"/>
            <a:ext cx="11740444" cy="11198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2" name="ZoneTexte 11"/>
          <p:cNvSpPr txBox="1"/>
          <p:nvPr/>
        </p:nvSpPr>
        <p:spPr>
          <a:xfrm>
            <a:off x="0" y="797950"/>
            <a:ext cx="11799004" cy="954107"/>
          </a:xfrm>
          <a:prstGeom prst="rect">
            <a:avLst/>
          </a:prstGeom>
          <a:noFill/>
        </p:spPr>
        <p:txBody>
          <a:bodyPr wrap="square" rtlCol="0">
            <a:spAutoFit/>
          </a:bodyPr>
          <a:lstStyle/>
          <a:p>
            <a:pPr algn="r"/>
            <a:r>
              <a:rPr lang="ar-DZ" sz="1400" b="1" u="sng" dirty="0" smtClean="0">
                <a:solidFill>
                  <a:schemeClr val="accent2"/>
                </a:solidFill>
                <a:latin typeface="Arial" panose="020B0604020202020204" pitchFamily="34" charset="0"/>
                <a:cs typeface="Arial" panose="020B0604020202020204" pitchFamily="34" charset="0"/>
              </a:rPr>
              <a:t>التقديم: </a:t>
            </a:r>
            <a:r>
              <a:rPr lang="ar-DZ" sz="1400" b="1" dirty="0">
                <a:latin typeface="Arial" panose="020B0604020202020204" pitchFamily="34" charset="0"/>
                <a:cs typeface="Arial" panose="020B0604020202020204" pitchFamily="34" charset="0"/>
              </a:rPr>
              <a:t>يهدف هذا المعيــار إلى بيان أنواع التســهيلات الائتمانية وأهــم </a:t>
            </a:r>
            <a:r>
              <a:rPr lang="ar-DZ" sz="1400" b="1" dirty="0" smtClean="0">
                <a:latin typeface="Arial" panose="020B0604020202020204" pitchFamily="34" charset="0"/>
                <a:cs typeface="Arial" panose="020B0604020202020204" pitchFamily="34" charset="0"/>
              </a:rPr>
              <a:t>تطبيقاتها، وما </a:t>
            </a:r>
            <a:r>
              <a:rPr lang="ar-DZ" sz="1400" b="1" dirty="0">
                <a:latin typeface="Arial" panose="020B0604020202020204" pitchFamily="34" charset="0"/>
                <a:cs typeface="Arial" panose="020B0604020202020204" pitchFamily="34" charset="0"/>
              </a:rPr>
              <a:t>يترتــب عليها من عوائد وعمــولات، والأحكام المتعلقة بهــا، للالتزام بها </a:t>
            </a:r>
            <a:r>
              <a:rPr lang="ar-DZ" sz="1400" b="1" dirty="0" smtClean="0">
                <a:latin typeface="Arial" panose="020B0604020202020204" pitchFamily="34" charset="0"/>
                <a:cs typeface="Arial" panose="020B0604020202020204" pitchFamily="34" charset="0"/>
              </a:rPr>
              <a:t>في المؤسسات </a:t>
            </a:r>
            <a:r>
              <a:rPr lang="ar-DZ" sz="1400" b="1" dirty="0">
                <a:latin typeface="Arial" panose="020B0604020202020204" pitchFamily="34" charset="0"/>
                <a:cs typeface="Arial" panose="020B0604020202020204" pitchFamily="34" charset="0"/>
              </a:rPr>
              <a:t>المالية الإسلامية </a:t>
            </a:r>
            <a:r>
              <a:rPr lang="ar-DZ" sz="1400" b="1" dirty="0" smtClean="0">
                <a:latin typeface="Arial" panose="020B0604020202020204" pitchFamily="34" charset="0"/>
                <a:cs typeface="Arial" panose="020B0604020202020204" pitchFamily="34" charset="0"/>
              </a:rPr>
              <a:t>(المؤسسة/المؤسسات), </a:t>
            </a:r>
          </a:p>
          <a:p>
            <a:pPr algn="r"/>
            <a:r>
              <a:rPr lang="ar-DZ" sz="1400" b="1" u="sng" dirty="0" smtClean="0">
                <a:solidFill>
                  <a:schemeClr val="accent2"/>
                </a:solidFill>
                <a:latin typeface="Arial" panose="020B0604020202020204" pitchFamily="34" charset="0"/>
                <a:cs typeface="Arial" panose="020B0604020202020204" pitchFamily="34" charset="0"/>
              </a:rPr>
              <a:t>نطاق </a:t>
            </a:r>
            <a:r>
              <a:rPr lang="ar-DZ" sz="1400" b="1" u="sng" dirty="0" err="1" smtClean="0">
                <a:solidFill>
                  <a:schemeClr val="accent2"/>
                </a:solidFill>
                <a:latin typeface="Arial" panose="020B0604020202020204" pitchFamily="34" charset="0"/>
                <a:cs typeface="Arial" panose="020B0604020202020204" pitchFamily="34" charset="0"/>
              </a:rPr>
              <a:t>المعيار:</a:t>
            </a:r>
            <a:r>
              <a:rPr lang="ar-DZ" sz="1400" b="1" dirty="0" err="1">
                <a:latin typeface="Arial" panose="020B0604020202020204" pitchFamily="34" charset="0"/>
                <a:cs typeface="Arial" panose="020B0604020202020204" pitchFamily="34" charset="0"/>
              </a:rPr>
              <a:t>يتنــاول</a:t>
            </a:r>
            <a:r>
              <a:rPr lang="ar-DZ" sz="1400" b="1" dirty="0">
                <a:latin typeface="Arial" panose="020B0604020202020204" pitchFamily="34" charset="0"/>
                <a:cs typeface="Arial" panose="020B0604020202020204" pitchFamily="34" charset="0"/>
              </a:rPr>
              <a:t> هذا المعيار على التســهيلات الائتمانية وما يترتــب عليها من </a:t>
            </a:r>
            <a:r>
              <a:rPr lang="ar-DZ" sz="1400" b="1" dirty="0" smtClean="0">
                <a:latin typeface="Arial" panose="020B0604020202020204" pitchFamily="34" charset="0"/>
                <a:cs typeface="Arial" panose="020B0604020202020204" pitchFamily="34" charset="0"/>
              </a:rPr>
              <a:t>عوائد وعمولات</a:t>
            </a:r>
            <a:r>
              <a:rPr lang="ar-DZ" sz="1400" b="1" dirty="0">
                <a:latin typeface="Arial" panose="020B0604020202020204" pitchFamily="34" charset="0"/>
                <a:cs typeface="Arial" panose="020B0604020202020204" pitchFamily="34" charset="0"/>
              </a:rPr>
              <a:t>، ســواء أكانت بين المؤسســة وعملائها أم بين المؤسســة </a:t>
            </a:r>
            <a:r>
              <a:rPr lang="ar-DZ" sz="1400" b="1" dirty="0" smtClean="0">
                <a:latin typeface="Arial" panose="020B0604020202020204" pitchFamily="34" charset="0"/>
                <a:cs typeface="Arial" panose="020B0604020202020204" pitchFamily="34" charset="0"/>
              </a:rPr>
              <a:t>والمؤسسات الأخرى ,</a:t>
            </a:r>
          </a:p>
          <a:p>
            <a:pPr algn="r"/>
            <a:r>
              <a:rPr lang="ar-DZ" sz="1400" b="1" u="sng" dirty="0">
                <a:solidFill>
                  <a:schemeClr val="accent2"/>
                </a:solidFill>
                <a:latin typeface="Arial" panose="020B0604020202020204" pitchFamily="34" charset="0"/>
                <a:cs typeface="Arial" panose="020B0604020202020204" pitchFamily="34" charset="0"/>
              </a:rPr>
              <a:t>المقصود بالتسهيلات الائتمانية</a:t>
            </a:r>
            <a:r>
              <a:rPr lang="ar-DZ" sz="1400" b="1" u="sng" dirty="0" smtClean="0">
                <a:solidFill>
                  <a:schemeClr val="accent2"/>
                </a:solidFill>
                <a:latin typeface="Arial" panose="020B0604020202020204" pitchFamily="34" charset="0"/>
                <a:cs typeface="Arial" panose="020B0604020202020204" pitchFamily="34" charset="0"/>
              </a:rPr>
              <a:t> </a:t>
            </a:r>
            <a:r>
              <a:rPr lang="ar-DZ" sz="1400" b="1" dirty="0" smtClean="0">
                <a:solidFill>
                  <a:schemeClr val="accent2"/>
                </a:solidFill>
                <a:latin typeface="Arial" panose="020B0604020202020204" pitchFamily="34" charset="0"/>
                <a:cs typeface="Arial" panose="020B0604020202020204" pitchFamily="34" charset="0"/>
              </a:rPr>
              <a:t>: </a:t>
            </a:r>
            <a:r>
              <a:rPr lang="ar-DZ" sz="1400" b="1" dirty="0">
                <a:latin typeface="Arial" panose="020B0604020202020204" pitchFamily="34" charset="0"/>
                <a:cs typeface="Arial" panose="020B0604020202020204" pitchFamily="34" charset="0"/>
              </a:rPr>
              <a:t>يطلــق الائتمان علــى المعاملات المالية التي ينشــأ عنهــا َدين في </a:t>
            </a:r>
            <a:r>
              <a:rPr lang="ar-DZ" sz="1400" b="1" dirty="0" smtClean="0">
                <a:latin typeface="Arial" panose="020B0604020202020204" pitchFamily="34" charset="0"/>
                <a:cs typeface="Arial" panose="020B0604020202020204" pitchFamily="34" charset="0"/>
              </a:rPr>
              <a:t>ذمة أحد </a:t>
            </a:r>
            <a:r>
              <a:rPr lang="ar-DZ" sz="1400" b="1" dirty="0">
                <a:latin typeface="Arial" panose="020B0604020202020204" pitchFamily="34" charset="0"/>
                <a:cs typeface="Arial" panose="020B0604020202020204" pitchFamily="34" charset="0"/>
              </a:rPr>
              <a:t>طرفي المعاملة للآخر</a:t>
            </a:r>
            <a:r>
              <a:rPr lang="ar-DZ" sz="1400" b="1" dirty="0" smtClean="0">
                <a:latin typeface="Arial" panose="020B0604020202020204" pitchFamily="34" charset="0"/>
                <a:cs typeface="Arial" panose="020B0604020202020204" pitchFamily="34" charset="0"/>
              </a:rPr>
              <a:t> ,</a:t>
            </a:r>
            <a:endParaRPr lang="fr-FR" sz="1400" b="1" u="sng"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602402"/>
      </p:ext>
    </p:extLst>
  </p:cSld>
  <p:clrMapOvr>
    <a:masterClrMapping/>
  </p:clrMapOvr>
  <p:transition spd="slow" advTm="17234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6"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0.8|4.4|4.4|0.9|1.1|1.8|1.4|1.2|0.8"/>
</p:tagLst>
</file>

<file path=ppt/tags/tag3.xml><?xml version="1.0" encoding="utf-8"?>
<p:tagLst xmlns:a="http://schemas.openxmlformats.org/drawingml/2006/main" xmlns:r="http://schemas.openxmlformats.org/officeDocument/2006/relationships" xmlns:p="http://schemas.openxmlformats.org/presentationml/2006/main">
  <p:tag name="TIMING" val="|0.4|1.4"/>
</p:tagLst>
</file>

<file path=ppt/tags/tag4.xml><?xml version="1.0" encoding="utf-8"?>
<p:tagLst xmlns:a="http://schemas.openxmlformats.org/drawingml/2006/main" xmlns:r="http://schemas.openxmlformats.org/officeDocument/2006/relationships" xmlns:p="http://schemas.openxmlformats.org/presentationml/2006/main">
  <p:tag name="TIMING" val="|2.4|14.2|1.6|1.2|15.3|2.3"/>
</p:tagLst>
</file>

<file path=ppt/tags/tag5.xml><?xml version="1.0" encoding="utf-8"?>
<p:tagLst xmlns:a="http://schemas.openxmlformats.org/drawingml/2006/main" xmlns:r="http://schemas.openxmlformats.org/officeDocument/2006/relationships" xmlns:p="http://schemas.openxmlformats.org/presentationml/2006/main">
  <p:tag name="TIMING" val="|0|3.1"/>
</p:tagLst>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2119</TotalTime>
  <Words>3128</Words>
  <Application>Microsoft Office PowerPoint</Application>
  <PresentationFormat>Grand écran</PresentationFormat>
  <Paragraphs>350</Paragraphs>
  <Slides>15</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Neo Sans Arabic</vt:lpstr>
      <vt:lpstr>Tahoma</vt:lpstr>
      <vt:lpstr>Trebuchet MS</vt:lpstr>
      <vt:lpstr>Wingdings 3</vt:lpstr>
      <vt:lpstr>Facette</vt:lpstr>
      <vt:lpstr>  وزارة التعليم العالي والبحث العلمي جامعة باجي مختار –عنابة- كلية العلوم الاقتصادية، التجارية وعلوم التسيير قسم العلوم المالية مقياس :المعايير الشرعية للمؤسسات المالية الإسلامية سنة ثالثة ليسانس تمهيني مالية وصيرفة إسلامية         المحاضرة السابعة: المجموعة الرابعة: التوثيقات وما يلائمها من الديون وضماناتها وفض النزاعات</vt:lpstr>
      <vt:lpstr>معايير المجموعة الرابعة: التوثيقات وما يلائمها من الديون وضماناتها وفض النزاعات</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التعليم العالي والبحث العلمي جامعة باجي مختار –عنابة- كلية العلوم الاقتصادية، التجارية وعلوم التسيير قسم العلوم المالية مقياس :المعايير الشرعية للمؤسسات المالية الإسلامية سنة ثالثة ليسانس تمهيني مالية وصيرفة إسلامية         المحاضرة السابعة: المجموعة الرابعة: التوثيقات وما يلائمها من الديون وضماناتها وفض النزاعات</dc:title>
  <dc:creator>PERSO</dc:creator>
  <cp:lastModifiedBy>PERSO</cp:lastModifiedBy>
  <cp:revision>117</cp:revision>
  <dcterms:created xsi:type="dcterms:W3CDTF">2022-03-04T20:44:59Z</dcterms:created>
  <dcterms:modified xsi:type="dcterms:W3CDTF">2024-05-11T18:33:02Z</dcterms:modified>
</cp:coreProperties>
</file>