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78" r:id="rId3"/>
    <p:sldId id="257" r:id="rId4"/>
    <p:sldId id="258" r:id="rId5"/>
    <p:sldId id="265" r:id="rId6"/>
    <p:sldId id="266" r:id="rId7"/>
    <p:sldId id="267" r:id="rId8"/>
    <p:sldId id="268" r:id="rId9"/>
    <p:sldId id="259" r:id="rId10"/>
    <p:sldId id="269" r:id="rId11"/>
    <p:sldId id="270" r:id="rId12"/>
    <p:sldId id="263" r:id="rId13"/>
    <p:sldId id="273" r:id="rId14"/>
    <p:sldId id="272" r:id="rId15"/>
    <p:sldId id="274" r:id="rId16"/>
    <p:sldId id="260" r:id="rId17"/>
    <p:sldId id="276" r:id="rId18"/>
    <p:sldId id="277" r:id="rId19"/>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1" Type="http://schemas.openxmlformats.org/officeDocument/2006/relationships/image" Target="../media/image12.jp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63212-8520-4E49-9CBD-0E0675B3E5D2}"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endParaRPr lang="fr-DZ"/>
        </a:p>
      </dgm:t>
    </dgm:pt>
    <dgm:pt modelId="{40091A7B-B743-4D80-A518-38BC297DD126}">
      <dgm:prSet phldrT="[Texte]" custT="1">
        <dgm:style>
          <a:lnRef idx="0">
            <a:schemeClr val="dk1"/>
          </a:lnRef>
          <a:fillRef idx="3">
            <a:schemeClr val="dk1"/>
          </a:fillRef>
          <a:effectRef idx="3">
            <a:schemeClr val="dk1"/>
          </a:effectRef>
          <a:fontRef idx="minor">
            <a:schemeClr val="lt1"/>
          </a:fontRef>
        </dgm:style>
      </dgm:prSet>
      <dgm:spPr/>
      <dgm:t>
        <a:bodyPr/>
        <a:lstStyle/>
        <a:p>
          <a:r>
            <a:rPr lang="ar-SA" sz="3200" b="1" dirty="0">
              <a:solidFill>
                <a:schemeClr val="bg1"/>
              </a:solidFill>
              <a:cs typeface="+mj-cs"/>
            </a:rPr>
            <a:t>أهم النقاط المستفادة</a:t>
          </a:r>
          <a:endParaRPr lang="fr-DZ" sz="3200" b="1" dirty="0">
            <a:solidFill>
              <a:schemeClr val="bg1"/>
            </a:solidFill>
            <a:cs typeface="+mj-cs"/>
          </a:endParaRPr>
        </a:p>
      </dgm:t>
    </dgm:pt>
    <dgm:pt modelId="{DAAFA4FF-8D2A-42E9-8853-99708E5C3DB1}" type="parTrans" cxnId="{37E46182-1D68-46EF-A4AF-4EE743501D48}">
      <dgm:prSet/>
      <dgm:spPr/>
      <dgm:t>
        <a:bodyPr/>
        <a:lstStyle/>
        <a:p>
          <a:endParaRPr lang="fr-DZ" b="1">
            <a:solidFill>
              <a:schemeClr val="tx1"/>
            </a:solidFill>
            <a:cs typeface="+mj-cs"/>
          </a:endParaRPr>
        </a:p>
      </dgm:t>
    </dgm:pt>
    <dgm:pt modelId="{7455A778-3E66-4632-B167-BC7A4515CC70}" type="sibTrans" cxnId="{37E46182-1D68-46EF-A4AF-4EE743501D48}">
      <dgm:prSet/>
      <dgm:spPr/>
      <dgm:t>
        <a:bodyPr/>
        <a:lstStyle/>
        <a:p>
          <a:endParaRPr lang="fr-DZ" b="1">
            <a:solidFill>
              <a:schemeClr val="tx1"/>
            </a:solidFill>
            <a:cs typeface="+mj-cs"/>
          </a:endParaRPr>
        </a:p>
      </dgm:t>
    </dgm:pt>
    <dgm:pt modelId="{60D46D89-0248-41BE-B652-C17E42B71E16}">
      <dgm:prSet phldrT="[Texte]"/>
      <dgm:spPr/>
      <dgm:t>
        <a:bodyPr/>
        <a:lstStyle/>
        <a:p>
          <a:r>
            <a:rPr lang="ar-SA" b="1" dirty="0">
              <a:solidFill>
                <a:schemeClr val="tx1"/>
              </a:solidFill>
              <a:cs typeface="+mj-cs"/>
            </a:rPr>
            <a:t>يشير التسويق غير الربحي إلى التكتيكات والاستراتيجيات التي تستخدمها المنظمات غير الربحية لجمع التبرعات ونشر رسالتها.</a:t>
          </a:r>
        </a:p>
      </dgm:t>
    </dgm:pt>
    <dgm:pt modelId="{209621AC-220B-4621-B94E-97D01E879E86}" type="parTrans" cxnId="{AB1A9C2E-8B42-4E0A-9936-1B7B6D51B830}">
      <dgm:prSet/>
      <dgm:spPr/>
      <dgm:t>
        <a:bodyPr/>
        <a:lstStyle/>
        <a:p>
          <a:endParaRPr lang="fr-DZ" b="1">
            <a:solidFill>
              <a:schemeClr val="tx1"/>
            </a:solidFill>
            <a:cs typeface="+mj-cs"/>
          </a:endParaRPr>
        </a:p>
      </dgm:t>
    </dgm:pt>
    <dgm:pt modelId="{4C04934D-AA94-4C2B-AC62-B3068E887F26}" type="sibTrans" cxnId="{AB1A9C2E-8B42-4E0A-9936-1B7B6D51B830}">
      <dgm:prSet/>
      <dgm:spPr/>
      <dgm:t>
        <a:bodyPr/>
        <a:lstStyle/>
        <a:p>
          <a:endParaRPr lang="fr-DZ" b="1">
            <a:solidFill>
              <a:schemeClr val="tx1"/>
            </a:solidFill>
            <a:cs typeface="+mj-cs"/>
          </a:endParaRPr>
        </a:p>
      </dgm:t>
    </dgm:pt>
    <dgm:pt modelId="{BD8B84B3-F88B-4A7F-AFE9-0F03A3E95572}">
      <dgm:prSet phldrT="[Texte]"/>
      <dgm:spPr/>
      <dgm:t>
        <a:bodyPr/>
        <a:lstStyle/>
        <a:p>
          <a:r>
            <a:rPr lang="ar-SA" b="1" dirty="0">
              <a:solidFill>
                <a:schemeClr val="tx1"/>
              </a:solidFill>
              <a:cs typeface="+mj-cs"/>
            </a:rPr>
            <a:t>يتضمن التسويق غير الربحي مجموعة واسعة من الأنشطة: مثل التسويق بالبريد المباشر، التسويق عبر الهاتف المحمول، التسويق بالمحتوى، والتسويق عبر مواقع التواصل الاجتماعي</a:t>
          </a:r>
          <a:endParaRPr lang="fr-DZ" b="1" dirty="0">
            <a:solidFill>
              <a:schemeClr val="tx1"/>
            </a:solidFill>
            <a:cs typeface="+mj-cs"/>
          </a:endParaRPr>
        </a:p>
      </dgm:t>
    </dgm:pt>
    <dgm:pt modelId="{7B042D71-5001-4029-9EE6-452903ADC7CC}" type="parTrans" cxnId="{A37ACC8A-3EE9-40D1-AC7D-882FA00D31FE}">
      <dgm:prSet/>
      <dgm:spPr/>
      <dgm:t>
        <a:bodyPr/>
        <a:lstStyle/>
        <a:p>
          <a:endParaRPr lang="fr-DZ" b="1">
            <a:solidFill>
              <a:schemeClr val="tx1"/>
            </a:solidFill>
            <a:cs typeface="+mj-cs"/>
          </a:endParaRPr>
        </a:p>
      </dgm:t>
    </dgm:pt>
    <dgm:pt modelId="{2D33B90F-6047-49D0-8E50-9EFF88F3DBFC}" type="sibTrans" cxnId="{A37ACC8A-3EE9-40D1-AC7D-882FA00D31FE}">
      <dgm:prSet/>
      <dgm:spPr/>
      <dgm:t>
        <a:bodyPr/>
        <a:lstStyle/>
        <a:p>
          <a:endParaRPr lang="fr-DZ" b="1">
            <a:solidFill>
              <a:schemeClr val="tx1"/>
            </a:solidFill>
            <a:cs typeface="+mj-cs"/>
          </a:endParaRPr>
        </a:p>
      </dgm:t>
    </dgm:pt>
    <dgm:pt modelId="{2111A37E-466F-48E9-85AC-8B40E0CCC5AF}">
      <dgm:prSet phldrT="[Texte]"/>
      <dgm:spPr/>
      <dgm:t>
        <a:bodyPr/>
        <a:lstStyle/>
        <a:p>
          <a:r>
            <a:rPr lang="ar-SA" b="1" dirty="0">
              <a:solidFill>
                <a:schemeClr val="tx1"/>
              </a:solidFill>
              <a:cs typeface="+mj-cs"/>
            </a:rPr>
            <a:t>تعتمد حملة نقاط البيع على طلب التبرع في نفس الوقت الذي يقوم فيه المتبرع المحتمل بإجراء عملية الشراء، وفي حملة </a:t>
          </a:r>
          <a:r>
            <a:rPr lang="ar-SA" b="1" dirty="0" err="1">
              <a:solidFill>
                <a:schemeClr val="tx1"/>
              </a:solidFill>
              <a:cs typeface="+mj-cs"/>
            </a:rPr>
            <a:t>معاملاية</a:t>
          </a:r>
          <a:r>
            <a:rPr lang="ar-SA" b="1" dirty="0">
              <a:solidFill>
                <a:schemeClr val="tx1"/>
              </a:solidFill>
              <a:cs typeface="+mj-cs"/>
            </a:rPr>
            <a:t>، تتعاون المنظمة غير الربحية مع راعي مؤسسي لتشجيع المستهلكين على استخدام مشترياتهم للمساعدة في تمويل مهمة المنظمة غير الربحية.</a:t>
          </a:r>
          <a:endParaRPr lang="fr-DZ" b="1" dirty="0">
            <a:solidFill>
              <a:schemeClr val="tx1"/>
            </a:solidFill>
            <a:cs typeface="+mj-cs"/>
          </a:endParaRPr>
        </a:p>
      </dgm:t>
    </dgm:pt>
    <dgm:pt modelId="{5512C89D-9B27-45B8-9F07-FA7C8D6754F9}" type="parTrans" cxnId="{62E1D748-E40B-4AA2-A592-C0943D9C5654}">
      <dgm:prSet/>
      <dgm:spPr/>
      <dgm:t>
        <a:bodyPr/>
        <a:lstStyle/>
        <a:p>
          <a:endParaRPr lang="fr-DZ" b="1">
            <a:solidFill>
              <a:schemeClr val="tx1"/>
            </a:solidFill>
            <a:cs typeface="+mj-cs"/>
          </a:endParaRPr>
        </a:p>
      </dgm:t>
    </dgm:pt>
    <dgm:pt modelId="{911537BC-36F8-4CAC-864B-1508E4EB2D6B}" type="sibTrans" cxnId="{62E1D748-E40B-4AA2-A592-C0943D9C5654}">
      <dgm:prSet/>
      <dgm:spPr/>
      <dgm:t>
        <a:bodyPr/>
        <a:lstStyle/>
        <a:p>
          <a:endParaRPr lang="fr-DZ" b="1">
            <a:solidFill>
              <a:schemeClr val="tx1"/>
            </a:solidFill>
            <a:cs typeface="+mj-cs"/>
          </a:endParaRPr>
        </a:p>
      </dgm:t>
    </dgm:pt>
    <dgm:pt modelId="{45AFA32E-1693-455B-9F85-50CB19379B68}">
      <dgm:prSet phldrT="[Texte]"/>
      <dgm:spPr/>
      <dgm:t>
        <a:bodyPr/>
        <a:lstStyle/>
        <a:p>
          <a:pPr>
            <a:buNone/>
          </a:pPr>
          <a:r>
            <a:rPr lang="ar-SA" b="1" dirty="0">
              <a:solidFill>
                <a:schemeClr val="tx1"/>
              </a:solidFill>
              <a:cs typeface="+mj-cs"/>
            </a:rPr>
            <a:t>في حملة تركز على الرسالة، ترتبط المنظمة غير الربحية جهود جمع التبرعات بحدث حالي رفيع المستوى لفت انتباه الجمهور بالفعل.</a:t>
          </a:r>
          <a:endParaRPr lang="fr-DZ" b="1" dirty="0">
            <a:solidFill>
              <a:schemeClr val="tx1"/>
            </a:solidFill>
            <a:cs typeface="+mj-cs"/>
          </a:endParaRPr>
        </a:p>
      </dgm:t>
    </dgm:pt>
    <dgm:pt modelId="{9D9E6410-517C-4069-BA88-696F8F8D7B4F}" type="parTrans" cxnId="{DE9DCDD3-7930-4B1D-BC66-4A04D1306A48}">
      <dgm:prSet/>
      <dgm:spPr/>
      <dgm:t>
        <a:bodyPr/>
        <a:lstStyle/>
        <a:p>
          <a:endParaRPr lang="fr-DZ" b="1">
            <a:solidFill>
              <a:schemeClr val="tx1"/>
            </a:solidFill>
            <a:cs typeface="+mj-cs"/>
          </a:endParaRPr>
        </a:p>
      </dgm:t>
    </dgm:pt>
    <dgm:pt modelId="{ACD330CC-0D1F-406B-AC30-D90BAF763A36}" type="sibTrans" cxnId="{DE9DCDD3-7930-4B1D-BC66-4A04D1306A48}">
      <dgm:prSet/>
      <dgm:spPr/>
      <dgm:t>
        <a:bodyPr/>
        <a:lstStyle/>
        <a:p>
          <a:endParaRPr lang="fr-DZ" b="1">
            <a:solidFill>
              <a:schemeClr val="tx1"/>
            </a:solidFill>
            <a:cs typeface="+mj-cs"/>
          </a:endParaRPr>
        </a:p>
      </dgm:t>
    </dgm:pt>
    <dgm:pt modelId="{E670C574-CCA3-45BC-AD39-8F04B54D5477}">
      <dgm:prSet/>
      <dgm:spPr/>
    </dgm:pt>
    <dgm:pt modelId="{639FBC25-80BF-4BDD-8325-07F25429E3DD}" type="parTrans" cxnId="{5BB6FB89-CFBF-4A4A-BF54-4EFBBD29C236}">
      <dgm:prSet/>
      <dgm:spPr/>
      <dgm:t>
        <a:bodyPr/>
        <a:lstStyle/>
        <a:p>
          <a:endParaRPr lang="fr-DZ" b="1">
            <a:solidFill>
              <a:schemeClr val="tx1"/>
            </a:solidFill>
            <a:cs typeface="+mj-cs"/>
          </a:endParaRPr>
        </a:p>
      </dgm:t>
    </dgm:pt>
    <dgm:pt modelId="{D4259B06-CDA4-42E2-8ED8-B7F5E72A11E7}" type="sibTrans" cxnId="{5BB6FB89-CFBF-4A4A-BF54-4EFBBD29C236}">
      <dgm:prSet/>
      <dgm:spPr/>
      <dgm:t>
        <a:bodyPr/>
        <a:lstStyle/>
        <a:p>
          <a:endParaRPr lang="fr-DZ" b="1">
            <a:solidFill>
              <a:schemeClr val="tx1"/>
            </a:solidFill>
            <a:cs typeface="+mj-cs"/>
          </a:endParaRPr>
        </a:p>
      </dgm:t>
    </dgm:pt>
    <dgm:pt modelId="{2A8404E9-517E-41A3-A82D-42D765B7F9F9}">
      <dgm:prSet phldrT="[Texte]"/>
      <dgm:spPr/>
      <dgm:t>
        <a:bodyPr/>
        <a:lstStyle/>
        <a:p>
          <a:pPr>
            <a:buNone/>
          </a:pPr>
          <a:endParaRPr lang="fr-DZ" b="1" dirty="0">
            <a:solidFill>
              <a:schemeClr val="tx1"/>
            </a:solidFill>
            <a:cs typeface="+mj-cs"/>
          </a:endParaRPr>
        </a:p>
      </dgm:t>
    </dgm:pt>
    <dgm:pt modelId="{2A5F63EA-0965-430F-B7A0-9BA68022B45E}" type="parTrans" cxnId="{651DC73F-8036-46E7-860B-2062B2EE29EE}">
      <dgm:prSet/>
      <dgm:spPr/>
      <dgm:t>
        <a:bodyPr/>
        <a:lstStyle/>
        <a:p>
          <a:endParaRPr lang="fr-DZ" b="1">
            <a:solidFill>
              <a:schemeClr val="tx1"/>
            </a:solidFill>
            <a:cs typeface="+mj-cs"/>
          </a:endParaRPr>
        </a:p>
      </dgm:t>
    </dgm:pt>
    <dgm:pt modelId="{8BFE7509-2E3E-4AE4-AD60-C25C85C3ABD1}" type="sibTrans" cxnId="{651DC73F-8036-46E7-860B-2062B2EE29EE}">
      <dgm:prSet/>
      <dgm:spPr/>
      <dgm:t>
        <a:bodyPr/>
        <a:lstStyle/>
        <a:p>
          <a:endParaRPr lang="fr-DZ" b="1">
            <a:solidFill>
              <a:schemeClr val="tx1"/>
            </a:solidFill>
            <a:cs typeface="+mj-cs"/>
          </a:endParaRPr>
        </a:p>
      </dgm:t>
    </dgm:pt>
    <dgm:pt modelId="{3E2E7124-EA4F-49E1-AD29-68B895B8BE0C}" type="pres">
      <dgm:prSet presAssocID="{1F563212-8520-4E49-9CBD-0E0675B3E5D2}" presName="diagram" presStyleCnt="0">
        <dgm:presLayoutVars>
          <dgm:chMax val="1"/>
          <dgm:dir/>
          <dgm:animLvl val="ctr"/>
          <dgm:resizeHandles val="exact"/>
        </dgm:presLayoutVars>
      </dgm:prSet>
      <dgm:spPr/>
    </dgm:pt>
    <dgm:pt modelId="{5C56ADE9-020B-4516-89E2-0D8F9621A0F0}" type="pres">
      <dgm:prSet presAssocID="{1F563212-8520-4E49-9CBD-0E0675B3E5D2}" presName="matrix" presStyleCnt="0"/>
      <dgm:spPr/>
    </dgm:pt>
    <dgm:pt modelId="{893933F1-5B4F-48F5-86C2-947390B66962}" type="pres">
      <dgm:prSet presAssocID="{1F563212-8520-4E49-9CBD-0E0675B3E5D2}" presName="tile1" presStyleLbl="node1" presStyleIdx="0" presStyleCnt="4"/>
      <dgm:spPr/>
    </dgm:pt>
    <dgm:pt modelId="{188DB9EA-8FAC-4B9D-92B3-55D05305C59C}" type="pres">
      <dgm:prSet presAssocID="{1F563212-8520-4E49-9CBD-0E0675B3E5D2}" presName="tile1text" presStyleLbl="node1" presStyleIdx="0" presStyleCnt="4">
        <dgm:presLayoutVars>
          <dgm:chMax val="0"/>
          <dgm:chPref val="0"/>
          <dgm:bulletEnabled val="1"/>
        </dgm:presLayoutVars>
      </dgm:prSet>
      <dgm:spPr/>
    </dgm:pt>
    <dgm:pt modelId="{B698C16A-50CA-4F8B-9D12-EF78EDF13CC2}" type="pres">
      <dgm:prSet presAssocID="{1F563212-8520-4E49-9CBD-0E0675B3E5D2}" presName="tile2" presStyleLbl="node1" presStyleIdx="1" presStyleCnt="4"/>
      <dgm:spPr/>
    </dgm:pt>
    <dgm:pt modelId="{6E31ECCF-A1D3-4D48-B7F2-589F00999883}" type="pres">
      <dgm:prSet presAssocID="{1F563212-8520-4E49-9CBD-0E0675B3E5D2}" presName="tile2text" presStyleLbl="node1" presStyleIdx="1" presStyleCnt="4">
        <dgm:presLayoutVars>
          <dgm:chMax val="0"/>
          <dgm:chPref val="0"/>
          <dgm:bulletEnabled val="1"/>
        </dgm:presLayoutVars>
      </dgm:prSet>
      <dgm:spPr/>
    </dgm:pt>
    <dgm:pt modelId="{CA10183B-C17B-4CD0-9831-C1D25068BA21}" type="pres">
      <dgm:prSet presAssocID="{1F563212-8520-4E49-9CBD-0E0675B3E5D2}" presName="tile3" presStyleLbl="node1" presStyleIdx="2" presStyleCnt="4"/>
      <dgm:spPr/>
    </dgm:pt>
    <dgm:pt modelId="{FFC38CB5-DF4C-4D39-81F3-BE9A33636916}" type="pres">
      <dgm:prSet presAssocID="{1F563212-8520-4E49-9CBD-0E0675B3E5D2}" presName="tile3text" presStyleLbl="node1" presStyleIdx="2" presStyleCnt="4">
        <dgm:presLayoutVars>
          <dgm:chMax val="0"/>
          <dgm:chPref val="0"/>
          <dgm:bulletEnabled val="1"/>
        </dgm:presLayoutVars>
      </dgm:prSet>
      <dgm:spPr/>
    </dgm:pt>
    <dgm:pt modelId="{DE7D0ABC-68A3-4F9A-AFB7-D2B7C446F837}" type="pres">
      <dgm:prSet presAssocID="{1F563212-8520-4E49-9CBD-0E0675B3E5D2}" presName="tile4" presStyleLbl="node1" presStyleIdx="3" presStyleCnt="4" custLinFactNeighborY="0"/>
      <dgm:spPr/>
    </dgm:pt>
    <dgm:pt modelId="{9CB660C7-1F66-4535-8235-97FA5C4362F9}" type="pres">
      <dgm:prSet presAssocID="{1F563212-8520-4E49-9CBD-0E0675B3E5D2}" presName="tile4text" presStyleLbl="node1" presStyleIdx="3" presStyleCnt="4">
        <dgm:presLayoutVars>
          <dgm:chMax val="0"/>
          <dgm:chPref val="0"/>
          <dgm:bulletEnabled val="1"/>
        </dgm:presLayoutVars>
      </dgm:prSet>
      <dgm:spPr/>
    </dgm:pt>
    <dgm:pt modelId="{9244878D-156F-45EE-B9EC-C6A93BA75FCD}" type="pres">
      <dgm:prSet presAssocID="{1F563212-8520-4E49-9CBD-0E0675B3E5D2}" presName="centerTile" presStyleLbl="fgShp" presStyleIdx="0" presStyleCnt="1">
        <dgm:presLayoutVars>
          <dgm:chMax val="0"/>
          <dgm:chPref val="0"/>
        </dgm:presLayoutVars>
      </dgm:prSet>
      <dgm:spPr/>
    </dgm:pt>
  </dgm:ptLst>
  <dgm:cxnLst>
    <dgm:cxn modelId="{415C092E-5A40-4C87-AD18-1751F8CB485E}" type="presOf" srcId="{60D46D89-0248-41BE-B652-C17E42B71E16}" destId="{188DB9EA-8FAC-4B9D-92B3-55D05305C59C}" srcOrd="1" destOrd="0" presId="urn:microsoft.com/office/officeart/2005/8/layout/matrix1"/>
    <dgm:cxn modelId="{AB1A9C2E-8B42-4E0A-9936-1B7B6D51B830}" srcId="{40091A7B-B743-4D80-A518-38BC297DD126}" destId="{60D46D89-0248-41BE-B652-C17E42B71E16}" srcOrd="0" destOrd="0" parTransId="{209621AC-220B-4621-B94E-97D01E879E86}" sibTransId="{4C04934D-AA94-4C2B-AC62-B3068E887F26}"/>
    <dgm:cxn modelId="{6C122735-9DA2-4658-A093-637D6B29E667}" type="presOf" srcId="{2111A37E-466F-48E9-85AC-8B40E0CCC5AF}" destId="{CA10183B-C17B-4CD0-9831-C1D25068BA21}" srcOrd="0" destOrd="0" presId="urn:microsoft.com/office/officeart/2005/8/layout/matrix1"/>
    <dgm:cxn modelId="{651DC73F-8036-46E7-860B-2062B2EE29EE}" srcId="{40091A7B-B743-4D80-A518-38BC297DD126}" destId="{2A8404E9-517E-41A3-A82D-42D765B7F9F9}" srcOrd="4" destOrd="0" parTransId="{2A5F63EA-0965-430F-B7A0-9BA68022B45E}" sibTransId="{8BFE7509-2E3E-4AE4-AD60-C25C85C3ABD1}"/>
    <dgm:cxn modelId="{C6BBC45E-A949-40D6-A399-743000A89BB1}" type="presOf" srcId="{40091A7B-B743-4D80-A518-38BC297DD126}" destId="{9244878D-156F-45EE-B9EC-C6A93BA75FCD}" srcOrd="0" destOrd="0" presId="urn:microsoft.com/office/officeart/2005/8/layout/matrix1"/>
    <dgm:cxn modelId="{33DFC165-ADAB-40A4-89FD-11C56EE5A619}" type="presOf" srcId="{45AFA32E-1693-455B-9F85-50CB19379B68}" destId="{9CB660C7-1F66-4535-8235-97FA5C4362F9}" srcOrd="1" destOrd="0" presId="urn:microsoft.com/office/officeart/2005/8/layout/matrix1"/>
    <dgm:cxn modelId="{36069068-CB35-452E-A968-4B43D35F66F1}" type="presOf" srcId="{60D46D89-0248-41BE-B652-C17E42B71E16}" destId="{893933F1-5B4F-48F5-86C2-947390B66962}" srcOrd="0" destOrd="0" presId="urn:microsoft.com/office/officeart/2005/8/layout/matrix1"/>
    <dgm:cxn modelId="{62E1D748-E40B-4AA2-A592-C0943D9C5654}" srcId="{40091A7B-B743-4D80-A518-38BC297DD126}" destId="{2111A37E-466F-48E9-85AC-8B40E0CCC5AF}" srcOrd="2" destOrd="0" parTransId="{5512C89D-9B27-45B8-9F07-FA7C8D6754F9}" sibTransId="{911537BC-36F8-4CAC-864B-1508E4EB2D6B}"/>
    <dgm:cxn modelId="{4A94736A-1C51-4078-842B-00F25858A928}" type="presOf" srcId="{1F563212-8520-4E49-9CBD-0E0675B3E5D2}" destId="{3E2E7124-EA4F-49E1-AD29-68B895B8BE0C}" srcOrd="0" destOrd="0" presId="urn:microsoft.com/office/officeart/2005/8/layout/matrix1"/>
    <dgm:cxn modelId="{37E46182-1D68-46EF-A4AF-4EE743501D48}" srcId="{1F563212-8520-4E49-9CBD-0E0675B3E5D2}" destId="{40091A7B-B743-4D80-A518-38BC297DD126}" srcOrd="0" destOrd="0" parTransId="{DAAFA4FF-8D2A-42E9-8853-99708E5C3DB1}" sibTransId="{7455A778-3E66-4632-B167-BC7A4515CC70}"/>
    <dgm:cxn modelId="{5BB6FB89-CFBF-4A4A-BF54-4EFBBD29C236}" srcId="{40091A7B-B743-4D80-A518-38BC297DD126}" destId="{E670C574-CCA3-45BC-AD39-8F04B54D5477}" srcOrd="5" destOrd="0" parTransId="{639FBC25-80BF-4BDD-8325-07F25429E3DD}" sibTransId="{D4259B06-CDA4-42E2-8ED8-B7F5E72A11E7}"/>
    <dgm:cxn modelId="{A37ACC8A-3EE9-40D1-AC7D-882FA00D31FE}" srcId="{40091A7B-B743-4D80-A518-38BC297DD126}" destId="{BD8B84B3-F88B-4A7F-AFE9-0F03A3E95572}" srcOrd="1" destOrd="0" parTransId="{7B042D71-5001-4029-9EE6-452903ADC7CC}" sibTransId="{2D33B90F-6047-49D0-8E50-9EFF88F3DBFC}"/>
    <dgm:cxn modelId="{D1E8A9A7-2091-4C35-B9C6-AB0622532A0D}" type="presOf" srcId="{45AFA32E-1693-455B-9F85-50CB19379B68}" destId="{DE7D0ABC-68A3-4F9A-AFB7-D2B7C446F837}" srcOrd="0" destOrd="0" presId="urn:microsoft.com/office/officeart/2005/8/layout/matrix1"/>
    <dgm:cxn modelId="{3E928BAE-A9E9-40B1-A07C-BD3EAAF8C2CC}" type="presOf" srcId="{BD8B84B3-F88B-4A7F-AFE9-0F03A3E95572}" destId="{6E31ECCF-A1D3-4D48-B7F2-589F00999883}" srcOrd="1" destOrd="0" presId="urn:microsoft.com/office/officeart/2005/8/layout/matrix1"/>
    <dgm:cxn modelId="{DE9DCDD3-7930-4B1D-BC66-4A04D1306A48}" srcId="{40091A7B-B743-4D80-A518-38BC297DD126}" destId="{45AFA32E-1693-455B-9F85-50CB19379B68}" srcOrd="3" destOrd="0" parTransId="{9D9E6410-517C-4069-BA88-696F8F8D7B4F}" sibTransId="{ACD330CC-0D1F-406B-AC30-D90BAF763A36}"/>
    <dgm:cxn modelId="{CE31C0EE-3FC5-458C-8308-3018855AF408}" type="presOf" srcId="{BD8B84B3-F88B-4A7F-AFE9-0F03A3E95572}" destId="{B698C16A-50CA-4F8B-9D12-EF78EDF13CC2}" srcOrd="0" destOrd="0" presId="urn:microsoft.com/office/officeart/2005/8/layout/matrix1"/>
    <dgm:cxn modelId="{2161DDFC-76D9-486B-8C17-3E2EC7A51AAD}" type="presOf" srcId="{2111A37E-466F-48E9-85AC-8B40E0CCC5AF}" destId="{FFC38CB5-DF4C-4D39-81F3-BE9A33636916}" srcOrd="1" destOrd="0" presId="urn:microsoft.com/office/officeart/2005/8/layout/matrix1"/>
    <dgm:cxn modelId="{F3023B70-BF41-4540-9EEC-1CB404EE9A57}" type="presParOf" srcId="{3E2E7124-EA4F-49E1-AD29-68B895B8BE0C}" destId="{5C56ADE9-020B-4516-89E2-0D8F9621A0F0}" srcOrd="0" destOrd="0" presId="urn:microsoft.com/office/officeart/2005/8/layout/matrix1"/>
    <dgm:cxn modelId="{E75E79F1-6861-4D04-9066-A9E5BE3F2B00}" type="presParOf" srcId="{5C56ADE9-020B-4516-89E2-0D8F9621A0F0}" destId="{893933F1-5B4F-48F5-86C2-947390B66962}" srcOrd="0" destOrd="0" presId="urn:microsoft.com/office/officeart/2005/8/layout/matrix1"/>
    <dgm:cxn modelId="{1EEEDAB7-C1A3-4A12-A44C-2E6817901E77}" type="presParOf" srcId="{5C56ADE9-020B-4516-89E2-0D8F9621A0F0}" destId="{188DB9EA-8FAC-4B9D-92B3-55D05305C59C}" srcOrd="1" destOrd="0" presId="urn:microsoft.com/office/officeart/2005/8/layout/matrix1"/>
    <dgm:cxn modelId="{D0501B3E-616D-4488-BB8F-E20B6778AAB8}" type="presParOf" srcId="{5C56ADE9-020B-4516-89E2-0D8F9621A0F0}" destId="{B698C16A-50CA-4F8B-9D12-EF78EDF13CC2}" srcOrd="2" destOrd="0" presId="urn:microsoft.com/office/officeart/2005/8/layout/matrix1"/>
    <dgm:cxn modelId="{69947C13-09FC-4675-8EBB-00151C7A9DB4}" type="presParOf" srcId="{5C56ADE9-020B-4516-89E2-0D8F9621A0F0}" destId="{6E31ECCF-A1D3-4D48-B7F2-589F00999883}" srcOrd="3" destOrd="0" presId="urn:microsoft.com/office/officeart/2005/8/layout/matrix1"/>
    <dgm:cxn modelId="{73264720-B6ED-483B-A361-D0ED65B7F81C}" type="presParOf" srcId="{5C56ADE9-020B-4516-89E2-0D8F9621A0F0}" destId="{CA10183B-C17B-4CD0-9831-C1D25068BA21}" srcOrd="4" destOrd="0" presId="urn:microsoft.com/office/officeart/2005/8/layout/matrix1"/>
    <dgm:cxn modelId="{D8A65421-071D-4611-A5AA-26F5C5679065}" type="presParOf" srcId="{5C56ADE9-020B-4516-89E2-0D8F9621A0F0}" destId="{FFC38CB5-DF4C-4D39-81F3-BE9A33636916}" srcOrd="5" destOrd="0" presId="urn:microsoft.com/office/officeart/2005/8/layout/matrix1"/>
    <dgm:cxn modelId="{B5C289AB-BDB4-48C2-B992-9FDF7D630F9B}" type="presParOf" srcId="{5C56ADE9-020B-4516-89E2-0D8F9621A0F0}" destId="{DE7D0ABC-68A3-4F9A-AFB7-D2B7C446F837}" srcOrd="6" destOrd="0" presId="urn:microsoft.com/office/officeart/2005/8/layout/matrix1"/>
    <dgm:cxn modelId="{B885E29A-E995-4273-ABC4-F38EE8F20E2C}" type="presParOf" srcId="{5C56ADE9-020B-4516-89E2-0D8F9621A0F0}" destId="{9CB660C7-1F66-4535-8235-97FA5C4362F9}" srcOrd="7" destOrd="0" presId="urn:microsoft.com/office/officeart/2005/8/layout/matrix1"/>
    <dgm:cxn modelId="{051CEF0A-2D5C-41BC-9085-FA762A7A6FF7}" type="presParOf" srcId="{3E2E7124-EA4F-49E1-AD29-68B895B8BE0C}" destId="{9244878D-156F-45EE-B9EC-C6A93BA75FC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1D497-F812-4F76-8E4E-46F005797302}" type="doc">
      <dgm:prSet loTypeId="urn:microsoft.com/office/officeart/2005/8/layout/arrow6" loCatId="relationship" qsTypeId="urn:microsoft.com/office/officeart/2005/8/quickstyle/simple1" qsCatId="simple" csTypeId="urn:microsoft.com/office/officeart/2005/8/colors/accent3_2" csCatId="accent3" phldr="1"/>
      <dgm:spPr/>
      <dgm:t>
        <a:bodyPr/>
        <a:lstStyle/>
        <a:p>
          <a:endParaRPr lang="fr-DZ"/>
        </a:p>
      </dgm:t>
    </dgm:pt>
    <dgm:pt modelId="{AEDF2BC1-0A66-4C8B-A7D0-891E2F464FA5}">
      <dgm:prSet phldrT="[Texte]" custT="1"/>
      <dgm:spPr/>
      <dgm:t>
        <a:bodyPr/>
        <a:lstStyle/>
        <a:p>
          <a:pPr algn="just" rtl="1"/>
          <a:r>
            <a:rPr lang="ar-SA" sz="2000" b="1" dirty="0">
              <a:solidFill>
                <a:schemeClr val="tx1"/>
              </a:solidFill>
              <a:cs typeface="+mj-cs"/>
            </a:rPr>
            <a:t>في 1969 قام كل من كوتلر </a:t>
          </a:r>
          <a:r>
            <a:rPr lang="ar-SA" sz="2000" b="1" dirty="0" err="1">
              <a:solidFill>
                <a:schemeClr val="tx1"/>
              </a:solidFill>
              <a:cs typeface="+mj-cs"/>
            </a:rPr>
            <a:t>وزالتمان</a:t>
          </a:r>
          <a:r>
            <a:rPr lang="ar-SA" sz="2000" b="1" dirty="0">
              <a:solidFill>
                <a:schemeClr val="tx1"/>
              </a:solidFill>
              <a:cs typeface="+mj-cs"/>
            </a:rPr>
            <a:t> </a:t>
          </a:r>
          <a:r>
            <a:rPr lang="ar-DZ" sz="2000" b="1" dirty="0">
              <a:solidFill>
                <a:schemeClr val="tx1"/>
              </a:solidFill>
              <a:cs typeface="+mj-cs"/>
            </a:rPr>
            <a:t>بإقتراح مفهوم جديد للتسويق حينما كانا لا يزالان طلاب بالجامعة في مقال علمي موسوم بعنوان "توسيع مفهوم التسويق </a:t>
          </a:r>
          <a:r>
            <a:rPr lang="fr-FR" sz="2000" b="1" dirty="0" err="1">
              <a:solidFill>
                <a:schemeClr val="tx1"/>
              </a:solidFill>
              <a:cs typeface="+mj-cs"/>
            </a:rPr>
            <a:t>Braodening</a:t>
          </a:r>
          <a:r>
            <a:rPr lang="fr-FR" sz="2000" b="1" dirty="0">
              <a:solidFill>
                <a:schemeClr val="tx1"/>
              </a:solidFill>
              <a:cs typeface="+mj-cs"/>
            </a:rPr>
            <a:t> the Concept of Marketing</a:t>
          </a:r>
          <a:r>
            <a:rPr lang="ar-DZ" sz="2000" b="1" dirty="0">
              <a:solidFill>
                <a:schemeClr val="tx1"/>
              </a:solidFill>
              <a:cs typeface="+mj-cs"/>
            </a:rPr>
            <a:t>"، في هذا المقال تم تقديم ومناقشة التسويق الإجتماعي لأول مرة حيث أن</a:t>
          </a:r>
          <a:r>
            <a:rPr lang="ar-SA" sz="2000" b="1" dirty="0">
              <a:solidFill>
                <a:schemeClr val="tx1"/>
              </a:solidFill>
              <a:cs typeface="+mj-cs"/>
            </a:rPr>
            <a:t> هذا التسويق تم تصنيفه في أوائل السبعينات على أنه نظام تسويقي متميز و</a:t>
          </a:r>
          <a:r>
            <a:rPr lang="ar-DZ" sz="2000" b="1" dirty="0">
              <a:solidFill>
                <a:schemeClr val="tx1"/>
              </a:solidFill>
              <a:cs typeface="+mj-cs"/>
            </a:rPr>
            <a:t>أول من </a:t>
          </a:r>
          <a:r>
            <a:rPr lang="ar-SA" sz="2000" b="1" dirty="0">
              <a:solidFill>
                <a:schemeClr val="tx1"/>
              </a:solidFill>
              <a:cs typeface="+mj-cs"/>
            </a:rPr>
            <a:t>تبنى التسويق الإجتماعي هم المنظمات والجمعيات ذات النهج الإجتماعي كتلك التي تركز على تنظيم الأسرة، التبغ  وفيروس نقص المناعة البشرية.</a:t>
          </a:r>
          <a:endParaRPr lang="fr-DZ" sz="2000" b="1" dirty="0">
            <a:solidFill>
              <a:schemeClr val="tx1"/>
            </a:solidFill>
            <a:cs typeface="+mj-cs"/>
          </a:endParaRPr>
        </a:p>
      </dgm:t>
    </dgm:pt>
    <dgm:pt modelId="{DE9E7D34-BF0F-4E72-ABE2-DF7AE24780ED}" type="parTrans" cxnId="{51AE79CE-F06A-40FE-9534-5544854D479B}">
      <dgm:prSet/>
      <dgm:spPr/>
      <dgm:t>
        <a:bodyPr/>
        <a:lstStyle/>
        <a:p>
          <a:endParaRPr lang="fr-DZ" b="1">
            <a:cs typeface="+mj-cs"/>
          </a:endParaRPr>
        </a:p>
      </dgm:t>
    </dgm:pt>
    <dgm:pt modelId="{ADA55551-FF84-4BCA-8F29-4BD86A61087B}" type="sibTrans" cxnId="{51AE79CE-F06A-40FE-9534-5544854D479B}">
      <dgm:prSet/>
      <dgm:spPr/>
      <dgm:t>
        <a:bodyPr/>
        <a:lstStyle/>
        <a:p>
          <a:endParaRPr lang="fr-DZ" b="1">
            <a:cs typeface="+mj-cs"/>
          </a:endParaRPr>
        </a:p>
      </dgm:t>
    </dgm:pt>
    <dgm:pt modelId="{C509E1C8-CA1B-4F2E-A85A-23CF9ADB957B}">
      <dgm:prSet phldrT="[Texte]"/>
      <dgm:spPr/>
      <dgm:t>
        <a:bodyPr/>
        <a:lstStyle/>
        <a:p>
          <a:r>
            <a:rPr lang="ar-SA" b="1" dirty="0">
              <a:solidFill>
                <a:schemeClr val="tx1"/>
              </a:solidFill>
              <a:cs typeface="+mj-cs"/>
            </a:rPr>
            <a:t>التسويق الاجتماعي هو فرع التسويق الذي يهدف إلى تعزيز أسباب النظام الاجتماعي أو المصلحة العامة. سيلعب التسويق الاجتماعي على القيم الاجتماعية للأهداف من أجل إقناعهم. لخص فيليب كوتلر التحدي في عنوان كتابه الذي نشر في عام 2008: </a:t>
          </a:r>
          <a:endParaRPr lang="fr-FR" b="1" dirty="0">
            <a:solidFill>
              <a:schemeClr val="tx1"/>
            </a:solidFill>
            <a:cs typeface="+mj-cs"/>
          </a:endParaRPr>
        </a:p>
        <a:p>
          <a:r>
            <a:rPr lang="fr-FR" b="1" dirty="0">
              <a:solidFill>
                <a:schemeClr val="tx1"/>
              </a:solidFill>
              <a:cs typeface="+mj-cs"/>
            </a:rPr>
            <a:t>« le marketing social : changer les comportements pour faire le bien ».</a:t>
          </a:r>
          <a:endParaRPr lang="fr-DZ" b="1" dirty="0">
            <a:solidFill>
              <a:schemeClr val="tx1"/>
            </a:solidFill>
            <a:cs typeface="+mj-cs"/>
          </a:endParaRPr>
        </a:p>
      </dgm:t>
    </dgm:pt>
    <dgm:pt modelId="{0CF785D0-B21B-4A41-BC47-0CD1BB2DEF6E}" type="parTrans" cxnId="{9E828B62-7708-4449-9FCD-295E5AEC13E2}">
      <dgm:prSet/>
      <dgm:spPr/>
      <dgm:t>
        <a:bodyPr/>
        <a:lstStyle/>
        <a:p>
          <a:endParaRPr lang="fr-DZ" b="1">
            <a:cs typeface="+mj-cs"/>
          </a:endParaRPr>
        </a:p>
      </dgm:t>
    </dgm:pt>
    <dgm:pt modelId="{B885D9CF-E23A-450B-BB9A-EFA5D7E5CD92}" type="sibTrans" cxnId="{9E828B62-7708-4449-9FCD-295E5AEC13E2}">
      <dgm:prSet/>
      <dgm:spPr/>
      <dgm:t>
        <a:bodyPr/>
        <a:lstStyle/>
        <a:p>
          <a:endParaRPr lang="fr-DZ" b="1">
            <a:cs typeface="+mj-cs"/>
          </a:endParaRPr>
        </a:p>
      </dgm:t>
    </dgm:pt>
    <dgm:pt modelId="{DEE6AF97-A2B4-414D-95F1-4D99F0E83A4E}" type="pres">
      <dgm:prSet presAssocID="{EBE1D497-F812-4F76-8E4E-46F005797302}" presName="compositeShape" presStyleCnt="0">
        <dgm:presLayoutVars>
          <dgm:chMax val="2"/>
          <dgm:dir/>
          <dgm:resizeHandles val="exact"/>
        </dgm:presLayoutVars>
      </dgm:prSet>
      <dgm:spPr/>
    </dgm:pt>
    <dgm:pt modelId="{3E8B93CF-7F0B-4356-B2CA-9B553D4004AE}" type="pres">
      <dgm:prSet presAssocID="{EBE1D497-F812-4F76-8E4E-46F005797302}" presName="ribbon" presStyleLbl="node1" presStyleIdx="0" presStyleCnt="1" custScaleY="113711"/>
      <dgm:spPr/>
    </dgm:pt>
    <dgm:pt modelId="{E76B175B-1236-4F89-8ED1-E1D2C31C4F2A}" type="pres">
      <dgm:prSet presAssocID="{EBE1D497-F812-4F76-8E4E-46F005797302}" presName="leftArrowText" presStyleLbl="node1" presStyleIdx="0" presStyleCnt="1" custScaleX="111489" custScaleY="125983">
        <dgm:presLayoutVars>
          <dgm:chMax val="0"/>
          <dgm:bulletEnabled val="1"/>
        </dgm:presLayoutVars>
      </dgm:prSet>
      <dgm:spPr/>
    </dgm:pt>
    <dgm:pt modelId="{6E5E71E4-D088-464F-886A-54E2F20C0DD2}" type="pres">
      <dgm:prSet presAssocID="{EBE1D497-F812-4F76-8E4E-46F005797302}" presName="rightArrowText" presStyleLbl="node1" presStyleIdx="0" presStyleCnt="1">
        <dgm:presLayoutVars>
          <dgm:chMax val="0"/>
          <dgm:bulletEnabled val="1"/>
        </dgm:presLayoutVars>
      </dgm:prSet>
      <dgm:spPr/>
    </dgm:pt>
  </dgm:ptLst>
  <dgm:cxnLst>
    <dgm:cxn modelId="{9E828B62-7708-4449-9FCD-295E5AEC13E2}" srcId="{EBE1D497-F812-4F76-8E4E-46F005797302}" destId="{C509E1C8-CA1B-4F2E-A85A-23CF9ADB957B}" srcOrd="1" destOrd="0" parTransId="{0CF785D0-B21B-4A41-BC47-0CD1BB2DEF6E}" sibTransId="{B885D9CF-E23A-450B-BB9A-EFA5D7E5CD92}"/>
    <dgm:cxn modelId="{4CDDF04E-5A58-447A-A6CF-5560C73200CC}" type="presOf" srcId="{C509E1C8-CA1B-4F2E-A85A-23CF9ADB957B}" destId="{6E5E71E4-D088-464F-886A-54E2F20C0DD2}" srcOrd="0" destOrd="0" presId="urn:microsoft.com/office/officeart/2005/8/layout/arrow6"/>
    <dgm:cxn modelId="{55751DA4-1A99-443C-A4EE-9525703220EB}" type="presOf" srcId="{EBE1D497-F812-4F76-8E4E-46F005797302}" destId="{DEE6AF97-A2B4-414D-95F1-4D99F0E83A4E}" srcOrd="0" destOrd="0" presId="urn:microsoft.com/office/officeart/2005/8/layout/arrow6"/>
    <dgm:cxn modelId="{E4E50AA9-297A-4836-BC17-1E7F3BDECCDC}" type="presOf" srcId="{AEDF2BC1-0A66-4C8B-A7D0-891E2F464FA5}" destId="{E76B175B-1236-4F89-8ED1-E1D2C31C4F2A}" srcOrd="0" destOrd="0" presId="urn:microsoft.com/office/officeart/2005/8/layout/arrow6"/>
    <dgm:cxn modelId="{51AE79CE-F06A-40FE-9534-5544854D479B}" srcId="{EBE1D497-F812-4F76-8E4E-46F005797302}" destId="{AEDF2BC1-0A66-4C8B-A7D0-891E2F464FA5}" srcOrd="0" destOrd="0" parTransId="{DE9E7D34-BF0F-4E72-ABE2-DF7AE24780ED}" sibTransId="{ADA55551-FF84-4BCA-8F29-4BD86A61087B}"/>
    <dgm:cxn modelId="{43080992-1659-422D-BBAF-1D604054FE23}" type="presParOf" srcId="{DEE6AF97-A2B4-414D-95F1-4D99F0E83A4E}" destId="{3E8B93CF-7F0B-4356-B2CA-9B553D4004AE}" srcOrd="0" destOrd="0" presId="urn:microsoft.com/office/officeart/2005/8/layout/arrow6"/>
    <dgm:cxn modelId="{BCEC7E94-9E22-46A3-A837-C1922FC5F00A}" type="presParOf" srcId="{DEE6AF97-A2B4-414D-95F1-4D99F0E83A4E}" destId="{E76B175B-1236-4F89-8ED1-E1D2C31C4F2A}" srcOrd="1" destOrd="0" presId="urn:microsoft.com/office/officeart/2005/8/layout/arrow6"/>
    <dgm:cxn modelId="{014D78C4-36E1-4247-A8EA-1781942F210F}" type="presParOf" srcId="{DEE6AF97-A2B4-414D-95F1-4D99F0E83A4E}" destId="{6E5E71E4-D088-464F-886A-54E2F20C0DD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1D497-F812-4F76-8E4E-46F005797302}" type="doc">
      <dgm:prSet loTypeId="urn:microsoft.com/office/officeart/2005/8/layout/arrow6" loCatId="relationship" qsTypeId="urn:microsoft.com/office/officeart/2005/8/quickstyle/simple1" qsCatId="simple" csTypeId="urn:microsoft.com/office/officeart/2005/8/colors/accent3_2" csCatId="accent3" phldr="1"/>
      <dgm:spPr/>
      <dgm:t>
        <a:bodyPr/>
        <a:lstStyle/>
        <a:p>
          <a:endParaRPr lang="fr-DZ"/>
        </a:p>
      </dgm:t>
    </dgm:pt>
    <dgm:pt modelId="{AEDF2BC1-0A66-4C8B-A7D0-891E2F464FA5}">
      <dgm:prSet phldrT="[Texte]" custT="1"/>
      <dgm:spPr/>
      <dgm:t>
        <a:bodyPr/>
        <a:lstStyle/>
        <a:p>
          <a:pPr algn="just" rtl="1"/>
          <a:r>
            <a:rPr lang="ar-SA" sz="1600" b="1" dirty="0">
              <a:solidFill>
                <a:schemeClr val="tx1"/>
              </a:solidFill>
              <a:cs typeface="+mj-cs"/>
            </a:rPr>
            <a:t>في 2010 </a:t>
          </a:r>
          <a:r>
            <a:rPr lang="ar-SA" sz="1600" b="1" dirty="0" err="1">
              <a:solidFill>
                <a:schemeClr val="tx1"/>
              </a:solidFill>
              <a:cs typeface="+mj-cs"/>
            </a:rPr>
            <a:t>إقترح</a:t>
          </a:r>
          <a:r>
            <a:rPr lang="ar-SA" sz="1600" b="1" dirty="0">
              <a:solidFill>
                <a:schemeClr val="tx1"/>
              </a:solidFill>
              <a:cs typeface="+mj-cs"/>
            </a:rPr>
            <a:t> </a:t>
          </a:r>
          <a:r>
            <a:rPr lang="ar-DZ" sz="1600" b="1" dirty="0">
              <a:solidFill>
                <a:schemeClr val="tx1"/>
              </a:solidFill>
              <a:cs typeface="+mj-cs"/>
            </a:rPr>
            <a:t>فيليب كوتلر </a:t>
          </a:r>
          <a:r>
            <a:rPr lang="ar-DZ" sz="1600" b="1" dirty="0" err="1">
              <a:solidFill>
                <a:schemeClr val="tx1"/>
              </a:solidFill>
              <a:cs typeface="+mj-cs"/>
            </a:rPr>
            <a:t>وهيرماوان</a:t>
          </a:r>
          <a:r>
            <a:rPr lang="ar-DZ" sz="1600" b="1" dirty="0">
              <a:solidFill>
                <a:schemeClr val="tx1"/>
              </a:solidFill>
              <a:cs typeface="+mj-cs"/>
            </a:rPr>
            <a:t> </a:t>
          </a:r>
          <a:r>
            <a:rPr lang="ar-DZ" sz="1600" b="1" dirty="0" err="1">
              <a:solidFill>
                <a:schemeClr val="tx1"/>
              </a:solidFill>
              <a:cs typeface="+mj-cs"/>
            </a:rPr>
            <a:t>كارتاجايا</a:t>
          </a:r>
          <a:r>
            <a:rPr lang="ar-DZ" sz="1600" b="1" dirty="0">
              <a:solidFill>
                <a:schemeClr val="tx1"/>
              </a:solidFill>
              <a:cs typeface="+mj-cs"/>
            </a:rPr>
            <a:t> </a:t>
          </a:r>
          <a:r>
            <a:rPr lang="ar-SA" sz="1600" b="1" dirty="0">
              <a:solidFill>
                <a:schemeClr val="tx1"/>
              </a:solidFill>
              <a:cs typeface="+mj-cs"/>
            </a:rPr>
            <a:t>وآخرون فكر تسويقي جديد يعزز من قيمة الإنسان (التسويق </a:t>
          </a:r>
          <a:r>
            <a:rPr lang="ar" sz="1600" b="1" dirty="0">
              <a:solidFill>
                <a:schemeClr val="tx1"/>
              </a:solidFill>
              <a:cs typeface="+mj-cs"/>
            </a:rPr>
            <a:t>3.0</a:t>
          </a:r>
          <a:r>
            <a:rPr lang="ar-SA" sz="1600" b="1" dirty="0">
              <a:solidFill>
                <a:schemeClr val="tx1"/>
              </a:solidFill>
              <a:cs typeface="+mj-cs"/>
            </a:rPr>
            <a:t>)، ليكون هذا التوجه هو الأحدث في الفكر التسويقي الذي عرفه العالم على مدى سنين، </a:t>
          </a:r>
          <a:r>
            <a:rPr lang="ar-DZ" sz="1600" b="1" dirty="0">
              <a:solidFill>
                <a:schemeClr val="tx1"/>
              </a:solidFill>
              <a:cs typeface="+mj-cs"/>
            </a:rPr>
            <a:t>تعود فكر</a:t>
          </a:r>
          <a:r>
            <a:rPr lang="ar-SA" sz="1600" b="1" dirty="0">
              <a:solidFill>
                <a:schemeClr val="tx1"/>
              </a:solidFill>
              <a:cs typeface="+mj-cs"/>
            </a:rPr>
            <a:t>ته </a:t>
          </a:r>
          <a:r>
            <a:rPr lang="ar-DZ" sz="1600" b="1" dirty="0">
              <a:solidFill>
                <a:schemeClr val="tx1"/>
              </a:solidFill>
              <a:cs typeface="+mj-cs"/>
            </a:rPr>
            <a:t>الى مجموعة إستشاريين في </a:t>
          </a:r>
          <a:r>
            <a:rPr lang="fr-FR" sz="1600" b="1" dirty="0">
              <a:solidFill>
                <a:schemeClr val="tx1"/>
              </a:solidFill>
              <a:cs typeface="+mj-cs"/>
            </a:rPr>
            <a:t>Mark Plus</a:t>
          </a:r>
          <a:r>
            <a:rPr lang="ar-DZ" sz="1600" b="1" dirty="0">
              <a:solidFill>
                <a:schemeClr val="tx1"/>
              </a:solidFill>
              <a:cs typeface="+mj-cs"/>
            </a:rPr>
            <a:t> وهي شركة خدمات تسويقية تنشط في جنوب شرق آسيا في نوفمبر 2005 بقيادة </a:t>
          </a:r>
          <a:r>
            <a:rPr lang="ar-DZ" sz="1600" b="1" dirty="0" err="1">
              <a:solidFill>
                <a:schemeClr val="tx1"/>
              </a:solidFill>
              <a:cs typeface="+mj-cs"/>
            </a:rPr>
            <a:t>هيرماوان</a:t>
          </a:r>
          <a:r>
            <a:rPr lang="ar-DZ" sz="1600" b="1" dirty="0">
              <a:solidFill>
                <a:schemeClr val="tx1"/>
              </a:solidFill>
              <a:cs typeface="+mj-cs"/>
            </a:rPr>
            <a:t> </a:t>
          </a:r>
          <a:r>
            <a:rPr lang="ar-DZ" sz="1600" b="1" dirty="0" err="1">
              <a:solidFill>
                <a:schemeClr val="tx1"/>
              </a:solidFill>
              <a:cs typeface="+mj-cs"/>
            </a:rPr>
            <a:t>كارتاجايا</a:t>
          </a:r>
          <a:r>
            <a:rPr lang="ar-SA" sz="1600" b="1" dirty="0">
              <a:solidFill>
                <a:schemeClr val="tx1"/>
              </a:solidFill>
              <a:cs typeface="+mj-cs"/>
            </a:rPr>
            <a:t>، و</a:t>
          </a:r>
          <a:r>
            <a:rPr lang="ar-DZ" sz="1600" b="1" dirty="0">
              <a:solidFill>
                <a:schemeClr val="tx1"/>
              </a:solidFill>
              <a:cs typeface="+mj-cs"/>
            </a:rPr>
            <a:t>بعد عامين من ميلاد هذا المفهوم أطلق فيليب كوتلر </a:t>
          </a:r>
          <a:r>
            <a:rPr lang="ar-DZ" sz="1600" b="1" dirty="0" err="1">
              <a:solidFill>
                <a:schemeClr val="tx1"/>
              </a:solidFill>
              <a:cs typeface="+mj-cs"/>
            </a:rPr>
            <a:t>وهيرماوان</a:t>
          </a:r>
          <a:r>
            <a:rPr lang="ar-DZ" sz="1600" b="1" dirty="0">
              <a:solidFill>
                <a:schemeClr val="tx1"/>
              </a:solidFill>
              <a:cs typeface="+mj-cs"/>
            </a:rPr>
            <a:t> </a:t>
          </a:r>
          <a:r>
            <a:rPr lang="ar-DZ" sz="1600" b="1" dirty="0" err="1">
              <a:solidFill>
                <a:schemeClr val="tx1"/>
              </a:solidFill>
              <a:cs typeface="+mj-cs"/>
            </a:rPr>
            <a:t>كارتاجايا</a:t>
          </a:r>
          <a:r>
            <a:rPr lang="ar-DZ" sz="1600" b="1" dirty="0">
              <a:solidFill>
                <a:schemeClr val="tx1"/>
              </a:solidFill>
              <a:cs typeface="+mj-cs"/>
            </a:rPr>
            <a:t> مسودة تخطيطية لهذا التوجه التسويقي في الذكرى الأربعين لتأسيس رابطة دول جنوب شرق آسيا (</a:t>
          </a:r>
          <a:r>
            <a:rPr lang="fr-FR" sz="1600" b="1" dirty="0">
              <a:solidFill>
                <a:schemeClr val="tx1"/>
              </a:solidFill>
              <a:cs typeface="+mj-cs"/>
            </a:rPr>
            <a:t>ASEAN</a:t>
          </a:r>
          <a:r>
            <a:rPr lang="ar-DZ" sz="1600" b="1" dirty="0">
              <a:solidFill>
                <a:schemeClr val="tx1"/>
              </a:solidFill>
              <a:cs typeface="+mj-cs"/>
            </a:rPr>
            <a:t>) في جاكرتا لتكون مهدا لهذا التسويق الذي إنتقل ليداعب روح الإنسانية في ظل تطور الإقتصاد الرقمي والتحولات الجوهرية في الإقتصاد العالمي.</a:t>
          </a:r>
          <a:endParaRPr lang="fr-DZ" sz="1600" b="1" dirty="0">
            <a:solidFill>
              <a:schemeClr val="tx1"/>
            </a:solidFill>
            <a:cs typeface="+mj-cs"/>
          </a:endParaRPr>
        </a:p>
      </dgm:t>
    </dgm:pt>
    <dgm:pt modelId="{DE9E7D34-BF0F-4E72-ABE2-DF7AE24780ED}" type="parTrans" cxnId="{51AE79CE-F06A-40FE-9534-5544854D479B}">
      <dgm:prSet/>
      <dgm:spPr/>
      <dgm:t>
        <a:bodyPr/>
        <a:lstStyle/>
        <a:p>
          <a:endParaRPr lang="fr-DZ" b="1">
            <a:cs typeface="+mj-cs"/>
          </a:endParaRPr>
        </a:p>
      </dgm:t>
    </dgm:pt>
    <dgm:pt modelId="{ADA55551-FF84-4BCA-8F29-4BD86A61087B}" type="sibTrans" cxnId="{51AE79CE-F06A-40FE-9534-5544854D479B}">
      <dgm:prSet/>
      <dgm:spPr/>
      <dgm:t>
        <a:bodyPr/>
        <a:lstStyle/>
        <a:p>
          <a:endParaRPr lang="fr-DZ" b="1">
            <a:cs typeface="+mj-cs"/>
          </a:endParaRPr>
        </a:p>
      </dgm:t>
    </dgm:pt>
    <dgm:pt modelId="{C509E1C8-CA1B-4F2E-A85A-23CF9ADB957B}">
      <dgm:prSet phldrT="[Texte]"/>
      <dgm:spPr/>
      <dgm:t>
        <a:bodyPr/>
        <a:lstStyle/>
        <a:p>
          <a:pPr algn="just" rtl="1"/>
          <a:r>
            <a:rPr lang="ar-SA" b="1" dirty="0">
              <a:solidFill>
                <a:schemeClr val="tx1"/>
              </a:solidFill>
              <a:cs typeface="+mj-cs"/>
            </a:rPr>
            <a:t>هو التسويق الذي يضع المفهوم التسويقي في عصر التطلعات الإنسانية، القيم والروح، فهو يعتبر العملاء بشر كاملون لا ينبغي أبدا إهمال إحتياجاتهم وآمالهم الكامنة، هذا التسويق مبني على مبدأ التشاركية والثقافة والتسويق الروحي.</a:t>
          </a:r>
          <a:endParaRPr lang="fr-DZ" b="1" dirty="0">
            <a:solidFill>
              <a:schemeClr val="tx1"/>
            </a:solidFill>
            <a:cs typeface="+mj-cs"/>
          </a:endParaRPr>
        </a:p>
      </dgm:t>
    </dgm:pt>
    <dgm:pt modelId="{0CF785D0-B21B-4A41-BC47-0CD1BB2DEF6E}" type="parTrans" cxnId="{9E828B62-7708-4449-9FCD-295E5AEC13E2}">
      <dgm:prSet/>
      <dgm:spPr/>
      <dgm:t>
        <a:bodyPr/>
        <a:lstStyle/>
        <a:p>
          <a:endParaRPr lang="fr-DZ" b="1">
            <a:cs typeface="+mj-cs"/>
          </a:endParaRPr>
        </a:p>
      </dgm:t>
    </dgm:pt>
    <dgm:pt modelId="{B885D9CF-E23A-450B-BB9A-EFA5D7E5CD92}" type="sibTrans" cxnId="{9E828B62-7708-4449-9FCD-295E5AEC13E2}">
      <dgm:prSet/>
      <dgm:spPr/>
      <dgm:t>
        <a:bodyPr/>
        <a:lstStyle/>
        <a:p>
          <a:endParaRPr lang="fr-DZ" b="1">
            <a:cs typeface="+mj-cs"/>
          </a:endParaRPr>
        </a:p>
      </dgm:t>
    </dgm:pt>
    <dgm:pt modelId="{DEE6AF97-A2B4-414D-95F1-4D99F0E83A4E}" type="pres">
      <dgm:prSet presAssocID="{EBE1D497-F812-4F76-8E4E-46F005797302}" presName="compositeShape" presStyleCnt="0">
        <dgm:presLayoutVars>
          <dgm:chMax val="2"/>
          <dgm:dir/>
          <dgm:resizeHandles val="exact"/>
        </dgm:presLayoutVars>
      </dgm:prSet>
      <dgm:spPr/>
    </dgm:pt>
    <dgm:pt modelId="{3E8B93CF-7F0B-4356-B2CA-9B553D4004AE}" type="pres">
      <dgm:prSet presAssocID="{EBE1D497-F812-4F76-8E4E-46F005797302}" presName="ribbon" presStyleLbl="node1" presStyleIdx="0" presStyleCnt="1" custScaleY="113711"/>
      <dgm:spPr/>
    </dgm:pt>
    <dgm:pt modelId="{E76B175B-1236-4F89-8ED1-E1D2C31C4F2A}" type="pres">
      <dgm:prSet presAssocID="{EBE1D497-F812-4F76-8E4E-46F005797302}" presName="leftArrowText" presStyleLbl="node1" presStyleIdx="0" presStyleCnt="1" custScaleX="102997" custScaleY="125983">
        <dgm:presLayoutVars>
          <dgm:chMax val="0"/>
          <dgm:bulletEnabled val="1"/>
        </dgm:presLayoutVars>
      </dgm:prSet>
      <dgm:spPr/>
    </dgm:pt>
    <dgm:pt modelId="{6E5E71E4-D088-464F-886A-54E2F20C0DD2}" type="pres">
      <dgm:prSet presAssocID="{EBE1D497-F812-4F76-8E4E-46F005797302}" presName="rightArrowText" presStyleLbl="node1" presStyleIdx="0" presStyleCnt="1">
        <dgm:presLayoutVars>
          <dgm:chMax val="0"/>
          <dgm:bulletEnabled val="1"/>
        </dgm:presLayoutVars>
      </dgm:prSet>
      <dgm:spPr/>
    </dgm:pt>
  </dgm:ptLst>
  <dgm:cxnLst>
    <dgm:cxn modelId="{9E828B62-7708-4449-9FCD-295E5AEC13E2}" srcId="{EBE1D497-F812-4F76-8E4E-46F005797302}" destId="{C509E1C8-CA1B-4F2E-A85A-23CF9ADB957B}" srcOrd="1" destOrd="0" parTransId="{0CF785D0-B21B-4A41-BC47-0CD1BB2DEF6E}" sibTransId="{B885D9CF-E23A-450B-BB9A-EFA5D7E5CD92}"/>
    <dgm:cxn modelId="{4CDDF04E-5A58-447A-A6CF-5560C73200CC}" type="presOf" srcId="{C509E1C8-CA1B-4F2E-A85A-23CF9ADB957B}" destId="{6E5E71E4-D088-464F-886A-54E2F20C0DD2}" srcOrd="0" destOrd="0" presId="urn:microsoft.com/office/officeart/2005/8/layout/arrow6"/>
    <dgm:cxn modelId="{55751DA4-1A99-443C-A4EE-9525703220EB}" type="presOf" srcId="{EBE1D497-F812-4F76-8E4E-46F005797302}" destId="{DEE6AF97-A2B4-414D-95F1-4D99F0E83A4E}" srcOrd="0" destOrd="0" presId="urn:microsoft.com/office/officeart/2005/8/layout/arrow6"/>
    <dgm:cxn modelId="{E4E50AA9-297A-4836-BC17-1E7F3BDECCDC}" type="presOf" srcId="{AEDF2BC1-0A66-4C8B-A7D0-891E2F464FA5}" destId="{E76B175B-1236-4F89-8ED1-E1D2C31C4F2A}" srcOrd="0" destOrd="0" presId="urn:microsoft.com/office/officeart/2005/8/layout/arrow6"/>
    <dgm:cxn modelId="{51AE79CE-F06A-40FE-9534-5544854D479B}" srcId="{EBE1D497-F812-4F76-8E4E-46F005797302}" destId="{AEDF2BC1-0A66-4C8B-A7D0-891E2F464FA5}" srcOrd="0" destOrd="0" parTransId="{DE9E7D34-BF0F-4E72-ABE2-DF7AE24780ED}" sibTransId="{ADA55551-FF84-4BCA-8F29-4BD86A61087B}"/>
    <dgm:cxn modelId="{43080992-1659-422D-BBAF-1D604054FE23}" type="presParOf" srcId="{DEE6AF97-A2B4-414D-95F1-4D99F0E83A4E}" destId="{3E8B93CF-7F0B-4356-B2CA-9B553D4004AE}" srcOrd="0" destOrd="0" presId="urn:microsoft.com/office/officeart/2005/8/layout/arrow6"/>
    <dgm:cxn modelId="{BCEC7E94-9E22-46A3-A837-C1922FC5F00A}" type="presParOf" srcId="{DEE6AF97-A2B4-414D-95F1-4D99F0E83A4E}" destId="{E76B175B-1236-4F89-8ED1-E1D2C31C4F2A}" srcOrd="1" destOrd="0" presId="urn:microsoft.com/office/officeart/2005/8/layout/arrow6"/>
    <dgm:cxn modelId="{014D78C4-36E1-4247-A8EA-1781942F210F}" type="presParOf" srcId="{DEE6AF97-A2B4-414D-95F1-4D99F0E83A4E}" destId="{6E5E71E4-D088-464F-886A-54E2F20C0DD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934A8A-1B19-4BC3-A66A-AC8289C24C21}"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fr-DZ"/>
        </a:p>
      </dgm:t>
    </dgm:pt>
    <dgm:pt modelId="{D1C596A0-7182-4CDF-90FF-BD91DE7C973F}">
      <dgm:prSet phldrT="[Texte]" custT="1"/>
      <dgm:spPr/>
      <dgm:t>
        <a:bodyPr/>
        <a:lstStyle/>
        <a:p>
          <a:r>
            <a:rPr lang="fr-FR" sz="2400" b="1" dirty="0">
              <a:latin typeface="Times New Roman" panose="02020603050405020304" pitchFamily="18" charset="0"/>
              <a:cs typeface="Times New Roman" panose="02020603050405020304" pitchFamily="18" charset="0"/>
            </a:rPr>
            <a:t>Non Profit Marketing</a:t>
          </a:r>
          <a:endParaRPr lang="fr-DZ" sz="2400" b="1" dirty="0">
            <a:latin typeface="Times New Roman" panose="02020603050405020304" pitchFamily="18" charset="0"/>
            <a:cs typeface="Times New Roman" panose="02020603050405020304" pitchFamily="18" charset="0"/>
          </a:endParaRPr>
        </a:p>
      </dgm:t>
    </dgm:pt>
    <dgm:pt modelId="{DDCBDF2A-86F3-4503-83F4-43F1F9B4D3F6}" type="parTrans" cxnId="{DFA9DB28-1F23-4402-BF41-948A1B3CE257}">
      <dgm:prSet/>
      <dgm:spPr/>
      <dgm:t>
        <a:bodyPr/>
        <a:lstStyle/>
        <a:p>
          <a:endParaRPr lang="fr-DZ" sz="2800" b="1">
            <a:cs typeface="+mj-cs"/>
          </a:endParaRPr>
        </a:p>
      </dgm:t>
    </dgm:pt>
    <dgm:pt modelId="{42485ADF-B907-404D-986C-13EB139956A7}" type="sibTrans" cxnId="{DFA9DB28-1F23-4402-BF41-948A1B3CE257}">
      <dgm:prSet custT="1"/>
      <dgm:spPr/>
      <dgm:t>
        <a:bodyPr/>
        <a:lstStyle/>
        <a:p>
          <a:r>
            <a:rPr lang="ar-SA" sz="2800" b="1" dirty="0">
              <a:cs typeface="+mj-cs"/>
            </a:rPr>
            <a:t>التسويق غير الربحي</a:t>
          </a:r>
          <a:endParaRPr lang="fr-DZ" sz="2800" b="1" dirty="0">
            <a:cs typeface="+mj-cs"/>
          </a:endParaRPr>
        </a:p>
      </dgm:t>
    </dgm:pt>
    <dgm:pt modelId="{E5BF3D5B-B656-4320-B48D-470DC623CC71}">
      <dgm:prSet phldrT="[Texte]" custT="1"/>
      <dgm:spPr/>
      <dgm:t>
        <a:bodyPr/>
        <a:lstStyle/>
        <a:p>
          <a:r>
            <a:rPr lang="fr-FR" sz="2800" b="1" dirty="0">
              <a:latin typeface="Times New Roman" panose="02020603050405020304" pitchFamily="18" charset="0"/>
              <a:cs typeface="Times New Roman" panose="02020603050405020304" pitchFamily="18" charset="0"/>
            </a:rPr>
            <a:t>Point-of-Sale Campaign</a:t>
          </a:r>
          <a:endParaRPr lang="fr-DZ" sz="2800" b="1" dirty="0">
            <a:latin typeface="Times New Roman" panose="02020603050405020304" pitchFamily="18" charset="0"/>
            <a:cs typeface="Times New Roman" panose="02020603050405020304" pitchFamily="18" charset="0"/>
          </a:endParaRPr>
        </a:p>
      </dgm:t>
    </dgm:pt>
    <dgm:pt modelId="{EBDDB40B-5974-4001-BA33-9496A7B20CEB}" type="parTrans" cxnId="{E17E875C-9E40-46F3-887F-067B13DC461B}">
      <dgm:prSet/>
      <dgm:spPr/>
      <dgm:t>
        <a:bodyPr/>
        <a:lstStyle/>
        <a:p>
          <a:endParaRPr lang="fr-DZ" sz="2800" b="1">
            <a:cs typeface="+mj-cs"/>
          </a:endParaRPr>
        </a:p>
      </dgm:t>
    </dgm:pt>
    <dgm:pt modelId="{FBF956F4-CFE0-47E3-9792-7ECDDD37B523}" type="sibTrans" cxnId="{E17E875C-9E40-46F3-887F-067B13DC461B}">
      <dgm:prSet custT="1"/>
      <dgm:spPr/>
      <dgm:t>
        <a:bodyPr/>
        <a:lstStyle/>
        <a:p>
          <a:r>
            <a:rPr lang="ar-SA" sz="2800" b="1" dirty="0">
              <a:cs typeface="+mj-cs"/>
            </a:rPr>
            <a:t>حملة نقاط البيع</a:t>
          </a:r>
          <a:endParaRPr lang="fr-DZ" sz="2800" b="1" dirty="0">
            <a:cs typeface="+mj-cs"/>
          </a:endParaRPr>
        </a:p>
      </dgm:t>
    </dgm:pt>
    <dgm:pt modelId="{F32FEA75-6576-4A23-8D85-09F2D16547F5}">
      <dgm:prSet phldrT="[Texte]" custT="1"/>
      <dgm:spPr/>
      <dgm:t>
        <a:bodyPr/>
        <a:lstStyle/>
        <a:p>
          <a:r>
            <a:rPr lang="fr-FR" sz="2800" b="1" dirty="0">
              <a:latin typeface="Times New Roman" panose="02020603050405020304" pitchFamily="18" charset="0"/>
              <a:cs typeface="Times New Roman" panose="02020603050405020304" pitchFamily="18" charset="0"/>
            </a:rPr>
            <a:t>Message-</a:t>
          </a:r>
          <a:r>
            <a:rPr lang="fr-FR" sz="2800" b="1" dirty="0" err="1">
              <a:latin typeface="Times New Roman" panose="02020603050405020304" pitchFamily="18" charset="0"/>
              <a:cs typeface="Times New Roman" panose="02020603050405020304" pitchFamily="18" charset="0"/>
            </a:rPr>
            <a:t>Focused</a:t>
          </a:r>
          <a:r>
            <a:rPr lang="fr-FR" sz="2800" b="1" dirty="0">
              <a:latin typeface="Times New Roman" panose="02020603050405020304" pitchFamily="18" charset="0"/>
              <a:cs typeface="Times New Roman" panose="02020603050405020304" pitchFamily="18" charset="0"/>
            </a:rPr>
            <a:t> Campaign</a:t>
          </a:r>
          <a:endParaRPr lang="fr-DZ" sz="2800" b="1" dirty="0">
            <a:latin typeface="Times New Roman" panose="02020603050405020304" pitchFamily="18" charset="0"/>
            <a:cs typeface="Times New Roman" panose="02020603050405020304" pitchFamily="18" charset="0"/>
          </a:endParaRPr>
        </a:p>
      </dgm:t>
    </dgm:pt>
    <dgm:pt modelId="{EB9B70F9-33D2-45CD-8449-EDCBE547EC60}" type="parTrans" cxnId="{C65BC859-FB69-4E1C-9240-B97C8CFC172F}">
      <dgm:prSet/>
      <dgm:spPr/>
      <dgm:t>
        <a:bodyPr/>
        <a:lstStyle/>
        <a:p>
          <a:endParaRPr lang="fr-DZ" sz="2800" b="1">
            <a:cs typeface="+mj-cs"/>
          </a:endParaRPr>
        </a:p>
      </dgm:t>
    </dgm:pt>
    <dgm:pt modelId="{B894193D-5328-4659-934B-F09B3283FC21}" type="sibTrans" cxnId="{C65BC859-FB69-4E1C-9240-B97C8CFC172F}">
      <dgm:prSet custT="1"/>
      <dgm:spPr/>
      <dgm:t>
        <a:bodyPr/>
        <a:lstStyle/>
        <a:p>
          <a:r>
            <a:rPr lang="ar-SA" sz="2400" b="1" dirty="0">
              <a:cs typeface="+mj-cs"/>
            </a:rPr>
            <a:t>حملة تركز على الرسائل</a:t>
          </a:r>
          <a:endParaRPr lang="fr-DZ" sz="2400" b="1" dirty="0">
            <a:cs typeface="+mj-cs"/>
          </a:endParaRPr>
        </a:p>
      </dgm:t>
    </dgm:pt>
    <dgm:pt modelId="{DAC86B54-78C7-4367-95F5-DC9302585F3B}">
      <dgm:prSet phldrT="[Texte]" custT="1"/>
      <dgm:spPr/>
      <dgm:t>
        <a:bodyPr/>
        <a:lstStyle/>
        <a:p>
          <a:r>
            <a:rPr lang="fr-FR" sz="2800" b="1" dirty="0" err="1">
              <a:latin typeface="Times New Roman" panose="02020603050405020304" pitchFamily="18" charset="0"/>
              <a:cs typeface="Times New Roman" panose="02020603050405020304" pitchFamily="18" charset="0"/>
            </a:rPr>
            <a:t>Transactional</a:t>
          </a:r>
          <a:r>
            <a:rPr lang="fr-FR" sz="2800" b="1" dirty="0">
              <a:latin typeface="Times New Roman" panose="02020603050405020304" pitchFamily="18" charset="0"/>
              <a:cs typeface="Times New Roman" panose="02020603050405020304" pitchFamily="18" charset="0"/>
            </a:rPr>
            <a:t> Campaign</a:t>
          </a:r>
          <a:endParaRPr lang="fr-DZ" sz="2800" b="1" dirty="0">
            <a:latin typeface="Times New Roman" panose="02020603050405020304" pitchFamily="18" charset="0"/>
            <a:cs typeface="Times New Roman" panose="02020603050405020304" pitchFamily="18" charset="0"/>
          </a:endParaRPr>
        </a:p>
      </dgm:t>
    </dgm:pt>
    <dgm:pt modelId="{64ECEE6D-6774-48C3-9F39-0D8010E66B0D}" type="parTrans" cxnId="{830A7D5A-8C5F-46F2-8D1B-91922EC27562}">
      <dgm:prSet/>
      <dgm:spPr/>
      <dgm:t>
        <a:bodyPr/>
        <a:lstStyle/>
        <a:p>
          <a:endParaRPr lang="fr-DZ" sz="2800" b="1">
            <a:cs typeface="+mj-cs"/>
          </a:endParaRPr>
        </a:p>
      </dgm:t>
    </dgm:pt>
    <dgm:pt modelId="{1F34C7CF-DDC9-4132-9EDF-1C9C77D57BFC}" type="sibTrans" cxnId="{830A7D5A-8C5F-46F2-8D1B-91922EC27562}">
      <dgm:prSet custT="1"/>
      <dgm:spPr/>
      <dgm:t>
        <a:bodyPr/>
        <a:lstStyle/>
        <a:p>
          <a:r>
            <a:rPr lang="ar-SA" sz="2800" b="1" dirty="0">
              <a:cs typeface="+mj-cs"/>
            </a:rPr>
            <a:t>حملة المعاملات</a:t>
          </a:r>
          <a:endParaRPr lang="fr-DZ" sz="2800" b="1" dirty="0">
            <a:cs typeface="+mj-cs"/>
          </a:endParaRPr>
        </a:p>
      </dgm:t>
    </dgm:pt>
    <dgm:pt modelId="{A4C7612B-93BB-4C85-9303-A42963016D78}" type="pres">
      <dgm:prSet presAssocID="{72934A8A-1B19-4BC3-A66A-AC8289C24C21}" presName="hierChild1" presStyleCnt="0">
        <dgm:presLayoutVars>
          <dgm:orgChart val="1"/>
          <dgm:chPref val="1"/>
          <dgm:dir/>
          <dgm:animOne val="branch"/>
          <dgm:animLvl val="lvl"/>
          <dgm:resizeHandles/>
        </dgm:presLayoutVars>
      </dgm:prSet>
      <dgm:spPr/>
    </dgm:pt>
    <dgm:pt modelId="{6B96F654-BF92-4D86-9A93-5F34B2E47988}" type="pres">
      <dgm:prSet presAssocID="{D1C596A0-7182-4CDF-90FF-BD91DE7C973F}" presName="hierRoot1" presStyleCnt="0">
        <dgm:presLayoutVars>
          <dgm:hierBranch val="init"/>
        </dgm:presLayoutVars>
      </dgm:prSet>
      <dgm:spPr/>
    </dgm:pt>
    <dgm:pt modelId="{E10A1548-1D4C-44FB-B3CE-E1D8184F8DC5}" type="pres">
      <dgm:prSet presAssocID="{D1C596A0-7182-4CDF-90FF-BD91DE7C973F}" presName="rootComposite1" presStyleCnt="0"/>
      <dgm:spPr/>
    </dgm:pt>
    <dgm:pt modelId="{9430DDF6-F301-4933-9F7D-B743A8600F8C}" type="pres">
      <dgm:prSet presAssocID="{D1C596A0-7182-4CDF-90FF-BD91DE7C973F}" presName="rootText1" presStyleLbl="node0" presStyleIdx="0" presStyleCnt="1">
        <dgm:presLayoutVars>
          <dgm:chMax/>
          <dgm:chPref val="3"/>
        </dgm:presLayoutVars>
      </dgm:prSet>
      <dgm:spPr/>
    </dgm:pt>
    <dgm:pt modelId="{7FF101F6-C5BF-4E04-9A4D-FC8C0697B736}" type="pres">
      <dgm:prSet presAssocID="{D1C596A0-7182-4CDF-90FF-BD91DE7C973F}" presName="titleText1" presStyleLbl="fgAcc0" presStyleIdx="0" presStyleCnt="1">
        <dgm:presLayoutVars>
          <dgm:chMax val="0"/>
          <dgm:chPref val="0"/>
        </dgm:presLayoutVars>
      </dgm:prSet>
      <dgm:spPr/>
    </dgm:pt>
    <dgm:pt modelId="{DBFED7A3-5824-4AE3-AB4B-E6C39AF0ABE2}" type="pres">
      <dgm:prSet presAssocID="{D1C596A0-7182-4CDF-90FF-BD91DE7C973F}" presName="rootConnector1" presStyleLbl="node1" presStyleIdx="0" presStyleCnt="3"/>
      <dgm:spPr/>
    </dgm:pt>
    <dgm:pt modelId="{9C7AA901-C887-4D4F-BE61-6A075C3E6EE5}" type="pres">
      <dgm:prSet presAssocID="{D1C596A0-7182-4CDF-90FF-BD91DE7C973F}" presName="hierChild2" presStyleCnt="0"/>
      <dgm:spPr/>
    </dgm:pt>
    <dgm:pt modelId="{E908395A-2B54-402D-8D0A-C195E12F1FE1}" type="pres">
      <dgm:prSet presAssocID="{EBDDB40B-5974-4001-BA33-9496A7B20CEB}" presName="Name37" presStyleLbl="parChTrans1D2" presStyleIdx="0" presStyleCnt="3"/>
      <dgm:spPr/>
    </dgm:pt>
    <dgm:pt modelId="{61D4C46E-89FF-4A6C-AEA1-79818B8BA2C2}" type="pres">
      <dgm:prSet presAssocID="{E5BF3D5B-B656-4320-B48D-470DC623CC71}" presName="hierRoot2" presStyleCnt="0">
        <dgm:presLayoutVars>
          <dgm:hierBranch val="init"/>
        </dgm:presLayoutVars>
      </dgm:prSet>
      <dgm:spPr/>
    </dgm:pt>
    <dgm:pt modelId="{7F5838E9-96FE-4C19-ABAB-7FB0DC080F34}" type="pres">
      <dgm:prSet presAssocID="{E5BF3D5B-B656-4320-B48D-470DC623CC71}" presName="rootComposite" presStyleCnt="0"/>
      <dgm:spPr/>
    </dgm:pt>
    <dgm:pt modelId="{ECC48B8E-2DF4-4BD8-BE1B-0F0D14B94910}" type="pres">
      <dgm:prSet presAssocID="{E5BF3D5B-B656-4320-B48D-470DC623CC71}" presName="rootText" presStyleLbl="node1" presStyleIdx="0" presStyleCnt="3">
        <dgm:presLayoutVars>
          <dgm:chMax/>
          <dgm:chPref val="3"/>
        </dgm:presLayoutVars>
      </dgm:prSet>
      <dgm:spPr/>
    </dgm:pt>
    <dgm:pt modelId="{49F3299B-249A-49A0-B461-81222D6B60CA}" type="pres">
      <dgm:prSet presAssocID="{E5BF3D5B-B656-4320-B48D-470DC623CC71}" presName="titleText2" presStyleLbl="fgAcc1" presStyleIdx="0" presStyleCnt="3">
        <dgm:presLayoutVars>
          <dgm:chMax val="0"/>
          <dgm:chPref val="0"/>
        </dgm:presLayoutVars>
      </dgm:prSet>
      <dgm:spPr/>
    </dgm:pt>
    <dgm:pt modelId="{4CD89D5D-5025-4ED7-9B52-3785789DFC79}" type="pres">
      <dgm:prSet presAssocID="{E5BF3D5B-B656-4320-B48D-470DC623CC71}" presName="rootConnector" presStyleLbl="node2" presStyleIdx="0" presStyleCnt="0"/>
      <dgm:spPr/>
    </dgm:pt>
    <dgm:pt modelId="{A9290819-E259-4EA5-B9EA-15C160150E67}" type="pres">
      <dgm:prSet presAssocID="{E5BF3D5B-B656-4320-B48D-470DC623CC71}" presName="hierChild4" presStyleCnt="0"/>
      <dgm:spPr/>
    </dgm:pt>
    <dgm:pt modelId="{C399BC71-70C9-4CA4-8341-B4AB38E3F0FE}" type="pres">
      <dgm:prSet presAssocID="{E5BF3D5B-B656-4320-B48D-470DC623CC71}" presName="hierChild5" presStyleCnt="0"/>
      <dgm:spPr/>
    </dgm:pt>
    <dgm:pt modelId="{035B1C2C-94E2-4EA5-A372-8777967A1E13}" type="pres">
      <dgm:prSet presAssocID="{EB9B70F9-33D2-45CD-8449-EDCBE547EC60}" presName="Name37" presStyleLbl="parChTrans1D2" presStyleIdx="1" presStyleCnt="3"/>
      <dgm:spPr/>
    </dgm:pt>
    <dgm:pt modelId="{AC9234BB-2B1D-44B3-8A44-99CD4C16740A}" type="pres">
      <dgm:prSet presAssocID="{F32FEA75-6576-4A23-8D85-09F2D16547F5}" presName="hierRoot2" presStyleCnt="0">
        <dgm:presLayoutVars>
          <dgm:hierBranch val="init"/>
        </dgm:presLayoutVars>
      </dgm:prSet>
      <dgm:spPr/>
    </dgm:pt>
    <dgm:pt modelId="{25650F7E-8C77-4E93-AB71-9A4E0809588B}" type="pres">
      <dgm:prSet presAssocID="{F32FEA75-6576-4A23-8D85-09F2D16547F5}" presName="rootComposite" presStyleCnt="0"/>
      <dgm:spPr/>
    </dgm:pt>
    <dgm:pt modelId="{EE5A7B12-D6AE-4733-980C-10903D0B3A0C}" type="pres">
      <dgm:prSet presAssocID="{F32FEA75-6576-4A23-8D85-09F2D16547F5}" presName="rootText" presStyleLbl="node1" presStyleIdx="1" presStyleCnt="3">
        <dgm:presLayoutVars>
          <dgm:chMax/>
          <dgm:chPref val="3"/>
        </dgm:presLayoutVars>
      </dgm:prSet>
      <dgm:spPr/>
    </dgm:pt>
    <dgm:pt modelId="{9CE2B2B1-B219-46A5-8547-64AFEC3436FC}" type="pres">
      <dgm:prSet presAssocID="{F32FEA75-6576-4A23-8D85-09F2D16547F5}" presName="titleText2" presStyleLbl="fgAcc1" presStyleIdx="1" presStyleCnt="3">
        <dgm:presLayoutVars>
          <dgm:chMax val="0"/>
          <dgm:chPref val="0"/>
        </dgm:presLayoutVars>
      </dgm:prSet>
      <dgm:spPr/>
    </dgm:pt>
    <dgm:pt modelId="{48345039-682E-4255-96EC-0E885FC682FA}" type="pres">
      <dgm:prSet presAssocID="{F32FEA75-6576-4A23-8D85-09F2D16547F5}" presName="rootConnector" presStyleLbl="node2" presStyleIdx="0" presStyleCnt="0"/>
      <dgm:spPr/>
    </dgm:pt>
    <dgm:pt modelId="{F9DA876F-6322-4AAE-A3EF-E4B1436D4434}" type="pres">
      <dgm:prSet presAssocID="{F32FEA75-6576-4A23-8D85-09F2D16547F5}" presName="hierChild4" presStyleCnt="0"/>
      <dgm:spPr/>
    </dgm:pt>
    <dgm:pt modelId="{4B097F3E-7945-471A-8DE1-AE89073EB754}" type="pres">
      <dgm:prSet presAssocID="{F32FEA75-6576-4A23-8D85-09F2D16547F5}" presName="hierChild5" presStyleCnt="0"/>
      <dgm:spPr/>
    </dgm:pt>
    <dgm:pt modelId="{00D775F5-56E9-477C-81BC-607778106564}" type="pres">
      <dgm:prSet presAssocID="{64ECEE6D-6774-48C3-9F39-0D8010E66B0D}" presName="Name37" presStyleLbl="parChTrans1D2" presStyleIdx="2" presStyleCnt="3"/>
      <dgm:spPr/>
    </dgm:pt>
    <dgm:pt modelId="{BE0890C5-4134-47C2-8094-C5336C61A55E}" type="pres">
      <dgm:prSet presAssocID="{DAC86B54-78C7-4367-95F5-DC9302585F3B}" presName="hierRoot2" presStyleCnt="0">
        <dgm:presLayoutVars>
          <dgm:hierBranch val="init"/>
        </dgm:presLayoutVars>
      </dgm:prSet>
      <dgm:spPr/>
    </dgm:pt>
    <dgm:pt modelId="{5BA6E187-9208-43A4-8C92-118018C53E73}" type="pres">
      <dgm:prSet presAssocID="{DAC86B54-78C7-4367-95F5-DC9302585F3B}" presName="rootComposite" presStyleCnt="0"/>
      <dgm:spPr/>
    </dgm:pt>
    <dgm:pt modelId="{3C2F7B39-7147-453C-AD11-D825EEF5C3A6}" type="pres">
      <dgm:prSet presAssocID="{DAC86B54-78C7-4367-95F5-DC9302585F3B}" presName="rootText" presStyleLbl="node1" presStyleIdx="2" presStyleCnt="3">
        <dgm:presLayoutVars>
          <dgm:chMax/>
          <dgm:chPref val="3"/>
        </dgm:presLayoutVars>
      </dgm:prSet>
      <dgm:spPr/>
    </dgm:pt>
    <dgm:pt modelId="{47A13D11-06FA-442A-AE56-13F147B78ABF}" type="pres">
      <dgm:prSet presAssocID="{DAC86B54-78C7-4367-95F5-DC9302585F3B}" presName="titleText2" presStyleLbl="fgAcc1" presStyleIdx="2" presStyleCnt="3">
        <dgm:presLayoutVars>
          <dgm:chMax val="0"/>
          <dgm:chPref val="0"/>
        </dgm:presLayoutVars>
      </dgm:prSet>
      <dgm:spPr/>
    </dgm:pt>
    <dgm:pt modelId="{28E127E2-1F92-419C-BDC9-B816C69229DD}" type="pres">
      <dgm:prSet presAssocID="{DAC86B54-78C7-4367-95F5-DC9302585F3B}" presName="rootConnector" presStyleLbl="node2" presStyleIdx="0" presStyleCnt="0"/>
      <dgm:spPr/>
    </dgm:pt>
    <dgm:pt modelId="{7B872E35-9116-4595-BE73-24F452DD326F}" type="pres">
      <dgm:prSet presAssocID="{DAC86B54-78C7-4367-95F5-DC9302585F3B}" presName="hierChild4" presStyleCnt="0"/>
      <dgm:spPr/>
    </dgm:pt>
    <dgm:pt modelId="{768AE7AF-4D73-47C4-8174-3ED30F3DCCB8}" type="pres">
      <dgm:prSet presAssocID="{DAC86B54-78C7-4367-95F5-DC9302585F3B}" presName="hierChild5" presStyleCnt="0"/>
      <dgm:spPr/>
    </dgm:pt>
    <dgm:pt modelId="{3C4EEB82-787A-4597-AB45-66976D9F7114}" type="pres">
      <dgm:prSet presAssocID="{D1C596A0-7182-4CDF-90FF-BD91DE7C973F}" presName="hierChild3" presStyleCnt="0"/>
      <dgm:spPr/>
    </dgm:pt>
  </dgm:ptLst>
  <dgm:cxnLst>
    <dgm:cxn modelId="{26475400-CBED-4003-9B29-BFEDE7F2D7CF}" type="presOf" srcId="{FBF956F4-CFE0-47E3-9792-7ECDDD37B523}" destId="{49F3299B-249A-49A0-B461-81222D6B60CA}" srcOrd="0" destOrd="0" presId="urn:microsoft.com/office/officeart/2008/layout/NameandTitleOrganizationalChart"/>
    <dgm:cxn modelId="{3062A80B-9279-4F79-9A73-1C1B01CD5300}" type="presOf" srcId="{42485ADF-B907-404D-986C-13EB139956A7}" destId="{7FF101F6-C5BF-4E04-9A4D-FC8C0697B736}" srcOrd="0" destOrd="0" presId="urn:microsoft.com/office/officeart/2008/layout/NameandTitleOrganizationalChart"/>
    <dgm:cxn modelId="{67B7B31F-B0A4-4022-98EB-2914CC4F9BEA}" type="presOf" srcId="{72934A8A-1B19-4BC3-A66A-AC8289C24C21}" destId="{A4C7612B-93BB-4C85-9303-A42963016D78}" srcOrd="0" destOrd="0" presId="urn:microsoft.com/office/officeart/2008/layout/NameandTitleOrganizationalChart"/>
    <dgm:cxn modelId="{F4955122-C5B7-4850-A6E9-664C8E6A84EA}" type="presOf" srcId="{1F34C7CF-DDC9-4132-9EDF-1C9C77D57BFC}" destId="{47A13D11-06FA-442A-AE56-13F147B78ABF}" srcOrd="0" destOrd="0" presId="urn:microsoft.com/office/officeart/2008/layout/NameandTitleOrganizationalChart"/>
    <dgm:cxn modelId="{DFA9DB28-1F23-4402-BF41-948A1B3CE257}" srcId="{72934A8A-1B19-4BC3-A66A-AC8289C24C21}" destId="{D1C596A0-7182-4CDF-90FF-BD91DE7C973F}" srcOrd="0" destOrd="0" parTransId="{DDCBDF2A-86F3-4503-83F4-43F1F9B4D3F6}" sibTransId="{42485ADF-B907-404D-986C-13EB139956A7}"/>
    <dgm:cxn modelId="{FBD21232-7356-458A-8062-8326508F590B}" type="presOf" srcId="{D1C596A0-7182-4CDF-90FF-BD91DE7C973F}" destId="{DBFED7A3-5824-4AE3-AB4B-E6C39AF0ABE2}" srcOrd="1" destOrd="0" presId="urn:microsoft.com/office/officeart/2008/layout/NameandTitleOrganizationalChart"/>
    <dgm:cxn modelId="{E17E875C-9E40-46F3-887F-067B13DC461B}" srcId="{D1C596A0-7182-4CDF-90FF-BD91DE7C973F}" destId="{E5BF3D5B-B656-4320-B48D-470DC623CC71}" srcOrd="0" destOrd="0" parTransId="{EBDDB40B-5974-4001-BA33-9496A7B20CEB}" sibTransId="{FBF956F4-CFE0-47E3-9792-7ECDDD37B523}"/>
    <dgm:cxn modelId="{C65BC859-FB69-4E1C-9240-B97C8CFC172F}" srcId="{D1C596A0-7182-4CDF-90FF-BD91DE7C973F}" destId="{F32FEA75-6576-4A23-8D85-09F2D16547F5}" srcOrd="1" destOrd="0" parTransId="{EB9B70F9-33D2-45CD-8449-EDCBE547EC60}" sibTransId="{B894193D-5328-4659-934B-F09B3283FC21}"/>
    <dgm:cxn modelId="{830A7D5A-8C5F-46F2-8D1B-91922EC27562}" srcId="{D1C596A0-7182-4CDF-90FF-BD91DE7C973F}" destId="{DAC86B54-78C7-4367-95F5-DC9302585F3B}" srcOrd="2" destOrd="0" parTransId="{64ECEE6D-6774-48C3-9F39-0D8010E66B0D}" sibTransId="{1F34C7CF-DDC9-4132-9EDF-1C9C77D57BFC}"/>
    <dgm:cxn modelId="{F3435E86-3962-4781-B135-7762A30E3540}" type="presOf" srcId="{EBDDB40B-5974-4001-BA33-9496A7B20CEB}" destId="{E908395A-2B54-402D-8D0A-C195E12F1FE1}" srcOrd="0" destOrd="0" presId="urn:microsoft.com/office/officeart/2008/layout/NameandTitleOrganizationalChart"/>
    <dgm:cxn modelId="{FEF6C393-69B7-4107-BA23-E82A0E44ECF1}" type="presOf" srcId="{D1C596A0-7182-4CDF-90FF-BD91DE7C973F}" destId="{9430DDF6-F301-4933-9F7D-B743A8600F8C}" srcOrd="0" destOrd="0" presId="urn:microsoft.com/office/officeart/2008/layout/NameandTitleOrganizationalChart"/>
    <dgm:cxn modelId="{248F3E94-3AF7-4303-968D-7E65EF2822FF}" type="presOf" srcId="{E5BF3D5B-B656-4320-B48D-470DC623CC71}" destId="{ECC48B8E-2DF4-4BD8-BE1B-0F0D14B94910}" srcOrd="0" destOrd="0" presId="urn:microsoft.com/office/officeart/2008/layout/NameandTitleOrganizationalChart"/>
    <dgm:cxn modelId="{D5E12BA0-255D-4C61-B828-12BC2E001EA1}" type="presOf" srcId="{64ECEE6D-6774-48C3-9F39-0D8010E66B0D}" destId="{00D775F5-56E9-477C-81BC-607778106564}" srcOrd="0" destOrd="0" presId="urn:microsoft.com/office/officeart/2008/layout/NameandTitleOrganizationalChart"/>
    <dgm:cxn modelId="{C0345FA0-380B-4890-A3E1-43E4FA720161}" type="presOf" srcId="{F32FEA75-6576-4A23-8D85-09F2D16547F5}" destId="{EE5A7B12-D6AE-4733-980C-10903D0B3A0C}" srcOrd="0" destOrd="0" presId="urn:microsoft.com/office/officeart/2008/layout/NameandTitleOrganizationalChart"/>
    <dgm:cxn modelId="{DA873CA5-C14F-4BD6-870F-BE12CB4CC3AD}" type="presOf" srcId="{F32FEA75-6576-4A23-8D85-09F2D16547F5}" destId="{48345039-682E-4255-96EC-0E885FC682FA}" srcOrd="1" destOrd="0" presId="urn:microsoft.com/office/officeart/2008/layout/NameandTitleOrganizationalChart"/>
    <dgm:cxn modelId="{49AD04B2-C9F2-4E54-B803-D5C32D65CDD7}" type="presOf" srcId="{DAC86B54-78C7-4367-95F5-DC9302585F3B}" destId="{28E127E2-1F92-419C-BDC9-B816C69229DD}" srcOrd="1" destOrd="0" presId="urn:microsoft.com/office/officeart/2008/layout/NameandTitleOrganizationalChart"/>
    <dgm:cxn modelId="{404AACB9-C500-42DE-933C-221440C8EFF9}" type="presOf" srcId="{EB9B70F9-33D2-45CD-8449-EDCBE547EC60}" destId="{035B1C2C-94E2-4EA5-A372-8777967A1E13}" srcOrd="0" destOrd="0" presId="urn:microsoft.com/office/officeart/2008/layout/NameandTitleOrganizationalChart"/>
    <dgm:cxn modelId="{25AB91C0-B89A-4059-86A2-9CD389B5BE42}" type="presOf" srcId="{B894193D-5328-4659-934B-F09B3283FC21}" destId="{9CE2B2B1-B219-46A5-8547-64AFEC3436FC}" srcOrd="0" destOrd="0" presId="urn:microsoft.com/office/officeart/2008/layout/NameandTitleOrganizationalChart"/>
    <dgm:cxn modelId="{5425ABDC-28DC-4087-8412-4960B9EFD9CE}" type="presOf" srcId="{DAC86B54-78C7-4367-95F5-DC9302585F3B}" destId="{3C2F7B39-7147-453C-AD11-D825EEF5C3A6}" srcOrd="0" destOrd="0" presId="urn:microsoft.com/office/officeart/2008/layout/NameandTitleOrganizationalChart"/>
    <dgm:cxn modelId="{5BDFD0DF-2DD8-417E-AA4C-AE89DD88A557}" type="presOf" srcId="{E5BF3D5B-B656-4320-B48D-470DC623CC71}" destId="{4CD89D5D-5025-4ED7-9B52-3785789DFC79}" srcOrd="1" destOrd="0" presId="urn:microsoft.com/office/officeart/2008/layout/NameandTitleOrganizationalChart"/>
    <dgm:cxn modelId="{E727719C-50BB-43A2-A4FF-C9AFDBED9953}" type="presParOf" srcId="{A4C7612B-93BB-4C85-9303-A42963016D78}" destId="{6B96F654-BF92-4D86-9A93-5F34B2E47988}" srcOrd="0" destOrd="0" presId="urn:microsoft.com/office/officeart/2008/layout/NameandTitleOrganizationalChart"/>
    <dgm:cxn modelId="{81804A1D-C80A-4B5E-94F4-7DFD5461E38F}" type="presParOf" srcId="{6B96F654-BF92-4D86-9A93-5F34B2E47988}" destId="{E10A1548-1D4C-44FB-B3CE-E1D8184F8DC5}" srcOrd="0" destOrd="0" presId="urn:microsoft.com/office/officeart/2008/layout/NameandTitleOrganizationalChart"/>
    <dgm:cxn modelId="{D88AB8B6-0A15-44D9-A26D-A2BE06884F0B}" type="presParOf" srcId="{E10A1548-1D4C-44FB-B3CE-E1D8184F8DC5}" destId="{9430DDF6-F301-4933-9F7D-B743A8600F8C}" srcOrd="0" destOrd="0" presId="urn:microsoft.com/office/officeart/2008/layout/NameandTitleOrganizationalChart"/>
    <dgm:cxn modelId="{88A3C822-D6B1-4683-BFB6-6D38AF4731CA}" type="presParOf" srcId="{E10A1548-1D4C-44FB-B3CE-E1D8184F8DC5}" destId="{7FF101F6-C5BF-4E04-9A4D-FC8C0697B736}" srcOrd="1" destOrd="0" presId="urn:microsoft.com/office/officeart/2008/layout/NameandTitleOrganizationalChart"/>
    <dgm:cxn modelId="{017B8E93-8C2D-4B28-A87C-FA364DA5FA58}" type="presParOf" srcId="{E10A1548-1D4C-44FB-B3CE-E1D8184F8DC5}" destId="{DBFED7A3-5824-4AE3-AB4B-E6C39AF0ABE2}" srcOrd="2" destOrd="0" presId="urn:microsoft.com/office/officeart/2008/layout/NameandTitleOrganizationalChart"/>
    <dgm:cxn modelId="{A28C5FFA-4B6C-4345-A47B-423D135D8814}" type="presParOf" srcId="{6B96F654-BF92-4D86-9A93-5F34B2E47988}" destId="{9C7AA901-C887-4D4F-BE61-6A075C3E6EE5}" srcOrd="1" destOrd="0" presId="urn:microsoft.com/office/officeart/2008/layout/NameandTitleOrganizationalChart"/>
    <dgm:cxn modelId="{64E864BF-F67D-4AFB-BF31-5D3E2D4FFBCC}" type="presParOf" srcId="{9C7AA901-C887-4D4F-BE61-6A075C3E6EE5}" destId="{E908395A-2B54-402D-8D0A-C195E12F1FE1}" srcOrd="0" destOrd="0" presId="urn:microsoft.com/office/officeart/2008/layout/NameandTitleOrganizationalChart"/>
    <dgm:cxn modelId="{B9896A6B-D45B-4F53-9E71-D4C2F90FC0A2}" type="presParOf" srcId="{9C7AA901-C887-4D4F-BE61-6A075C3E6EE5}" destId="{61D4C46E-89FF-4A6C-AEA1-79818B8BA2C2}" srcOrd="1" destOrd="0" presId="urn:microsoft.com/office/officeart/2008/layout/NameandTitleOrganizationalChart"/>
    <dgm:cxn modelId="{A6E3ED3E-47AA-464F-A3F1-FA7A55F58CC1}" type="presParOf" srcId="{61D4C46E-89FF-4A6C-AEA1-79818B8BA2C2}" destId="{7F5838E9-96FE-4C19-ABAB-7FB0DC080F34}" srcOrd="0" destOrd="0" presId="urn:microsoft.com/office/officeart/2008/layout/NameandTitleOrganizationalChart"/>
    <dgm:cxn modelId="{B31B3D53-1C26-4153-9713-9ECA334C93B4}" type="presParOf" srcId="{7F5838E9-96FE-4C19-ABAB-7FB0DC080F34}" destId="{ECC48B8E-2DF4-4BD8-BE1B-0F0D14B94910}" srcOrd="0" destOrd="0" presId="urn:microsoft.com/office/officeart/2008/layout/NameandTitleOrganizationalChart"/>
    <dgm:cxn modelId="{22483317-94A8-47D8-A785-B21445B6F8C7}" type="presParOf" srcId="{7F5838E9-96FE-4C19-ABAB-7FB0DC080F34}" destId="{49F3299B-249A-49A0-B461-81222D6B60CA}" srcOrd="1" destOrd="0" presId="urn:microsoft.com/office/officeart/2008/layout/NameandTitleOrganizationalChart"/>
    <dgm:cxn modelId="{4F67FEB8-51F5-4DB7-BDA6-1FB26DDE9838}" type="presParOf" srcId="{7F5838E9-96FE-4C19-ABAB-7FB0DC080F34}" destId="{4CD89D5D-5025-4ED7-9B52-3785789DFC79}" srcOrd="2" destOrd="0" presId="urn:microsoft.com/office/officeart/2008/layout/NameandTitleOrganizationalChart"/>
    <dgm:cxn modelId="{ACE03CE5-60F3-41A7-8A5F-655792D235B4}" type="presParOf" srcId="{61D4C46E-89FF-4A6C-AEA1-79818B8BA2C2}" destId="{A9290819-E259-4EA5-B9EA-15C160150E67}" srcOrd="1" destOrd="0" presId="urn:microsoft.com/office/officeart/2008/layout/NameandTitleOrganizationalChart"/>
    <dgm:cxn modelId="{FDC360B5-CAA2-4FBD-A9A3-AAF99A70DF8A}" type="presParOf" srcId="{61D4C46E-89FF-4A6C-AEA1-79818B8BA2C2}" destId="{C399BC71-70C9-4CA4-8341-B4AB38E3F0FE}" srcOrd="2" destOrd="0" presId="urn:microsoft.com/office/officeart/2008/layout/NameandTitleOrganizationalChart"/>
    <dgm:cxn modelId="{F8CC2F6E-56AF-43E5-85E8-EB9037740777}" type="presParOf" srcId="{9C7AA901-C887-4D4F-BE61-6A075C3E6EE5}" destId="{035B1C2C-94E2-4EA5-A372-8777967A1E13}" srcOrd="2" destOrd="0" presId="urn:microsoft.com/office/officeart/2008/layout/NameandTitleOrganizationalChart"/>
    <dgm:cxn modelId="{F1BB454A-ED00-4BC0-943F-5CE04689A8AB}" type="presParOf" srcId="{9C7AA901-C887-4D4F-BE61-6A075C3E6EE5}" destId="{AC9234BB-2B1D-44B3-8A44-99CD4C16740A}" srcOrd="3" destOrd="0" presId="urn:microsoft.com/office/officeart/2008/layout/NameandTitleOrganizationalChart"/>
    <dgm:cxn modelId="{57A370ED-E2EE-4920-B709-8DC6E6B37D85}" type="presParOf" srcId="{AC9234BB-2B1D-44B3-8A44-99CD4C16740A}" destId="{25650F7E-8C77-4E93-AB71-9A4E0809588B}" srcOrd="0" destOrd="0" presId="urn:microsoft.com/office/officeart/2008/layout/NameandTitleOrganizationalChart"/>
    <dgm:cxn modelId="{BB5F280E-9E4D-4C32-8431-164ED3A4AC5D}" type="presParOf" srcId="{25650F7E-8C77-4E93-AB71-9A4E0809588B}" destId="{EE5A7B12-D6AE-4733-980C-10903D0B3A0C}" srcOrd="0" destOrd="0" presId="urn:microsoft.com/office/officeart/2008/layout/NameandTitleOrganizationalChart"/>
    <dgm:cxn modelId="{70016F99-12BD-46D2-8944-478EA151FE50}" type="presParOf" srcId="{25650F7E-8C77-4E93-AB71-9A4E0809588B}" destId="{9CE2B2B1-B219-46A5-8547-64AFEC3436FC}" srcOrd="1" destOrd="0" presId="urn:microsoft.com/office/officeart/2008/layout/NameandTitleOrganizationalChart"/>
    <dgm:cxn modelId="{9FEF05DA-3BE3-4B1A-A99F-4524A43A8BD6}" type="presParOf" srcId="{25650F7E-8C77-4E93-AB71-9A4E0809588B}" destId="{48345039-682E-4255-96EC-0E885FC682FA}" srcOrd="2" destOrd="0" presId="urn:microsoft.com/office/officeart/2008/layout/NameandTitleOrganizationalChart"/>
    <dgm:cxn modelId="{E85DA6D5-F771-4524-85BF-47AAE77C3850}" type="presParOf" srcId="{AC9234BB-2B1D-44B3-8A44-99CD4C16740A}" destId="{F9DA876F-6322-4AAE-A3EF-E4B1436D4434}" srcOrd="1" destOrd="0" presId="urn:microsoft.com/office/officeart/2008/layout/NameandTitleOrganizationalChart"/>
    <dgm:cxn modelId="{52DD469C-7467-4489-B88B-9820BD1A78AF}" type="presParOf" srcId="{AC9234BB-2B1D-44B3-8A44-99CD4C16740A}" destId="{4B097F3E-7945-471A-8DE1-AE89073EB754}" srcOrd="2" destOrd="0" presId="urn:microsoft.com/office/officeart/2008/layout/NameandTitleOrganizationalChart"/>
    <dgm:cxn modelId="{5D892512-4DCA-4B45-A183-3ADA0B13648C}" type="presParOf" srcId="{9C7AA901-C887-4D4F-BE61-6A075C3E6EE5}" destId="{00D775F5-56E9-477C-81BC-607778106564}" srcOrd="4" destOrd="0" presId="urn:microsoft.com/office/officeart/2008/layout/NameandTitleOrganizationalChart"/>
    <dgm:cxn modelId="{19E76633-0A01-49F6-BF56-26E786EDA94A}" type="presParOf" srcId="{9C7AA901-C887-4D4F-BE61-6A075C3E6EE5}" destId="{BE0890C5-4134-47C2-8094-C5336C61A55E}" srcOrd="5" destOrd="0" presId="urn:microsoft.com/office/officeart/2008/layout/NameandTitleOrganizationalChart"/>
    <dgm:cxn modelId="{353AD317-CA7F-4150-BCAF-7E37C4AAEC16}" type="presParOf" srcId="{BE0890C5-4134-47C2-8094-C5336C61A55E}" destId="{5BA6E187-9208-43A4-8C92-118018C53E73}" srcOrd="0" destOrd="0" presId="urn:microsoft.com/office/officeart/2008/layout/NameandTitleOrganizationalChart"/>
    <dgm:cxn modelId="{9FDBFA18-AB10-4663-B23A-EB7F09B705CB}" type="presParOf" srcId="{5BA6E187-9208-43A4-8C92-118018C53E73}" destId="{3C2F7B39-7147-453C-AD11-D825EEF5C3A6}" srcOrd="0" destOrd="0" presId="urn:microsoft.com/office/officeart/2008/layout/NameandTitleOrganizationalChart"/>
    <dgm:cxn modelId="{A6A52C66-ADD0-4C00-80C9-F50299638FD2}" type="presParOf" srcId="{5BA6E187-9208-43A4-8C92-118018C53E73}" destId="{47A13D11-06FA-442A-AE56-13F147B78ABF}" srcOrd="1" destOrd="0" presId="urn:microsoft.com/office/officeart/2008/layout/NameandTitleOrganizationalChart"/>
    <dgm:cxn modelId="{A83538FD-28C7-46C8-8999-9FA5832C6D86}" type="presParOf" srcId="{5BA6E187-9208-43A4-8C92-118018C53E73}" destId="{28E127E2-1F92-419C-BDC9-B816C69229DD}" srcOrd="2" destOrd="0" presId="urn:microsoft.com/office/officeart/2008/layout/NameandTitleOrganizationalChart"/>
    <dgm:cxn modelId="{00B3B33D-E582-434D-892A-0A75020F229D}" type="presParOf" srcId="{BE0890C5-4134-47C2-8094-C5336C61A55E}" destId="{7B872E35-9116-4595-BE73-24F452DD326F}" srcOrd="1" destOrd="0" presId="urn:microsoft.com/office/officeart/2008/layout/NameandTitleOrganizationalChart"/>
    <dgm:cxn modelId="{4585ADCE-874A-4070-9462-E77D9B347704}" type="presParOf" srcId="{BE0890C5-4134-47C2-8094-C5336C61A55E}" destId="{768AE7AF-4D73-47C4-8174-3ED30F3DCCB8}" srcOrd="2" destOrd="0" presId="urn:microsoft.com/office/officeart/2008/layout/NameandTitleOrganizationalChart"/>
    <dgm:cxn modelId="{8FAD783C-2BCB-4623-BE1F-4FFDEF7E7182}" type="presParOf" srcId="{6B96F654-BF92-4D86-9A93-5F34B2E47988}" destId="{3C4EEB82-787A-4597-AB45-66976D9F711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B1DD8-3A14-4BEE-A9B1-9562828888B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fr-DZ"/>
        </a:p>
      </dgm:t>
    </dgm:pt>
    <dgm:pt modelId="{C7E1C88D-F5A0-4358-9FA4-16B6B1DAAF1C}">
      <dgm:prSet phldrT="[Texte]" custT="1"/>
      <dgm:spPr/>
      <dgm:t>
        <a:bodyPr/>
        <a:lstStyle/>
        <a:p>
          <a:pPr rtl="1"/>
          <a:r>
            <a:rPr lang="ar-SA" sz="2400" b="1" dirty="0">
              <a:cs typeface="+mj-cs"/>
            </a:rPr>
            <a:t>حملة نقاط البيع</a:t>
          </a:r>
          <a:endParaRPr lang="fr-DZ" sz="2400" b="1" dirty="0">
            <a:cs typeface="+mj-cs"/>
          </a:endParaRPr>
        </a:p>
      </dgm:t>
    </dgm:pt>
    <dgm:pt modelId="{F17021D6-F8A7-4EAA-8FA7-940B5F996A3D}" type="parTrans" cxnId="{B5F15262-D522-4955-B740-82E00ED5DF1B}">
      <dgm:prSet/>
      <dgm:spPr/>
      <dgm:t>
        <a:bodyPr/>
        <a:lstStyle/>
        <a:p>
          <a:endParaRPr lang="fr-DZ"/>
        </a:p>
      </dgm:t>
    </dgm:pt>
    <dgm:pt modelId="{D19B09FD-5A94-41D1-A06E-22294FA21CE1}" type="sibTrans" cxnId="{B5F15262-D522-4955-B740-82E00ED5DF1B}">
      <dgm:prSet/>
      <dgm:spPr/>
      <dgm:t>
        <a:bodyPr/>
        <a:lstStyle/>
        <a:p>
          <a:endParaRPr lang="fr-DZ"/>
        </a:p>
      </dgm:t>
    </dgm:pt>
    <dgm:pt modelId="{9EBEE604-770A-406D-B23C-38B4CF1DBA3D}">
      <dgm:prSet phldrT="[Texte]"/>
      <dgm:spPr/>
      <dgm:t>
        <a:bodyPr/>
        <a:lstStyle/>
        <a:p>
          <a:pPr algn="just" rtl="1"/>
          <a:r>
            <a:rPr lang="ar-SA" dirty="0">
              <a:cs typeface="+mj-cs"/>
            </a:rPr>
            <a:t>تعتمد حملة نقاط البيع على إضافة طلب التبرع إلى عملية شراء يقوم بها المتبرع المحتمل بالفعل. على سبيل المثال ، قد يطلب من المتبرعين إضافة تبرع إلى مشترياتهم في ماكينة تسجيل المدفوعات النقدية في متجر فعلي أو عبر الإنترنت أثناء عملية الدفع.</a:t>
          </a:r>
          <a:endParaRPr lang="fr-DZ" dirty="0">
            <a:cs typeface="+mj-cs"/>
          </a:endParaRPr>
        </a:p>
      </dgm:t>
    </dgm:pt>
    <dgm:pt modelId="{48710FED-D0B6-4738-991E-14F79BBD93FD}" type="parTrans" cxnId="{89335346-E549-4DC5-AE5B-65C94848882C}">
      <dgm:prSet/>
      <dgm:spPr/>
      <dgm:t>
        <a:bodyPr/>
        <a:lstStyle/>
        <a:p>
          <a:endParaRPr lang="fr-DZ"/>
        </a:p>
      </dgm:t>
    </dgm:pt>
    <dgm:pt modelId="{D2F6DFF4-FFF0-4317-9A92-E44E399AEAF4}" type="sibTrans" cxnId="{89335346-E549-4DC5-AE5B-65C94848882C}">
      <dgm:prSet/>
      <dgm:spPr/>
      <dgm:t>
        <a:bodyPr/>
        <a:lstStyle/>
        <a:p>
          <a:endParaRPr lang="fr-DZ"/>
        </a:p>
      </dgm:t>
    </dgm:pt>
    <dgm:pt modelId="{9FFE9F57-53B6-4ABE-A6D1-AEC084B8D538}" type="pres">
      <dgm:prSet presAssocID="{69EB1DD8-3A14-4BEE-A9B1-9562828888B4}" presName="Name0" presStyleCnt="0">
        <dgm:presLayoutVars>
          <dgm:chMax/>
          <dgm:chPref/>
          <dgm:dir/>
          <dgm:animLvl val="lvl"/>
        </dgm:presLayoutVars>
      </dgm:prSet>
      <dgm:spPr/>
    </dgm:pt>
    <dgm:pt modelId="{E7F21B1E-3450-4BCD-8A03-10AF5EAEB1FD}" type="pres">
      <dgm:prSet presAssocID="{C7E1C88D-F5A0-4358-9FA4-16B6B1DAAF1C}" presName="composite" presStyleCnt="0"/>
      <dgm:spPr/>
    </dgm:pt>
    <dgm:pt modelId="{CB786DD0-1A8B-43DF-8BAD-22797A04C5A7}" type="pres">
      <dgm:prSet presAssocID="{C7E1C88D-F5A0-4358-9FA4-16B6B1DAAF1C}" presName="ParentAccentShape" presStyleLbl="trBgShp" presStyleIdx="0" presStyleCnt="2"/>
      <dgm:spPr/>
    </dgm:pt>
    <dgm:pt modelId="{3BE4D30F-9065-4E14-9ACF-78B0F7FE56BD}" type="pres">
      <dgm:prSet presAssocID="{C7E1C88D-F5A0-4358-9FA4-16B6B1DAAF1C}" presName="ParentText" presStyleLbl="revTx" presStyleIdx="0" presStyleCnt="2">
        <dgm:presLayoutVars>
          <dgm:chMax val="1"/>
          <dgm:chPref val="1"/>
          <dgm:bulletEnabled val="1"/>
        </dgm:presLayoutVars>
      </dgm:prSet>
      <dgm:spPr/>
    </dgm:pt>
    <dgm:pt modelId="{E026B8EE-DF73-4DC2-869D-CBC735BE5E03}" type="pres">
      <dgm:prSet presAssocID="{C7E1C88D-F5A0-4358-9FA4-16B6B1DAAF1C}" presName="ChildText" presStyleLbl="revTx" presStyleIdx="1" presStyleCnt="2" custScaleX="98216" custScaleY="101131">
        <dgm:presLayoutVars>
          <dgm:chMax val="0"/>
          <dgm:chPref val="0"/>
        </dgm:presLayoutVars>
      </dgm:prSet>
      <dgm:spPr/>
    </dgm:pt>
    <dgm:pt modelId="{9E532355-C965-4962-97E7-CBF00BCD0B32}" type="pres">
      <dgm:prSet presAssocID="{C7E1C88D-F5A0-4358-9FA4-16B6B1DAAF1C}" presName="ChildAccentShape" presStyleLbl="trBgShp" presStyleIdx="1" presStyleCnt="2"/>
      <dgm:spPr/>
    </dgm:pt>
    <dgm:pt modelId="{138905A6-D788-4F92-9BF0-81D48B9082C3}" type="pres">
      <dgm:prSet presAssocID="{C7E1C88D-F5A0-4358-9FA4-16B6B1DAAF1C}"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Lst>
  <dgm:cxnLst>
    <dgm:cxn modelId="{B5F15262-D522-4955-B740-82E00ED5DF1B}" srcId="{69EB1DD8-3A14-4BEE-A9B1-9562828888B4}" destId="{C7E1C88D-F5A0-4358-9FA4-16B6B1DAAF1C}" srcOrd="0" destOrd="0" parTransId="{F17021D6-F8A7-4EAA-8FA7-940B5F996A3D}" sibTransId="{D19B09FD-5A94-41D1-A06E-22294FA21CE1}"/>
    <dgm:cxn modelId="{89335346-E549-4DC5-AE5B-65C94848882C}" srcId="{C7E1C88D-F5A0-4358-9FA4-16B6B1DAAF1C}" destId="{9EBEE604-770A-406D-B23C-38B4CF1DBA3D}" srcOrd="0" destOrd="0" parTransId="{48710FED-D0B6-4738-991E-14F79BBD93FD}" sibTransId="{D2F6DFF4-FFF0-4317-9A92-E44E399AEAF4}"/>
    <dgm:cxn modelId="{3CC7777B-BFD5-4975-B0C7-EC842B75F634}" type="presOf" srcId="{9EBEE604-770A-406D-B23C-38B4CF1DBA3D}" destId="{E026B8EE-DF73-4DC2-869D-CBC735BE5E03}" srcOrd="0" destOrd="0" presId="urn:microsoft.com/office/officeart/2009/3/layout/SnapshotPictureList"/>
    <dgm:cxn modelId="{44090A7E-4D2B-4893-8884-53CF422E1A90}" type="presOf" srcId="{C7E1C88D-F5A0-4358-9FA4-16B6B1DAAF1C}" destId="{3BE4D30F-9065-4E14-9ACF-78B0F7FE56BD}" srcOrd="0" destOrd="0" presId="urn:microsoft.com/office/officeart/2009/3/layout/SnapshotPictureList"/>
    <dgm:cxn modelId="{D61E5CC0-055F-47A6-B1D8-9213F6C59543}" type="presOf" srcId="{69EB1DD8-3A14-4BEE-A9B1-9562828888B4}" destId="{9FFE9F57-53B6-4ABE-A6D1-AEC084B8D538}" srcOrd="0" destOrd="0" presId="urn:microsoft.com/office/officeart/2009/3/layout/SnapshotPictureList"/>
    <dgm:cxn modelId="{1D2EE586-5882-471D-A2E4-96F78A3EF10A}" type="presParOf" srcId="{9FFE9F57-53B6-4ABE-A6D1-AEC084B8D538}" destId="{E7F21B1E-3450-4BCD-8A03-10AF5EAEB1FD}" srcOrd="0" destOrd="0" presId="urn:microsoft.com/office/officeart/2009/3/layout/SnapshotPictureList"/>
    <dgm:cxn modelId="{ACC5595F-D31C-4CEC-8370-D18003A2A4C7}" type="presParOf" srcId="{E7F21B1E-3450-4BCD-8A03-10AF5EAEB1FD}" destId="{CB786DD0-1A8B-43DF-8BAD-22797A04C5A7}" srcOrd="0" destOrd="0" presId="urn:microsoft.com/office/officeart/2009/3/layout/SnapshotPictureList"/>
    <dgm:cxn modelId="{83E05A95-57A3-4463-AB78-BCE9C33388F5}" type="presParOf" srcId="{E7F21B1E-3450-4BCD-8A03-10AF5EAEB1FD}" destId="{3BE4D30F-9065-4E14-9ACF-78B0F7FE56BD}" srcOrd="1" destOrd="0" presId="urn:microsoft.com/office/officeart/2009/3/layout/SnapshotPictureList"/>
    <dgm:cxn modelId="{B31EE841-7DD3-43D4-B574-105FFD012451}" type="presParOf" srcId="{E7F21B1E-3450-4BCD-8A03-10AF5EAEB1FD}" destId="{E026B8EE-DF73-4DC2-869D-CBC735BE5E03}" srcOrd="2" destOrd="0" presId="urn:microsoft.com/office/officeart/2009/3/layout/SnapshotPictureList"/>
    <dgm:cxn modelId="{4D7DE6FA-6E9A-4B25-AFC3-181951818E7A}" type="presParOf" srcId="{E7F21B1E-3450-4BCD-8A03-10AF5EAEB1FD}" destId="{9E532355-C965-4962-97E7-CBF00BCD0B32}" srcOrd="3" destOrd="0" presId="urn:microsoft.com/office/officeart/2009/3/layout/SnapshotPictureList"/>
    <dgm:cxn modelId="{404A6D9D-AC02-4CD6-83CA-C8D29D027224}" type="presParOf" srcId="{E7F21B1E-3450-4BCD-8A03-10AF5EAEB1FD}" destId="{138905A6-D788-4F92-9BF0-81D48B9082C3}"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EB1DD8-3A14-4BEE-A9B1-9562828888B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fr-DZ"/>
        </a:p>
      </dgm:t>
    </dgm:pt>
    <dgm:pt modelId="{C7E1C88D-F5A0-4358-9FA4-16B6B1DAAF1C}">
      <dgm:prSet phldrT="[Texte]" custT="1"/>
      <dgm:spPr/>
      <dgm:t>
        <a:bodyPr/>
        <a:lstStyle/>
        <a:p>
          <a:pPr rtl="1"/>
          <a:r>
            <a:rPr lang="ar-SA" sz="2400" b="1" dirty="0">
              <a:cs typeface="+mj-cs"/>
            </a:rPr>
            <a:t>حملة تركز على الرسائل</a:t>
          </a:r>
          <a:endParaRPr lang="fr-DZ" sz="2400" b="1" dirty="0">
            <a:cs typeface="+mj-cs"/>
          </a:endParaRPr>
        </a:p>
      </dgm:t>
    </dgm:pt>
    <dgm:pt modelId="{F17021D6-F8A7-4EAA-8FA7-940B5F996A3D}" type="parTrans" cxnId="{B5F15262-D522-4955-B740-82E00ED5DF1B}">
      <dgm:prSet/>
      <dgm:spPr/>
      <dgm:t>
        <a:bodyPr/>
        <a:lstStyle/>
        <a:p>
          <a:endParaRPr lang="fr-DZ"/>
        </a:p>
      </dgm:t>
    </dgm:pt>
    <dgm:pt modelId="{D19B09FD-5A94-41D1-A06E-22294FA21CE1}" type="sibTrans" cxnId="{B5F15262-D522-4955-B740-82E00ED5DF1B}">
      <dgm:prSet/>
      <dgm:spPr/>
      <dgm:t>
        <a:bodyPr/>
        <a:lstStyle/>
        <a:p>
          <a:endParaRPr lang="fr-DZ"/>
        </a:p>
      </dgm:t>
    </dgm:pt>
    <dgm:pt modelId="{9EBEE604-770A-406D-B23C-38B4CF1DBA3D}">
      <dgm:prSet phldrT="[Texte]"/>
      <dgm:spPr/>
      <dgm:t>
        <a:bodyPr/>
        <a:lstStyle/>
        <a:p>
          <a:pPr algn="just" rtl="1"/>
          <a:r>
            <a:rPr lang="ar-SA" dirty="0">
              <a:cs typeface="+mj-cs"/>
            </a:rPr>
            <a:t>تشجع الاستراتيجية التي تركز على الرسائل التغيير السلوكي أو عمل المستهلك أو تزيد من الوعي. غالبا ما ترتبط هذه الحملات بالأحداث الجارية البارزة التي تتجه بالفعل ويتم الإبلاغ عنها على نطاق واسع في وسائل الإعلام. يتم الجمع بين الرسائل بشكل عام مع جهود جمع التبرعات والمشاركة التطوعية.</a:t>
          </a:r>
          <a:endParaRPr lang="fr-DZ" dirty="0">
            <a:cs typeface="+mj-cs"/>
          </a:endParaRPr>
        </a:p>
      </dgm:t>
    </dgm:pt>
    <dgm:pt modelId="{48710FED-D0B6-4738-991E-14F79BBD93FD}" type="parTrans" cxnId="{89335346-E549-4DC5-AE5B-65C94848882C}">
      <dgm:prSet/>
      <dgm:spPr/>
      <dgm:t>
        <a:bodyPr/>
        <a:lstStyle/>
        <a:p>
          <a:endParaRPr lang="fr-DZ"/>
        </a:p>
      </dgm:t>
    </dgm:pt>
    <dgm:pt modelId="{D2F6DFF4-FFF0-4317-9A92-E44E399AEAF4}" type="sibTrans" cxnId="{89335346-E549-4DC5-AE5B-65C94848882C}">
      <dgm:prSet/>
      <dgm:spPr/>
      <dgm:t>
        <a:bodyPr/>
        <a:lstStyle/>
        <a:p>
          <a:endParaRPr lang="fr-DZ"/>
        </a:p>
      </dgm:t>
    </dgm:pt>
    <dgm:pt modelId="{9FFE9F57-53B6-4ABE-A6D1-AEC084B8D538}" type="pres">
      <dgm:prSet presAssocID="{69EB1DD8-3A14-4BEE-A9B1-9562828888B4}" presName="Name0" presStyleCnt="0">
        <dgm:presLayoutVars>
          <dgm:chMax/>
          <dgm:chPref/>
          <dgm:dir/>
          <dgm:animLvl val="lvl"/>
        </dgm:presLayoutVars>
      </dgm:prSet>
      <dgm:spPr/>
    </dgm:pt>
    <dgm:pt modelId="{E7F21B1E-3450-4BCD-8A03-10AF5EAEB1FD}" type="pres">
      <dgm:prSet presAssocID="{C7E1C88D-F5A0-4358-9FA4-16B6B1DAAF1C}" presName="composite" presStyleCnt="0"/>
      <dgm:spPr/>
    </dgm:pt>
    <dgm:pt modelId="{CB786DD0-1A8B-43DF-8BAD-22797A04C5A7}" type="pres">
      <dgm:prSet presAssocID="{C7E1C88D-F5A0-4358-9FA4-16B6B1DAAF1C}" presName="ParentAccentShape" presStyleLbl="trBgShp" presStyleIdx="0" presStyleCnt="2"/>
      <dgm:spPr/>
    </dgm:pt>
    <dgm:pt modelId="{3BE4D30F-9065-4E14-9ACF-78B0F7FE56BD}" type="pres">
      <dgm:prSet presAssocID="{C7E1C88D-F5A0-4358-9FA4-16B6B1DAAF1C}" presName="ParentText" presStyleLbl="revTx" presStyleIdx="0" presStyleCnt="2">
        <dgm:presLayoutVars>
          <dgm:chMax val="1"/>
          <dgm:chPref val="1"/>
          <dgm:bulletEnabled val="1"/>
        </dgm:presLayoutVars>
      </dgm:prSet>
      <dgm:spPr/>
    </dgm:pt>
    <dgm:pt modelId="{E026B8EE-DF73-4DC2-869D-CBC735BE5E03}" type="pres">
      <dgm:prSet presAssocID="{C7E1C88D-F5A0-4358-9FA4-16B6B1DAAF1C}" presName="ChildText" presStyleLbl="revTx" presStyleIdx="1" presStyleCnt="2" custScaleX="115944" custScaleY="99443">
        <dgm:presLayoutVars>
          <dgm:chMax val="0"/>
          <dgm:chPref val="0"/>
        </dgm:presLayoutVars>
      </dgm:prSet>
      <dgm:spPr/>
    </dgm:pt>
    <dgm:pt modelId="{9E532355-C965-4962-97E7-CBF00BCD0B32}" type="pres">
      <dgm:prSet presAssocID="{C7E1C88D-F5A0-4358-9FA4-16B6B1DAAF1C}" presName="ChildAccentShape" presStyleLbl="trBgShp" presStyleIdx="1" presStyleCnt="2"/>
      <dgm:spPr/>
    </dgm:pt>
    <dgm:pt modelId="{138905A6-D788-4F92-9BF0-81D48B9082C3}" type="pres">
      <dgm:prSet presAssocID="{C7E1C88D-F5A0-4358-9FA4-16B6B1DAAF1C}"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Lst>
  <dgm:cxnLst>
    <dgm:cxn modelId="{B5F15262-D522-4955-B740-82E00ED5DF1B}" srcId="{69EB1DD8-3A14-4BEE-A9B1-9562828888B4}" destId="{C7E1C88D-F5A0-4358-9FA4-16B6B1DAAF1C}" srcOrd="0" destOrd="0" parTransId="{F17021D6-F8A7-4EAA-8FA7-940B5F996A3D}" sibTransId="{D19B09FD-5A94-41D1-A06E-22294FA21CE1}"/>
    <dgm:cxn modelId="{89335346-E549-4DC5-AE5B-65C94848882C}" srcId="{C7E1C88D-F5A0-4358-9FA4-16B6B1DAAF1C}" destId="{9EBEE604-770A-406D-B23C-38B4CF1DBA3D}" srcOrd="0" destOrd="0" parTransId="{48710FED-D0B6-4738-991E-14F79BBD93FD}" sibTransId="{D2F6DFF4-FFF0-4317-9A92-E44E399AEAF4}"/>
    <dgm:cxn modelId="{3CC7777B-BFD5-4975-B0C7-EC842B75F634}" type="presOf" srcId="{9EBEE604-770A-406D-B23C-38B4CF1DBA3D}" destId="{E026B8EE-DF73-4DC2-869D-CBC735BE5E03}" srcOrd="0" destOrd="0" presId="urn:microsoft.com/office/officeart/2009/3/layout/SnapshotPictureList"/>
    <dgm:cxn modelId="{44090A7E-4D2B-4893-8884-53CF422E1A90}" type="presOf" srcId="{C7E1C88D-F5A0-4358-9FA4-16B6B1DAAF1C}" destId="{3BE4D30F-9065-4E14-9ACF-78B0F7FE56BD}" srcOrd="0" destOrd="0" presId="urn:microsoft.com/office/officeart/2009/3/layout/SnapshotPictureList"/>
    <dgm:cxn modelId="{D61E5CC0-055F-47A6-B1D8-9213F6C59543}" type="presOf" srcId="{69EB1DD8-3A14-4BEE-A9B1-9562828888B4}" destId="{9FFE9F57-53B6-4ABE-A6D1-AEC084B8D538}" srcOrd="0" destOrd="0" presId="urn:microsoft.com/office/officeart/2009/3/layout/SnapshotPictureList"/>
    <dgm:cxn modelId="{1D2EE586-5882-471D-A2E4-96F78A3EF10A}" type="presParOf" srcId="{9FFE9F57-53B6-4ABE-A6D1-AEC084B8D538}" destId="{E7F21B1E-3450-4BCD-8A03-10AF5EAEB1FD}" srcOrd="0" destOrd="0" presId="urn:microsoft.com/office/officeart/2009/3/layout/SnapshotPictureList"/>
    <dgm:cxn modelId="{ACC5595F-D31C-4CEC-8370-D18003A2A4C7}" type="presParOf" srcId="{E7F21B1E-3450-4BCD-8A03-10AF5EAEB1FD}" destId="{CB786DD0-1A8B-43DF-8BAD-22797A04C5A7}" srcOrd="0" destOrd="0" presId="urn:microsoft.com/office/officeart/2009/3/layout/SnapshotPictureList"/>
    <dgm:cxn modelId="{83E05A95-57A3-4463-AB78-BCE9C33388F5}" type="presParOf" srcId="{E7F21B1E-3450-4BCD-8A03-10AF5EAEB1FD}" destId="{3BE4D30F-9065-4E14-9ACF-78B0F7FE56BD}" srcOrd="1" destOrd="0" presId="urn:microsoft.com/office/officeart/2009/3/layout/SnapshotPictureList"/>
    <dgm:cxn modelId="{B31EE841-7DD3-43D4-B574-105FFD012451}" type="presParOf" srcId="{E7F21B1E-3450-4BCD-8A03-10AF5EAEB1FD}" destId="{E026B8EE-DF73-4DC2-869D-CBC735BE5E03}" srcOrd="2" destOrd="0" presId="urn:microsoft.com/office/officeart/2009/3/layout/SnapshotPictureList"/>
    <dgm:cxn modelId="{4D7DE6FA-6E9A-4B25-AFC3-181951818E7A}" type="presParOf" srcId="{E7F21B1E-3450-4BCD-8A03-10AF5EAEB1FD}" destId="{9E532355-C965-4962-97E7-CBF00BCD0B32}" srcOrd="3" destOrd="0" presId="urn:microsoft.com/office/officeart/2009/3/layout/SnapshotPictureList"/>
    <dgm:cxn modelId="{404A6D9D-AC02-4CD6-83CA-C8D29D027224}" type="presParOf" srcId="{E7F21B1E-3450-4BCD-8A03-10AF5EAEB1FD}" destId="{138905A6-D788-4F92-9BF0-81D48B9082C3}"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EB1DD8-3A14-4BEE-A9B1-9562828888B4}"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fr-DZ"/>
        </a:p>
      </dgm:t>
    </dgm:pt>
    <dgm:pt modelId="{C7E1C88D-F5A0-4358-9FA4-16B6B1DAAF1C}">
      <dgm:prSet phldrT="[Texte]" custT="1"/>
      <dgm:spPr/>
      <dgm:t>
        <a:bodyPr/>
        <a:lstStyle/>
        <a:p>
          <a:pPr rtl="1"/>
          <a:r>
            <a:rPr lang="ar-SA" sz="2400" b="1" dirty="0">
              <a:cs typeface="+mj-cs"/>
            </a:rPr>
            <a:t>حملة المعاملات</a:t>
          </a:r>
          <a:endParaRPr lang="fr-DZ" sz="2400" b="1" dirty="0">
            <a:cs typeface="+mj-cs"/>
          </a:endParaRPr>
        </a:p>
      </dgm:t>
    </dgm:pt>
    <dgm:pt modelId="{F17021D6-F8A7-4EAA-8FA7-940B5F996A3D}" type="parTrans" cxnId="{B5F15262-D522-4955-B740-82E00ED5DF1B}">
      <dgm:prSet/>
      <dgm:spPr/>
      <dgm:t>
        <a:bodyPr/>
        <a:lstStyle/>
        <a:p>
          <a:endParaRPr lang="fr-DZ"/>
        </a:p>
      </dgm:t>
    </dgm:pt>
    <dgm:pt modelId="{D19B09FD-5A94-41D1-A06E-22294FA21CE1}" type="sibTrans" cxnId="{B5F15262-D522-4955-B740-82E00ED5DF1B}">
      <dgm:prSet/>
      <dgm:spPr/>
      <dgm:t>
        <a:bodyPr/>
        <a:lstStyle/>
        <a:p>
          <a:endParaRPr lang="fr-DZ"/>
        </a:p>
      </dgm:t>
    </dgm:pt>
    <dgm:pt modelId="{9EBEE604-770A-406D-B23C-38B4CF1DBA3D}">
      <dgm:prSet phldrT="[Texte]"/>
      <dgm:spPr/>
      <dgm:t>
        <a:bodyPr/>
        <a:lstStyle/>
        <a:p>
          <a:pPr algn="just" rtl="1"/>
          <a:r>
            <a:rPr lang="ar-SA" dirty="0">
              <a:cs typeface="+mj-cs"/>
            </a:rPr>
            <a:t>في حملات المعاملات، يتم تحفيز إجراء المستهلك (مثل الشراء أو الرد على منشور على وسائل التواصل الاجتماعي) من خلال تبرع الشركة. تتعاون المنظمة غير الربحية مع متبرع من الشركات لتشجيع المستهلكين على استخدام مشترياتهم للمساعدة في تمويل الجهود الخيرية للمنظمات غير الربحية. تستفيد الشركة المانحة أيضا من الدعاية الإيجابية ومن القدرة على مواءمة نفسها مع مؤسسة خيرية تعكس قيمها المؤسسية.</a:t>
          </a:r>
          <a:endParaRPr lang="fr-DZ" dirty="0">
            <a:cs typeface="+mj-cs"/>
          </a:endParaRPr>
        </a:p>
      </dgm:t>
    </dgm:pt>
    <dgm:pt modelId="{48710FED-D0B6-4738-991E-14F79BBD93FD}" type="parTrans" cxnId="{89335346-E549-4DC5-AE5B-65C94848882C}">
      <dgm:prSet/>
      <dgm:spPr/>
      <dgm:t>
        <a:bodyPr/>
        <a:lstStyle/>
        <a:p>
          <a:endParaRPr lang="fr-DZ"/>
        </a:p>
      </dgm:t>
    </dgm:pt>
    <dgm:pt modelId="{D2F6DFF4-FFF0-4317-9A92-E44E399AEAF4}" type="sibTrans" cxnId="{89335346-E549-4DC5-AE5B-65C94848882C}">
      <dgm:prSet/>
      <dgm:spPr/>
      <dgm:t>
        <a:bodyPr/>
        <a:lstStyle/>
        <a:p>
          <a:endParaRPr lang="fr-DZ"/>
        </a:p>
      </dgm:t>
    </dgm:pt>
    <dgm:pt modelId="{9FFE9F57-53B6-4ABE-A6D1-AEC084B8D538}" type="pres">
      <dgm:prSet presAssocID="{69EB1DD8-3A14-4BEE-A9B1-9562828888B4}" presName="Name0" presStyleCnt="0">
        <dgm:presLayoutVars>
          <dgm:chMax/>
          <dgm:chPref/>
          <dgm:dir/>
          <dgm:animLvl val="lvl"/>
        </dgm:presLayoutVars>
      </dgm:prSet>
      <dgm:spPr/>
    </dgm:pt>
    <dgm:pt modelId="{E7F21B1E-3450-4BCD-8A03-10AF5EAEB1FD}" type="pres">
      <dgm:prSet presAssocID="{C7E1C88D-F5A0-4358-9FA4-16B6B1DAAF1C}" presName="composite" presStyleCnt="0"/>
      <dgm:spPr/>
    </dgm:pt>
    <dgm:pt modelId="{CB786DD0-1A8B-43DF-8BAD-22797A04C5A7}" type="pres">
      <dgm:prSet presAssocID="{C7E1C88D-F5A0-4358-9FA4-16B6B1DAAF1C}" presName="ParentAccentShape" presStyleLbl="trBgShp" presStyleIdx="0" presStyleCnt="2"/>
      <dgm:spPr/>
    </dgm:pt>
    <dgm:pt modelId="{3BE4D30F-9065-4E14-9ACF-78B0F7FE56BD}" type="pres">
      <dgm:prSet presAssocID="{C7E1C88D-F5A0-4358-9FA4-16B6B1DAAF1C}" presName="ParentText" presStyleLbl="revTx" presStyleIdx="0" presStyleCnt="2">
        <dgm:presLayoutVars>
          <dgm:chMax val="1"/>
          <dgm:chPref val="1"/>
          <dgm:bulletEnabled val="1"/>
        </dgm:presLayoutVars>
      </dgm:prSet>
      <dgm:spPr/>
    </dgm:pt>
    <dgm:pt modelId="{E026B8EE-DF73-4DC2-869D-CBC735BE5E03}" type="pres">
      <dgm:prSet presAssocID="{C7E1C88D-F5A0-4358-9FA4-16B6B1DAAF1C}" presName="ChildText" presStyleLbl="revTx" presStyleIdx="1" presStyleCnt="2" custScaleX="118397" custScaleY="101131">
        <dgm:presLayoutVars>
          <dgm:chMax val="0"/>
          <dgm:chPref val="0"/>
        </dgm:presLayoutVars>
      </dgm:prSet>
      <dgm:spPr/>
    </dgm:pt>
    <dgm:pt modelId="{9E532355-C965-4962-97E7-CBF00BCD0B32}" type="pres">
      <dgm:prSet presAssocID="{C7E1C88D-F5A0-4358-9FA4-16B6B1DAAF1C}" presName="ChildAccentShape" presStyleLbl="trBgShp" presStyleIdx="1" presStyleCnt="2"/>
      <dgm:spPr/>
    </dgm:pt>
    <dgm:pt modelId="{138905A6-D788-4F92-9BF0-81D48B9082C3}" type="pres">
      <dgm:prSet presAssocID="{C7E1C88D-F5A0-4358-9FA4-16B6B1DAAF1C}" presName="Image"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pt>
  </dgm:ptLst>
  <dgm:cxnLst>
    <dgm:cxn modelId="{B5F15262-D522-4955-B740-82E00ED5DF1B}" srcId="{69EB1DD8-3A14-4BEE-A9B1-9562828888B4}" destId="{C7E1C88D-F5A0-4358-9FA4-16B6B1DAAF1C}" srcOrd="0" destOrd="0" parTransId="{F17021D6-F8A7-4EAA-8FA7-940B5F996A3D}" sibTransId="{D19B09FD-5A94-41D1-A06E-22294FA21CE1}"/>
    <dgm:cxn modelId="{89335346-E549-4DC5-AE5B-65C94848882C}" srcId="{C7E1C88D-F5A0-4358-9FA4-16B6B1DAAF1C}" destId="{9EBEE604-770A-406D-B23C-38B4CF1DBA3D}" srcOrd="0" destOrd="0" parTransId="{48710FED-D0B6-4738-991E-14F79BBD93FD}" sibTransId="{D2F6DFF4-FFF0-4317-9A92-E44E399AEAF4}"/>
    <dgm:cxn modelId="{3CC7777B-BFD5-4975-B0C7-EC842B75F634}" type="presOf" srcId="{9EBEE604-770A-406D-B23C-38B4CF1DBA3D}" destId="{E026B8EE-DF73-4DC2-869D-CBC735BE5E03}" srcOrd="0" destOrd="0" presId="urn:microsoft.com/office/officeart/2009/3/layout/SnapshotPictureList"/>
    <dgm:cxn modelId="{44090A7E-4D2B-4893-8884-53CF422E1A90}" type="presOf" srcId="{C7E1C88D-F5A0-4358-9FA4-16B6B1DAAF1C}" destId="{3BE4D30F-9065-4E14-9ACF-78B0F7FE56BD}" srcOrd="0" destOrd="0" presId="urn:microsoft.com/office/officeart/2009/3/layout/SnapshotPictureList"/>
    <dgm:cxn modelId="{D61E5CC0-055F-47A6-B1D8-9213F6C59543}" type="presOf" srcId="{69EB1DD8-3A14-4BEE-A9B1-9562828888B4}" destId="{9FFE9F57-53B6-4ABE-A6D1-AEC084B8D538}" srcOrd="0" destOrd="0" presId="urn:microsoft.com/office/officeart/2009/3/layout/SnapshotPictureList"/>
    <dgm:cxn modelId="{1D2EE586-5882-471D-A2E4-96F78A3EF10A}" type="presParOf" srcId="{9FFE9F57-53B6-4ABE-A6D1-AEC084B8D538}" destId="{E7F21B1E-3450-4BCD-8A03-10AF5EAEB1FD}" srcOrd="0" destOrd="0" presId="urn:microsoft.com/office/officeart/2009/3/layout/SnapshotPictureList"/>
    <dgm:cxn modelId="{ACC5595F-D31C-4CEC-8370-D18003A2A4C7}" type="presParOf" srcId="{E7F21B1E-3450-4BCD-8A03-10AF5EAEB1FD}" destId="{CB786DD0-1A8B-43DF-8BAD-22797A04C5A7}" srcOrd="0" destOrd="0" presId="urn:microsoft.com/office/officeart/2009/3/layout/SnapshotPictureList"/>
    <dgm:cxn modelId="{83E05A95-57A3-4463-AB78-BCE9C33388F5}" type="presParOf" srcId="{E7F21B1E-3450-4BCD-8A03-10AF5EAEB1FD}" destId="{3BE4D30F-9065-4E14-9ACF-78B0F7FE56BD}" srcOrd="1" destOrd="0" presId="urn:microsoft.com/office/officeart/2009/3/layout/SnapshotPictureList"/>
    <dgm:cxn modelId="{B31EE841-7DD3-43D4-B574-105FFD012451}" type="presParOf" srcId="{E7F21B1E-3450-4BCD-8A03-10AF5EAEB1FD}" destId="{E026B8EE-DF73-4DC2-869D-CBC735BE5E03}" srcOrd="2" destOrd="0" presId="urn:microsoft.com/office/officeart/2009/3/layout/SnapshotPictureList"/>
    <dgm:cxn modelId="{4D7DE6FA-6E9A-4B25-AFC3-181951818E7A}" type="presParOf" srcId="{E7F21B1E-3450-4BCD-8A03-10AF5EAEB1FD}" destId="{9E532355-C965-4962-97E7-CBF00BCD0B32}" srcOrd="3" destOrd="0" presId="urn:microsoft.com/office/officeart/2009/3/layout/SnapshotPictureList"/>
    <dgm:cxn modelId="{404A6D9D-AC02-4CD6-83CA-C8D29D027224}" type="presParOf" srcId="{E7F21B1E-3450-4BCD-8A03-10AF5EAEB1FD}" destId="{138905A6-D788-4F92-9BF0-81D48B9082C3}"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933F1-5B4F-48F5-86C2-947390B66962}">
      <dsp:nvSpPr>
        <dsp:cNvPr id="0" name=""/>
        <dsp:cNvSpPr/>
      </dsp:nvSpPr>
      <dsp:spPr>
        <a:xfrm rot="16200000">
          <a:off x="2053854" y="-2053854"/>
          <a:ext cx="2008388" cy="6116096"/>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cs typeface="+mj-cs"/>
            </a:rPr>
            <a:t>يشير التسويق غير الربحي إلى التكتيكات والاستراتيجيات التي تستخدمها المنظمات غير الربحية لجمع التبرعات ونشر رسالتها.</a:t>
          </a:r>
        </a:p>
      </dsp:txBody>
      <dsp:txXfrm rot="5400000">
        <a:off x="0" y="0"/>
        <a:ext cx="6116096" cy="1506291"/>
      </dsp:txXfrm>
    </dsp:sp>
    <dsp:sp modelId="{B698C16A-50CA-4F8B-9D12-EF78EDF13CC2}">
      <dsp:nvSpPr>
        <dsp:cNvPr id="0" name=""/>
        <dsp:cNvSpPr/>
      </dsp:nvSpPr>
      <dsp:spPr>
        <a:xfrm>
          <a:off x="6116096" y="0"/>
          <a:ext cx="6116096" cy="2008388"/>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cs typeface="+mj-cs"/>
            </a:rPr>
            <a:t>يتضمن التسويق غير الربحي مجموعة واسعة من الأنشطة: مثل التسويق بالبريد المباشر، التسويق عبر الهاتف المحمول، التسويق بالمحتوى، والتسويق عبر مواقع التواصل الاجتماعي</a:t>
          </a:r>
          <a:endParaRPr lang="fr-DZ" sz="2000" b="1" kern="1200" dirty="0">
            <a:solidFill>
              <a:schemeClr val="tx1"/>
            </a:solidFill>
            <a:cs typeface="+mj-cs"/>
          </a:endParaRPr>
        </a:p>
      </dsp:txBody>
      <dsp:txXfrm>
        <a:off x="6116096" y="0"/>
        <a:ext cx="6116096" cy="1506291"/>
      </dsp:txXfrm>
    </dsp:sp>
    <dsp:sp modelId="{CA10183B-C17B-4CD0-9831-C1D25068BA21}">
      <dsp:nvSpPr>
        <dsp:cNvPr id="0" name=""/>
        <dsp:cNvSpPr/>
      </dsp:nvSpPr>
      <dsp:spPr>
        <a:xfrm rot="10800000">
          <a:off x="0" y="2008388"/>
          <a:ext cx="6116096" cy="2008388"/>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cs typeface="+mj-cs"/>
            </a:rPr>
            <a:t>تعتمد حملة نقاط البيع على طلب التبرع في نفس الوقت الذي يقوم فيه المتبرع المحتمل بإجراء عملية الشراء، وفي حملة </a:t>
          </a:r>
          <a:r>
            <a:rPr lang="ar-SA" sz="2000" b="1" kern="1200" dirty="0" err="1">
              <a:solidFill>
                <a:schemeClr val="tx1"/>
              </a:solidFill>
              <a:cs typeface="+mj-cs"/>
            </a:rPr>
            <a:t>معاملاية</a:t>
          </a:r>
          <a:r>
            <a:rPr lang="ar-SA" sz="2000" b="1" kern="1200" dirty="0">
              <a:solidFill>
                <a:schemeClr val="tx1"/>
              </a:solidFill>
              <a:cs typeface="+mj-cs"/>
            </a:rPr>
            <a:t>، تتعاون المنظمة غير الربحية مع راعي مؤسسي لتشجيع المستهلكين على استخدام مشترياتهم للمساعدة في تمويل مهمة المنظمة غير الربحية.</a:t>
          </a:r>
          <a:endParaRPr lang="fr-DZ" sz="2000" b="1" kern="1200" dirty="0">
            <a:solidFill>
              <a:schemeClr val="tx1"/>
            </a:solidFill>
            <a:cs typeface="+mj-cs"/>
          </a:endParaRPr>
        </a:p>
      </dsp:txBody>
      <dsp:txXfrm rot="10800000">
        <a:off x="0" y="2510484"/>
        <a:ext cx="6116096" cy="1506291"/>
      </dsp:txXfrm>
    </dsp:sp>
    <dsp:sp modelId="{DE7D0ABC-68A3-4F9A-AFB7-D2B7C446F837}">
      <dsp:nvSpPr>
        <dsp:cNvPr id="0" name=""/>
        <dsp:cNvSpPr/>
      </dsp:nvSpPr>
      <dsp:spPr>
        <a:xfrm rot="5400000">
          <a:off x="8169950" y="-45466"/>
          <a:ext cx="2008388" cy="6116096"/>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r-SA" sz="2000" b="1" kern="1200" dirty="0">
              <a:solidFill>
                <a:schemeClr val="tx1"/>
              </a:solidFill>
              <a:cs typeface="+mj-cs"/>
            </a:rPr>
            <a:t>في حملة تركز على الرسالة، ترتبط المنظمة غير الربحية جهود جمع التبرعات بحدث حالي رفيع المستوى لفت انتباه الجمهور بالفعل.</a:t>
          </a:r>
          <a:endParaRPr lang="fr-DZ" sz="2000" b="1" kern="1200" dirty="0">
            <a:solidFill>
              <a:schemeClr val="tx1"/>
            </a:solidFill>
            <a:cs typeface="+mj-cs"/>
          </a:endParaRPr>
        </a:p>
      </dsp:txBody>
      <dsp:txXfrm rot="-5400000">
        <a:off x="6116096" y="2510484"/>
        <a:ext cx="6116096" cy="1506291"/>
      </dsp:txXfrm>
    </dsp:sp>
    <dsp:sp modelId="{9244878D-156F-45EE-B9EC-C6A93BA75FCD}">
      <dsp:nvSpPr>
        <dsp:cNvPr id="0" name=""/>
        <dsp:cNvSpPr/>
      </dsp:nvSpPr>
      <dsp:spPr>
        <a:xfrm>
          <a:off x="4281267" y="1506291"/>
          <a:ext cx="3669657" cy="1004194"/>
        </a:xfrm>
        <a:prstGeom prst="round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dk1"/>
        </a:lnRef>
        <a:fillRef idx="3">
          <a:schemeClr val="dk1"/>
        </a:fillRef>
        <a:effectRef idx="3">
          <a:schemeClr val="dk1"/>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SA" sz="3200" b="1" kern="1200" dirty="0">
              <a:solidFill>
                <a:schemeClr val="bg1"/>
              </a:solidFill>
              <a:cs typeface="+mj-cs"/>
            </a:rPr>
            <a:t>أهم النقاط المستفادة</a:t>
          </a:r>
          <a:endParaRPr lang="fr-DZ" sz="3200" b="1" kern="1200" dirty="0">
            <a:solidFill>
              <a:schemeClr val="bg1"/>
            </a:solidFill>
            <a:cs typeface="+mj-cs"/>
          </a:endParaRPr>
        </a:p>
      </dsp:txBody>
      <dsp:txXfrm>
        <a:off x="4330288" y="1555312"/>
        <a:ext cx="3571615" cy="90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B93CF-7F0B-4356-B2CA-9B553D4004AE}">
      <dsp:nvSpPr>
        <dsp:cNvPr id="0" name=""/>
        <dsp:cNvSpPr/>
      </dsp:nvSpPr>
      <dsp:spPr>
        <a:xfrm>
          <a:off x="0" y="358633"/>
          <a:ext cx="12192000" cy="5545458"/>
        </a:xfrm>
        <a:prstGeom prst="leftRightRibb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B175B-1236-4F89-8ED1-E1D2C31C4F2A}">
      <dsp:nvSpPr>
        <dsp:cNvPr id="0" name=""/>
        <dsp:cNvSpPr/>
      </dsp:nvSpPr>
      <dsp:spPr>
        <a:xfrm>
          <a:off x="1231918" y="1235953"/>
          <a:ext cx="4485603" cy="30105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marL="0" lvl="0" indent="0" algn="just" defTabSz="889000" rtl="1">
            <a:lnSpc>
              <a:spcPct val="90000"/>
            </a:lnSpc>
            <a:spcBef>
              <a:spcPct val="0"/>
            </a:spcBef>
            <a:spcAft>
              <a:spcPct val="35000"/>
            </a:spcAft>
            <a:buNone/>
          </a:pPr>
          <a:r>
            <a:rPr lang="ar-SA" sz="2000" b="1" kern="1200" dirty="0">
              <a:solidFill>
                <a:schemeClr val="tx1"/>
              </a:solidFill>
              <a:cs typeface="+mj-cs"/>
            </a:rPr>
            <a:t>في 1969 قام كل من كوتلر </a:t>
          </a:r>
          <a:r>
            <a:rPr lang="ar-SA" sz="2000" b="1" kern="1200" dirty="0" err="1">
              <a:solidFill>
                <a:schemeClr val="tx1"/>
              </a:solidFill>
              <a:cs typeface="+mj-cs"/>
            </a:rPr>
            <a:t>وزالتمان</a:t>
          </a:r>
          <a:r>
            <a:rPr lang="ar-SA" sz="2000" b="1" kern="1200" dirty="0">
              <a:solidFill>
                <a:schemeClr val="tx1"/>
              </a:solidFill>
              <a:cs typeface="+mj-cs"/>
            </a:rPr>
            <a:t> </a:t>
          </a:r>
          <a:r>
            <a:rPr lang="ar-DZ" sz="2000" b="1" kern="1200" dirty="0">
              <a:solidFill>
                <a:schemeClr val="tx1"/>
              </a:solidFill>
              <a:cs typeface="+mj-cs"/>
            </a:rPr>
            <a:t>بإقتراح مفهوم جديد للتسويق حينما كانا لا يزالان طلاب بالجامعة في مقال علمي موسوم بعنوان "توسيع مفهوم التسويق </a:t>
          </a:r>
          <a:r>
            <a:rPr lang="fr-FR" sz="2000" b="1" kern="1200" dirty="0" err="1">
              <a:solidFill>
                <a:schemeClr val="tx1"/>
              </a:solidFill>
              <a:cs typeface="+mj-cs"/>
            </a:rPr>
            <a:t>Braodening</a:t>
          </a:r>
          <a:r>
            <a:rPr lang="fr-FR" sz="2000" b="1" kern="1200" dirty="0">
              <a:solidFill>
                <a:schemeClr val="tx1"/>
              </a:solidFill>
              <a:cs typeface="+mj-cs"/>
            </a:rPr>
            <a:t> the Concept of Marketing</a:t>
          </a:r>
          <a:r>
            <a:rPr lang="ar-DZ" sz="2000" b="1" kern="1200" dirty="0">
              <a:solidFill>
                <a:schemeClr val="tx1"/>
              </a:solidFill>
              <a:cs typeface="+mj-cs"/>
            </a:rPr>
            <a:t>"، في هذا المقال تم تقديم ومناقشة التسويق الإجتماعي لأول مرة حيث أن</a:t>
          </a:r>
          <a:r>
            <a:rPr lang="ar-SA" sz="2000" b="1" kern="1200" dirty="0">
              <a:solidFill>
                <a:schemeClr val="tx1"/>
              </a:solidFill>
              <a:cs typeface="+mj-cs"/>
            </a:rPr>
            <a:t> هذا التسويق تم تصنيفه في أوائل السبعينات على أنه نظام تسويقي متميز و</a:t>
          </a:r>
          <a:r>
            <a:rPr lang="ar-DZ" sz="2000" b="1" kern="1200" dirty="0">
              <a:solidFill>
                <a:schemeClr val="tx1"/>
              </a:solidFill>
              <a:cs typeface="+mj-cs"/>
            </a:rPr>
            <a:t>أول من </a:t>
          </a:r>
          <a:r>
            <a:rPr lang="ar-SA" sz="2000" b="1" kern="1200" dirty="0">
              <a:solidFill>
                <a:schemeClr val="tx1"/>
              </a:solidFill>
              <a:cs typeface="+mj-cs"/>
            </a:rPr>
            <a:t>تبنى التسويق الإجتماعي هم المنظمات والجمعيات ذات النهج الإجتماعي كتلك التي تركز على تنظيم الأسرة، التبغ  وفيروس نقص المناعة البشرية.</a:t>
          </a:r>
          <a:endParaRPr lang="fr-DZ" sz="2000" b="1" kern="1200" dirty="0">
            <a:solidFill>
              <a:schemeClr val="tx1"/>
            </a:solidFill>
            <a:cs typeface="+mj-cs"/>
          </a:endParaRPr>
        </a:p>
      </dsp:txBody>
      <dsp:txXfrm>
        <a:off x="1231918" y="1235953"/>
        <a:ext cx="4485603" cy="3010530"/>
      </dsp:txXfrm>
    </dsp:sp>
    <dsp:sp modelId="{6E5E71E4-D088-464F-886A-54E2F20C0DD2}">
      <dsp:nvSpPr>
        <dsp:cNvPr id="0" name=""/>
        <dsp:cNvSpPr/>
      </dsp:nvSpPr>
      <dsp:spPr>
        <a:xfrm>
          <a:off x="6096000" y="2326691"/>
          <a:ext cx="4754880" cy="23896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ar-SA" sz="2200" b="1" kern="1200" dirty="0">
              <a:solidFill>
                <a:schemeClr val="tx1"/>
              </a:solidFill>
              <a:cs typeface="+mj-cs"/>
            </a:rPr>
            <a:t>التسويق الاجتماعي هو فرع التسويق الذي يهدف إلى تعزيز أسباب النظام الاجتماعي أو المصلحة العامة. سيلعب التسويق الاجتماعي على القيم الاجتماعية للأهداف من أجل إقناعهم. لخص فيليب كوتلر التحدي في عنوان كتابه الذي نشر في عام 2008: </a:t>
          </a:r>
          <a:endParaRPr lang="fr-FR" sz="2200" b="1" kern="1200" dirty="0">
            <a:solidFill>
              <a:schemeClr val="tx1"/>
            </a:solidFill>
            <a:cs typeface="+mj-cs"/>
          </a:endParaRPr>
        </a:p>
        <a:p>
          <a:pPr marL="0" lvl="0" indent="0" algn="ctr" defTabSz="977900">
            <a:lnSpc>
              <a:spcPct val="90000"/>
            </a:lnSpc>
            <a:spcBef>
              <a:spcPct val="0"/>
            </a:spcBef>
            <a:spcAft>
              <a:spcPct val="35000"/>
            </a:spcAft>
            <a:buNone/>
          </a:pPr>
          <a:r>
            <a:rPr lang="fr-FR" sz="2200" b="1" kern="1200" dirty="0">
              <a:solidFill>
                <a:schemeClr val="tx1"/>
              </a:solidFill>
              <a:cs typeface="+mj-cs"/>
            </a:rPr>
            <a:t>« le marketing social : changer les comportements pour faire le bien ».</a:t>
          </a:r>
          <a:endParaRPr lang="fr-DZ" sz="2200" b="1" kern="1200" dirty="0">
            <a:solidFill>
              <a:schemeClr val="tx1"/>
            </a:solidFill>
            <a:cs typeface="+mj-cs"/>
          </a:endParaRPr>
        </a:p>
      </dsp:txBody>
      <dsp:txXfrm>
        <a:off x="6096000" y="2326691"/>
        <a:ext cx="4754880" cy="2389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B93CF-7F0B-4356-B2CA-9B553D4004AE}">
      <dsp:nvSpPr>
        <dsp:cNvPr id="0" name=""/>
        <dsp:cNvSpPr/>
      </dsp:nvSpPr>
      <dsp:spPr>
        <a:xfrm>
          <a:off x="0" y="358633"/>
          <a:ext cx="12192000" cy="5545458"/>
        </a:xfrm>
        <a:prstGeom prst="leftRightRibb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B175B-1236-4F89-8ED1-E1D2C31C4F2A}">
      <dsp:nvSpPr>
        <dsp:cNvPr id="0" name=""/>
        <dsp:cNvSpPr/>
      </dsp:nvSpPr>
      <dsp:spPr>
        <a:xfrm>
          <a:off x="1402749" y="1235953"/>
          <a:ext cx="4143940" cy="30105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just" defTabSz="711200" rtl="1">
            <a:lnSpc>
              <a:spcPct val="90000"/>
            </a:lnSpc>
            <a:spcBef>
              <a:spcPct val="0"/>
            </a:spcBef>
            <a:spcAft>
              <a:spcPct val="35000"/>
            </a:spcAft>
            <a:buNone/>
          </a:pPr>
          <a:r>
            <a:rPr lang="ar-SA" sz="1600" b="1" kern="1200" dirty="0">
              <a:solidFill>
                <a:schemeClr val="tx1"/>
              </a:solidFill>
              <a:cs typeface="+mj-cs"/>
            </a:rPr>
            <a:t>في 2010 </a:t>
          </a:r>
          <a:r>
            <a:rPr lang="ar-SA" sz="1600" b="1" kern="1200" dirty="0" err="1">
              <a:solidFill>
                <a:schemeClr val="tx1"/>
              </a:solidFill>
              <a:cs typeface="+mj-cs"/>
            </a:rPr>
            <a:t>إقترح</a:t>
          </a:r>
          <a:r>
            <a:rPr lang="ar-SA" sz="1600" b="1" kern="1200" dirty="0">
              <a:solidFill>
                <a:schemeClr val="tx1"/>
              </a:solidFill>
              <a:cs typeface="+mj-cs"/>
            </a:rPr>
            <a:t> </a:t>
          </a:r>
          <a:r>
            <a:rPr lang="ar-DZ" sz="1600" b="1" kern="1200" dirty="0">
              <a:solidFill>
                <a:schemeClr val="tx1"/>
              </a:solidFill>
              <a:cs typeface="+mj-cs"/>
            </a:rPr>
            <a:t>فيليب كوتلر </a:t>
          </a:r>
          <a:r>
            <a:rPr lang="ar-DZ" sz="1600" b="1" kern="1200" dirty="0" err="1">
              <a:solidFill>
                <a:schemeClr val="tx1"/>
              </a:solidFill>
              <a:cs typeface="+mj-cs"/>
            </a:rPr>
            <a:t>وهيرماوان</a:t>
          </a:r>
          <a:r>
            <a:rPr lang="ar-DZ" sz="1600" b="1" kern="1200" dirty="0">
              <a:solidFill>
                <a:schemeClr val="tx1"/>
              </a:solidFill>
              <a:cs typeface="+mj-cs"/>
            </a:rPr>
            <a:t> </a:t>
          </a:r>
          <a:r>
            <a:rPr lang="ar-DZ" sz="1600" b="1" kern="1200" dirty="0" err="1">
              <a:solidFill>
                <a:schemeClr val="tx1"/>
              </a:solidFill>
              <a:cs typeface="+mj-cs"/>
            </a:rPr>
            <a:t>كارتاجايا</a:t>
          </a:r>
          <a:r>
            <a:rPr lang="ar-DZ" sz="1600" b="1" kern="1200" dirty="0">
              <a:solidFill>
                <a:schemeClr val="tx1"/>
              </a:solidFill>
              <a:cs typeface="+mj-cs"/>
            </a:rPr>
            <a:t> </a:t>
          </a:r>
          <a:r>
            <a:rPr lang="ar-SA" sz="1600" b="1" kern="1200" dirty="0">
              <a:solidFill>
                <a:schemeClr val="tx1"/>
              </a:solidFill>
              <a:cs typeface="+mj-cs"/>
            </a:rPr>
            <a:t>وآخرون فكر تسويقي جديد يعزز من قيمة الإنسان (التسويق </a:t>
          </a:r>
          <a:r>
            <a:rPr lang="ar" sz="1600" b="1" kern="1200" dirty="0">
              <a:solidFill>
                <a:schemeClr val="tx1"/>
              </a:solidFill>
              <a:cs typeface="+mj-cs"/>
            </a:rPr>
            <a:t>3.0</a:t>
          </a:r>
          <a:r>
            <a:rPr lang="ar-SA" sz="1600" b="1" kern="1200" dirty="0">
              <a:solidFill>
                <a:schemeClr val="tx1"/>
              </a:solidFill>
              <a:cs typeface="+mj-cs"/>
            </a:rPr>
            <a:t>)، ليكون هذا التوجه هو الأحدث في الفكر التسويقي الذي عرفه العالم على مدى سنين، </a:t>
          </a:r>
          <a:r>
            <a:rPr lang="ar-DZ" sz="1600" b="1" kern="1200" dirty="0">
              <a:solidFill>
                <a:schemeClr val="tx1"/>
              </a:solidFill>
              <a:cs typeface="+mj-cs"/>
            </a:rPr>
            <a:t>تعود فكر</a:t>
          </a:r>
          <a:r>
            <a:rPr lang="ar-SA" sz="1600" b="1" kern="1200" dirty="0">
              <a:solidFill>
                <a:schemeClr val="tx1"/>
              </a:solidFill>
              <a:cs typeface="+mj-cs"/>
            </a:rPr>
            <a:t>ته </a:t>
          </a:r>
          <a:r>
            <a:rPr lang="ar-DZ" sz="1600" b="1" kern="1200" dirty="0">
              <a:solidFill>
                <a:schemeClr val="tx1"/>
              </a:solidFill>
              <a:cs typeface="+mj-cs"/>
            </a:rPr>
            <a:t>الى مجموعة إستشاريين في </a:t>
          </a:r>
          <a:r>
            <a:rPr lang="fr-FR" sz="1600" b="1" kern="1200" dirty="0">
              <a:solidFill>
                <a:schemeClr val="tx1"/>
              </a:solidFill>
              <a:cs typeface="+mj-cs"/>
            </a:rPr>
            <a:t>Mark Plus</a:t>
          </a:r>
          <a:r>
            <a:rPr lang="ar-DZ" sz="1600" b="1" kern="1200" dirty="0">
              <a:solidFill>
                <a:schemeClr val="tx1"/>
              </a:solidFill>
              <a:cs typeface="+mj-cs"/>
            </a:rPr>
            <a:t> وهي شركة خدمات تسويقية تنشط في جنوب شرق آسيا في نوفمبر 2005 بقيادة </a:t>
          </a:r>
          <a:r>
            <a:rPr lang="ar-DZ" sz="1600" b="1" kern="1200" dirty="0" err="1">
              <a:solidFill>
                <a:schemeClr val="tx1"/>
              </a:solidFill>
              <a:cs typeface="+mj-cs"/>
            </a:rPr>
            <a:t>هيرماوان</a:t>
          </a:r>
          <a:r>
            <a:rPr lang="ar-DZ" sz="1600" b="1" kern="1200" dirty="0">
              <a:solidFill>
                <a:schemeClr val="tx1"/>
              </a:solidFill>
              <a:cs typeface="+mj-cs"/>
            </a:rPr>
            <a:t> </a:t>
          </a:r>
          <a:r>
            <a:rPr lang="ar-DZ" sz="1600" b="1" kern="1200" dirty="0" err="1">
              <a:solidFill>
                <a:schemeClr val="tx1"/>
              </a:solidFill>
              <a:cs typeface="+mj-cs"/>
            </a:rPr>
            <a:t>كارتاجايا</a:t>
          </a:r>
          <a:r>
            <a:rPr lang="ar-SA" sz="1600" b="1" kern="1200" dirty="0">
              <a:solidFill>
                <a:schemeClr val="tx1"/>
              </a:solidFill>
              <a:cs typeface="+mj-cs"/>
            </a:rPr>
            <a:t>، و</a:t>
          </a:r>
          <a:r>
            <a:rPr lang="ar-DZ" sz="1600" b="1" kern="1200" dirty="0">
              <a:solidFill>
                <a:schemeClr val="tx1"/>
              </a:solidFill>
              <a:cs typeface="+mj-cs"/>
            </a:rPr>
            <a:t>بعد عامين من ميلاد هذا المفهوم أطلق فيليب كوتلر </a:t>
          </a:r>
          <a:r>
            <a:rPr lang="ar-DZ" sz="1600" b="1" kern="1200" dirty="0" err="1">
              <a:solidFill>
                <a:schemeClr val="tx1"/>
              </a:solidFill>
              <a:cs typeface="+mj-cs"/>
            </a:rPr>
            <a:t>وهيرماوان</a:t>
          </a:r>
          <a:r>
            <a:rPr lang="ar-DZ" sz="1600" b="1" kern="1200" dirty="0">
              <a:solidFill>
                <a:schemeClr val="tx1"/>
              </a:solidFill>
              <a:cs typeface="+mj-cs"/>
            </a:rPr>
            <a:t> </a:t>
          </a:r>
          <a:r>
            <a:rPr lang="ar-DZ" sz="1600" b="1" kern="1200" dirty="0" err="1">
              <a:solidFill>
                <a:schemeClr val="tx1"/>
              </a:solidFill>
              <a:cs typeface="+mj-cs"/>
            </a:rPr>
            <a:t>كارتاجايا</a:t>
          </a:r>
          <a:r>
            <a:rPr lang="ar-DZ" sz="1600" b="1" kern="1200" dirty="0">
              <a:solidFill>
                <a:schemeClr val="tx1"/>
              </a:solidFill>
              <a:cs typeface="+mj-cs"/>
            </a:rPr>
            <a:t> مسودة تخطيطية لهذا التوجه التسويقي في الذكرى الأربعين لتأسيس رابطة دول جنوب شرق آسيا (</a:t>
          </a:r>
          <a:r>
            <a:rPr lang="fr-FR" sz="1600" b="1" kern="1200" dirty="0">
              <a:solidFill>
                <a:schemeClr val="tx1"/>
              </a:solidFill>
              <a:cs typeface="+mj-cs"/>
            </a:rPr>
            <a:t>ASEAN</a:t>
          </a:r>
          <a:r>
            <a:rPr lang="ar-DZ" sz="1600" b="1" kern="1200" dirty="0">
              <a:solidFill>
                <a:schemeClr val="tx1"/>
              </a:solidFill>
              <a:cs typeface="+mj-cs"/>
            </a:rPr>
            <a:t>) في جاكرتا لتكون مهدا لهذا التسويق الذي إنتقل ليداعب روح الإنسانية في ظل تطور الإقتصاد الرقمي والتحولات الجوهرية في الإقتصاد العالمي.</a:t>
          </a:r>
          <a:endParaRPr lang="fr-DZ" sz="1600" b="1" kern="1200" dirty="0">
            <a:solidFill>
              <a:schemeClr val="tx1"/>
            </a:solidFill>
            <a:cs typeface="+mj-cs"/>
          </a:endParaRPr>
        </a:p>
      </dsp:txBody>
      <dsp:txXfrm>
        <a:off x="1402749" y="1235953"/>
        <a:ext cx="4143940" cy="3010530"/>
      </dsp:txXfrm>
    </dsp:sp>
    <dsp:sp modelId="{6E5E71E4-D088-464F-886A-54E2F20C0DD2}">
      <dsp:nvSpPr>
        <dsp:cNvPr id="0" name=""/>
        <dsp:cNvSpPr/>
      </dsp:nvSpPr>
      <dsp:spPr>
        <a:xfrm>
          <a:off x="6096000" y="2326691"/>
          <a:ext cx="4754880" cy="238963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102870" numCol="1" spcCol="1270" anchor="ctr" anchorCtr="0">
          <a:noAutofit/>
        </a:bodyPr>
        <a:lstStyle/>
        <a:p>
          <a:pPr marL="0" lvl="0" indent="0" algn="just" defTabSz="1200150" rtl="1">
            <a:lnSpc>
              <a:spcPct val="90000"/>
            </a:lnSpc>
            <a:spcBef>
              <a:spcPct val="0"/>
            </a:spcBef>
            <a:spcAft>
              <a:spcPct val="35000"/>
            </a:spcAft>
            <a:buNone/>
          </a:pPr>
          <a:r>
            <a:rPr lang="ar-SA" sz="2700" b="1" kern="1200" dirty="0">
              <a:solidFill>
                <a:schemeClr val="tx1"/>
              </a:solidFill>
              <a:cs typeface="+mj-cs"/>
            </a:rPr>
            <a:t>هو التسويق الذي يضع المفهوم التسويقي في عصر التطلعات الإنسانية، القيم والروح، فهو يعتبر العملاء بشر كاملون لا ينبغي أبدا إهمال إحتياجاتهم وآمالهم الكامنة، هذا التسويق مبني على مبدأ التشاركية والثقافة والتسويق الروحي.</a:t>
          </a:r>
          <a:endParaRPr lang="fr-DZ" sz="2700" b="1" kern="1200" dirty="0">
            <a:solidFill>
              <a:schemeClr val="tx1"/>
            </a:solidFill>
            <a:cs typeface="+mj-cs"/>
          </a:endParaRPr>
        </a:p>
      </dsp:txBody>
      <dsp:txXfrm>
        <a:off x="6096000" y="2326691"/>
        <a:ext cx="4754880" cy="2389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775F5-56E9-477C-81BC-607778106564}">
      <dsp:nvSpPr>
        <dsp:cNvPr id="0" name=""/>
        <dsp:cNvSpPr/>
      </dsp:nvSpPr>
      <dsp:spPr>
        <a:xfrm>
          <a:off x="5897246" y="1971326"/>
          <a:ext cx="4209625" cy="938641"/>
        </a:xfrm>
        <a:custGeom>
          <a:avLst/>
          <a:gdLst/>
          <a:ahLst/>
          <a:cxnLst/>
          <a:rect l="0" t="0" r="0" b="0"/>
          <a:pathLst>
            <a:path>
              <a:moveTo>
                <a:pt x="0" y="0"/>
              </a:moveTo>
              <a:lnTo>
                <a:pt x="0" y="559574"/>
              </a:lnTo>
              <a:lnTo>
                <a:pt x="4209625" y="559574"/>
              </a:lnTo>
              <a:lnTo>
                <a:pt x="4209625" y="9386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5B1C2C-94E2-4EA5-A372-8777967A1E13}">
      <dsp:nvSpPr>
        <dsp:cNvPr id="0" name=""/>
        <dsp:cNvSpPr/>
      </dsp:nvSpPr>
      <dsp:spPr>
        <a:xfrm>
          <a:off x="5851526" y="1971326"/>
          <a:ext cx="91440" cy="938641"/>
        </a:xfrm>
        <a:custGeom>
          <a:avLst/>
          <a:gdLst/>
          <a:ahLst/>
          <a:cxnLst/>
          <a:rect l="0" t="0" r="0" b="0"/>
          <a:pathLst>
            <a:path>
              <a:moveTo>
                <a:pt x="45720" y="0"/>
              </a:moveTo>
              <a:lnTo>
                <a:pt x="45720" y="9386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8395A-2B54-402D-8D0A-C195E12F1FE1}">
      <dsp:nvSpPr>
        <dsp:cNvPr id="0" name=""/>
        <dsp:cNvSpPr/>
      </dsp:nvSpPr>
      <dsp:spPr>
        <a:xfrm>
          <a:off x="1687620" y="1971326"/>
          <a:ext cx="4209625" cy="938641"/>
        </a:xfrm>
        <a:custGeom>
          <a:avLst/>
          <a:gdLst/>
          <a:ahLst/>
          <a:cxnLst/>
          <a:rect l="0" t="0" r="0" b="0"/>
          <a:pathLst>
            <a:path>
              <a:moveTo>
                <a:pt x="4209625" y="0"/>
              </a:moveTo>
              <a:lnTo>
                <a:pt x="4209625" y="559574"/>
              </a:lnTo>
              <a:lnTo>
                <a:pt x="0" y="559574"/>
              </a:lnTo>
              <a:lnTo>
                <a:pt x="0" y="93864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0DDF6-F301-4933-9F7D-B743A8600F8C}">
      <dsp:nvSpPr>
        <dsp:cNvPr id="0" name=""/>
        <dsp:cNvSpPr/>
      </dsp:nvSpPr>
      <dsp:spPr>
        <a:xfrm>
          <a:off x="4328386" y="346754"/>
          <a:ext cx="3137719" cy="16245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229245" numCol="1" spcCol="1270" anchor="ctr" anchorCtr="0">
          <a:noAutofit/>
        </a:bodyPr>
        <a:lstStyle/>
        <a:p>
          <a:pPr marL="0" lvl="0" indent="0" algn="ctr" defTabSz="1066800">
            <a:lnSpc>
              <a:spcPct val="90000"/>
            </a:lnSpc>
            <a:spcBef>
              <a:spcPct val="0"/>
            </a:spcBef>
            <a:spcAft>
              <a:spcPct val="35000"/>
            </a:spcAft>
            <a:buNone/>
          </a:pPr>
          <a:r>
            <a:rPr lang="fr-FR" sz="2400" b="1" kern="1200" dirty="0">
              <a:latin typeface="Times New Roman" panose="02020603050405020304" pitchFamily="18" charset="0"/>
              <a:cs typeface="Times New Roman" panose="02020603050405020304" pitchFamily="18" charset="0"/>
            </a:rPr>
            <a:t>Non Profit Marketing</a:t>
          </a:r>
          <a:endParaRPr lang="fr-DZ" sz="2400" b="1" kern="1200" dirty="0">
            <a:latin typeface="Times New Roman" panose="02020603050405020304" pitchFamily="18" charset="0"/>
            <a:cs typeface="Times New Roman" panose="02020603050405020304" pitchFamily="18" charset="0"/>
          </a:endParaRPr>
        </a:p>
      </dsp:txBody>
      <dsp:txXfrm>
        <a:off x="4328386" y="346754"/>
        <a:ext cx="3137719" cy="1624572"/>
      </dsp:txXfrm>
    </dsp:sp>
    <dsp:sp modelId="{7FF101F6-C5BF-4E04-9A4D-FC8C0697B736}">
      <dsp:nvSpPr>
        <dsp:cNvPr id="0" name=""/>
        <dsp:cNvSpPr/>
      </dsp:nvSpPr>
      <dsp:spPr>
        <a:xfrm>
          <a:off x="4955930" y="1610310"/>
          <a:ext cx="2823947" cy="541524"/>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ar-SA" sz="2800" b="1" kern="1200" dirty="0">
              <a:cs typeface="+mj-cs"/>
            </a:rPr>
            <a:t>التسويق غير الربحي</a:t>
          </a:r>
          <a:endParaRPr lang="fr-DZ" sz="2800" b="1" kern="1200" dirty="0">
            <a:cs typeface="+mj-cs"/>
          </a:endParaRPr>
        </a:p>
      </dsp:txBody>
      <dsp:txXfrm>
        <a:off x="4955930" y="1610310"/>
        <a:ext cx="2823947" cy="541524"/>
      </dsp:txXfrm>
    </dsp:sp>
    <dsp:sp modelId="{ECC48B8E-2DF4-4BD8-BE1B-0F0D14B94910}">
      <dsp:nvSpPr>
        <dsp:cNvPr id="0" name=""/>
        <dsp:cNvSpPr/>
      </dsp:nvSpPr>
      <dsp:spPr>
        <a:xfrm>
          <a:off x="118760" y="2909968"/>
          <a:ext cx="3137719" cy="16245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29245"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Point-of-Sale Campaign</a:t>
          </a:r>
          <a:endParaRPr lang="fr-DZ" sz="2800" b="1" kern="1200" dirty="0">
            <a:latin typeface="Times New Roman" panose="02020603050405020304" pitchFamily="18" charset="0"/>
            <a:cs typeface="Times New Roman" panose="02020603050405020304" pitchFamily="18" charset="0"/>
          </a:endParaRPr>
        </a:p>
      </dsp:txBody>
      <dsp:txXfrm>
        <a:off x="118760" y="2909968"/>
        <a:ext cx="3137719" cy="1624572"/>
      </dsp:txXfrm>
    </dsp:sp>
    <dsp:sp modelId="{49F3299B-249A-49A0-B461-81222D6B60CA}">
      <dsp:nvSpPr>
        <dsp:cNvPr id="0" name=""/>
        <dsp:cNvSpPr/>
      </dsp:nvSpPr>
      <dsp:spPr>
        <a:xfrm>
          <a:off x="746304" y="4173524"/>
          <a:ext cx="2823947" cy="541524"/>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ar-SA" sz="2800" b="1" kern="1200" dirty="0">
              <a:cs typeface="+mj-cs"/>
            </a:rPr>
            <a:t>حملة نقاط البيع</a:t>
          </a:r>
          <a:endParaRPr lang="fr-DZ" sz="2800" b="1" kern="1200" dirty="0">
            <a:cs typeface="+mj-cs"/>
          </a:endParaRPr>
        </a:p>
      </dsp:txBody>
      <dsp:txXfrm>
        <a:off x="746304" y="4173524"/>
        <a:ext cx="2823947" cy="541524"/>
      </dsp:txXfrm>
    </dsp:sp>
    <dsp:sp modelId="{EE5A7B12-D6AE-4733-980C-10903D0B3A0C}">
      <dsp:nvSpPr>
        <dsp:cNvPr id="0" name=""/>
        <dsp:cNvSpPr/>
      </dsp:nvSpPr>
      <dsp:spPr>
        <a:xfrm>
          <a:off x="4328386" y="2909968"/>
          <a:ext cx="3137719" cy="16245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29245" numCol="1" spcCol="1270" anchor="ctr" anchorCtr="0">
          <a:noAutofit/>
        </a:bodyPr>
        <a:lstStyle/>
        <a:p>
          <a:pPr marL="0" lvl="0" indent="0" algn="ctr" defTabSz="1244600">
            <a:lnSpc>
              <a:spcPct val="90000"/>
            </a:lnSpc>
            <a:spcBef>
              <a:spcPct val="0"/>
            </a:spcBef>
            <a:spcAft>
              <a:spcPct val="35000"/>
            </a:spcAft>
            <a:buNone/>
          </a:pPr>
          <a:r>
            <a:rPr lang="fr-FR" sz="2800" b="1" kern="1200" dirty="0">
              <a:latin typeface="Times New Roman" panose="02020603050405020304" pitchFamily="18" charset="0"/>
              <a:cs typeface="Times New Roman" panose="02020603050405020304" pitchFamily="18" charset="0"/>
            </a:rPr>
            <a:t>Message-</a:t>
          </a:r>
          <a:r>
            <a:rPr lang="fr-FR" sz="2800" b="1" kern="1200" dirty="0" err="1">
              <a:latin typeface="Times New Roman" panose="02020603050405020304" pitchFamily="18" charset="0"/>
              <a:cs typeface="Times New Roman" panose="02020603050405020304" pitchFamily="18" charset="0"/>
            </a:rPr>
            <a:t>Focused</a:t>
          </a:r>
          <a:r>
            <a:rPr lang="fr-FR" sz="2800" b="1" kern="1200" dirty="0">
              <a:latin typeface="Times New Roman" panose="02020603050405020304" pitchFamily="18" charset="0"/>
              <a:cs typeface="Times New Roman" panose="02020603050405020304" pitchFamily="18" charset="0"/>
            </a:rPr>
            <a:t> Campaign</a:t>
          </a:r>
          <a:endParaRPr lang="fr-DZ" sz="2800" b="1" kern="1200" dirty="0">
            <a:latin typeface="Times New Roman" panose="02020603050405020304" pitchFamily="18" charset="0"/>
            <a:cs typeface="Times New Roman" panose="02020603050405020304" pitchFamily="18" charset="0"/>
          </a:endParaRPr>
        </a:p>
      </dsp:txBody>
      <dsp:txXfrm>
        <a:off x="4328386" y="2909968"/>
        <a:ext cx="3137719" cy="1624572"/>
      </dsp:txXfrm>
    </dsp:sp>
    <dsp:sp modelId="{9CE2B2B1-B219-46A5-8547-64AFEC3436FC}">
      <dsp:nvSpPr>
        <dsp:cNvPr id="0" name=""/>
        <dsp:cNvSpPr/>
      </dsp:nvSpPr>
      <dsp:spPr>
        <a:xfrm>
          <a:off x="4955930" y="4173524"/>
          <a:ext cx="2823947" cy="541524"/>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ar-SA" sz="2400" b="1" kern="1200" dirty="0">
              <a:cs typeface="+mj-cs"/>
            </a:rPr>
            <a:t>حملة تركز على الرسائل</a:t>
          </a:r>
          <a:endParaRPr lang="fr-DZ" sz="2400" b="1" kern="1200" dirty="0">
            <a:cs typeface="+mj-cs"/>
          </a:endParaRPr>
        </a:p>
      </dsp:txBody>
      <dsp:txXfrm>
        <a:off x="4955930" y="4173524"/>
        <a:ext cx="2823947" cy="541524"/>
      </dsp:txXfrm>
    </dsp:sp>
    <dsp:sp modelId="{3C2F7B39-7147-453C-AD11-D825EEF5C3A6}">
      <dsp:nvSpPr>
        <dsp:cNvPr id="0" name=""/>
        <dsp:cNvSpPr/>
      </dsp:nvSpPr>
      <dsp:spPr>
        <a:xfrm>
          <a:off x="8538011" y="2909968"/>
          <a:ext cx="3137719" cy="16245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229245" numCol="1" spcCol="1270" anchor="ctr" anchorCtr="0">
          <a:noAutofit/>
        </a:bodyPr>
        <a:lstStyle/>
        <a:p>
          <a:pPr marL="0" lvl="0" indent="0" algn="ctr" defTabSz="1244600">
            <a:lnSpc>
              <a:spcPct val="90000"/>
            </a:lnSpc>
            <a:spcBef>
              <a:spcPct val="0"/>
            </a:spcBef>
            <a:spcAft>
              <a:spcPct val="35000"/>
            </a:spcAft>
            <a:buNone/>
          </a:pPr>
          <a:r>
            <a:rPr lang="fr-FR" sz="2800" b="1" kern="1200" dirty="0" err="1">
              <a:latin typeface="Times New Roman" panose="02020603050405020304" pitchFamily="18" charset="0"/>
              <a:cs typeface="Times New Roman" panose="02020603050405020304" pitchFamily="18" charset="0"/>
            </a:rPr>
            <a:t>Transactional</a:t>
          </a:r>
          <a:r>
            <a:rPr lang="fr-FR" sz="2800" b="1" kern="1200" dirty="0">
              <a:latin typeface="Times New Roman" panose="02020603050405020304" pitchFamily="18" charset="0"/>
              <a:cs typeface="Times New Roman" panose="02020603050405020304" pitchFamily="18" charset="0"/>
            </a:rPr>
            <a:t> Campaign</a:t>
          </a:r>
          <a:endParaRPr lang="fr-DZ" sz="2800" b="1" kern="1200" dirty="0">
            <a:latin typeface="Times New Roman" panose="02020603050405020304" pitchFamily="18" charset="0"/>
            <a:cs typeface="Times New Roman" panose="02020603050405020304" pitchFamily="18" charset="0"/>
          </a:endParaRPr>
        </a:p>
      </dsp:txBody>
      <dsp:txXfrm>
        <a:off x="8538011" y="2909968"/>
        <a:ext cx="3137719" cy="1624572"/>
      </dsp:txXfrm>
    </dsp:sp>
    <dsp:sp modelId="{47A13D11-06FA-442A-AE56-13F147B78ABF}">
      <dsp:nvSpPr>
        <dsp:cNvPr id="0" name=""/>
        <dsp:cNvSpPr/>
      </dsp:nvSpPr>
      <dsp:spPr>
        <a:xfrm>
          <a:off x="9165555" y="4173524"/>
          <a:ext cx="2823947" cy="541524"/>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marL="0" lvl="0" indent="0" algn="r" defTabSz="1244600">
            <a:lnSpc>
              <a:spcPct val="90000"/>
            </a:lnSpc>
            <a:spcBef>
              <a:spcPct val="0"/>
            </a:spcBef>
            <a:spcAft>
              <a:spcPct val="35000"/>
            </a:spcAft>
            <a:buNone/>
          </a:pPr>
          <a:r>
            <a:rPr lang="ar-SA" sz="2800" b="1" kern="1200" dirty="0">
              <a:cs typeface="+mj-cs"/>
            </a:rPr>
            <a:t>حملة المعاملات</a:t>
          </a:r>
          <a:endParaRPr lang="fr-DZ" sz="2800" b="1" kern="1200" dirty="0">
            <a:cs typeface="+mj-cs"/>
          </a:endParaRPr>
        </a:p>
      </dsp:txBody>
      <dsp:txXfrm>
        <a:off x="9165555" y="4173524"/>
        <a:ext cx="2823947" cy="541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32355-C965-4962-97E7-CBF00BCD0B32}">
      <dsp:nvSpPr>
        <dsp:cNvPr id="0" name=""/>
        <dsp:cNvSpPr/>
      </dsp:nvSpPr>
      <dsp:spPr>
        <a:xfrm>
          <a:off x="9433968" y="464690"/>
          <a:ext cx="208720" cy="386297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86DD0-1A8B-43DF-8BAD-22797A04C5A7}">
      <dsp:nvSpPr>
        <dsp:cNvPr id="0" name=""/>
        <dsp:cNvSpPr/>
      </dsp:nvSpPr>
      <dsp:spPr>
        <a:xfrm>
          <a:off x="1081631" y="464690"/>
          <a:ext cx="5428493" cy="386297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905A6-D788-4F92-9BF0-81D48B9082C3}">
      <dsp:nvSpPr>
        <dsp:cNvPr id="0" name=""/>
        <dsp:cNvSpPr/>
      </dsp:nvSpPr>
      <dsp:spPr>
        <a:xfrm>
          <a:off x="872910" y="1825"/>
          <a:ext cx="5219772" cy="36540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4D30F-9065-4E14-9ACF-78B0F7FE56BD}">
      <dsp:nvSpPr>
        <dsp:cNvPr id="0" name=""/>
        <dsp:cNvSpPr/>
      </dsp:nvSpPr>
      <dsp:spPr>
        <a:xfrm>
          <a:off x="1293859" y="3657161"/>
          <a:ext cx="5007543" cy="458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حملة نقاط البيع</a:t>
          </a:r>
          <a:endParaRPr lang="fr-DZ" sz="2400" b="1" kern="1200" dirty="0">
            <a:cs typeface="+mj-cs"/>
          </a:endParaRPr>
        </a:p>
      </dsp:txBody>
      <dsp:txXfrm>
        <a:off x="1293859" y="3657161"/>
        <a:ext cx="5007543" cy="458539"/>
      </dsp:txXfrm>
    </dsp:sp>
    <dsp:sp modelId="{E026B8EE-DF73-4DC2-869D-CBC735BE5E03}">
      <dsp:nvSpPr>
        <dsp:cNvPr id="0" name=""/>
        <dsp:cNvSpPr/>
      </dsp:nvSpPr>
      <dsp:spPr>
        <a:xfrm>
          <a:off x="6753260" y="442845"/>
          <a:ext cx="2437571" cy="390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066800" rtl="1">
            <a:lnSpc>
              <a:spcPct val="90000"/>
            </a:lnSpc>
            <a:spcBef>
              <a:spcPct val="0"/>
            </a:spcBef>
            <a:spcAft>
              <a:spcPct val="35000"/>
            </a:spcAft>
            <a:buNone/>
          </a:pPr>
          <a:r>
            <a:rPr lang="ar-SA" sz="2400" kern="1200" dirty="0">
              <a:cs typeface="+mj-cs"/>
            </a:rPr>
            <a:t>تعتمد حملة نقاط البيع على إضافة طلب التبرع إلى عملية شراء يقوم بها المتبرع المحتمل بالفعل. على سبيل المثال ، قد يطلب من المتبرعين إضافة تبرع إلى مشترياتهم في ماكينة تسجيل المدفوعات النقدية في متجر فعلي أو عبر الإنترنت أثناء عملية الدفع.</a:t>
          </a:r>
          <a:endParaRPr lang="fr-DZ" sz="2400" kern="1200" dirty="0">
            <a:cs typeface="+mj-cs"/>
          </a:endParaRPr>
        </a:p>
      </dsp:txBody>
      <dsp:txXfrm>
        <a:off x="6753260" y="442845"/>
        <a:ext cx="2437571" cy="3906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32355-C965-4962-97E7-CBF00BCD0B32}">
      <dsp:nvSpPr>
        <dsp:cNvPr id="0" name=""/>
        <dsp:cNvSpPr/>
      </dsp:nvSpPr>
      <dsp:spPr>
        <a:xfrm>
          <a:off x="9454480" y="467263"/>
          <a:ext cx="209745" cy="38819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86DD0-1A8B-43DF-8BAD-22797A04C5A7}">
      <dsp:nvSpPr>
        <dsp:cNvPr id="0" name=""/>
        <dsp:cNvSpPr/>
      </dsp:nvSpPr>
      <dsp:spPr>
        <a:xfrm>
          <a:off x="1061119" y="467263"/>
          <a:ext cx="5455155" cy="388195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905A6-D788-4F92-9BF0-81D48B9082C3}">
      <dsp:nvSpPr>
        <dsp:cNvPr id="0" name=""/>
        <dsp:cNvSpPr/>
      </dsp:nvSpPr>
      <dsp:spPr>
        <a:xfrm>
          <a:off x="851373" y="2124"/>
          <a:ext cx="5245409" cy="36719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4D30F-9065-4E14-9ACF-78B0F7FE56BD}">
      <dsp:nvSpPr>
        <dsp:cNvPr id="0" name=""/>
        <dsp:cNvSpPr/>
      </dsp:nvSpPr>
      <dsp:spPr>
        <a:xfrm>
          <a:off x="1274390" y="3675414"/>
          <a:ext cx="5032138" cy="46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حملة تركز على الرسائل</a:t>
          </a:r>
          <a:endParaRPr lang="fr-DZ" sz="2400" b="1" kern="1200" dirty="0">
            <a:cs typeface="+mj-cs"/>
          </a:endParaRPr>
        </a:p>
      </dsp:txBody>
      <dsp:txXfrm>
        <a:off x="1274390" y="3675414"/>
        <a:ext cx="5032138" cy="460791"/>
      </dsp:txXfrm>
    </dsp:sp>
    <dsp:sp modelId="{E026B8EE-DF73-4DC2-869D-CBC735BE5E03}">
      <dsp:nvSpPr>
        <dsp:cNvPr id="0" name=""/>
        <dsp:cNvSpPr/>
      </dsp:nvSpPr>
      <dsp:spPr>
        <a:xfrm>
          <a:off x="6539534" y="478074"/>
          <a:ext cx="2891686" cy="3860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066800" rtl="1">
            <a:lnSpc>
              <a:spcPct val="90000"/>
            </a:lnSpc>
            <a:spcBef>
              <a:spcPct val="0"/>
            </a:spcBef>
            <a:spcAft>
              <a:spcPct val="35000"/>
            </a:spcAft>
            <a:buNone/>
          </a:pPr>
          <a:r>
            <a:rPr lang="ar-SA" sz="2400" kern="1200" dirty="0">
              <a:cs typeface="+mj-cs"/>
            </a:rPr>
            <a:t>تشجع الاستراتيجية التي تركز على الرسائل التغيير السلوكي أو عمل المستهلك أو تزيد من الوعي. غالبا ما ترتبط هذه الحملات بالأحداث الجارية البارزة التي تتجه بالفعل ويتم الإبلاغ عنها على نطاق واسع في وسائل الإعلام. يتم الجمع بين الرسائل بشكل عام مع جهود جمع التبرعات والمشاركة التطوعية.</a:t>
          </a:r>
          <a:endParaRPr lang="fr-DZ" sz="2400" kern="1200" dirty="0">
            <a:cs typeface="+mj-cs"/>
          </a:endParaRPr>
        </a:p>
      </dsp:txBody>
      <dsp:txXfrm>
        <a:off x="6539534" y="478074"/>
        <a:ext cx="2891686" cy="38603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32355-C965-4962-97E7-CBF00BCD0B32}">
      <dsp:nvSpPr>
        <dsp:cNvPr id="0" name=""/>
        <dsp:cNvSpPr/>
      </dsp:nvSpPr>
      <dsp:spPr>
        <a:xfrm>
          <a:off x="9433968" y="464690"/>
          <a:ext cx="208720" cy="386297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86DD0-1A8B-43DF-8BAD-22797A04C5A7}">
      <dsp:nvSpPr>
        <dsp:cNvPr id="0" name=""/>
        <dsp:cNvSpPr/>
      </dsp:nvSpPr>
      <dsp:spPr>
        <a:xfrm>
          <a:off x="1081631" y="464690"/>
          <a:ext cx="5428493" cy="386297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905A6-D788-4F92-9BF0-81D48B9082C3}">
      <dsp:nvSpPr>
        <dsp:cNvPr id="0" name=""/>
        <dsp:cNvSpPr/>
      </dsp:nvSpPr>
      <dsp:spPr>
        <a:xfrm>
          <a:off x="872910" y="1825"/>
          <a:ext cx="5219772" cy="36540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4D30F-9065-4E14-9ACF-78B0F7FE56BD}">
      <dsp:nvSpPr>
        <dsp:cNvPr id="0" name=""/>
        <dsp:cNvSpPr/>
      </dsp:nvSpPr>
      <dsp:spPr>
        <a:xfrm>
          <a:off x="1293859" y="3657161"/>
          <a:ext cx="5007543" cy="458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mj-cs"/>
            </a:rPr>
            <a:t>حملة المعاملات</a:t>
          </a:r>
          <a:endParaRPr lang="fr-DZ" sz="2400" b="1" kern="1200" dirty="0">
            <a:cs typeface="+mj-cs"/>
          </a:endParaRPr>
        </a:p>
      </dsp:txBody>
      <dsp:txXfrm>
        <a:off x="1293859" y="3657161"/>
        <a:ext cx="5007543" cy="458539"/>
      </dsp:txXfrm>
    </dsp:sp>
    <dsp:sp modelId="{E026B8EE-DF73-4DC2-869D-CBC735BE5E03}">
      <dsp:nvSpPr>
        <dsp:cNvPr id="0" name=""/>
        <dsp:cNvSpPr/>
      </dsp:nvSpPr>
      <dsp:spPr>
        <a:xfrm>
          <a:off x="6502830" y="442845"/>
          <a:ext cx="2938433" cy="3906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933450" rtl="1">
            <a:lnSpc>
              <a:spcPct val="90000"/>
            </a:lnSpc>
            <a:spcBef>
              <a:spcPct val="0"/>
            </a:spcBef>
            <a:spcAft>
              <a:spcPct val="35000"/>
            </a:spcAft>
            <a:buNone/>
          </a:pPr>
          <a:r>
            <a:rPr lang="ar-SA" sz="2100" kern="1200" dirty="0">
              <a:cs typeface="+mj-cs"/>
            </a:rPr>
            <a:t>في حملات المعاملات، يتم تحفيز إجراء المستهلك (مثل الشراء أو الرد على منشور على وسائل التواصل الاجتماعي) من خلال تبرع الشركة. تتعاون المنظمة غير الربحية مع متبرع من الشركات لتشجيع المستهلكين على استخدام مشترياتهم للمساعدة في تمويل الجهود الخيرية للمنظمات غير الربحية. تستفيد الشركة المانحة أيضا من الدعاية الإيجابية ومن القدرة على مواءمة نفسها مع مؤسسة خيرية تعكس قيمها المؤسسية.</a:t>
          </a:r>
          <a:endParaRPr lang="fr-DZ" sz="2100" kern="1200" dirty="0">
            <a:cs typeface="+mj-cs"/>
          </a:endParaRPr>
        </a:p>
      </dsp:txBody>
      <dsp:txXfrm>
        <a:off x="6502830" y="442845"/>
        <a:ext cx="2938433" cy="39066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29/09/2024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9</a:t>
            </a:fld>
            <a:endParaRPr lang="fr-DZ"/>
          </a:p>
        </p:txBody>
      </p:sp>
    </p:spTree>
    <p:extLst>
      <p:ext uri="{BB962C8B-B14F-4D97-AF65-F5344CB8AC3E}">
        <p14:creationId xmlns:p14="http://schemas.microsoft.com/office/powerpoint/2010/main" val="106201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12</a:t>
            </a:fld>
            <a:endParaRPr lang="fr-DZ"/>
          </a:p>
        </p:txBody>
      </p:sp>
    </p:spTree>
    <p:extLst>
      <p:ext uri="{BB962C8B-B14F-4D97-AF65-F5344CB8AC3E}">
        <p14:creationId xmlns:p14="http://schemas.microsoft.com/office/powerpoint/2010/main" val="234496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13</a:t>
            </a:fld>
            <a:endParaRPr lang="fr-DZ"/>
          </a:p>
        </p:txBody>
      </p:sp>
    </p:spTree>
    <p:extLst>
      <p:ext uri="{BB962C8B-B14F-4D97-AF65-F5344CB8AC3E}">
        <p14:creationId xmlns:p14="http://schemas.microsoft.com/office/powerpoint/2010/main" val="300195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14</a:t>
            </a:fld>
            <a:endParaRPr lang="fr-DZ"/>
          </a:p>
        </p:txBody>
      </p:sp>
    </p:spTree>
    <p:extLst>
      <p:ext uri="{BB962C8B-B14F-4D97-AF65-F5344CB8AC3E}">
        <p14:creationId xmlns:p14="http://schemas.microsoft.com/office/powerpoint/2010/main" val="359964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15</a:t>
            </a:fld>
            <a:endParaRPr lang="fr-DZ"/>
          </a:p>
        </p:txBody>
      </p:sp>
    </p:spTree>
    <p:extLst>
      <p:ext uri="{BB962C8B-B14F-4D97-AF65-F5344CB8AC3E}">
        <p14:creationId xmlns:p14="http://schemas.microsoft.com/office/powerpoint/2010/main" val="267813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17</a:t>
            </a:fld>
            <a:endParaRPr lang="fr-DZ"/>
          </a:p>
        </p:txBody>
      </p:sp>
    </p:spTree>
    <p:extLst>
      <p:ext uri="{BB962C8B-B14F-4D97-AF65-F5344CB8AC3E}">
        <p14:creationId xmlns:p14="http://schemas.microsoft.com/office/powerpoint/2010/main" val="132706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29/09/2024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29/09/2024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ABF15-B014-4661-87BD-43F32386E11F}"/>
              </a:ext>
            </a:extLst>
          </p:cNvPr>
          <p:cNvSpPr>
            <a:spLocks noGrp="1"/>
          </p:cNvSpPr>
          <p:nvPr>
            <p:ph type="title"/>
          </p:nvPr>
        </p:nvSpPr>
        <p:spPr>
          <a:xfrm>
            <a:off x="854110" y="1"/>
            <a:ext cx="10520624" cy="1336430"/>
          </a:xfrm>
        </p:spPr>
        <p:txBody>
          <a:bodyPr/>
          <a:lstStyle/>
          <a:p>
            <a:pPr algn="ctr"/>
            <a:r>
              <a:rPr lang="ar-SA" b="1" dirty="0"/>
              <a:t>أصول التسويق غير الربحي</a:t>
            </a:r>
            <a:endParaRPr lang="fr-DZ" b="1" dirty="0"/>
          </a:p>
        </p:txBody>
      </p:sp>
      <p:graphicFrame>
        <p:nvGraphicFramePr>
          <p:cNvPr id="4" name="Diagramme 3">
            <a:extLst>
              <a:ext uri="{FF2B5EF4-FFF2-40B4-BE49-F238E27FC236}">
                <a16:creationId xmlns:a16="http://schemas.microsoft.com/office/drawing/2014/main" id="{B7597E5E-31D8-4681-A4D9-8A6788B19986}"/>
              </a:ext>
            </a:extLst>
          </p:cNvPr>
          <p:cNvGraphicFramePr/>
          <p:nvPr>
            <p:extLst>
              <p:ext uri="{D42A27DB-BD31-4B8C-83A1-F6EECF244321}">
                <p14:modId xmlns:p14="http://schemas.microsoft.com/office/powerpoint/2010/main" val="399207028"/>
              </p:ext>
            </p:extLst>
          </p:nvPr>
        </p:nvGraphicFramePr>
        <p:xfrm>
          <a:off x="0" y="592852"/>
          <a:ext cx="12192000" cy="626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ulle narrative : rectangle à coins arrondis 4">
            <a:extLst>
              <a:ext uri="{FF2B5EF4-FFF2-40B4-BE49-F238E27FC236}">
                <a16:creationId xmlns:a16="http://schemas.microsoft.com/office/drawing/2014/main" id="{A17862F7-8A3A-40F2-9276-014F20959002}"/>
              </a:ext>
            </a:extLst>
          </p:cNvPr>
          <p:cNvSpPr/>
          <p:nvPr/>
        </p:nvSpPr>
        <p:spPr>
          <a:xfrm>
            <a:off x="7109208" y="1824987"/>
            <a:ext cx="1798654" cy="673239"/>
          </a:xfrm>
          <a:prstGeom prst="wedgeRoundRectCallout">
            <a:avLst>
              <a:gd name="adj1" fmla="val -20274"/>
              <a:gd name="adj2" fmla="val 95336"/>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a:cs typeface="+mj-cs"/>
              </a:rPr>
              <a:t>1969</a:t>
            </a:r>
            <a:endParaRPr lang="fr-FR" sz="2800" b="1" dirty="0">
              <a:cs typeface="+mj-cs"/>
            </a:endParaRPr>
          </a:p>
          <a:p>
            <a:pPr algn="ctr"/>
            <a:r>
              <a:rPr lang="fr-FR" sz="1600" b="1" dirty="0">
                <a:latin typeface="Times New Roman" panose="02020603050405020304" pitchFamily="18" charset="0"/>
                <a:cs typeface="Times New Roman" panose="02020603050405020304" pitchFamily="18" charset="0"/>
              </a:rPr>
              <a:t>Kotler +</a:t>
            </a:r>
            <a:r>
              <a:rPr lang="fr-FR" sz="1600" b="1" dirty="0" err="1">
                <a:latin typeface="Times New Roman" panose="02020603050405020304" pitchFamily="18" charset="0"/>
                <a:cs typeface="Times New Roman" panose="02020603050405020304" pitchFamily="18" charset="0"/>
              </a:rPr>
              <a:t>Zaltman</a:t>
            </a:r>
            <a:endParaRPr lang="fr-DZ" sz="1600" b="1" dirty="0">
              <a:latin typeface="Times New Roman" panose="02020603050405020304" pitchFamily="18" charset="0"/>
              <a:cs typeface="Times New Roman" panose="02020603050405020304" pitchFamily="18" charset="0"/>
            </a:endParaRPr>
          </a:p>
        </p:txBody>
      </p:sp>
      <p:pic>
        <p:nvPicPr>
          <p:cNvPr id="8194" name="Picture 2" descr="Amazon.com: Gerald Zaltman: books, biography, latest update">
            <a:extLst>
              <a:ext uri="{FF2B5EF4-FFF2-40B4-BE49-F238E27FC236}">
                <a16:creationId xmlns:a16="http://schemas.microsoft.com/office/drawing/2014/main" id="{9D03CC85-F7E7-415B-989C-EB2A3BA4FB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5498" y="4930599"/>
            <a:ext cx="2062059" cy="192376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a evolución de mercadotecnia social timeline | Timetoast timelines">
            <a:extLst>
              <a:ext uri="{FF2B5EF4-FFF2-40B4-BE49-F238E27FC236}">
                <a16:creationId xmlns:a16="http://schemas.microsoft.com/office/drawing/2014/main" id="{32C84302-A36D-4B5F-BCE9-6FFB60E4E3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931811"/>
            <a:ext cx="1989574" cy="192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47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ABF15-B014-4661-87BD-43F32386E11F}"/>
              </a:ext>
            </a:extLst>
          </p:cNvPr>
          <p:cNvSpPr>
            <a:spLocks noGrp="1"/>
          </p:cNvSpPr>
          <p:nvPr>
            <p:ph type="title"/>
          </p:nvPr>
        </p:nvSpPr>
        <p:spPr>
          <a:xfrm>
            <a:off x="854110" y="1"/>
            <a:ext cx="10520624" cy="1336430"/>
          </a:xfrm>
        </p:spPr>
        <p:txBody>
          <a:bodyPr/>
          <a:lstStyle/>
          <a:p>
            <a:pPr algn="ctr"/>
            <a:r>
              <a:rPr lang="ar-SA" b="1" dirty="0"/>
              <a:t>الوجه الحديث للتسويق غير الربحي</a:t>
            </a:r>
            <a:endParaRPr lang="fr-DZ" b="1" dirty="0"/>
          </a:p>
        </p:txBody>
      </p:sp>
      <p:graphicFrame>
        <p:nvGraphicFramePr>
          <p:cNvPr id="4" name="Diagramme 3">
            <a:extLst>
              <a:ext uri="{FF2B5EF4-FFF2-40B4-BE49-F238E27FC236}">
                <a16:creationId xmlns:a16="http://schemas.microsoft.com/office/drawing/2014/main" id="{B7597E5E-31D8-4681-A4D9-8A6788B19986}"/>
              </a:ext>
            </a:extLst>
          </p:cNvPr>
          <p:cNvGraphicFramePr/>
          <p:nvPr>
            <p:extLst>
              <p:ext uri="{D42A27DB-BD31-4B8C-83A1-F6EECF244321}">
                <p14:modId xmlns:p14="http://schemas.microsoft.com/office/powerpoint/2010/main" val="3172363001"/>
              </p:ext>
            </p:extLst>
          </p:nvPr>
        </p:nvGraphicFramePr>
        <p:xfrm>
          <a:off x="0" y="592852"/>
          <a:ext cx="12192000" cy="626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ulle narrative : rectangle à coins arrondis 4">
            <a:extLst>
              <a:ext uri="{FF2B5EF4-FFF2-40B4-BE49-F238E27FC236}">
                <a16:creationId xmlns:a16="http://schemas.microsoft.com/office/drawing/2014/main" id="{A17862F7-8A3A-40F2-9276-014F20959002}"/>
              </a:ext>
            </a:extLst>
          </p:cNvPr>
          <p:cNvSpPr/>
          <p:nvPr/>
        </p:nvSpPr>
        <p:spPr>
          <a:xfrm>
            <a:off x="6933363" y="1824987"/>
            <a:ext cx="1974499" cy="673239"/>
          </a:xfrm>
          <a:prstGeom prst="wedgeRoundRectCallout">
            <a:avLst>
              <a:gd name="adj1" fmla="val -20274"/>
              <a:gd name="adj2" fmla="val 95336"/>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a:cs typeface="+mj-cs"/>
              </a:rPr>
              <a:t>2010</a:t>
            </a:r>
            <a:endParaRPr lang="fr-FR" sz="2800" b="1" dirty="0">
              <a:cs typeface="+mj-cs"/>
            </a:endParaRPr>
          </a:p>
          <a:p>
            <a:pPr algn="ctr"/>
            <a:r>
              <a:rPr lang="fr-FR" sz="1600" b="1" dirty="0">
                <a:latin typeface="Times New Roman" panose="02020603050405020304" pitchFamily="18" charset="0"/>
                <a:cs typeface="Times New Roman" panose="02020603050405020304" pitchFamily="18" charset="0"/>
              </a:rPr>
              <a:t>Kotler +</a:t>
            </a:r>
            <a:r>
              <a:rPr lang="fr-FR" sz="1600" b="1" dirty="0" err="1">
                <a:effectLst/>
                <a:latin typeface="Times New Roman" panose="02020603050405020304" pitchFamily="18" charset="0"/>
                <a:ea typeface="Calibri" panose="020F0502020204030204" pitchFamily="34" charset="0"/>
              </a:rPr>
              <a:t>Kartajaya</a:t>
            </a:r>
            <a:endParaRPr lang="fr-DZ" sz="1600" b="1" dirty="0">
              <a:latin typeface="Times New Roman" panose="02020603050405020304" pitchFamily="18" charset="0"/>
              <a:cs typeface="Times New Roman" panose="02020603050405020304" pitchFamily="18" charset="0"/>
            </a:endParaRPr>
          </a:p>
        </p:txBody>
      </p:sp>
      <p:pic>
        <p:nvPicPr>
          <p:cNvPr id="8198" name="Picture 6" descr="La evolución de mercadotecnia social timeline | Timetoast timelines">
            <a:extLst>
              <a:ext uri="{FF2B5EF4-FFF2-40B4-BE49-F238E27FC236}">
                <a16:creationId xmlns:a16="http://schemas.microsoft.com/office/drawing/2014/main" id="{32C84302-A36D-4B5F-BCE9-6FFB60E4E3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31811"/>
            <a:ext cx="1989574" cy="192376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ermawan Kartajaya">
            <a:extLst>
              <a:ext uri="{FF2B5EF4-FFF2-40B4-BE49-F238E27FC236}">
                <a16:creationId xmlns:a16="http://schemas.microsoft.com/office/drawing/2014/main" id="{9F24AD2C-7729-4C2F-A418-C861B4B76C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3594" y="4931810"/>
            <a:ext cx="1989574" cy="192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أنواع التسويق غير الربحي</a:t>
            </a:r>
            <a:br>
              <a:rPr lang="ar-SA" b="1" dirty="0"/>
            </a:br>
            <a:r>
              <a:rPr lang="fr-FR" b="1" dirty="0">
                <a:latin typeface="Times New Roman" panose="02020603050405020304" pitchFamily="18" charset="0"/>
                <a:cs typeface="Times New Roman" panose="02020603050405020304" pitchFamily="18" charset="0"/>
              </a:rPr>
              <a:t>Types of 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graphicFrame>
        <p:nvGraphicFramePr>
          <p:cNvPr id="5" name="Espace réservé du contenu 4">
            <a:extLst>
              <a:ext uri="{FF2B5EF4-FFF2-40B4-BE49-F238E27FC236}">
                <a16:creationId xmlns:a16="http://schemas.microsoft.com/office/drawing/2014/main" id="{CEFA80A3-D7C3-4007-81DE-1A90A0076B79}"/>
              </a:ext>
            </a:extLst>
          </p:cNvPr>
          <p:cNvGraphicFramePr>
            <a:graphicFrameLocks noGrp="1"/>
          </p:cNvGraphicFramePr>
          <p:nvPr>
            <p:ph idx="1"/>
            <p:extLst>
              <p:ext uri="{D42A27DB-BD31-4B8C-83A1-F6EECF244321}">
                <p14:modId xmlns:p14="http://schemas.microsoft.com/office/powerpoint/2010/main" val="658446560"/>
              </p:ext>
            </p:extLst>
          </p:nvPr>
        </p:nvGraphicFramePr>
        <p:xfrm>
          <a:off x="0" y="1690688"/>
          <a:ext cx="12108264" cy="5061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90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أنواع التسويق غير الربحي</a:t>
            </a:r>
            <a:br>
              <a:rPr lang="ar-SA" b="1" dirty="0"/>
            </a:br>
            <a:r>
              <a:rPr lang="fr-FR" b="1" dirty="0">
                <a:latin typeface="Times New Roman" panose="02020603050405020304" pitchFamily="18" charset="0"/>
                <a:cs typeface="Times New Roman" panose="02020603050405020304" pitchFamily="18" charset="0"/>
              </a:rPr>
              <a:t>Types of 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60463D82-0581-49E8-8EE4-47E5CF16522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3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أنواع التسويق غير الربحي</a:t>
            </a:r>
            <a:br>
              <a:rPr lang="ar-SA" b="1" dirty="0"/>
            </a:br>
            <a:r>
              <a:rPr lang="fr-FR" b="1" dirty="0">
                <a:latin typeface="Times New Roman" panose="02020603050405020304" pitchFamily="18" charset="0"/>
                <a:cs typeface="Times New Roman" panose="02020603050405020304" pitchFamily="18" charset="0"/>
              </a:rPr>
              <a:t>Types of 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60463D82-0581-49E8-8EE4-47E5CF16522F}"/>
              </a:ext>
            </a:extLst>
          </p:cNvPr>
          <p:cNvGraphicFramePr>
            <a:graphicFrameLocks noGrp="1"/>
          </p:cNvGraphicFramePr>
          <p:nvPr>
            <p:ph idx="1"/>
            <p:extLst>
              <p:ext uri="{D42A27DB-BD31-4B8C-83A1-F6EECF244321}">
                <p14:modId xmlns:p14="http://schemas.microsoft.com/office/powerpoint/2010/main" val="8836486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55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أنواع التسويق غير الربحي</a:t>
            </a:r>
            <a:br>
              <a:rPr lang="ar-SA" b="1" dirty="0"/>
            </a:br>
            <a:r>
              <a:rPr lang="fr-FR" b="1" dirty="0">
                <a:latin typeface="Times New Roman" panose="02020603050405020304" pitchFamily="18" charset="0"/>
                <a:cs typeface="Times New Roman" panose="02020603050405020304" pitchFamily="18" charset="0"/>
              </a:rPr>
              <a:t>Types of 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graphicFrame>
        <p:nvGraphicFramePr>
          <p:cNvPr id="6" name="Espace réservé du contenu 5">
            <a:extLst>
              <a:ext uri="{FF2B5EF4-FFF2-40B4-BE49-F238E27FC236}">
                <a16:creationId xmlns:a16="http://schemas.microsoft.com/office/drawing/2014/main" id="{60463D82-0581-49E8-8EE4-47E5CF16522F}"/>
              </a:ext>
            </a:extLst>
          </p:cNvPr>
          <p:cNvGraphicFramePr>
            <a:graphicFrameLocks noGrp="1"/>
          </p:cNvGraphicFramePr>
          <p:nvPr>
            <p:ph idx="1"/>
            <p:extLst>
              <p:ext uri="{D42A27DB-BD31-4B8C-83A1-F6EECF244321}">
                <p14:modId xmlns:p14="http://schemas.microsoft.com/office/powerpoint/2010/main" val="797016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73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2E1B2-9D1C-423C-8BBA-63084051E569}"/>
              </a:ext>
            </a:extLst>
          </p:cNvPr>
          <p:cNvSpPr>
            <a:spLocks noGrp="1"/>
          </p:cNvSpPr>
          <p:nvPr>
            <p:ph type="title"/>
          </p:nvPr>
        </p:nvSpPr>
        <p:spPr/>
        <p:txBody>
          <a:bodyPr/>
          <a:lstStyle/>
          <a:p>
            <a:pPr algn="ctr"/>
            <a:r>
              <a:rPr lang="ar-SA" b="1" dirty="0"/>
              <a:t>طرق الإتصال في التسويق غير الربحي</a:t>
            </a:r>
            <a:endParaRPr lang="fr-DZ" b="1" dirty="0"/>
          </a:p>
        </p:txBody>
      </p:sp>
      <p:sp>
        <p:nvSpPr>
          <p:cNvPr id="3" name="Espace réservé du contenu 2">
            <a:extLst>
              <a:ext uri="{FF2B5EF4-FFF2-40B4-BE49-F238E27FC236}">
                <a16:creationId xmlns:a16="http://schemas.microsoft.com/office/drawing/2014/main" id="{F5233C8B-0E91-41C8-B88E-C9BC414046BC}"/>
              </a:ext>
            </a:extLst>
          </p:cNvPr>
          <p:cNvSpPr>
            <a:spLocks noGrp="1"/>
          </p:cNvSpPr>
          <p:nvPr>
            <p:ph idx="1"/>
          </p:nvPr>
        </p:nvSpPr>
        <p:spPr>
          <a:xfrm>
            <a:off x="0" y="1548807"/>
            <a:ext cx="5888333" cy="5309194"/>
          </a:xfrm>
        </p:spPr>
        <p:txBody>
          <a:bodyPr>
            <a:normAutofit fontScale="92500" lnSpcReduction="10000"/>
          </a:bodyPr>
          <a:lstStyle/>
          <a:p>
            <a:pPr algn="r" rtl="1"/>
            <a:r>
              <a:rPr lang="ar-SA" dirty="0"/>
              <a:t>لدى المسوقين غير الربحين أيضا تركيبة سكانية متنوعة للتعامل معها، فالمتبرعين الأكبر سنا والأكثر ثراء للقضايا الخيرية يحتاجون إلى التواصل معهم ومناشدتهم بطرق مختلفة تماما عن جيل الألفية.</a:t>
            </a:r>
          </a:p>
          <a:p>
            <a:pPr algn="just" rtl="1"/>
            <a:r>
              <a:rPr lang="ar-SA" dirty="0"/>
              <a:t>على سبيل المثال ، قد لا يزال المتبرعون الأكبر سنا جيل طفرة المواليد أو الجيل </a:t>
            </a:r>
            <a:r>
              <a:rPr lang="fr-FR" dirty="0"/>
              <a:t> X</a:t>
            </a:r>
            <a:r>
              <a:rPr lang="ar-SA" dirty="0"/>
              <a:t>يفضلون استدعائهم بالتبرع ورقيا عبر البريد المباشر أو عن طريق المقابلة الشخصية، بينما قد يفضل المتبرعون الأصغر سنا تلقيه عبر الرسائل النصية أو التطبيقات الرقمية، قد تكون الطباعة في طريقها إلى الاندثار، لكن المسوقين غير الربحين لا يستطيعون التخلي عنها لأنها لا تزال تعمل مع بعض المانحين، وبالمثل، لا يستطيع المسوقون غير الربحين تجاهل مساحة التسويق الرقمي، والتي يتوقعها العديد من المانحين الأصغر سنا.</a:t>
            </a:r>
            <a:endParaRPr lang="fr-DZ" dirty="0"/>
          </a:p>
        </p:txBody>
      </p:sp>
      <p:pic>
        <p:nvPicPr>
          <p:cNvPr id="10242" name="Picture 2" descr="Comment les générations Y et Z perçoivent-elles leur avenir ? - Je ...">
            <a:extLst>
              <a:ext uri="{FF2B5EF4-FFF2-40B4-BE49-F238E27FC236}">
                <a16:creationId xmlns:a16="http://schemas.microsoft.com/office/drawing/2014/main" id="{CE2693E6-2D70-4D93-9F82-2B0B2758D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333" y="1548806"/>
            <a:ext cx="6379029" cy="530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8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2E1B2-9D1C-423C-8BBA-63084051E569}"/>
              </a:ext>
            </a:extLst>
          </p:cNvPr>
          <p:cNvSpPr>
            <a:spLocks noGrp="1"/>
          </p:cNvSpPr>
          <p:nvPr>
            <p:ph type="title"/>
          </p:nvPr>
        </p:nvSpPr>
        <p:spPr/>
        <p:txBody>
          <a:bodyPr/>
          <a:lstStyle/>
          <a:p>
            <a:pPr algn="ctr"/>
            <a:r>
              <a:rPr lang="ar-SA" b="1" dirty="0"/>
              <a:t>دور مواقع التواصل الاجتماعي</a:t>
            </a:r>
            <a:endParaRPr lang="fr-DZ" b="1" dirty="0"/>
          </a:p>
        </p:txBody>
      </p:sp>
      <p:sp>
        <p:nvSpPr>
          <p:cNvPr id="3" name="Espace réservé du contenu 2">
            <a:extLst>
              <a:ext uri="{FF2B5EF4-FFF2-40B4-BE49-F238E27FC236}">
                <a16:creationId xmlns:a16="http://schemas.microsoft.com/office/drawing/2014/main" id="{F5233C8B-0E91-41C8-B88E-C9BC414046BC}"/>
              </a:ext>
            </a:extLst>
          </p:cNvPr>
          <p:cNvSpPr>
            <a:spLocks noGrp="1"/>
          </p:cNvSpPr>
          <p:nvPr>
            <p:ph idx="1"/>
          </p:nvPr>
        </p:nvSpPr>
        <p:spPr>
          <a:xfrm>
            <a:off x="-30144" y="1577591"/>
            <a:ext cx="5918478" cy="5280410"/>
          </a:xfrm>
        </p:spPr>
        <p:txBody>
          <a:bodyPr>
            <a:normAutofit fontScale="92500" lnSpcReduction="20000"/>
          </a:bodyPr>
          <a:lstStyle/>
          <a:p>
            <a:pPr algn="just" rtl="1"/>
            <a:r>
              <a:rPr lang="ar-SA" dirty="0">
                <a:cs typeface="+mj-cs"/>
              </a:rPr>
              <a:t>أحد تحديات التسويق غير الربحي هو تشجيع الناس على التبرع لقضية ما دون تلقي أي شيء على الفور في المقابل. ومع ذلك ، تجد العديد من المنظمات غير الربحية أن وسائل التواصل الاجتماعي تساعد في ذلك لأنها تمكن الناس من مشاركة سبب تبرعهم بسهولة وتشجيع الأصدقاء والعائلة على فعل الشيء نفسه، وهذا يدخل في سياق مشابه للتسويق الشفهي، تخلق وسائل التواصل الاجتماعي تجربة تعاونية أو تشاركية وتمنح المشاركين إحساسا بإحداث فرق نشط في القضايا المهمة بالنسبة لهم.</a:t>
            </a:r>
          </a:p>
          <a:p>
            <a:pPr algn="just" rtl="1"/>
            <a:r>
              <a:rPr lang="ar-SA" dirty="0">
                <a:cs typeface="+mj-cs"/>
              </a:rPr>
              <a:t>في الواقع ، تهيمن وسائل التواصل الاجتماعي الآن على العديد من مجالات التسويق، يجعلها حتمية للجيل المعاصر اليوم أكثر من أنها وسيلة غير مكلفة، خاصة وأن ميزانية بعض المنظمات غير الربحية محدودة ووسائل التواصل تعتبر الحل الأمثل بالنسبة لهم، ناهيك عن قوة هذه المواقع واتساع قاعدتها الاجتماعية.</a:t>
            </a:r>
          </a:p>
        </p:txBody>
      </p:sp>
      <p:pic>
        <p:nvPicPr>
          <p:cNvPr id="11266" name="Picture 2" descr="Comment utiliser les réseaux sociaux pour une entreprise ? C'est le but ...">
            <a:extLst>
              <a:ext uri="{FF2B5EF4-FFF2-40B4-BE49-F238E27FC236}">
                <a16:creationId xmlns:a16="http://schemas.microsoft.com/office/drawing/2014/main" id="{4CB6DF9D-A54E-4D2C-911E-BE4511C07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332" y="1426867"/>
            <a:ext cx="6303668" cy="543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p:txBody>
          <a:bodyPr/>
          <a:lstStyle/>
          <a:p>
            <a:pPr algn="ctr"/>
            <a:r>
              <a:rPr lang="ar-SA" b="1" dirty="0"/>
              <a:t>وأنت ما هي المنظمات غير الربحية التي تعرفها؟</a:t>
            </a:r>
            <a:endParaRPr lang="fr-DZ"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045029"/>
          </a:xfrm>
        </p:spPr>
        <p:txBody>
          <a:bodyPr/>
          <a:lstStyle/>
          <a:p>
            <a:r>
              <a:rPr lang="ar-SA" b="1" dirty="0"/>
              <a:t>المحاضرة الأولى</a:t>
            </a:r>
            <a:r>
              <a:rPr lang="ar-SA" dirty="0"/>
              <a:t>:</a:t>
            </a:r>
            <a:endParaRPr lang="fr-DZ" dirty="0"/>
          </a:p>
        </p:txBody>
      </p:sp>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7"/>
            <a:ext cx="12192000" cy="1848896"/>
          </a:xfrm>
        </p:spPr>
        <p:txBody>
          <a:bodyPr>
            <a:normAutofit/>
          </a:bodyPr>
          <a:lstStyle/>
          <a:p>
            <a:r>
              <a:rPr lang="ar-DZ" sz="5400" b="1" dirty="0">
                <a:solidFill>
                  <a:srgbClr val="000000"/>
                </a:solidFill>
                <a:effectLst/>
                <a:ea typeface="Calibri" panose="020F0502020204030204" pitchFamily="34" charset="0"/>
                <a:cs typeface="Times New Roman" panose="02020603050405020304" pitchFamily="18" charset="0"/>
              </a:rPr>
              <a:t>مقدمة في مفهوم 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Marketing for non-profit Organizations</a:t>
            </a:r>
          </a:p>
        </p:txBody>
      </p:sp>
      <p:pic>
        <p:nvPicPr>
          <p:cNvPr id="4" name="Picture 8" descr="What is a Nonprofit Organization?">
            <a:extLst>
              <a:ext uri="{FF2B5EF4-FFF2-40B4-BE49-F238E27FC236}">
                <a16:creationId xmlns:a16="http://schemas.microsoft.com/office/drawing/2014/main" id="{45741DF8-5E86-4F46-86C4-298106084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299181" cy="417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4AA5-5267-4D61-8EDD-D21456A1E133}"/>
              </a:ext>
            </a:extLst>
          </p:cNvPr>
          <p:cNvSpPr>
            <a:spLocks noGrp="1"/>
          </p:cNvSpPr>
          <p:nvPr>
            <p:ph type="title"/>
          </p:nvPr>
        </p:nvSpPr>
        <p:spPr/>
        <p:txBody>
          <a:bodyPr/>
          <a:lstStyle/>
          <a:p>
            <a:pPr algn="ctr"/>
            <a:r>
              <a:rPr lang="ar-SA" b="1" dirty="0"/>
              <a:t>تعريف المنظمة غير الربحية</a:t>
            </a:r>
            <a:endParaRPr lang="fr-DZ" b="1" dirty="0"/>
          </a:p>
        </p:txBody>
      </p:sp>
      <p:sp>
        <p:nvSpPr>
          <p:cNvPr id="4" name="Bulle narrative : rectangle à coins arrondis 3">
            <a:extLst>
              <a:ext uri="{FF2B5EF4-FFF2-40B4-BE49-F238E27FC236}">
                <a16:creationId xmlns:a16="http://schemas.microsoft.com/office/drawing/2014/main" id="{CDD6BE26-1662-4150-B096-75669E010402}"/>
              </a:ext>
            </a:extLst>
          </p:cNvPr>
          <p:cNvSpPr/>
          <p:nvPr/>
        </p:nvSpPr>
        <p:spPr>
          <a:xfrm>
            <a:off x="5395965" y="1557495"/>
            <a:ext cx="6451042" cy="2280975"/>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gn="just" rtl="1"/>
            <a:r>
              <a:rPr lang="ar-SA" sz="2800" b="1" dirty="0">
                <a:cs typeface="+mj-cs"/>
              </a:rPr>
              <a:t>المنظمة غير الربحية هي منظمة تستخدم عادة التبرعات العامة و / أو الخاصة لتمويل مهمتها الخيرية للنهوض بقضية اجتماعية و / أو تقديم منفعة عامة.</a:t>
            </a:r>
            <a:endParaRPr lang="fr-FR" sz="2800" b="1" dirty="0">
              <a:cs typeface="+mj-cs"/>
            </a:endParaRPr>
          </a:p>
          <a:p>
            <a:pPr algn="just" rtl="1"/>
            <a:endParaRPr lang="fr-DZ" sz="2400" b="1" dirty="0">
              <a:cs typeface="+mj-cs"/>
            </a:endParaRPr>
          </a:p>
        </p:txBody>
      </p:sp>
      <p:sp>
        <p:nvSpPr>
          <p:cNvPr id="5" name="Bulle narrative : rectangle à coins arrondis 4">
            <a:extLst>
              <a:ext uri="{FF2B5EF4-FFF2-40B4-BE49-F238E27FC236}">
                <a16:creationId xmlns:a16="http://schemas.microsoft.com/office/drawing/2014/main" id="{B374C229-1E21-406A-A47C-7F9B717EB803}"/>
              </a:ext>
            </a:extLst>
          </p:cNvPr>
          <p:cNvSpPr/>
          <p:nvPr/>
        </p:nvSpPr>
        <p:spPr>
          <a:xfrm>
            <a:off x="395235" y="3918857"/>
            <a:ext cx="6451042" cy="2522135"/>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SA" sz="2400" b="1" dirty="0">
                <a:cs typeface="+mj-cs"/>
              </a:rPr>
              <a:t>يمكن أن تكون المنظمة غير الربحية مؤسسة أو جمعية أو ناديا يعتني برفاهية المجتمع أو تحسين البنية التحتية المحلية أو الهوايات أو الترفيه، على عكس المنظمة التجارية المكونة من المساهمين الذين يتلقون أرباحا، فإن أعضاء منظمة غير ربحية لا يحصلون على أي فائدة مالية منها، وإن حصلوا يجب إعادة استثمار أي ربح يتم تحقيقه في المنظمة. </a:t>
            </a:r>
            <a:endParaRPr lang="fr-DZ" sz="2400" b="1" dirty="0">
              <a:cs typeface="+mj-cs"/>
            </a:endParaRPr>
          </a:p>
          <a:p>
            <a:pPr algn="ctr" rtl="1"/>
            <a:endParaRPr lang="fr-DZ" b="1" dirty="0">
              <a:cs typeface="+mj-cs"/>
            </a:endParaRPr>
          </a:p>
        </p:txBody>
      </p:sp>
    </p:spTree>
    <p:extLst>
      <p:ext uri="{BB962C8B-B14F-4D97-AF65-F5344CB8AC3E}">
        <p14:creationId xmlns:p14="http://schemas.microsoft.com/office/powerpoint/2010/main" val="18280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1676400" y="0"/>
            <a:ext cx="10515600" cy="1325563"/>
          </a:xfrm>
        </p:spPr>
        <p:txBody>
          <a:bodyPr/>
          <a:lstStyle/>
          <a:p>
            <a:pPr algn="ctr"/>
            <a:r>
              <a:rPr lang="ar-SA" b="1" dirty="0"/>
              <a:t>تاريخ المنظمات غير الربحية</a:t>
            </a:r>
            <a:r>
              <a:rPr lang="fr-FR" b="1" dirty="0"/>
              <a:t> </a:t>
            </a:r>
            <a:endParaRPr lang="fr-DZ" b="1" dirty="0"/>
          </a:p>
        </p:txBody>
      </p:sp>
      <p:pic>
        <p:nvPicPr>
          <p:cNvPr id="2050" name="Picture 2" descr="Union Fire Company No. 1 - Oxford, Pennsylvania - Company 21">
            <a:extLst>
              <a:ext uri="{FF2B5EF4-FFF2-40B4-BE49-F238E27FC236}">
                <a16:creationId xmlns:a16="http://schemas.microsoft.com/office/drawing/2014/main" id="{664B3B84-98E3-4A5D-87F5-C8EB7377A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1"/>
            <a:ext cx="12192000" cy="4855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86DBDAA7-7866-4EF9-BD39-0F532878A4C9}"/>
              </a:ext>
            </a:extLst>
          </p:cNvPr>
          <p:cNvSpPr/>
          <p:nvPr/>
        </p:nvSpPr>
        <p:spPr>
          <a:xfrm>
            <a:off x="2672861" y="6044084"/>
            <a:ext cx="7747280" cy="8088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(Benjamin Franklin) Union </a:t>
            </a:r>
            <a:r>
              <a:rPr lang="fr-FR" sz="3200" b="1" dirty="0" err="1">
                <a:latin typeface="Times New Roman" panose="02020603050405020304" pitchFamily="18" charset="0"/>
                <a:cs typeface="Times New Roman" panose="02020603050405020304" pitchFamily="18" charset="0"/>
              </a:rPr>
              <a:t>Fire</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Company</a:t>
            </a:r>
            <a:r>
              <a:rPr lang="fr-FR" sz="3200" b="1" dirty="0">
                <a:latin typeface="Times New Roman" panose="02020603050405020304" pitchFamily="18" charset="0"/>
                <a:cs typeface="Times New Roman" panose="02020603050405020304" pitchFamily="18" charset="0"/>
              </a:rPr>
              <a:t> 1736</a:t>
            </a:r>
            <a:endParaRPr lang="fr-DZ"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90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1676400" y="0"/>
            <a:ext cx="10515600" cy="1325563"/>
          </a:xfrm>
        </p:spPr>
        <p:txBody>
          <a:bodyPr/>
          <a:lstStyle/>
          <a:p>
            <a:pPr algn="ctr"/>
            <a:r>
              <a:rPr lang="ar-SA" b="1" dirty="0"/>
              <a:t>تاريخ المنظمات غير الربحية</a:t>
            </a:r>
            <a:r>
              <a:rPr lang="fr-FR" b="1" dirty="0"/>
              <a:t> </a:t>
            </a:r>
            <a:endParaRPr lang="fr-DZ" b="1" dirty="0"/>
          </a:p>
        </p:txBody>
      </p:sp>
      <p:sp>
        <p:nvSpPr>
          <p:cNvPr id="8" name="Rectangle : coins arrondis 7">
            <a:extLst>
              <a:ext uri="{FF2B5EF4-FFF2-40B4-BE49-F238E27FC236}">
                <a16:creationId xmlns:a16="http://schemas.microsoft.com/office/drawing/2014/main" id="{86DBDAA7-7866-4EF9-BD39-0F532878A4C9}"/>
              </a:ext>
            </a:extLst>
          </p:cNvPr>
          <p:cNvSpPr/>
          <p:nvPr/>
        </p:nvSpPr>
        <p:spPr>
          <a:xfrm>
            <a:off x="2672861" y="6044084"/>
            <a:ext cx="7747280" cy="8088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i="0" dirty="0">
                <a:solidFill>
                  <a:srgbClr val="000000"/>
                </a:solidFill>
                <a:effectLst/>
                <a:latin typeface="Times New Roman" panose="02020603050405020304" pitchFamily="18" charset="0"/>
                <a:cs typeface="Times New Roman" panose="02020603050405020304" pitchFamily="18" charset="0"/>
              </a:rPr>
              <a:t>The</a:t>
            </a:r>
            <a:r>
              <a:rPr lang="fr-FR" sz="3200" b="1" i="0" dirty="0">
                <a:solidFill>
                  <a:srgbClr val="000000"/>
                </a:solidFill>
                <a:effectLst/>
                <a:latin typeface="Verdana" panose="020B0604030504040204" pitchFamily="34" charset="0"/>
              </a:rPr>
              <a:t> </a:t>
            </a:r>
            <a:r>
              <a:rPr lang="fr-FR" sz="3200" b="1" i="0" dirty="0" err="1">
                <a:solidFill>
                  <a:srgbClr val="000000"/>
                </a:solidFill>
                <a:effectLst/>
                <a:latin typeface="Times New Roman" panose="02020603050405020304" pitchFamily="18" charset="0"/>
                <a:cs typeface="Times New Roman" panose="02020603050405020304" pitchFamily="18" charset="0"/>
              </a:rPr>
              <a:t>Pennsylvania</a:t>
            </a:r>
            <a:r>
              <a:rPr lang="fr-FR" sz="3200" b="1" i="0" dirty="0">
                <a:solidFill>
                  <a:srgbClr val="000000"/>
                </a:solidFill>
                <a:effectLst/>
                <a:latin typeface="Times New Roman" panose="02020603050405020304" pitchFamily="18" charset="0"/>
                <a:cs typeface="Times New Roman" panose="02020603050405020304" pitchFamily="18" charset="0"/>
              </a:rPr>
              <a:t> Abolition Society</a:t>
            </a:r>
            <a:r>
              <a:rPr lang="fr-FR" sz="3200" b="1" dirty="0">
                <a:latin typeface="Times New Roman" panose="02020603050405020304" pitchFamily="18" charset="0"/>
                <a:cs typeface="Times New Roman" panose="02020603050405020304" pitchFamily="18" charset="0"/>
              </a:rPr>
              <a:t>1775</a:t>
            </a:r>
            <a:endParaRPr lang="fr-DZ" sz="3200" b="1" dirty="0">
              <a:latin typeface="Times New Roman" panose="02020603050405020304" pitchFamily="18" charset="0"/>
              <a:cs typeface="Times New Roman" panose="02020603050405020304" pitchFamily="18" charset="0"/>
            </a:endParaRPr>
          </a:p>
        </p:txBody>
      </p:sp>
      <p:pic>
        <p:nvPicPr>
          <p:cNvPr id="4098" name="Picture 2" descr="PAS Seal">
            <a:extLst>
              <a:ext uri="{FF2B5EF4-FFF2-40B4-BE49-F238E27FC236}">
                <a16:creationId xmlns:a16="http://schemas.microsoft.com/office/drawing/2014/main" id="{9E690027-B568-46AB-9F60-0069D1535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1" y="1228760"/>
            <a:ext cx="12071419" cy="440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7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1676400" y="0"/>
            <a:ext cx="10515600" cy="1325563"/>
          </a:xfrm>
        </p:spPr>
        <p:txBody>
          <a:bodyPr/>
          <a:lstStyle/>
          <a:p>
            <a:pPr algn="ctr"/>
            <a:r>
              <a:rPr lang="ar-SA" b="1" dirty="0"/>
              <a:t>تاريخ المنظمات غير الربحية</a:t>
            </a:r>
            <a:r>
              <a:rPr lang="fr-FR" b="1" dirty="0"/>
              <a:t> </a:t>
            </a:r>
            <a:endParaRPr lang="fr-DZ" b="1" dirty="0"/>
          </a:p>
        </p:txBody>
      </p:sp>
      <p:sp>
        <p:nvSpPr>
          <p:cNvPr id="8" name="Rectangle : coins arrondis 7">
            <a:extLst>
              <a:ext uri="{FF2B5EF4-FFF2-40B4-BE49-F238E27FC236}">
                <a16:creationId xmlns:a16="http://schemas.microsoft.com/office/drawing/2014/main" id="{86DBDAA7-7866-4EF9-BD39-0F532878A4C9}"/>
              </a:ext>
            </a:extLst>
          </p:cNvPr>
          <p:cNvSpPr/>
          <p:nvPr/>
        </p:nvSpPr>
        <p:spPr>
          <a:xfrm>
            <a:off x="1476708" y="6215814"/>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solidFill>
                  <a:srgbClr val="000000"/>
                </a:solidFill>
                <a:latin typeface="Times New Roman" panose="02020603050405020304" pitchFamily="18" charset="0"/>
                <a:cs typeface="Times New Roman" panose="02020603050405020304" pitchFamily="18" charset="0"/>
              </a:rPr>
              <a:t>Peabody Education </a:t>
            </a:r>
            <a:r>
              <a:rPr lang="fr-FR" sz="3200" b="1" dirty="0" err="1">
                <a:solidFill>
                  <a:srgbClr val="000000"/>
                </a:solidFill>
                <a:latin typeface="Times New Roman" panose="02020603050405020304" pitchFamily="18" charset="0"/>
                <a:cs typeface="Times New Roman" panose="02020603050405020304" pitchFamily="18" charset="0"/>
              </a:rPr>
              <a:t>Fund</a:t>
            </a:r>
            <a:r>
              <a:rPr lang="fr-FR" sz="3200" b="1" dirty="0">
                <a:solidFill>
                  <a:srgbClr val="000000"/>
                </a:solidFill>
                <a:latin typeface="Times New Roman" panose="02020603050405020304" pitchFamily="18" charset="0"/>
                <a:cs typeface="Times New Roman" panose="02020603050405020304" pitchFamily="18" charset="0"/>
              </a:rPr>
              <a:t> </a:t>
            </a:r>
            <a:r>
              <a:rPr lang="fr-FR" sz="3200" b="1" dirty="0">
                <a:latin typeface="Times New Roman" panose="02020603050405020304" pitchFamily="18" charset="0"/>
                <a:cs typeface="Times New Roman" panose="02020603050405020304" pitchFamily="18" charset="0"/>
              </a:rPr>
              <a:t>1867</a:t>
            </a:r>
            <a:endParaRPr lang="fr-DZ" sz="3200" b="1" dirty="0">
              <a:latin typeface="Times New Roman" panose="02020603050405020304" pitchFamily="18" charset="0"/>
              <a:cs typeface="Times New Roman" panose="02020603050405020304" pitchFamily="18" charset="0"/>
            </a:endParaRPr>
          </a:p>
        </p:txBody>
      </p:sp>
      <p:pic>
        <p:nvPicPr>
          <p:cNvPr id="5122" name="Picture 2" descr="undefined">
            <a:extLst>
              <a:ext uri="{FF2B5EF4-FFF2-40B4-BE49-F238E27FC236}">
                <a16:creationId xmlns:a16="http://schemas.microsoft.com/office/drawing/2014/main" id="{2887D830-B5F8-4B1A-9A2C-A659F9866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5899"/>
            <a:ext cx="12192000" cy="4713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84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1676400" y="0"/>
            <a:ext cx="10515600" cy="1325563"/>
          </a:xfrm>
        </p:spPr>
        <p:txBody>
          <a:bodyPr/>
          <a:lstStyle/>
          <a:p>
            <a:pPr algn="ctr"/>
            <a:r>
              <a:rPr lang="ar-SA" b="1" dirty="0"/>
              <a:t>تاريخ المنظمات غير الربحية</a:t>
            </a:r>
            <a:r>
              <a:rPr lang="fr-FR" b="1" dirty="0"/>
              <a:t> </a:t>
            </a:r>
            <a:endParaRPr lang="fr-DZ" b="1" dirty="0"/>
          </a:p>
        </p:txBody>
      </p:sp>
      <p:sp>
        <p:nvSpPr>
          <p:cNvPr id="8" name="Rectangle : coins arrondis 7">
            <a:extLst>
              <a:ext uri="{FF2B5EF4-FFF2-40B4-BE49-F238E27FC236}">
                <a16:creationId xmlns:a16="http://schemas.microsoft.com/office/drawing/2014/main" id="{86DBDAA7-7866-4EF9-BD39-0F532878A4C9}"/>
              </a:ext>
            </a:extLst>
          </p:cNvPr>
          <p:cNvSpPr/>
          <p:nvPr/>
        </p:nvSpPr>
        <p:spPr>
          <a:xfrm>
            <a:off x="1476708" y="6215814"/>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The American Red Cross1881</a:t>
            </a:r>
            <a:endParaRPr lang="fr-DZ" sz="3200" b="1"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6B8935F-CE83-4B13-9397-732A187010C3}"/>
              </a:ext>
            </a:extLst>
          </p:cNvPr>
          <p:cNvPicPr>
            <a:picLocks noChangeAspect="1"/>
          </p:cNvPicPr>
          <p:nvPr/>
        </p:nvPicPr>
        <p:blipFill>
          <a:blip r:embed="rId2"/>
          <a:stretch>
            <a:fillRect/>
          </a:stretch>
        </p:blipFill>
        <p:spPr>
          <a:xfrm>
            <a:off x="0" y="1137021"/>
            <a:ext cx="12192000" cy="4841747"/>
          </a:xfrm>
          <a:prstGeom prst="rect">
            <a:avLst/>
          </a:prstGeom>
        </p:spPr>
      </p:pic>
    </p:spTree>
    <p:extLst>
      <p:ext uri="{BB962C8B-B14F-4D97-AF65-F5344CB8AC3E}">
        <p14:creationId xmlns:p14="http://schemas.microsoft.com/office/powerpoint/2010/main" val="220171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A282AF-6F40-4F57-9CD3-FD09D308F866}"/>
              </a:ext>
            </a:extLst>
          </p:cNvPr>
          <p:cNvSpPr>
            <a:spLocks noGrp="1"/>
          </p:cNvSpPr>
          <p:nvPr>
            <p:ph type="title"/>
          </p:nvPr>
        </p:nvSpPr>
        <p:spPr>
          <a:xfrm>
            <a:off x="1676400" y="0"/>
            <a:ext cx="10515600" cy="1325563"/>
          </a:xfrm>
        </p:spPr>
        <p:txBody>
          <a:bodyPr/>
          <a:lstStyle/>
          <a:p>
            <a:pPr algn="ctr"/>
            <a:r>
              <a:rPr lang="ar-SA" b="1" dirty="0"/>
              <a:t>تاريخ المنظمات غير الربحية</a:t>
            </a:r>
            <a:r>
              <a:rPr lang="fr-FR" b="1" dirty="0"/>
              <a:t> </a:t>
            </a:r>
            <a:endParaRPr lang="fr-DZ" b="1" dirty="0"/>
          </a:p>
        </p:txBody>
      </p:sp>
      <p:sp>
        <p:nvSpPr>
          <p:cNvPr id="8" name="Rectangle : coins arrondis 7">
            <a:extLst>
              <a:ext uri="{FF2B5EF4-FFF2-40B4-BE49-F238E27FC236}">
                <a16:creationId xmlns:a16="http://schemas.microsoft.com/office/drawing/2014/main" id="{86DBDAA7-7866-4EF9-BD39-0F532878A4C9}"/>
              </a:ext>
            </a:extLst>
          </p:cNvPr>
          <p:cNvSpPr/>
          <p:nvPr/>
        </p:nvSpPr>
        <p:spPr>
          <a:xfrm>
            <a:off x="1476708" y="6215814"/>
            <a:ext cx="10139588" cy="4845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b="1" dirty="0">
                <a:latin typeface="Times New Roman" panose="02020603050405020304" pitchFamily="18" charset="0"/>
                <a:cs typeface="Times New Roman" panose="02020603050405020304" pitchFamily="18" charset="0"/>
              </a:rPr>
              <a:t>United </a:t>
            </a:r>
            <a:r>
              <a:rPr lang="fr-FR" sz="3200" b="1" dirty="0" err="1">
                <a:latin typeface="Times New Roman" panose="02020603050405020304" pitchFamily="18" charset="0"/>
                <a:cs typeface="Times New Roman" panose="02020603050405020304" pitchFamily="18" charset="0"/>
              </a:rPr>
              <a:t>Way</a:t>
            </a:r>
            <a:r>
              <a:rPr lang="fr-FR" sz="3200" b="1" dirty="0">
                <a:latin typeface="Times New Roman" panose="02020603050405020304" pitchFamily="18" charset="0"/>
                <a:cs typeface="Times New Roman" panose="02020603050405020304" pitchFamily="18" charset="0"/>
              </a:rPr>
              <a:t> 1887</a:t>
            </a:r>
            <a:endParaRPr lang="fr-DZ" sz="3200" b="1" dirty="0">
              <a:latin typeface="Times New Roman" panose="02020603050405020304" pitchFamily="18" charset="0"/>
              <a:cs typeface="Times New Roman" panose="02020603050405020304" pitchFamily="18" charset="0"/>
            </a:endParaRPr>
          </a:p>
        </p:txBody>
      </p:sp>
      <p:pic>
        <p:nvPicPr>
          <p:cNvPr id="6150" name="Picture 6" descr="Last year was a lean year for many Albertans and 2016 is shaping up to ...">
            <a:extLst>
              <a:ext uri="{FF2B5EF4-FFF2-40B4-BE49-F238E27FC236}">
                <a16:creationId xmlns:a16="http://schemas.microsoft.com/office/drawing/2014/main" id="{ED1EFB71-64FE-4D38-8F90-9AF9881FAF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80" y="1190624"/>
            <a:ext cx="12009733" cy="485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4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4208A-770D-4041-83CF-FFEC17C3BD94}"/>
              </a:ext>
            </a:extLst>
          </p:cNvPr>
          <p:cNvSpPr>
            <a:spLocks noGrp="1"/>
          </p:cNvSpPr>
          <p:nvPr>
            <p:ph type="title"/>
          </p:nvPr>
        </p:nvSpPr>
        <p:spPr>
          <a:xfrm>
            <a:off x="823965" y="341645"/>
            <a:ext cx="10529835" cy="1349044"/>
          </a:xfrm>
        </p:spPr>
        <p:txBody>
          <a:bodyPr/>
          <a:lstStyle/>
          <a:p>
            <a:pPr algn="ctr"/>
            <a:r>
              <a:rPr lang="ar-SA" b="1" dirty="0"/>
              <a:t>تعريف تسويق غير الربحي</a:t>
            </a:r>
            <a:br>
              <a:rPr lang="ar-SA" b="1" dirty="0"/>
            </a:br>
            <a:r>
              <a:rPr lang="fr-FR" b="1" dirty="0">
                <a:latin typeface="Times New Roman" panose="02020603050405020304" pitchFamily="18" charset="0"/>
                <a:cs typeface="Times New Roman" panose="02020603050405020304" pitchFamily="18" charset="0"/>
              </a:rPr>
              <a:t>Non</a:t>
            </a:r>
            <a:r>
              <a:rPr lang="ar-SA" b="1" dirty="0"/>
              <a:t> </a:t>
            </a:r>
            <a:r>
              <a:rPr lang="fr-FR" b="1" dirty="0">
                <a:latin typeface="Times New Roman" panose="02020603050405020304" pitchFamily="18" charset="0"/>
                <a:cs typeface="Times New Roman" panose="02020603050405020304" pitchFamily="18" charset="0"/>
              </a:rPr>
              <a:t>profit</a:t>
            </a:r>
            <a:r>
              <a:rPr lang="fr-FR" b="1" dirty="0"/>
              <a:t> </a:t>
            </a:r>
            <a:r>
              <a:rPr lang="fr-FR" b="1" dirty="0">
                <a:latin typeface="Times New Roman" panose="02020603050405020304" pitchFamily="18" charset="0"/>
                <a:cs typeface="Times New Roman" panose="02020603050405020304" pitchFamily="18" charset="0"/>
              </a:rPr>
              <a:t>Marketing</a:t>
            </a:r>
            <a:endParaRPr lang="fr-DZ"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CD7BBC39-63DE-46C9-9871-F1C355019A0D}"/>
              </a:ext>
            </a:extLst>
          </p:cNvPr>
          <p:cNvSpPr>
            <a:spLocks noGrp="1"/>
          </p:cNvSpPr>
          <p:nvPr>
            <p:ph idx="1"/>
          </p:nvPr>
        </p:nvSpPr>
        <p:spPr>
          <a:xfrm>
            <a:off x="-80386" y="1690689"/>
            <a:ext cx="12232192" cy="1484591"/>
          </a:xfrm>
        </p:spPr>
        <p:txBody>
          <a:bodyPr>
            <a:normAutofit/>
          </a:bodyPr>
          <a:lstStyle/>
          <a:p>
            <a:pPr algn="just" rtl="1">
              <a:lnSpc>
                <a:spcPct val="120000"/>
              </a:lnSpc>
            </a:pPr>
            <a:r>
              <a:rPr lang="ar-SA" sz="1800" b="1" dirty="0">
                <a:cs typeface="+mj-cs"/>
              </a:rPr>
              <a:t>يشير التسويق غير الربحي إلى الأنشطة والاستراتيجيات التي تنشر رسالة المنظمة، فضلا عن طلب التبرعات والدعوة إلى المتطوعين، يتضمن التسويق غير الربحي إنشاء الرموز </a:t>
            </a:r>
            <a:r>
              <a:rPr lang="fr-FR" sz="1800" b="1" dirty="0">
                <a:cs typeface="+mj-cs"/>
              </a:rPr>
              <a:t>logos</a:t>
            </a:r>
            <a:r>
              <a:rPr lang="ar-SA" sz="1800" b="1" dirty="0">
                <a:cs typeface="+mj-cs"/>
              </a:rPr>
              <a:t> و الشعار </a:t>
            </a:r>
            <a:r>
              <a:rPr lang="fr-FR" sz="1800" b="1" dirty="0">
                <a:cs typeface="+mj-cs"/>
              </a:rPr>
              <a:t>slogans</a:t>
            </a:r>
            <a:r>
              <a:rPr lang="ar-SA" sz="1800" b="1" dirty="0">
                <a:cs typeface="+mj-cs"/>
              </a:rPr>
              <a:t> والنصوص، فضلا عن تطوير حملة إعلامية لتعريف المنظمة بالجمهور الخارجي, الهدف من التسويق غير الربحي هو الترويج لمُثُل المنظمة وقضاياها لجذب انتباه المتطوعين والمانحين المحتملين، ويختلف أشكال التسويق غير الربحي باختلاف قضية المنظمة,</a:t>
            </a:r>
          </a:p>
        </p:txBody>
      </p:sp>
      <p:graphicFrame>
        <p:nvGraphicFramePr>
          <p:cNvPr id="4" name="Diagramme 3">
            <a:extLst>
              <a:ext uri="{FF2B5EF4-FFF2-40B4-BE49-F238E27FC236}">
                <a16:creationId xmlns:a16="http://schemas.microsoft.com/office/drawing/2014/main" id="{F7B4919B-8E61-4A94-A351-95513E3AAB21}"/>
              </a:ext>
            </a:extLst>
          </p:cNvPr>
          <p:cNvGraphicFramePr/>
          <p:nvPr>
            <p:extLst>
              <p:ext uri="{D42A27DB-BD31-4B8C-83A1-F6EECF244321}">
                <p14:modId xmlns:p14="http://schemas.microsoft.com/office/powerpoint/2010/main" val="2631233359"/>
              </p:ext>
            </p:extLst>
          </p:nvPr>
        </p:nvGraphicFramePr>
        <p:xfrm>
          <a:off x="-40193" y="2863780"/>
          <a:ext cx="12232192" cy="401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92509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3215</TotalTime>
  <Words>1152</Words>
  <Application>Microsoft Office PowerPoint</Application>
  <PresentationFormat>Grand écran</PresentationFormat>
  <Paragraphs>70</Paragraphs>
  <Slides>18</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Times New Roman</vt:lpstr>
      <vt:lpstr>Verdana</vt:lpstr>
      <vt:lpstr>Thème Office</vt:lpstr>
      <vt:lpstr>Présentation PowerPoint</vt:lpstr>
      <vt:lpstr>المحاضرة الأولى:</vt:lpstr>
      <vt:lpstr>تعريف المنظمة غير الربحية</vt:lpstr>
      <vt:lpstr>تاريخ المنظمات غير الربحية </vt:lpstr>
      <vt:lpstr>تاريخ المنظمات غير الربحية </vt:lpstr>
      <vt:lpstr>تاريخ المنظمات غير الربحية </vt:lpstr>
      <vt:lpstr>تاريخ المنظمات غير الربحية </vt:lpstr>
      <vt:lpstr>تاريخ المنظمات غير الربحية </vt:lpstr>
      <vt:lpstr>تعريف تسويق غير الربحي Non profit Marketing</vt:lpstr>
      <vt:lpstr>أصول التسويق غير الربحي</vt:lpstr>
      <vt:lpstr>الوجه الحديث للتسويق غير الربحي</vt:lpstr>
      <vt:lpstr>أنواع التسويق غير الربحي Types of Non profit Marketing</vt:lpstr>
      <vt:lpstr>أنواع التسويق غير الربحي Types of Non profit Marketing</vt:lpstr>
      <vt:lpstr>أنواع التسويق غير الربحي Types of Non profit Marketing</vt:lpstr>
      <vt:lpstr>أنواع التسويق غير الربحي Types of Non profit Marketing</vt:lpstr>
      <vt:lpstr>طرق الإتصال في التسويق غير الربحي</vt:lpstr>
      <vt:lpstr>دور مواقع التواصل الاجتماعي</vt:lpstr>
      <vt:lpstr>وأنت ما هي المنظمات غير الربحية التي تعرفها؟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77</cp:revision>
  <dcterms:created xsi:type="dcterms:W3CDTF">2024-09-27T14:01:48Z</dcterms:created>
  <dcterms:modified xsi:type="dcterms:W3CDTF">2024-09-29T22:23:54Z</dcterms:modified>
</cp:coreProperties>
</file>