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7E314-BBAC-44E5-8458-EDD45FEF1B1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029339B-B7C3-44D1-AF6B-22BF6003250B}">
      <dgm:prSet phldrT="[Texte]"/>
      <dgm:spPr/>
      <dgm:t>
        <a:bodyPr/>
        <a:lstStyle/>
        <a:p>
          <a:r>
            <a:rPr lang="ar-SA" dirty="0" smtClean="0"/>
            <a:t>تقديم القيمة</a:t>
          </a:r>
          <a:endParaRPr lang="fr-FR" dirty="0"/>
        </a:p>
      </dgm:t>
    </dgm:pt>
    <dgm:pt modelId="{3A22722E-74BC-48A2-BAE3-EB006C7EF9EB}" type="parTrans" cxnId="{DABFE4A1-1B28-4F69-93B3-E6FF63D3787D}">
      <dgm:prSet/>
      <dgm:spPr/>
      <dgm:t>
        <a:bodyPr/>
        <a:lstStyle/>
        <a:p>
          <a:endParaRPr lang="fr-FR"/>
        </a:p>
      </dgm:t>
    </dgm:pt>
    <dgm:pt modelId="{14C62936-4214-445E-9BDB-B70109E413EE}" type="sibTrans" cxnId="{DABFE4A1-1B28-4F69-93B3-E6FF63D3787D}">
      <dgm:prSet/>
      <dgm:spPr/>
      <dgm:t>
        <a:bodyPr/>
        <a:lstStyle/>
        <a:p>
          <a:endParaRPr lang="fr-FR"/>
        </a:p>
      </dgm:t>
    </dgm:pt>
    <dgm:pt modelId="{126DE3E9-9EBC-4ECA-81CE-D915D996A711}">
      <dgm:prSet phldrT="[Texte]"/>
      <dgm:spPr/>
      <dgm:t>
        <a:bodyPr/>
        <a:lstStyle/>
        <a:p>
          <a:r>
            <a:rPr lang="ar-SA" dirty="0" smtClean="0"/>
            <a:t>الاخبار عن القيمة</a:t>
          </a:r>
          <a:endParaRPr lang="fr-FR" dirty="0"/>
        </a:p>
      </dgm:t>
    </dgm:pt>
    <dgm:pt modelId="{85581EB0-86B1-4D20-94C5-8F8AAE67196E}" type="parTrans" cxnId="{1BB9629A-5C15-4E59-9CD0-22A2C021D4FC}">
      <dgm:prSet/>
      <dgm:spPr/>
      <dgm:t>
        <a:bodyPr/>
        <a:lstStyle/>
        <a:p>
          <a:endParaRPr lang="fr-FR"/>
        </a:p>
      </dgm:t>
    </dgm:pt>
    <dgm:pt modelId="{130E7465-830F-4476-9F87-BFBEA9F417E3}" type="sibTrans" cxnId="{1BB9629A-5C15-4E59-9CD0-22A2C021D4FC}">
      <dgm:prSet/>
      <dgm:spPr/>
      <dgm:t>
        <a:bodyPr/>
        <a:lstStyle/>
        <a:p>
          <a:endParaRPr lang="fr-FR"/>
        </a:p>
      </dgm:t>
    </dgm:pt>
    <dgm:pt modelId="{708E5FD0-A66C-40CD-BF21-A402CAF90A3F}">
      <dgm:prSet phldrT="[Texte]"/>
      <dgm:spPr/>
      <dgm:t>
        <a:bodyPr/>
        <a:lstStyle/>
        <a:p>
          <a:r>
            <a:rPr lang="ar-SA" dirty="0" smtClean="0"/>
            <a:t>تسليم القيمة</a:t>
          </a:r>
          <a:endParaRPr lang="fr-FR" dirty="0"/>
        </a:p>
      </dgm:t>
    </dgm:pt>
    <dgm:pt modelId="{7E1D02ED-11A9-4889-B199-BC029B030684}" type="parTrans" cxnId="{400F6D98-9B5A-481C-B247-6B801C5A03B9}">
      <dgm:prSet/>
      <dgm:spPr/>
      <dgm:t>
        <a:bodyPr/>
        <a:lstStyle/>
        <a:p>
          <a:endParaRPr lang="fr-FR"/>
        </a:p>
      </dgm:t>
    </dgm:pt>
    <dgm:pt modelId="{AA3C01E8-563F-426A-8CE7-0F9414617BE2}" type="sibTrans" cxnId="{400F6D98-9B5A-481C-B247-6B801C5A03B9}">
      <dgm:prSet/>
      <dgm:spPr/>
      <dgm:t>
        <a:bodyPr/>
        <a:lstStyle/>
        <a:p>
          <a:endParaRPr lang="fr-FR"/>
        </a:p>
      </dgm:t>
    </dgm:pt>
    <dgm:pt modelId="{583C85D2-2A49-4BD5-9561-C9E80C64992F}" type="pres">
      <dgm:prSet presAssocID="{2757E314-BBAC-44E5-8458-EDD45FEF1B13}" presName="compositeShape" presStyleCnt="0">
        <dgm:presLayoutVars>
          <dgm:dir/>
          <dgm:resizeHandles/>
        </dgm:presLayoutVars>
      </dgm:prSet>
      <dgm:spPr/>
    </dgm:pt>
    <dgm:pt modelId="{4A403D60-207A-42D2-8216-F9985D71DEFA}" type="pres">
      <dgm:prSet presAssocID="{2757E314-BBAC-44E5-8458-EDD45FEF1B13}" presName="pyramid" presStyleLbl="node1" presStyleIdx="0" presStyleCnt="1"/>
      <dgm:spPr/>
    </dgm:pt>
    <dgm:pt modelId="{CD4C9246-7E15-44D2-B46C-AC4F3B3BF102}" type="pres">
      <dgm:prSet presAssocID="{2757E314-BBAC-44E5-8458-EDD45FEF1B13}" presName="theList" presStyleCnt="0"/>
      <dgm:spPr/>
    </dgm:pt>
    <dgm:pt modelId="{09165FF3-3949-4CE8-8336-284A38DAE6CF}" type="pres">
      <dgm:prSet presAssocID="{8029339B-B7C3-44D1-AF6B-22BF6003250B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B498AF-5A69-405B-BB05-1FE46C99DC64}" type="pres">
      <dgm:prSet presAssocID="{8029339B-B7C3-44D1-AF6B-22BF6003250B}" presName="aSpace" presStyleCnt="0"/>
      <dgm:spPr/>
    </dgm:pt>
    <dgm:pt modelId="{9EFF0C59-DE95-44A0-925C-88DC88DE1304}" type="pres">
      <dgm:prSet presAssocID="{126DE3E9-9EBC-4ECA-81CE-D915D996A71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ADA103-2B42-4C58-8B74-62537D9AEBB4}" type="pres">
      <dgm:prSet presAssocID="{126DE3E9-9EBC-4ECA-81CE-D915D996A711}" presName="aSpace" presStyleCnt="0"/>
      <dgm:spPr/>
    </dgm:pt>
    <dgm:pt modelId="{7F38E14F-FC4B-4FF7-B0DF-E2BB4E242DCC}" type="pres">
      <dgm:prSet presAssocID="{708E5FD0-A66C-40CD-BF21-A402CAF90A3F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B723AD-5B05-4477-A888-EA5995061F7E}" type="pres">
      <dgm:prSet presAssocID="{708E5FD0-A66C-40CD-BF21-A402CAF90A3F}" presName="aSpace" presStyleCnt="0"/>
      <dgm:spPr/>
    </dgm:pt>
  </dgm:ptLst>
  <dgm:cxnLst>
    <dgm:cxn modelId="{311773D4-FFA5-4A60-B3B8-48184D075F1A}" type="presOf" srcId="{708E5FD0-A66C-40CD-BF21-A402CAF90A3F}" destId="{7F38E14F-FC4B-4FF7-B0DF-E2BB4E242DCC}" srcOrd="0" destOrd="0" presId="urn:microsoft.com/office/officeart/2005/8/layout/pyramid2"/>
    <dgm:cxn modelId="{47BEC47A-B10C-42EE-BB85-7D5912FFD93D}" type="presOf" srcId="{126DE3E9-9EBC-4ECA-81CE-D915D996A711}" destId="{9EFF0C59-DE95-44A0-925C-88DC88DE1304}" srcOrd="0" destOrd="0" presId="urn:microsoft.com/office/officeart/2005/8/layout/pyramid2"/>
    <dgm:cxn modelId="{DABFE4A1-1B28-4F69-93B3-E6FF63D3787D}" srcId="{2757E314-BBAC-44E5-8458-EDD45FEF1B13}" destId="{8029339B-B7C3-44D1-AF6B-22BF6003250B}" srcOrd="0" destOrd="0" parTransId="{3A22722E-74BC-48A2-BAE3-EB006C7EF9EB}" sibTransId="{14C62936-4214-445E-9BDB-B70109E413EE}"/>
    <dgm:cxn modelId="{2BA46824-EE5D-4744-8F33-C4E8A8EA145A}" type="presOf" srcId="{2757E314-BBAC-44E5-8458-EDD45FEF1B13}" destId="{583C85D2-2A49-4BD5-9561-C9E80C64992F}" srcOrd="0" destOrd="0" presId="urn:microsoft.com/office/officeart/2005/8/layout/pyramid2"/>
    <dgm:cxn modelId="{1BB9629A-5C15-4E59-9CD0-22A2C021D4FC}" srcId="{2757E314-BBAC-44E5-8458-EDD45FEF1B13}" destId="{126DE3E9-9EBC-4ECA-81CE-D915D996A711}" srcOrd="1" destOrd="0" parTransId="{85581EB0-86B1-4D20-94C5-8F8AAE67196E}" sibTransId="{130E7465-830F-4476-9F87-BFBEA9F417E3}"/>
    <dgm:cxn modelId="{400F6D98-9B5A-481C-B247-6B801C5A03B9}" srcId="{2757E314-BBAC-44E5-8458-EDD45FEF1B13}" destId="{708E5FD0-A66C-40CD-BF21-A402CAF90A3F}" srcOrd="2" destOrd="0" parTransId="{7E1D02ED-11A9-4889-B199-BC029B030684}" sibTransId="{AA3C01E8-563F-426A-8CE7-0F9414617BE2}"/>
    <dgm:cxn modelId="{3600DF3B-B0FC-4B59-AA32-E9F0D9636502}" type="presOf" srcId="{8029339B-B7C3-44D1-AF6B-22BF6003250B}" destId="{09165FF3-3949-4CE8-8336-284A38DAE6CF}" srcOrd="0" destOrd="0" presId="urn:microsoft.com/office/officeart/2005/8/layout/pyramid2"/>
    <dgm:cxn modelId="{214BDF2D-9429-488B-A2A4-1FB0621DA475}" type="presParOf" srcId="{583C85D2-2A49-4BD5-9561-C9E80C64992F}" destId="{4A403D60-207A-42D2-8216-F9985D71DEFA}" srcOrd="0" destOrd="0" presId="urn:microsoft.com/office/officeart/2005/8/layout/pyramid2"/>
    <dgm:cxn modelId="{7E132B1E-FE4E-4108-8C6D-D8D1BFC0EC49}" type="presParOf" srcId="{583C85D2-2A49-4BD5-9561-C9E80C64992F}" destId="{CD4C9246-7E15-44D2-B46C-AC4F3B3BF102}" srcOrd="1" destOrd="0" presId="urn:microsoft.com/office/officeart/2005/8/layout/pyramid2"/>
    <dgm:cxn modelId="{BC33B613-5B62-4E9B-B29C-DC40142C0261}" type="presParOf" srcId="{CD4C9246-7E15-44D2-B46C-AC4F3B3BF102}" destId="{09165FF3-3949-4CE8-8336-284A38DAE6CF}" srcOrd="0" destOrd="0" presId="urn:microsoft.com/office/officeart/2005/8/layout/pyramid2"/>
    <dgm:cxn modelId="{958C89A8-C0BD-4903-914C-3A2B9F52B853}" type="presParOf" srcId="{CD4C9246-7E15-44D2-B46C-AC4F3B3BF102}" destId="{EFB498AF-5A69-405B-BB05-1FE46C99DC64}" srcOrd="1" destOrd="0" presId="urn:microsoft.com/office/officeart/2005/8/layout/pyramid2"/>
    <dgm:cxn modelId="{231436B8-A0BD-4B70-B455-E6792DD7DECF}" type="presParOf" srcId="{CD4C9246-7E15-44D2-B46C-AC4F3B3BF102}" destId="{9EFF0C59-DE95-44A0-925C-88DC88DE1304}" srcOrd="2" destOrd="0" presId="urn:microsoft.com/office/officeart/2005/8/layout/pyramid2"/>
    <dgm:cxn modelId="{23D208A3-489B-4443-AA51-89CB532F8D8D}" type="presParOf" srcId="{CD4C9246-7E15-44D2-B46C-AC4F3B3BF102}" destId="{0BADA103-2B42-4C58-8B74-62537D9AEBB4}" srcOrd="3" destOrd="0" presId="urn:microsoft.com/office/officeart/2005/8/layout/pyramid2"/>
    <dgm:cxn modelId="{4B15F15C-A536-4280-8AC9-4B859126212F}" type="presParOf" srcId="{CD4C9246-7E15-44D2-B46C-AC4F3B3BF102}" destId="{7F38E14F-FC4B-4FF7-B0DF-E2BB4E242DCC}" srcOrd="4" destOrd="0" presId="urn:microsoft.com/office/officeart/2005/8/layout/pyramid2"/>
    <dgm:cxn modelId="{854A7C4C-2A1D-4794-919C-50C82CC33523}" type="presParOf" srcId="{CD4C9246-7E15-44D2-B46C-AC4F3B3BF102}" destId="{F0B723AD-5B05-4477-A888-EA5995061F7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5FD5F7-DA22-4A83-8E17-9517042EB6A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DAC5C86-338C-44A2-A339-1AD0379AF9F5}">
      <dgm:prSet phldrT="[Texte]" custT="1"/>
      <dgm:spPr/>
      <dgm:t>
        <a:bodyPr/>
        <a:lstStyle/>
        <a:p>
          <a:r>
            <a:rPr lang="ar-DZ" sz="1800" b="1" dirty="0" smtClean="0"/>
            <a:t>الاقتصاد التشاركي </a:t>
          </a:r>
          <a:endParaRPr lang="fr-FR" sz="1800" dirty="0"/>
        </a:p>
      </dgm:t>
    </dgm:pt>
    <dgm:pt modelId="{52D2E15B-04D4-47B3-BDDF-E34798A82195}" type="parTrans" cxnId="{694F7E52-FE17-4476-BB26-EB298E0627F5}">
      <dgm:prSet/>
      <dgm:spPr/>
      <dgm:t>
        <a:bodyPr/>
        <a:lstStyle/>
        <a:p>
          <a:endParaRPr lang="fr-FR"/>
        </a:p>
      </dgm:t>
    </dgm:pt>
    <dgm:pt modelId="{E039BC1A-676D-42F4-864F-6C9827BBBE25}" type="sibTrans" cxnId="{694F7E52-FE17-4476-BB26-EB298E0627F5}">
      <dgm:prSet/>
      <dgm:spPr/>
      <dgm:t>
        <a:bodyPr/>
        <a:lstStyle/>
        <a:p>
          <a:endParaRPr lang="fr-FR"/>
        </a:p>
      </dgm:t>
    </dgm:pt>
    <dgm:pt modelId="{AE89FB2D-C20C-4F30-A6BB-04ED13A12DC6}">
      <dgm:prSet phldrT="[Texte]" custT="1"/>
      <dgm:spPr/>
      <dgm:t>
        <a:bodyPr/>
        <a:lstStyle/>
        <a:p>
          <a:r>
            <a:rPr lang="ar-DZ" sz="1800" b="1" dirty="0" smtClean="0"/>
            <a:t>الاقتصاد حسب الطلب</a:t>
          </a:r>
          <a:endParaRPr lang="fr-FR" sz="1800" dirty="0"/>
        </a:p>
      </dgm:t>
    </dgm:pt>
    <dgm:pt modelId="{B2899CAC-96DB-4015-98D0-5D2A2BFF1774}" type="parTrans" cxnId="{66284C90-7740-4C0D-A874-1EBBF225AEFE}">
      <dgm:prSet/>
      <dgm:spPr/>
      <dgm:t>
        <a:bodyPr/>
        <a:lstStyle/>
        <a:p>
          <a:endParaRPr lang="fr-FR"/>
        </a:p>
      </dgm:t>
    </dgm:pt>
    <dgm:pt modelId="{F72E8D2F-5E54-4D2B-8A94-6D65F6972BF2}" type="sibTrans" cxnId="{66284C90-7740-4C0D-A874-1EBBF225AEFE}">
      <dgm:prSet/>
      <dgm:spPr/>
      <dgm:t>
        <a:bodyPr/>
        <a:lstStyle/>
        <a:p>
          <a:endParaRPr lang="fr-FR"/>
        </a:p>
      </dgm:t>
    </dgm:pt>
    <dgm:pt modelId="{29E6CBD6-5AFB-4609-8D2B-AB86F8F9C4EC}">
      <dgm:prSet phldrT="[Texte]"/>
      <dgm:spPr/>
      <dgm:t>
        <a:bodyPr/>
        <a:lstStyle/>
        <a:p>
          <a:pPr rtl="1"/>
          <a:r>
            <a:rPr lang="ar-DZ" b="1" dirty="0" smtClean="0"/>
            <a:t>الاقتصاد الدائري </a:t>
          </a:r>
          <a:endParaRPr lang="fr-FR" dirty="0"/>
        </a:p>
      </dgm:t>
    </dgm:pt>
    <dgm:pt modelId="{F673FA70-D996-4B9A-8283-460EA1F2C6D8}" type="parTrans" cxnId="{E9F7F1BD-C2F7-4B6A-A97F-1F4F2152E1ED}">
      <dgm:prSet/>
      <dgm:spPr/>
      <dgm:t>
        <a:bodyPr/>
        <a:lstStyle/>
        <a:p>
          <a:endParaRPr lang="fr-FR"/>
        </a:p>
      </dgm:t>
    </dgm:pt>
    <dgm:pt modelId="{66A6DA41-C46E-4751-A628-5F15337FC00F}" type="sibTrans" cxnId="{E9F7F1BD-C2F7-4B6A-A97F-1F4F2152E1ED}">
      <dgm:prSet/>
      <dgm:spPr/>
      <dgm:t>
        <a:bodyPr/>
        <a:lstStyle/>
        <a:p>
          <a:endParaRPr lang="fr-FR"/>
        </a:p>
      </dgm:t>
    </dgm:pt>
    <dgm:pt modelId="{02F364D4-B240-48EF-B35E-53B43BB0B692}" type="pres">
      <dgm:prSet presAssocID="{305FD5F7-DA22-4A83-8E17-9517042EB6A5}" presName="compositeShape" presStyleCnt="0">
        <dgm:presLayoutVars>
          <dgm:dir/>
          <dgm:resizeHandles/>
        </dgm:presLayoutVars>
      </dgm:prSet>
      <dgm:spPr/>
    </dgm:pt>
    <dgm:pt modelId="{AF5C3018-B400-4610-8A32-3930B8084ACA}" type="pres">
      <dgm:prSet presAssocID="{305FD5F7-DA22-4A83-8E17-9517042EB6A5}" presName="pyramid" presStyleLbl="node1" presStyleIdx="0" presStyleCnt="1"/>
      <dgm:spPr/>
    </dgm:pt>
    <dgm:pt modelId="{E91094B9-D103-464E-888B-BC178C9065CA}" type="pres">
      <dgm:prSet presAssocID="{305FD5F7-DA22-4A83-8E17-9517042EB6A5}" presName="theList" presStyleCnt="0"/>
      <dgm:spPr/>
    </dgm:pt>
    <dgm:pt modelId="{3FA3FD04-D2A0-4082-8A2A-312CF30F12C6}" type="pres">
      <dgm:prSet presAssocID="{FDAC5C86-338C-44A2-A339-1AD0379AF9F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5F6C3A-DE73-41B6-94B4-2ABC440200AE}" type="pres">
      <dgm:prSet presAssocID="{FDAC5C86-338C-44A2-A339-1AD0379AF9F5}" presName="aSpace" presStyleCnt="0"/>
      <dgm:spPr/>
    </dgm:pt>
    <dgm:pt modelId="{DA496431-C9C1-4E16-8E39-C7C6818DA7F9}" type="pres">
      <dgm:prSet presAssocID="{AE89FB2D-C20C-4F30-A6BB-04ED13A12DC6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AC1A70-911D-4D94-BA14-14F991011CB4}" type="pres">
      <dgm:prSet presAssocID="{AE89FB2D-C20C-4F30-A6BB-04ED13A12DC6}" presName="aSpace" presStyleCnt="0"/>
      <dgm:spPr/>
    </dgm:pt>
    <dgm:pt modelId="{FA089B52-BBC5-4C3A-ABEE-6BB47AA9585E}" type="pres">
      <dgm:prSet presAssocID="{29E6CBD6-5AFB-4609-8D2B-AB86F8F9C4E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72C0F6-D6ED-4878-9840-43EC3D5015F7}" type="pres">
      <dgm:prSet presAssocID="{29E6CBD6-5AFB-4609-8D2B-AB86F8F9C4EC}" presName="aSpace" presStyleCnt="0"/>
      <dgm:spPr/>
    </dgm:pt>
  </dgm:ptLst>
  <dgm:cxnLst>
    <dgm:cxn modelId="{5E940F5C-927E-443E-8546-9DA417A3649A}" type="presOf" srcId="{AE89FB2D-C20C-4F30-A6BB-04ED13A12DC6}" destId="{DA496431-C9C1-4E16-8E39-C7C6818DA7F9}" srcOrd="0" destOrd="0" presId="urn:microsoft.com/office/officeart/2005/8/layout/pyramid2"/>
    <dgm:cxn modelId="{841657AE-08F3-4BB9-B080-E746DE0D86F1}" type="presOf" srcId="{FDAC5C86-338C-44A2-A339-1AD0379AF9F5}" destId="{3FA3FD04-D2A0-4082-8A2A-312CF30F12C6}" srcOrd="0" destOrd="0" presId="urn:microsoft.com/office/officeart/2005/8/layout/pyramid2"/>
    <dgm:cxn modelId="{CE5C2A79-55A4-4AAE-9611-D82F2057235F}" type="presOf" srcId="{305FD5F7-DA22-4A83-8E17-9517042EB6A5}" destId="{02F364D4-B240-48EF-B35E-53B43BB0B692}" srcOrd="0" destOrd="0" presId="urn:microsoft.com/office/officeart/2005/8/layout/pyramid2"/>
    <dgm:cxn modelId="{0121D228-513A-4106-AEFB-78F132498D69}" type="presOf" srcId="{29E6CBD6-5AFB-4609-8D2B-AB86F8F9C4EC}" destId="{FA089B52-BBC5-4C3A-ABEE-6BB47AA9585E}" srcOrd="0" destOrd="0" presId="urn:microsoft.com/office/officeart/2005/8/layout/pyramid2"/>
    <dgm:cxn modelId="{E9F7F1BD-C2F7-4B6A-A97F-1F4F2152E1ED}" srcId="{305FD5F7-DA22-4A83-8E17-9517042EB6A5}" destId="{29E6CBD6-5AFB-4609-8D2B-AB86F8F9C4EC}" srcOrd="2" destOrd="0" parTransId="{F673FA70-D996-4B9A-8283-460EA1F2C6D8}" sibTransId="{66A6DA41-C46E-4751-A628-5F15337FC00F}"/>
    <dgm:cxn modelId="{694F7E52-FE17-4476-BB26-EB298E0627F5}" srcId="{305FD5F7-DA22-4A83-8E17-9517042EB6A5}" destId="{FDAC5C86-338C-44A2-A339-1AD0379AF9F5}" srcOrd="0" destOrd="0" parTransId="{52D2E15B-04D4-47B3-BDDF-E34798A82195}" sibTransId="{E039BC1A-676D-42F4-864F-6C9827BBBE25}"/>
    <dgm:cxn modelId="{66284C90-7740-4C0D-A874-1EBBF225AEFE}" srcId="{305FD5F7-DA22-4A83-8E17-9517042EB6A5}" destId="{AE89FB2D-C20C-4F30-A6BB-04ED13A12DC6}" srcOrd="1" destOrd="0" parTransId="{B2899CAC-96DB-4015-98D0-5D2A2BFF1774}" sibTransId="{F72E8D2F-5E54-4D2B-8A94-6D65F6972BF2}"/>
    <dgm:cxn modelId="{428F0669-FE71-401B-98DE-5D94AFC0FF49}" type="presParOf" srcId="{02F364D4-B240-48EF-B35E-53B43BB0B692}" destId="{AF5C3018-B400-4610-8A32-3930B8084ACA}" srcOrd="0" destOrd="0" presId="urn:microsoft.com/office/officeart/2005/8/layout/pyramid2"/>
    <dgm:cxn modelId="{7AEE9C29-29E3-468E-940D-03ECB54A37DA}" type="presParOf" srcId="{02F364D4-B240-48EF-B35E-53B43BB0B692}" destId="{E91094B9-D103-464E-888B-BC178C9065CA}" srcOrd="1" destOrd="0" presId="urn:microsoft.com/office/officeart/2005/8/layout/pyramid2"/>
    <dgm:cxn modelId="{9CACE219-5E35-4DA2-AD40-D538C454E886}" type="presParOf" srcId="{E91094B9-D103-464E-888B-BC178C9065CA}" destId="{3FA3FD04-D2A0-4082-8A2A-312CF30F12C6}" srcOrd="0" destOrd="0" presId="urn:microsoft.com/office/officeart/2005/8/layout/pyramid2"/>
    <dgm:cxn modelId="{61DF9166-4D47-4CA7-8BE0-02972D7D6762}" type="presParOf" srcId="{E91094B9-D103-464E-888B-BC178C9065CA}" destId="{0A5F6C3A-DE73-41B6-94B4-2ABC440200AE}" srcOrd="1" destOrd="0" presId="urn:microsoft.com/office/officeart/2005/8/layout/pyramid2"/>
    <dgm:cxn modelId="{62E96B5B-9732-46DD-B3F3-20E142855FE3}" type="presParOf" srcId="{E91094B9-D103-464E-888B-BC178C9065CA}" destId="{DA496431-C9C1-4E16-8E39-C7C6818DA7F9}" srcOrd="2" destOrd="0" presId="urn:microsoft.com/office/officeart/2005/8/layout/pyramid2"/>
    <dgm:cxn modelId="{58F9C385-3821-4358-A5A8-A9AFC4ABD6F9}" type="presParOf" srcId="{E91094B9-D103-464E-888B-BC178C9065CA}" destId="{0FAC1A70-911D-4D94-BA14-14F991011CB4}" srcOrd="3" destOrd="0" presId="urn:microsoft.com/office/officeart/2005/8/layout/pyramid2"/>
    <dgm:cxn modelId="{A1BCA57C-4571-47EB-B337-19045A7E397D}" type="presParOf" srcId="{E91094B9-D103-464E-888B-BC178C9065CA}" destId="{FA089B52-BBC5-4C3A-ABEE-6BB47AA9585E}" srcOrd="4" destOrd="0" presId="urn:microsoft.com/office/officeart/2005/8/layout/pyramid2"/>
    <dgm:cxn modelId="{E26276B3-0739-402C-BB3D-6D9F25722275}" type="presParOf" srcId="{E91094B9-D103-464E-888B-BC178C9065CA}" destId="{1572C0F6-D6ED-4878-9840-43EC3D5015F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03D60-207A-42D2-8216-F9985D71DEFA}">
      <dsp:nvSpPr>
        <dsp:cNvPr id="0" name=""/>
        <dsp:cNvSpPr/>
      </dsp:nvSpPr>
      <dsp:spPr>
        <a:xfrm>
          <a:off x="1561122" y="0"/>
          <a:ext cx="4352831" cy="435283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65FF3-3949-4CE8-8336-284A38DAE6CF}">
      <dsp:nvSpPr>
        <dsp:cNvPr id="0" name=""/>
        <dsp:cNvSpPr/>
      </dsp:nvSpPr>
      <dsp:spPr>
        <a:xfrm>
          <a:off x="3737537" y="437621"/>
          <a:ext cx="2829340" cy="10303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تقديم القيمة</a:t>
          </a:r>
          <a:endParaRPr lang="fr-FR" sz="2800" kern="1200" dirty="0"/>
        </a:p>
      </dsp:txBody>
      <dsp:txXfrm>
        <a:off x="3787837" y="487921"/>
        <a:ext cx="2728740" cy="929796"/>
      </dsp:txXfrm>
    </dsp:sp>
    <dsp:sp modelId="{9EFF0C59-DE95-44A0-925C-88DC88DE1304}">
      <dsp:nvSpPr>
        <dsp:cNvPr id="0" name=""/>
        <dsp:cNvSpPr/>
      </dsp:nvSpPr>
      <dsp:spPr>
        <a:xfrm>
          <a:off x="3737537" y="1596817"/>
          <a:ext cx="2829340" cy="10303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الاخبار عن القيمة</a:t>
          </a:r>
          <a:endParaRPr lang="fr-FR" sz="2800" kern="1200" dirty="0"/>
        </a:p>
      </dsp:txBody>
      <dsp:txXfrm>
        <a:off x="3787837" y="1647117"/>
        <a:ext cx="2728740" cy="929796"/>
      </dsp:txXfrm>
    </dsp:sp>
    <dsp:sp modelId="{7F38E14F-FC4B-4FF7-B0DF-E2BB4E242DCC}">
      <dsp:nvSpPr>
        <dsp:cNvPr id="0" name=""/>
        <dsp:cNvSpPr/>
      </dsp:nvSpPr>
      <dsp:spPr>
        <a:xfrm>
          <a:off x="3737537" y="2756013"/>
          <a:ext cx="2829340" cy="10303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تسليم القيمة</a:t>
          </a:r>
          <a:endParaRPr lang="fr-FR" sz="2800" kern="1200" dirty="0"/>
        </a:p>
      </dsp:txBody>
      <dsp:txXfrm>
        <a:off x="3787837" y="2806313"/>
        <a:ext cx="2728740" cy="929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5C3018-B400-4610-8A32-3930B8084ACA}">
      <dsp:nvSpPr>
        <dsp:cNvPr id="0" name=""/>
        <dsp:cNvSpPr/>
      </dsp:nvSpPr>
      <dsp:spPr>
        <a:xfrm>
          <a:off x="1446391" y="0"/>
          <a:ext cx="4100527" cy="410052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A3FD04-D2A0-4082-8A2A-312CF30F12C6}">
      <dsp:nvSpPr>
        <dsp:cNvPr id="0" name=""/>
        <dsp:cNvSpPr/>
      </dsp:nvSpPr>
      <dsp:spPr>
        <a:xfrm>
          <a:off x="3496654" y="412255"/>
          <a:ext cx="2665342" cy="9706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/>
            <a:t>الاقتصاد التشاركي </a:t>
          </a:r>
          <a:endParaRPr lang="fr-FR" sz="1800" kern="1200" dirty="0"/>
        </a:p>
      </dsp:txBody>
      <dsp:txXfrm>
        <a:off x="3544038" y="459639"/>
        <a:ext cx="2570574" cy="875903"/>
      </dsp:txXfrm>
    </dsp:sp>
    <dsp:sp modelId="{DA496431-C9C1-4E16-8E39-C7C6818DA7F9}">
      <dsp:nvSpPr>
        <dsp:cNvPr id="0" name=""/>
        <dsp:cNvSpPr/>
      </dsp:nvSpPr>
      <dsp:spPr>
        <a:xfrm>
          <a:off x="3496654" y="1504260"/>
          <a:ext cx="2665342" cy="9706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/>
            <a:t>الاقتصاد حسب الطلب</a:t>
          </a:r>
          <a:endParaRPr lang="fr-FR" sz="1800" kern="1200" dirty="0"/>
        </a:p>
      </dsp:txBody>
      <dsp:txXfrm>
        <a:off x="3544038" y="1551644"/>
        <a:ext cx="2570574" cy="875903"/>
      </dsp:txXfrm>
    </dsp:sp>
    <dsp:sp modelId="{FA089B52-BBC5-4C3A-ABEE-6BB47AA9585E}">
      <dsp:nvSpPr>
        <dsp:cNvPr id="0" name=""/>
        <dsp:cNvSpPr/>
      </dsp:nvSpPr>
      <dsp:spPr>
        <a:xfrm>
          <a:off x="3496654" y="2596266"/>
          <a:ext cx="2665342" cy="9706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b="1" kern="1200" dirty="0" smtClean="0"/>
            <a:t>الاقتصاد الدائري </a:t>
          </a:r>
          <a:endParaRPr lang="fr-FR" sz="2500" kern="1200" dirty="0"/>
        </a:p>
      </dsp:txBody>
      <dsp:txXfrm>
        <a:off x="3544038" y="2643650"/>
        <a:ext cx="2570574" cy="875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المحاضرة الثانية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10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23602" y="1036711"/>
            <a:ext cx="3844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dirty="0">
                <a:ea typeface="Calibri" panose="020F0502020204030204" pitchFamily="34" charset="0"/>
                <a:cs typeface="Simplified Arabic" panose="02020603050405020304" pitchFamily="18" charset="-78"/>
              </a:rPr>
              <a:t>خصائص وأبعاد التسويق الاستراتيجي 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-130628" y="1815735"/>
            <a:ext cx="119002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SA" sz="3600" dirty="0"/>
              <a:t>يملك التسويق الاستراتيجي نظرة بعيدة الأمد </a:t>
            </a:r>
            <a:endParaRPr lang="ar-DZ" sz="3600" dirty="0" smtClean="0"/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SA" sz="3600" dirty="0"/>
              <a:t>يعتبر التسويق الاستراتيجي أسلوب للتحليل </a:t>
            </a:r>
            <a:endParaRPr lang="ar-DZ" sz="3600" dirty="0" smtClean="0"/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SA" sz="3600" dirty="0"/>
              <a:t>يهدف التسويق الاستراتيجي إلى متابعة النمو ومختلف التطورات التي تحدث في </a:t>
            </a:r>
            <a:r>
              <a:rPr lang="ar-SA" sz="3600" dirty="0" smtClean="0"/>
              <a:t>السوق</a:t>
            </a:r>
            <a:endParaRPr lang="ar-DZ" sz="3600" dirty="0" smtClean="0"/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fr-FR" sz="3600" dirty="0"/>
              <a:t> </a:t>
            </a:r>
            <a:r>
              <a:rPr lang="ar-SA" sz="3600" dirty="0"/>
              <a:t>يعمل التسويق الاستراتيجي على تحديد مدى قدرة المؤسسة </a:t>
            </a:r>
            <a:r>
              <a:rPr lang="ar-DZ" sz="3600" dirty="0" smtClean="0"/>
              <a:t>على ا</a:t>
            </a:r>
            <a:r>
              <a:rPr lang="ar-SA" sz="3600" dirty="0" err="1" smtClean="0"/>
              <a:t>متلاك</a:t>
            </a:r>
            <a:r>
              <a:rPr lang="ar-SA" sz="3600" dirty="0" smtClean="0"/>
              <a:t> للمزايا </a:t>
            </a:r>
            <a:r>
              <a:rPr lang="ar-SA" sz="3600" dirty="0"/>
              <a:t>التنافسية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81158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1417" y="901031"/>
            <a:ext cx="9705703" cy="375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جوهر مجال التسويق الاستراتيجي يتحدد في :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 rtl="1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قيادة السوق؛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 rtl="1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ar-SA" sz="3600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التوجه 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بالزبون؛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 rtl="1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ar-SA" sz="3600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خلق 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الميزة التنافسية؛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 rtl="1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ar-SA" sz="3600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تعظيم 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القيمة للزبون؛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 rtl="1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ar-SA" sz="3600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صياغة 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استراتيجية تسويقية مبتكرة وفاعلة؛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3646" y="869867"/>
            <a:ext cx="7589520" cy="915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مجال التسويق الاستراتيجي بهذا الاتجاه يتضمن</a:t>
            </a:r>
            <a:r>
              <a:rPr lang="fr-FR" sz="32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-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68256631"/>
              </p:ext>
            </p:extLst>
          </p:nvPr>
        </p:nvGraphicFramePr>
        <p:xfrm>
          <a:off x="2032000" y="1785502"/>
          <a:ext cx="8128000" cy="4352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714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9359"/>
              </p:ext>
            </p:extLst>
          </p:nvPr>
        </p:nvGraphicFramePr>
        <p:xfrm>
          <a:off x="1018903" y="1097281"/>
          <a:ext cx="9065623" cy="420330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02489">
                  <a:extLst>
                    <a:ext uri="{9D8B030D-6E8A-4147-A177-3AD203B41FA5}">
                      <a16:colId xmlns:a16="http://schemas.microsoft.com/office/drawing/2014/main" val="187026121"/>
                    </a:ext>
                  </a:extLst>
                </a:gridCol>
                <a:gridCol w="2942831">
                  <a:extLst>
                    <a:ext uri="{9D8B030D-6E8A-4147-A177-3AD203B41FA5}">
                      <a16:colId xmlns:a16="http://schemas.microsoft.com/office/drawing/2014/main" val="518727196"/>
                    </a:ext>
                  </a:extLst>
                </a:gridCol>
                <a:gridCol w="4020303">
                  <a:extLst>
                    <a:ext uri="{9D8B030D-6E8A-4147-A177-3AD203B41FA5}">
                      <a16:colId xmlns:a16="http://schemas.microsoft.com/office/drawing/2014/main" val="2177612280"/>
                    </a:ext>
                  </a:extLst>
                </a:gridCol>
              </a:tblGrid>
              <a:tr h="41067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التسويق التشغيلي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التسويق الاستراتيجي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0124925"/>
                  </a:ext>
                </a:extLst>
              </a:tr>
              <a:tr h="41067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نوع النشاط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عملي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تحليلي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4326697"/>
                  </a:ext>
                </a:extLst>
              </a:tr>
              <a:tr h="844732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البحث عن الفرص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فرص موجودة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فرص جديدة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412338"/>
                  </a:ext>
                </a:extLst>
              </a:tr>
              <a:tr h="43707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مجال النشاط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المنتج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المنتج و السوق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4267635"/>
                  </a:ext>
                </a:extLst>
              </a:tr>
              <a:tr h="41067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المحيط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مستقر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ديناميكي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0626422"/>
                  </a:ext>
                </a:extLst>
              </a:tr>
              <a:tr h="844732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سلوك المؤسسة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رد الفعل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  </a:t>
                      </a:r>
                      <a:r>
                        <a:rPr lang="ar-DZ" sz="1600" dirty="0">
                          <a:effectLst/>
                        </a:rPr>
                        <a:t>استباقي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0737408"/>
                  </a:ext>
                </a:extLst>
              </a:tr>
              <a:tr h="844732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dirty="0" smtClean="0">
                          <a:effectLst/>
                        </a:rPr>
                        <a:t>المسؤول           </a:t>
                      </a:r>
                      <a:r>
                        <a:rPr lang="ar-DZ" sz="1600" dirty="0">
                          <a:effectLst/>
                        </a:rPr>
                        <a:t>عن التسويق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قسم التسويق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تفاعل أقسام مختلفة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182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32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03555" y="1236035"/>
            <a:ext cx="21595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التحديات الجديدة </a:t>
            </a:r>
            <a:r>
              <a:rPr lang="ar-DZ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للتسويق: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43552" y="1959428"/>
            <a:ext cx="2431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>
                <a:ea typeface="Calibri" panose="020F0502020204030204" pitchFamily="34" charset="0"/>
                <a:cs typeface="Simplified Arabic" panose="02020603050405020304" pitchFamily="18" charset="-78"/>
              </a:rPr>
              <a:t>مستهلكون جدد </a:t>
            </a:r>
            <a:endParaRPr lang="fr-FR" sz="3200" dirty="0"/>
          </a:p>
        </p:txBody>
      </p:sp>
      <p:sp>
        <p:nvSpPr>
          <p:cNvPr id="4" name="Rectangle 3"/>
          <p:cNvSpPr/>
          <p:nvPr/>
        </p:nvSpPr>
        <p:spPr>
          <a:xfrm>
            <a:off x="5932100" y="2722145"/>
            <a:ext cx="44310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>
                <a:ea typeface="Calibri" panose="020F0502020204030204" pitchFamily="34" charset="0"/>
                <a:cs typeface="Simplified Arabic" panose="02020603050405020304" pitchFamily="18" charset="-78"/>
              </a:rPr>
              <a:t>الأجيال المختلفة من المستهلكين</a:t>
            </a:r>
            <a:endParaRPr lang="fr-FR" sz="32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377749"/>
              </p:ext>
            </p:extLst>
          </p:nvPr>
        </p:nvGraphicFramePr>
        <p:xfrm>
          <a:off x="1018902" y="3641617"/>
          <a:ext cx="9344219" cy="78542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55230">
                  <a:extLst>
                    <a:ext uri="{9D8B030D-6E8A-4147-A177-3AD203B41FA5}">
                      <a16:colId xmlns:a16="http://schemas.microsoft.com/office/drawing/2014/main" val="1963926849"/>
                    </a:ext>
                  </a:extLst>
                </a:gridCol>
                <a:gridCol w="1565621">
                  <a:extLst>
                    <a:ext uri="{9D8B030D-6E8A-4147-A177-3AD203B41FA5}">
                      <a16:colId xmlns:a16="http://schemas.microsoft.com/office/drawing/2014/main" val="470709996"/>
                    </a:ext>
                  </a:extLst>
                </a:gridCol>
                <a:gridCol w="1711663">
                  <a:extLst>
                    <a:ext uri="{9D8B030D-6E8A-4147-A177-3AD203B41FA5}">
                      <a16:colId xmlns:a16="http://schemas.microsoft.com/office/drawing/2014/main" val="3434472014"/>
                    </a:ext>
                  </a:extLst>
                </a:gridCol>
                <a:gridCol w="1809437">
                  <a:extLst>
                    <a:ext uri="{9D8B030D-6E8A-4147-A177-3AD203B41FA5}">
                      <a16:colId xmlns:a16="http://schemas.microsoft.com/office/drawing/2014/main" val="198237585"/>
                    </a:ext>
                  </a:extLst>
                </a:gridCol>
                <a:gridCol w="2402268">
                  <a:extLst>
                    <a:ext uri="{9D8B030D-6E8A-4147-A177-3AD203B41FA5}">
                      <a16:colId xmlns:a16="http://schemas.microsoft.com/office/drawing/2014/main" val="3342641937"/>
                    </a:ext>
                  </a:extLst>
                </a:gridCol>
              </a:tblGrid>
              <a:tr h="504949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Baby-boomers,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génération x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génération y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la génération z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Génération alpha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4491028"/>
                  </a:ext>
                </a:extLst>
              </a:tr>
              <a:tr h="25776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1946 </a:t>
                      </a:r>
                      <a:r>
                        <a:rPr lang="fr-FR" sz="1800">
                          <a:effectLst/>
                        </a:rPr>
                        <a:t>1965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1965 </a:t>
                      </a:r>
                      <a:r>
                        <a:rPr lang="fr-FR" sz="1800" dirty="0">
                          <a:effectLst/>
                        </a:rPr>
                        <a:t>1980,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1980 et 1 995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1996et 2010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2010-2025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8223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47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9829" y="1654046"/>
            <a:ext cx="412324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sz="28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القيم الجديدة التي ينقلها الإنترنت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98674" y="2486688"/>
            <a:ext cx="29498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>
                <a:ea typeface="Calibri" panose="020F0502020204030204" pitchFamily="34" charset="0"/>
                <a:cs typeface="Simplified Arabic" panose="02020603050405020304" pitchFamily="18" charset="-78"/>
              </a:rPr>
              <a:t>صعود قوة المستهلك </a:t>
            </a:r>
            <a:endParaRPr lang="fr-FR" sz="3200" dirty="0"/>
          </a:p>
        </p:txBody>
      </p:sp>
      <p:sp>
        <p:nvSpPr>
          <p:cNvPr id="4" name="Rectangle 3"/>
          <p:cNvSpPr/>
          <p:nvPr/>
        </p:nvSpPr>
        <p:spPr>
          <a:xfrm>
            <a:off x="6967328" y="3396593"/>
            <a:ext cx="388119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sz="28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مستهلكون متعاونون ومتفاعلون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470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51781" y="1262161"/>
            <a:ext cx="3002746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sz="24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نماذج اقتصادية حديثة مثل </a:t>
            </a:r>
            <a:r>
              <a:rPr lang="ar-DZ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582560738"/>
              </p:ext>
            </p:extLst>
          </p:nvPr>
        </p:nvGraphicFramePr>
        <p:xfrm>
          <a:off x="2149565" y="2116183"/>
          <a:ext cx="7608389" cy="4100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492763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22</TotalTime>
  <Words>175</Words>
  <Application>Microsoft Office PowerPoint</Application>
  <PresentationFormat>Grand écran</PresentationFormat>
  <Paragraphs>58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Corbel</vt:lpstr>
      <vt:lpstr>Simplified Arabic</vt:lpstr>
      <vt:lpstr>Tahoma</vt:lpstr>
      <vt:lpstr>Wingdings</vt:lpstr>
      <vt:lpstr>Base</vt:lpstr>
      <vt:lpstr>المحاضرة الثانية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ELIT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</dc:creator>
  <cp:lastModifiedBy>Administrateur</cp:lastModifiedBy>
  <cp:revision>4</cp:revision>
  <dcterms:created xsi:type="dcterms:W3CDTF">2024-10-24T08:42:41Z</dcterms:created>
  <dcterms:modified xsi:type="dcterms:W3CDTF">2024-10-24T09:05:36Z</dcterms:modified>
</cp:coreProperties>
</file>